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59" r:id="rId5"/>
    <p:sldId id="305" r:id="rId6"/>
    <p:sldId id="260" r:id="rId7"/>
    <p:sldId id="261" r:id="rId8"/>
    <p:sldId id="308" r:id="rId9"/>
    <p:sldId id="263" r:id="rId10"/>
    <p:sldId id="306" r:id="rId11"/>
    <p:sldId id="270" r:id="rId12"/>
    <p:sldId id="271" r:id="rId13"/>
    <p:sldId id="273" r:id="rId14"/>
    <p:sldId id="307" r:id="rId15"/>
    <p:sldId id="287" r:id="rId16"/>
    <p:sldId id="288" r:id="rId17"/>
    <p:sldId id="289" r:id="rId18"/>
    <p:sldId id="290" r:id="rId19"/>
    <p:sldId id="291" r:id="rId20"/>
    <p:sldId id="292" r:id="rId21"/>
    <p:sldId id="293" r:id="rId22"/>
    <p:sldId id="310" r:id="rId23"/>
    <p:sldId id="311" r:id="rId24"/>
    <p:sldId id="312" r:id="rId25"/>
    <p:sldId id="313"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FFFF99"/>
    <a:srgbClr val="FF6699"/>
    <a:srgbClr val="51C6DD"/>
    <a:srgbClr val="FFCC66"/>
    <a:srgbClr val="790D10"/>
    <a:srgbClr val="080B3E"/>
    <a:srgbClr val="340A6C"/>
    <a:srgbClr val="FF66CC"/>
    <a:srgbClr val="06014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086" y="-480"/>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557C16-141E-4F30-9DDB-6B82420FDC00}" type="datetimeFigureOut">
              <a:rPr lang="en-US" smtClean="0"/>
              <a:pPr/>
              <a:t>4/24/2017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148ECD-6B27-4446-9416-AE57061CBE74}" type="slidenum">
              <a:rPr lang="en-US" smtClean="0"/>
              <a:pPr/>
              <a:t>‹#›</a:t>
            </a:fld>
            <a:endParaRPr lang="en-US"/>
          </a:p>
        </p:txBody>
      </p:sp>
    </p:spTree>
    <p:extLst>
      <p:ext uri="{BB962C8B-B14F-4D97-AF65-F5344CB8AC3E}">
        <p14:creationId xmlns:p14="http://schemas.microsoft.com/office/powerpoint/2010/main" xmlns="" val="2973186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4C148ECD-6B27-4446-9416-AE57061CBE74}" type="slidenum">
              <a:rPr lang="en-US" smtClean="0"/>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4C148ECD-6B27-4446-9416-AE57061CBE74}" type="slidenum">
              <a:rPr lang="en-US" smtClean="0"/>
              <a:pPr/>
              <a:t>20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6D122B-BA8E-4B93-A12D-3AC50356F0D0}" type="datetimeFigureOut">
              <a:rPr lang="en-US" smtClean="0"/>
              <a:pPr/>
              <a:t>4/24/2017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9D5CB4-9065-471B-AC16-B212A1074136}" type="slidenum">
              <a:rPr lang="en-US" smtClean="0"/>
              <a:pPr/>
              <a:t>‹#›</a:t>
            </a:fld>
            <a:endParaRPr lang="en-US"/>
          </a:p>
        </p:txBody>
      </p:sp>
    </p:spTree>
    <p:extLst>
      <p:ext uri="{BB962C8B-B14F-4D97-AF65-F5344CB8AC3E}">
        <p14:creationId xmlns:p14="http://schemas.microsoft.com/office/powerpoint/2010/main" xmlns="" val="3985335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17293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6D122B-BA8E-4B93-A12D-3AC50356F0D0}" type="datetimeFigureOut">
              <a:rPr lang="en-US" smtClean="0"/>
              <a:pPr/>
              <a:t>4/24/2017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9D5CB4-9065-471B-AC16-B212A1074136}" type="slidenum">
              <a:rPr lang="en-US" smtClean="0"/>
              <a:pPr/>
              <a:t>‹#›</a:t>
            </a:fld>
            <a:endParaRPr lang="en-US"/>
          </a:p>
        </p:txBody>
      </p:sp>
    </p:spTree>
    <p:extLst>
      <p:ext uri="{BB962C8B-B14F-4D97-AF65-F5344CB8AC3E}">
        <p14:creationId xmlns:p14="http://schemas.microsoft.com/office/powerpoint/2010/main" xmlns="" val="255296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96143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9477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68142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74027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17689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03602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23184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5824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6D122B-BA8E-4B93-A12D-3AC50356F0D0}" type="datetimeFigureOut">
              <a:rPr lang="en-US" smtClean="0"/>
              <a:pPr/>
              <a:t>4/24/2017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9D5CB4-9065-471B-AC16-B212A1074136}" type="slidenum">
              <a:rPr lang="en-US" smtClean="0"/>
              <a:pPr/>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xmlns="" val="0"/>
              </a:ext>
            </a:extLst>
          </a:blip>
          <a:stretch>
            <a:fillRect/>
          </a:stretch>
        </p:blipFill>
        <p:spPr>
          <a:xfrm>
            <a:off x="7924279" y="1"/>
            <a:ext cx="1215726" cy="1066800"/>
          </a:xfrm>
          <a:prstGeom prst="rect">
            <a:avLst/>
          </a:prstGeom>
        </p:spPr>
      </p:pic>
    </p:spTree>
    <p:extLst>
      <p:ext uri="{BB962C8B-B14F-4D97-AF65-F5344CB8AC3E}">
        <p14:creationId xmlns:p14="http://schemas.microsoft.com/office/powerpoint/2010/main" xmlns="" val="2231256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1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1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2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61.png"/><Relationship Id="rId7" Type="http://schemas.openxmlformats.org/officeDocument/2006/relationships/image" Target="../media/image65.jpeg"/><Relationship Id="rId2"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jpeg"/><Relationship Id="rId4" Type="http://schemas.openxmlformats.org/officeDocument/2006/relationships/image" Target="../media/image62.png"/><Relationship Id="rId9" Type="http://schemas.openxmlformats.org/officeDocument/2006/relationships/image" Target="../media/image67.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gif"/><Relationship Id="rId4" Type="http://schemas.openxmlformats.org/officeDocument/2006/relationships/image" Target="../media/image14.gif"/></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9" Type="http://schemas.openxmlformats.org/officeDocument/2006/relationships/image" Target="../media/image32.jpeg"/></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43000" y="1447800"/>
            <a:ext cx="6781800" cy="3395144"/>
          </a:xfrm>
          <a:prstGeom prst="rect">
            <a:avLst/>
          </a:prstGeom>
        </p:spPr>
      </p:pic>
      <p:pic>
        <p:nvPicPr>
          <p:cNvPr id="3" name="Picture 2"/>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9907" b="15178"/>
          <a:stretch/>
        </p:blipFill>
        <p:spPr>
          <a:xfrm>
            <a:off x="1905000" y="3922520"/>
            <a:ext cx="5715000" cy="1427147"/>
          </a:xfrm>
          <a:prstGeom prst="rect">
            <a:avLst/>
          </a:prstGeom>
        </p:spPr>
      </p:pic>
      <p:pic>
        <p:nvPicPr>
          <p:cNvPr id="4" name="Picture 3"/>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19120" b="19354"/>
          <a:stretch/>
        </p:blipFill>
        <p:spPr>
          <a:xfrm>
            <a:off x="2705100" y="685800"/>
            <a:ext cx="3657600" cy="1350236"/>
          </a:xfrm>
          <a:prstGeom prst="rect">
            <a:avLst/>
          </a:prstGeom>
        </p:spPr>
      </p:pic>
      <p:pic>
        <p:nvPicPr>
          <p:cNvPr id="5" name="Picture 4"/>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266700" y="5410200"/>
            <a:ext cx="3276600" cy="1310640"/>
          </a:xfrm>
          <a:prstGeom prst="rect">
            <a:avLst/>
          </a:prstGeom>
        </p:spPr>
      </p:pic>
    </p:spTree>
    <p:extLst>
      <p:ext uri="{BB962C8B-B14F-4D97-AF65-F5344CB8AC3E}">
        <p14:creationId xmlns:p14="http://schemas.microsoft.com/office/powerpoint/2010/main" xmlns="" val="357850839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1000"/>
                                        <p:tgtEl>
                                          <p:spTgt spid="2"/>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1000"/>
                                        <p:tgtEl>
                                          <p:spTgt spid="3"/>
                                        </p:tgtEl>
                                      </p:cBhvr>
                                    </p:animEffect>
                                  </p:childTnLst>
                                </p:cTn>
                              </p:par>
                              <p:par>
                                <p:cTn id="14" presetID="14" presetClass="entr" presetSubtype="1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H="1">
            <a:off x="238126" y="4648200"/>
            <a:ext cx="8741256" cy="0"/>
          </a:xfrm>
          <a:prstGeom prst="line">
            <a:avLst/>
          </a:prstGeom>
          <a:ln>
            <a:solidFill>
              <a:srgbClr val="99FF66"/>
            </a:solidFill>
            <a:prstDash val="dashDot"/>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1263116" y="152400"/>
            <a:ext cx="7137400" cy="1106496"/>
          </a:xfrm>
          <a:prstGeom prst="rect">
            <a:avLst/>
          </a:prstGeom>
        </p:spPr>
      </p:pic>
      <p:pic>
        <p:nvPicPr>
          <p:cNvPr id="6" name="Picture 5"/>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891374" y="4724400"/>
            <a:ext cx="7880884" cy="1970221"/>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362200" y="838200"/>
            <a:ext cx="3891064" cy="3657600"/>
          </a:xfrm>
          <a:prstGeom prst="rect">
            <a:avLst/>
          </a:prstGeom>
        </p:spPr>
      </p:pic>
    </p:spTree>
    <p:extLst>
      <p:ext uri="{BB962C8B-B14F-4D97-AF65-F5344CB8AC3E}">
        <p14:creationId xmlns:p14="http://schemas.microsoft.com/office/powerpoint/2010/main" xmlns="" val="261832484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1000"/>
                                        <p:tgtEl>
                                          <p:spTgt spid="2"/>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1000"/>
                                        <p:tgtEl>
                                          <p:spTgt spid="4"/>
                                        </p:tgtEl>
                                      </p:cBhvr>
                                    </p:animEffect>
                                  </p:childTnLst>
                                </p:cTn>
                              </p:par>
                            </p:childTnLst>
                          </p:cTn>
                        </p:par>
                        <p:par>
                          <p:cTn id="18" fill="hold">
                            <p:stCondLst>
                              <p:cond delay="3000"/>
                            </p:stCondLst>
                            <p:childTnLst>
                              <p:par>
                                <p:cTn id="19" presetID="16" presetClass="entr" presetSubtype="2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Horizontal)">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95800" y="228600"/>
            <a:ext cx="3571126" cy="669542"/>
          </a:xfrm>
          <a:prstGeom prst="rect">
            <a:avLst/>
          </a:prstGeom>
        </p:spPr>
        <p:txBody>
          <a:bodyPr wrap="square">
            <a:spAutoFit/>
          </a:bodyPr>
          <a:lstStyle/>
          <a:p>
            <a:pPr algn="just" rtl="1">
              <a:lnSpc>
                <a:spcPct val="150000"/>
              </a:lnSpc>
            </a:pPr>
            <a:r>
              <a:rPr lang="ar-SA" sz="2800" b="1" u="sng" dirty="0">
                <a:solidFill>
                  <a:srgbClr val="92D050"/>
                </a:solidFill>
                <a:ea typeface="Calibri"/>
                <a:cs typeface="Times New Roman"/>
              </a:rPr>
              <a:t>مقاومة إجهاد البرد</a:t>
            </a:r>
            <a:endParaRPr lang="en-US" sz="2400" u="sng" dirty="0">
              <a:solidFill>
                <a:srgbClr val="92D050"/>
              </a:solidFill>
              <a:ea typeface="Calibri"/>
              <a:cs typeface="Arial"/>
            </a:endParaRPr>
          </a:p>
        </p:txBody>
      </p:sp>
      <p:sp>
        <p:nvSpPr>
          <p:cNvPr id="3" name="Rectangle 2"/>
          <p:cNvSpPr/>
          <p:nvPr/>
        </p:nvSpPr>
        <p:spPr>
          <a:xfrm>
            <a:off x="381000" y="990600"/>
            <a:ext cx="7824415" cy="1938992"/>
          </a:xfrm>
          <a:prstGeom prst="rect">
            <a:avLst/>
          </a:prstGeom>
        </p:spPr>
        <p:txBody>
          <a:bodyPr wrap="square">
            <a:spAutoFit/>
          </a:bodyPr>
          <a:lstStyle/>
          <a:p>
            <a:pPr algn="just" rtl="1">
              <a:lnSpc>
                <a:spcPct val="150000"/>
              </a:lnSpc>
            </a:pPr>
            <a:r>
              <a:rPr lang="ar-SA" sz="2000" b="1" dirty="0">
                <a:solidFill>
                  <a:schemeClr val="bg1"/>
                </a:solidFill>
                <a:ea typeface="Calibri"/>
                <a:cs typeface="Times New Roman"/>
              </a:rPr>
              <a:t>تتفاوت النباتات في درجة الحرارة الدنيا التي تستطيع مقاومتها </a:t>
            </a:r>
            <a:r>
              <a:rPr lang="ar-SA" sz="2000" b="1" dirty="0" smtClean="0">
                <a:solidFill>
                  <a:schemeClr val="bg1"/>
                </a:solidFill>
                <a:ea typeface="Calibri"/>
                <a:cs typeface="Times New Roman"/>
              </a:rPr>
              <a:t>وبشكل </a:t>
            </a:r>
            <a:r>
              <a:rPr lang="ar-SA" sz="2000" b="1" dirty="0">
                <a:solidFill>
                  <a:schemeClr val="bg1"/>
                </a:solidFill>
                <a:ea typeface="Calibri"/>
                <a:cs typeface="Times New Roman"/>
              </a:rPr>
              <a:t>عام تكون الأنسجة </a:t>
            </a:r>
            <a:r>
              <a:rPr lang="ar-SA" sz="2000" b="1" dirty="0">
                <a:solidFill>
                  <a:srgbClr val="FFFF00"/>
                </a:solidFill>
                <a:ea typeface="Calibri"/>
                <a:cs typeface="Times New Roman"/>
              </a:rPr>
              <a:t>الساكنة </a:t>
            </a:r>
            <a:r>
              <a:rPr lang="ar-SA" sz="2000" b="1" dirty="0">
                <a:solidFill>
                  <a:schemeClr val="bg1"/>
                </a:solidFill>
                <a:ea typeface="Calibri"/>
                <a:cs typeface="Times New Roman"/>
              </a:rPr>
              <a:t>ذات المحتوى المائي المنخفض مثل </a:t>
            </a:r>
            <a:r>
              <a:rPr lang="ar-SA" sz="2000" b="1" dirty="0">
                <a:solidFill>
                  <a:srgbClr val="FFFF00"/>
                </a:solidFill>
                <a:ea typeface="Calibri"/>
                <a:cs typeface="Times New Roman"/>
              </a:rPr>
              <a:t>بذور وحبوب اللقاح. وجراثيم الكائنات الدقيقة </a:t>
            </a:r>
            <a:r>
              <a:rPr lang="ar-SA" sz="2000" b="1" dirty="0">
                <a:solidFill>
                  <a:schemeClr val="bg1"/>
                </a:solidFill>
                <a:ea typeface="Calibri"/>
                <a:cs typeface="Times New Roman"/>
              </a:rPr>
              <a:t>هي الأكثر مقاومة للحرارة المنخفضة، </a:t>
            </a:r>
            <a:r>
              <a:rPr lang="ar-SA" sz="2000" b="1" dirty="0" smtClean="0">
                <a:solidFill>
                  <a:schemeClr val="bg1"/>
                </a:solidFill>
                <a:ea typeface="Calibri"/>
                <a:cs typeface="Times New Roman"/>
              </a:rPr>
              <a:t>ويرجع </a:t>
            </a:r>
            <a:r>
              <a:rPr lang="ar-SA" sz="2000" b="1" dirty="0">
                <a:solidFill>
                  <a:schemeClr val="bg1"/>
                </a:solidFill>
                <a:ea typeface="Calibri"/>
                <a:cs typeface="Times New Roman"/>
              </a:rPr>
              <a:t>هذا إلى أن محتواها المائي مربوط بقوة كبيرة وغير متوفر لتكوين البلورات </a:t>
            </a:r>
            <a:r>
              <a:rPr lang="ar-SA" sz="2000" b="1" dirty="0" smtClean="0">
                <a:solidFill>
                  <a:schemeClr val="bg1"/>
                </a:solidFill>
                <a:ea typeface="Calibri"/>
                <a:cs typeface="Times New Roman"/>
              </a:rPr>
              <a:t>الثلجية</a:t>
            </a:r>
            <a:r>
              <a:rPr lang="en-US" sz="2000" b="1" dirty="0" smtClean="0">
                <a:solidFill>
                  <a:schemeClr val="bg1"/>
                </a:solidFill>
                <a:ea typeface="Calibri"/>
                <a:cs typeface="Times New Roman"/>
              </a:rPr>
              <a:t>.</a:t>
            </a:r>
            <a:endParaRPr lang="en-US" b="1" dirty="0">
              <a:solidFill>
                <a:schemeClr val="bg1"/>
              </a:solidFill>
              <a:ea typeface="Calibri"/>
              <a:cs typeface="Aria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08432" y="3429000"/>
            <a:ext cx="4163568" cy="2787396"/>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24400" y="3429000"/>
            <a:ext cx="4163568" cy="2787396"/>
          </a:xfrm>
          <a:prstGeom prst="rect">
            <a:avLst/>
          </a:prstGeom>
        </p:spPr>
      </p:pic>
    </p:spTree>
    <p:extLst>
      <p:ext uri="{BB962C8B-B14F-4D97-AF65-F5344CB8AC3E}">
        <p14:creationId xmlns:p14="http://schemas.microsoft.com/office/powerpoint/2010/main" xmlns="" val="38783745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8" presetClass="entr" presetSubtype="1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1000"/>
                                        <p:tgtEl>
                                          <p:spTgt spid="3"/>
                                        </p:tgtEl>
                                      </p:cBhvr>
                                    </p:animEffect>
                                  </p:childTnLst>
                                </p:cTn>
                              </p:par>
                            </p:childTnLst>
                          </p:cTn>
                        </p:par>
                        <p:par>
                          <p:cTn id="14" fill="hold">
                            <p:stCondLst>
                              <p:cond delay="2000"/>
                            </p:stCondLst>
                            <p:childTnLst>
                              <p:par>
                                <p:cTn id="15" presetID="14" presetClass="entr" presetSubtype="1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1000"/>
                                        <p:tgtEl>
                                          <p:spTgt spid="4"/>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Effect transition="in" filter="fade">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clrChange>
              <a:clrFrom>
                <a:srgbClr val="000000"/>
              </a:clrFrom>
              <a:clrTo>
                <a:srgbClr val="000000">
                  <a:alpha val="0"/>
                </a:srgbClr>
              </a:clrTo>
            </a:clrChange>
            <a:extLst>
              <a:ext uri="{28A0092B-C50C-407E-A947-70E740481C1C}">
                <a14:useLocalDpi xmlns:a14="http://schemas.microsoft.com/office/drawing/2010/main" xmlns="" val="0"/>
              </a:ext>
            </a:extLst>
          </a:blip>
          <a:srcRect l="1278" t="2334" r="3115" b="2114"/>
          <a:stretch/>
        </p:blipFill>
        <p:spPr>
          <a:xfrm>
            <a:off x="0" y="228600"/>
            <a:ext cx="9144000" cy="6629400"/>
          </a:xfrm>
          <a:prstGeom prst="rect">
            <a:avLst/>
          </a:prstGeom>
        </p:spPr>
      </p:pic>
    </p:spTree>
    <p:extLst>
      <p:ext uri="{BB962C8B-B14F-4D97-AF65-F5344CB8AC3E}">
        <p14:creationId xmlns:p14="http://schemas.microsoft.com/office/powerpoint/2010/main" xmlns="" val="2363117561"/>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981200"/>
            <a:ext cx="8839200" cy="2031325"/>
          </a:xfrm>
          <a:prstGeom prst="rect">
            <a:avLst/>
          </a:prstGeom>
          <a:solidFill>
            <a:srgbClr val="7A0029"/>
          </a:solidFill>
        </p:spPr>
        <p:txBody>
          <a:bodyPr wrap="square">
            <a:spAutoFit/>
          </a:bodyPr>
          <a:lstStyle/>
          <a:p>
            <a:pPr algn="just" rtl="1">
              <a:lnSpc>
                <a:spcPct val="150000"/>
              </a:lnSpc>
              <a:buFont typeface="Wingdings" pitchFamily="2" charset="2"/>
              <a:buChar char="v"/>
            </a:pPr>
            <a:r>
              <a:rPr lang="ar-SA" sz="2000" b="1" dirty="0">
                <a:solidFill>
                  <a:schemeClr val="bg1"/>
                </a:solidFill>
                <a:ea typeface="Calibri"/>
                <a:cs typeface="Times New Roman"/>
              </a:rPr>
              <a:t>تحتوي نباتات المناطق الباردة مثل نباتات المناطق القطبية ومناطق الألب (</a:t>
            </a:r>
            <a:r>
              <a:rPr lang="en-US" sz="2000" b="1" dirty="0">
                <a:solidFill>
                  <a:srgbClr val="FFFF00"/>
                </a:solidFill>
                <a:latin typeface="Times New Roman"/>
                <a:ea typeface="Calibri"/>
                <a:cs typeface="Arial"/>
              </a:rPr>
              <a:t>Arctic and alpine plants</a:t>
            </a:r>
            <a:r>
              <a:rPr lang="ar-SA" sz="2000" b="1" dirty="0">
                <a:solidFill>
                  <a:schemeClr val="bg1"/>
                </a:solidFill>
                <a:ea typeface="Calibri"/>
                <a:cs typeface="Times New Roman"/>
              </a:rPr>
              <a:t>) على عدد من الصفات الشكلية (</a:t>
            </a:r>
            <a:r>
              <a:rPr lang="ar-SA" sz="2000" b="1" dirty="0">
                <a:solidFill>
                  <a:srgbClr val="FFFF00"/>
                </a:solidFill>
                <a:ea typeface="Calibri"/>
                <a:cs typeface="Times New Roman"/>
              </a:rPr>
              <a:t>المورفولوجية</a:t>
            </a:r>
            <a:r>
              <a:rPr lang="ar-SA" sz="2000" b="1" dirty="0">
                <a:solidFill>
                  <a:schemeClr val="bg1"/>
                </a:solidFill>
                <a:ea typeface="Calibri"/>
                <a:cs typeface="Times New Roman"/>
              </a:rPr>
              <a:t>)، التي تساعدها على </a:t>
            </a:r>
            <a:r>
              <a:rPr lang="ar-SA" sz="2000" b="1" u="sng" dirty="0">
                <a:solidFill>
                  <a:schemeClr val="bg1"/>
                </a:solidFill>
                <a:ea typeface="Calibri"/>
                <a:cs typeface="Times New Roman"/>
              </a:rPr>
              <a:t>مقاومة الإنخفاض الكبير في درجة </a:t>
            </a:r>
            <a:r>
              <a:rPr lang="ar-SA" sz="2000" b="1" u="sng" dirty="0" err="1">
                <a:solidFill>
                  <a:schemeClr val="bg1"/>
                </a:solidFill>
                <a:ea typeface="Calibri"/>
                <a:cs typeface="Times New Roman"/>
              </a:rPr>
              <a:t>الحرارة</a:t>
            </a:r>
            <a:r>
              <a:rPr lang="ar-SA" sz="2000" b="1" u="sng" dirty="0" err="1" smtClean="0">
                <a:solidFill>
                  <a:schemeClr val="bg1"/>
                </a:solidFill>
                <a:ea typeface="Calibri"/>
                <a:cs typeface="Times New Roman"/>
              </a:rPr>
              <a:t>،</a:t>
            </a:r>
            <a:endParaRPr lang="ar-SA" sz="2000" b="1" u="sng" dirty="0" smtClean="0">
              <a:solidFill>
                <a:schemeClr val="bg1"/>
              </a:solidFill>
              <a:ea typeface="Calibri"/>
              <a:cs typeface="Times New Roman"/>
            </a:endParaRPr>
          </a:p>
          <a:p>
            <a:pPr algn="just" rtl="1">
              <a:lnSpc>
                <a:spcPct val="150000"/>
              </a:lnSpc>
              <a:buFont typeface="Wingdings" pitchFamily="2" charset="2"/>
              <a:buChar char="v"/>
            </a:pPr>
            <a:r>
              <a:rPr lang="ar-SA" sz="2400" b="1" u="sng" dirty="0" smtClean="0">
                <a:solidFill>
                  <a:srgbClr val="FFFF00"/>
                </a:solidFill>
                <a:ea typeface="Calibri"/>
                <a:cs typeface="Times New Roman"/>
              </a:rPr>
              <a:t>وأبرز </a:t>
            </a:r>
            <a:r>
              <a:rPr lang="ar-SA" sz="2400" b="1" u="sng" dirty="0">
                <a:solidFill>
                  <a:srgbClr val="FFFF00"/>
                </a:solidFill>
                <a:ea typeface="Calibri"/>
                <a:cs typeface="Times New Roman"/>
              </a:rPr>
              <a:t>الصفات التي ذكرها (</a:t>
            </a:r>
            <a:r>
              <a:rPr lang="en-US" sz="2400" b="1" u="sng" dirty="0">
                <a:solidFill>
                  <a:srgbClr val="FFFF00"/>
                </a:solidFill>
                <a:latin typeface="Times New Roman"/>
                <a:ea typeface="Calibri"/>
                <a:cs typeface="Arial"/>
              </a:rPr>
              <a:t>Fitter and Hay</a:t>
            </a:r>
            <a:r>
              <a:rPr lang="ar-SA" sz="2400" b="1" u="sng" dirty="0">
                <a:solidFill>
                  <a:srgbClr val="FFFF00"/>
                </a:solidFill>
                <a:ea typeface="Calibri"/>
                <a:cs typeface="Times New Roman"/>
              </a:rPr>
              <a:t>) هي:</a:t>
            </a:r>
            <a:endParaRPr lang="en-US" sz="2000" b="1" u="sng" dirty="0">
              <a:solidFill>
                <a:srgbClr val="FFFF00"/>
              </a:solidFill>
              <a:ea typeface="Calibri"/>
              <a:cs typeface="Arial"/>
            </a:endParaRPr>
          </a:p>
        </p:txBody>
      </p:sp>
    </p:spTree>
    <p:extLst>
      <p:ext uri="{BB962C8B-B14F-4D97-AF65-F5344CB8AC3E}">
        <p14:creationId xmlns:p14="http://schemas.microsoft.com/office/powerpoint/2010/main" xmlns="" val="215445986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19600" y="338543"/>
            <a:ext cx="4114800" cy="2862322"/>
          </a:xfrm>
          <a:prstGeom prst="rect">
            <a:avLst/>
          </a:prstGeom>
        </p:spPr>
        <p:txBody>
          <a:bodyPr wrap="square">
            <a:spAutoFit/>
          </a:bodyPr>
          <a:lstStyle/>
          <a:p>
            <a:pPr marL="342900" marR="0" lvl="0" indent="-342900" algn="just" rtl="1">
              <a:lnSpc>
                <a:spcPct val="150000"/>
              </a:lnSpc>
              <a:spcBef>
                <a:spcPts val="0"/>
              </a:spcBef>
              <a:spcAft>
                <a:spcPts val="0"/>
              </a:spcAft>
              <a:buClr>
                <a:srgbClr val="C00000"/>
              </a:buClr>
              <a:buFont typeface="Wingdings"/>
              <a:buChar char="S"/>
            </a:pPr>
            <a:r>
              <a:rPr lang="ar-SA" sz="2000" b="1" dirty="0">
                <a:solidFill>
                  <a:schemeClr val="bg1"/>
                </a:solidFill>
                <a:ea typeface="Calibri"/>
                <a:cs typeface="Times New Roman"/>
              </a:rPr>
              <a:t>يساعدها نمط نموها على التأقلم مع هذه الظروف البيئية، فهي نباتات قصيرة قرمزية، فمثلاً الشجيرات في المناطق القطبية لا يتجاوز إرتفاعها في الغالب </a:t>
            </a:r>
            <a:r>
              <a:rPr lang="ar-SA" sz="2000" b="1" dirty="0" smtClean="0">
                <a:solidFill>
                  <a:schemeClr val="bg1"/>
                </a:solidFill>
                <a:ea typeface="Calibri"/>
                <a:cs typeface="Times New Roman"/>
              </a:rPr>
              <a:t>(</a:t>
            </a:r>
            <a:r>
              <a:rPr lang="en-US" sz="2000" b="1" dirty="0" smtClean="0">
                <a:solidFill>
                  <a:srgbClr val="FFFF99"/>
                </a:solidFill>
                <a:latin typeface="Times New Roman"/>
                <a:ea typeface="Calibri"/>
                <a:cs typeface="Arial"/>
              </a:rPr>
              <a:t>50</a:t>
            </a:r>
            <a:r>
              <a:rPr lang="ar-SA" sz="2000" b="1" dirty="0" smtClean="0">
                <a:solidFill>
                  <a:srgbClr val="FFFF99"/>
                </a:solidFill>
                <a:ea typeface="Calibri"/>
                <a:cs typeface="Times New Roman"/>
              </a:rPr>
              <a:t>سم</a:t>
            </a:r>
            <a:r>
              <a:rPr lang="ar-SA" sz="2000" b="1" dirty="0">
                <a:solidFill>
                  <a:schemeClr val="bg1"/>
                </a:solidFill>
                <a:ea typeface="Calibri"/>
                <a:cs typeface="Times New Roman"/>
              </a:rPr>
              <a:t>) وهي ذات سيقان قصيرة وتكثر بينها الأشكال الوسادية الورقية.</a:t>
            </a:r>
            <a:endParaRPr lang="en-US" b="1" dirty="0">
              <a:solidFill>
                <a:schemeClr val="bg1"/>
              </a:solidFill>
              <a:ea typeface="Calibri"/>
              <a:cs typeface="Aria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4800" y="210015"/>
            <a:ext cx="3987800" cy="2990850"/>
          </a:xfrm>
          <a:prstGeom prst="rect">
            <a:avLst/>
          </a:prstGeom>
        </p:spPr>
      </p:pic>
      <p:cxnSp>
        <p:nvCxnSpPr>
          <p:cNvPr id="4" name="Straight Connector 3"/>
          <p:cNvCxnSpPr/>
          <p:nvPr/>
        </p:nvCxnSpPr>
        <p:spPr>
          <a:xfrm flipH="1">
            <a:off x="152400" y="3352800"/>
            <a:ext cx="8741256" cy="0"/>
          </a:xfrm>
          <a:prstGeom prst="line">
            <a:avLst/>
          </a:prstGeom>
          <a:ln>
            <a:solidFill>
              <a:srgbClr val="99FF66"/>
            </a:solidFill>
            <a:prstDash val="dash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4419599" y="3505200"/>
            <a:ext cx="3984477" cy="1015663"/>
          </a:xfrm>
          <a:prstGeom prst="rect">
            <a:avLst/>
          </a:prstGeom>
        </p:spPr>
        <p:txBody>
          <a:bodyPr wrap="square">
            <a:spAutoFit/>
          </a:bodyPr>
          <a:lstStyle/>
          <a:p>
            <a:pPr marL="342900" lvl="0" indent="-342900" algn="just" rtl="1">
              <a:lnSpc>
                <a:spcPct val="150000"/>
              </a:lnSpc>
              <a:buClr>
                <a:srgbClr val="C00000"/>
              </a:buClr>
              <a:buFont typeface="Wingdings" panose="05000000000000000000" pitchFamily="2" charset="2"/>
              <a:buChar char="S"/>
            </a:pPr>
            <a:r>
              <a:rPr lang="ar-SA" sz="2000" b="1" dirty="0">
                <a:solidFill>
                  <a:schemeClr val="bg1"/>
                </a:solidFill>
                <a:cs typeface="+mj-cs"/>
              </a:rPr>
              <a:t>تكوُّن الأنسجة النامية والحديثة محمية مثل وجود الأفرع والأوراق الميتة والبراعم.</a:t>
            </a:r>
            <a:endParaRPr lang="en-US" sz="2000" b="1" dirty="0">
              <a:solidFill>
                <a:schemeClr val="bg1"/>
              </a:solidFill>
              <a:cs typeface="+mj-cs"/>
            </a:endParaRPr>
          </a:p>
        </p:txBody>
      </p:sp>
      <p:sp>
        <p:nvSpPr>
          <p:cNvPr id="7" name="Rectangle 6"/>
          <p:cNvSpPr/>
          <p:nvPr/>
        </p:nvSpPr>
        <p:spPr>
          <a:xfrm>
            <a:off x="4419600" y="4572000"/>
            <a:ext cx="3984476" cy="1938992"/>
          </a:xfrm>
          <a:prstGeom prst="rect">
            <a:avLst/>
          </a:prstGeom>
        </p:spPr>
        <p:txBody>
          <a:bodyPr wrap="square">
            <a:spAutoFit/>
          </a:bodyPr>
          <a:lstStyle/>
          <a:p>
            <a:pPr marL="342900" marR="0" lvl="0" indent="-342900" algn="just" rtl="1">
              <a:lnSpc>
                <a:spcPct val="150000"/>
              </a:lnSpc>
              <a:spcBef>
                <a:spcPts val="0"/>
              </a:spcBef>
              <a:spcAft>
                <a:spcPts val="0"/>
              </a:spcAft>
              <a:buClr>
                <a:srgbClr val="C00000"/>
              </a:buClr>
              <a:buFont typeface="Wingdings"/>
              <a:buChar char="S"/>
            </a:pPr>
            <a:r>
              <a:rPr lang="ar-SA" sz="2000" b="1" dirty="0">
                <a:solidFill>
                  <a:schemeClr val="bg1"/>
                </a:solidFill>
                <a:ea typeface="Calibri"/>
                <a:cs typeface="Times New Roman"/>
              </a:rPr>
              <a:t>تمتاز نباتات الألب بمحتواها المرتفع من </a:t>
            </a:r>
            <a:r>
              <a:rPr lang="ar-SA" sz="2000" b="1" dirty="0">
                <a:solidFill>
                  <a:srgbClr val="FFFF00"/>
                </a:solidFill>
                <a:ea typeface="Calibri"/>
                <a:cs typeface="Times New Roman"/>
              </a:rPr>
              <a:t>الأنثوسيانين</a:t>
            </a:r>
            <a:r>
              <a:rPr lang="ar-SA" sz="2000" b="1" dirty="0">
                <a:solidFill>
                  <a:schemeClr val="bg1"/>
                </a:solidFill>
                <a:ea typeface="Calibri"/>
                <a:cs typeface="Times New Roman"/>
              </a:rPr>
              <a:t>، يعطيها المزيج من الصبغة مع الكلوروفيل لوناً أرجوانياً داكناً يساعدها على إمتصاص أشعة الشمس.</a:t>
            </a:r>
            <a:endParaRPr lang="en-US" b="1" dirty="0">
              <a:solidFill>
                <a:schemeClr val="bg1"/>
              </a:solidFill>
              <a:ea typeface="Calibri"/>
              <a:cs typeface="Aria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90556" y="3505200"/>
            <a:ext cx="4002043" cy="2966847"/>
          </a:xfrm>
          <a:prstGeom prst="rect">
            <a:avLst/>
          </a:prstGeom>
        </p:spPr>
      </p:pic>
    </p:spTree>
    <p:extLst>
      <p:ext uri="{BB962C8B-B14F-4D97-AF65-F5344CB8AC3E}">
        <p14:creationId xmlns:p14="http://schemas.microsoft.com/office/powerpoint/2010/main" xmlns="" val="4054788847"/>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1000"/>
                                        <p:tgtEl>
                                          <p:spTgt spid="3"/>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1000"/>
                                        <p:tgtEl>
                                          <p:spTgt spid="4"/>
                                        </p:tgtEl>
                                      </p:cBhvr>
                                    </p:animEffect>
                                  </p:childTnLst>
                                </p:cTn>
                              </p:par>
                            </p:childTnLst>
                          </p:cTn>
                        </p:par>
                        <p:par>
                          <p:cTn id="18" fill="hold">
                            <p:stCondLst>
                              <p:cond delay="30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Effect transition="in" filter="fade">
                                      <p:cBhvr>
                                        <p:cTn id="23" dur="1000"/>
                                        <p:tgtEl>
                                          <p:spTgt spid="5"/>
                                        </p:tgtEl>
                                      </p:cBhvr>
                                    </p:animEffect>
                                  </p:childTnLst>
                                </p:cTn>
                              </p:par>
                            </p:childTnLst>
                          </p:cTn>
                        </p:par>
                        <p:par>
                          <p:cTn id="24" fill="hold">
                            <p:stCondLst>
                              <p:cond delay="400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Effect transition="in" filter="fade">
                                      <p:cBhvr>
                                        <p:cTn id="29" dur="1000"/>
                                        <p:tgtEl>
                                          <p:spTgt spid="7"/>
                                        </p:tgtEl>
                                      </p:cBhvr>
                                    </p:animEffect>
                                  </p:childTnLst>
                                </p:cTn>
                              </p:par>
                            </p:childTnLst>
                          </p:cTn>
                        </p:par>
                        <p:par>
                          <p:cTn id="30" fill="hold">
                            <p:stCondLst>
                              <p:cond delay="5000"/>
                            </p:stCondLst>
                            <p:childTnLst>
                              <p:par>
                                <p:cTn id="31" presetID="14" presetClass="entr" presetSubtype="1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04716" y="457200"/>
            <a:ext cx="4953000" cy="3785652"/>
          </a:xfrm>
          <a:prstGeom prst="rect">
            <a:avLst/>
          </a:prstGeom>
        </p:spPr>
        <p:txBody>
          <a:bodyPr wrap="square">
            <a:spAutoFit/>
          </a:bodyPr>
          <a:lstStyle/>
          <a:p>
            <a:pPr marL="342900" marR="0" lvl="0" indent="-342900" algn="just" rtl="1">
              <a:lnSpc>
                <a:spcPct val="150000"/>
              </a:lnSpc>
              <a:spcBef>
                <a:spcPts val="0"/>
              </a:spcBef>
              <a:spcAft>
                <a:spcPts val="0"/>
              </a:spcAft>
              <a:buClr>
                <a:srgbClr val="C00000"/>
              </a:buClr>
              <a:buFont typeface="Wingdings"/>
              <a:buChar char="S"/>
            </a:pPr>
            <a:r>
              <a:rPr lang="ar-SA" sz="2000" b="1" dirty="0">
                <a:solidFill>
                  <a:schemeClr val="bg1"/>
                </a:solidFill>
                <a:ea typeface="Calibri"/>
                <a:cs typeface="Times New Roman"/>
              </a:rPr>
              <a:t>تتميز النباتات الدائمة بإرتفاع محتواها من </a:t>
            </a:r>
            <a:r>
              <a:rPr lang="ar-SA" sz="2000" b="1" dirty="0">
                <a:solidFill>
                  <a:srgbClr val="FFFF00"/>
                </a:solidFill>
                <a:ea typeface="Calibri"/>
                <a:cs typeface="Times New Roman"/>
              </a:rPr>
              <a:t>الكربوهيدرات المخزنة في الماء الموجودة تحت التربة مثل الجذور والريزومات والأبصال</a:t>
            </a:r>
            <a:r>
              <a:rPr lang="ar-SA" sz="2000" b="1" dirty="0">
                <a:solidFill>
                  <a:schemeClr val="bg1"/>
                </a:solidFill>
                <a:ea typeface="Calibri"/>
                <a:cs typeface="Times New Roman"/>
              </a:rPr>
              <a:t>، وتخزن أنواع </a:t>
            </a:r>
            <a:r>
              <a:rPr lang="ar-SA" sz="2000" b="1" dirty="0" err="1">
                <a:solidFill>
                  <a:schemeClr val="bg1"/>
                </a:solidFill>
                <a:ea typeface="Calibri"/>
                <a:cs typeface="Times New Roman"/>
              </a:rPr>
              <a:t>الدهون.</a:t>
            </a:r>
            <a:r>
              <a:rPr lang="ar-SA" sz="2000" b="1" dirty="0">
                <a:solidFill>
                  <a:schemeClr val="bg1"/>
                </a:solidFill>
                <a:ea typeface="Calibri"/>
                <a:cs typeface="Times New Roman"/>
              </a:rPr>
              <a:t> </a:t>
            </a:r>
            <a:endParaRPr lang="ar-SA" sz="2000" b="1" dirty="0" smtClean="0">
              <a:solidFill>
                <a:schemeClr val="bg1"/>
              </a:solidFill>
              <a:ea typeface="Calibri"/>
              <a:cs typeface="Times New Roman"/>
            </a:endParaRPr>
          </a:p>
          <a:p>
            <a:pPr marL="342900" marR="0" lvl="0" indent="-342900" algn="just" rtl="1">
              <a:lnSpc>
                <a:spcPct val="150000"/>
              </a:lnSpc>
              <a:spcBef>
                <a:spcPts val="0"/>
              </a:spcBef>
              <a:spcAft>
                <a:spcPts val="0"/>
              </a:spcAft>
              <a:buClr>
                <a:srgbClr val="C00000"/>
              </a:buClr>
            </a:pPr>
            <a:r>
              <a:rPr lang="ar-SA" sz="2000" b="1" dirty="0" smtClean="0">
                <a:solidFill>
                  <a:srgbClr val="FF99FF"/>
                </a:solidFill>
                <a:ea typeface="Calibri"/>
                <a:cs typeface="Times New Roman"/>
              </a:rPr>
              <a:t>      تنقل </a:t>
            </a:r>
            <a:r>
              <a:rPr lang="ar-SA" sz="2000" b="1" dirty="0">
                <a:solidFill>
                  <a:srgbClr val="FF99FF"/>
                </a:solidFill>
                <a:ea typeface="Calibri"/>
                <a:cs typeface="Times New Roman"/>
              </a:rPr>
              <a:t>المواد المخزنة بشكل سريع إلى المجموع الخضري في فصل النمو لكي تساعد على النمو السريع وهذا يمكن النبات من الإستفادة القصوى من فصل النمو القصير.</a:t>
            </a:r>
            <a:endParaRPr lang="en-US" b="1" dirty="0">
              <a:solidFill>
                <a:srgbClr val="FF99FF"/>
              </a:solidFill>
              <a:ea typeface="Calibri"/>
              <a:cs typeface="Aria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2400" y="610433"/>
            <a:ext cx="3595878" cy="3017520"/>
          </a:xfrm>
          <a:prstGeom prst="rect">
            <a:avLst/>
          </a:prstGeom>
        </p:spPr>
      </p:pic>
      <p:sp>
        <p:nvSpPr>
          <p:cNvPr id="6" name="Rectangle 5"/>
          <p:cNvSpPr/>
          <p:nvPr/>
        </p:nvSpPr>
        <p:spPr>
          <a:xfrm>
            <a:off x="228600" y="4267200"/>
            <a:ext cx="8705316" cy="504625"/>
          </a:xfrm>
          <a:prstGeom prst="rect">
            <a:avLst/>
          </a:prstGeom>
          <a:solidFill>
            <a:schemeClr val="tx1"/>
          </a:solidFill>
        </p:spPr>
        <p:txBody>
          <a:bodyPr wrap="square">
            <a:spAutoFit/>
          </a:bodyPr>
          <a:lstStyle/>
          <a:p>
            <a:pPr marL="342900" marR="0" lvl="0" indent="-342900" algn="just" rtl="1">
              <a:lnSpc>
                <a:spcPct val="150000"/>
              </a:lnSpc>
              <a:spcBef>
                <a:spcPts val="0"/>
              </a:spcBef>
              <a:spcAft>
                <a:spcPts val="0"/>
              </a:spcAft>
              <a:buClr>
                <a:srgbClr val="C00000"/>
              </a:buClr>
              <a:buFont typeface="Wingdings"/>
              <a:buChar char="S"/>
            </a:pPr>
            <a:r>
              <a:rPr lang="ar-SA" sz="2000" b="1" dirty="0">
                <a:solidFill>
                  <a:schemeClr val="bg1"/>
                </a:solidFill>
                <a:ea typeface="Calibri"/>
                <a:cs typeface="Times New Roman"/>
              </a:rPr>
              <a:t>تمتاز هذه النباتات بمقدرتها الفائقة على القيام بالبناء الضوئي في درجة حرارة </a:t>
            </a:r>
            <a:r>
              <a:rPr lang="ar-SA" sz="2000" b="1" dirty="0" err="1">
                <a:solidFill>
                  <a:schemeClr val="bg1"/>
                </a:solidFill>
                <a:ea typeface="Calibri"/>
                <a:cs typeface="Times New Roman"/>
              </a:rPr>
              <a:t>منخفضة.</a:t>
            </a:r>
            <a:r>
              <a:rPr lang="ar-SA" sz="2000" b="1" dirty="0">
                <a:solidFill>
                  <a:schemeClr val="bg1"/>
                </a:solidFill>
                <a:ea typeface="Calibri"/>
                <a:cs typeface="Times New Roman"/>
              </a:rPr>
              <a:t> </a:t>
            </a:r>
            <a:endParaRPr lang="en-US" b="1" dirty="0">
              <a:solidFill>
                <a:schemeClr val="bg1"/>
              </a:solidFill>
              <a:ea typeface="Calibri"/>
              <a:cs typeface="Arial"/>
            </a:endParaRPr>
          </a:p>
        </p:txBody>
      </p:sp>
      <p:sp>
        <p:nvSpPr>
          <p:cNvPr id="7" name="Rectangle 6"/>
          <p:cNvSpPr/>
          <p:nvPr/>
        </p:nvSpPr>
        <p:spPr>
          <a:xfrm>
            <a:off x="228600" y="5410200"/>
            <a:ext cx="8705316" cy="966290"/>
          </a:xfrm>
          <a:prstGeom prst="rect">
            <a:avLst/>
          </a:prstGeom>
          <a:solidFill>
            <a:schemeClr val="tx1"/>
          </a:solidFill>
        </p:spPr>
        <p:txBody>
          <a:bodyPr wrap="square">
            <a:spAutoFit/>
          </a:bodyPr>
          <a:lstStyle/>
          <a:p>
            <a:pPr marL="342900" marR="0" lvl="0" indent="-342900" algn="just" rtl="1">
              <a:lnSpc>
                <a:spcPct val="150000"/>
              </a:lnSpc>
              <a:spcBef>
                <a:spcPts val="0"/>
              </a:spcBef>
              <a:spcAft>
                <a:spcPts val="0"/>
              </a:spcAft>
              <a:buClr>
                <a:srgbClr val="C00000"/>
              </a:buClr>
              <a:buFont typeface="Wingdings"/>
              <a:buChar char="S"/>
            </a:pPr>
            <a:r>
              <a:rPr lang="ar-SA" sz="2000" b="1" dirty="0">
                <a:solidFill>
                  <a:schemeClr val="bg1"/>
                </a:solidFill>
                <a:ea typeface="Calibri"/>
                <a:cs typeface="Times New Roman"/>
              </a:rPr>
              <a:t>البناء الضوئي فيها متأقلم مع الإضاءة المنخفضة يصل للتشبع عند شدة إضاءة منخفضة وخاصة في نباتات المناطق </a:t>
            </a:r>
            <a:r>
              <a:rPr lang="ar-SA" sz="2000" b="1" dirty="0" smtClean="0">
                <a:solidFill>
                  <a:schemeClr val="bg1"/>
                </a:solidFill>
                <a:ea typeface="Calibri"/>
                <a:cs typeface="Times New Roman"/>
              </a:rPr>
              <a:t>القطبية.</a:t>
            </a:r>
            <a:endParaRPr lang="en-US" b="1" dirty="0">
              <a:solidFill>
                <a:schemeClr val="bg1"/>
              </a:solidFill>
              <a:ea typeface="Calibri"/>
              <a:cs typeface="Arial"/>
            </a:endParaRPr>
          </a:p>
        </p:txBody>
      </p:sp>
    </p:spTree>
    <p:extLst>
      <p:ext uri="{BB962C8B-B14F-4D97-AF65-F5344CB8AC3E}">
        <p14:creationId xmlns:p14="http://schemas.microsoft.com/office/powerpoint/2010/main" xmlns="" val="3374982514"/>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1000"/>
                                        <p:tgtEl>
                                          <p:spTgt spid="3"/>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Effect transition="in" filter="fade">
                                      <p:cBhvr>
                                        <p:cTn id="2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72200" y="0"/>
            <a:ext cx="1912703" cy="669542"/>
          </a:xfrm>
          <a:prstGeom prst="rect">
            <a:avLst/>
          </a:prstGeom>
        </p:spPr>
        <p:txBody>
          <a:bodyPr wrap="none">
            <a:spAutoFit/>
          </a:bodyPr>
          <a:lstStyle/>
          <a:p>
            <a:pPr algn="just" rtl="1">
              <a:lnSpc>
                <a:spcPct val="150000"/>
              </a:lnSpc>
            </a:pPr>
            <a:r>
              <a:rPr lang="ar-SA" sz="2800" b="1" u="sng" dirty="0">
                <a:solidFill>
                  <a:srgbClr val="92D050"/>
                </a:solidFill>
                <a:ea typeface="Calibri"/>
                <a:cs typeface="Times New Roman"/>
              </a:rPr>
              <a:t>إجهاد </a:t>
            </a:r>
            <a:r>
              <a:rPr lang="ar-SA" sz="2800" b="1" u="sng" dirty="0" err="1" smtClean="0">
                <a:solidFill>
                  <a:srgbClr val="92D050"/>
                </a:solidFill>
                <a:ea typeface="Calibri"/>
                <a:cs typeface="Times New Roman"/>
              </a:rPr>
              <a:t>التجمد </a:t>
            </a:r>
            <a:r>
              <a:rPr lang="ar-SA" sz="2800" b="1" u="sng" dirty="0" smtClean="0">
                <a:solidFill>
                  <a:srgbClr val="92D050"/>
                </a:solidFill>
                <a:ea typeface="Calibri"/>
                <a:cs typeface="Times New Roman"/>
              </a:rPr>
              <a:t>:ـ</a:t>
            </a:r>
            <a:endParaRPr lang="en-US" sz="2400" u="sng" dirty="0">
              <a:solidFill>
                <a:srgbClr val="92D050"/>
              </a:solidFill>
              <a:ea typeface="Calibri"/>
              <a:cs typeface="Arial"/>
            </a:endParaRPr>
          </a:p>
        </p:txBody>
      </p:sp>
      <p:sp>
        <p:nvSpPr>
          <p:cNvPr id="3" name="Rectangle 2"/>
          <p:cNvSpPr/>
          <p:nvPr/>
        </p:nvSpPr>
        <p:spPr>
          <a:xfrm>
            <a:off x="228600" y="809425"/>
            <a:ext cx="8763000" cy="966290"/>
          </a:xfrm>
          <a:prstGeom prst="rect">
            <a:avLst/>
          </a:prstGeom>
        </p:spPr>
        <p:txBody>
          <a:bodyPr wrap="square">
            <a:spAutoFit/>
          </a:bodyPr>
          <a:lstStyle/>
          <a:p>
            <a:pPr algn="just" rtl="1">
              <a:lnSpc>
                <a:spcPct val="150000"/>
              </a:lnSpc>
            </a:pPr>
            <a:r>
              <a:rPr lang="ar-SA" sz="2000" b="1" dirty="0">
                <a:solidFill>
                  <a:schemeClr val="bg1"/>
                </a:solidFill>
                <a:ea typeface="Calibri"/>
                <a:cs typeface="Times New Roman"/>
              </a:rPr>
              <a:t>ينشأ إجهاد التجمد من تعرض النبات إلى درجة حرارة منخفضة تصل لدرجة التجمد. قد يسبب التجمد موت أنسجة النبات والسبب الرئيسي للموت هو تكون البلورات الثلجية في أنسجة </a:t>
            </a:r>
            <a:r>
              <a:rPr lang="ar-SA" sz="2000" b="1" dirty="0" smtClean="0">
                <a:solidFill>
                  <a:schemeClr val="bg1"/>
                </a:solidFill>
                <a:ea typeface="Calibri"/>
                <a:cs typeface="Times New Roman"/>
              </a:rPr>
              <a:t>النبات</a:t>
            </a:r>
            <a:r>
              <a:rPr lang="en-US" sz="2000" b="1" dirty="0" smtClean="0">
                <a:solidFill>
                  <a:schemeClr val="bg1"/>
                </a:solidFill>
                <a:ea typeface="Calibri"/>
                <a:cs typeface="Times New Roman"/>
              </a:rPr>
              <a:t>.</a:t>
            </a:r>
            <a:r>
              <a:rPr lang="ar-SA" sz="2000" b="1" dirty="0" smtClean="0">
                <a:solidFill>
                  <a:schemeClr val="bg1"/>
                </a:solidFill>
                <a:ea typeface="Calibri"/>
                <a:cs typeface="Times New Roman"/>
              </a:rPr>
              <a:t> </a:t>
            </a:r>
            <a:endParaRPr lang="en-US" b="1" dirty="0">
              <a:solidFill>
                <a:schemeClr val="bg1"/>
              </a:solidFill>
              <a:ea typeface="Calibri"/>
              <a:cs typeface="Arial"/>
            </a:endParaRPr>
          </a:p>
        </p:txBody>
      </p:sp>
      <p:sp>
        <p:nvSpPr>
          <p:cNvPr id="4" name="Rectangle 3"/>
          <p:cNvSpPr/>
          <p:nvPr/>
        </p:nvSpPr>
        <p:spPr>
          <a:xfrm>
            <a:off x="3048000" y="1999238"/>
            <a:ext cx="5955707" cy="3877985"/>
          </a:xfrm>
          <a:prstGeom prst="rect">
            <a:avLst/>
          </a:prstGeom>
        </p:spPr>
        <p:txBody>
          <a:bodyPr wrap="square">
            <a:spAutoFit/>
          </a:bodyPr>
          <a:lstStyle/>
          <a:p>
            <a:pPr algn="just" rtl="1">
              <a:lnSpc>
                <a:spcPct val="150000"/>
              </a:lnSpc>
            </a:pPr>
            <a:r>
              <a:rPr lang="ar-SA" sz="2000" b="1" dirty="0">
                <a:solidFill>
                  <a:prstClr val="white"/>
                </a:solidFill>
                <a:ea typeface="Calibri"/>
                <a:cs typeface="Times New Roman"/>
              </a:rPr>
              <a:t>ويلاحظ أن بعض النباتات من الممكن أن تبرد إلى درجة حرارة أقل من الصفر بعدَّة درجات مئوية، ولا يحدث لها أضرار ما لم تتكون البلورات الثلجية في داخل خلايا النبات. قد تتكون البلورات الثلجية في خارج الخلايا (</a:t>
            </a:r>
            <a:r>
              <a:rPr lang="en-US" sz="2000" b="1" dirty="0">
                <a:solidFill>
                  <a:srgbClr val="92D050"/>
                </a:solidFill>
                <a:latin typeface="Times New Roman"/>
                <a:ea typeface="Calibri"/>
                <a:cs typeface="Arial"/>
              </a:rPr>
              <a:t>Extracellular</a:t>
            </a:r>
            <a:r>
              <a:rPr lang="ar-SA" sz="2000" b="1" dirty="0">
                <a:solidFill>
                  <a:prstClr val="white"/>
                </a:solidFill>
                <a:ea typeface="Calibri"/>
                <a:cs typeface="Times New Roman"/>
              </a:rPr>
              <a:t>) أو في داخل الخلايا (</a:t>
            </a:r>
            <a:r>
              <a:rPr lang="en-US" sz="2000" b="1" dirty="0">
                <a:solidFill>
                  <a:srgbClr val="92D050"/>
                </a:solidFill>
                <a:latin typeface="Times New Roman"/>
                <a:ea typeface="Calibri"/>
                <a:cs typeface="Arial"/>
              </a:rPr>
              <a:t>Intracellular</a:t>
            </a:r>
            <a:r>
              <a:rPr lang="ar-SA" sz="2000" b="1" dirty="0">
                <a:solidFill>
                  <a:prstClr val="white"/>
                </a:solidFill>
                <a:ea typeface="Calibri"/>
                <a:cs typeface="Times New Roman"/>
              </a:rPr>
              <a:t>) (</a:t>
            </a:r>
            <a:r>
              <a:rPr lang="ar-SA" sz="2000" b="1" dirty="0">
                <a:solidFill>
                  <a:srgbClr val="FF6699"/>
                </a:solidFill>
                <a:ea typeface="Calibri"/>
                <a:cs typeface="+mj-cs"/>
              </a:rPr>
              <a:t>وعادة يرافقه تكون الثلج في خارج الخلايا</a:t>
            </a:r>
            <a:r>
              <a:rPr lang="ar-SA" sz="2000" b="1" dirty="0" err="1" smtClean="0">
                <a:solidFill>
                  <a:prstClr val="white"/>
                </a:solidFill>
                <a:ea typeface="Calibri"/>
                <a:cs typeface="Times New Roman"/>
              </a:rPr>
              <a:t>).</a:t>
            </a:r>
            <a:endParaRPr lang="ar-SA" sz="2000" b="1" dirty="0" smtClean="0">
              <a:solidFill>
                <a:prstClr val="white"/>
              </a:solidFill>
              <a:ea typeface="Calibri"/>
              <a:cs typeface="Times New Roman"/>
            </a:endParaRPr>
          </a:p>
          <a:p>
            <a:pPr algn="just" rtl="1">
              <a:lnSpc>
                <a:spcPct val="150000"/>
              </a:lnSpc>
            </a:pPr>
            <a:endParaRPr lang="ar-SA" sz="2000" b="1" dirty="0" smtClean="0">
              <a:solidFill>
                <a:prstClr val="white"/>
              </a:solidFill>
              <a:ea typeface="Calibri"/>
              <a:cs typeface="Times New Roman"/>
            </a:endParaRPr>
          </a:p>
          <a:p>
            <a:pPr algn="just" rtl="1">
              <a:lnSpc>
                <a:spcPct val="150000"/>
              </a:lnSpc>
            </a:pPr>
            <a:endParaRPr lang="ar-SA" sz="2000" b="1" dirty="0" smtClean="0">
              <a:solidFill>
                <a:prstClr val="white"/>
              </a:solidFill>
              <a:ea typeface="Calibri"/>
              <a:cs typeface="Times New Roman"/>
            </a:endParaRPr>
          </a:p>
          <a:p>
            <a:pPr algn="just" rtl="1">
              <a:lnSpc>
                <a:spcPct val="150000"/>
              </a:lnSpc>
            </a:pPr>
            <a:r>
              <a:rPr lang="ar-SA" sz="2400" b="1" dirty="0" smtClean="0">
                <a:solidFill>
                  <a:srgbClr val="FFFF00"/>
                </a:solidFill>
                <a:ea typeface="Calibri"/>
                <a:cs typeface="Times New Roman"/>
              </a:rPr>
              <a:t> </a:t>
            </a:r>
            <a:r>
              <a:rPr lang="ar-SA" sz="2400" b="1" dirty="0">
                <a:solidFill>
                  <a:srgbClr val="FFFF00"/>
                </a:solidFill>
                <a:ea typeface="Calibri"/>
                <a:cs typeface="Times New Roman"/>
              </a:rPr>
              <a:t>يُعزى الموت والضرر عند تكوُّن الثلج في داخل الخلايا إلى:</a:t>
            </a:r>
            <a:endParaRPr lang="en-US" sz="2000" dirty="0">
              <a:solidFill>
                <a:srgbClr val="FFFF00"/>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1828800"/>
            <a:ext cx="2691293" cy="2346960"/>
          </a:xfrm>
          <a:prstGeom prst="rect">
            <a:avLst/>
          </a:prstGeom>
        </p:spPr>
      </p:pic>
    </p:spTree>
    <p:extLst>
      <p:ext uri="{BB962C8B-B14F-4D97-AF65-F5344CB8AC3E}">
        <p14:creationId xmlns:p14="http://schemas.microsoft.com/office/powerpoint/2010/main" xmlns="" val="114813348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4" presetClass="entr" presetSubtype="5"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vertical)">
                                      <p:cBhvr>
                                        <p:cTn id="12" dur="1000"/>
                                        <p:tgtEl>
                                          <p:spTgt spid="3"/>
                                        </p:tgtEl>
                                      </p:cBhvr>
                                    </p:animEffect>
                                  </p:childTnLst>
                                </p:cTn>
                              </p:par>
                            </p:childTnLst>
                          </p:cTn>
                        </p:par>
                        <p:par>
                          <p:cTn id="13" fill="hold">
                            <p:stCondLst>
                              <p:cond delay="2000"/>
                            </p:stCondLst>
                            <p:childTnLst>
                              <p:par>
                                <p:cTn id="14" presetID="16" presetClass="entr" presetSubtype="2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1000"/>
                                        <p:tgtEl>
                                          <p:spTgt spid="4"/>
                                        </p:tgtEl>
                                      </p:cBhvr>
                                    </p:animEffect>
                                  </p:childTnLst>
                                </p:cTn>
                              </p:par>
                            </p:childTnLst>
                          </p:cTn>
                        </p:par>
                        <p:par>
                          <p:cTn id="17" fill="hold">
                            <p:stCondLst>
                              <p:cond delay="3000"/>
                            </p:stCondLst>
                            <p:childTnLst>
                              <p:par>
                                <p:cTn id="18" presetID="16" presetClass="entr" presetSubtype="2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781800" y="1219200"/>
            <a:ext cx="2155432" cy="571440"/>
          </a:xfrm>
          <a:prstGeom prst="rect">
            <a:avLst/>
          </a:prstGeom>
          <a:ln>
            <a:noFill/>
          </a:ln>
        </p:spPr>
      </p:pic>
      <p:pic>
        <p:nvPicPr>
          <p:cNvPr id="8" name="Picture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39570" y="1783461"/>
            <a:ext cx="4557069" cy="100965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344556" y="2793111"/>
            <a:ext cx="4557069" cy="1006801"/>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344556" y="3804124"/>
            <a:ext cx="4552083" cy="1006800"/>
          </a:xfrm>
          <a:prstGeom prst="rect">
            <a:avLst/>
          </a:prstGeom>
        </p:spPr>
      </p:pic>
      <p:sp>
        <p:nvSpPr>
          <p:cNvPr id="11" name="Rectangle 10"/>
          <p:cNvSpPr/>
          <p:nvPr/>
        </p:nvSpPr>
        <p:spPr>
          <a:xfrm>
            <a:off x="0" y="5410200"/>
            <a:ext cx="9144000" cy="1015663"/>
          </a:xfrm>
          <a:prstGeom prst="rect">
            <a:avLst/>
          </a:prstGeom>
          <a:solidFill>
            <a:schemeClr val="tx1"/>
          </a:solidFill>
        </p:spPr>
        <p:txBody>
          <a:bodyPr wrap="square">
            <a:spAutoFit/>
          </a:bodyPr>
          <a:lstStyle/>
          <a:p>
            <a:pPr algn="just" rtl="1">
              <a:lnSpc>
                <a:spcPct val="150000"/>
              </a:lnSpc>
            </a:pPr>
            <a:r>
              <a:rPr lang="ar-SA" sz="2000" b="1" dirty="0">
                <a:solidFill>
                  <a:schemeClr val="bg1"/>
                </a:solidFill>
                <a:ea typeface="Calibri"/>
                <a:cs typeface="Times New Roman"/>
              </a:rPr>
              <a:t>وقد أوضحت أبحاث (</a:t>
            </a:r>
            <a:r>
              <a:rPr lang="en-US" sz="2000" b="1" dirty="0" err="1">
                <a:solidFill>
                  <a:srgbClr val="51C6DD"/>
                </a:solidFill>
                <a:latin typeface="Times New Roman" panose="02020603050405020304" pitchFamily="18" charset="0"/>
                <a:cs typeface="Times New Roman" panose="02020603050405020304" pitchFamily="18" charset="0"/>
              </a:rPr>
              <a:t>Ligin</a:t>
            </a:r>
            <a:r>
              <a:rPr lang="en-US" sz="2000" b="1" dirty="0">
                <a:solidFill>
                  <a:srgbClr val="51C6DD"/>
                </a:solidFill>
                <a:latin typeface="Times New Roman" panose="02020603050405020304" pitchFamily="18" charset="0"/>
                <a:cs typeface="Times New Roman" panose="02020603050405020304" pitchFamily="18" charset="0"/>
              </a:rPr>
              <a:t>, 1930</a:t>
            </a:r>
            <a:r>
              <a:rPr lang="ar-SA" sz="2000" b="1" dirty="0">
                <a:solidFill>
                  <a:schemeClr val="bg1"/>
                </a:solidFill>
                <a:ea typeface="Calibri"/>
                <a:cs typeface="Times New Roman"/>
              </a:rPr>
              <a:t>) أن ذوبان الثلج في خارج الخلية يسبب سرعة إنتفاخ الجدار الخلوي مقارنة بانتفاخ البروتوبلازم، وهذا يؤدي إلى موت البروتوبلازم نتيجة التمزق.</a:t>
            </a:r>
            <a:endParaRPr lang="en-US" b="1" dirty="0">
              <a:solidFill>
                <a:schemeClr val="bg1"/>
              </a:solidFill>
              <a:ea typeface="Calibri"/>
              <a:cs typeface="Arial"/>
            </a:endParaRPr>
          </a:p>
        </p:txBody>
      </p:sp>
      <p:pic>
        <p:nvPicPr>
          <p:cNvPr id="12" name="Picture 1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47549" y="1574290"/>
            <a:ext cx="3987383" cy="3243072"/>
          </a:xfrm>
          <a:prstGeom prst="rect">
            <a:avLst/>
          </a:prstGeom>
        </p:spPr>
      </p:pic>
      <p:cxnSp>
        <p:nvCxnSpPr>
          <p:cNvPr id="13" name="Straight Connector 12"/>
          <p:cNvCxnSpPr/>
          <p:nvPr/>
        </p:nvCxnSpPr>
        <p:spPr>
          <a:xfrm flipH="1">
            <a:off x="155383" y="5181600"/>
            <a:ext cx="8741256" cy="0"/>
          </a:xfrm>
          <a:prstGeom prst="line">
            <a:avLst/>
          </a:prstGeom>
          <a:ln>
            <a:solidFill>
              <a:srgbClr val="99FF66"/>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80669035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1+#ppt_w/2"/>
                                          </p:val>
                                        </p:tav>
                                        <p:tav tm="100000">
                                          <p:val>
                                            <p:strVal val="#ppt_x"/>
                                          </p:val>
                                        </p:tav>
                                      </p:tavLst>
                                    </p:anim>
                                    <p:anim calcmode="lin" valueType="num">
                                      <p:cBhvr additive="base">
                                        <p:cTn id="13" dur="10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0-#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2"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1000" fill="hold"/>
                                        <p:tgtEl>
                                          <p:spTgt spid="10"/>
                                        </p:tgtEl>
                                        <p:attrNameLst>
                                          <p:attrName>ppt_x</p:attrName>
                                        </p:attrNameLst>
                                      </p:cBhvr>
                                      <p:tavLst>
                                        <p:tav tm="0">
                                          <p:val>
                                            <p:strVal val="1+#ppt_w/2"/>
                                          </p:val>
                                        </p:tav>
                                        <p:tav tm="100000">
                                          <p:val>
                                            <p:strVal val="#ppt_x"/>
                                          </p:val>
                                        </p:tav>
                                      </p:tavLst>
                                    </p:anim>
                                    <p:anim calcmode="lin" valueType="num">
                                      <p:cBhvr additive="base">
                                        <p:cTn id="23" dur="10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1" presetClass="entr" presetSubtype="1"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heel(1)">
                                      <p:cBhvr>
                                        <p:cTn id="27" dur="1000"/>
                                        <p:tgtEl>
                                          <p:spTgt spid="12"/>
                                        </p:tgtEl>
                                      </p:cBhvr>
                                    </p:animEffect>
                                  </p:childTnLst>
                                </p:cTn>
                              </p:par>
                            </p:childTnLst>
                          </p:cTn>
                        </p:par>
                        <p:par>
                          <p:cTn id="28" fill="hold">
                            <p:stCondLst>
                              <p:cond delay="5000"/>
                            </p:stCondLst>
                            <p:childTnLst>
                              <p:par>
                                <p:cTn id="29" presetID="16" presetClass="entr" presetSubtype="2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1000"/>
                                        <p:tgtEl>
                                          <p:spTgt spid="13"/>
                                        </p:tgtEl>
                                      </p:cBhvr>
                                    </p:animEffect>
                                  </p:childTnLst>
                                </p:cTn>
                              </p:par>
                            </p:childTnLst>
                          </p:cTn>
                        </p:par>
                        <p:par>
                          <p:cTn id="32" fill="hold">
                            <p:stCondLst>
                              <p:cond delay="60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Effect transition="in" filter="fade">
                                      <p:cBhvr>
                                        <p:cTn id="3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14400"/>
            <a:ext cx="9144000" cy="1477328"/>
          </a:xfrm>
          <a:prstGeom prst="rect">
            <a:avLst/>
          </a:prstGeom>
          <a:solidFill>
            <a:schemeClr val="tx1"/>
          </a:solidFill>
        </p:spPr>
        <p:txBody>
          <a:bodyPr wrap="square">
            <a:spAutoFit/>
          </a:bodyPr>
          <a:lstStyle/>
          <a:p>
            <a:pPr algn="just" rtl="1">
              <a:lnSpc>
                <a:spcPct val="150000"/>
              </a:lnSpc>
            </a:pPr>
            <a:r>
              <a:rPr lang="ar-SA" sz="2000" b="1" dirty="0" smtClean="0">
                <a:solidFill>
                  <a:schemeClr val="bg1"/>
                </a:solidFill>
                <a:ea typeface="Calibri"/>
                <a:cs typeface="Times New Roman"/>
              </a:rPr>
              <a:t>- من </a:t>
            </a:r>
            <a:r>
              <a:rPr lang="ar-SA" sz="2000" b="1" dirty="0">
                <a:solidFill>
                  <a:schemeClr val="bg1"/>
                </a:solidFill>
                <a:ea typeface="Calibri"/>
                <a:cs typeface="Times New Roman"/>
              </a:rPr>
              <a:t>أهم المميزات التي تساعد النبات على مقاومة درجة الحرارة </a:t>
            </a:r>
            <a:r>
              <a:rPr lang="ar-SA" sz="2000" b="1" dirty="0" smtClean="0">
                <a:solidFill>
                  <a:schemeClr val="bg1"/>
                </a:solidFill>
                <a:ea typeface="Calibri"/>
                <a:cs typeface="Times New Roman"/>
              </a:rPr>
              <a:t>المنخفضة </a:t>
            </a:r>
            <a:r>
              <a:rPr lang="ar-SA" sz="2000" b="1" dirty="0" err="1" smtClean="0">
                <a:solidFill>
                  <a:schemeClr val="bg1"/>
                </a:solidFill>
                <a:ea typeface="Calibri"/>
                <a:cs typeface="Times New Roman"/>
              </a:rPr>
              <a:t>جدا :</a:t>
            </a:r>
            <a:endParaRPr lang="ar-SA" sz="2000" b="1" dirty="0" smtClean="0">
              <a:solidFill>
                <a:schemeClr val="bg1"/>
              </a:solidFill>
              <a:ea typeface="Calibri"/>
              <a:cs typeface="Times New Roman"/>
            </a:endParaRPr>
          </a:p>
          <a:p>
            <a:pPr algn="just" rtl="1">
              <a:lnSpc>
                <a:spcPct val="150000"/>
              </a:lnSpc>
            </a:pPr>
            <a:r>
              <a:rPr lang="ar-SA" sz="2000" b="1" dirty="0" smtClean="0">
                <a:solidFill>
                  <a:schemeClr val="bg1"/>
                </a:solidFill>
                <a:ea typeface="Calibri"/>
                <a:cs typeface="Times New Roman"/>
              </a:rPr>
              <a:t>*- </a:t>
            </a:r>
            <a:r>
              <a:rPr lang="ar-SA" sz="2000" b="1" u="sng" dirty="0">
                <a:solidFill>
                  <a:schemeClr val="bg1"/>
                </a:solidFill>
                <a:ea typeface="Calibri"/>
                <a:cs typeface="Times New Roman"/>
              </a:rPr>
              <a:t>كمية الأحماض الدهنية غير المشبعة في الأغشية الخلوية </a:t>
            </a:r>
            <a:r>
              <a:rPr lang="ar-SA" sz="2000" b="1" dirty="0">
                <a:solidFill>
                  <a:srgbClr val="FFFF00"/>
                </a:solidFill>
                <a:ea typeface="Calibri"/>
                <a:cs typeface="Times New Roman"/>
              </a:rPr>
              <a:t>نظراً لإنخفاض درجة تجمدها، </a:t>
            </a:r>
            <a:r>
              <a:rPr lang="ar-SA" sz="2000" b="1" dirty="0">
                <a:solidFill>
                  <a:schemeClr val="bg1"/>
                </a:solidFill>
                <a:ea typeface="Calibri"/>
                <a:cs typeface="Times New Roman"/>
              </a:rPr>
              <a:t>مما يساعد الأغشية على الإحتفاظ بحيويتها أثناء إجهاد </a:t>
            </a:r>
            <a:r>
              <a:rPr lang="ar-SA" sz="2000" b="1" dirty="0" smtClean="0">
                <a:solidFill>
                  <a:schemeClr val="bg1"/>
                </a:solidFill>
                <a:ea typeface="Calibri"/>
                <a:cs typeface="Times New Roman"/>
              </a:rPr>
              <a:t>البرد</a:t>
            </a:r>
            <a:r>
              <a:rPr lang="en-US" sz="2000" b="1" dirty="0" smtClean="0">
                <a:solidFill>
                  <a:schemeClr val="bg1"/>
                </a:solidFill>
                <a:ea typeface="Calibri"/>
                <a:cs typeface="Times New Roman"/>
              </a:rPr>
              <a:t>.</a:t>
            </a:r>
            <a:r>
              <a:rPr lang="ar-SA" sz="2000" b="1" dirty="0" smtClean="0">
                <a:solidFill>
                  <a:schemeClr val="bg1"/>
                </a:solidFill>
                <a:ea typeface="Calibri"/>
                <a:cs typeface="Times New Roman"/>
              </a:rPr>
              <a:t> </a:t>
            </a:r>
            <a:endParaRPr lang="en-US" sz="2000" b="1" dirty="0">
              <a:solidFill>
                <a:schemeClr val="bg1"/>
              </a:solidFill>
            </a:endParaRPr>
          </a:p>
        </p:txBody>
      </p:sp>
      <p:sp>
        <p:nvSpPr>
          <p:cNvPr id="3" name="Rectangle 2"/>
          <p:cNvSpPr/>
          <p:nvPr/>
        </p:nvSpPr>
        <p:spPr>
          <a:xfrm>
            <a:off x="0" y="2438400"/>
            <a:ext cx="9144000" cy="1938992"/>
          </a:xfrm>
          <a:prstGeom prst="rect">
            <a:avLst/>
          </a:prstGeom>
          <a:solidFill>
            <a:schemeClr val="tx1"/>
          </a:solidFill>
        </p:spPr>
        <p:txBody>
          <a:bodyPr wrap="square">
            <a:spAutoFit/>
          </a:bodyPr>
          <a:lstStyle/>
          <a:p>
            <a:pPr algn="just" rtl="1">
              <a:lnSpc>
                <a:spcPct val="150000"/>
              </a:lnSpc>
            </a:pPr>
            <a:r>
              <a:rPr lang="ar-SA" sz="2000" b="1" dirty="0" smtClean="0">
                <a:solidFill>
                  <a:schemeClr val="bg1"/>
                </a:solidFill>
                <a:ea typeface="Calibri"/>
                <a:cs typeface="Times New Roman"/>
              </a:rPr>
              <a:t>*- يعد </a:t>
            </a:r>
            <a:r>
              <a:rPr lang="ar-SA" sz="2000" b="1" dirty="0">
                <a:solidFill>
                  <a:schemeClr val="bg1"/>
                </a:solidFill>
                <a:ea typeface="Calibri"/>
                <a:cs typeface="Times New Roman"/>
              </a:rPr>
              <a:t>إنخفاض درجة تجمد العصير الخلوي عاملاً مهماً في مقاومة أضرار التجمد وذلك بزيادة تركيز المواد المذابة في العصير </a:t>
            </a:r>
            <a:r>
              <a:rPr lang="ar-SA" sz="2000" b="1" dirty="0" smtClean="0">
                <a:solidFill>
                  <a:schemeClr val="bg1"/>
                </a:solidFill>
                <a:ea typeface="Calibri"/>
                <a:cs typeface="Times New Roman"/>
              </a:rPr>
              <a:t>الخلوي.</a:t>
            </a:r>
          </a:p>
          <a:p>
            <a:pPr algn="just" rtl="1">
              <a:lnSpc>
                <a:spcPct val="150000"/>
              </a:lnSpc>
            </a:pPr>
            <a:r>
              <a:rPr lang="ar-SA" sz="2000" b="1" dirty="0" smtClean="0">
                <a:solidFill>
                  <a:schemeClr val="bg1"/>
                </a:solidFill>
                <a:ea typeface="Calibri"/>
                <a:cs typeface="Times New Roman"/>
              </a:rPr>
              <a:t>*- </a:t>
            </a:r>
            <a:r>
              <a:rPr lang="ar-SA" sz="2000" b="1" dirty="0">
                <a:solidFill>
                  <a:schemeClr val="bg1"/>
                </a:solidFill>
                <a:ea typeface="Calibri"/>
                <a:cs typeface="Times New Roman"/>
              </a:rPr>
              <a:t>كذلك يساعد الكمون </a:t>
            </a:r>
            <a:r>
              <a:rPr lang="ar-SA" sz="2000" b="1" dirty="0" err="1">
                <a:solidFill>
                  <a:schemeClr val="bg1"/>
                </a:solidFill>
                <a:ea typeface="Calibri"/>
                <a:cs typeface="Times New Roman"/>
              </a:rPr>
              <a:t>والتقسية </a:t>
            </a:r>
            <a:r>
              <a:rPr lang="ar-SA" sz="2000" b="1" dirty="0" smtClean="0">
                <a:solidFill>
                  <a:schemeClr val="bg1"/>
                </a:solidFill>
                <a:ea typeface="Calibri"/>
                <a:cs typeface="Times New Roman"/>
              </a:rPr>
              <a:t>(</a:t>
            </a:r>
            <a:r>
              <a:rPr lang="ar-SA" sz="2000" b="1" dirty="0">
                <a:solidFill>
                  <a:srgbClr val="FFFF00"/>
                </a:solidFill>
                <a:ea typeface="Calibri"/>
                <a:cs typeface="Times New Roman"/>
              </a:rPr>
              <a:t>بتعرُّض النبات لحرارة منخفضة </a:t>
            </a:r>
            <a:r>
              <a:rPr lang="ar-SA" sz="2000" b="1" dirty="0" smtClean="0">
                <a:solidFill>
                  <a:srgbClr val="FFFF00"/>
                </a:solidFill>
                <a:ea typeface="Calibri"/>
                <a:cs typeface="Times New Roman"/>
              </a:rPr>
              <a:t>في </a:t>
            </a:r>
            <a:r>
              <a:rPr lang="ar-SA" sz="2000" b="1" dirty="0">
                <a:solidFill>
                  <a:srgbClr val="FFFF00"/>
                </a:solidFill>
                <a:ea typeface="Calibri"/>
                <a:cs typeface="Times New Roman"/>
              </a:rPr>
              <a:t>فصل الخريف</a:t>
            </a:r>
            <a:r>
              <a:rPr lang="ar-SA" sz="2000" b="1" dirty="0">
                <a:solidFill>
                  <a:schemeClr val="bg1"/>
                </a:solidFill>
                <a:ea typeface="Calibri"/>
                <a:cs typeface="Times New Roman"/>
              </a:rPr>
              <a:t>) النباتات </a:t>
            </a:r>
            <a:r>
              <a:rPr lang="ar-SA" sz="2000" b="1" dirty="0" smtClean="0">
                <a:solidFill>
                  <a:schemeClr val="bg1"/>
                </a:solidFill>
                <a:ea typeface="Calibri"/>
                <a:cs typeface="Times New Roman"/>
              </a:rPr>
              <a:t>ان تقاوم </a:t>
            </a:r>
            <a:r>
              <a:rPr lang="ar-SA" sz="2000" b="1" dirty="0">
                <a:solidFill>
                  <a:schemeClr val="bg1"/>
                </a:solidFill>
                <a:ea typeface="Calibri"/>
                <a:cs typeface="Times New Roman"/>
              </a:rPr>
              <a:t>التجمد عند تعرضها لحرارة منخفضة تصل إلى (-4</a:t>
            </a:r>
            <a:r>
              <a:rPr lang="ar-SA" sz="2000" b="1" baseline="30000" dirty="0">
                <a:solidFill>
                  <a:schemeClr val="bg1"/>
                </a:solidFill>
                <a:ea typeface="Calibri"/>
                <a:cs typeface="Times New Roman"/>
              </a:rPr>
              <a:t>ه</a:t>
            </a:r>
            <a:r>
              <a:rPr lang="ar-SA" sz="2000" b="1" dirty="0">
                <a:solidFill>
                  <a:schemeClr val="bg1"/>
                </a:solidFill>
                <a:ea typeface="Calibri"/>
                <a:cs typeface="Times New Roman"/>
              </a:rPr>
              <a:t>م) في فصل الشتاء.</a:t>
            </a:r>
            <a:endParaRPr lang="en-US" sz="2000" b="1" dirty="0">
              <a:solidFill>
                <a:schemeClr val="bg1"/>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1000" y="4495800"/>
            <a:ext cx="4724400" cy="1897999"/>
          </a:xfrm>
          <a:prstGeom prst="rect">
            <a:avLst/>
          </a:prstGeom>
        </p:spPr>
      </p:pic>
      <p:sp>
        <p:nvSpPr>
          <p:cNvPr id="6" name="مربع نص 5"/>
          <p:cNvSpPr txBox="1"/>
          <p:nvPr/>
        </p:nvSpPr>
        <p:spPr>
          <a:xfrm>
            <a:off x="4267200" y="304800"/>
            <a:ext cx="3805850" cy="523220"/>
          </a:xfrm>
          <a:prstGeom prst="rect">
            <a:avLst/>
          </a:prstGeom>
          <a:noFill/>
        </p:spPr>
        <p:txBody>
          <a:bodyPr wrap="none" rtlCol="1">
            <a:spAutoFit/>
          </a:bodyPr>
          <a:lstStyle/>
          <a:p>
            <a:pPr algn="r"/>
            <a:r>
              <a:rPr lang="ar-SA" sz="2800" b="1" u="sng" dirty="0" smtClean="0">
                <a:solidFill>
                  <a:srgbClr val="FFFF00"/>
                </a:solidFill>
              </a:rPr>
              <a:t>مقاومة النباتات </a:t>
            </a:r>
            <a:r>
              <a:rPr lang="ar-SA" sz="2800" b="1" u="sng" dirty="0" err="1" smtClean="0">
                <a:solidFill>
                  <a:srgbClr val="FFFF00"/>
                </a:solidFill>
              </a:rPr>
              <a:t>لاجهاد</a:t>
            </a:r>
            <a:r>
              <a:rPr lang="ar-SA" sz="2800" b="1" u="sng" dirty="0" smtClean="0">
                <a:solidFill>
                  <a:srgbClr val="FFFF00"/>
                </a:solidFill>
              </a:rPr>
              <a:t> التجمد  </a:t>
            </a:r>
            <a:endParaRPr lang="ar-SA" sz="2800" b="1" u="sng" dirty="0">
              <a:solidFill>
                <a:srgbClr val="FFFF00"/>
              </a:solidFill>
            </a:endParaRPr>
          </a:p>
        </p:txBody>
      </p:sp>
    </p:spTree>
    <p:extLst>
      <p:ext uri="{BB962C8B-B14F-4D97-AF65-F5344CB8AC3E}">
        <p14:creationId xmlns:p14="http://schemas.microsoft.com/office/powerpoint/2010/main" xmlns="" val="197935339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000"/>
                                        <p:tgtEl>
                                          <p:spTgt spid="2"/>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1000"/>
                                        <p:tgtEl>
                                          <p:spTgt spid="4"/>
                                        </p:tgtEl>
                                      </p:cBhvr>
                                    </p:animEffect>
                                  </p:childTnLst>
                                </p:cTn>
                              </p:par>
                            </p:childTnLst>
                          </p:cTn>
                        </p:par>
                        <p:par>
                          <p:cTn id="12" fill="hold">
                            <p:stCondLst>
                              <p:cond delay="2000"/>
                            </p:stCondLst>
                            <p:childTnLst>
                              <p:par>
                                <p:cTn id="13" presetID="9"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62600" y="228600"/>
            <a:ext cx="2448106" cy="587148"/>
          </a:xfrm>
          <a:prstGeom prst="rect">
            <a:avLst/>
          </a:prstGeom>
        </p:spPr>
        <p:txBody>
          <a:bodyPr wrap="none">
            <a:spAutoFit/>
          </a:bodyPr>
          <a:lstStyle/>
          <a:p>
            <a:pPr algn="just" rtl="1">
              <a:lnSpc>
                <a:spcPct val="150000"/>
              </a:lnSpc>
            </a:pPr>
            <a:r>
              <a:rPr lang="ar-SA" sz="2400" b="1" u="sng" dirty="0">
                <a:solidFill>
                  <a:srgbClr val="FFC000"/>
                </a:solidFill>
                <a:ea typeface="Calibri"/>
                <a:cs typeface="Times New Roman"/>
              </a:rPr>
              <a:t>إجهاد الحرارة المرتفعة</a:t>
            </a:r>
            <a:endParaRPr lang="en-US" sz="2000" u="sng" dirty="0">
              <a:solidFill>
                <a:srgbClr val="FFC000"/>
              </a:solidFill>
              <a:ea typeface="Calibri"/>
              <a:cs typeface="Arial"/>
            </a:endParaRPr>
          </a:p>
        </p:txBody>
      </p:sp>
      <p:sp>
        <p:nvSpPr>
          <p:cNvPr id="3" name="Rectangle 2"/>
          <p:cNvSpPr/>
          <p:nvPr/>
        </p:nvSpPr>
        <p:spPr>
          <a:xfrm>
            <a:off x="381000" y="838200"/>
            <a:ext cx="8057276" cy="966290"/>
          </a:xfrm>
          <a:prstGeom prst="rect">
            <a:avLst/>
          </a:prstGeom>
        </p:spPr>
        <p:txBody>
          <a:bodyPr wrap="square">
            <a:spAutoFit/>
          </a:bodyPr>
          <a:lstStyle/>
          <a:p>
            <a:pPr algn="just" rtl="1">
              <a:lnSpc>
                <a:spcPct val="150000"/>
              </a:lnSpc>
            </a:pPr>
            <a:r>
              <a:rPr lang="ar-SA" sz="2000" b="1" dirty="0">
                <a:solidFill>
                  <a:schemeClr val="bg1"/>
                </a:solidFill>
                <a:ea typeface="Calibri"/>
                <a:cs typeface="Times New Roman"/>
              </a:rPr>
              <a:t>إن درجة حرارة النبات غير ثابتة فهي تتغير مع تغير درجة حرارة المحيط حول النبات والعامل المحدد لدرجة حرارة أجزاء النبات هو درجة حرارة المحيط الملامس للجزء منه. </a:t>
            </a:r>
            <a:endParaRPr lang="en-US" sz="2000" b="1" dirty="0">
              <a:solidFill>
                <a:schemeClr val="bg1"/>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743200" y="1981200"/>
            <a:ext cx="4419600" cy="2946400"/>
          </a:xfrm>
          <a:prstGeom prst="rect">
            <a:avLst/>
          </a:prstGeom>
        </p:spPr>
      </p:pic>
      <p:sp>
        <p:nvSpPr>
          <p:cNvPr id="5" name="Rectangle 4"/>
          <p:cNvSpPr/>
          <p:nvPr/>
        </p:nvSpPr>
        <p:spPr>
          <a:xfrm>
            <a:off x="403789" y="5105400"/>
            <a:ext cx="8382000" cy="1477328"/>
          </a:xfrm>
          <a:prstGeom prst="rect">
            <a:avLst/>
          </a:prstGeom>
        </p:spPr>
        <p:txBody>
          <a:bodyPr wrap="square">
            <a:spAutoFit/>
          </a:bodyPr>
          <a:lstStyle/>
          <a:p>
            <a:pPr algn="just" rtl="1">
              <a:lnSpc>
                <a:spcPct val="150000"/>
              </a:lnSpc>
            </a:pPr>
            <a:r>
              <a:rPr lang="ar-SA" sz="2000" b="1" dirty="0">
                <a:solidFill>
                  <a:schemeClr val="bg1"/>
                </a:solidFill>
                <a:ea typeface="Calibri"/>
                <a:cs typeface="Times New Roman"/>
              </a:rPr>
              <a:t>فمثلاً حرارة النباتات المائية قريبة جداً من درجة حرارة الماء الملامس لها ودرجة حرارة الجذور قريبة من درجة حرارة التربة، ودرجة حرارة الأوراق والأجزاء الخضرية الأخرى قريبة من درجة حرارة الهواء الملامس لها.</a:t>
            </a:r>
            <a:endParaRPr lang="en-US" sz="2000" b="1" dirty="0">
              <a:solidFill>
                <a:schemeClr val="bg1"/>
              </a:solidFill>
            </a:endParaRPr>
          </a:p>
        </p:txBody>
      </p:sp>
    </p:spTree>
    <p:extLst>
      <p:ext uri="{BB962C8B-B14F-4D97-AF65-F5344CB8AC3E}">
        <p14:creationId xmlns:p14="http://schemas.microsoft.com/office/powerpoint/2010/main" xmlns="" val="4042613306"/>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1000"/>
                                        <p:tgtEl>
                                          <p:spTgt spid="3"/>
                                        </p:tgtEl>
                                      </p:cBhvr>
                                    </p:animEffect>
                                  </p:childTnLst>
                                </p:cTn>
                              </p:par>
                            </p:childTnLst>
                          </p:cTn>
                        </p:par>
                        <p:par>
                          <p:cTn id="14" fill="hold">
                            <p:stCondLst>
                              <p:cond delay="2000"/>
                            </p:stCondLst>
                            <p:childTnLst>
                              <p:par>
                                <p:cTn id="15" presetID="6"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1000"/>
                                        <p:tgtEl>
                                          <p:spTgt spid="4"/>
                                        </p:tgtEl>
                                      </p:cBhvr>
                                    </p:animEffect>
                                  </p:childTnLst>
                                </p:cTn>
                              </p:par>
                            </p:childTnLst>
                          </p:cTn>
                        </p:par>
                        <p:par>
                          <p:cTn id="18" fill="hold">
                            <p:stCondLst>
                              <p:cond delay="30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Effect transition="in" filter="fade">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76400" y="1828800"/>
            <a:ext cx="5791200" cy="1477328"/>
          </a:xfrm>
          <a:prstGeom prst="rect">
            <a:avLst/>
          </a:prstGeom>
        </p:spPr>
        <p:txBody>
          <a:bodyPr wrap="square">
            <a:spAutoFit/>
          </a:bodyPr>
          <a:lstStyle/>
          <a:p>
            <a:pPr algn="ctr" rtl="1"/>
            <a:r>
              <a:rPr lang="ar-SA" sz="3600" b="1" u="sng" dirty="0">
                <a:solidFill>
                  <a:srgbClr val="DDF276"/>
                </a:solidFill>
                <a:uFill>
                  <a:solidFill>
                    <a:srgbClr val="CC0066"/>
                  </a:solidFill>
                </a:uFill>
                <a:cs typeface="+mj-cs"/>
              </a:rPr>
              <a:t>إجهادات أخري</a:t>
            </a:r>
          </a:p>
          <a:p>
            <a:pPr algn="ctr" rtl="1"/>
            <a:r>
              <a:rPr lang="en-US" sz="3600" b="1" u="sng" dirty="0" smtClean="0">
                <a:solidFill>
                  <a:srgbClr val="DDF276"/>
                </a:solidFill>
                <a:uFill>
                  <a:solidFill>
                    <a:srgbClr val="CC0066"/>
                  </a:solidFill>
                </a:uFill>
                <a:latin typeface="Times New Roman" panose="02020603050405020304" pitchFamily="18" charset="0"/>
                <a:cs typeface="Times New Roman" panose="02020603050405020304" pitchFamily="18" charset="0"/>
              </a:rPr>
              <a:t>Other stresses</a:t>
            </a:r>
            <a:endParaRPr lang="en-US" sz="3600" b="1" u="sng" dirty="0">
              <a:solidFill>
                <a:srgbClr val="DDF276"/>
              </a:solidFill>
              <a:uFill>
                <a:solidFill>
                  <a:srgbClr val="CC0066"/>
                </a:solidFill>
              </a:uFill>
              <a:latin typeface="Times New Roman" panose="02020603050405020304" pitchFamily="18" charset="0"/>
              <a:cs typeface="Times New Roman" panose="02020603050405020304" pitchFamily="18" charset="0"/>
            </a:endParaRPr>
          </a:p>
          <a:p>
            <a:pPr algn="ctr" rtl="1"/>
            <a:endParaRPr lang="en-US" dirty="0">
              <a:solidFill>
                <a:srgbClr val="FF0000"/>
              </a:solidFill>
            </a:endParaRPr>
          </a:p>
        </p:txBody>
      </p:sp>
    </p:spTree>
    <p:extLst>
      <p:ext uri="{BB962C8B-B14F-4D97-AF65-F5344CB8AC3E}">
        <p14:creationId xmlns:p14="http://schemas.microsoft.com/office/powerpoint/2010/main" xmlns="" val="413169890"/>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p:cNvSpPr/>
          <p:nvPr/>
        </p:nvSpPr>
        <p:spPr>
          <a:xfrm>
            <a:off x="228600" y="762000"/>
            <a:ext cx="8915400" cy="1477328"/>
          </a:xfrm>
          <a:prstGeom prst="rect">
            <a:avLst/>
          </a:prstGeom>
          <a:solidFill>
            <a:schemeClr val="tx1"/>
          </a:solidFill>
        </p:spPr>
        <p:txBody>
          <a:bodyPr wrap="square">
            <a:spAutoFit/>
          </a:bodyPr>
          <a:lstStyle/>
          <a:p>
            <a:pPr algn="just" rtl="1">
              <a:lnSpc>
                <a:spcPct val="150000"/>
              </a:lnSpc>
              <a:buFont typeface="Wingdings" pitchFamily="2" charset="2"/>
              <a:buChar char="ü"/>
            </a:pPr>
            <a:r>
              <a:rPr lang="ar-SA" sz="2000" b="1" dirty="0">
                <a:solidFill>
                  <a:schemeClr val="bg1"/>
                </a:solidFill>
                <a:ea typeface="Calibri"/>
                <a:cs typeface="Times New Roman"/>
              </a:rPr>
              <a:t>تعتمد درجة حرارة النبات على كمية الطاقة الساقطة عليه فعند سقوط طاقة إشعاعية على الأوراق فإن الأوراق تمتص جزءاً كبيراً منها ويفقد جزء عن طريق الإنعكاس (</a:t>
            </a:r>
            <a:r>
              <a:rPr lang="en-US" sz="2000" b="1" dirty="0">
                <a:solidFill>
                  <a:srgbClr val="92D050"/>
                </a:solidFill>
                <a:latin typeface="Times New Roman"/>
                <a:ea typeface="Calibri"/>
              </a:rPr>
              <a:t>Reflection</a:t>
            </a:r>
            <a:r>
              <a:rPr lang="ar-SA" sz="2000" b="1" dirty="0">
                <a:solidFill>
                  <a:schemeClr val="bg1"/>
                </a:solidFill>
                <a:latin typeface="Times New Roman"/>
                <a:ea typeface="Calibri"/>
                <a:cs typeface="+mj-cs"/>
              </a:rPr>
              <a:t>)</a:t>
            </a:r>
            <a:r>
              <a:rPr lang="ar-SA" sz="2000" b="1" dirty="0">
                <a:solidFill>
                  <a:schemeClr val="bg1"/>
                </a:solidFill>
                <a:ea typeface="Calibri"/>
                <a:cs typeface="Times New Roman"/>
              </a:rPr>
              <a:t> وجزء آخر عن طريق التوصيل (</a:t>
            </a:r>
            <a:r>
              <a:rPr lang="en-US" sz="2000" b="1" dirty="0">
                <a:solidFill>
                  <a:srgbClr val="92D050"/>
                </a:solidFill>
                <a:latin typeface="Times New Roman"/>
                <a:ea typeface="Calibri"/>
              </a:rPr>
              <a:t>Transmission</a:t>
            </a:r>
            <a:r>
              <a:rPr lang="ar-SA" sz="2000" b="1" dirty="0">
                <a:solidFill>
                  <a:schemeClr val="bg1"/>
                </a:solidFill>
                <a:latin typeface="Times New Roman"/>
                <a:ea typeface="Calibri"/>
                <a:cs typeface="+mj-cs"/>
              </a:rPr>
              <a:t>)</a:t>
            </a:r>
            <a:r>
              <a:rPr lang="ar-SA" sz="2000" b="1" dirty="0">
                <a:solidFill>
                  <a:schemeClr val="bg1"/>
                </a:solidFill>
                <a:ea typeface="Calibri"/>
                <a:cs typeface="Times New Roman"/>
              </a:rPr>
              <a:t>، وتعتمد النسبة بينهما على خواص الورقة وطول موجة الطاقة الإشعاعية. </a:t>
            </a:r>
            <a:endParaRPr lang="en-US" sz="2000" b="1" dirty="0">
              <a:solidFill>
                <a:schemeClr val="bg1"/>
              </a:solidFill>
            </a:endParaRPr>
          </a:p>
        </p:txBody>
      </p:sp>
      <p:pic>
        <p:nvPicPr>
          <p:cNvPr id="9"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057400" y="5119058"/>
            <a:ext cx="4648200" cy="1319842"/>
          </a:xfrm>
          <a:prstGeom prst="rect">
            <a:avLst/>
          </a:prstGeom>
        </p:spPr>
      </p:pic>
      <p:sp>
        <p:nvSpPr>
          <p:cNvPr id="10" name="Rectangle 3"/>
          <p:cNvSpPr/>
          <p:nvPr/>
        </p:nvSpPr>
        <p:spPr>
          <a:xfrm>
            <a:off x="685800" y="2438400"/>
            <a:ext cx="8458200" cy="1015663"/>
          </a:xfrm>
          <a:prstGeom prst="rect">
            <a:avLst/>
          </a:prstGeom>
          <a:solidFill>
            <a:schemeClr val="tx1"/>
          </a:solidFill>
        </p:spPr>
        <p:txBody>
          <a:bodyPr wrap="square">
            <a:spAutoFit/>
          </a:bodyPr>
          <a:lstStyle/>
          <a:p>
            <a:pPr algn="just" rtl="1">
              <a:lnSpc>
                <a:spcPct val="150000"/>
              </a:lnSpc>
              <a:buFont typeface="Wingdings" pitchFamily="2" charset="2"/>
              <a:buChar char="ü"/>
            </a:pPr>
            <a:r>
              <a:rPr lang="ar-SA" sz="2000" b="1" dirty="0">
                <a:solidFill>
                  <a:schemeClr val="bg1"/>
                </a:solidFill>
                <a:ea typeface="Calibri"/>
                <a:cs typeface="Times New Roman"/>
              </a:rPr>
              <a:t>يستخدم جزء من الطاقة الذي تمتصه الأوراق في تفاعلات البناء الضوئي والتفاعلات الأيضية الحرارية، ويستخدم جزء في تحويل الماء إلى بخار في عملية النتح، ويسبب جزء آخر تسخين الأوراق.</a:t>
            </a:r>
            <a:endParaRPr lang="en-US" b="1" dirty="0">
              <a:solidFill>
                <a:schemeClr val="bg1"/>
              </a:solidFill>
              <a:ea typeface="Calibri"/>
              <a:cs typeface="Arial"/>
            </a:endParaRPr>
          </a:p>
        </p:txBody>
      </p:sp>
      <p:sp>
        <p:nvSpPr>
          <p:cNvPr id="11" name="Rectangle 1"/>
          <p:cNvSpPr/>
          <p:nvPr/>
        </p:nvSpPr>
        <p:spPr>
          <a:xfrm>
            <a:off x="0" y="3581400"/>
            <a:ext cx="9144000" cy="1477328"/>
          </a:xfrm>
          <a:prstGeom prst="rect">
            <a:avLst/>
          </a:prstGeom>
          <a:ln>
            <a:solidFill>
              <a:schemeClr val="accent6">
                <a:lumMod val="40000"/>
                <a:lumOff val="60000"/>
              </a:schemeClr>
            </a:solidFill>
            <a:prstDash val="dashDot"/>
          </a:ln>
        </p:spPr>
        <p:txBody>
          <a:bodyPr wrap="square">
            <a:spAutoFit/>
          </a:bodyPr>
          <a:lstStyle/>
          <a:p>
            <a:pPr algn="just" rtl="1">
              <a:lnSpc>
                <a:spcPct val="150000"/>
              </a:lnSpc>
              <a:buFont typeface="Wingdings" pitchFamily="2" charset="2"/>
              <a:buChar char="ü"/>
            </a:pPr>
            <a:r>
              <a:rPr lang="ar-SA" sz="2000" b="1" dirty="0">
                <a:solidFill>
                  <a:schemeClr val="bg1"/>
                </a:solidFill>
                <a:ea typeface="Calibri"/>
                <a:cs typeface="Times New Roman"/>
              </a:rPr>
              <a:t>تعتمد درجة حرارة النبات على الإتزان بين كمية الحرارة الممتصة وكمية الحرارة المفقودة، فإذا زادت الطاقة الممتصة على الطاقة المفقودة ينتج عن ذلك تسخين للنبات والعكس إذا نقصت الطاقة الممتصة على الطاقة المفقودة يؤدي إلى تبريده.</a:t>
            </a:r>
            <a:endParaRPr lang="en-US" sz="2000" b="1" dirty="0">
              <a:solidFill>
                <a:schemeClr val="bg1"/>
              </a:solidFill>
            </a:endParaRPr>
          </a:p>
        </p:txBody>
      </p:sp>
    </p:spTree>
    <p:extLst>
      <p:ext uri="{BB962C8B-B14F-4D97-AF65-F5344CB8AC3E}">
        <p14:creationId xmlns:p14="http://schemas.microsoft.com/office/powerpoint/2010/main" xmlns="" val="2854421067"/>
      </p:ext>
    </p:extLst>
  </p:cSld>
  <p:clrMapOvr>
    <a:masterClrMapping/>
  </p:clrMapOvr>
  <mc:AlternateContent xmlns:mc="http://schemas.openxmlformats.org/markup-compatibility/2006">
    <mc:Choice xmlns:p14="http://schemas.microsoft.com/office/powerpoint/2010/main" xmlns="" Requires="p14">
      <p:transition spd="slow">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1000"/>
                                        <p:tgtEl>
                                          <p:spTgt spid="9"/>
                                        </p:tgtEl>
                                      </p:cBhvr>
                                    </p:animEffect>
                                  </p:childTnLst>
                                </p:cTn>
                              </p:par>
                            </p:childTnLst>
                          </p:cTn>
                        </p:par>
                        <p:par>
                          <p:cTn id="12" fill="hold">
                            <p:stCondLst>
                              <p:cond delay="2000"/>
                            </p:stCondLst>
                            <p:childTnLst>
                              <p:par>
                                <p:cTn id="13" presetID="5" presetClass="entr" presetSubtype="5"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heckerboard(down)">
                                      <p:cBhvr>
                                        <p:cTn id="15" dur="1000"/>
                                        <p:tgtEl>
                                          <p:spTgt spid="10"/>
                                        </p:tgtEl>
                                      </p:cBhvr>
                                    </p:animEffect>
                                  </p:childTnLst>
                                </p:cTn>
                              </p:par>
                            </p:childTnLst>
                          </p:cTn>
                        </p:par>
                        <p:par>
                          <p:cTn id="16" fill="hold">
                            <p:stCondLst>
                              <p:cond delay="3000"/>
                            </p:stCondLst>
                            <p:childTnLst>
                              <p:par>
                                <p:cTn id="17" presetID="16" presetClass="entr" presetSubtype="2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p:nvPr/>
        </p:nvSpPr>
        <p:spPr>
          <a:xfrm>
            <a:off x="0" y="838200"/>
            <a:ext cx="9144000" cy="966290"/>
          </a:xfrm>
          <a:prstGeom prst="rect">
            <a:avLst/>
          </a:prstGeom>
          <a:solidFill>
            <a:schemeClr val="tx1"/>
          </a:solidFill>
        </p:spPr>
        <p:txBody>
          <a:bodyPr wrap="square">
            <a:spAutoFit/>
          </a:bodyPr>
          <a:lstStyle/>
          <a:p>
            <a:pPr algn="just" rtl="1">
              <a:lnSpc>
                <a:spcPct val="150000"/>
              </a:lnSpc>
              <a:buFont typeface="Wingdings" pitchFamily="2" charset="2"/>
              <a:buChar char="ü"/>
            </a:pPr>
            <a:r>
              <a:rPr lang="ar-SA" sz="2000" b="1" dirty="0">
                <a:solidFill>
                  <a:schemeClr val="bg1"/>
                </a:solidFill>
                <a:ea typeface="Calibri"/>
                <a:cs typeface="Times New Roman"/>
              </a:rPr>
              <a:t>تصل درجة حرارة النبات أحياناً إلى مستوى </a:t>
            </a:r>
            <a:r>
              <a:rPr lang="ar-SA" sz="2000" b="1" dirty="0" smtClean="0">
                <a:solidFill>
                  <a:schemeClr val="bg1"/>
                </a:solidFill>
                <a:ea typeface="Calibri"/>
                <a:cs typeface="Times New Roman"/>
              </a:rPr>
              <a:t>مرتفع مضر  </a:t>
            </a:r>
            <a:r>
              <a:rPr lang="ar-SA" sz="2000" b="1" dirty="0" err="1" smtClean="0">
                <a:solidFill>
                  <a:schemeClr val="bg1"/>
                </a:solidFill>
                <a:ea typeface="Calibri"/>
                <a:cs typeface="Times New Roman"/>
              </a:rPr>
              <a:t>به</a:t>
            </a:r>
            <a:r>
              <a:rPr lang="ar-SA" sz="2000" b="1" dirty="0" smtClean="0">
                <a:solidFill>
                  <a:schemeClr val="bg1"/>
                </a:solidFill>
                <a:ea typeface="Calibri"/>
                <a:cs typeface="Times New Roman"/>
              </a:rPr>
              <a:t>  ، </a:t>
            </a:r>
            <a:r>
              <a:rPr lang="ar-SA" sz="2000" b="1" dirty="0">
                <a:solidFill>
                  <a:schemeClr val="bg1"/>
                </a:solidFill>
                <a:ea typeface="Calibri"/>
                <a:cs typeface="Times New Roman"/>
              </a:rPr>
              <a:t>وخاصة في حالة إنخفاض معدَّل النتح الذي له دور في تبريد أنسجة النبات.</a:t>
            </a:r>
            <a:endParaRPr lang="en-US" b="1" dirty="0">
              <a:solidFill>
                <a:schemeClr val="bg1"/>
              </a:solidFill>
              <a:ea typeface="Calibri"/>
              <a:cs typeface="Arial"/>
            </a:endParaRPr>
          </a:p>
        </p:txBody>
      </p:sp>
      <p:pic>
        <p:nvPicPr>
          <p:cNvPr id="7" name="Picture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965700" y="1828800"/>
            <a:ext cx="4178300" cy="800100"/>
          </a:xfrm>
          <a:prstGeom prst="rect">
            <a:avLst/>
          </a:prstGeom>
          <a:noFill/>
          <a:ln>
            <a:noFill/>
          </a:ln>
        </p:spPr>
      </p:pic>
      <p:sp>
        <p:nvSpPr>
          <p:cNvPr id="8" name="Rectangle 7"/>
          <p:cNvSpPr/>
          <p:nvPr/>
        </p:nvSpPr>
        <p:spPr>
          <a:xfrm>
            <a:off x="381000" y="2438400"/>
            <a:ext cx="8543658" cy="1015663"/>
          </a:xfrm>
          <a:prstGeom prst="rect">
            <a:avLst/>
          </a:prstGeom>
          <a:solidFill>
            <a:schemeClr val="tx1"/>
          </a:solidFill>
          <a:ln>
            <a:solidFill>
              <a:schemeClr val="bg1"/>
            </a:solidFill>
          </a:ln>
        </p:spPr>
        <p:txBody>
          <a:bodyPr wrap="square">
            <a:spAutoFit/>
          </a:bodyPr>
          <a:lstStyle/>
          <a:p>
            <a:pPr marL="342900" lvl="0" indent="-342900" algn="just" rtl="1">
              <a:lnSpc>
                <a:spcPct val="150000"/>
              </a:lnSpc>
              <a:buClr>
                <a:schemeClr val="bg1"/>
              </a:buClr>
              <a:buFont typeface="Wingdings"/>
              <a:buChar char="S"/>
            </a:pPr>
            <a:r>
              <a:rPr lang="ar-SA" sz="2000" b="1" dirty="0">
                <a:solidFill>
                  <a:schemeClr val="bg1"/>
                </a:solidFill>
                <a:ea typeface="Calibri"/>
                <a:cs typeface="Times New Roman"/>
              </a:rPr>
              <a:t>إستهلاك النبات للكربوهيدرات المخزّنة فيه وتعرضه للمجاعة نتيجة إنخفاض معدّل البناء الضوئي وارتفاع معدَّل التنفس.</a:t>
            </a:r>
            <a:endParaRPr lang="en-US" sz="2000" b="1" dirty="0">
              <a:solidFill>
                <a:schemeClr val="bg1"/>
              </a:solidFill>
              <a:ea typeface="Calibri"/>
              <a:cs typeface="Arial"/>
            </a:endParaRPr>
          </a:p>
        </p:txBody>
      </p:sp>
      <p:sp>
        <p:nvSpPr>
          <p:cNvPr id="13" name="Rectangle 1"/>
          <p:cNvSpPr/>
          <p:nvPr/>
        </p:nvSpPr>
        <p:spPr>
          <a:xfrm>
            <a:off x="2971800" y="3581400"/>
            <a:ext cx="5943600" cy="504625"/>
          </a:xfrm>
          <a:prstGeom prst="rect">
            <a:avLst/>
          </a:prstGeom>
          <a:noFill/>
          <a:ln>
            <a:solidFill>
              <a:schemeClr val="bg1"/>
            </a:solidFill>
          </a:ln>
        </p:spPr>
        <p:style>
          <a:lnRef idx="0">
            <a:scrgbClr r="0" g="0" b="0"/>
          </a:lnRef>
          <a:fillRef idx="1001">
            <a:schemeClr val="dk1"/>
          </a:fillRef>
          <a:effectRef idx="0">
            <a:scrgbClr r="0" g="0" b="0"/>
          </a:effectRef>
          <a:fontRef idx="major"/>
        </p:style>
        <p:txBody>
          <a:bodyPr wrap="square">
            <a:spAutoFit/>
          </a:bodyPr>
          <a:lstStyle/>
          <a:p>
            <a:pPr marL="342900" lvl="0" indent="-342900" algn="just" rtl="1">
              <a:lnSpc>
                <a:spcPct val="150000"/>
              </a:lnSpc>
              <a:buClr>
                <a:schemeClr val="bg1"/>
              </a:buClr>
              <a:buFont typeface="Wingdings"/>
              <a:buChar char="S"/>
            </a:pPr>
            <a:r>
              <a:rPr lang="ar-SA" sz="2000" b="1" dirty="0">
                <a:solidFill>
                  <a:schemeClr val="bg1"/>
                </a:solidFill>
                <a:ea typeface="Calibri"/>
                <a:cs typeface="Times New Roman"/>
              </a:rPr>
              <a:t>نقص كمية البروتين النشط نتيجة تكسيره أو فقده لشكله الطبيعي.</a:t>
            </a:r>
            <a:endParaRPr lang="en-US" sz="2000" b="1" dirty="0">
              <a:solidFill>
                <a:schemeClr val="bg1"/>
              </a:solidFill>
              <a:ea typeface="Calibri"/>
              <a:cs typeface="Arial"/>
            </a:endParaRPr>
          </a:p>
        </p:txBody>
      </p:sp>
      <p:sp>
        <p:nvSpPr>
          <p:cNvPr id="14" name="Rectangle 4"/>
          <p:cNvSpPr/>
          <p:nvPr/>
        </p:nvSpPr>
        <p:spPr>
          <a:xfrm>
            <a:off x="2971800" y="4343400"/>
            <a:ext cx="5943600" cy="553998"/>
          </a:xfrm>
          <a:prstGeom prst="rect">
            <a:avLst/>
          </a:prstGeom>
          <a:solidFill>
            <a:schemeClr val="tx1"/>
          </a:solidFill>
          <a:ln>
            <a:solidFill>
              <a:schemeClr val="bg1"/>
            </a:solidFill>
          </a:ln>
        </p:spPr>
        <p:txBody>
          <a:bodyPr wrap="square">
            <a:spAutoFit/>
          </a:bodyPr>
          <a:lstStyle/>
          <a:p>
            <a:pPr marL="342900" lvl="0" indent="-342900" algn="just" rtl="1">
              <a:lnSpc>
                <a:spcPct val="150000"/>
              </a:lnSpc>
              <a:buClr>
                <a:schemeClr val="bg1"/>
              </a:buClr>
              <a:buFont typeface="Wingdings"/>
              <a:buChar char="S"/>
            </a:pPr>
            <a:r>
              <a:rPr lang="ar-SA" sz="2000" b="1" dirty="0">
                <a:solidFill>
                  <a:schemeClr val="bg1"/>
                </a:solidFill>
                <a:ea typeface="Calibri"/>
                <a:cs typeface="Times New Roman"/>
              </a:rPr>
              <a:t>زيادة سيولة الدهون وخاصة دهون الأغشية</a:t>
            </a:r>
            <a:endParaRPr lang="en-US" sz="2000" b="1" dirty="0">
              <a:solidFill>
                <a:schemeClr val="bg1"/>
              </a:solidFill>
              <a:ea typeface="Calibri"/>
              <a:cs typeface="Arial"/>
            </a:endParaRPr>
          </a:p>
        </p:txBody>
      </p:sp>
      <p:sp>
        <p:nvSpPr>
          <p:cNvPr id="15" name="Rectangle 2"/>
          <p:cNvSpPr/>
          <p:nvPr/>
        </p:nvSpPr>
        <p:spPr>
          <a:xfrm>
            <a:off x="3048000" y="5181600"/>
            <a:ext cx="5943598" cy="553998"/>
          </a:xfrm>
          <a:prstGeom prst="rect">
            <a:avLst/>
          </a:prstGeom>
          <a:solidFill>
            <a:schemeClr val="tx1"/>
          </a:solidFill>
          <a:ln>
            <a:solidFill>
              <a:schemeClr val="bg1"/>
            </a:solidFill>
          </a:ln>
        </p:spPr>
        <p:txBody>
          <a:bodyPr wrap="square">
            <a:spAutoFit/>
          </a:bodyPr>
          <a:lstStyle/>
          <a:p>
            <a:pPr marL="342900" marR="0" lvl="0" indent="-342900" algn="just" rtl="1">
              <a:lnSpc>
                <a:spcPct val="150000"/>
              </a:lnSpc>
              <a:spcBef>
                <a:spcPts val="0"/>
              </a:spcBef>
              <a:spcAft>
                <a:spcPts val="0"/>
              </a:spcAft>
              <a:buClr>
                <a:schemeClr val="bg1"/>
              </a:buClr>
              <a:buFont typeface="Wingdings"/>
              <a:buChar char="S"/>
            </a:pPr>
            <a:r>
              <a:rPr lang="ar-SA" sz="2000" b="1" dirty="0" smtClean="0">
                <a:solidFill>
                  <a:schemeClr val="bg1"/>
                </a:solidFill>
                <a:ea typeface="Calibri"/>
                <a:cs typeface="Times New Roman"/>
              </a:rPr>
              <a:t>تثبيط </a:t>
            </a:r>
            <a:r>
              <a:rPr lang="ar-SA" sz="2000" b="1" dirty="0">
                <a:solidFill>
                  <a:schemeClr val="bg1"/>
                </a:solidFill>
                <a:ea typeface="Calibri"/>
                <a:cs typeface="Times New Roman"/>
              </a:rPr>
              <a:t>النمو.</a:t>
            </a:r>
            <a:endParaRPr lang="en-US" sz="2000" b="1" dirty="0">
              <a:solidFill>
                <a:schemeClr val="bg1"/>
              </a:solidFill>
              <a:ea typeface="Calibri"/>
              <a:cs typeface="Arial"/>
            </a:endParaRPr>
          </a:p>
        </p:txBody>
      </p:sp>
    </p:spTree>
    <p:extLst>
      <p:ext uri="{BB962C8B-B14F-4D97-AF65-F5344CB8AC3E}">
        <p14:creationId xmlns:p14="http://schemas.microsoft.com/office/powerpoint/2010/main" xmlns="" val="431639288"/>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4600" y="1066800"/>
            <a:ext cx="5943600" cy="553998"/>
          </a:xfrm>
          <a:prstGeom prst="rect">
            <a:avLst/>
          </a:prstGeom>
          <a:solidFill>
            <a:schemeClr val="tx1"/>
          </a:solidFill>
          <a:ln>
            <a:solidFill>
              <a:schemeClr val="bg1"/>
            </a:solidFill>
          </a:ln>
        </p:spPr>
        <p:txBody>
          <a:bodyPr wrap="square">
            <a:spAutoFit/>
          </a:bodyPr>
          <a:lstStyle/>
          <a:p>
            <a:pPr marL="342900" lvl="0" indent="-342900" algn="just" rtl="1">
              <a:lnSpc>
                <a:spcPct val="150000"/>
              </a:lnSpc>
              <a:buClr>
                <a:schemeClr val="bg1"/>
              </a:buClr>
              <a:buFont typeface="Wingdings"/>
              <a:buChar char="S"/>
            </a:pPr>
            <a:r>
              <a:rPr lang="ar-SA" sz="2000" b="1" dirty="0">
                <a:solidFill>
                  <a:schemeClr val="bg1"/>
                </a:solidFill>
                <a:ea typeface="Calibri"/>
                <a:cs typeface="Times New Roman"/>
              </a:rPr>
              <a:t>التسمم نتيجة تراكم بعض المواد السمية.</a:t>
            </a:r>
            <a:endParaRPr lang="en-US" sz="2000" b="1" dirty="0">
              <a:solidFill>
                <a:schemeClr val="bg1"/>
              </a:solidFill>
              <a:ea typeface="Calibri"/>
              <a:cs typeface="Arial"/>
            </a:endParaRPr>
          </a:p>
        </p:txBody>
      </p:sp>
      <p:sp>
        <p:nvSpPr>
          <p:cNvPr id="6" name="Rectangle 5"/>
          <p:cNvSpPr/>
          <p:nvPr/>
        </p:nvSpPr>
        <p:spPr>
          <a:xfrm>
            <a:off x="2590800" y="1905000"/>
            <a:ext cx="5943600" cy="553998"/>
          </a:xfrm>
          <a:prstGeom prst="rect">
            <a:avLst/>
          </a:prstGeom>
          <a:solidFill>
            <a:schemeClr val="tx1"/>
          </a:solidFill>
          <a:ln>
            <a:solidFill>
              <a:schemeClr val="bg1"/>
            </a:solidFill>
          </a:ln>
        </p:spPr>
        <p:txBody>
          <a:bodyPr wrap="square">
            <a:spAutoFit/>
          </a:bodyPr>
          <a:lstStyle/>
          <a:p>
            <a:pPr marL="342900" lvl="0" indent="-342900" algn="just" rtl="1">
              <a:lnSpc>
                <a:spcPct val="150000"/>
              </a:lnSpc>
              <a:buClr>
                <a:schemeClr val="bg1"/>
              </a:buClr>
              <a:buFont typeface="Wingdings"/>
              <a:buChar char="S"/>
            </a:pPr>
            <a:r>
              <a:rPr lang="ar-SA" sz="2000" b="1" dirty="0">
                <a:solidFill>
                  <a:schemeClr val="bg1"/>
                </a:solidFill>
                <a:ea typeface="Calibri"/>
                <a:cs typeface="Times New Roman"/>
              </a:rPr>
              <a:t>التغير في طبيعة الأحماض النووية.</a:t>
            </a:r>
            <a:endParaRPr lang="en-US" sz="2000" b="1" dirty="0">
              <a:solidFill>
                <a:schemeClr val="bg1"/>
              </a:solidFill>
              <a:ea typeface="Calibri"/>
              <a:cs typeface="Arial"/>
            </a:endParaRPr>
          </a:p>
        </p:txBody>
      </p:sp>
      <p:sp>
        <p:nvSpPr>
          <p:cNvPr id="7" name="Rectangle 6"/>
          <p:cNvSpPr/>
          <p:nvPr/>
        </p:nvSpPr>
        <p:spPr>
          <a:xfrm>
            <a:off x="2590800" y="2819400"/>
            <a:ext cx="5943598" cy="553998"/>
          </a:xfrm>
          <a:prstGeom prst="rect">
            <a:avLst/>
          </a:prstGeom>
          <a:solidFill>
            <a:schemeClr val="tx1"/>
          </a:solidFill>
          <a:ln>
            <a:solidFill>
              <a:schemeClr val="bg1"/>
            </a:solidFill>
          </a:ln>
        </p:spPr>
        <p:txBody>
          <a:bodyPr wrap="square">
            <a:spAutoFit/>
          </a:bodyPr>
          <a:lstStyle/>
          <a:p>
            <a:pPr marL="342900" lvl="0" indent="-342900" algn="just" rtl="1">
              <a:lnSpc>
                <a:spcPct val="150000"/>
              </a:lnSpc>
              <a:buClr>
                <a:schemeClr val="bg1"/>
              </a:buClr>
              <a:buFont typeface="Wingdings"/>
              <a:buChar char="S"/>
            </a:pPr>
            <a:r>
              <a:rPr lang="ar-SA" sz="2000" b="1" dirty="0">
                <a:solidFill>
                  <a:schemeClr val="bg1"/>
                </a:solidFill>
                <a:ea typeface="Calibri"/>
                <a:cs typeface="Times New Roman"/>
              </a:rPr>
              <a:t>تعرُّض النبات إلى إجهاد جفاف نتيجة إرتفاع معدّل النتح.</a:t>
            </a:r>
            <a:endParaRPr lang="en-US" sz="2000" b="1" dirty="0">
              <a:solidFill>
                <a:schemeClr val="bg1"/>
              </a:solidFill>
              <a:ea typeface="Calibri"/>
              <a:cs typeface="Arial"/>
            </a:endParaRPr>
          </a:p>
        </p:txBody>
      </p:sp>
    </p:spTree>
    <p:extLst>
      <p:ext uri="{BB962C8B-B14F-4D97-AF65-F5344CB8AC3E}">
        <p14:creationId xmlns:p14="http://schemas.microsoft.com/office/powerpoint/2010/main" xmlns="" val="4009986386"/>
      </p:ext>
    </p:extLst>
  </p:cSld>
  <p:clrMapOvr>
    <a:masterClrMapping/>
  </p:clrMapOvr>
  <p:transition spd="slow">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01810" y="381000"/>
            <a:ext cx="3090911" cy="669542"/>
          </a:xfrm>
          <a:prstGeom prst="rect">
            <a:avLst/>
          </a:prstGeom>
        </p:spPr>
        <p:txBody>
          <a:bodyPr wrap="none">
            <a:spAutoFit/>
          </a:bodyPr>
          <a:lstStyle/>
          <a:p>
            <a:pPr algn="just" rtl="1">
              <a:lnSpc>
                <a:spcPct val="150000"/>
              </a:lnSpc>
            </a:pPr>
            <a:r>
              <a:rPr lang="ar-SA" sz="2800" b="1" u="sng" dirty="0">
                <a:solidFill>
                  <a:srgbClr val="FFCC66"/>
                </a:solidFill>
                <a:ea typeface="Calibri"/>
                <a:cs typeface="Times New Roman"/>
              </a:rPr>
              <a:t>مقاومة الحرارة المرتفعة </a:t>
            </a:r>
            <a:endParaRPr lang="en-US" sz="2400" u="sng" dirty="0">
              <a:solidFill>
                <a:srgbClr val="FFCC66"/>
              </a:solidFill>
              <a:ea typeface="Calibri"/>
              <a:cs typeface="Arial"/>
            </a:endParaRPr>
          </a:p>
        </p:txBody>
      </p:sp>
      <p:sp>
        <p:nvSpPr>
          <p:cNvPr id="3" name="Rectangle 2"/>
          <p:cNvSpPr/>
          <p:nvPr/>
        </p:nvSpPr>
        <p:spPr>
          <a:xfrm>
            <a:off x="685800" y="990600"/>
            <a:ext cx="7562552" cy="2123658"/>
          </a:xfrm>
          <a:prstGeom prst="rect">
            <a:avLst/>
          </a:prstGeom>
        </p:spPr>
        <p:txBody>
          <a:bodyPr wrap="square">
            <a:spAutoFit/>
          </a:bodyPr>
          <a:lstStyle/>
          <a:p>
            <a:pPr algn="just" rtl="1">
              <a:lnSpc>
                <a:spcPct val="150000"/>
              </a:lnSpc>
            </a:pPr>
            <a:r>
              <a:rPr lang="ar-SA" sz="2000" b="1" dirty="0">
                <a:solidFill>
                  <a:schemeClr val="bg1"/>
                </a:solidFill>
                <a:ea typeface="Calibri"/>
                <a:cs typeface="Times New Roman"/>
              </a:rPr>
              <a:t>تتفاوت النباتات في درجة مقاومتها للحرارة المرتفعة وبشكل عام </a:t>
            </a:r>
            <a:r>
              <a:rPr lang="ar-SA" sz="2000" b="1" dirty="0" smtClean="0">
                <a:solidFill>
                  <a:srgbClr val="FFFF00"/>
                </a:solidFill>
                <a:ea typeface="Calibri"/>
                <a:cs typeface="Times New Roman"/>
              </a:rPr>
              <a:t>تكون </a:t>
            </a:r>
            <a:r>
              <a:rPr lang="ar-SA" sz="2000" b="1" dirty="0">
                <a:solidFill>
                  <a:srgbClr val="FFFF00"/>
                </a:solidFill>
                <a:ea typeface="Calibri"/>
                <a:cs typeface="Times New Roman"/>
              </a:rPr>
              <a:t>الأنسجة الساكنة مثل البذور </a:t>
            </a:r>
            <a:r>
              <a:rPr lang="ar-SA" sz="2000" b="1" dirty="0">
                <a:solidFill>
                  <a:schemeClr val="bg1"/>
                </a:solidFill>
                <a:ea typeface="Calibri"/>
                <a:cs typeface="Times New Roman"/>
              </a:rPr>
              <a:t>أكثر </a:t>
            </a:r>
            <a:r>
              <a:rPr lang="ar-SA" sz="2000" b="1" dirty="0" err="1">
                <a:solidFill>
                  <a:schemeClr val="bg1"/>
                </a:solidFill>
                <a:ea typeface="Calibri"/>
                <a:cs typeface="Times New Roman"/>
              </a:rPr>
              <a:t>مقاومة.</a:t>
            </a:r>
            <a:r>
              <a:rPr lang="ar-SA" sz="2000" b="1" dirty="0">
                <a:solidFill>
                  <a:schemeClr val="bg1"/>
                </a:solidFill>
                <a:ea typeface="Calibri"/>
                <a:cs typeface="Times New Roman"/>
              </a:rPr>
              <a:t> </a:t>
            </a:r>
            <a:endParaRPr lang="ar-SA" sz="2000" b="1" dirty="0" smtClean="0">
              <a:solidFill>
                <a:schemeClr val="bg1"/>
              </a:solidFill>
              <a:ea typeface="Calibri"/>
              <a:cs typeface="Times New Roman"/>
            </a:endParaRPr>
          </a:p>
          <a:p>
            <a:pPr algn="just" rtl="1">
              <a:lnSpc>
                <a:spcPct val="150000"/>
              </a:lnSpc>
            </a:pPr>
            <a:endParaRPr lang="ar-SA" sz="2000" b="1" dirty="0" smtClean="0">
              <a:solidFill>
                <a:schemeClr val="bg1"/>
              </a:solidFill>
              <a:ea typeface="Calibri"/>
              <a:cs typeface="Times New Roman"/>
            </a:endParaRPr>
          </a:p>
          <a:p>
            <a:pPr algn="just" rtl="1">
              <a:lnSpc>
                <a:spcPct val="150000"/>
              </a:lnSpc>
            </a:pPr>
            <a:r>
              <a:rPr lang="ar-SA" sz="2800" b="1" dirty="0" smtClean="0">
                <a:solidFill>
                  <a:srgbClr val="FFFF00"/>
                </a:solidFill>
                <a:ea typeface="Calibri"/>
                <a:cs typeface="Times New Roman"/>
              </a:rPr>
              <a:t>تقسّم </a:t>
            </a:r>
            <a:r>
              <a:rPr lang="ar-SA" sz="2800" b="1" dirty="0">
                <a:solidFill>
                  <a:srgbClr val="FFFF00"/>
                </a:solidFill>
                <a:ea typeface="Calibri"/>
                <a:cs typeface="Times New Roman"/>
              </a:rPr>
              <a:t>النباتات على أساس إستجابتها ومقاومتها للحرارة إلى:</a:t>
            </a:r>
            <a:endParaRPr lang="en-US" sz="2400" b="1" dirty="0">
              <a:solidFill>
                <a:srgbClr val="FFFF00"/>
              </a:solidFill>
              <a:ea typeface="Calibri"/>
              <a:cs typeface="Aria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5400000">
            <a:off x="3150807" y="3376035"/>
            <a:ext cx="2834782" cy="2788308"/>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096000" y="3361426"/>
            <a:ext cx="2788308" cy="283478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28600" y="3352800"/>
            <a:ext cx="2788308" cy="2834780"/>
          </a:xfrm>
          <a:prstGeom prst="rect">
            <a:avLst/>
          </a:prstGeom>
        </p:spPr>
      </p:pic>
    </p:spTree>
    <p:extLst>
      <p:ext uri="{BB962C8B-B14F-4D97-AF65-F5344CB8AC3E}">
        <p14:creationId xmlns:p14="http://schemas.microsoft.com/office/powerpoint/2010/main" xmlns="" val="1002436747"/>
      </p:ext>
    </p:extLst>
  </p:cSld>
  <p:clrMapOvr>
    <a:masterClrMapping/>
  </p:clrMapOvr>
  <mc:AlternateContent xmlns:mc="http://schemas.openxmlformats.org/markup-compatibility/2006">
    <mc:Choice xmlns:p14="http://schemas.microsoft.com/office/powerpoint/2010/main" xmlns="" Requires="p14">
      <p:transition spd="slow">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1000"/>
                                        <p:tgtEl>
                                          <p:spTgt spid="3"/>
                                        </p:tgtEl>
                                      </p:cBhvr>
                                    </p:animEffect>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ppt_w</p:attrName>
                                        </p:attrNameLst>
                                      </p:cBhvr>
                                      <p:tavLst>
                                        <p:tav tm="0">
                                          <p:val>
                                            <p:fltVal val="0"/>
                                          </p:val>
                                        </p:tav>
                                        <p:tav tm="100000">
                                          <p:val>
                                            <p:strVal val="#ppt_w"/>
                                          </p:val>
                                        </p:tav>
                                      </p:tavLst>
                                    </p:anim>
                                    <p:anim calcmode="lin" valueType="num">
                                      <p:cBhvr>
                                        <p:cTn id="23" dur="1000" fill="hold"/>
                                        <p:tgtEl>
                                          <p:spTgt spid="4"/>
                                        </p:tgtEl>
                                        <p:attrNameLst>
                                          <p:attrName>ppt_h</p:attrName>
                                        </p:attrNameLst>
                                      </p:cBhvr>
                                      <p:tavLst>
                                        <p:tav tm="0">
                                          <p:val>
                                            <p:fltVal val="0"/>
                                          </p:val>
                                        </p:tav>
                                        <p:tav tm="100000">
                                          <p:val>
                                            <p:strVal val="#ppt_h"/>
                                          </p:val>
                                        </p:tav>
                                      </p:tavLst>
                                    </p:anim>
                                    <p:animEffect transition="in" filter="fade">
                                      <p:cBhvr>
                                        <p:cTn id="24" dur="10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Effect transition="in" filter="fade">
                                      <p:cBhvr>
                                        <p:cTn id="2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clrChange>
              <a:clrFrom>
                <a:srgbClr val="000000"/>
              </a:clrFrom>
              <a:clrTo>
                <a:srgbClr val="000000">
                  <a:alpha val="0"/>
                </a:srgbClr>
              </a:clrTo>
            </a:clrChange>
            <a:extLst>
              <a:ext uri="{28A0092B-C50C-407E-A947-70E740481C1C}">
                <a14:useLocalDpi xmlns:a14="http://schemas.microsoft.com/office/drawing/2010/main" xmlns="" val="0"/>
              </a:ext>
            </a:extLst>
          </a:blip>
          <a:srcRect l="1121" t="1885" r="1402" b="1681"/>
          <a:stretch/>
        </p:blipFill>
        <p:spPr>
          <a:xfrm>
            <a:off x="230737" y="304800"/>
            <a:ext cx="8913263" cy="6016240"/>
          </a:xfrm>
          <a:prstGeom prst="rect">
            <a:avLst/>
          </a:prstGeom>
        </p:spPr>
        <p:style>
          <a:lnRef idx="2">
            <a:schemeClr val="dk1">
              <a:shade val="50000"/>
            </a:schemeClr>
          </a:lnRef>
          <a:fillRef idx="1">
            <a:schemeClr val="dk1"/>
          </a:fillRef>
          <a:effectRef idx="0">
            <a:schemeClr val="dk1"/>
          </a:effectRef>
          <a:fontRef idx="minor">
            <a:schemeClr val="lt1"/>
          </a:fontRef>
        </p:style>
      </p:pic>
    </p:spTree>
    <p:extLst>
      <p:ext uri="{BB962C8B-B14F-4D97-AF65-F5344CB8AC3E}">
        <p14:creationId xmlns:p14="http://schemas.microsoft.com/office/powerpoint/2010/main" xmlns="" val="16517586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159521"/>
            <a:ext cx="7162800" cy="587148"/>
          </a:xfrm>
          <a:prstGeom prst="rect">
            <a:avLst/>
          </a:prstGeom>
        </p:spPr>
        <p:txBody>
          <a:bodyPr wrap="square">
            <a:spAutoFit/>
          </a:bodyPr>
          <a:lstStyle/>
          <a:p>
            <a:pPr algn="just" rtl="1">
              <a:lnSpc>
                <a:spcPct val="150000"/>
              </a:lnSpc>
            </a:pPr>
            <a:r>
              <a:rPr lang="ar-SA" sz="2400" b="1" u="sng" dirty="0">
                <a:solidFill>
                  <a:srgbClr val="FFFF00"/>
                </a:solidFill>
                <a:ea typeface="Calibri"/>
                <a:cs typeface="Times New Roman"/>
              </a:rPr>
              <a:t>من أهم التأقلمات التي تساعد على مقاومة الحرارة المرتفعة </a:t>
            </a:r>
            <a:r>
              <a:rPr lang="ar-SA" sz="2400" b="1" u="sng" dirty="0" smtClean="0">
                <a:solidFill>
                  <a:srgbClr val="FFFF00"/>
                </a:solidFill>
                <a:ea typeface="Calibri"/>
                <a:cs typeface="Times New Roman"/>
              </a:rPr>
              <a:t>هي </a:t>
            </a:r>
            <a:r>
              <a:rPr lang="ar-SA" sz="2400" b="1" u="sng" dirty="0">
                <a:solidFill>
                  <a:srgbClr val="FFFF00"/>
                </a:solidFill>
                <a:ea typeface="Calibri"/>
                <a:cs typeface="Times New Roman"/>
              </a:rPr>
              <a:t>:</a:t>
            </a:r>
            <a:endParaRPr lang="en-US" sz="2000" b="1" u="sng" dirty="0">
              <a:solidFill>
                <a:srgbClr val="FFFF00"/>
              </a:solidFill>
              <a:ea typeface="Calibri"/>
              <a:cs typeface="Arial"/>
            </a:endParaRPr>
          </a:p>
        </p:txBody>
      </p:sp>
      <p:sp>
        <p:nvSpPr>
          <p:cNvPr id="3" name="Rectangle 2"/>
          <p:cNvSpPr/>
          <p:nvPr/>
        </p:nvSpPr>
        <p:spPr>
          <a:xfrm>
            <a:off x="4907211" y="762000"/>
            <a:ext cx="3161443" cy="504625"/>
          </a:xfrm>
          <a:prstGeom prst="rect">
            <a:avLst/>
          </a:prstGeom>
        </p:spPr>
        <p:txBody>
          <a:bodyPr wrap="none">
            <a:spAutoFit/>
          </a:bodyPr>
          <a:lstStyle/>
          <a:p>
            <a:pPr marL="342900" marR="0" lvl="0" indent="-342900" algn="just" rtl="1">
              <a:lnSpc>
                <a:spcPct val="150000"/>
              </a:lnSpc>
              <a:spcBef>
                <a:spcPts val="0"/>
              </a:spcBef>
              <a:spcAft>
                <a:spcPts val="0"/>
              </a:spcAft>
              <a:buClr>
                <a:srgbClr val="92D050"/>
              </a:buClr>
              <a:buFont typeface="Wingdings"/>
              <a:buChar char="S"/>
            </a:pPr>
            <a:r>
              <a:rPr lang="ar-SA" sz="2000" b="1" dirty="0">
                <a:solidFill>
                  <a:schemeClr val="bg1"/>
                </a:solidFill>
                <a:ea typeface="Calibri"/>
                <a:cs typeface="Times New Roman"/>
              </a:rPr>
              <a:t>نقص إمتصاص الأشعة الساقطة.</a:t>
            </a:r>
            <a:endParaRPr lang="en-US" b="1" dirty="0">
              <a:solidFill>
                <a:schemeClr val="bg1"/>
              </a:solidFill>
              <a:ea typeface="Calibri"/>
              <a:cs typeface="Arial"/>
            </a:endParaRPr>
          </a:p>
        </p:txBody>
      </p:sp>
      <p:sp>
        <p:nvSpPr>
          <p:cNvPr id="4" name="Rectangle 3"/>
          <p:cNvSpPr/>
          <p:nvPr/>
        </p:nvSpPr>
        <p:spPr>
          <a:xfrm>
            <a:off x="4769537" y="1143000"/>
            <a:ext cx="3284874" cy="504625"/>
          </a:xfrm>
          <a:prstGeom prst="rect">
            <a:avLst/>
          </a:prstGeom>
        </p:spPr>
        <p:txBody>
          <a:bodyPr wrap="none">
            <a:spAutoFit/>
          </a:bodyPr>
          <a:lstStyle/>
          <a:p>
            <a:pPr marL="342900" marR="0" lvl="0" indent="-342900" algn="just" rtl="1">
              <a:lnSpc>
                <a:spcPct val="150000"/>
              </a:lnSpc>
              <a:spcBef>
                <a:spcPts val="0"/>
              </a:spcBef>
              <a:spcAft>
                <a:spcPts val="0"/>
              </a:spcAft>
              <a:buClr>
                <a:srgbClr val="92D050"/>
              </a:buClr>
              <a:buFont typeface="Wingdings"/>
              <a:buChar char="S"/>
            </a:pPr>
            <a:r>
              <a:rPr lang="ar-SA" sz="2000" b="1" dirty="0">
                <a:solidFill>
                  <a:schemeClr val="bg1"/>
                </a:solidFill>
                <a:ea typeface="Calibri"/>
                <a:cs typeface="Times New Roman"/>
              </a:rPr>
              <a:t>الإمتصاص بواسطة طبقات حماية.</a:t>
            </a:r>
            <a:endParaRPr lang="en-US" b="1" dirty="0">
              <a:solidFill>
                <a:schemeClr val="bg1"/>
              </a:solidFill>
              <a:ea typeface="Calibri"/>
              <a:cs typeface="Arial"/>
            </a:endParaRPr>
          </a:p>
        </p:txBody>
      </p:sp>
      <p:sp>
        <p:nvSpPr>
          <p:cNvPr id="5" name="Rectangle 4"/>
          <p:cNvSpPr/>
          <p:nvPr/>
        </p:nvSpPr>
        <p:spPr>
          <a:xfrm>
            <a:off x="5138575" y="1524000"/>
            <a:ext cx="2938625" cy="504625"/>
          </a:xfrm>
          <a:prstGeom prst="rect">
            <a:avLst/>
          </a:prstGeom>
        </p:spPr>
        <p:txBody>
          <a:bodyPr wrap="none">
            <a:spAutoFit/>
          </a:bodyPr>
          <a:lstStyle/>
          <a:p>
            <a:pPr marL="342900" marR="0" lvl="0" indent="-342900" algn="just" rtl="1">
              <a:lnSpc>
                <a:spcPct val="150000"/>
              </a:lnSpc>
              <a:spcBef>
                <a:spcPts val="0"/>
              </a:spcBef>
              <a:spcAft>
                <a:spcPts val="0"/>
              </a:spcAft>
              <a:buClr>
                <a:srgbClr val="92D050"/>
              </a:buClr>
              <a:buFont typeface="Wingdings"/>
              <a:buChar char="S"/>
            </a:pPr>
            <a:r>
              <a:rPr lang="ar-SA" sz="2000" b="1" dirty="0">
                <a:solidFill>
                  <a:schemeClr val="bg1"/>
                </a:solidFill>
                <a:ea typeface="Calibri"/>
                <a:cs typeface="Times New Roman"/>
              </a:rPr>
              <a:t>التبريد عن طريق زيادة النتح.</a:t>
            </a:r>
            <a:endParaRPr lang="en-US" b="1" dirty="0">
              <a:solidFill>
                <a:schemeClr val="bg1"/>
              </a:solidFill>
              <a:ea typeface="Calibri"/>
              <a:cs typeface="Arial"/>
            </a:endParaRPr>
          </a:p>
        </p:txBody>
      </p:sp>
      <p:sp>
        <p:nvSpPr>
          <p:cNvPr id="6" name="Rectangle 5"/>
          <p:cNvSpPr/>
          <p:nvPr/>
        </p:nvSpPr>
        <p:spPr>
          <a:xfrm>
            <a:off x="5200913" y="1905000"/>
            <a:ext cx="2877711" cy="504625"/>
          </a:xfrm>
          <a:prstGeom prst="rect">
            <a:avLst/>
          </a:prstGeom>
        </p:spPr>
        <p:txBody>
          <a:bodyPr wrap="none">
            <a:spAutoFit/>
          </a:bodyPr>
          <a:lstStyle/>
          <a:p>
            <a:pPr marL="342900" marR="0" lvl="0" indent="-342900" algn="just" rtl="1">
              <a:lnSpc>
                <a:spcPct val="150000"/>
              </a:lnSpc>
              <a:spcBef>
                <a:spcPts val="0"/>
              </a:spcBef>
              <a:spcAft>
                <a:spcPts val="0"/>
              </a:spcAft>
              <a:buClr>
                <a:srgbClr val="92D050"/>
              </a:buClr>
              <a:buFont typeface="Wingdings"/>
              <a:buChar char="S"/>
            </a:pPr>
            <a:r>
              <a:rPr lang="ar-SA" sz="2000" b="1" dirty="0">
                <a:solidFill>
                  <a:schemeClr val="bg1"/>
                </a:solidFill>
                <a:ea typeface="Calibri"/>
                <a:cs typeface="Times New Roman"/>
              </a:rPr>
              <a:t>صغر نصل الأوراق وسمكها.</a:t>
            </a:r>
            <a:endParaRPr lang="en-US" b="1" dirty="0">
              <a:solidFill>
                <a:schemeClr val="bg1"/>
              </a:solidFill>
              <a:ea typeface="Calibri"/>
              <a:cs typeface="Arial"/>
            </a:endParaRPr>
          </a:p>
        </p:txBody>
      </p:sp>
      <p:sp>
        <p:nvSpPr>
          <p:cNvPr id="7" name="Rectangle 6"/>
          <p:cNvSpPr/>
          <p:nvPr/>
        </p:nvSpPr>
        <p:spPr>
          <a:xfrm>
            <a:off x="4970086" y="2286000"/>
            <a:ext cx="3095719" cy="504625"/>
          </a:xfrm>
          <a:prstGeom prst="rect">
            <a:avLst/>
          </a:prstGeom>
        </p:spPr>
        <p:txBody>
          <a:bodyPr wrap="none">
            <a:spAutoFit/>
          </a:bodyPr>
          <a:lstStyle/>
          <a:p>
            <a:pPr marL="342900" marR="0" lvl="0" indent="-342900" algn="just" rtl="1">
              <a:lnSpc>
                <a:spcPct val="150000"/>
              </a:lnSpc>
              <a:spcBef>
                <a:spcPts val="0"/>
              </a:spcBef>
              <a:spcAft>
                <a:spcPts val="0"/>
              </a:spcAft>
              <a:buClr>
                <a:srgbClr val="92D050"/>
              </a:buClr>
              <a:buFont typeface="Wingdings"/>
              <a:buChar char="S"/>
            </a:pPr>
            <a:r>
              <a:rPr lang="ar-SA" sz="2000" b="1" dirty="0">
                <a:solidFill>
                  <a:schemeClr val="bg1"/>
                </a:solidFill>
                <a:ea typeface="Calibri"/>
                <a:cs typeface="Times New Roman"/>
              </a:rPr>
              <a:t>الوضع العمودي لنصل الأوراق.</a:t>
            </a:r>
            <a:endParaRPr lang="en-US" b="1" dirty="0">
              <a:solidFill>
                <a:schemeClr val="bg1"/>
              </a:solidFill>
              <a:ea typeface="Calibri"/>
              <a:cs typeface="Arial"/>
            </a:endParaRPr>
          </a:p>
        </p:txBody>
      </p:sp>
      <p:sp>
        <p:nvSpPr>
          <p:cNvPr id="8" name="Rectangle 7"/>
          <p:cNvSpPr/>
          <p:nvPr/>
        </p:nvSpPr>
        <p:spPr>
          <a:xfrm>
            <a:off x="3985669" y="2667000"/>
            <a:ext cx="4068742" cy="504625"/>
          </a:xfrm>
          <a:prstGeom prst="rect">
            <a:avLst/>
          </a:prstGeom>
        </p:spPr>
        <p:txBody>
          <a:bodyPr wrap="none">
            <a:spAutoFit/>
          </a:bodyPr>
          <a:lstStyle/>
          <a:p>
            <a:pPr marL="342900" marR="0" lvl="0" indent="-342900" algn="just" rtl="1">
              <a:lnSpc>
                <a:spcPct val="150000"/>
              </a:lnSpc>
              <a:spcBef>
                <a:spcPts val="0"/>
              </a:spcBef>
              <a:spcAft>
                <a:spcPts val="0"/>
              </a:spcAft>
              <a:buClr>
                <a:srgbClr val="92D050"/>
              </a:buClr>
              <a:buFont typeface="Wingdings"/>
              <a:buChar char="S"/>
            </a:pPr>
            <a:r>
              <a:rPr lang="ar-SA" sz="2000" b="1" dirty="0">
                <a:solidFill>
                  <a:schemeClr val="bg1"/>
                </a:solidFill>
                <a:ea typeface="Calibri"/>
                <a:cs typeface="Times New Roman"/>
              </a:rPr>
              <a:t>اللون المبيض (</a:t>
            </a:r>
            <a:r>
              <a:rPr lang="en-US" sz="2000" b="1" dirty="0">
                <a:solidFill>
                  <a:schemeClr val="bg1"/>
                </a:solidFill>
                <a:latin typeface="Times New Roman"/>
                <a:ea typeface="Calibri"/>
                <a:cs typeface="Arial"/>
              </a:rPr>
              <a:t>Whitish</a:t>
            </a:r>
            <a:r>
              <a:rPr lang="ar-SA" sz="2000" b="1" dirty="0">
                <a:solidFill>
                  <a:schemeClr val="bg1"/>
                </a:solidFill>
                <a:ea typeface="Calibri"/>
                <a:cs typeface="Times New Roman"/>
              </a:rPr>
              <a:t>) لسطح الأوراق.</a:t>
            </a:r>
            <a:endParaRPr lang="en-US" b="1" dirty="0">
              <a:solidFill>
                <a:schemeClr val="bg1"/>
              </a:solidFill>
              <a:ea typeface="Calibri"/>
              <a:cs typeface="Arial"/>
            </a:endParaRPr>
          </a:p>
        </p:txBody>
      </p:sp>
      <p:sp>
        <p:nvSpPr>
          <p:cNvPr id="9" name="Rectangle 8"/>
          <p:cNvSpPr/>
          <p:nvPr/>
        </p:nvSpPr>
        <p:spPr>
          <a:xfrm>
            <a:off x="5697844" y="3048000"/>
            <a:ext cx="2380780" cy="504625"/>
          </a:xfrm>
          <a:prstGeom prst="rect">
            <a:avLst/>
          </a:prstGeom>
        </p:spPr>
        <p:txBody>
          <a:bodyPr wrap="none">
            <a:spAutoFit/>
          </a:bodyPr>
          <a:lstStyle/>
          <a:p>
            <a:pPr marL="342900" marR="0" lvl="0" indent="-342900" algn="just" rtl="1">
              <a:lnSpc>
                <a:spcPct val="150000"/>
              </a:lnSpc>
              <a:spcBef>
                <a:spcPts val="0"/>
              </a:spcBef>
              <a:spcAft>
                <a:spcPts val="0"/>
              </a:spcAft>
              <a:buClr>
                <a:srgbClr val="92D050"/>
              </a:buClr>
              <a:buFont typeface="Wingdings"/>
              <a:buChar char="S"/>
            </a:pPr>
            <a:r>
              <a:rPr lang="ar-SA" sz="2000" b="1" dirty="0">
                <a:solidFill>
                  <a:schemeClr val="bg1"/>
                </a:solidFill>
                <a:ea typeface="Calibri"/>
                <a:cs typeface="Times New Roman"/>
              </a:rPr>
              <a:t>التغطية بشعيرات ميتة.</a:t>
            </a:r>
            <a:endParaRPr lang="en-US" b="1" dirty="0">
              <a:solidFill>
                <a:schemeClr val="bg1"/>
              </a:solidFill>
              <a:ea typeface="Calibri"/>
              <a:cs typeface="Arial"/>
            </a:endParaRPr>
          </a:p>
        </p:txBody>
      </p:sp>
      <p:sp>
        <p:nvSpPr>
          <p:cNvPr id="10" name="Rectangle 9"/>
          <p:cNvSpPr/>
          <p:nvPr/>
        </p:nvSpPr>
        <p:spPr>
          <a:xfrm>
            <a:off x="1467299" y="3429000"/>
            <a:ext cx="6604475" cy="504625"/>
          </a:xfrm>
          <a:prstGeom prst="rect">
            <a:avLst/>
          </a:prstGeom>
        </p:spPr>
        <p:txBody>
          <a:bodyPr wrap="square">
            <a:spAutoFit/>
          </a:bodyPr>
          <a:lstStyle/>
          <a:p>
            <a:pPr marL="342900" marR="0" lvl="0" indent="-342900" algn="just" rtl="1">
              <a:lnSpc>
                <a:spcPct val="150000"/>
              </a:lnSpc>
              <a:spcBef>
                <a:spcPts val="0"/>
              </a:spcBef>
              <a:spcAft>
                <a:spcPts val="0"/>
              </a:spcAft>
              <a:buClr>
                <a:srgbClr val="92D050"/>
              </a:buClr>
              <a:buFont typeface="Wingdings"/>
              <a:buChar char="S"/>
            </a:pPr>
            <a:r>
              <a:rPr lang="ar-SA" sz="2000" b="1" dirty="0">
                <a:solidFill>
                  <a:schemeClr val="bg1"/>
                </a:solidFill>
                <a:ea typeface="Calibri"/>
                <a:cs typeface="Times New Roman"/>
              </a:rPr>
              <a:t>محتوى مائي منخفض للبروتوبلازم مع زيادة في نسبة المواد الأسموزية.</a:t>
            </a:r>
            <a:endParaRPr lang="en-US" b="1" dirty="0">
              <a:solidFill>
                <a:schemeClr val="bg1"/>
              </a:solidFill>
              <a:ea typeface="Calibri"/>
              <a:cs typeface="Arial"/>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57200" y="4114800"/>
            <a:ext cx="2827786" cy="2133600"/>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284986" y="4114800"/>
            <a:ext cx="2827786" cy="2133600"/>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112773" y="4114800"/>
            <a:ext cx="2827786" cy="2133598"/>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1450" y="4114801"/>
            <a:ext cx="2827786" cy="2133598"/>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279236" y="4114801"/>
            <a:ext cx="2827787" cy="2133600"/>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107023" y="4114800"/>
            <a:ext cx="2827785" cy="2133599"/>
          </a:xfrm>
          <a:prstGeom prst="rect">
            <a:avLst/>
          </a:prstGeom>
        </p:spPr>
      </p:pic>
      <p:pic>
        <p:nvPicPr>
          <p:cNvPr id="17" name="Picture 1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888453" y="4114798"/>
            <a:ext cx="2827787" cy="2133600"/>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4693128" y="4119077"/>
            <a:ext cx="2827787" cy="2129324"/>
          </a:xfrm>
          <a:prstGeom prst="rect">
            <a:avLst/>
          </a:prstGeom>
        </p:spPr>
      </p:pic>
    </p:spTree>
    <p:extLst>
      <p:ext uri="{BB962C8B-B14F-4D97-AF65-F5344CB8AC3E}">
        <p14:creationId xmlns:p14="http://schemas.microsoft.com/office/powerpoint/2010/main" xmlns="" val="109618232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Effect transition="in" filter="fade">
                                      <p:cBhvr>
                                        <p:cTn id="16" dur="1000"/>
                                        <p:tgtEl>
                                          <p:spTgt spid="3"/>
                                        </p:tgtEl>
                                      </p:cBhvr>
                                    </p:animEffect>
                                  </p:childTnLst>
                                </p:cTn>
                              </p:par>
                            </p:childTnLst>
                          </p:cTn>
                        </p:par>
                        <p:par>
                          <p:cTn id="17" fill="hold">
                            <p:stCondLst>
                              <p:cond delay="1000"/>
                            </p:stCondLst>
                            <p:childTnLst>
                              <p:par>
                                <p:cTn id="18" presetID="14" presetClass="entr" presetSubtype="1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1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Effect transition="in" filter="fade">
                                      <p:cBhvr>
                                        <p:cTn id="27" dur="1000"/>
                                        <p:tgtEl>
                                          <p:spTgt spid="4"/>
                                        </p:tgtEl>
                                      </p:cBhvr>
                                    </p:animEffect>
                                  </p:childTnLst>
                                </p:cTn>
                              </p:par>
                            </p:childTnLst>
                          </p:cTn>
                        </p:par>
                        <p:par>
                          <p:cTn id="28" fill="hold">
                            <p:stCondLst>
                              <p:cond delay="1000"/>
                            </p:stCondLst>
                            <p:childTnLst>
                              <p:par>
                                <p:cTn id="29" presetID="14" presetClass="entr" presetSubtype="1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randombar(horizontal)">
                                      <p:cBhvr>
                                        <p:cTn id="31" dur="1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1000" fill="hold"/>
                                        <p:tgtEl>
                                          <p:spTgt spid="5"/>
                                        </p:tgtEl>
                                        <p:attrNameLst>
                                          <p:attrName>ppt_w</p:attrName>
                                        </p:attrNameLst>
                                      </p:cBhvr>
                                      <p:tavLst>
                                        <p:tav tm="0">
                                          <p:val>
                                            <p:fltVal val="0"/>
                                          </p:val>
                                        </p:tav>
                                        <p:tav tm="100000">
                                          <p:val>
                                            <p:strVal val="#ppt_w"/>
                                          </p:val>
                                        </p:tav>
                                      </p:tavLst>
                                    </p:anim>
                                    <p:anim calcmode="lin" valueType="num">
                                      <p:cBhvr>
                                        <p:cTn id="37" dur="1000" fill="hold"/>
                                        <p:tgtEl>
                                          <p:spTgt spid="5"/>
                                        </p:tgtEl>
                                        <p:attrNameLst>
                                          <p:attrName>ppt_h</p:attrName>
                                        </p:attrNameLst>
                                      </p:cBhvr>
                                      <p:tavLst>
                                        <p:tav tm="0">
                                          <p:val>
                                            <p:fltVal val="0"/>
                                          </p:val>
                                        </p:tav>
                                        <p:tav tm="100000">
                                          <p:val>
                                            <p:strVal val="#ppt_h"/>
                                          </p:val>
                                        </p:tav>
                                      </p:tavLst>
                                    </p:anim>
                                    <p:animEffect transition="in" filter="fade">
                                      <p:cBhvr>
                                        <p:cTn id="38" dur="1000"/>
                                        <p:tgtEl>
                                          <p:spTgt spid="5"/>
                                        </p:tgtEl>
                                      </p:cBhvr>
                                    </p:animEffect>
                                  </p:childTnLst>
                                </p:cTn>
                              </p:par>
                            </p:childTnLst>
                          </p:cTn>
                        </p:par>
                        <p:par>
                          <p:cTn id="39" fill="hold">
                            <p:stCondLst>
                              <p:cond delay="1000"/>
                            </p:stCondLst>
                            <p:childTnLst>
                              <p:par>
                                <p:cTn id="40" presetID="14" presetClass="entr" presetSubtype="1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randombar(horizontal)">
                                      <p:cBhvr>
                                        <p:cTn id="42" dur="1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1000" fill="hold"/>
                                        <p:tgtEl>
                                          <p:spTgt spid="6"/>
                                        </p:tgtEl>
                                        <p:attrNameLst>
                                          <p:attrName>ppt_w</p:attrName>
                                        </p:attrNameLst>
                                      </p:cBhvr>
                                      <p:tavLst>
                                        <p:tav tm="0">
                                          <p:val>
                                            <p:fltVal val="0"/>
                                          </p:val>
                                        </p:tav>
                                        <p:tav tm="100000">
                                          <p:val>
                                            <p:strVal val="#ppt_w"/>
                                          </p:val>
                                        </p:tav>
                                      </p:tavLst>
                                    </p:anim>
                                    <p:anim calcmode="lin" valueType="num">
                                      <p:cBhvr>
                                        <p:cTn id="48" dur="1000" fill="hold"/>
                                        <p:tgtEl>
                                          <p:spTgt spid="6"/>
                                        </p:tgtEl>
                                        <p:attrNameLst>
                                          <p:attrName>ppt_h</p:attrName>
                                        </p:attrNameLst>
                                      </p:cBhvr>
                                      <p:tavLst>
                                        <p:tav tm="0">
                                          <p:val>
                                            <p:fltVal val="0"/>
                                          </p:val>
                                        </p:tav>
                                        <p:tav tm="100000">
                                          <p:val>
                                            <p:strVal val="#ppt_h"/>
                                          </p:val>
                                        </p:tav>
                                      </p:tavLst>
                                    </p:anim>
                                    <p:animEffect transition="in" filter="fade">
                                      <p:cBhvr>
                                        <p:cTn id="49" dur="1000"/>
                                        <p:tgtEl>
                                          <p:spTgt spid="6"/>
                                        </p:tgtEl>
                                      </p:cBhvr>
                                    </p:animEffect>
                                  </p:childTnLst>
                                </p:cTn>
                              </p:par>
                            </p:childTnLst>
                          </p:cTn>
                        </p:par>
                        <p:par>
                          <p:cTn id="50" fill="hold">
                            <p:stCondLst>
                              <p:cond delay="1000"/>
                            </p:stCondLst>
                            <p:childTnLst>
                              <p:par>
                                <p:cTn id="51" presetID="16" presetClass="exit" presetSubtype="21" fill="hold" nodeType="afterEffect">
                                  <p:stCondLst>
                                    <p:cond delay="0"/>
                                  </p:stCondLst>
                                  <p:childTnLst>
                                    <p:animEffect transition="out" filter="barn(inVertical)">
                                      <p:cBhvr>
                                        <p:cTn id="52" dur="1000"/>
                                        <p:tgtEl>
                                          <p:spTgt spid="11"/>
                                        </p:tgtEl>
                                      </p:cBhvr>
                                    </p:animEffect>
                                    <p:set>
                                      <p:cBhvr>
                                        <p:cTn id="53" dur="1" fill="hold">
                                          <p:stCondLst>
                                            <p:cond delay="999"/>
                                          </p:stCondLst>
                                        </p:cTn>
                                        <p:tgtEl>
                                          <p:spTgt spid="11"/>
                                        </p:tgtEl>
                                        <p:attrNameLst>
                                          <p:attrName>style.visibility</p:attrName>
                                        </p:attrNameLst>
                                      </p:cBhvr>
                                      <p:to>
                                        <p:strVal val="hidden"/>
                                      </p:to>
                                    </p:set>
                                  </p:childTnLst>
                                </p:cTn>
                              </p:par>
                            </p:childTnLst>
                          </p:cTn>
                        </p:par>
                        <p:par>
                          <p:cTn id="54" fill="hold">
                            <p:stCondLst>
                              <p:cond delay="2000"/>
                            </p:stCondLst>
                            <p:childTnLst>
                              <p:par>
                                <p:cTn id="55" presetID="14" presetClass="entr" presetSubtype="10"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randombar(horizontal)">
                                      <p:cBhvr>
                                        <p:cTn id="57" dur="10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p:cTn id="62" dur="1000" fill="hold"/>
                                        <p:tgtEl>
                                          <p:spTgt spid="7"/>
                                        </p:tgtEl>
                                        <p:attrNameLst>
                                          <p:attrName>ppt_w</p:attrName>
                                        </p:attrNameLst>
                                      </p:cBhvr>
                                      <p:tavLst>
                                        <p:tav tm="0">
                                          <p:val>
                                            <p:fltVal val="0"/>
                                          </p:val>
                                        </p:tav>
                                        <p:tav tm="100000">
                                          <p:val>
                                            <p:strVal val="#ppt_w"/>
                                          </p:val>
                                        </p:tav>
                                      </p:tavLst>
                                    </p:anim>
                                    <p:anim calcmode="lin" valueType="num">
                                      <p:cBhvr>
                                        <p:cTn id="63" dur="1000" fill="hold"/>
                                        <p:tgtEl>
                                          <p:spTgt spid="7"/>
                                        </p:tgtEl>
                                        <p:attrNameLst>
                                          <p:attrName>ppt_h</p:attrName>
                                        </p:attrNameLst>
                                      </p:cBhvr>
                                      <p:tavLst>
                                        <p:tav tm="0">
                                          <p:val>
                                            <p:fltVal val="0"/>
                                          </p:val>
                                        </p:tav>
                                        <p:tav tm="100000">
                                          <p:val>
                                            <p:strVal val="#ppt_h"/>
                                          </p:val>
                                        </p:tav>
                                      </p:tavLst>
                                    </p:anim>
                                    <p:animEffect transition="in" filter="fade">
                                      <p:cBhvr>
                                        <p:cTn id="64" dur="1000"/>
                                        <p:tgtEl>
                                          <p:spTgt spid="7"/>
                                        </p:tgtEl>
                                      </p:cBhvr>
                                    </p:animEffect>
                                  </p:childTnLst>
                                </p:cTn>
                              </p:par>
                            </p:childTnLst>
                          </p:cTn>
                        </p:par>
                        <p:par>
                          <p:cTn id="65" fill="hold">
                            <p:stCondLst>
                              <p:cond delay="1000"/>
                            </p:stCondLst>
                            <p:childTnLst>
                              <p:par>
                                <p:cTn id="66" presetID="16" presetClass="exit" presetSubtype="21" fill="hold" nodeType="afterEffect">
                                  <p:stCondLst>
                                    <p:cond delay="0"/>
                                  </p:stCondLst>
                                  <p:childTnLst>
                                    <p:animEffect transition="out" filter="barn(inVertical)">
                                      <p:cBhvr>
                                        <p:cTn id="67" dur="1000"/>
                                        <p:tgtEl>
                                          <p:spTgt spid="12"/>
                                        </p:tgtEl>
                                      </p:cBhvr>
                                    </p:animEffect>
                                    <p:set>
                                      <p:cBhvr>
                                        <p:cTn id="68" dur="1" fill="hold">
                                          <p:stCondLst>
                                            <p:cond delay="999"/>
                                          </p:stCondLst>
                                        </p:cTn>
                                        <p:tgtEl>
                                          <p:spTgt spid="12"/>
                                        </p:tgtEl>
                                        <p:attrNameLst>
                                          <p:attrName>style.visibility</p:attrName>
                                        </p:attrNameLst>
                                      </p:cBhvr>
                                      <p:to>
                                        <p:strVal val="hidden"/>
                                      </p:to>
                                    </p:set>
                                  </p:childTnLst>
                                </p:cTn>
                              </p:par>
                            </p:childTnLst>
                          </p:cTn>
                        </p:par>
                        <p:par>
                          <p:cTn id="69" fill="hold">
                            <p:stCondLst>
                              <p:cond delay="2000"/>
                            </p:stCondLst>
                            <p:childTnLst>
                              <p:par>
                                <p:cTn id="70" presetID="14" presetClass="entr" presetSubtype="10"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randombar(horizontal)">
                                      <p:cBhvr>
                                        <p:cTn id="72" dur="10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1000" fill="hold"/>
                                        <p:tgtEl>
                                          <p:spTgt spid="8"/>
                                        </p:tgtEl>
                                        <p:attrNameLst>
                                          <p:attrName>ppt_w</p:attrName>
                                        </p:attrNameLst>
                                      </p:cBhvr>
                                      <p:tavLst>
                                        <p:tav tm="0">
                                          <p:val>
                                            <p:fltVal val="0"/>
                                          </p:val>
                                        </p:tav>
                                        <p:tav tm="100000">
                                          <p:val>
                                            <p:strVal val="#ppt_w"/>
                                          </p:val>
                                        </p:tav>
                                      </p:tavLst>
                                    </p:anim>
                                    <p:anim calcmode="lin" valueType="num">
                                      <p:cBhvr>
                                        <p:cTn id="78" dur="1000" fill="hold"/>
                                        <p:tgtEl>
                                          <p:spTgt spid="8"/>
                                        </p:tgtEl>
                                        <p:attrNameLst>
                                          <p:attrName>ppt_h</p:attrName>
                                        </p:attrNameLst>
                                      </p:cBhvr>
                                      <p:tavLst>
                                        <p:tav tm="0">
                                          <p:val>
                                            <p:fltVal val="0"/>
                                          </p:val>
                                        </p:tav>
                                        <p:tav tm="100000">
                                          <p:val>
                                            <p:strVal val="#ppt_h"/>
                                          </p:val>
                                        </p:tav>
                                      </p:tavLst>
                                    </p:anim>
                                    <p:animEffect transition="in" filter="fade">
                                      <p:cBhvr>
                                        <p:cTn id="79" dur="1000"/>
                                        <p:tgtEl>
                                          <p:spTgt spid="8"/>
                                        </p:tgtEl>
                                      </p:cBhvr>
                                    </p:animEffect>
                                  </p:childTnLst>
                                </p:cTn>
                              </p:par>
                            </p:childTnLst>
                          </p:cTn>
                        </p:par>
                        <p:par>
                          <p:cTn id="80" fill="hold">
                            <p:stCondLst>
                              <p:cond delay="1000"/>
                            </p:stCondLst>
                            <p:childTnLst>
                              <p:par>
                                <p:cTn id="81" presetID="16" presetClass="exit" presetSubtype="21" fill="hold" nodeType="afterEffect">
                                  <p:stCondLst>
                                    <p:cond delay="0"/>
                                  </p:stCondLst>
                                  <p:childTnLst>
                                    <p:animEffect transition="out" filter="barn(inVertical)">
                                      <p:cBhvr>
                                        <p:cTn id="82" dur="1000"/>
                                        <p:tgtEl>
                                          <p:spTgt spid="13"/>
                                        </p:tgtEl>
                                      </p:cBhvr>
                                    </p:animEffect>
                                    <p:set>
                                      <p:cBhvr>
                                        <p:cTn id="83" dur="1" fill="hold">
                                          <p:stCondLst>
                                            <p:cond delay="999"/>
                                          </p:stCondLst>
                                        </p:cTn>
                                        <p:tgtEl>
                                          <p:spTgt spid="13"/>
                                        </p:tgtEl>
                                        <p:attrNameLst>
                                          <p:attrName>style.visibility</p:attrName>
                                        </p:attrNameLst>
                                      </p:cBhvr>
                                      <p:to>
                                        <p:strVal val="hidden"/>
                                      </p:to>
                                    </p:set>
                                  </p:childTnLst>
                                </p:cTn>
                              </p:par>
                            </p:childTnLst>
                          </p:cTn>
                        </p:par>
                        <p:par>
                          <p:cTn id="84" fill="hold">
                            <p:stCondLst>
                              <p:cond delay="2000"/>
                            </p:stCondLst>
                            <p:childTnLst>
                              <p:par>
                                <p:cTn id="85" presetID="14" presetClass="entr" presetSubtype="10" fill="hold"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randombar(horizontal)">
                                      <p:cBhvr>
                                        <p:cTn id="87" dur="1000"/>
                                        <p:tgtEl>
                                          <p:spTgt spid="16"/>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9"/>
                                        </p:tgtEl>
                                        <p:attrNameLst>
                                          <p:attrName>style.visibility</p:attrName>
                                        </p:attrNameLst>
                                      </p:cBhvr>
                                      <p:to>
                                        <p:strVal val="visible"/>
                                      </p:to>
                                    </p:set>
                                    <p:anim calcmode="lin" valueType="num">
                                      <p:cBhvr>
                                        <p:cTn id="92" dur="1000" fill="hold"/>
                                        <p:tgtEl>
                                          <p:spTgt spid="9"/>
                                        </p:tgtEl>
                                        <p:attrNameLst>
                                          <p:attrName>ppt_w</p:attrName>
                                        </p:attrNameLst>
                                      </p:cBhvr>
                                      <p:tavLst>
                                        <p:tav tm="0">
                                          <p:val>
                                            <p:fltVal val="0"/>
                                          </p:val>
                                        </p:tav>
                                        <p:tav tm="100000">
                                          <p:val>
                                            <p:strVal val="#ppt_w"/>
                                          </p:val>
                                        </p:tav>
                                      </p:tavLst>
                                    </p:anim>
                                    <p:anim calcmode="lin" valueType="num">
                                      <p:cBhvr>
                                        <p:cTn id="93" dur="1000" fill="hold"/>
                                        <p:tgtEl>
                                          <p:spTgt spid="9"/>
                                        </p:tgtEl>
                                        <p:attrNameLst>
                                          <p:attrName>ppt_h</p:attrName>
                                        </p:attrNameLst>
                                      </p:cBhvr>
                                      <p:tavLst>
                                        <p:tav tm="0">
                                          <p:val>
                                            <p:fltVal val="0"/>
                                          </p:val>
                                        </p:tav>
                                        <p:tav tm="100000">
                                          <p:val>
                                            <p:strVal val="#ppt_h"/>
                                          </p:val>
                                        </p:tav>
                                      </p:tavLst>
                                    </p:anim>
                                    <p:animEffect transition="in" filter="fade">
                                      <p:cBhvr>
                                        <p:cTn id="94" dur="1000"/>
                                        <p:tgtEl>
                                          <p:spTgt spid="9"/>
                                        </p:tgtEl>
                                      </p:cBhvr>
                                    </p:animEffect>
                                  </p:childTnLst>
                                </p:cTn>
                              </p:par>
                            </p:childTnLst>
                          </p:cTn>
                        </p:par>
                        <p:par>
                          <p:cTn id="95" fill="hold">
                            <p:stCondLst>
                              <p:cond delay="1000"/>
                            </p:stCondLst>
                            <p:childTnLst>
                              <p:par>
                                <p:cTn id="96" presetID="16" presetClass="exit" presetSubtype="21" fill="hold" nodeType="afterEffect">
                                  <p:stCondLst>
                                    <p:cond delay="0"/>
                                  </p:stCondLst>
                                  <p:childTnLst>
                                    <p:animEffect transition="out" filter="barn(inVertical)">
                                      <p:cBhvr>
                                        <p:cTn id="97" dur="1000"/>
                                        <p:tgtEl>
                                          <p:spTgt spid="14"/>
                                        </p:tgtEl>
                                      </p:cBhvr>
                                    </p:animEffect>
                                    <p:set>
                                      <p:cBhvr>
                                        <p:cTn id="98" dur="1" fill="hold">
                                          <p:stCondLst>
                                            <p:cond delay="999"/>
                                          </p:stCondLst>
                                        </p:cTn>
                                        <p:tgtEl>
                                          <p:spTgt spid="14"/>
                                        </p:tgtEl>
                                        <p:attrNameLst>
                                          <p:attrName>style.visibility</p:attrName>
                                        </p:attrNameLst>
                                      </p:cBhvr>
                                      <p:to>
                                        <p:strVal val="hidden"/>
                                      </p:to>
                                    </p:set>
                                  </p:childTnLst>
                                </p:cTn>
                              </p:par>
                              <p:par>
                                <p:cTn id="99" presetID="16" presetClass="exit" presetSubtype="21" fill="hold" nodeType="withEffect">
                                  <p:stCondLst>
                                    <p:cond delay="0"/>
                                  </p:stCondLst>
                                  <p:childTnLst>
                                    <p:animEffect transition="out" filter="barn(inVertical)">
                                      <p:cBhvr>
                                        <p:cTn id="100" dur="1000"/>
                                        <p:tgtEl>
                                          <p:spTgt spid="15"/>
                                        </p:tgtEl>
                                      </p:cBhvr>
                                    </p:animEffect>
                                    <p:set>
                                      <p:cBhvr>
                                        <p:cTn id="101" dur="1" fill="hold">
                                          <p:stCondLst>
                                            <p:cond delay="999"/>
                                          </p:stCondLst>
                                        </p:cTn>
                                        <p:tgtEl>
                                          <p:spTgt spid="15"/>
                                        </p:tgtEl>
                                        <p:attrNameLst>
                                          <p:attrName>style.visibility</p:attrName>
                                        </p:attrNameLst>
                                      </p:cBhvr>
                                      <p:to>
                                        <p:strVal val="hidden"/>
                                      </p:to>
                                    </p:set>
                                  </p:childTnLst>
                                </p:cTn>
                              </p:par>
                              <p:par>
                                <p:cTn id="102" presetID="16" presetClass="exit" presetSubtype="21" fill="hold" nodeType="withEffect">
                                  <p:stCondLst>
                                    <p:cond delay="0"/>
                                  </p:stCondLst>
                                  <p:childTnLst>
                                    <p:animEffect transition="out" filter="barn(inVertical)">
                                      <p:cBhvr>
                                        <p:cTn id="103" dur="1000"/>
                                        <p:tgtEl>
                                          <p:spTgt spid="16"/>
                                        </p:tgtEl>
                                      </p:cBhvr>
                                    </p:animEffect>
                                    <p:set>
                                      <p:cBhvr>
                                        <p:cTn id="104" dur="1" fill="hold">
                                          <p:stCondLst>
                                            <p:cond delay="999"/>
                                          </p:stCondLst>
                                        </p:cTn>
                                        <p:tgtEl>
                                          <p:spTgt spid="16"/>
                                        </p:tgtEl>
                                        <p:attrNameLst>
                                          <p:attrName>style.visibility</p:attrName>
                                        </p:attrNameLst>
                                      </p:cBhvr>
                                      <p:to>
                                        <p:strVal val="hidden"/>
                                      </p:to>
                                    </p:set>
                                  </p:childTnLst>
                                </p:cTn>
                              </p:par>
                            </p:childTnLst>
                          </p:cTn>
                        </p:par>
                        <p:par>
                          <p:cTn id="105" fill="hold">
                            <p:stCondLst>
                              <p:cond delay="2000"/>
                            </p:stCondLst>
                            <p:childTnLst>
                              <p:par>
                                <p:cTn id="106" presetID="14" presetClass="entr" presetSubtype="10" fill="hold" nodeType="afterEffect">
                                  <p:stCondLst>
                                    <p:cond delay="0"/>
                                  </p:stCondLst>
                                  <p:childTnLst>
                                    <p:set>
                                      <p:cBhvr>
                                        <p:cTn id="107" dur="1" fill="hold">
                                          <p:stCondLst>
                                            <p:cond delay="0"/>
                                          </p:stCondLst>
                                        </p:cTn>
                                        <p:tgtEl>
                                          <p:spTgt spid="17"/>
                                        </p:tgtEl>
                                        <p:attrNameLst>
                                          <p:attrName>style.visibility</p:attrName>
                                        </p:attrNameLst>
                                      </p:cBhvr>
                                      <p:to>
                                        <p:strVal val="visible"/>
                                      </p:to>
                                    </p:set>
                                    <p:animEffect transition="in" filter="randombar(horizontal)">
                                      <p:cBhvr>
                                        <p:cTn id="108" dur="1000"/>
                                        <p:tgtEl>
                                          <p:spTgt spid="17"/>
                                        </p:tgtEl>
                                      </p:cBhvr>
                                    </p:animEffect>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1000" fill="hold"/>
                                        <p:tgtEl>
                                          <p:spTgt spid="10"/>
                                        </p:tgtEl>
                                        <p:attrNameLst>
                                          <p:attrName>ppt_w</p:attrName>
                                        </p:attrNameLst>
                                      </p:cBhvr>
                                      <p:tavLst>
                                        <p:tav tm="0">
                                          <p:val>
                                            <p:fltVal val="0"/>
                                          </p:val>
                                        </p:tav>
                                        <p:tav tm="100000">
                                          <p:val>
                                            <p:strVal val="#ppt_w"/>
                                          </p:val>
                                        </p:tav>
                                      </p:tavLst>
                                    </p:anim>
                                    <p:anim calcmode="lin" valueType="num">
                                      <p:cBhvr>
                                        <p:cTn id="114" dur="1000" fill="hold"/>
                                        <p:tgtEl>
                                          <p:spTgt spid="10"/>
                                        </p:tgtEl>
                                        <p:attrNameLst>
                                          <p:attrName>ppt_h</p:attrName>
                                        </p:attrNameLst>
                                      </p:cBhvr>
                                      <p:tavLst>
                                        <p:tav tm="0">
                                          <p:val>
                                            <p:fltVal val="0"/>
                                          </p:val>
                                        </p:tav>
                                        <p:tav tm="100000">
                                          <p:val>
                                            <p:strVal val="#ppt_h"/>
                                          </p:val>
                                        </p:tav>
                                      </p:tavLst>
                                    </p:anim>
                                    <p:animEffect transition="in" filter="fade">
                                      <p:cBhvr>
                                        <p:cTn id="115" dur="1000"/>
                                        <p:tgtEl>
                                          <p:spTgt spid="10"/>
                                        </p:tgtEl>
                                      </p:cBhvr>
                                    </p:animEffect>
                                  </p:childTnLst>
                                </p:cTn>
                              </p:par>
                            </p:childTnLst>
                          </p:cTn>
                        </p:par>
                        <p:par>
                          <p:cTn id="116" fill="hold">
                            <p:stCondLst>
                              <p:cond delay="1000"/>
                            </p:stCondLst>
                            <p:childTnLst>
                              <p:par>
                                <p:cTn id="117" presetID="14" presetClass="entr" presetSubtype="10" fill="hold" nodeType="afterEffect">
                                  <p:stCondLst>
                                    <p:cond delay="0"/>
                                  </p:stCondLst>
                                  <p:childTnLst>
                                    <p:set>
                                      <p:cBhvr>
                                        <p:cTn id="118" dur="1" fill="hold">
                                          <p:stCondLst>
                                            <p:cond delay="0"/>
                                          </p:stCondLst>
                                        </p:cTn>
                                        <p:tgtEl>
                                          <p:spTgt spid="18"/>
                                        </p:tgtEl>
                                        <p:attrNameLst>
                                          <p:attrName>style.visibility</p:attrName>
                                        </p:attrNameLst>
                                      </p:cBhvr>
                                      <p:to>
                                        <p:strVal val="visible"/>
                                      </p:to>
                                    </p:set>
                                    <p:animEffect transition="in" filter="randombar(horizontal)">
                                      <p:cBhvr>
                                        <p:cTn id="1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0"/>
            <a:ext cx="5734132" cy="954107"/>
          </a:xfrm>
          <a:prstGeom prst="rect">
            <a:avLst/>
          </a:prstGeom>
        </p:spPr>
        <p:txBody>
          <a:bodyPr wrap="square">
            <a:spAutoFit/>
          </a:bodyPr>
          <a:lstStyle/>
          <a:p>
            <a:pPr algn="ctr"/>
            <a:r>
              <a:rPr lang="ar-SA" sz="2800" b="1" u="sng" dirty="0">
                <a:solidFill>
                  <a:srgbClr val="CCFF99"/>
                </a:solidFill>
                <a:uFill>
                  <a:solidFill>
                    <a:srgbClr val="FF0000"/>
                  </a:solidFill>
                </a:uFill>
                <a:cs typeface="+mj-cs"/>
              </a:rPr>
              <a:t>إجهاد الحرارة</a:t>
            </a: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Temperature stress</a:t>
            </a:r>
          </a:p>
        </p:txBody>
      </p:sp>
      <p:sp>
        <p:nvSpPr>
          <p:cNvPr id="3" name="Rectangle 2"/>
          <p:cNvSpPr/>
          <p:nvPr/>
        </p:nvSpPr>
        <p:spPr>
          <a:xfrm>
            <a:off x="117504" y="1143000"/>
            <a:ext cx="8797896" cy="1477328"/>
          </a:xfrm>
          <a:prstGeom prst="rect">
            <a:avLst/>
          </a:prstGeom>
          <a:noFill/>
          <a:ln>
            <a:solidFill>
              <a:srgbClr val="99FF66"/>
            </a:solidFill>
            <a:prstDash val="dashDot"/>
          </a:ln>
        </p:spPr>
        <p:txBody>
          <a:bodyPr wrap="square">
            <a:spAutoFit/>
          </a:bodyPr>
          <a:lstStyle/>
          <a:p>
            <a:pPr algn="just" rtl="1">
              <a:lnSpc>
                <a:spcPct val="150000"/>
              </a:lnSpc>
            </a:pPr>
            <a:r>
              <a:rPr lang="ar-SA" sz="2000" b="1" dirty="0">
                <a:solidFill>
                  <a:schemeClr val="bg1"/>
                </a:solidFill>
                <a:ea typeface="Calibri"/>
                <a:cs typeface="Times New Roman"/>
              </a:rPr>
              <a:t>قد تكون درجة الجرارة عاملاً بيئياً مجهداً للنبات، وهناك نوعان من الإجهادات الحرارية هما</a:t>
            </a:r>
          </a:p>
          <a:p>
            <a:pPr algn="just" rtl="1">
              <a:lnSpc>
                <a:spcPct val="150000"/>
              </a:lnSpc>
            </a:pPr>
            <a:r>
              <a:rPr lang="ar-SA" sz="2000" b="1" dirty="0">
                <a:solidFill>
                  <a:schemeClr val="bg1"/>
                </a:solidFill>
                <a:ea typeface="Calibri"/>
                <a:cs typeface="Times New Roman"/>
              </a:rPr>
              <a:t>إجهاد الحرارة المنخفضة (</a:t>
            </a:r>
            <a:r>
              <a:rPr lang="en-US" sz="2000" b="1" dirty="0">
                <a:solidFill>
                  <a:srgbClr val="92D050"/>
                </a:solidFill>
                <a:latin typeface="Times New Roman" panose="02020603050405020304" pitchFamily="18" charset="0"/>
                <a:cs typeface="Times New Roman" panose="02020603050405020304" pitchFamily="18" charset="0"/>
              </a:rPr>
              <a:t>Low temperature stress</a:t>
            </a:r>
            <a:r>
              <a:rPr lang="ar-SA" sz="2000" b="1" dirty="0" smtClean="0">
                <a:solidFill>
                  <a:schemeClr val="bg1"/>
                </a:solidFill>
                <a:ea typeface="Calibri"/>
                <a:cs typeface="Times New Roman"/>
              </a:rPr>
              <a:t>)</a:t>
            </a:r>
            <a:endParaRPr lang="en-US" sz="2000" b="1" dirty="0">
              <a:solidFill>
                <a:schemeClr val="bg1"/>
              </a:solidFill>
              <a:ea typeface="Calibri"/>
              <a:cs typeface="Times New Roman"/>
            </a:endParaRPr>
          </a:p>
          <a:p>
            <a:pPr algn="just" rtl="1">
              <a:lnSpc>
                <a:spcPct val="150000"/>
              </a:lnSpc>
            </a:pPr>
            <a:r>
              <a:rPr lang="ar-SA" sz="2000" b="1" dirty="0">
                <a:solidFill>
                  <a:schemeClr val="bg1"/>
                </a:solidFill>
                <a:ea typeface="Calibri"/>
                <a:cs typeface="Times New Roman"/>
              </a:rPr>
              <a:t>إجهاد الحرارة المرتفعة (</a:t>
            </a:r>
            <a:r>
              <a:rPr lang="en-US" sz="2000" b="1" dirty="0">
                <a:solidFill>
                  <a:srgbClr val="92D050"/>
                </a:solidFill>
                <a:latin typeface="Times New Roman" panose="02020603050405020304" pitchFamily="18" charset="0"/>
                <a:cs typeface="Times New Roman" panose="02020603050405020304" pitchFamily="18" charset="0"/>
              </a:rPr>
              <a:t>High temperature stress</a:t>
            </a:r>
            <a:r>
              <a:rPr lang="ar-SA" sz="2000" b="1" dirty="0" smtClean="0">
                <a:solidFill>
                  <a:schemeClr val="bg1"/>
                </a:solidFill>
                <a:ea typeface="Calibri"/>
                <a:cs typeface="Times New Roman"/>
              </a:rPr>
              <a:t>)</a:t>
            </a:r>
            <a:endParaRPr lang="en-US" sz="2000" b="1" dirty="0">
              <a:solidFill>
                <a:schemeClr val="bg1"/>
              </a:solidFill>
              <a:ea typeface="Calibri"/>
              <a:cs typeface="Times New Roman"/>
            </a:endParaRPr>
          </a:p>
        </p:txBody>
      </p:sp>
      <p:sp>
        <p:nvSpPr>
          <p:cNvPr id="10" name="Rectangle 9"/>
          <p:cNvSpPr/>
          <p:nvPr/>
        </p:nvSpPr>
        <p:spPr>
          <a:xfrm>
            <a:off x="3886200" y="3336525"/>
            <a:ext cx="4963587" cy="1015663"/>
          </a:xfrm>
          <a:prstGeom prst="rect">
            <a:avLst/>
          </a:prstGeom>
          <a:noFill/>
          <a:ln>
            <a:solidFill>
              <a:srgbClr val="99FF66"/>
            </a:solidFill>
            <a:prstDash val="dashDot"/>
          </a:ln>
        </p:spPr>
        <p:txBody>
          <a:bodyPr wrap="square">
            <a:spAutoFit/>
          </a:bodyPr>
          <a:lstStyle/>
          <a:p>
            <a:pPr algn="just" rtl="1">
              <a:lnSpc>
                <a:spcPct val="150000"/>
              </a:lnSpc>
            </a:pPr>
            <a:r>
              <a:rPr lang="ar-SA" sz="2000" b="1" dirty="0">
                <a:solidFill>
                  <a:schemeClr val="bg1"/>
                </a:solidFill>
                <a:ea typeface="Calibri"/>
                <a:cs typeface="Times New Roman"/>
              </a:rPr>
              <a:t>ذكر (</a:t>
            </a:r>
            <a:r>
              <a:rPr lang="en-US" sz="2000" b="1" dirty="0">
                <a:solidFill>
                  <a:srgbClr val="51C6DD"/>
                </a:solidFill>
                <a:latin typeface="Times New Roman" panose="02020603050405020304" pitchFamily="18" charset="0"/>
                <a:cs typeface="Times New Roman" panose="02020603050405020304" pitchFamily="18" charset="0"/>
              </a:rPr>
              <a:t>Fitter</a:t>
            </a:r>
            <a:r>
              <a:rPr lang="en-US" sz="2000" b="1" dirty="0">
                <a:solidFill>
                  <a:srgbClr val="92D050"/>
                </a:solidFill>
                <a:latin typeface="Times New Roman" panose="02020603050405020304" pitchFamily="18" charset="0"/>
                <a:ea typeface="Calibri"/>
                <a:cs typeface="Times New Roman" panose="02020603050405020304" pitchFamily="18" charset="0"/>
              </a:rPr>
              <a:t> </a:t>
            </a:r>
            <a:r>
              <a:rPr lang="en-US" sz="2000" b="1" dirty="0">
                <a:solidFill>
                  <a:srgbClr val="51C6DD"/>
                </a:solidFill>
                <a:latin typeface="Times New Roman" panose="02020603050405020304" pitchFamily="18" charset="0"/>
                <a:cs typeface="Times New Roman" panose="02020603050405020304" pitchFamily="18" charset="0"/>
              </a:rPr>
              <a:t>and Hay, 1981</a:t>
            </a:r>
            <a:r>
              <a:rPr lang="ar-SA" sz="2000" b="1" dirty="0" smtClean="0">
                <a:solidFill>
                  <a:schemeClr val="bg1"/>
                </a:solidFill>
                <a:ea typeface="Calibri"/>
                <a:cs typeface="Times New Roman"/>
              </a:rPr>
              <a:t>)</a:t>
            </a:r>
            <a:r>
              <a:rPr lang="en-US" sz="2000" b="1" dirty="0" smtClean="0">
                <a:solidFill>
                  <a:schemeClr val="bg1"/>
                </a:solidFill>
                <a:ea typeface="Calibri"/>
                <a:cs typeface="Times New Roman"/>
              </a:rPr>
              <a:t> </a:t>
            </a:r>
            <a:r>
              <a:rPr lang="ar-SA" sz="2000" b="1" dirty="0">
                <a:solidFill>
                  <a:schemeClr val="bg1"/>
                </a:solidFill>
                <a:ea typeface="Calibri"/>
                <a:cs typeface="Times New Roman"/>
              </a:rPr>
              <a:t>عدداً من تأثيرات درجة </a:t>
            </a:r>
            <a:r>
              <a:rPr lang="ar-SA" sz="2000" b="1" dirty="0">
                <a:solidFill>
                  <a:srgbClr val="FFFF00"/>
                </a:solidFill>
                <a:ea typeface="Calibri"/>
                <a:cs typeface="Times New Roman"/>
              </a:rPr>
              <a:t>الحرارة المنخفضة على النباتات منها</a:t>
            </a:r>
            <a:r>
              <a:rPr lang="ar-SA" sz="2000" b="1" dirty="0">
                <a:solidFill>
                  <a:schemeClr val="bg1"/>
                </a:solidFill>
                <a:ea typeface="Calibri"/>
                <a:cs typeface="Times New Roman"/>
              </a:rPr>
              <a:t>:</a:t>
            </a:r>
            <a:endParaRPr lang="en-US" sz="2000" b="1" dirty="0">
              <a:solidFill>
                <a:schemeClr val="bg1"/>
              </a:solidFill>
              <a:ea typeface="Calibri"/>
              <a:cs typeface="Arial"/>
            </a:endParaRPr>
          </a:p>
        </p:txBody>
      </p:sp>
      <p:sp>
        <p:nvSpPr>
          <p:cNvPr id="4" name="Rectangle 3"/>
          <p:cNvSpPr/>
          <p:nvPr/>
        </p:nvSpPr>
        <p:spPr>
          <a:xfrm>
            <a:off x="6717362" y="2911267"/>
            <a:ext cx="2198038" cy="423834"/>
          </a:xfrm>
          <a:prstGeom prst="rect">
            <a:avLst/>
          </a:prstGeom>
        </p:spPr>
        <p:txBody>
          <a:bodyPr wrap="none">
            <a:spAutoFit/>
          </a:bodyPr>
          <a:lstStyle/>
          <a:p>
            <a:pPr algn="just" rtl="1">
              <a:lnSpc>
                <a:spcPct val="115000"/>
              </a:lnSpc>
            </a:pPr>
            <a:r>
              <a:rPr lang="ar-SA" sz="2000" b="1" dirty="0">
                <a:solidFill>
                  <a:schemeClr val="tx2">
                    <a:lumMod val="40000"/>
                    <a:lumOff val="60000"/>
                  </a:schemeClr>
                </a:solidFill>
                <a:ea typeface="Calibri"/>
                <a:cs typeface="Times New Roman"/>
              </a:rPr>
              <a:t>إجهاد الحرارة المنخفضة</a:t>
            </a:r>
            <a:endParaRPr lang="en-US" dirty="0">
              <a:solidFill>
                <a:schemeClr val="tx2">
                  <a:lumMod val="40000"/>
                  <a:lumOff val="60000"/>
                </a:schemeClr>
              </a:solidFill>
              <a:ea typeface="Calibri"/>
              <a:cs typeface="Arial"/>
            </a:endParaRPr>
          </a:p>
        </p:txBody>
      </p:sp>
      <p:cxnSp>
        <p:nvCxnSpPr>
          <p:cNvPr id="9" name="Straight Connector 8"/>
          <p:cNvCxnSpPr/>
          <p:nvPr/>
        </p:nvCxnSpPr>
        <p:spPr>
          <a:xfrm flipH="1">
            <a:off x="117504" y="2819400"/>
            <a:ext cx="8908991" cy="0"/>
          </a:xfrm>
          <a:prstGeom prst="line">
            <a:avLst/>
          </a:prstGeom>
          <a:ln>
            <a:solidFill>
              <a:schemeClr val="accent2">
                <a:lumMod val="20000"/>
                <a:lumOff val="80000"/>
              </a:schemeClr>
            </a:solidFill>
            <a:prstDash val="dashDot"/>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2"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3886200" y="4572000"/>
            <a:ext cx="4930233" cy="12954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7504" y="3336525"/>
            <a:ext cx="3581400" cy="2913299"/>
          </a:xfrm>
          <a:prstGeom prst="rect">
            <a:avLst/>
          </a:prstGeom>
        </p:spPr>
      </p:pic>
    </p:spTree>
    <p:extLst>
      <p:ext uri="{BB962C8B-B14F-4D97-AF65-F5344CB8AC3E}">
        <p14:creationId xmlns:p14="http://schemas.microsoft.com/office/powerpoint/2010/main" xmlns="" val="289734487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p:stCondLst>
                              <p:cond delay="1000"/>
                            </p:stCondLst>
                            <p:childTnLst>
                              <p:par>
                                <p:cTn id="9" presetID="16" presetClass="entr" presetSubtype="37"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1000"/>
                                        <p:tgtEl>
                                          <p:spTgt spid="3"/>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1000"/>
                                        <p:tgtEl>
                                          <p:spTgt spid="9"/>
                                        </p:tgtEl>
                                      </p:cBhvr>
                                    </p:animEffect>
                                  </p:childTnLst>
                                </p:cTn>
                              </p:par>
                            </p:childTnLst>
                          </p:cTn>
                        </p:par>
                        <p:par>
                          <p:cTn id="16" fill="hold">
                            <p:stCondLst>
                              <p:cond delay="3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Effect transition="in" filter="fade">
                                      <p:cBhvr>
                                        <p:cTn id="21" dur="1000"/>
                                        <p:tgtEl>
                                          <p:spTgt spid="4"/>
                                        </p:tgtEl>
                                      </p:cBhvr>
                                    </p:animEffect>
                                  </p:childTnLst>
                                </p:cTn>
                              </p:par>
                            </p:childTnLst>
                          </p:cTn>
                        </p:par>
                        <p:par>
                          <p:cTn id="22" fill="hold">
                            <p:stCondLst>
                              <p:cond delay="4000"/>
                            </p:stCondLst>
                            <p:childTnLst>
                              <p:par>
                                <p:cTn id="23" presetID="16" presetClass="entr" presetSubtype="37"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outVertical)">
                                      <p:cBhvr>
                                        <p:cTn id="25" dur="1000"/>
                                        <p:tgtEl>
                                          <p:spTgt spid="10"/>
                                        </p:tgtEl>
                                      </p:cBhvr>
                                    </p:animEffect>
                                  </p:childTnLst>
                                </p:cTn>
                              </p:par>
                            </p:childTnLst>
                          </p:cTn>
                        </p:par>
                        <p:par>
                          <p:cTn id="26" fill="hold">
                            <p:stCondLst>
                              <p:cond delay="5000"/>
                            </p:stCondLst>
                            <p:childTnLst>
                              <p:par>
                                <p:cTn id="27" presetID="14" presetClass="entr" presetSubtype="1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randombar(horizontal)">
                                      <p:cBhvr>
                                        <p:cTn id="29" dur="1000"/>
                                        <p:tgtEl>
                                          <p:spTgt spid="11"/>
                                        </p:tgtEl>
                                      </p:cBhvr>
                                    </p:animEffect>
                                  </p:childTnLst>
                                </p:cTn>
                              </p:par>
                            </p:childTnLst>
                          </p:cTn>
                        </p:par>
                        <p:par>
                          <p:cTn id="30" fill="hold">
                            <p:stCondLst>
                              <p:cond delay="6000"/>
                            </p:stCondLst>
                            <p:childTnLst>
                              <p:par>
                                <p:cTn id="31" presetID="16" presetClass="entr" presetSubtype="42"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arn(outHorizontal)">
                                      <p:cBhvr>
                                        <p:cTn id="3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0"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612306" y="381000"/>
            <a:ext cx="7758300" cy="1371524"/>
          </a:xfrm>
          <a:prstGeom prst="rect">
            <a:avLst/>
          </a:prstGeom>
        </p:spPr>
      </p:pic>
      <p:pic>
        <p:nvPicPr>
          <p:cNvPr id="15" name="Picture 14"/>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609600" y="2286000"/>
            <a:ext cx="7693494" cy="1680051"/>
          </a:xfrm>
          <a:prstGeom prst="rect">
            <a:avLst/>
          </a:prstGeom>
        </p:spPr>
      </p:pic>
      <p:pic>
        <p:nvPicPr>
          <p:cNvPr id="5" name="Picture 4"/>
          <p:cNvPicPr>
            <a:picLocks noChangeAspect="1"/>
          </p:cNvPicPr>
          <p:nvPr/>
        </p:nvPicPr>
        <p:blipFill>
          <a:blip r:embed="rId4"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533400" y="4191000"/>
            <a:ext cx="7848600" cy="1905000"/>
          </a:xfrm>
          <a:prstGeom prst="rect">
            <a:avLst/>
          </a:prstGeom>
        </p:spPr>
      </p:pic>
    </p:spTree>
    <p:extLst>
      <p:ext uri="{BB962C8B-B14F-4D97-AF65-F5344CB8AC3E}">
        <p14:creationId xmlns:p14="http://schemas.microsoft.com/office/powerpoint/2010/main" xmlns="" val="21462889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right)">
                                      <p:cBhvr>
                                        <p:cTn id="14" dur="1000"/>
                                        <p:tgtEl>
                                          <p:spTgt spid="15"/>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000" fill="hold"/>
                                        <p:tgtEl>
                                          <p:spTgt spid="5"/>
                                        </p:tgtEl>
                                        <p:attrNameLst>
                                          <p:attrName>ppt_x</p:attrName>
                                        </p:attrNameLst>
                                      </p:cBhvr>
                                      <p:tavLst>
                                        <p:tav tm="0">
                                          <p:val>
                                            <p:strVal val="1+#ppt_w/2"/>
                                          </p:val>
                                        </p:tav>
                                        <p:tav tm="100000">
                                          <p:val>
                                            <p:strVal val="#ppt_x"/>
                                          </p:val>
                                        </p:tav>
                                      </p:tavLst>
                                    </p:anim>
                                    <p:anim calcmode="lin" valueType="num">
                                      <p:cBhvr additive="base">
                                        <p:cTn id="19"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09600" y="838200"/>
            <a:ext cx="7620000" cy="637650"/>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362200" y="2209800"/>
            <a:ext cx="4800600" cy="350520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6200000">
            <a:off x="-66675" y="3571875"/>
            <a:ext cx="3190875" cy="619125"/>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400800" y="2438400"/>
            <a:ext cx="658979" cy="1138237"/>
          </a:xfrm>
          <a:prstGeom prst="rect">
            <a:avLst/>
          </a:prstGeom>
        </p:spPr>
      </p:pic>
    </p:spTree>
    <p:extLst>
      <p:ext uri="{BB962C8B-B14F-4D97-AF65-F5344CB8AC3E}">
        <p14:creationId xmlns:p14="http://schemas.microsoft.com/office/powerpoint/2010/main" xmlns="" val="226362638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Effect transition="in" filter="fade">
                                      <p:cBhvr>
                                        <p:cTn id="14" dur="10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right)">
                                      <p:cBhvr>
                                        <p:cTn id="2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flipH="1">
            <a:off x="228600" y="3886200"/>
            <a:ext cx="8656713"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2" cstate="print">
            <a:clrChange>
              <a:clrFrom>
                <a:srgbClr val="000000"/>
              </a:clrFrom>
              <a:clrTo>
                <a:srgbClr val="000000">
                  <a:alpha val="0"/>
                </a:srgbClr>
              </a:clrTo>
            </a:clrChange>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l="1710" t="2761" r="870" b="2486"/>
          <a:stretch/>
        </p:blipFill>
        <p:spPr>
          <a:xfrm>
            <a:off x="228600" y="457200"/>
            <a:ext cx="8685376" cy="3226037"/>
          </a:xfrm>
          <a:prstGeom prst="rect">
            <a:avLst/>
          </a:prstGeom>
        </p:spPr>
      </p:pic>
      <p:sp>
        <p:nvSpPr>
          <p:cNvPr id="4" name="Rectangle 3"/>
          <p:cNvSpPr/>
          <p:nvPr/>
        </p:nvSpPr>
        <p:spPr>
          <a:xfrm>
            <a:off x="7734647" y="3962400"/>
            <a:ext cx="1269899" cy="587148"/>
          </a:xfrm>
          <a:prstGeom prst="rect">
            <a:avLst/>
          </a:prstGeom>
        </p:spPr>
        <p:txBody>
          <a:bodyPr wrap="none">
            <a:spAutoFit/>
          </a:bodyPr>
          <a:lstStyle/>
          <a:p>
            <a:pPr algn="just" rtl="1">
              <a:lnSpc>
                <a:spcPct val="150000"/>
              </a:lnSpc>
            </a:pPr>
            <a:r>
              <a:rPr lang="ar-SA" sz="2400" b="1" u="sng" dirty="0">
                <a:solidFill>
                  <a:srgbClr val="BDFBAF"/>
                </a:solidFill>
                <a:ea typeface="Calibri"/>
                <a:cs typeface="Times New Roman"/>
              </a:rPr>
              <a:t>إجهاد البرد</a:t>
            </a:r>
            <a:endParaRPr lang="en-US" sz="2000" u="sng" dirty="0">
              <a:solidFill>
                <a:srgbClr val="BDFBAF"/>
              </a:solidFill>
              <a:ea typeface="Calibri"/>
              <a:cs typeface="Arial"/>
            </a:endParaRPr>
          </a:p>
        </p:txBody>
      </p:sp>
      <p:sp>
        <p:nvSpPr>
          <p:cNvPr id="5" name="Rectangle 4"/>
          <p:cNvSpPr/>
          <p:nvPr/>
        </p:nvSpPr>
        <p:spPr>
          <a:xfrm>
            <a:off x="2667000" y="4467025"/>
            <a:ext cx="6246976" cy="1477328"/>
          </a:xfrm>
          <a:prstGeom prst="rect">
            <a:avLst/>
          </a:prstGeom>
        </p:spPr>
        <p:txBody>
          <a:bodyPr wrap="square">
            <a:spAutoFit/>
          </a:bodyPr>
          <a:lstStyle/>
          <a:p>
            <a:pPr algn="just" rtl="1">
              <a:lnSpc>
                <a:spcPct val="150000"/>
              </a:lnSpc>
            </a:pPr>
            <a:r>
              <a:rPr lang="ar-SA" sz="2000" b="1" dirty="0">
                <a:solidFill>
                  <a:schemeClr val="bg1"/>
                </a:solidFill>
                <a:ea typeface="Calibri"/>
                <a:cs typeface="Times New Roman"/>
              </a:rPr>
              <a:t>وهو تعرض النبات إلى درجة حرارة منخفضة تسبب أضراراً للنبات ولكنها لا تسبب تجمده. يحدث لمعظم النباتات وبشكل عام إجهاد البرد عند درجة حرارة تتراوح بين </a:t>
            </a:r>
            <a:r>
              <a:rPr lang="ar-SA" sz="2000" b="1" dirty="0" smtClean="0">
                <a:solidFill>
                  <a:schemeClr val="bg1"/>
                </a:solidFill>
                <a:ea typeface="Calibri"/>
                <a:cs typeface="Times New Roman"/>
              </a:rPr>
              <a:t>أقل </a:t>
            </a:r>
            <a:r>
              <a:rPr lang="ar-SA" sz="2000" b="1" dirty="0">
                <a:solidFill>
                  <a:schemeClr val="bg1"/>
                </a:solidFill>
                <a:ea typeface="Calibri"/>
                <a:cs typeface="Times New Roman"/>
              </a:rPr>
              <a:t>من </a:t>
            </a:r>
            <a:r>
              <a:rPr lang="en-US" sz="2000" b="1" dirty="0" smtClean="0">
                <a:solidFill>
                  <a:schemeClr val="bg1"/>
                </a:solidFill>
                <a:latin typeface="Times New Roman" panose="02020603050405020304" pitchFamily="18" charset="0"/>
                <a:ea typeface="Calibri"/>
                <a:cs typeface="Times New Roman" panose="02020603050405020304" pitchFamily="18" charset="0"/>
              </a:rPr>
              <a:t>)</a:t>
            </a:r>
            <a:r>
              <a:rPr lang="ar-SA" sz="2000" b="1" dirty="0" smtClean="0">
                <a:solidFill>
                  <a:srgbClr val="FFFF99"/>
                </a:solidFill>
                <a:ea typeface="Calibri"/>
                <a:cs typeface="Times New Roman"/>
              </a:rPr>
              <a:t>15</a:t>
            </a:r>
            <a:r>
              <a:rPr lang="ar-SA" sz="2000" b="1" baseline="30000" dirty="0" smtClean="0">
                <a:solidFill>
                  <a:srgbClr val="FFFF99"/>
                </a:solidFill>
                <a:ea typeface="Calibri"/>
                <a:cs typeface="Times New Roman"/>
              </a:rPr>
              <a:t>ه</a:t>
            </a:r>
            <a:r>
              <a:rPr lang="ar-SA" sz="2000" b="1" dirty="0" smtClean="0">
                <a:solidFill>
                  <a:srgbClr val="FFFF99"/>
                </a:solidFill>
                <a:ea typeface="Calibri"/>
                <a:cs typeface="Times New Roman"/>
              </a:rPr>
              <a:t>م </a:t>
            </a:r>
            <a:r>
              <a:rPr lang="ar-SA" sz="2000" b="1" dirty="0" smtClean="0">
                <a:solidFill>
                  <a:schemeClr val="bg1"/>
                </a:solidFill>
                <a:ea typeface="Calibri"/>
                <a:cs typeface="Times New Roman"/>
              </a:rPr>
              <a:t>) و (</a:t>
            </a:r>
            <a:r>
              <a:rPr lang="ar-SA" sz="2000" b="1" dirty="0" smtClean="0">
                <a:solidFill>
                  <a:srgbClr val="FFFF99"/>
                </a:solidFill>
                <a:ea typeface="Calibri"/>
                <a:cs typeface="Times New Roman"/>
              </a:rPr>
              <a:t>10</a:t>
            </a:r>
            <a:r>
              <a:rPr lang="ar-SA" sz="2000" b="1" baseline="30000" dirty="0" smtClean="0">
                <a:solidFill>
                  <a:srgbClr val="FFFF99"/>
                </a:solidFill>
                <a:ea typeface="Calibri"/>
                <a:cs typeface="Times New Roman"/>
              </a:rPr>
              <a:t>ه</a:t>
            </a:r>
            <a:r>
              <a:rPr lang="ar-SA" sz="2000" b="1" dirty="0" smtClean="0">
                <a:solidFill>
                  <a:srgbClr val="FFFF99"/>
                </a:solidFill>
                <a:ea typeface="Calibri"/>
                <a:cs typeface="Times New Roman"/>
              </a:rPr>
              <a:t>م</a:t>
            </a:r>
            <a:r>
              <a:rPr lang="ar-SA" sz="2000" b="1" dirty="0">
                <a:solidFill>
                  <a:schemeClr val="bg1"/>
                </a:solidFill>
                <a:ea typeface="Calibri"/>
                <a:cs typeface="Times New Roman"/>
              </a:rPr>
              <a:t>) وقد تصل إلى الصفر. </a:t>
            </a:r>
            <a:endParaRPr lang="en-US" b="1" dirty="0">
              <a:solidFill>
                <a:schemeClr val="bg1"/>
              </a:solidFill>
              <a:ea typeface="Calibri"/>
              <a:cs typeface="Arial"/>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54950" y="4114800"/>
            <a:ext cx="2257045" cy="2325788"/>
          </a:xfrm>
          <a:prstGeom prst="rect">
            <a:avLst/>
          </a:prstGeom>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36924" y="457437"/>
            <a:ext cx="8682037" cy="322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18656998"/>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randombar(horizontal)">
                                      <p:cBhvr>
                                        <p:cTn id="11" dur="1000"/>
                                        <p:tgtEl>
                                          <p:spTgt spid="1026"/>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1000"/>
                                        <p:tgtEl>
                                          <p:spTgt spid="7"/>
                                        </p:tgtEl>
                                      </p:cBhvr>
                                    </p:animEffect>
                                  </p:childTnLst>
                                </p:cTn>
                              </p:par>
                            </p:childTnLst>
                          </p:cTn>
                        </p:par>
                        <p:par>
                          <p:cTn id="16" fill="hold">
                            <p:stCondLst>
                              <p:cond delay="3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Effect transition="in" filter="fade">
                                      <p:cBhvr>
                                        <p:cTn id="21" dur="1000"/>
                                        <p:tgtEl>
                                          <p:spTgt spid="4"/>
                                        </p:tgtEl>
                                      </p:cBhvr>
                                    </p:animEffect>
                                  </p:childTnLst>
                                </p:cTn>
                              </p:par>
                            </p:childTnLst>
                          </p:cTn>
                        </p:par>
                        <p:par>
                          <p:cTn id="22" fill="hold">
                            <p:stCondLst>
                              <p:cond delay="4000"/>
                            </p:stCondLst>
                            <p:childTnLst>
                              <p:par>
                                <p:cTn id="23" presetID="16" presetClass="entr" presetSubtype="2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1000"/>
                                        <p:tgtEl>
                                          <p:spTgt spid="5"/>
                                        </p:tgtEl>
                                      </p:cBhvr>
                                    </p:animEffect>
                                  </p:childTnLst>
                                </p:cTn>
                              </p:par>
                            </p:childTnLst>
                          </p:cTn>
                        </p:par>
                        <p:par>
                          <p:cTn id="26" fill="hold">
                            <p:stCondLst>
                              <p:cond delay="5000"/>
                            </p:stCondLst>
                            <p:childTnLst>
                              <p:par>
                                <p:cTn id="27" presetID="14" presetClass="entr" presetSubtype="1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clrChange>
              <a:clrFrom>
                <a:srgbClr val="030303"/>
              </a:clrFrom>
              <a:clrTo>
                <a:srgbClr val="030303">
                  <a:alpha val="0"/>
                </a:srgbClr>
              </a:clrTo>
            </a:clrChange>
            <a:extLst>
              <a:ext uri="{28A0092B-C50C-407E-A947-70E740481C1C}">
                <a14:useLocalDpi xmlns:a14="http://schemas.microsoft.com/office/drawing/2010/main" xmlns="" val="0"/>
              </a:ext>
            </a:extLst>
          </a:blip>
          <a:stretch>
            <a:fillRect/>
          </a:stretch>
        </p:blipFill>
        <p:spPr>
          <a:xfrm>
            <a:off x="5791200" y="228600"/>
            <a:ext cx="2533650" cy="690995"/>
          </a:xfrm>
          <a:prstGeom prst="rect">
            <a:avLst/>
          </a:prstGeom>
        </p:spPr>
      </p:pic>
      <p:pic>
        <p:nvPicPr>
          <p:cNvPr id="12" name="Picture 11"/>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1295400" y="838199"/>
            <a:ext cx="7239534" cy="1119927"/>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819400" y="1958126"/>
            <a:ext cx="4343400" cy="3024868"/>
          </a:xfrm>
          <a:prstGeom prst="rect">
            <a:avLst/>
          </a:prstGeom>
        </p:spPr>
      </p:pic>
      <p:pic>
        <p:nvPicPr>
          <p:cNvPr id="6" name="Picture 5"/>
          <p:cNvPicPr>
            <a:picLocks noChangeAspect="1"/>
          </p:cNvPicPr>
          <p:nvPr/>
        </p:nvPicPr>
        <p:blipFill>
          <a:blip r:embed="rId5"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1676400" y="1952429"/>
            <a:ext cx="7087134" cy="1140593"/>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99858" y="3215354"/>
            <a:ext cx="3536060" cy="2652045"/>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546600" y="3215354"/>
            <a:ext cx="3556000" cy="2659522"/>
          </a:xfrm>
          <a:prstGeom prst="rect">
            <a:avLst/>
          </a:prstGeom>
        </p:spPr>
      </p:pic>
    </p:spTree>
    <p:extLst>
      <p:ext uri="{BB962C8B-B14F-4D97-AF65-F5344CB8AC3E}">
        <p14:creationId xmlns:p14="http://schemas.microsoft.com/office/powerpoint/2010/main" xmlns="" val="25775211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1000"/>
                                        <p:tgtEl>
                                          <p:spTgt spid="12"/>
                                        </p:tgtEl>
                                      </p:cBhvr>
                                    </p:animEffect>
                                  </p:childTnLst>
                                </p:cTn>
                              </p:par>
                            </p:childTnLst>
                          </p:cTn>
                        </p:par>
                        <p:par>
                          <p:cTn id="14" fill="hold">
                            <p:stCondLst>
                              <p:cond delay="2000"/>
                            </p:stCondLst>
                            <p:childTnLst>
                              <p:par>
                                <p:cTn id="15" presetID="14" presetClass="entr" presetSubtype="1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xit" presetSubtype="1" fill="hold" nodeType="clickEffect">
                                  <p:stCondLst>
                                    <p:cond delay="0"/>
                                  </p:stCondLst>
                                  <p:childTnLst>
                                    <p:animEffect transition="out" filter="wheel(1)">
                                      <p:cBhvr>
                                        <p:cTn id="21" dur="1000"/>
                                        <p:tgtEl>
                                          <p:spTgt spid="13"/>
                                        </p:tgtEl>
                                      </p:cBhvr>
                                    </p:animEffect>
                                    <p:set>
                                      <p:cBhvr>
                                        <p:cTn id="22" dur="1" fill="hold">
                                          <p:stCondLst>
                                            <p:cond delay="999"/>
                                          </p:stCondLst>
                                        </p:cTn>
                                        <p:tgtEl>
                                          <p:spTgt spid="13"/>
                                        </p:tgtEl>
                                        <p:attrNameLst>
                                          <p:attrName>style.visibility</p:attrName>
                                        </p:attrNameLst>
                                      </p:cBhvr>
                                      <p:to>
                                        <p:strVal val="hidden"/>
                                      </p:to>
                                    </p:se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fltVal val="0"/>
                                          </p:val>
                                        </p:tav>
                                        <p:tav tm="100000">
                                          <p:val>
                                            <p:strVal val="#ppt_w"/>
                                          </p:val>
                                        </p:tav>
                                      </p:tavLst>
                                    </p:anim>
                                    <p:anim calcmode="lin" valueType="num">
                                      <p:cBhvr>
                                        <p:cTn id="27" dur="1000" fill="hold"/>
                                        <p:tgtEl>
                                          <p:spTgt spid="6"/>
                                        </p:tgtEl>
                                        <p:attrNameLst>
                                          <p:attrName>ppt_h</p:attrName>
                                        </p:attrNameLst>
                                      </p:cBhvr>
                                      <p:tavLst>
                                        <p:tav tm="0">
                                          <p:val>
                                            <p:fltVal val="0"/>
                                          </p:val>
                                        </p:tav>
                                        <p:tav tm="100000">
                                          <p:val>
                                            <p:strVal val="#ppt_h"/>
                                          </p:val>
                                        </p:tav>
                                      </p:tavLst>
                                    </p:anim>
                                    <p:animEffect transition="in" filter="fade">
                                      <p:cBhvr>
                                        <p:cTn id="28" dur="1000"/>
                                        <p:tgtEl>
                                          <p:spTgt spid="6"/>
                                        </p:tgtEl>
                                      </p:cBhvr>
                                    </p:animEffect>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1000" fill="hold"/>
                                        <p:tgtEl>
                                          <p:spTgt spid="14"/>
                                        </p:tgtEl>
                                        <p:attrNameLst>
                                          <p:attrName>ppt_x</p:attrName>
                                        </p:attrNameLst>
                                      </p:cBhvr>
                                      <p:tavLst>
                                        <p:tav tm="0">
                                          <p:val>
                                            <p:strVal val="0-#ppt_w/2"/>
                                          </p:val>
                                        </p:tav>
                                        <p:tav tm="100000">
                                          <p:val>
                                            <p:strVal val="#ppt_x"/>
                                          </p:val>
                                        </p:tav>
                                      </p:tavLst>
                                    </p:anim>
                                    <p:anim calcmode="lin" valueType="num">
                                      <p:cBhvr additive="base">
                                        <p:cTn id="33" dur="10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1000" fill="hold"/>
                                        <p:tgtEl>
                                          <p:spTgt spid="15"/>
                                        </p:tgtEl>
                                        <p:attrNameLst>
                                          <p:attrName>ppt_x</p:attrName>
                                        </p:attrNameLst>
                                      </p:cBhvr>
                                      <p:tavLst>
                                        <p:tav tm="0">
                                          <p:val>
                                            <p:strVal val="1+#ppt_w/2"/>
                                          </p:val>
                                        </p:tav>
                                        <p:tav tm="100000">
                                          <p:val>
                                            <p:strVal val="#ppt_x"/>
                                          </p:val>
                                        </p:tav>
                                      </p:tavLst>
                                    </p:anim>
                                    <p:anim calcmode="lin" valueType="num">
                                      <p:cBhvr additive="base">
                                        <p:cTn id="38"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2590800" y="457200"/>
            <a:ext cx="6553200" cy="16764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621" y="533401"/>
            <a:ext cx="2101179" cy="1611998"/>
          </a:xfrm>
          <a:prstGeom prst="rect">
            <a:avLst/>
          </a:prstGeom>
        </p:spPr>
      </p:pic>
      <p:pic>
        <p:nvPicPr>
          <p:cNvPr id="5" name="Picture 4"/>
          <p:cNvPicPr>
            <a:picLocks noChangeAspect="1"/>
          </p:cNvPicPr>
          <p:nvPr/>
        </p:nvPicPr>
        <p:blipFill>
          <a:blip r:embed="rId4"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3820718" y="1981200"/>
            <a:ext cx="5323282" cy="1066800"/>
          </a:xfrm>
          <a:prstGeom prst="rect">
            <a:avLst/>
          </a:prstGeom>
        </p:spPr>
      </p:pic>
      <p:pic>
        <p:nvPicPr>
          <p:cNvPr id="6" name="Picture 5"/>
          <p:cNvPicPr>
            <a:picLocks noChangeAspect="1"/>
          </p:cNvPicPr>
          <p:nvPr/>
        </p:nvPicPr>
        <p:blipFill>
          <a:blip r:embed="rId5"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3058718" y="2895600"/>
            <a:ext cx="6085282" cy="1143000"/>
          </a:xfrm>
          <a:prstGeom prst="rect">
            <a:avLst/>
          </a:prstGeom>
        </p:spPr>
      </p:pic>
      <p:pic>
        <p:nvPicPr>
          <p:cNvPr id="7" name="Picture 7"/>
          <p:cNvPicPr>
            <a:picLocks noChangeAspect="1"/>
          </p:cNvPicPr>
          <p:nvPr/>
        </p:nvPicPr>
        <p:blipFill>
          <a:blip r:embed="rId6"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3276600" y="3962400"/>
            <a:ext cx="5867400" cy="1069675"/>
          </a:xfrm>
          <a:prstGeom prst="rect">
            <a:avLst/>
          </a:prstGeom>
        </p:spPr>
      </p:pic>
      <p:pic>
        <p:nvPicPr>
          <p:cNvPr id="8" name="Picture 1"/>
          <p:cNvPicPr>
            <a:picLocks noChangeAspect="1"/>
          </p:cNvPicPr>
          <p:nvPr/>
        </p:nvPicPr>
        <p:blipFill>
          <a:blip r:embed="rId7"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304800" y="2590800"/>
            <a:ext cx="1828800" cy="1250681"/>
          </a:xfrm>
          <a:prstGeom prst="rect">
            <a:avLst/>
          </a:prstGeom>
        </p:spPr>
      </p:pic>
      <p:pic>
        <p:nvPicPr>
          <p:cNvPr id="9" name="Picture 3"/>
          <p:cNvPicPr>
            <a:picLocks noChangeAspect="1"/>
          </p:cNvPicPr>
          <p:nvPr/>
        </p:nvPicPr>
        <p:blipFill>
          <a:blip r:embed="rId8"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3511446" y="5029200"/>
            <a:ext cx="5632554" cy="1063288"/>
          </a:xfrm>
          <a:prstGeom prst="rect">
            <a:avLst/>
          </a:prstGeom>
        </p:spPr>
      </p:pic>
      <p:pic>
        <p:nvPicPr>
          <p:cNvPr id="10" name="Picture 2"/>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381000" y="4419600"/>
            <a:ext cx="2514600" cy="1668982"/>
          </a:xfrm>
          <a:prstGeom prst="rect">
            <a:avLst/>
          </a:prstGeom>
        </p:spPr>
      </p:pic>
    </p:spTree>
    <p:extLst>
      <p:ext uri="{BB962C8B-B14F-4D97-AF65-F5344CB8AC3E}">
        <p14:creationId xmlns:p14="http://schemas.microsoft.com/office/powerpoint/2010/main" xmlns="" val="2306681446"/>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Effect transition="in" filter="fade">
                                      <p:cBhvr>
                                        <p:cTn id="17" dur="1000"/>
                                        <p:tgtEl>
                                          <p:spTgt spid="5"/>
                                        </p:tgtEl>
                                      </p:cBhvr>
                                    </p:animEffect>
                                  </p:childTnLst>
                                </p:cTn>
                              </p:par>
                            </p:childTnLst>
                          </p:cTn>
                        </p:par>
                        <p:par>
                          <p:cTn id="18" fill="hold">
                            <p:stCondLst>
                              <p:cond delay="3000"/>
                            </p:stCondLst>
                            <p:childTnLst>
                              <p:par>
                                <p:cTn id="19" presetID="16" presetClass="entr" presetSubtype="21"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1000"/>
                                        <p:tgtEl>
                                          <p:spTgt spid="6"/>
                                        </p:tgtEl>
                                      </p:cBhvr>
                                    </p:animEffect>
                                  </p:childTnLst>
                                </p:cTn>
                              </p:par>
                            </p:childTnLst>
                          </p:cTn>
                        </p:par>
                        <p:par>
                          <p:cTn id="22" fill="hold">
                            <p:stCondLst>
                              <p:cond delay="40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Effect transition="in" filter="fade">
                                      <p:cBhvr>
                                        <p:cTn id="27" dur="1000"/>
                                        <p:tgtEl>
                                          <p:spTgt spid="7"/>
                                        </p:tgtEl>
                                      </p:cBhvr>
                                    </p:animEffect>
                                  </p:childTnLst>
                                </p:cTn>
                              </p:par>
                            </p:childTnLst>
                          </p:cTn>
                        </p:par>
                        <p:par>
                          <p:cTn id="28" fill="hold">
                            <p:stCondLst>
                              <p:cond delay="5000"/>
                            </p:stCondLst>
                            <p:childTnLst>
                              <p:par>
                                <p:cTn id="29" presetID="14" presetClass="entr" presetSubtype="1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randombar(horizontal)">
                                      <p:cBhvr>
                                        <p:cTn id="31" dur="1000"/>
                                        <p:tgtEl>
                                          <p:spTgt spid="8"/>
                                        </p:tgtEl>
                                      </p:cBhvr>
                                    </p:animEffect>
                                  </p:childTnLst>
                                </p:cTn>
                              </p:par>
                            </p:childTnLst>
                          </p:cTn>
                        </p:par>
                        <p:par>
                          <p:cTn id="32" fill="hold">
                            <p:stCondLst>
                              <p:cond delay="6000"/>
                            </p:stCondLst>
                            <p:childTnLst>
                              <p:par>
                                <p:cTn id="33" presetID="14"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1000"/>
                                        <p:tgtEl>
                                          <p:spTgt spid="9"/>
                                        </p:tgtEl>
                                      </p:cBhvr>
                                    </p:animEffect>
                                  </p:childTnLst>
                                </p:cTn>
                              </p:par>
                            </p:childTnLst>
                          </p:cTn>
                        </p:par>
                        <p:par>
                          <p:cTn id="36" fill="hold">
                            <p:stCondLst>
                              <p:cond delay="7000"/>
                            </p:stCondLst>
                            <p:childTnLst>
                              <p:par>
                                <p:cTn id="37" presetID="21" presetClass="entr" presetSubtype="1"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heel(1)">
                                      <p:cBhvr>
                                        <p:cTn id="3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24000" y="2394959"/>
            <a:ext cx="6248400" cy="4038600"/>
          </a:xfrm>
          <a:prstGeom prst="rect">
            <a:avLst/>
          </a:prstGeom>
        </p:spPr>
      </p:pic>
      <p:pic>
        <p:nvPicPr>
          <p:cNvPr id="5" name="Picture 4"/>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4806950" y="304800"/>
            <a:ext cx="3422650" cy="667576"/>
          </a:xfrm>
          <a:prstGeom prst="rect">
            <a:avLst/>
          </a:prstGeom>
        </p:spPr>
      </p:pic>
      <p:pic>
        <p:nvPicPr>
          <p:cNvPr id="8" name="Picture 7"/>
          <p:cNvPicPr>
            <a:picLocks noChangeAspect="1"/>
          </p:cNvPicPr>
          <p:nvPr/>
        </p:nvPicPr>
        <p:blipFill>
          <a:blip r:embed="rId4"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1716993" y="838200"/>
            <a:ext cx="6477000" cy="1505618"/>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286000" y="2394959"/>
            <a:ext cx="4379574" cy="4038600"/>
          </a:xfrm>
          <a:prstGeom prst="rect">
            <a:avLst/>
          </a:prstGeom>
        </p:spPr>
      </p:pic>
    </p:spTree>
    <p:extLst>
      <p:ext uri="{BB962C8B-B14F-4D97-AF65-F5344CB8AC3E}">
        <p14:creationId xmlns:p14="http://schemas.microsoft.com/office/powerpoint/2010/main" xmlns="" val="418990446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1000"/>
                                        <p:tgtEl>
                                          <p:spTgt spid="8"/>
                                        </p:tgtEl>
                                      </p:cBhvr>
                                    </p:animEffect>
                                  </p:childTnLst>
                                </p:cTn>
                              </p:par>
                            </p:childTnLst>
                          </p:cTn>
                        </p:par>
                        <p:par>
                          <p:cTn id="14" fill="hold">
                            <p:stCondLst>
                              <p:cond delay="2000"/>
                            </p:stCondLst>
                            <p:childTnLst>
                              <p:par>
                                <p:cTn id="15" presetID="14" presetClass="entr" presetSubtype="1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1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xit" presetSubtype="0" fill="hold" nodeType="clickEffect">
                                  <p:stCondLst>
                                    <p:cond delay="0"/>
                                  </p:stCondLst>
                                  <p:childTnLst>
                                    <p:animEffect transition="out" filter="fade">
                                      <p:cBhvr>
                                        <p:cTn id="21" dur="1000"/>
                                        <p:tgtEl>
                                          <p:spTgt spid="2"/>
                                        </p:tgtEl>
                                      </p:cBhvr>
                                    </p:animEffect>
                                    <p:anim calcmode="lin" valueType="num">
                                      <p:cBhvr>
                                        <p:cTn id="22" dur="1000"/>
                                        <p:tgtEl>
                                          <p:spTgt spid="2"/>
                                        </p:tgtEl>
                                        <p:attrNameLst>
                                          <p:attrName>ppt_x</p:attrName>
                                        </p:attrNameLst>
                                      </p:cBhvr>
                                      <p:tavLst>
                                        <p:tav tm="0">
                                          <p:val>
                                            <p:strVal val="ppt_x"/>
                                          </p:val>
                                        </p:tav>
                                        <p:tav tm="100000">
                                          <p:val>
                                            <p:strVal val="ppt_x"/>
                                          </p:val>
                                        </p:tav>
                                      </p:tavLst>
                                    </p:anim>
                                    <p:anim calcmode="lin" valueType="num">
                                      <p:cBhvr>
                                        <p:cTn id="23" dur="1000"/>
                                        <p:tgtEl>
                                          <p:spTgt spid="2"/>
                                        </p:tgtEl>
                                        <p:attrNameLst>
                                          <p:attrName>ppt_y</p:attrName>
                                        </p:attrNameLst>
                                      </p:cBhvr>
                                      <p:tavLst>
                                        <p:tav tm="0">
                                          <p:val>
                                            <p:strVal val="ppt_y"/>
                                          </p:val>
                                        </p:tav>
                                        <p:tav tm="100000">
                                          <p:val>
                                            <p:strVal val="ppt_y+.1"/>
                                          </p:val>
                                        </p:tav>
                                      </p:tavLst>
                                    </p:anim>
                                    <p:set>
                                      <p:cBhvr>
                                        <p:cTn id="24" dur="1" fill="hold">
                                          <p:stCondLst>
                                            <p:cond delay="999"/>
                                          </p:stCondLst>
                                        </p:cTn>
                                        <p:tgtEl>
                                          <p:spTgt spid="2"/>
                                        </p:tgtEl>
                                        <p:attrNameLst>
                                          <p:attrName>style.visibility</p:attrName>
                                        </p:attrNameLst>
                                      </p:cBhvr>
                                      <p:to>
                                        <p:strVal val="hidden"/>
                                      </p:to>
                                    </p:set>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1000" fill="hold"/>
                                        <p:tgtEl>
                                          <p:spTgt spid="3"/>
                                        </p:tgtEl>
                                        <p:attrNameLst>
                                          <p:attrName>ppt_w</p:attrName>
                                        </p:attrNameLst>
                                      </p:cBhvr>
                                      <p:tavLst>
                                        <p:tav tm="0">
                                          <p:val>
                                            <p:fltVal val="0"/>
                                          </p:val>
                                        </p:tav>
                                        <p:tav tm="100000">
                                          <p:val>
                                            <p:strVal val="#ppt_w"/>
                                          </p:val>
                                        </p:tav>
                                      </p:tavLst>
                                    </p:anim>
                                    <p:anim calcmode="lin" valueType="num">
                                      <p:cBhvr>
                                        <p:cTn id="29" dur="1000" fill="hold"/>
                                        <p:tgtEl>
                                          <p:spTgt spid="3"/>
                                        </p:tgtEl>
                                        <p:attrNameLst>
                                          <p:attrName>ppt_h</p:attrName>
                                        </p:attrNameLst>
                                      </p:cBhvr>
                                      <p:tavLst>
                                        <p:tav tm="0">
                                          <p:val>
                                            <p:fltVal val="0"/>
                                          </p:val>
                                        </p:tav>
                                        <p:tav tm="100000">
                                          <p:val>
                                            <p:strVal val="#ppt_h"/>
                                          </p:val>
                                        </p:tav>
                                      </p:tavLst>
                                    </p:anim>
                                    <p:animEffect transition="in" filter="fade">
                                      <p:cBhvr>
                                        <p:cTn id="3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12689</TotalTime>
  <Words>946</Words>
  <Application>Microsoft Office PowerPoint</Application>
  <PresentationFormat>On-screen Show (4:3)</PresentationFormat>
  <Paragraphs>63</Paragraphs>
  <Slides>25</Slides>
  <Notes>2</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Mahera Shinwari</dc:creator>
  <cp:lastModifiedBy>Guest</cp:lastModifiedBy>
  <cp:revision>837</cp:revision>
  <dcterms:created xsi:type="dcterms:W3CDTF">2015-08-19T11:12:23Z</dcterms:created>
  <dcterms:modified xsi:type="dcterms:W3CDTF">2017-04-24T07:58:39Z</dcterms:modified>
</cp:coreProperties>
</file>