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.xml" ContentType="application/vnd.openxmlformats-officedocument.presentationml.notesSlide+xml"/>
  <Override PartName="/ppt/tags/tag19.xml" ContentType="application/vnd.openxmlformats-officedocument.presentationml.tags+xml"/>
  <Override PartName="/ppt/notesSlides/notesSlide2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</p:sldMasterIdLst>
  <p:notesMasterIdLst>
    <p:notesMasterId r:id="rId21"/>
  </p:notesMasterIdLst>
  <p:handoutMasterIdLst>
    <p:handoutMasterId r:id="rId22"/>
  </p:handoutMasterIdLst>
  <p:sldIdLst>
    <p:sldId id="386" r:id="rId2"/>
    <p:sldId id="417" r:id="rId3"/>
    <p:sldId id="418" r:id="rId4"/>
    <p:sldId id="419" r:id="rId5"/>
    <p:sldId id="420" r:id="rId6"/>
    <p:sldId id="421" r:id="rId7"/>
    <p:sldId id="430" r:id="rId8"/>
    <p:sldId id="387" r:id="rId9"/>
    <p:sldId id="408" r:id="rId10"/>
    <p:sldId id="426" r:id="rId11"/>
    <p:sldId id="388" r:id="rId12"/>
    <p:sldId id="392" r:id="rId13"/>
    <p:sldId id="409" r:id="rId14"/>
    <p:sldId id="410" r:id="rId15"/>
    <p:sldId id="397" r:id="rId16"/>
    <p:sldId id="422" r:id="rId17"/>
    <p:sldId id="429" r:id="rId18"/>
    <p:sldId id="432" r:id="rId19"/>
    <p:sldId id="431" r:id="rId20"/>
  </p:sldIdLst>
  <p:sldSz cx="9144000" cy="6858000" type="screen4x3"/>
  <p:notesSz cx="6858000" cy="9144000"/>
  <p:custDataLst>
    <p:tags r:id="rId23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63F1B"/>
    <a:srgbClr val="FF0000"/>
    <a:srgbClr val="339966"/>
    <a:srgbClr val="FFFF00"/>
    <a:srgbClr val="008080"/>
    <a:srgbClr val="006666"/>
    <a:srgbClr val="6500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63" autoAdjust="0"/>
    <p:restoredTop sz="94608" autoAdjust="0"/>
  </p:normalViewPr>
  <p:slideViewPr>
    <p:cSldViewPr>
      <p:cViewPr varScale="1">
        <p:scale>
          <a:sx n="90" d="100"/>
          <a:sy n="90" d="100"/>
        </p:scale>
        <p:origin x="-998" y="-86"/>
      </p:cViewPr>
      <p:guideLst>
        <p:guide orient="horz" pos="14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E78A0E0-4415-4927-B4FC-CB2440FC71E9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04368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449EA13-8110-41DC-A666-BC22AAA8FF7D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40858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ar-SA" alt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A812FD7-C766-405B-AC5A-1884AEBD5709}" type="slidenum">
              <a:rPr lang="en-US" altLang="en-US" smtClean="0"/>
              <a:pPr eaLnBrk="1" hangingPunct="1"/>
              <a:t>19</a:t>
            </a:fld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8005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863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8208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1309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427132-4663-4773-9DEC-6B93D2B18A60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9084479"/>
      </p:ext>
    </p:extLst>
  </p:cSld>
  <p:clrMapOvr>
    <a:masterClrMapping/>
  </p:clrMapOvr>
  <p:transition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35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18575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167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542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89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790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152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13579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C24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C247"/>
          </a:solidFill>
          <a:latin typeface="Times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C247"/>
          </a:solidFill>
          <a:latin typeface="Times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C247"/>
          </a:solidFill>
          <a:latin typeface="Times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C247"/>
          </a:solidFill>
          <a:latin typeface="Times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C247"/>
          </a:solidFill>
          <a:latin typeface="Times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C247"/>
          </a:solidFill>
          <a:latin typeface="Times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C247"/>
          </a:solidFill>
          <a:latin typeface="Times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C247"/>
          </a:solidFill>
          <a:latin typeface="Times" pitchFamily="18" charset="0"/>
        </a:defRPr>
      </a:lvl9pPr>
    </p:titleStyle>
    <p:bodyStyle>
      <a:lvl1pPr marL="342900" indent="-342900" algn="l" rtl="0" eaLnBrk="0" fontAlgn="base" hangingPunct="0">
        <a:spcBef>
          <a:spcPts val="1500"/>
        </a:spcBef>
        <a:spcAft>
          <a:spcPct val="0"/>
        </a:spcAft>
        <a:buClr>
          <a:srgbClr val="650011"/>
        </a:buClr>
        <a:buChar char="•"/>
        <a:tabLst>
          <a:tab pos="2743200" algn="l"/>
        </a:tabLst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ts val="1500"/>
        </a:spcBef>
        <a:spcAft>
          <a:spcPct val="0"/>
        </a:spcAft>
        <a:buClr>
          <a:srgbClr val="650011"/>
        </a:buClr>
        <a:buFont typeface="Times" charset="0"/>
        <a:buChar char="•"/>
        <a:tabLst>
          <a:tab pos="2743200" algn="l"/>
        </a:tabLst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ts val="1500"/>
        </a:spcBef>
        <a:spcAft>
          <a:spcPct val="0"/>
        </a:spcAft>
        <a:buClr>
          <a:srgbClr val="650011"/>
        </a:buClr>
        <a:buFont typeface="Times" charset="0"/>
        <a:buChar char="•"/>
        <a:tabLst>
          <a:tab pos="2743200" algn="l"/>
        </a:tabLst>
        <a:defRPr sz="2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ts val="1500"/>
        </a:spcBef>
        <a:spcAft>
          <a:spcPct val="0"/>
        </a:spcAft>
        <a:buClr>
          <a:srgbClr val="650011"/>
        </a:buClr>
        <a:buFont typeface="Times" charset="0"/>
        <a:buChar char="•"/>
        <a:tabLst>
          <a:tab pos="2743200" algn="l"/>
        </a:tabLst>
        <a:defRPr sz="2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ts val="1500"/>
        </a:spcBef>
        <a:spcAft>
          <a:spcPct val="0"/>
        </a:spcAft>
        <a:buClr>
          <a:srgbClr val="650011"/>
        </a:buClr>
        <a:buChar char="»"/>
        <a:tabLst>
          <a:tab pos="2743200" algn="l"/>
        </a:tabLst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ts val="1500"/>
        </a:spcBef>
        <a:spcAft>
          <a:spcPct val="0"/>
        </a:spcAft>
        <a:buClr>
          <a:srgbClr val="650011"/>
        </a:buClr>
        <a:buChar char="»"/>
        <a:tabLst>
          <a:tab pos="2743200" algn="l"/>
        </a:tabLst>
        <a:defRPr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ts val="1500"/>
        </a:spcBef>
        <a:spcAft>
          <a:spcPct val="0"/>
        </a:spcAft>
        <a:buClr>
          <a:srgbClr val="650011"/>
        </a:buClr>
        <a:buChar char="»"/>
        <a:tabLst>
          <a:tab pos="2743200" algn="l"/>
        </a:tabLst>
        <a:defRPr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ts val="1500"/>
        </a:spcBef>
        <a:spcAft>
          <a:spcPct val="0"/>
        </a:spcAft>
        <a:buClr>
          <a:srgbClr val="650011"/>
        </a:buClr>
        <a:buChar char="»"/>
        <a:tabLst>
          <a:tab pos="2743200" algn="l"/>
        </a:tabLst>
        <a:defRPr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ts val="1500"/>
        </a:spcBef>
        <a:spcAft>
          <a:spcPct val="0"/>
        </a:spcAft>
        <a:buClr>
          <a:srgbClr val="650011"/>
        </a:buClr>
        <a:buChar char="»"/>
        <a:tabLst>
          <a:tab pos="2743200" algn="l"/>
        </a:tabLst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jpe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3.wmf"/><Relationship Id="rId5" Type="http://schemas.openxmlformats.org/officeDocument/2006/relationships/image" Target="../media/image2.png"/><Relationship Id="rId4" Type="http://schemas.openxmlformats.org/officeDocument/2006/relationships/image" Target="../media/image1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microsoft.com/office/2007/relationships/hdphoto" Target="../media/hdphoto1.wdp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6" Type="http://schemas.openxmlformats.org/officeDocument/2006/relationships/image" Target="../media/image14.png"/><Relationship Id="rId5" Type="http://schemas.microsoft.com/office/2007/relationships/hdphoto" Target="../media/hdphoto1.wdp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6" Type="http://schemas.microsoft.com/office/2007/relationships/hdphoto" Target="../media/hdphoto1.wdp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5" Type="http://schemas.microsoft.com/office/2007/relationships/hdphoto" Target="../media/hdphoto1.wdp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5" Type="http://schemas.microsoft.com/office/2007/relationships/hdphoto" Target="../media/hdphoto1.wdp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microsoft.com/office/2007/relationships/hdphoto" Target="../media/hdphoto1.wdp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tags" Target="../tags/tag22.xml"/><Relationship Id="rId7" Type="http://schemas.openxmlformats.org/officeDocument/2006/relationships/image" Target="../media/image20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19.png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23.xml"/><Relationship Id="rId9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tags" Target="../tags/tag26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26.png"/><Relationship Id="rId5" Type="http://schemas.openxmlformats.org/officeDocument/2006/relationships/tags" Target="../tags/tag28.xml"/><Relationship Id="rId10" Type="http://schemas.openxmlformats.org/officeDocument/2006/relationships/image" Target="../media/image25.png"/><Relationship Id="rId4" Type="http://schemas.openxmlformats.org/officeDocument/2006/relationships/tags" Target="../tags/tag27.xml"/><Relationship Id="rId9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5" Type="http://schemas.microsoft.com/office/2007/relationships/hdphoto" Target="../media/hdphoto1.wdp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microsoft.com/office/2007/relationships/hdphoto" Target="../media/hdphoto1.wdp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6" Type="http://schemas.microsoft.com/office/2007/relationships/hdphoto" Target="../media/hdphoto1.wdp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microsoft.com/office/2007/relationships/hdphoto" Target="../media/hdphoto1.wdp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microsoft.com/office/2007/relationships/hdphoto" Target="../media/hdphoto1.wdp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5" Type="http://schemas.microsoft.com/office/2007/relationships/hdphoto" Target="../media/hdphoto1.wdp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5" Type="http://schemas.microsoft.com/office/2007/relationships/hdphoto" Target="../media/hdphoto1.wdp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5" name="Text Box 15"/>
          <p:cNvSpPr txBox="1">
            <a:spLocks noChangeArrowheads="1"/>
          </p:cNvSpPr>
          <p:nvPr/>
        </p:nvSpPr>
        <p:spPr bwMode="auto">
          <a:xfrm>
            <a:off x="1143000" y="1600200"/>
            <a:ext cx="7162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How things get into and out of the cell</a:t>
            </a:r>
            <a:endParaRPr lang="en-US" altLang="en-US" sz="36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pic>
        <p:nvPicPr>
          <p:cNvPr id="1031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133600"/>
            <a:ext cx="8534400" cy="459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" name="Text Box 12"/>
          <p:cNvSpPr txBox="1">
            <a:spLocks noChangeArrowheads="1"/>
          </p:cNvSpPr>
          <p:nvPr/>
        </p:nvSpPr>
        <p:spPr bwMode="auto">
          <a:xfrm>
            <a:off x="1219201" y="1062335"/>
            <a:ext cx="71627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>
              <a:spcBef>
                <a:spcPct val="20000"/>
              </a:spcBef>
              <a:defRPr/>
            </a:pPr>
            <a:r>
              <a:rPr lang="en-US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MEMBRANE STUCTURE AND FUNCTION</a:t>
            </a:r>
          </a:p>
        </p:txBody>
      </p:sp>
      <p:grpSp>
        <p:nvGrpSpPr>
          <p:cNvPr id="9" name="Group 8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0" y="0"/>
            <a:ext cx="9147151" cy="1019175"/>
            <a:chOff x="323528" y="0"/>
            <a:chExt cx="8286750" cy="1019406"/>
          </a:xfrm>
        </p:grpSpPr>
        <p:sp>
          <p:nvSpPr>
            <p:cNvPr id="10" name="Rounded Rectangle 9"/>
            <p:cNvSpPr/>
            <p:nvPr/>
          </p:nvSpPr>
          <p:spPr bwMode="auto">
            <a:xfrm>
              <a:off x="323528" y="837275"/>
              <a:ext cx="8286750" cy="71445"/>
            </a:xfrm>
            <a:prstGeom prst="roundRect">
              <a:avLst/>
            </a:prstGeom>
            <a:solidFill>
              <a:srgbClr val="CC0066"/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pic>
          <p:nvPicPr>
            <p:cNvPr id="11" name="Picture 12" descr="Picture1.bmp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50644" y="116632"/>
              <a:ext cx="1584176" cy="653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92" r="7692"/>
            <a:stretch>
              <a:fillRect/>
            </a:stretch>
          </p:blipFill>
          <p:spPr bwMode="auto">
            <a:xfrm>
              <a:off x="4211960" y="0"/>
              <a:ext cx="864096" cy="1019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12" descr="C:\Users\mmoustafa\Desktop\amada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537" y="188640"/>
              <a:ext cx="2016224" cy="576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743200"/>
            <a:ext cx="8229600" cy="685800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  <a:buFontTx/>
              <a:buNone/>
              <a:defRPr/>
            </a:pPr>
            <a:r>
              <a:rPr lang="en-US" sz="20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No ENERGY</a:t>
            </a:r>
            <a:r>
              <a:rPr 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is required to move substances across membrane (water, lipids, and other lipid soluble substances).</a:t>
            </a:r>
          </a:p>
        </p:txBody>
      </p:sp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457200" y="4419600"/>
            <a:ext cx="5867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571500" indent="-571500">
              <a:spcBef>
                <a:spcPts val="1500"/>
              </a:spcBef>
              <a:buClr>
                <a:srgbClr val="650011"/>
              </a:buClr>
              <a:tabLst>
                <a:tab pos="2743200" algn="l"/>
              </a:tabLst>
              <a:defRPr/>
            </a:pPr>
            <a:r>
              <a:rPr 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Types of </a:t>
            </a:r>
            <a:r>
              <a:rPr lang="en-US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Passive transport</a:t>
            </a:r>
            <a:r>
              <a:rPr 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:</a:t>
            </a:r>
            <a:endParaRPr lang="en-US" sz="1400" b="1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952500" lvl="1" indent="-495300">
              <a:spcBef>
                <a:spcPts val="1500"/>
              </a:spcBef>
              <a:buClr>
                <a:srgbClr val="650011"/>
              </a:buClr>
              <a:buFont typeface="Times" charset="0"/>
              <a:buAutoNum type="alphaUcPeriod"/>
              <a:tabLst>
                <a:tab pos="2743200" algn="l"/>
              </a:tabLst>
              <a:defRPr/>
            </a:pP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Diffusion </a:t>
            </a:r>
          </a:p>
          <a:p>
            <a:pPr marL="952500" lvl="1" indent="-495300">
              <a:spcBef>
                <a:spcPts val="1500"/>
              </a:spcBef>
              <a:buClr>
                <a:srgbClr val="650011"/>
              </a:buClr>
              <a:buFont typeface="Times" charset="0"/>
              <a:buAutoNum type="alphaUcPeriod"/>
              <a:tabLst>
                <a:tab pos="2743200" algn="l"/>
              </a:tabLst>
              <a:defRPr/>
            </a:pP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Osmosis</a:t>
            </a:r>
          </a:p>
          <a:p>
            <a:pPr marL="952500" lvl="1" indent="-495300">
              <a:spcBef>
                <a:spcPts val="1500"/>
              </a:spcBef>
              <a:buClr>
                <a:srgbClr val="650011"/>
              </a:buClr>
              <a:buFont typeface="Times" charset="0"/>
              <a:buAutoNum type="alphaUcPeriod"/>
              <a:tabLst>
                <a:tab pos="2743200" algn="l"/>
              </a:tabLst>
              <a:defRPr/>
            </a:pP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Facilitated Diffusion</a:t>
            </a:r>
          </a:p>
        </p:txBody>
      </p:sp>
      <p:sp>
        <p:nvSpPr>
          <p:cNvPr id="10244" name="Rectangle 5"/>
          <p:cNvSpPr>
            <a:spLocks noChangeArrowheads="1"/>
          </p:cNvSpPr>
          <p:nvPr/>
        </p:nvSpPr>
        <p:spPr bwMode="auto">
          <a:xfrm>
            <a:off x="304800" y="1889125"/>
            <a:ext cx="78676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SzPct val="100000"/>
            </a:pPr>
            <a:r>
              <a:rPr lang="en-US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Involves the movement of molecules across the cell membrane </a:t>
            </a:r>
          </a:p>
          <a:p>
            <a:pPr>
              <a:lnSpc>
                <a:spcPct val="90000"/>
              </a:lnSpc>
              <a:spcBef>
                <a:spcPct val="20000"/>
              </a:spcBef>
              <a:buSzPct val="100000"/>
            </a:pPr>
            <a:r>
              <a:rPr lang="en-US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without an input of energy by the cell.</a:t>
            </a:r>
          </a:p>
        </p:txBody>
      </p:sp>
      <p:sp>
        <p:nvSpPr>
          <p:cNvPr id="302083" name="Rectangle 3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04800" y="1234928"/>
            <a:ext cx="4572000" cy="5334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en-US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2- Passive transport</a:t>
            </a:r>
            <a:r>
              <a:rPr lang="en-US" alt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ar-EG" altLang="en-U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الإنتقال السلب</a:t>
            </a:r>
            <a:r>
              <a:rPr lang="ar-SA" altLang="en-U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ي</a:t>
            </a:r>
            <a:endParaRPr lang="en-US" altLang="en-US" sz="2000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5304" name="Rectangle 8"/>
          <p:cNvSpPr>
            <a:spLocks noChangeArrowheads="1"/>
          </p:cNvSpPr>
          <p:nvPr/>
        </p:nvSpPr>
        <p:spPr bwMode="auto">
          <a:xfrm>
            <a:off x="533400" y="3413125"/>
            <a:ext cx="79057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Rather</a:t>
            </a:r>
            <a:r>
              <a:rPr lang="en-US" altLang="en-US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the</a:t>
            </a:r>
            <a:r>
              <a:rPr lang="en-US" altLang="en-US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000" b="1" u="sng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CONCENTRATION GRADIENT</a:t>
            </a:r>
            <a:r>
              <a:rPr lang="en-US" alt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represents potential energy and drives diffusion</a:t>
            </a:r>
            <a:endParaRPr lang="en-US" sz="20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10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1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1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905000" y="279886"/>
            <a:ext cx="4953000" cy="558314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63550" indent="-463550" algn="ctr">
              <a:defRPr/>
            </a:pPr>
            <a:r>
              <a:rPr lang="en-US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Functions of cell membrane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" y="381000"/>
            <a:ext cx="8991600" cy="2682273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80000"/>
              </a:lnSpc>
              <a:buClr>
                <a:srgbClr val="339933"/>
              </a:buClr>
              <a:buFontTx/>
              <a:buNone/>
              <a:defRPr/>
            </a:pPr>
            <a:r>
              <a:rPr lang="en-US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                          </a:t>
            </a:r>
            <a:r>
              <a:rPr lang="en-US" altLang="en-US" sz="2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A)- Diffusion:</a:t>
            </a:r>
            <a:r>
              <a:rPr lang="en-US" altLang="en-US" sz="2800" dirty="0" smtClean="0">
                <a:latin typeface="Arial" charset="0"/>
                <a:cs typeface="Arial" charset="0"/>
              </a:rPr>
              <a:t> </a:t>
            </a:r>
            <a:r>
              <a:rPr lang="ar-EG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الإنتشار</a:t>
            </a: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endParaRPr lang="en-US" altLang="en-US" sz="18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>
              <a:lnSpc>
                <a:spcPct val="80000"/>
              </a:lnSpc>
              <a:buClr>
                <a:srgbClr val="339933"/>
              </a:buClr>
              <a:buFontTx/>
              <a:buNone/>
              <a:defRPr/>
            </a:pPr>
            <a:endParaRPr lang="en-US" altLang="en-US" sz="18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 marL="119063" indent="0">
              <a:lnSpc>
                <a:spcPct val="80000"/>
              </a:lnSpc>
              <a:spcBef>
                <a:spcPts val="600"/>
              </a:spcBef>
              <a:buClr>
                <a:srgbClr val="339933"/>
              </a:buClr>
              <a:buFontTx/>
              <a:buNone/>
              <a:tabLst>
                <a:tab pos="119063" algn="l"/>
              </a:tabLst>
              <a:defRPr/>
            </a:pP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Is the tendency </a:t>
            </a:r>
            <a:r>
              <a:rPr lang="ar-EG" altLang="en-US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إستعداد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of molecules of any substance to spread out </a:t>
            </a:r>
            <a:r>
              <a:rPr lang="ar-EG" altLang="en-US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للإنتشار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in the available space randomly </a:t>
            </a:r>
            <a:r>
              <a:rPr lang="ar-EG" altLang="en-US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عشوائيا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.</a:t>
            </a:r>
          </a:p>
          <a:p>
            <a:pPr>
              <a:spcBef>
                <a:spcPts val="600"/>
              </a:spcBef>
              <a:buClr>
                <a:srgbClr val="339933"/>
              </a:buClr>
              <a:defRPr/>
            </a:pP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For example, a permeable membrane </a:t>
            </a:r>
            <a:r>
              <a:rPr lang="ar-EG" altLang="en-US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غشاء منفز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separating a solution with </a:t>
            </a:r>
            <a:r>
              <a:rPr lang="en-US" alt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sugar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en-US" alt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molecules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from </a:t>
            </a:r>
            <a:r>
              <a:rPr lang="en-US" alt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pure water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, sugar molecules will cross the barrier randomly.</a:t>
            </a:r>
          </a:p>
          <a:p>
            <a:pPr>
              <a:spcBef>
                <a:spcPts val="600"/>
              </a:spcBef>
              <a:buClr>
                <a:srgbClr val="339933"/>
              </a:buClr>
              <a:defRPr/>
            </a:pP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The sugar molecules will cross the membrane until both solutions have equal concentrations of the sugar (</a:t>
            </a:r>
            <a:r>
              <a:rPr lang="en-US" altLang="en-US" sz="18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dynamic equilibrium</a:t>
            </a:r>
            <a:r>
              <a:rPr lang="en-US" altLang="en-US" sz="1800" b="1" dirty="0" smtClean="0">
                <a:latin typeface="Arial" charset="0"/>
                <a:cs typeface="Arial" charset="0"/>
              </a:rPr>
              <a:t> </a:t>
            </a:r>
            <a:r>
              <a:rPr lang="ar-EG" altLang="en-US" sz="1800" dirty="0" smtClean="0">
                <a:latin typeface="Arial" charset="0"/>
                <a:cs typeface="Arial" charset="0"/>
              </a:rPr>
              <a:t>التعادل الديناميك</a:t>
            </a:r>
            <a:r>
              <a:rPr lang="ar-SA" altLang="en-US" sz="1800" dirty="0" smtClean="0">
                <a:latin typeface="Arial" charset="0"/>
                <a:cs typeface="Arial" charset="0"/>
              </a:rPr>
              <a:t>ي</a:t>
            </a:r>
            <a:r>
              <a:rPr lang="ar-EG" altLang="en-US" sz="1800" b="1" dirty="0" smtClean="0">
                <a:latin typeface="Arial" charset="0"/>
                <a:cs typeface="Arial" charset="0"/>
              </a:rPr>
              <a:t> 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).</a:t>
            </a:r>
          </a:p>
        </p:txBody>
      </p:sp>
      <p:sp>
        <p:nvSpPr>
          <p:cNvPr id="304130" name="Rectangle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76200" y="6096000"/>
            <a:ext cx="8991600" cy="646113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buClr>
                <a:srgbClr val="339933"/>
              </a:buClr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A substance will diffuse 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from where it is more concentrated to where it is less concentrated, </a:t>
            </a:r>
            <a:r>
              <a:rPr lang="en-US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down its concentration gradient </a:t>
            </a:r>
            <a:r>
              <a:rPr lang="ar-EG" altLang="en-US" sz="2000" dirty="0" smtClean="0">
                <a:latin typeface="Arial" charset="0"/>
                <a:cs typeface="Arial" charset="0"/>
              </a:rPr>
              <a:t>مـُنحدر</a:t>
            </a:r>
            <a:r>
              <a:rPr lang="ar-EG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ar-EG" altLang="en-US" sz="2000" dirty="0" smtClean="0">
                <a:latin typeface="Arial" charset="0"/>
                <a:cs typeface="Arial" charset="0"/>
              </a:rPr>
              <a:t>التركيز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.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76200" y="1292"/>
            <a:ext cx="9029700" cy="1266444"/>
            <a:chOff x="38100" y="1292"/>
            <a:chExt cx="9029700" cy="1266444"/>
          </a:xfrm>
        </p:grpSpPr>
        <p:sp>
          <p:nvSpPr>
            <p:cNvPr id="16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7" name="Picture 1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pic>
        <p:nvPicPr>
          <p:cNvPr id="19" name="Picture 8" descr="p4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08" b="22865"/>
          <a:stretch/>
        </p:blipFill>
        <p:spPr bwMode="auto">
          <a:xfrm>
            <a:off x="914400" y="3124200"/>
            <a:ext cx="1862667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Line 9"/>
          <p:cNvSpPr>
            <a:spLocks noChangeShapeType="1"/>
          </p:cNvSpPr>
          <p:nvPr/>
        </p:nvSpPr>
        <p:spPr bwMode="auto">
          <a:xfrm>
            <a:off x="1676400" y="3962400"/>
            <a:ext cx="0" cy="236220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2777066" y="3242204"/>
            <a:ext cx="1854201" cy="3082396"/>
            <a:chOff x="3005666" y="3166004"/>
            <a:chExt cx="1854201" cy="3082396"/>
          </a:xfrm>
        </p:grpSpPr>
        <p:pic>
          <p:nvPicPr>
            <p:cNvPr id="22" name="Picture 8" descr="p44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091" t="3073" r="47936" b="19792"/>
            <a:stretch/>
          </p:blipFill>
          <p:spPr bwMode="auto">
            <a:xfrm>
              <a:off x="3005666" y="3166004"/>
              <a:ext cx="1854201" cy="2962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Line 10"/>
            <p:cNvSpPr>
              <a:spLocks noChangeShapeType="1"/>
            </p:cNvSpPr>
            <p:nvPr/>
          </p:nvSpPr>
          <p:spPr bwMode="auto">
            <a:xfrm>
              <a:off x="3767138" y="3886200"/>
              <a:ext cx="0" cy="23622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4631267" y="3124200"/>
            <a:ext cx="1820334" cy="3200400"/>
            <a:chOff x="4859867" y="3048000"/>
            <a:chExt cx="1820334" cy="3200400"/>
          </a:xfrm>
        </p:grpSpPr>
        <p:pic>
          <p:nvPicPr>
            <p:cNvPr id="25" name="Picture 8" descr="p44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064" r="22437" b="22865"/>
            <a:stretch/>
          </p:blipFill>
          <p:spPr bwMode="auto">
            <a:xfrm>
              <a:off x="4859867" y="3048000"/>
              <a:ext cx="1820334" cy="2962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Line 11"/>
            <p:cNvSpPr>
              <a:spLocks noChangeShapeType="1"/>
            </p:cNvSpPr>
            <p:nvPr/>
          </p:nvSpPr>
          <p:spPr bwMode="auto">
            <a:xfrm>
              <a:off x="5659438" y="3886200"/>
              <a:ext cx="0" cy="23622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6451600" y="3124200"/>
            <a:ext cx="1601787" cy="3200400"/>
            <a:chOff x="6680200" y="3048000"/>
            <a:chExt cx="1601787" cy="3200400"/>
          </a:xfrm>
        </p:grpSpPr>
        <p:pic>
          <p:nvPicPr>
            <p:cNvPr id="28" name="Picture 8" descr="p44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563" b="22865"/>
            <a:stretch/>
          </p:blipFill>
          <p:spPr bwMode="auto">
            <a:xfrm>
              <a:off x="6680200" y="3048000"/>
              <a:ext cx="1601787" cy="2962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Line 12"/>
            <p:cNvSpPr>
              <a:spLocks noChangeShapeType="1"/>
            </p:cNvSpPr>
            <p:nvPr/>
          </p:nvSpPr>
          <p:spPr bwMode="auto">
            <a:xfrm>
              <a:off x="7543800" y="3886200"/>
              <a:ext cx="0" cy="23622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6019800" y="3429000"/>
            <a:ext cx="2235200" cy="838200"/>
            <a:chOff x="6248400" y="3352800"/>
            <a:chExt cx="2235200" cy="838200"/>
          </a:xfrm>
        </p:grpSpPr>
        <p:sp>
          <p:nvSpPr>
            <p:cNvPr id="31" name="Rectangle 13"/>
            <p:cNvSpPr>
              <a:spLocks noChangeArrowheads="1"/>
            </p:cNvSpPr>
            <p:nvPr/>
          </p:nvSpPr>
          <p:spPr bwMode="auto">
            <a:xfrm>
              <a:off x="6248400" y="3352800"/>
              <a:ext cx="22352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en-US" sz="1800" b="1" u="sng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dynamic equilibrium</a:t>
              </a:r>
              <a:endParaRPr lang="en-US" sz="1800" b="1" u="sng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2" name="AutoShape 14"/>
            <p:cNvSpPr>
              <a:spLocks noChangeArrowheads="1"/>
            </p:cNvSpPr>
            <p:nvPr/>
          </p:nvSpPr>
          <p:spPr bwMode="auto">
            <a:xfrm>
              <a:off x="7413625" y="3733800"/>
              <a:ext cx="228600" cy="4572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>
                <a:defRPr sz="2400">
                  <a:solidFill>
                    <a:schemeClr val="tx1"/>
                  </a:solidFill>
                  <a:latin typeface="Times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9pPr>
            </a:lstStyle>
            <a:p>
              <a:endParaRPr lang="ar-SA" altLang="en-US"/>
            </a:p>
          </p:txBody>
        </p:sp>
      </p:grpSp>
      <p:sp>
        <p:nvSpPr>
          <p:cNvPr id="33" name="Text Box 16"/>
          <p:cNvSpPr txBox="1">
            <a:spLocks noChangeArrowheads="1"/>
          </p:cNvSpPr>
          <p:nvPr/>
        </p:nvSpPr>
        <p:spPr bwMode="auto">
          <a:xfrm>
            <a:off x="1905000" y="3276600"/>
            <a:ext cx="1799166" cy="27699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200" dirty="0">
                <a:solidFill>
                  <a:srgbClr val="F63F1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anose="020B0A04020102020204" pitchFamily="34" charset="0"/>
              </a:rPr>
              <a:t>Lump of sugar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04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4130" grpId="0" build="p"/>
      <p:bldP spid="20" grpId="0" animBg="1"/>
      <p:bldP spid="3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" y="1404938"/>
            <a:ext cx="8915400" cy="5013680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lnSpc>
                <a:spcPct val="90000"/>
              </a:lnSpc>
              <a:buClr>
                <a:srgbClr val="339933"/>
              </a:buClr>
              <a:buNone/>
              <a:defRPr/>
            </a:pPr>
            <a:r>
              <a:rPr lang="en-US" alt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Differences in concentration of dissolved materials in </a:t>
            </a:r>
            <a:r>
              <a:rPr lang="en-US" altLang="en-US" sz="24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two solutions</a:t>
            </a:r>
            <a:r>
              <a:rPr lang="en-US" alt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can lead to the movement of ions from one to the other.</a:t>
            </a:r>
          </a:p>
          <a:p>
            <a:pPr marL="452438" indent="-223838">
              <a:lnSpc>
                <a:spcPct val="90000"/>
              </a:lnSpc>
              <a:buClr>
                <a:srgbClr val="339933"/>
              </a:buClr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The solution with the higher concentration of solutes is </a:t>
            </a:r>
            <a:r>
              <a:rPr lang="en-US" altLang="en-US" sz="2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hypertonic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.</a:t>
            </a:r>
          </a:p>
          <a:p>
            <a:pPr marL="452438" indent="-223838">
              <a:lnSpc>
                <a:spcPct val="90000"/>
              </a:lnSpc>
              <a:buClr>
                <a:srgbClr val="339933"/>
              </a:buClr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The solution with the lower concentration of solutes is </a:t>
            </a:r>
            <a:r>
              <a:rPr lang="en-US" altLang="en-US" sz="2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hypotonic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.</a:t>
            </a:r>
          </a:p>
          <a:p>
            <a:pPr marL="452438" indent="-223838">
              <a:lnSpc>
                <a:spcPct val="90000"/>
              </a:lnSpc>
              <a:buClr>
                <a:srgbClr val="339933"/>
              </a:buClr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Solutions with equal solute concentrations are </a:t>
            </a:r>
            <a:r>
              <a:rPr lang="en-US" altLang="en-US" sz="2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isotonic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.</a:t>
            </a:r>
          </a:p>
          <a:p>
            <a:pPr>
              <a:lnSpc>
                <a:spcPct val="90000"/>
              </a:lnSpc>
              <a:buClr>
                <a:srgbClr val="339933"/>
              </a:buClr>
              <a:buFontTx/>
              <a:buNone/>
              <a:defRPr/>
            </a:pPr>
            <a:endParaRPr lang="en-US" altLang="en-US" sz="20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>
              <a:lnSpc>
                <a:spcPct val="90000"/>
              </a:lnSpc>
              <a:buClr>
                <a:srgbClr val="339933"/>
              </a:buClr>
              <a:defRPr/>
            </a:pPr>
            <a:r>
              <a:rPr lang="en-US" altLang="en-US" sz="2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Osmosis:</a:t>
            </a:r>
          </a:p>
          <a:p>
            <a:pPr>
              <a:lnSpc>
                <a:spcPct val="90000"/>
              </a:lnSpc>
              <a:buClr>
                <a:srgbClr val="339933"/>
              </a:buClr>
              <a:buFontTx/>
              <a:buNone/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    Is a passive transport  in which water                                                diffuses across a selectively permeable                                            membrane from the </a:t>
            </a:r>
            <a:r>
              <a:rPr lang="en-US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hypotonic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solution                                                    to the </a:t>
            </a:r>
            <a:r>
              <a:rPr lang="en-US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hypertonic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solution until the                                                      solutions become </a:t>
            </a:r>
            <a:r>
              <a:rPr lang="en-US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isotonic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.</a:t>
            </a:r>
          </a:p>
        </p:txBody>
      </p:sp>
      <p:sp>
        <p:nvSpPr>
          <p:cNvPr id="30617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04800"/>
            <a:ext cx="7315200" cy="762000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B). Osmosis</a:t>
            </a:r>
            <a:r>
              <a:rPr lang="en-US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ar-EG" altLang="en-US" sz="1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الأسموزية</a:t>
            </a:r>
            <a:r>
              <a:rPr lang="en-US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ar-EG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:</a:t>
            </a:r>
            <a:r>
              <a:rPr lang="en-GB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en-US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the passive transport of water</a:t>
            </a:r>
          </a:p>
        </p:txBody>
      </p:sp>
      <p:pic>
        <p:nvPicPr>
          <p:cNvPr id="306182" name="Picture 6"/>
          <p:cNvPicPr>
            <a:picLocks noChangeAspect="1" noChangeArrowheads="1"/>
          </p:cNvPicPr>
          <p:nvPr/>
        </p:nvPicPr>
        <p:blipFill>
          <a:blip r:embed="rId3">
            <a:lum bright="-12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5"/>
          <a:stretch>
            <a:fillRect/>
          </a:stretch>
        </p:blipFill>
        <p:spPr bwMode="auto">
          <a:xfrm>
            <a:off x="5562600" y="4219575"/>
            <a:ext cx="3429000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76200" y="1292"/>
            <a:ext cx="9029700" cy="1266444"/>
            <a:chOff x="38100" y="1292"/>
            <a:chExt cx="9029700" cy="1266444"/>
          </a:xfrm>
        </p:grpSpPr>
        <p:sp>
          <p:nvSpPr>
            <p:cNvPr id="8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9" name="Picture 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6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6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6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6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61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061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6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6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6178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2514600" y="80963"/>
            <a:ext cx="4191000" cy="5867400"/>
            <a:chOff x="1584" y="51"/>
            <a:chExt cx="2640" cy="3696"/>
          </a:xfrm>
        </p:grpSpPr>
        <p:sp>
          <p:nvSpPr>
            <p:cNvPr id="13337" name="AutoShape 3"/>
            <p:cNvSpPr>
              <a:spLocks noChangeArrowheads="1"/>
            </p:cNvSpPr>
            <p:nvPr/>
          </p:nvSpPr>
          <p:spPr bwMode="auto">
            <a:xfrm rot="-5400000">
              <a:off x="1200" y="1107"/>
              <a:ext cx="3360" cy="1920"/>
            </a:xfrm>
            <a:prstGeom prst="flowChartOnlineStorage">
              <a:avLst/>
            </a:prstGeom>
            <a:solidFill>
              <a:schemeClr val="accent1"/>
            </a:solidFill>
            <a:ln w="38100">
              <a:solidFill>
                <a:srgbClr val="FF00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9pPr>
            </a:lstStyle>
            <a:p>
              <a:endParaRPr lang="en-GB" altLang="en-US"/>
            </a:p>
          </p:txBody>
        </p:sp>
        <p:sp>
          <p:nvSpPr>
            <p:cNvPr id="13338" name="AutoShape 4"/>
            <p:cNvSpPr>
              <a:spLocks noChangeArrowheads="1"/>
            </p:cNvSpPr>
            <p:nvPr/>
          </p:nvSpPr>
          <p:spPr bwMode="auto">
            <a:xfrm rot="-5400000">
              <a:off x="1176" y="1131"/>
              <a:ext cx="3360" cy="1392"/>
            </a:xfrm>
            <a:prstGeom prst="flowChartOnlineStorage">
              <a:avLst/>
            </a:prstGeom>
            <a:solidFill>
              <a:schemeClr val="bg1"/>
            </a:solidFill>
            <a:ln w="38100">
              <a:solidFill>
                <a:srgbClr val="FF00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9pPr>
            </a:lstStyle>
            <a:p>
              <a:endParaRPr lang="en-GB" altLang="en-US"/>
            </a:p>
          </p:txBody>
        </p:sp>
        <p:sp>
          <p:nvSpPr>
            <p:cNvPr id="13339" name="Rectangle 5"/>
            <p:cNvSpPr>
              <a:spLocks noChangeArrowheads="1"/>
            </p:cNvSpPr>
            <p:nvPr/>
          </p:nvSpPr>
          <p:spPr bwMode="auto">
            <a:xfrm>
              <a:off x="1584" y="51"/>
              <a:ext cx="2640" cy="9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9pPr>
            </a:lstStyle>
            <a:p>
              <a:endParaRPr lang="en-GB" altLang="en-US"/>
            </a:p>
          </p:txBody>
        </p:sp>
      </p:grpSp>
      <p:sp>
        <p:nvSpPr>
          <p:cNvPr id="13315" name="Rectangle 6"/>
          <p:cNvSpPr>
            <a:spLocks noChangeArrowheads="1"/>
          </p:cNvSpPr>
          <p:nvPr/>
        </p:nvSpPr>
        <p:spPr bwMode="auto">
          <a:xfrm>
            <a:off x="3086100" y="1604963"/>
            <a:ext cx="304800" cy="1447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9pPr>
          </a:lstStyle>
          <a:p>
            <a:endParaRPr lang="en-GB" altLang="en-US"/>
          </a:p>
        </p:txBody>
      </p:sp>
      <p:sp>
        <p:nvSpPr>
          <p:cNvPr id="323591" name="Rectangle 7"/>
          <p:cNvSpPr>
            <a:spLocks noChangeArrowheads="1"/>
          </p:cNvSpPr>
          <p:nvPr/>
        </p:nvSpPr>
        <p:spPr bwMode="auto">
          <a:xfrm>
            <a:off x="5676900" y="1604963"/>
            <a:ext cx="393700" cy="1447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9pPr>
          </a:lstStyle>
          <a:p>
            <a:endParaRPr lang="en-GB" altLang="en-US"/>
          </a:p>
        </p:txBody>
      </p:sp>
      <p:sp>
        <p:nvSpPr>
          <p:cNvPr id="323592" name="Rectangle 8"/>
          <p:cNvSpPr>
            <a:spLocks noChangeArrowheads="1"/>
          </p:cNvSpPr>
          <p:nvPr/>
        </p:nvSpPr>
        <p:spPr bwMode="auto">
          <a:xfrm>
            <a:off x="3086100" y="3052763"/>
            <a:ext cx="304800" cy="1447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9pPr>
          </a:lstStyle>
          <a:p>
            <a:endParaRPr lang="en-GB" altLang="en-US"/>
          </a:p>
        </p:txBody>
      </p:sp>
      <p:sp>
        <p:nvSpPr>
          <p:cNvPr id="13318" name="Rectangle 9" descr="Large checker board"/>
          <p:cNvSpPr>
            <a:spLocks noChangeArrowheads="1"/>
          </p:cNvSpPr>
          <p:nvPr/>
        </p:nvSpPr>
        <p:spPr bwMode="auto">
          <a:xfrm>
            <a:off x="4495800" y="5567363"/>
            <a:ext cx="152400" cy="381000"/>
          </a:xfrm>
          <a:prstGeom prst="rect">
            <a:avLst/>
          </a:prstGeom>
          <a:pattFill prst="lgCheck">
            <a:fgClr>
              <a:srgbClr val="0000FF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9pPr>
          </a:lstStyle>
          <a:p>
            <a:endParaRPr lang="en-GB" altLang="en-US"/>
          </a:p>
        </p:txBody>
      </p:sp>
      <p:grpSp>
        <p:nvGrpSpPr>
          <p:cNvPr id="13319" name="Group 10"/>
          <p:cNvGrpSpPr>
            <a:grpSpLocks/>
          </p:cNvGrpSpPr>
          <p:nvPr/>
        </p:nvGrpSpPr>
        <p:grpSpPr bwMode="auto">
          <a:xfrm>
            <a:off x="609600" y="4667250"/>
            <a:ext cx="2667000" cy="366713"/>
            <a:chOff x="384" y="2544"/>
            <a:chExt cx="1680" cy="231"/>
          </a:xfrm>
        </p:grpSpPr>
        <p:sp>
          <p:nvSpPr>
            <p:cNvPr id="13335" name="Text Box 11"/>
            <p:cNvSpPr txBox="1">
              <a:spLocks noChangeArrowheads="1"/>
            </p:cNvSpPr>
            <p:nvPr/>
          </p:nvSpPr>
          <p:spPr bwMode="auto">
            <a:xfrm>
              <a:off x="384" y="2544"/>
              <a:ext cx="148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GB" altLang="en-US" sz="1800">
                  <a:latin typeface="Tahoma" pitchFamily="34" charset="0"/>
                  <a:cs typeface="Arial" charset="0"/>
                </a:rPr>
                <a:t>Low conc. of sugar</a:t>
              </a:r>
            </a:p>
          </p:txBody>
        </p:sp>
        <p:sp>
          <p:nvSpPr>
            <p:cNvPr id="13336" name="Line 12"/>
            <p:cNvSpPr>
              <a:spLocks noChangeShapeType="1"/>
            </p:cNvSpPr>
            <p:nvPr/>
          </p:nvSpPr>
          <p:spPr bwMode="auto">
            <a:xfrm>
              <a:off x="1680" y="2688"/>
              <a:ext cx="384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320" name="Group 13"/>
          <p:cNvGrpSpPr>
            <a:grpSpLocks/>
          </p:cNvGrpSpPr>
          <p:nvPr/>
        </p:nvGrpSpPr>
        <p:grpSpPr bwMode="auto">
          <a:xfrm>
            <a:off x="5867400" y="4729163"/>
            <a:ext cx="2971800" cy="366712"/>
            <a:chOff x="3696" y="2544"/>
            <a:chExt cx="1872" cy="231"/>
          </a:xfrm>
        </p:grpSpPr>
        <p:sp>
          <p:nvSpPr>
            <p:cNvPr id="13333" name="Text Box 14"/>
            <p:cNvSpPr txBox="1">
              <a:spLocks noChangeArrowheads="1"/>
            </p:cNvSpPr>
            <p:nvPr/>
          </p:nvSpPr>
          <p:spPr bwMode="auto">
            <a:xfrm>
              <a:off x="4080" y="2544"/>
              <a:ext cx="148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GB" altLang="en-US" sz="1800">
                  <a:latin typeface="Tahoma" pitchFamily="34" charset="0"/>
                  <a:cs typeface="Arial" charset="0"/>
                </a:rPr>
                <a:t>High conc. of sugar</a:t>
              </a:r>
            </a:p>
          </p:txBody>
        </p:sp>
        <p:sp>
          <p:nvSpPr>
            <p:cNvPr id="13334" name="Line 15"/>
            <p:cNvSpPr>
              <a:spLocks noChangeShapeType="1"/>
            </p:cNvSpPr>
            <p:nvPr/>
          </p:nvSpPr>
          <p:spPr bwMode="auto">
            <a:xfrm flipH="1">
              <a:off x="3696" y="2688"/>
              <a:ext cx="432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321" name="Group 16"/>
          <p:cNvGrpSpPr>
            <a:grpSpLocks/>
          </p:cNvGrpSpPr>
          <p:nvPr/>
        </p:nvGrpSpPr>
        <p:grpSpPr bwMode="auto">
          <a:xfrm>
            <a:off x="3810000" y="3503613"/>
            <a:ext cx="1447800" cy="2058987"/>
            <a:chOff x="2400" y="2207"/>
            <a:chExt cx="912" cy="1297"/>
          </a:xfrm>
        </p:grpSpPr>
        <p:sp>
          <p:nvSpPr>
            <p:cNvPr id="323601" name="Text Box 17"/>
            <p:cNvSpPr txBox="1">
              <a:spLocks noChangeArrowheads="1"/>
            </p:cNvSpPr>
            <p:nvPr/>
          </p:nvSpPr>
          <p:spPr bwMode="auto">
            <a:xfrm>
              <a:off x="2400" y="2207"/>
              <a:ext cx="912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GB" sz="18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Tahoma" pitchFamily="34" charset="0"/>
                  <a:cs typeface="Arial" charset="0"/>
                </a:rPr>
                <a:t>Selectively permeable membrane</a:t>
              </a:r>
            </a:p>
          </p:txBody>
        </p:sp>
        <p:sp>
          <p:nvSpPr>
            <p:cNvPr id="13332" name="Line 18"/>
            <p:cNvSpPr>
              <a:spLocks noChangeShapeType="1"/>
            </p:cNvSpPr>
            <p:nvPr/>
          </p:nvSpPr>
          <p:spPr bwMode="auto">
            <a:xfrm>
              <a:off x="2880" y="2784"/>
              <a:ext cx="0" cy="72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23603" name="Text Box 19"/>
          <p:cNvSpPr txBox="1">
            <a:spLocks noChangeArrowheads="1"/>
          </p:cNvSpPr>
          <p:nvPr/>
        </p:nvSpPr>
        <p:spPr bwMode="auto">
          <a:xfrm>
            <a:off x="1143000" y="152400"/>
            <a:ext cx="6705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GB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anose="020B0A04020102020204" pitchFamily="34" charset="0"/>
                <a:cs typeface="Arial" charset="0"/>
              </a:rPr>
              <a:t>Principal of water </a:t>
            </a:r>
            <a:r>
              <a:rPr lang="en-GB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anose="020B0A04020102020204" pitchFamily="34" charset="0"/>
                <a:cs typeface="Arial" charset="0"/>
              </a:rPr>
              <a:t>movement (</a:t>
            </a:r>
            <a:r>
              <a:rPr lang="en-GB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anose="020B0A04020102020204" pitchFamily="34" charset="0"/>
                <a:cs typeface="Arial" charset="0"/>
              </a:rPr>
              <a:t>Osmosis</a:t>
            </a:r>
            <a:r>
              <a:rPr lang="en-GB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anose="020B0A04020102020204" pitchFamily="34" charset="0"/>
                <a:cs typeface="Arial" charset="0"/>
              </a:rPr>
              <a:t>)</a:t>
            </a:r>
            <a:endParaRPr lang="en-GB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anose="020B0A04020102020204" pitchFamily="34" charset="0"/>
              <a:cs typeface="Arial" charset="0"/>
            </a:endParaRPr>
          </a:p>
        </p:txBody>
      </p:sp>
      <p:sp>
        <p:nvSpPr>
          <p:cNvPr id="323604" name="Rectangle 20"/>
          <p:cNvSpPr>
            <a:spLocks noChangeArrowheads="1"/>
          </p:cNvSpPr>
          <p:nvPr/>
        </p:nvSpPr>
        <p:spPr bwMode="auto">
          <a:xfrm>
            <a:off x="685800" y="4953000"/>
            <a:ext cx="1471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" pitchFamily="18" charset="0"/>
              </a:rPr>
              <a:t>hypotonic</a:t>
            </a:r>
            <a:endParaRPr lang="en-GB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" pitchFamily="18" charset="0"/>
            </a:endParaRPr>
          </a:p>
        </p:txBody>
      </p:sp>
      <p:sp>
        <p:nvSpPr>
          <p:cNvPr id="323605" name="Rectangle 21"/>
          <p:cNvSpPr>
            <a:spLocks noChangeArrowheads="1"/>
          </p:cNvSpPr>
          <p:nvPr/>
        </p:nvSpPr>
        <p:spPr bwMode="auto">
          <a:xfrm>
            <a:off x="6781800" y="5029200"/>
            <a:ext cx="1589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" pitchFamily="18" charset="0"/>
              </a:rPr>
              <a:t>hypertonic</a:t>
            </a:r>
            <a:endParaRPr lang="en-GB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" pitchFamily="18" charset="0"/>
            </a:endParaRPr>
          </a:p>
        </p:txBody>
      </p:sp>
      <p:sp>
        <p:nvSpPr>
          <p:cNvPr id="323606" name="Rectangle 22"/>
          <p:cNvSpPr>
            <a:spLocks noChangeArrowheads="1"/>
          </p:cNvSpPr>
          <p:nvPr/>
        </p:nvSpPr>
        <p:spPr bwMode="auto">
          <a:xfrm>
            <a:off x="3657600" y="1644650"/>
            <a:ext cx="1733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Times" pitchFamily="18" charset="0"/>
              </a:rPr>
              <a:t>Isotonic</a:t>
            </a:r>
            <a:endParaRPr lang="en-GB" sz="3600" b="1">
              <a:effectLst>
                <a:outerShdw blurRad="38100" dist="38100" dir="2700000" algn="tl">
                  <a:srgbClr val="C0C0C0"/>
                </a:outerShdw>
              </a:effectLst>
              <a:latin typeface="Times" pitchFamily="18" charset="0"/>
            </a:endParaRPr>
          </a:p>
        </p:txBody>
      </p:sp>
      <p:grpSp>
        <p:nvGrpSpPr>
          <p:cNvPr id="6" name="Group 25"/>
          <p:cNvGrpSpPr>
            <a:grpSpLocks/>
          </p:cNvGrpSpPr>
          <p:nvPr/>
        </p:nvGrpSpPr>
        <p:grpSpPr bwMode="auto">
          <a:xfrm>
            <a:off x="457200" y="1355725"/>
            <a:ext cx="8318500" cy="717550"/>
            <a:chOff x="288" y="854"/>
            <a:chExt cx="5240" cy="452"/>
          </a:xfrm>
        </p:grpSpPr>
        <p:sp>
          <p:nvSpPr>
            <p:cNvPr id="323607" name="Rectangle 23"/>
            <p:cNvSpPr>
              <a:spLocks noChangeArrowheads="1"/>
            </p:cNvSpPr>
            <p:nvPr/>
          </p:nvSpPr>
          <p:spPr bwMode="auto">
            <a:xfrm>
              <a:off x="288" y="854"/>
              <a:ext cx="1256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en-US" sz="4000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" pitchFamily="18" charset="0"/>
                </a:rPr>
                <a:t>Osmosis</a:t>
              </a:r>
              <a:endParaRPr lang="en-GB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" pitchFamily="18" charset="0"/>
              </a:endParaRPr>
            </a:p>
          </p:txBody>
        </p:sp>
        <p:sp>
          <p:nvSpPr>
            <p:cNvPr id="323608" name="Rectangle 24"/>
            <p:cNvSpPr>
              <a:spLocks noChangeArrowheads="1"/>
            </p:cNvSpPr>
            <p:nvPr/>
          </p:nvSpPr>
          <p:spPr bwMode="auto">
            <a:xfrm>
              <a:off x="4272" y="864"/>
              <a:ext cx="1256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en-US" sz="4000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" pitchFamily="18" charset="0"/>
                </a:rPr>
                <a:t>Osmosis</a:t>
              </a:r>
              <a:endParaRPr lang="en-GB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" pitchFamily="18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76200" y="1292"/>
            <a:ext cx="9029700" cy="1266444"/>
            <a:chOff x="38100" y="1292"/>
            <a:chExt cx="9029700" cy="1266444"/>
          </a:xfrm>
        </p:grpSpPr>
        <p:sp>
          <p:nvSpPr>
            <p:cNvPr id="29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30" name="Picture 2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323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0"/>
                                        <p:tgtEl>
                                          <p:spTgt spid="3235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23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23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23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2" presetID="35" presetClass="emph" presetSubtype="0" repeatCount="indefinite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3591" grpId="0" animBg="1"/>
      <p:bldP spid="323592" grpId="0" animBg="1"/>
      <p:bldP spid="32360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12" name="Rectangle 4"/>
          <p:cNvSpPr>
            <a:spLocks noChangeArrowheads="1"/>
          </p:cNvSpPr>
          <p:nvPr/>
        </p:nvSpPr>
        <p:spPr bwMode="auto">
          <a:xfrm>
            <a:off x="1066800" y="277813"/>
            <a:ext cx="7162800" cy="56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>
              <a:defRPr/>
            </a:pPr>
            <a:r>
              <a:rPr lang="en-GB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Types of solutions and </a:t>
            </a:r>
            <a:r>
              <a:rPr lang="en-GB" sz="2800" b="1" dirty="0">
                <a:solidFill>
                  <a:srgbClr val="0000FF"/>
                </a:solidFill>
                <a:latin typeface="Arial" charset="0"/>
                <a:cs typeface="Arial" charset="0"/>
              </a:rPr>
              <a:t>Osmosis</a:t>
            </a:r>
            <a:endParaRPr lang="en-GB" sz="28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324613" name="Rectangle 5"/>
          <p:cNvSpPr>
            <a:spLocks noChangeArrowheads="1"/>
          </p:cNvSpPr>
          <p:nvPr/>
        </p:nvSpPr>
        <p:spPr bwMode="auto">
          <a:xfrm>
            <a:off x="228600" y="1371600"/>
            <a:ext cx="868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ts val="1500"/>
              </a:spcBef>
              <a:buClr>
                <a:srgbClr val="650011"/>
              </a:buClr>
              <a:buFontTx/>
              <a:buChar char="•"/>
              <a:tabLst>
                <a:tab pos="2743200" algn="l"/>
              </a:tabLst>
              <a:defRPr/>
            </a:pPr>
            <a:r>
              <a:rPr lang="en-GB" sz="25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Hypertonic solution:</a:t>
            </a:r>
            <a:r>
              <a:rPr lang="en-GB" sz="2500" dirty="0">
                <a:latin typeface="Arial" charset="0"/>
                <a:cs typeface="Arial" charset="0"/>
              </a:rPr>
              <a:t> </a:t>
            </a:r>
            <a:r>
              <a:rPr lang="ar-EG" sz="1900" dirty="0">
                <a:latin typeface="Arial" charset="0"/>
                <a:cs typeface="Arial" charset="0"/>
              </a:rPr>
              <a:t>عال</a:t>
            </a:r>
            <a:r>
              <a:rPr lang="ar-SA" sz="1900" dirty="0">
                <a:latin typeface="Arial" charset="0"/>
                <a:cs typeface="Arial" charset="0"/>
              </a:rPr>
              <a:t>ي</a:t>
            </a:r>
            <a:r>
              <a:rPr lang="ar-EG" sz="1900" dirty="0">
                <a:latin typeface="Arial" charset="0"/>
                <a:cs typeface="Arial" charset="0"/>
              </a:rPr>
              <a:t> التركيز</a:t>
            </a:r>
            <a:r>
              <a:rPr lang="en-GB" sz="25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                                                   </a:t>
            </a:r>
            <a:r>
              <a:rPr lang="en-GB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contains high concentration of solute </a:t>
            </a:r>
            <a:r>
              <a:rPr lang="ar-EG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مُذاب</a:t>
            </a:r>
            <a:r>
              <a:rPr lang="en-GB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en-GB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molecules.</a:t>
            </a:r>
            <a:endParaRPr lang="en-GB" sz="19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 marL="342900" indent="-342900">
              <a:lnSpc>
                <a:spcPct val="80000"/>
              </a:lnSpc>
              <a:spcBef>
                <a:spcPts val="1500"/>
              </a:spcBef>
              <a:buClr>
                <a:srgbClr val="650011"/>
              </a:buClr>
              <a:buFontTx/>
              <a:buChar char="•"/>
              <a:tabLst>
                <a:tab pos="2743200" algn="l"/>
              </a:tabLst>
              <a:defRPr/>
            </a:pPr>
            <a:r>
              <a:rPr lang="en-GB" sz="25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Hypotonic solution:</a:t>
            </a:r>
            <a:r>
              <a:rPr lang="en-GB" sz="25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ar-EG" sz="1900" dirty="0">
                <a:latin typeface="Arial" charset="0"/>
                <a:cs typeface="Arial" charset="0"/>
              </a:rPr>
              <a:t>منخفض التركيز</a:t>
            </a:r>
            <a:r>
              <a:rPr lang="en-GB" sz="25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                                         </a:t>
            </a:r>
            <a:r>
              <a:rPr lang="en-GB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contains low concentration of solute molecules.</a:t>
            </a:r>
            <a:endParaRPr lang="en-GB" sz="19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 marL="342900" indent="-342900">
              <a:lnSpc>
                <a:spcPct val="80000"/>
              </a:lnSpc>
              <a:spcBef>
                <a:spcPts val="1500"/>
              </a:spcBef>
              <a:buClr>
                <a:srgbClr val="650011"/>
              </a:buClr>
              <a:buFontTx/>
              <a:buChar char="•"/>
              <a:tabLst>
                <a:tab pos="2743200" algn="l"/>
              </a:tabLst>
              <a:defRPr/>
            </a:pPr>
            <a:r>
              <a:rPr lang="en-GB" sz="25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Isotonic solution:</a:t>
            </a:r>
            <a:r>
              <a:rPr lang="en-GB" sz="25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ar-EG" sz="1900" dirty="0">
                <a:latin typeface="Arial" charset="0"/>
                <a:cs typeface="Arial" charset="0"/>
              </a:rPr>
              <a:t>متعادل</a:t>
            </a:r>
            <a:r>
              <a:rPr lang="en-GB" sz="25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                                                  </a:t>
            </a:r>
            <a:r>
              <a:rPr lang="en-GB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contains equal concentrations of solute molecules</a:t>
            </a:r>
            <a:endParaRPr lang="en-GB" sz="19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324614" name="Oval 6"/>
          <p:cNvSpPr>
            <a:spLocks noChangeArrowheads="1"/>
          </p:cNvSpPr>
          <p:nvPr/>
        </p:nvSpPr>
        <p:spPr bwMode="auto">
          <a:xfrm>
            <a:off x="5257800" y="4267200"/>
            <a:ext cx="2362200" cy="144780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9pPr>
          </a:lstStyle>
          <a:p>
            <a:pPr algn="ctr" eaLnBrk="1" hangingPunct="1"/>
            <a:endParaRPr lang="en-GB" altLang="en-US" b="1">
              <a:solidFill>
                <a:srgbClr val="00FFFF"/>
              </a:solidFill>
              <a:latin typeface="Tahoma" pitchFamily="34" charset="0"/>
              <a:cs typeface="Arial" charset="0"/>
            </a:endParaRPr>
          </a:p>
        </p:txBody>
      </p:sp>
      <p:sp>
        <p:nvSpPr>
          <p:cNvPr id="324615" name="Rectangle 7" descr="Narrow horizontal"/>
          <p:cNvSpPr>
            <a:spLocks noChangeArrowheads="1"/>
          </p:cNvSpPr>
          <p:nvPr/>
        </p:nvSpPr>
        <p:spPr bwMode="auto">
          <a:xfrm>
            <a:off x="3886200" y="3657600"/>
            <a:ext cx="1371600" cy="2667000"/>
          </a:xfrm>
          <a:prstGeom prst="rect">
            <a:avLst/>
          </a:prstGeom>
          <a:pattFill prst="narHorz">
            <a:fgClr>
              <a:srgbClr val="0000FF"/>
            </a:fgClr>
            <a:bgClr>
              <a:srgbClr val="FFFFFF"/>
            </a:bgClr>
          </a:patt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9pPr>
          </a:lstStyle>
          <a:p>
            <a:pPr algn="ctr" eaLnBrk="1" hangingPunct="1"/>
            <a:r>
              <a:rPr lang="en-GB" altLang="en-US" sz="1800" b="1">
                <a:solidFill>
                  <a:schemeClr val="accent2"/>
                </a:solidFill>
                <a:latin typeface="Tahoma" pitchFamily="34" charset="0"/>
                <a:cs typeface="Arial" charset="0"/>
              </a:rPr>
              <a:t>Biological </a:t>
            </a:r>
          </a:p>
          <a:p>
            <a:pPr algn="ctr" eaLnBrk="1" hangingPunct="1"/>
            <a:r>
              <a:rPr lang="en-GB" altLang="en-US" sz="1800" b="1">
                <a:solidFill>
                  <a:schemeClr val="accent2"/>
                </a:solidFill>
                <a:latin typeface="Tahoma" pitchFamily="34" charset="0"/>
                <a:cs typeface="Arial" charset="0"/>
              </a:rPr>
              <a:t>Membrane</a:t>
            </a:r>
          </a:p>
          <a:p>
            <a:pPr algn="ctr" eaLnBrk="1" hangingPunct="1"/>
            <a:endParaRPr lang="en-GB" altLang="en-US" sz="1800" b="1">
              <a:solidFill>
                <a:schemeClr val="accent2"/>
              </a:solidFill>
              <a:latin typeface="Tahoma" pitchFamily="34" charset="0"/>
              <a:cs typeface="Arial" charset="0"/>
            </a:endParaRPr>
          </a:p>
          <a:p>
            <a:pPr algn="ctr" eaLnBrk="1" hangingPunct="1"/>
            <a:endParaRPr lang="en-GB" altLang="en-US" sz="1800" b="1">
              <a:solidFill>
                <a:schemeClr val="accent2"/>
              </a:solidFill>
              <a:latin typeface="Tahoma" pitchFamily="34" charset="0"/>
              <a:cs typeface="Arial" charset="0"/>
            </a:endParaRPr>
          </a:p>
          <a:p>
            <a:pPr algn="ctr" eaLnBrk="1" hangingPunct="1"/>
            <a:endParaRPr lang="en-GB" altLang="en-US" sz="1800" b="1">
              <a:solidFill>
                <a:schemeClr val="accent2"/>
              </a:solidFill>
              <a:latin typeface="Tahoma" pitchFamily="34" charset="0"/>
              <a:cs typeface="Arial" charset="0"/>
            </a:endParaRPr>
          </a:p>
          <a:p>
            <a:pPr algn="ctr" eaLnBrk="1" hangingPunct="1"/>
            <a:endParaRPr lang="en-GB" altLang="en-US" sz="1800" b="1">
              <a:solidFill>
                <a:schemeClr val="accent2"/>
              </a:solidFill>
              <a:latin typeface="Tahoma" pitchFamily="34" charset="0"/>
              <a:cs typeface="Arial" charset="0"/>
            </a:endParaRPr>
          </a:p>
          <a:p>
            <a:pPr algn="ctr" eaLnBrk="1" hangingPunct="1"/>
            <a:endParaRPr lang="en-GB" altLang="en-US" sz="1800" b="1">
              <a:solidFill>
                <a:schemeClr val="accent2"/>
              </a:solidFill>
              <a:latin typeface="Tahoma" pitchFamily="34" charset="0"/>
              <a:cs typeface="Arial" charset="0"/>
            </a:endParaRPr>
          </a:p>
          <a:p>
            <a:pPr algn="ctr" eaLnBrk="1" hangingPunct="1"/>
            <a:endParaRPr lang="en-GB" altLang="en-US" sz="1800" b="1">
              <a:solidFill>
                <a:schemeClr val="accent2"/>
              </a:solidFill>
              <a:latin typeface="Tahoma" pitchFamily="34" charset="0"/>
              <a:cs typeface="Arial" charset="0"/>
            </a:endParaRPr>
          </a:p>
          <a:p>
            <a:pPr algn="ctr" eaLnBrk="1" hangingPunct="1"/>
            <a:endParaRPr lang="en-GB" altLang="en-US" sz="1800" b="1">
              <a:solidFill>
                <a:schemeClr val="accent2"/>
              </a:solidFill>
              <a:latin typeface="Tahoma" pitchFamily="34" charset="0"/>
              <a:cs typeface="Arial" charset="0"/>
            </a:endParaRP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828800" y="5715000"/>
            <a:ext cx="5867400" cy="457200"/>
            <a:chOff x="1152" y="3216"/>
            <a:chExt cx="3696" cy="288"/>
          </a:xfrm>
        </p:grpSpPr>
        <p:sp>
          <p:nvSpPr>
            <p:cNvPr id="324617" name="Text Box 9"/>
            <p:cNvSpPr txBox="1">
              <a:spLocks noChangeArrowheads="1"/>
            </p:cNvSpPr>
            <p:nvPr/>
          </p:nvSpPr>
          <p:spPr bwMode="auto">
            <a:xfrm>
              <a:off x="3504" y="3216"/>
              <a:ext cx="13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defRPr/>
              </a:pPr>
              <a:r>
                <a:rPr lang="en-GB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Tahoma" pitchFamily="34" charset="0"/>
                  <a:cs typeface="Arial" charset="0"/>
                </a:rPr>
                <a:t>Hypotonic</a:t>
              </a:r>
            </a:p>
          </p:txBody>
        </p:sp>
        <p:sp>
          <p:nvSpPr>
            <p:cNvPr id="324618" name="Text Box 10"/>
            <p:cNvSpPr txBox="1">
              <a:spLocks noChangeArrowheads="1"/>
            </p:cNvSpPr>
            <p:nvPr/>
          </p:nvSpPr>
          <p:spPr bwMode="auto">
            <a:xfrm>
              <a:off x="1152" y="3216"/>
              <a:ext cx="13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defRPr/>
              </a:pPr>
              <a:r>
                <a:rPr lang="en-GB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Tahoma" pitchFamily="34" charset="0"/>
                  <a:cs typeface="Arial" charset="0"/>
                </a:rPr>
                <a:t>Hypertonic</a:t>
              </a:r>
            </a:p>
          </p:txBody>
        </p:sp>
      </p:grpSp>
      <p:sp>
        <p:nvSpPr>
          <p:cNvPr id="324619" name="Oval 11"/>
          <p:cNvSpPr>
            <a:spLocks noChangeArrowheads="1"/>
          </p:cNvSpPr>
          <p:nvPr/>
        </p:nvSpPr>
        <p:spPr bwMode="auto">
          <a:xfrm>
            <a:off x="1524000" y="4267200"/>
            <a:ext cx="2362200" cy="14478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9pPr>
          </a:lstStyle>
          <a:p>
            <a:pPr algn="ctr" eaLnBrk="1" hangingPunct="1"/>
            <a:endParaRPr lang="en-GB" altLang="en-US" b="1">
              <a:solidFill>
                <a:srgbClr val="00FFFF"/>
              </a:solidFill>
              <a:latin typeface="Tahoma" pitchFamily="34" charset="0"/>
              <a:cs typeface="Arial" charset="0"/>
            </a:endParaRPr>
          </a:p>
        </p:txBody>
      </p: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5715000" y="4483100"/>
            <a:ext cx="1295400" cy="1066800"/>
            <a:chOff x="3888" y="3216"/>
            <a:chExt cx="816" cy="672"/>
          </a:xfrm>
        </p:grpSpPr>
        <p:grpSp>
          <p:nvGrpSpPr>
            <p:cNvPr id="14347" name="Group 13"/>
            <p:cNvGrpSpPr>
              <a:grpSpLocks/>
            </p:cNvGrpSpPr>
            <p:nvPr/>
          </p:nvGrpSpPr>
          <p:grpSpPr bwMode="auto">
            <a:xfrm>
              <a:off x="3888" y="3216"/>
              <a:ext cx="816" cy="672"/>
              <a:chOff x="3888" y="2448"/>
              <a:chExt cx="816" cy="672"/>
            </a:xfrm>
          </p:grpSpPr>
          <p:sp>
            <p:nvSpPr>
              <p:cNvPr id="14349" name="AutoShape 14"/>
              <p:cNvSpPr>
                <a:spLocks noChangeArrowheads="1"/>
              </p:cNvSpPr>
              <p:nvPr/>
            </p:nvSpPr>
            <p:spPr bwMode="auto">
              <a:xfrm>
                <a:off x="3888" y="2448"/>
                <a:ext cx="816" cy="192"/>
              </a:xfrm>
              <a:prstGeom prst="leftArrow">
                <a:avLst>
                  <a:gd name="adj1" fmla="val 50000"/>
                  <a:gd name="adj2" fmla="val 106250"/>
                </a:avLst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</a:defRPr>
                </a:lvl9pPr>
              </a:lstStyle>
              <a:p>
                <a:endParaRPr lang="en-GB" altLang="en-US"/>
              </a:p>
            </p:txBody>
          </p:sp>
          <p:sp>
            <p:nvSpPr>
              <p:cNvPr id="14350" name="AutoShape 15"/>
              <p:cNvSpPr>
                <a:spLocks noChangeArrowheads="1"/>
              </p:cNvSpPr>
              <p:nvPr/>
            </p:nvSpPr>
            <p:spPr bwMode="auto">
              <a:xfrm>
                <a:off x="3888" y="2928"/>
                <a:ext cx="816" cy="192"/>
              </a:xfrm>
              <a:prstGeom prst="leftArrow">
                <a:avLst>
                  <a:gd name="adj1" fmla="val 50000"/>
                  <a:gd name="adj2" fmla="val 106250"/>
                </a:avLst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</a:defRPr>
                </a:lvl9pPr>
              </a:lstStyle>
              <a:p>
                <a:endParaRPr lang="en-GB" altLang="en-US"/>
              </a:p>
            </p:txBody>
          </p:sp>
        </p:grpSp>
        <p:sp>
          <p:nvSpPr>
            <p:cNvPr id="324624" name="Text Box 16"/>
            <p:cNvSpPr txBox="1">
              <a:spLocks noChangeArrowheads="1"/>
            </p:cNvSpPr>
            <p:nvPr/>
          </p:nvSpPr>
          <p:spPr bwMode="auto">
            <a:xfrm>
              <a:off x="4080" y="3408"/>
              <a:ext cx="62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defRPr/>
              </a:pPr>
              <a:r>
                <a:rPr lang="en-GB" b="1">
                  <a:solidFill>
                    <a:srgbClr val="00FF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ahoma" pitchFamily="34" charset="0"/>
                  <a:cs typeface="Arial" charset="0"/>
                </a:rPr>
                <a:t>H</a:t>
              </a:r>
              <a:r>
                <a:rPr lang="en-GB" sz="2800" b="1" baseline="-25000">
                  <a:solidFill>
                    <a:srgbClr val="00FF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ahoma" pitchFamily="34" charset="0"/>
                  <a:cs typeface="Arial" charset="0"/>
                </a:rPr>
                <a:t>2</a:t>
              </a:r>
              <a:r>
                <a:rPr lang="en-GB" b="1">
                  <a:solidFill>
                    <a:srgbClr val="00FF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ahoma" pitchFamily="34" charset="0"/>
                  <a:cs typeface="Arial" charset="0"/>
                </a:rPr>
                <a:t>O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76200" y="1292"/>
            <a:ext cx="9029700" cy="1266444"/>
            <a:chOff x="38100" y="1292"/>
            <a:chExt cx="9029700" cy="1266444"/>
          </a:xfrm>
        </p:grpSpPr>
        <p:sp>
          <p:nvSpPr>
            <p:cNvPr id="18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9" name="Picture 1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24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246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246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24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24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24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59259E-6 L -0.3875 -0.00926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375" y="-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2000" fill="hold"/>
                                        <p:tgtEl>
                                          <p:spTgt spid="3246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2000" fill="hold"/>
                                        <p:tgtEl>
                                          <p:spTgt spid="32461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4613" grpId="0" build="p"/>
      <p:bldP spid="324614" grpId="0" animBg="1"/>
      <p:bldP spid="324614" grpId="1" animBg="1"/>
      <p:bldP spid="324615" grpId="0" animBg="1"/>
      <p:bldP spid="324619" grpId="0" animBg="1"/>
      <p:bldP spid="324619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1300" name="Picture 4"/>
          <p:cNvPicPr>
            <a:picLocks noChangeAspect="1" noChangeArrowheads="1"/>
          </p:cNvPicPr>
          <p:nvPr/>
        </p:nvPicPr>
        <p:blipFill>
          <a:blip r:embed="rId3">
            <a:lum bright="-12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59" b="46284"/>
          <a:stretch>
            <a:fillRect/>
          </a:stretch>
        </p:blipFill>
        <p:spPr bwMode="auto">
          <a:xfrm>
            <a:off x="4572000" y="1339850"/>
            <a:ext cx="4267200" cy="186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129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" y="1501741"/>
            <a:ext cx="4419600" cy="4822859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31775" indent="-223838">
              <a:lnSpc>
                <a:spcPct val="90000"/>
              </a:lnSpc>
              <a:buClr>
                <a:srgbClr val="339933"/>
              </a:buClr>
              <a:defRPr/>
            </a:pP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The cell in a </a:t>
            </a:r>
            <a:r>
              <a:rPr lang="en-US" alt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hypertonic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environment will loose water, shrivel </a:t>
            </a:r>
            <a:r>
              <a:rPr lang="ar-EG" altLang="en-US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تنكمش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, and die.</a:t>
            </a:r>
          </a:p>
          <a:p>
            <a:pPr marL="231775" indent="-223838">
              <a:lnSpc>
                <a:spcPct val="90000"/>
              </a:lnSpc>
              <a:buClr>
                <a:srgbClr val="339933"/>
              </a:buClr>
              <a:defRPr/>
            </a:pP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A cell in a </a:t>
            </a:r>
            <a:r>
              <a:rPr lang="en-US" alt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hypotonic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solution will gain </a:t>
            </a:r>
            <a:r>
              <a:rPr lang="ar-EG" altLang="en-US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تسحب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water, swell, and burst.</a:t>
            </a:r>
          </a:p>
          <a:p>
            <a:pPr marL="231775" indent="-223838">
              <a:lnSpc>
                <a:spcPct val="90000"/>
              </a:lnSpc>
              <a:buClr>
                <a:srgbClr val="339933"/>
              </a:buClr>
              <a:defRPr/>
            </a:pP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Nothing will happened for a </a:t>
            </a:r>
            <a:r>
              <a:rPr lang="en-US" altLang="en-US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cell in 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an </a:t>
            </a:r>
            <a:r>
              <a:rPr lang="en-US" alt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isotonic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solution</a:t>
            </a:r>
          </a:p>
          <a:p>
            <a:pPr marL="574675" indent="-285750">
              <a:lnSpc>
                <a:spcPct val="90000"/>
              </a:lnSpc>
              <a:buClr>
                <a:srgbClr val="339933"/>
              </a:buClr>
              <a:buFont typeface="Wingdings" panose="05000000000000000000" pitchFamily="2" charset="2"/>
              <a:buChar char="ü"/>
              <a:defRPr/>
            </a:pP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Organisms without rigid walls have osmotic problems in either a </a:t>
            </a:r>
            <a:r>
              <a:rPr lang="en-US" altLang="en-US" sz="1600" b="1" u="sng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hypertonic</a:t>
            </a: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or </a:t>
            </a:r>
            <a:r>
              <a:rPr lang="en-US" altLang="en-US" sz="1600" b="1" u="sng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hypotonic</a:t>
            </a: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environment and must have adaptations for </a:t>
            </a:r>
            <a:r>
              <a:rPr lang="en-US" altLang="en-US" sz="1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osmoregulation</a:t>
            </a: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to maintain </a:t>
            </a:r>
            <a:r>
              <a:rPr lang="ar-EG" altLang="en-US" sz="16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للحفاظ على</a:t>
            </a: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their internal environment.</a:t>
            </a:r>
          </a:p>
          <a:p>
            <a:pPr marL="574675" indent="-285750">
              <a:lnSpc>
                <a:spcPct val="90000"/>
              </a:lnSpc>
              <a:buClr>
                <a:srgbClr val="339933"/>
              </a:buClr>
              <a:buFont typeface="Wingdings" panose="05000000000000000000" pitchFamily="2" charset="2"/>
              <a:buChar char="ü"/>
              <a:defRPr/>
            </a:pP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Example, </a:t>
            </a:r>
            <a:r>
              <a:rPr lang="en-US" altLang="en-US" sz="16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Paramecium</a:t>
            </a: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have a </a:t>
            </a:r>
            <a:r>
              <a:rPr lang="en-US" altLang="en-US" sz="16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n-US" altLang="en-US" sz="16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specialized organelle (</a:t>
            </a:r>
            <a:r>
              <a:rPr lang="en-US" altLang="en-US" sz="1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the contractile vacuole</a:t>
            </a: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), that functions as a pump to force </a:t>
            </a:r>
            <a:r>
              <a:rPr lang="ar-EG" altLang="en-US" sz="16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يطرد</a:t>
            </a: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water out of the cell.</a:t>
            </a:r>
          </a:p>
        </p:txBody>
      </p:sp>
      <p:sp>
        <p:nvSpPr>
          <p:cNvPr id="311303" name="Text Box 7"/>
          <p:cNvSpPr txBox="1">
            <a:spLocks noChangeArrowheads="1"/>
          </p:cNvSpPr>
          <p:nvPr/>
        </p:nvSpPr>
        <p:spPr bwMode="auto">
          <a:xfrm>
            <a:off x="2590800" y="228600"/>
            <a:ext cx="4495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Osmoregulation</a:t>
            </a:r>
            <a:r>
              <a:rPr lang="en-US" altLang="en-US" sz="2800">
                <a:latin typeface="Arial" charset="0"/>
                <a:cs typeface="Arial" charset="0"/>
              </a:rPr>
              <a:t> </a:t>
            </a:r>
            <a:r>
              <a:rPr lang="ar-EG" altLang="en-US" sz="1800" b="1">
                <a:latin typeface="Arial" charset="0"/>
                <a:cs typeface="Arial" charset="0"/>
              </a:rPr>
              <a:t>التوازن الأسموز</a:t>
            </a:r>
            <a:r>
              <a:rPr lang="ar-SA" altLang="en-US" sz="1800" b="1">
                <a:latin typeface="Arial" charset="0"/>
                <a:cs typeface="Arial" charset="0"/>
              </a:rPr>
              <a:t>ي</a:t>
            </a:r>
            <a:endParaRPr lang="en-GB" sz="28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pic>
        <p:nvPicPr>
          <p:cNvPr id="311304" name="Picture 8"/>
          <p:cNvPicPr>
            <a:picLocks noChangeAspect="1" noChangeArrowheads="1"/>
          </p:cNvPicPr>
          <p:nvPr/>
        </p:nvPicPr>
        <p:blipFill>
          <a:blip r:embed="rId4">
            <a:lum bright="-6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506788"/>
            <a:ext cx="4040188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76200" y="1292"/>
            <a:ext cx="9029700" cy="1266444"/>
            <a:chOff x="38100" y="1292"/>
            <a:chExt cx="9029700" cy="1266444"/>
          </a:xfrm>
        </p:grpSpPr>
        <p:sp>
          <p:nvSpPr>
            <p:cNvPr id="9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0" name="Picture 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9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1129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11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11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112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1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1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112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112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1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1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1298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971675"/>
            <a:ext cx="7772400" cy="609600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Behavior of water when a living cell is placed in </a:t>
            </a:r>
            <a:r>
              <a:rPr 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Hypertonic</a:t>
            </a:r>
            <a:r>
              <a:rPr lang="en-US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Hypotonic</a:t>
            </a:r>
            <a:r>
              <a:rPr lang="en-US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or </a:t>
            </a:r>
            <a:r>
              <a:rPr 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Isotonic</a:t>
            </a:r>
            <a:r>
              <a:rPr lang="en-US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Solutions</a:t>
            </a:r>
            <a:endParaRPr lang="en-US" sz="20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7" name="Picture 5" descr="p4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25" y="3267075"/>
            <a:ext cx="8689975" cy="2828925"/>
          </a:xfrm>
          <a:prstGeom prst="rect">
            <a:avLst/>
          </a:prstGeom>
          <a:noFill/>
          <a:ln w="28575">
            <a:solidFill>
              <a:srgbClr val="0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8" name="Rectangle 6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5913438" y="6324600"/>
            <a:ext cx="639762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9pPr>
          </a:lstStyle>
          <a:p>
            <a:endParaRPr lang="ar-SA" altLang="en-US"/>
          </a:p>
        </p:txBody>
      </p:sp>
      <p:sp>
        <p:nvSpPr>
          <p:cNvPr id="16389" name="Rectangle 7">
            <a:hlinkClick r:id="" action="ppaction://hlinkshowjump?jump=endshow"/>
          </p:cNvPr>
          <p:cNvSpPr>
            <a:spLocks noChangeArrowheads="1"/>
          </p:cNvSpPr>
          <p:nvPr/>
        </p:nvSpPr>
        <p:spPr bwMode="auto">
          <a:xfrm>
            <a:off x="7924800" y="6324600"/>
            <a:ext cx="639763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9pPr>
          </a:lstStyle>
          <a:p>
            <a:endParaRPr lang="ar-SA" altLang="en-US"/>
          </a:p>
        </p:txBody>
      </p:sp>
      <p:sp>
        <p:nvSpPr>
          <p:cNvPr id="16390" name="Rectangle 8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5080000" y="6311900"/>
            <a:ext cx="639763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9pPr>
          </a:lstStyle>
          <a:p>
            <a:endParaRPr lang="ar-SA" altLang="en-US"/>
          </a:p>
        </p:txBody>
      </p:sp>
      <p:sp>
        <p:nvSpPr>
          <p:cNvPr id="16391" name="Rectangle 9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6781800" y="6311900"/>
            <a:ext cx="9144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9pPr>
          </a:lstStyle>
          <a:p>
            <a:endParaRPr lang="ar-SA" altLang="en-US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1066800" y="277813"/>
            <a:ext cx="7162800" cy="56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>
              <a:defRPr/>
            </a:pPr>
            <a:r>
              <a:rPr lang="en-GB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Summary of Types </a:t>
            </a:r>
            <a:r>
              <a:rPr lang="en-GB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of </a:t>
            </a:r>
            <a:r>
              <a:rPr lang="en-GB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solutions</a:t>
            </a:r>
            <a:endParaRPr lang="en-GB" sz="32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76200" y="1292"/>
            <a:ext cx="9029700" cy="1266444"/>
            <a:chOff x="38100" y="1292"/>
            <a:chExt cx="9029700" cy="1266444"/>
          </a:xfrm>
        </p:grpSpPr>
        <p:sp>
          <p:nvSpPr>
            <p:cNvPr id="14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5" name="Picture 1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228600"/>
            <a:ext cx="5638800" cy="685800"/>
          </a:xfrm>
          <a:ln w="12700"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US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C)- Facilitated Diffusion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: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                                                              </a:t>
            </a:r>
            <a:r>
              <a:rPr lang="en-US" altLang="en-US" sz="1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Specific proteins facilitate </a:t>
            </a:r>
            <a:r>
              <a:rPr lang="ar-EG" altLang="en-US" sz="1200" b="1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تـُسَهـِّل</a:t>
            </a:r>
            <a:r>
              <a:rPr lang="en-US" altLang="en-US" sz="1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passive transport</a:t>
            </a:r>
            <a:endParaRPr lang="en-US" sz="1600" b="1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1981200"/>
            <a:ext cx="8953500" cy="2133600"/>
          </a:xfrm>
          <a:ln w="12700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31775" indent="-223838">
              <a:defRPr/>
            </a:pPr>
            <a:r>
              <a:rPr 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It Helps diffusion of molecules across a membrane when they are </a:t>
            </a:r>
            <a:r>
              <a:rPr 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not soluble in lipids</a:t>
            </a:r>
            <a:r>
              <a:rPr 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or are </a:t>
            </a:r>
            <a:r>
              <a:rPr 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too large</a:t>
            </a:r>
            <a:r>
              <a:rPr 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(e.g. glucose) to pass through pores in membrane</a:t>
            </a:r>
          </a:p>
          <a:p>
            <a:pPr marL="231775" indent="-223838">
              <a:defRPr/>
            </a:pPr>
            <a:r>
              <a:rPr 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Thus, a molecule binds to a carrier protein on one side of the cell membrane. </a:t>
            </a:r>
          </a:p>
          <a:p>
            <a:pPr marL="231775" indent="-223838">
              <a:defRPr/>
            </a:pPr>
            <a:r>
              <a:rPr 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The carrier protein (specific for one type of molecule) then changes its shape and transports the molecule </a:t>
            </a:r>
            <a:r>
              <a:rPr lang="en-US" sz="18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down its concentration gradient</a:t>
            </a:r>
            <a:r>
              <a:rPr 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to the other side of the membrane.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endParaRPr lang="en-US" sz="18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17442" name="Rectangle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228599" y="1263650"/>
            <a:ext cx="8765059" cy="6413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31775" indent="-223838">
              <a:buClr>
                <a:srgbClr val="339933"/>
              </a:buClr>
              <a:defRPr/>
            </a:pP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It is the passive movement of molecules down its concentration gradient via a transport protein.</a:t>
            </a:r>
          </a:p>
        </p:txBody>
      </p:sp>
      <p:sp>
        <p:nvSpPr>
          <p:cNvPr id="317451" name="Rectangle 11"/>
          <p:cNvSpPr>
            <a:spLocks noChangeArrowheads="1"/>
          </p:cNvSpPr>
          <p:nvPr/>
        </p:nvSpPr>
        <p:spPr bwMode="auto">
          <a:xfrm>
            <a:off x="304800" y="4538662"/>
            <a:ext cx="44958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ts val="1500"/>
              </a:spcBef>
              <a:buClr>
                <a:srgbClr val="339933"/>
              </a:buClr>
              <a:buFontTx/>
              <a:buChar char="•"/>
              <a:tabLst>
                <a:tab pos="2743200" algn="l"/>
              </a:tabLst>
              <a:defRPr/>
            </a:pPr>
            <a:r>
              <a:rPr lang="en-US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Other transport proteins </a:t>
            </a:r>
            <a:r>
              <a:rPr lang="en-US" altLang="en-US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translocate</a:t>
            </a:r>
            <a:r>
              <a:rPr lang="en-US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ar-EG" altLang="en-US" sz="20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ينقل</a:t>
            </a:r>
            <a:r>
              <a:rPr lang="en-US" alt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the molecules across the membrane as the protein changes its shape .</a:t>
            </a:r>
            <a:endParaRPr lang="en-US" altLang="en-US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6" name="Picture 10"/>
          <p:cNvPicPr>
            <a:picLocks noChangeAspect="1" noChangeArrowheads="1"/>
          </p:cNvPicPr>
          <p:nvPr/>
        </p:nvPicPr>
        <p:blipFill>
          <a:blip r:embed="rId4">
            <a:lum bright="-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57" b="4958"/>
          <a:stretch>
            <a:fillRect/>
          </a:stretch>
        </p:blipFill>
        <p:spPr bwMode="auto">
          <a:xfrm>
            <a:off x="4953000" y="3963987"/>
            <a:ext cx="3886200" cy="28178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8"/>
          <p:cNvGrpSpPr/>
          <p:nvPr/>
        </p:nvGrpSpPr>
        <p:grpSpPr>
          <a:xfrm>
            <a:off x="76200" y="1292"/>
            <a:ext cx="9029700" cy="1266444"/>
            <a:chOff x="38100" y="1292"/>
            <a:chExt cx="9029700" cy="1266444"/>
          </a:xfrm>
        </p:grpSpPr>
        <p:sp>
          <p:nvSpPr>
            <p:cNvPr id="10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1" name="Picture 1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7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7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17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 uiExpand="1" build="p" autoUpdateAnimBg="0"/>
      <p:bldP spid="317442" grpId="0" build="p"/>
      <p:bldP spid="31745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Quiz1</a:t>
            </a:r>
            <a:endParaRPr lang="en-US"/>
          </a:p>
        </p:txBody>
      </p:sp>
      <p:pic>
        <p:nvPicPr>
          <p:cNvPr id="29" name="Picture 28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2362200"/>
            <a:ext cx="5740400" cy="3085088"/>
          </a:xfrm>
          <a:prstGeom prst="rect">
            <a:avLst/>
          </a:prstGeom>
        </p:spPr>
      </p:pic>
      <p:pic>
        <p:nvPicPr>
          <p:cNvPr id="30" name="Picture 29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5588000"/>
            <a:ext cx="2560320" cy="61447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31" name="Picture 30"/>
          <p:cNvPicPr>
            <a:picLocks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0920" y="5588000"/>
            <a:ext cx="2560320" cy="61447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custDataLst>
      <p:tags r:id="rId1"/>
    </p:custDataLst>
    <p:extLst>
      <p:ext uri="{BB962C8B-B14F-4D97-AF65-F5344CB8AC3E}">
        <p14:creationId xmlns:p14="http://schemas.microsoft.com/office/powerpoint/2010/main" val="2363183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10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4086225" y="52388"/>
            <a:ext cx="4929188" cy="6762750"/>
            <a:chOff x="4085582" y="51992"/>
            <a:chExt cx="4929222" cy="6762464"/>
          </a:xfrm>
        </p:grpSpPr>
        <p:sp>
          <p:nvSpPr>
            <p:cNvPr id="12" name="Rectangle 11"/>
            <p:cNvSpPr/>
            <p:nvPr/>
          </p:nvSpPr>
          <p:spPr>
            <a:xfrm>
              <a:off x="4085582" y="51992"/>
              <a:ext cx="4929222" cy="6762464"/>
            </a:xfrm>
            <a:prstGeom prst="rect">
              <a:avLst/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pic>
          <p:nvPicPr>
            <p:cNvPr id="16" name="Picture 15" descr="Ashraf-Picture2.bmp.ti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8" cstate="print"/>
            <a:srcRect t="2674" b="17106"/>
            <a:stretch>
              <a:fillRect/>
            </a:stretch>
          </p:blipFill>
          <p:spPr>
            <a:xfrm>
              <a:off x="4975676" y="2492896"/>
              <a:ext cx="3052708" cy="3269535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8440" name="TextBox 16"/>
            <p:cNvSpPr txBox="1">
              <a:spLocks noChangeArrowheads="1"/>
            </p:cNvSpPr>
            <p:nvPr/>
          </p:nvSpPr>
          <p:spPr bwMode="auto">
            <a:xfrm>
              <a:off x="4788024" y="5862935"/>
              <a:ext cx="367810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GB" altLang="en-US" sz="2400" b="1" i="1"/>
                <a:t>Prof. Ashraf M. Ahmed</a:t>
              </a:r>
            </a:p>
          </p:txBody>
        </p:sp>
        <p:sp>
          <p:nvSpPr>
            <p:cNvPr id="18441" name="TextBox 17"/>
            <p:cNvSpPr txBox="1">
              <a:spLocks noChangeArrowheads="1"/>
            </p:cNvSpPr>
            <p:nvPr/>
          </p:nvSpPr>
          <p:spPr bwMode="auto">
            <a:xfrm>
              <a:off x="5429256" y="6345816"/>
              <a:ext cx="242889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GB" altLang="en-US" sz="2000" b="1">
                  <a:solidFill>
                    <a:srgbClr val="0000FF"/>
                  </a:solidFill>
                </a:rPr>
                <a:t>aalii@ksu.edu.sa</a:t>
              </a:r>
            </a:p>
          </p:txBody>
        </p:sp>
        <p:pic>
          <p:nvPicPr>
            <p:cNvPr id="18442" name="Picture 9" descr="email22.bmp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952" y="116632"/>
              <a:ext cx="4819040" cy="907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43" name="TextBox 12"/>
            <p:cNvSpPr txBox="1">
              <a:spLocks noChangeArrowheads="1"/>
            </p:cNvSpPr>
            <p:nvPr/>
          </p:nvSpPr>
          <p:spPr bwMode="auto">
            <a:xfrm>
              <a:off x="5364088" y="1188041"/>
              <a:ext cx="244827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altLang="en-US" sz="1600" b="1" dirty="0" smtClean="0"/>
                <a:t>College </a:t>
              </a:r>
              <a:r>
                <a:rPr lang="en-US" altLang="en-US" sz="1600" b="1" dirty="0"/>
                <a:t>of Science, </a:t>
              </a:r>
            </a:p>
            <a:p>
              <a:pPr algn="ctr" eaLnBrk="1" hangingPunct="1"/>
              <a:r>
                <a:rPr lang="en-US" altLang="en-US" sz="1600" b="1" dirty="0"/>
                <a:t>Zoology Department</a:t>
              </a:r>
              <a:endParaRPr lang="ar-SA" altLang="en-US" sz="1600" b="1" dirty="0"/>
            </a:p>
          </p:txBody>
        </p:sp>
      </p:grpSp>
      <p:pic>
        <p:nvPicPr>
          <p:cNvPr id="5122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4658" t="19679" r="6347"/>
          <a:stretch>
            <a:fillRect/>
          </a:stretch>
        </p:blipFill>
        <p:spPr bwMode="auto">
          <a:xfrm>
            <a:off x="4139952" y="4653136"/>
            <a:ext cx="4536504" cy="1175643"/>
          </a:xfrm>
          <a:prstGeom prst="rect">
            <a:avLst/>
          </a:prstGeom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114800" y="1981200"/>
            <a:ext cx="4724400" cy="533400"/>
          </a:xfrm>
          <a:effectLst>
            <a:outerShdw dist="35921" dir="2700000" algn="ctr" rotWithShape="0">
              <a:schemeClr val="bg1"/>
            </a:outerShdw>
          </a:effectLst>
        </p:spPr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sz="2800" dirty="0" smtClean="0">
                <a:solidFill>
                  <a:srgbClr val="0000FF"/>
                </a:solidFill>
                <a:latin typeface="Impact" pitchFamily="34" charset="0"/>
              </a:rPr>
              <a:t>General Animal Biology (Zoo-145)</a:t>
            </a:r>
          </a:p>
        </p:txBody>
      </p:sp>
      <p:pic>
        <p:nvPicPr>
          <p:cNvPr id="18437" name="Picture 15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0"/>
          <a:stretch>
            <a:fillRect/>
          </a:stretch>
        </p:blipFill>
        <p:spPr bwMode="auto">
          <a:xfrm>
            <a:off x="49213" y="39688"/>
            <a:ext cx="3943350" cy="678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41574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xit" presetSubtype="32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35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5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3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228600" y="1344613"/>
            <a:ext cx="8686800" cy="5437187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 plasma membrane separates the living cell from its nonliving surroundings.</a:t>
            </a:r>
          </a:p>
          <a:p>
            <a:pPr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This thin barrier, 8 nm thick, controls traffic into and out of the cell.</a:t>
            </a:r>
          </a:p>
          <a:p>
            <a:pPr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Like other membranes, the plasma membrane is selectively permeable </a:t>
            </a:r>
            <a:r>
              <a:rPr lang="ar-EG" altLang="en-US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مُنفِذ</a:t>
            </a:r>
            <a:r>
              <a:rPr lang="ar-EG" altLang="en-US" sz="20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EG" altLang="en-US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إختياريا</a:t>
            </a:r>
            <a:r>
              <a:rPr lang="en-US" altLang="en-US" sz="20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allowing some substances to cross more easily than others.</a:t>
            </a:r>
          </a:p>
          <a:p>
            <a:pPr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The most abundant lipids </a:t>
            </a:r>
            <a:r>
              <a:rPr lang="en-GB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cell </a:t>
            </a:r>
            <a:r>
              <a:rPr lang="en-US" altLang="en-US" sz="20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membrane 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are </a:t>
            </a:r>
            <a:r>
              <a:rPr lang="en-US" altLang="en-US" sz="2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phospholipids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Phospholipids and most other membrane constituents are </a:t>
            </a:r>
            <a:r>
              <a:rPr lang="en-US" altLang="en-US" sz="2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amphipathic molecules.</a:t>
            </a:r>
          </a:p>
          <a:p>
            <a:pPr lvl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altLang="en-US" sz="18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Amphipathic molecules have both hydrophobic regions and hydrophilic regions.</a:t>
            </a:r>
          </a:p>
          <a:p>
            <a:pPr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The </a:t>
            </a:r>
            <a:r>
              <a:rPr lang="en-US" altLang="en-US" sz="2000" b="1" u="sng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phospholipids and proteins in membranes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create a unique physical environment, described by the </a:t>
            </a:r>
            <a:r>
              <a:rPr lang="en-US" altLang="en-US" sz="2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fluid mosaic model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</a:p>
          <a:p>
            <a:pPr lvl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A membrane is a fluid structure with proteins embedded or attached to a double layer of phospholipids.</a:t>
            </a:r>
          </a:p>
        </p:txBody>
      </p:sp>
      <p:sp>
        <p:nvSpPr>
          <p:cNvPr id="220163" name="Rectangle 3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447800" y="304800"/>
            <a:ext cx="6172200" cy="6096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en-US" alt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anose="020B0A04020102020204" pitchFamily="34" charset="0"/>
                <a:cs typeface="Arial" charset="0"/>
              </a:rPr>
              <a:t>A: Structure of </a:t>
            </a:r>
            <a:r>
              <a:rPr lang="en-US" alt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anose="020B0A04020102020204" pitchFamily="34" charset="0"/>
              </a:rPr>
              <a:t>Cell </a:t>
            </a:r>
            <a:r>
              <a:rPr lang="en-US" alt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anose="020B0A04020102020204" pitchFamily="34" charset="0"/>
                <a:cs typeface="Arial" charset="0"/>
              </a:rPr>
              <a:t>Membrane</a:t>
            </a:r>
            <a:endParaRPr lang="en-US" altLang="en-US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anose="020B0A0402010202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7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4495800" y="1143000"/>
            <a:ext cx="4648200" cy="2566988"/>
            <a:chOff x="2832" y="528"/>
            <a:chExt cx="2928" cy="1617"/>
          </a:xfrm>
        </p:grpSpPr>
        <p:pic>
          <p:nvPicPr>
            <p:cNvPr id="3077" name="Picture 6"/>
            <p:cNvPicPr>
              <a:picLocks noChangeAspect="1" noChangeArrowheads="1"/>
            </p:cNvPicPr>
            <p:nvPr/>
          </p:nvPicPr>
          <p:blipFill>
            <a:blip r:embed="rId3">
              <a:lum bright="-18000" contras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2557" b="3009"/>
            <a:stretch>
              <a:fillRect/>
            </a:stretch>
          </p:blipFill>
          <p:spPr bwMode="auto">
            <a:xfrm>
              <a:off x="2832" y="528"/>
              <a:ext cx="2928" cy="1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8" name="Rectangle 7"/>
            <p:cNvSpPr>
              <a:spLocks noChangeArrowheads="1"/>
            </p:cNvSpPr>
            <p:nvPr/>
          </p:nvSpPr>
          <p:spPr bwMode="auto">
            <a:xfrm>
              <a:off x="3915" y="1728"/>
              <a:ext cx="501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9pPr>
            </a:lstStyle>
            <a:p>
              <a:r>
                <a:rPr lang="en-US" altLang="en-US" sz="1300" b="1"/>
                <a:t>Fig. 8.1b</a:t>
              </a:r>
            </a:p>
          </p:txBody>
        </p:sp>
      </p:grpSp>
      <p:pic>
        <p:nvPicPr>
          <p:cNvPr id="3075" name="Picture 12"/>
          <p:cNvPicPr>
            <a:picLocks noChangeAspect="1" noChangeArrowheads="1"/>
          </p:cNvPicPr>
          <p:nvPr/>
        </p:nvPicPr>
        <p:blipFill>
          <a:blip r:embed="rId4">
            <a:lum bright="-12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31" t="2019" b="13184"/>
          <a:stretch>
            <a:fillRect/>
          </a:stretch>
        </p:blipFill>
        <p:spPr bwMode="auto">
          <a:xfrm>
            <a:off x="4495800" y="3429000"/>
            <a:ext cx="46482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8538" name="Rectangle 10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304800" y="1249516"/>
            <a:ext cx="6019800" cy="5532284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 molecules in the bilayer </a:t>
            </a:r>
            <a:r>
              <a:rPr lang="ar-EG" altLang="en-US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طبقة مزدوجة</a:t>
            </a:r>
            <a:r>
              <a:rPr lang="en-US" altLang="en-US" sz="20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are arranged as </a:t>
            </a:r>
            <a:r>
              <a:rPr lang="en-US" altLang="en-US" sz="2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hydrophobic fatty acid tails</a:t>
            </a:r>
            <a:r>
              <a:rPr lang="en-US" altLang="en-US" sz="20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are sheltered </a:t>
            </a:r>
            <a:r>
              <a:rPr lang="ar-EG" altLang="en-US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محمية</a:t>
            </a:r>
            <a:r>
              <a:rPr lang="en-US" altLang="en-US" sz="20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from water while the </a:t>
            </a:r>
            <a:r>
              <a:rPr lang="en-US" altLang="en-US" sz="2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hydrophilic phosphate groups</a:t>
            </a:r>
            <a:r>
              <a:rPr lang="en-US" altLang="en-US" sz="20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interact with water.</a:t>
            </a:r>
          </a:p>
          <a:p>
            <a:pPr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Membrane proteins are </a:t>
            </a:r>
            <a:r>
              <a:rPr lang="en-US" altLang="en-US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amphipathic</a:t>
            </a:r>
            <a:r>
              <a:rPr lang="en-US" altLang="en-US" sz="20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with                                </a:t>
            </a:r>
            <a:r>
              <a:rPr lang="en-US" altLang="en-US" sz="2000" b="1" u="sng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hydrophobic</a:t>
            </a:r>
            <a:r>
              <a:rPr lang="en-US" altLang="en-US" sz="20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and </a:t>
            </a:r>
            <a:r>
              <a:rPr lang="en-US" altLang="en-US" sz="2000" b="1" u="sng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hydrophilic</a:t>
            </a:r>
            <a:r>
              <a:rPr lang="en-US" altLang="en-US" sz="20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regions.</a:t>
            </a:r>
          </a:p>
          <a:p>
            <a:pPr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If at the surface, the hydrophilic regions                                     would be in contact with water.</a:t>
            </a:r>
          </a:p>
          <a:p>
            <a:pPr lvl="1"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altLang="en-US" sz="18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In this fluid mosaic </a:t>
            </a:r>
            <a:r>
              <a:rPr lang="en-US" altLang="en-US" sz="1800" b="1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altLang="en-US" sz="1800" b="1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</a:br>
            <a:r>
              <a:rPr lang="en-US" altLang="en-US" sz="18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model, the hydrophilic </a:t>
            </a:r>
            <a:r>
              <a:rPr lang="en-US" altLang="en-US" sz="1800" b="1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altLang="en-US" sz="1800" b="1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</a:br>
            <a:r>
              <a:rPr lang="en-US" altLang="en-US" sz="18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regions of proteins </a:t>
            </a:r>
            <a:r>
              <a:rPr lang="en-US" altLang="en-US" sz="1800" b="1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altLang="en-US" sz="1800" b="1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</a:br>
            <a:r>
              <a:rPr lang="en-US" altLang="en-US" sz="18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and phospholipids are </a:t>
            </a:r>
            <a:r>
              <a:rPr lang="en-US" altLang="en-US" sz="1800" b="1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altLang="en-US" sz="1800" b="1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</a:br>
            <a:r>
              <a:rPr lang="en-US" altLang="en-US" sz="18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in contact with water and                                                                               the hydrophobic regions </a:t>
            </a:r>
            <a:r>
              <a:rPr lang="en-US" altLang="en-US" sz="1800" b="1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altLang="en-US" sz="1800" b="1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</a:br>
            <a:r>
              <a:rPr lang="en-US" altLang="en-US" sz="18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are in a </a:t>
            </a:r>
            <a:r>
              <a:rPr lang="en-US" altLang="en-US" sz="1800" b="1" dirty="0" err="1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nonaqueous</a:t>
            </a:r>
            <a:r>
              <a:rPr lang="en-US" altLang="en-US" sz="18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EG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لا مائ</a:t>
            </a:r>
            <a:r>
              <a:rPr lang="ar-SA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ي</a:t>
            </a:r>
            <a:r>
              <a:rPr lang="en-US" altLang="en-US" sz="18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1800" b="1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altLang="en-US" sz="1800" b="1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</a:br>
            <a:r>
              <a:rPr lang="en-US" altLang="en-US" sz="18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environment.</a:t>
            </a:r>
            <a:r>
              <a:rPr lang="en-US" altLang="en-US" sz="18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8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9" name="Picture 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3" name="Rectangle 2"/>
          <p:cNvSpPr/>
          <p:nvPr/>
        </p:nvSpPr>
        <p:spPr>
          <a:xfrm>
            <a:off x="2819400" y="314980"/>
            <a:ext cx="3780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Membrane Structure </a:t>
            </a:r>
            <a:endParaRPr lang="en-US" sz="2800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0" name="Rectangle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228600" y="1447800"/>
            <a:ext cx="8686800" cy="7620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339933"/>
              </a:buClr>
              <a:defRPr/>
            </a:pPr>
            <a:r>
              <a:rPr lang="en-US" altLang="en-US" sz="22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A membrane is a collage </a:t>
            </a:r>
            <a:r>
              <a:rPr lang="ar-EG" altLang="en-US" sz="220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تـَجَمُّع</a:t>
            </a:r>
            <a:r>
              <a:rPr lang="en-US" altLang="en-US" sz="22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of different proteins embedded </a:t>
            </a:r>
            <a:r>
              <a:rPr lang="ar-EG" altLang="en-US" sz="220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مُـنْغَمِس</a:t>
            </a:r>
            <a:r>
              <a:rPr lang="en-US" altLang="en-US" sz="22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in the fluid matrix of the lipid bilayer.</a:t>
            </a:r>
          </a:p>
        </p:txBody>
      </p:sp>
      <p:sp>
        <p:nvSpPr>
          <p:cNvPr id="288771" name="Rectangle 3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981200" y="76200"/>
            <a:ext cx="5410200" cy="813286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en-US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Cell membrane is mosaic of structure and function</a:t>
            </a:r>
          </a:p>
        </p:txBody>
      </p:sp>
      <p:pic>
        <p:nvPicPr>
          <p:cNvPr id="4100" name="Picture 7"/>
          <p:cNvPicPr>
            <a:picLocks noChangeAspect="1" noChangeArrowheads="1"/>
          </p:cNvPicPr>
          <p:nvPr/>
        </p:nvPicPr>
        <p:blipFill>
          <a:blip r:embed="rId3">
            <a:lum bright="-6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36"/>
          <a:stretch>
            <a:fillRect/>
          </a:stretch>
        </p:blipFill>
        <p:spPr bwMode="auto">
          <a:xfrm>
            <a:off x="3239834" y="2438400"/>
            <a:ext cx="5827966" cy="390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8778" name="Text Box 10"/>
          <p:cNvSpPr txBox="1">
            <a:spLocks noChangeArrowheads="1"/>
          </p:cNvSpPr>
          <p:nvPr/>
        </p:nvSpPr>
        <p:spPr bwMode="auto">
          <a:xfrm>
            <a:off x="152400" y="3032125"/>
            <a:ext cx="33528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ts val="1500"/>
              </a:spcBef>
              <a:buClr>
                <a:srgbClr val="339933"/>
              </a:buClr>
              <a:defRPr/>
            </a:pPr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To work properly with permeability, membrane must be fluid about as fluid as oil.</a:t>
            </a:r>
            <a:endParaRPr lang="en-GB" sz="2800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9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0" name="Picture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92" name="Text Box 12"/>
          <p:cNvSpPr txBox="1">
            <a:spLocks noChangeArrowheads="1"/>
          </p:cNvSpPr>
          <p:nvPr/>
        </p:nvSpPr>
        <p:spPr bwMode="auto">
          <a:xfrm>
            <a:off x="304800" y="3962400"/>
            <a:ext cx="4572000" cy="301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Clr>
                <a:srgbClr val="006666"/>
              </a:buClr>
              <a:buFont typeface="Arial" panose="020B0604020202020204" pitchFamily="34" charset="0"/>
              <a:buChar char="•"/>
              <a:defRPr/>
            </a:pPr>
            <a:r>
              <a:rPr lang="en-GB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Where they contact the core,                                                                    they have </a:t>
            </a:r>
            <a:r>
              <a:rPr lang="en-GB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hydrophobic </a:t>
            </a:r>
            <a:r>
              <a:rPr lang="en-GB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regions                                                                    with </a:t>
            </a:r>
            <a:r>
              <a:rPr lang="en-GB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nonpolar</a:t>
            </a:r>
            <a:r>
              <a:rPr lang="en-GB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amino acids, often                                                              coiled into alpha helices.</a:t>
            </a:r>
          </a:p>
          <a:p>
            <a:pPr marL="342900" indent="-342900">
              <a:spcBef>
                <a:spcPct val="50000"/>
              </a:spcBef>
              <a:buClr>
                <a:srgbClr val="006666"/>
              </a:buClr>
              <a:buFont typeface="Arial" panose="020B0604020202020204" pitchFamily="34" charset="0"/>
              <a:buChar char="•"/>
              <a:defRPr/>
            </a:pPr>
            <a:r>
              <a:rPr lang="en-GB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Where they are in contact with the </a:t>
            </a:r>
            <a:r>
              <a:rPr lang="en-GB" sz="2000" b="1" dirty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n-GB" sz="2000" b="1" dirty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GB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aqueous environment, they have                                                              </a:t>
            </a:r>
            <a:r>
              <a:rPr lang="en-GB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hydrophilic </a:t>
            </a:r>
            <a:r>
              <a:rPr lang="en-GB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regions of p</a:t>
            </a:r>
            <a:r>
              <a:rPr 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o</a:t>
            </a:r>
            <a:r>
              <a:rPr lang="en-GB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lar</a:t>
            </a:r>
            <a:r>
              <a:rPr lang="en-GB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amino acids.</a:t>
            </a:r>
          </a:p>
        </p:txBody>
      </p:sp>
      <p:sp>
        <p:nvSpPr>
          <p:cNvPr id="289794" name="Rectangle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52400" y="228600"/>
            <a:ext cx="8839200" cy="3785652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>
            <a:spAutoFit/>
          </a:bodyPr>
          <a:lstStyle/>
          <a:p>
            <a:pPr marL="571500" indent="-571500">
              <a:buClr>
                <a:srgbClr val="339933"/>
              </a:buClr>
              <a:buFontTx/>
              <a:buNone/>
              <a:defRPr/>
            </a:pPr>
            <a:r>
              <a:rPr lang="en-US" alt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                         The cell plasma membrane has a </a:t>
            </a:r>
            <a:r>
              <a:rPr lang="en-US" altLang="en-US" sz="24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/>
            </a:r>
            <a:br>
              <a:rPr lang="en-US" altLang="en-US" sz="24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</a:br>
            <a:r>
              <a:rPr lang="en-US" alt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           unique collection </a:t>
            </a:r>
            <a:r>
              <a:rPr lang="ar-EG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تجمع مميَـز</a:t>
            </a:r>
            <a:r>
              <a:rPr lang="en-US" alt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of </a:t>
            </a:r>
            <a:r>
              <a:rPr lang="en-US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en-US" alt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proteins.</a:t>
            </a:r>
          </a:p>
          <a:p>
            <a:pPr marL="571500" indent="-571500">
              <a:buClr>
                <a:srgbClr val="339933"/>
              </a:buClr>
              <a:buFontTx/>
              <a:buNone/>
              <a:defRPr/>
            </a:pPr>
            <a:endParaRPr lang="en-US" altLang="en-US" sz="600" b="1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 marL="350838" indent="-284163">
              <a:buClr>
                <a:srgbClr val="339933"/>
              </a:buClr>
              <a:defRPr/>
            </a:pPr>
            <a:r>
              <a:rPr lang="en-US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There are two populations of </a:t>
            </a:r>
            <a:r>
              <a:rPr lang="en-US" altLang="en-US" sz="2400" b="1" u="sng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MEMBRANE PROTEINS</a:t>
            </a:r>
            <a:r>
              <a:rPr lang="en-US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.</a:t>
            </a:r>
          </a:p>
          <a:p>
            <a:pPr marL="747713" lvl="1" indent="-266700">
              <a:buClr>
                <a:schemeClr val="tx1"/>
              </a:buClr>
              <a:buFont typeface="Times" charset="0"/>
              <a:buAutoNum type="arabicPeriod"/>
              <a:defRPr/>
            </a:pPr>
            <a:r>
              <a:rPr lang="en-US" altLang="en-US" sz="1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Peripheral proteins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ar-EG" altLang="en-US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طرف</a:t>
            </a:r>
            <a:r>
              <a:rPr lang="ar-SA" altLang="en-US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ي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are not embedded in the lipid bilayer at all. Instead, they are loosely bounded to the surface of the protein, often connected to the other population of membrane proteins.</a:t>
            </a:r>
          </a:p>
          <a:p>
            <a:pPr marL="747713" lvl="1" indent="-266700">
              <a:buClr>
                <a:schemeClr val="tx1"/>
              </a:buClr>
              <a:buFont typeface="Times" charset="0"/>
              <a:buAutoNum type="arabicPeriod"/>
              <a:defRPr/>
            </a:pPr>
            <a:r>
              <a:rPr lang="en-US" altLang="en-US" sz="1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Integral proteins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ar-EG" altLang="en-US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مُندَمج 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penetrate the hydrophobic core of the lipid bilayer, often completely spanning the membrane (a </a:t>
            </a:r>
            <a:r>
              <a:rPr lang="en-US" altLang="en-US" sz="18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transmembrane</a:t>
            </a: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protein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).</a:t>
            </a:r>
          </a:p>
        </p:txBody>
      </p:sp>
      <p:grpSp>
        <p:nvGrpSpPr>
          <p:cNvPr id="5124" name="Group 21"/>
          <p:cNvGrpSpPr>
            <a:grpSpLocks/>
          </p:cNvGrpSpPr>
          <p:nvPr/>
        </p:nvGrpSpPr>
        <p:grpSpPr bwMode="auto">
          <a:xfrm>
            <a:off x="4953000" y="3733800"/>
            <a:ext cx="3886200" cy="2857500"/>
            <a:chOff x="3120" y="2352"/>
            <a:chExt cx="2448" cy="1800"/>
          </a:xfrm>
        </p:grpSpPr>
        <p:pic>
          <p:nvPicPr>
            <p:cNvPr id="5127" name="Picture 13"/>
            <p:cNvPicPr>
              <a:picLocks noChangeAspect="1" noChangeArrowheads="1"/>
            </p:cNvPicPr>
            <p:nvPr/>
          </p:nvPicPr>
          <p:blipFill>
            <a:blip r:embed="rId3">
              <a:lum bright="6000" contras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0" y="2352"/>
              <a:ext cx="2418" cy="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9803" name="Rectangle 11"/>
            <p:cNvSpPr>
              <a:spLocks noChangeArrowheads="1"/>
            </p:cNvSpPr>
            <p:nvPr/>
          </p:nvSpPr>
          <p:spPr bwMode="auto">
            <a:xfrm>
              <a:off x="3120" y="2400"/>
              <a:ext cx="5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en-US" sz="1200" b="1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Integral proteins</a:t>
              </a:r>
              <a:endParaRPr lang="en-GB" sz="1200" b="1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89800" name="Rectangle 8"/>
            <p:cNvSpPr>
              <a:spLocks noChangeArrowheads="1"/>
            </p:cNvSpPr>
            <p:nvPr/>
          </p:nvSpPr>
          <p:spPr bwMode="auto">
            <a:xfrm>
              <a:off x="3168" y="3840"/>
              <a:ext cx="5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en-US" sz="1200" b="1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Peripheral proteins</a:t>
              </a:r>
              <a:endParaRPr lang="en-GB" sz="1200" b="1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5130" name="Line 14"/>
            <p:cNvSpPr>
              <a:spLocks noChangeShapeType="1"/>
            </p:cNvSpPr>
            <p:nvPr/>
          </p:nvSpPr>
          <p:spPr bwMode="auto">
            <a:xfrm>
              <a:off x="3312" y="2640"/>
              <a:ext cx="480" cy="62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" name="Line 15"/>
            <p:cNvSpPr>
              <a:spLocks noChangeShapeType="1"/>
            </p:cNvSpPr>
            <p:nvPr/>
          </p:nvSpPr>
          <p:spPr bwMode="auto">
            <a:xfrm flipV="1">
              <a:off x="3696" y="3792"/>
              <a:ext cx="96" cy="24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799" name="Rectangle 7"/>
            <p:cNvSpPr>
              <a:spLocks noChangeArrowheads="1"/>
            </p:cNvSpPr>
            <p:nvPr/>
          </p:nvSpPr>
          <p:spPr bwMode="auto">
            <a:xfrm>
              <a:off x="4800" y="3456"/>
              <a:ext cx="768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>
                <a:lnSpc>
                  <a:spcPct val="80000"/>
                </a:lnSpc>
                <a:defRPr/>
              </a:pPr>
              <a:r>
                <a:rPr lang="en-US" sz="1200" b="1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Hydrophilic region</a:t>
              </a:r>
              <a:endParaRPr lang="en-GB" sz="1200" b="1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" name="Rectangle 7"/>
            <p:cNvSpPr>
              <a:spLocks noChangeArrowheads="1"/>
            </p:cNvSpPr>
            <p:nvPr/>
          </p:nvSpPr>
          <p:spPr bwMode="auto">
            <a:xfrm>
              <a:off x="4176" y="3888"/>
              <a:ext cx="768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lnSpc>
                  <a:spcPct val="80000"/>
                </a:lnSpc>
                <a:defRPr/>
              </a:pPr>
              <a:r>
                <a:rPr lang="en-US" sz="1200" b="1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Hydrophobic region</a:t>
              </a:r>
              <a:endParaRPr lang="en-GB" sz="1200" b="1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5134" name="Line 18"/>
            <p:cNvSpPr>
              <a:spLocks noChangeShapeType="1"/>
            </p:cNvSpPr>
            <p:nvPr/>
          </p:nvSpPr>
          <p:spPr bwMode="auto">
            <a:xfrm flipV="1">
              <a:off x="4464" y="3312"/>
              <a:ext cx="192" cy="62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" name="Line 19"/>
            <p:cNvSpPr>
              <a:spLocks noChangeShapeType="1"/>
            </p:cNvSpPr>
            <p:nvPr/>
          </p:nvSpPr>
          <p:spPr bwMode="auto">
            <a:xfrm flipH="1" flipV="1">
              <a:off x="4752" y="2928"/>
              <a:ext cx="528" cy="52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6" name="Line 20"/>
            <p:cNvSpPr>
              <a:spLocks noChangeShapeType="1"/>
            </p:cNvSpPr>
            <p:nvPr/>
          </p:nvSpPr>
          <p:spPr bwMode="auto">
            <a:xfrm flipH="1">
              <a:off x="4848" y="3648"/>
              <a:ext cx="336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18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9" name="Picture 1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979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9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9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9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2" grpId="0"/>
      <p:bldP spid="289794" grpId="0" uiExpand="1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0" name="Rectangle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990600" y="257175"/>
            <a:ext cx="5562600" cy="5810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buClr>
                <a:srgbClr val="339933"/>
              </a:buClr>
              <a:buFontTx/>
              <a:buNone/>
              <a:defRPr/>
            </a:pPr>
            <a:r>
              <a:rPr lang="en-GB" altLang="en-US" sz="2000" b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The proteins in the plasma membrane may provide a variety of major cell functions.</a:t>
            </a:r>
            <a:endParaRPr lang="en-US" altLang="en-US" sz="2000" b="1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152400" y="1295400"/>
            <a:ext cx="6400800" cy="51704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GB" sz="1800" b="1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Aquaporins</a:t>
            </a:r>
            <a:r>
              <a:rPr lang="en-GB" sz="18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GB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(</a:t>
            </a:r>
            <a:r>
              <a:rPr lang="en-GB" sz="18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channel proteins</a:t>
            </a:r>
            <a:r>
              <a:rPr lang="en-GB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): are transport proteins that function by having a </a:t>
            </a:r>
            <a:r>
              <a:rPr lang="en-GB" sz="1800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hydrophilic channel</a:t>
            </a:r>
            <a:r>
              <a:rPr lang="en-GB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that facilitate the passage of  </a:t>
            </a:r>
            <a:r>
              <a:rPr lang="en-GB" sz="18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water</a:t>
            </a:r>
            <a:r>
              <a:rPr lang="en-GB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molecules through the membrane in certain cells. Without </a:t>
            </a:r>
            <a:r>
              <a:rPr lang="en-GB" sz="1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aquaporins</a:t>
            </a:r>
            <a:r>
              <a:rPr lang="en-GB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, only a tiny fraction of water molecules would pass through the cell membrane. </a:t>
            </a:r>
          </a:p>
          <a:p>
            <a:pPr>
              <a:defRPr/>
            </a:pPr>
            <a:endParaRPr lang="en-GB" sz="1400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en-GB" sz="1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Carrier protein</a:t>
            </a:r>
            <a:r>
              <a:rPr lang="en-GB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(</a:t>
            </a:r>
            <a:r>
              <a:rPr lang="en-GB" sz="18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glucose transporter</a:t>
            </a:r>
            <a:r>
              <a:rPr lang="en-GB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): in the plasma membrane of red blood cells transports </a:t>
            </a:r>
            <a:r>
              <a:rPr lang="en-GB" sz="1800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glucose</a:t>
            </a:r>
            <a:r>
              <a:rPr lang="en-GB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across the membrane 50,000 time faster than glucose can pass through on its own.</a:t>
            </a:r>
          </a:p>
          <a:p>
            <a:pPr>
              <a:defRPr/>
            </a:pPr>
            <a:endParaRPr lang="en-GB" sz="1400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en-US" sz="18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Nonpolar</a:t>
            </a:r>
            <a:r>
              <a:rPr lang="en-US" sz="1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molecules</a:t>
            </a:r>
            <a:r>
              <a:rPr lang="en-US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, such as </a:t>
            </a:r>
            <a:r>
              <a:rPr lang="en-US" sz="18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hydrocarbons</a:t>
            </a:r>
            <a:r>
              <a:rPr 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en-US" sz="18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CO</a:t>
            </a:r>
            <a:r>
              <a:rPr lang="en-US" sz="1800" b="1" u="sng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, and </a:t>
            </a:r>
            <a:r>
              <a:rPr lang="en-US" sz="18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O</a:t>
            </a:r>
            <a:r>
              <a:rPr lang="en-US" sz="1800" b="1" u="sng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en-US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, are </a:t>
            </a:r>
            <a:r>
              <a:rPr lang="en-US" sz="18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hydrophobic</a:t>
            </a:r>
            <a:r>
              <a:rPr lang="en-US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and can therefore dissolve in the lipid </a:t>
            </a:r>
            <a:r>
              <a:rPr lang="en-US" sz="1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bilayer</a:t>
            </a:r>
            <a:r>
              <a:rPr lang="en-US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of the membrane and cross it easily, without the aid of membrane proteins.</a:t>
            </a:r>
            <a:endParaRPr lang="en-GB" sz="1800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en-GB" sz="1400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en-GB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Thus, </a:t>
            </a:r>
            <a:r>
              <a:rPr lang="en-GB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the selective permeability</a:t>
            </a:r>
            <a:r>
              <a:rPr lang="en-GB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of a membrane depends on both the discriminating barrier of the</a:t>
            </a:r>
            <a:r>
              <a:rPr lang="en-GB" sz="1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GB" sz="1800" u="sng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lipid </a:t>
            </a:r>
            <a:r>
              <a:rPr lang="en-GB" sz="1800" u="sng" dirty="0" err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bilayer</a:t>
            </a:r>
            <a:r>
              <a:rPr lang="en-GB" sz="1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GB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and the specific</a:t>
            </a:r>
            <a:r>
              <a:rPr lang="en-GB" sz="1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GB" sz="1800" u="sng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transport proteins</a:t>
            </a:r>
            <a:r>
              <a:rPr lang="en-GB" sz="1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GB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built into the membrane</a:t>
            </a:r>
            <a:r>
              <a:rPr lang="en-GB" sz="1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6148" name="Line 6"/>
          <p:cNvSpPr>
            <a:spLocks noChangeShapeType="1"/>
          </p:cNvSpPr>
          <p:nvPr/>
        </p:nvSpPr>
        <p:spPr bwMode="auto">
          <a:xfrm>
            <a:off x="320675" y="1090613"/>
            <a:ext cx="8305800" cy="0"/>
          </a:xfrm>
          <a:prstGeom prst="line">
            <a:avLst/>
          </a:prstGeom>
          <a:noFill/>
          <a:ln w="38100">
            <a:solidFill>
              <a:srgbClr val="3399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6149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8" t="8064" r="4047"/>
          <a:stretch>
            <a:fillRect/>
          </a:stretch>
        </p:blipFill>
        <p:spPr bwMode="auto">
          <a:xfrm>
            <a:off x="22225" y="42863"/>
            <a:ext cx="97155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50" name="Group 8"/>
          <p:cNvGrpSpPr>
            <a:grpSpLocks/>
          </p:cNvGrpSpPr>
          <p:nvPr/>
        </p:nvGrpSpPr>
        <p:grpSpPr bwMode="auto">
          <a:xfrm>
            <a:off x="6629400" y="76200"/>
            <a:ext cx="2438400" cy="6705600"/>
            <a:chOff x="4224" y="0"/>
            <a:chExt cx="1536" cy="4320"/>
          </a:xfrm>
        </p:grpSpPr>
        <p:pic>
          <p:nvPicPr>
            <p:cNvPr id="6151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930" b="3990"/>
            <a:stretch>
              <a:fillRect/>
            </a:stretch>
          </p:blipFill>
          <p:spPr bwMode="auto">
            <a:xfrm>
              <a:off x="4224" y="0"/>
              <a:ext cx="1536" cy="219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52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930" b="3990"/>
            <a:stretch>
              <a:fillRect/>
            </a:stretch>
          </p:blipFill>
          <p:spPr bwMode="auto">
            <a:xfrm>
              <a:off x="4224" y="2128"/>
              <a:ext cx="1536" cy="219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1586314"/>
            <a:ext cx="8686800" cy="2223686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339933"/>
              </a:buClr>
              <a:defRPr/>
            </a:pP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Many polar molecules and ions diffuse passively through the lipid </a:t>
            </a:r>
            <a:r>
              <a:rPr lang="en-US" altLang="en-US" sz="18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bilayer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with the help of </a:t>
            </a: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transport proteins </a:t>
            </a:r>
            <a:r>
              <a:rPr lang="en-US" alt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(gated channels </a:t>
            </a:r>
            <a:r>
              <a:rPr lang="ar-EG" altLang="en-US" sz="1600" dirty="0" smtClean="0">
                <a:latin typeface="Arial" charset="0"/>
                <a:cs typeface="Arial" charset="0"/>
              </a:rPr>
              <a:t>قنوات مُبَوبة</a:t>
            </a:r>
            <a:r>
              <a:rPr lang="en-US" alt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).</a:t>
            </a:r>
          </a:p>
          <a:p>
            <a:pPr>
              <a:buClr>
                <a:srgbClr val="339933"/>
              </a:buClr>
              <a:defRPr/>
            </a:pP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The passive movement                                                                                         of molecules down its                                                                              concentration gradient via a                                                                                     transport protein is called                                                                            </a:t>
            </a:r>
            <a:r>
              <a:rPr lang="en-US" altLang="en-US" sz="1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facilitated diffusion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.         </a:t>
            </a:r>
          </a:p>
        </p:txBody>
      </p:sp>
      <p:sp>
        <p:nvSpPr>
          <p:cNvPr id="31744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295400" y="76200"/>
            <a:ext cx="6629400" cy="954107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463550" indent="-463550" algn="ctr">
              <a:defRPr/>
            </a:pPr>
            <a:r>
              <a:rPr lang="en-US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Specific proteins facilitate </a:t>
            </a:r>
            <a:r>
              <a:rPr lang="ar-EG" altLang="en-US" sz="20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تـُسَهـِّل</a:t>
            </a:r>
            <a:r>
              <a:rPr lang="en-US" altLang="en-US" sz="2800" b="1" dirty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/>
            </a:r>
            <a:br>
              <a:rPr lang="en-US" altLang="en-US" sz="2800" b="1" dirty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</a:br>
            <a:r>
              <a:rPr lang="en-US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passive transport</a:t>
            </a:r>
          </a:p>
        </p:txBody>
      </p:sp>
      <p:sp>
        <p:nvSpPr>
          <p:cNvPr id="317447" name="Rectangle 7"/>
          <p:cNvSpPr>
            <a:spLocks noChangeArrowheads="1"/>
          </p:cNvSpPr>
          <p:nvPr/>
        </p:nvSpPr>
        <p:spPr bwMode="auto">
          <a:xfrm>
            <a:off x="266700" y="4161472"/>
            <a:ext cx="3732212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1500"/>
              </a:spcBef>
              <a:buClr>
                <a:srgbClr val="339933"/>
              </a:buClr>
              <a:buFontTx/>
              <a:buChar char="•"/>
              <a:tabLst>
                <a:tab pos="2743200" algn="l"/>
              </a:tabLst>
              <a:defRPr/>
            </a:pPr>
            <a:r>
              <a:rPr lang="en-US" altLang="en-US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Many transport proteins simply provide </a:t>
            </a:r>
            <a:r>
              <a:rPr lang="en-US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channels</a:t>
            </a:r>
            <a:r>
              <a:rPr lang="en-US" altLang="en-US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allowing a specific molecule or ion to cross the membrane.</a:t>
            </a:r>
          </a:p>
        </p:txBody>
      </p:sp>
      <p:pic>
        <p:nvPicPr>
          <p:cNvPr id="317448" name="Picture 8"/>
          <p:cNvPicPr>
            <a:picLocks noChangeAspect="1" noChangeArrowheads="1"/>
          </p:cNvPicPr>
          <p:nvPr/>
        </p:nvPicPr>
        <p:blipFill>
          <a:blip r:embed="rId3">
            <a:lum bright="-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75" b="7101"/>
          <a:stretch>
            <a:fillRect/>
          </a:stretch>
        </p:blipFill>
        <p:spPr bwMode="auto">
          <a:xfrm>
            <a:off x="3998912" y="2419350"/>
            <a:ext cx="4941888" cy="36925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8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9" name="Picture 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558925"/>
            <a:ext cx="8686800" cy="5222875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A steady traffic </a:t>
            </a:r>
            <a:r>
              <a:rPr lang="ar-EG" altLang="en-US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العبور المنتطم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of small molecules and ions moves across the plasma membrane in both directions.</a:t>
            </a:r>
          </a:p>
          <a:p>
            <a:pPr lvl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For example, sugars, amino acids, and other nutrients enter a muscle cell and metabolic waste products leave it.</a:t>
            </a:r>
          </a:p>
          <a:p>
            <a:pPr lvl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The cell absorbs O</a:t>
            </a:r>
            <a:r>
              <a:rPr lang="en-US" altLang="en-US" sz="1800" b="1" baseline="-25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and expels CO</a:t>
            </a:r>
            <a:r>
              <a:rPr lang="en-US" altLang="en-US" sz="1800" b="1" baseline="-25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</a:p>
          <a:p>
            <a:pPr lvl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It also regulates concentrations of inorganic ions, like Na</a:t>
            </a:r>
            <a:r>
              <a:rPr lang="en-US" altLang="en-US" sz="1800" b="1" baseline="30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+</a:t>
            </a: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, K</a:t>
            </a:r>
            <a:r>
              <a:rPr lang="en-US" altLang="en-US" sz="1800" b="1" baseline="30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+</a:t>
            </a: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, Ca</a:t>
            </a:r>
            <a:r>
              <a:rPr lang="en-US" altLang="en-US" sz="1800" b="1" baseline="30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2+</a:t>
            </a: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, and </a:t>
            </a:r>
            <a:r>
              <a:rPr lang="en-US" altLang="en-US" sz="18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Cl</a:t>
            </a:r>
            <a:r>
              <a:rPr lang="en-US" altLang="en-US" sz="1800" b="1" baseline="30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-</a:t>
            </a: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, by passing them across the membrane.</a:t>
            </a:r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However, substances do not move across the barrier indiscriminately </a:t>
            </a:r>
            <a:r>
              <a:rPr lang="ar-EG" altLang="en-US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عشوائيا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 as membrane is selectively permeable. </a:t>
            </a:r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Hydrophobic molecules, like hydrocarbons, CO</a:t>
            </a:r>
            <a:r>
              <a:rPr lang="en-US" altLang="en-US" sz="2000" b="1" baseline="-25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, and O</a:t>
            </a:r>
            <a:r>
              <a:rPr lang="en-US" altLang="en-US" sz="2000" b="1" baseline="-25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, can dissolve in the lipid </a:t>
            </a:r>
            <a:r>
              <a:rPr lang="en-US" altLang="en-US" sz="20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bilayer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and cross easily as described in the previous slide.</a:t>
            </a:r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Ions and polar molecules like H</a:t>
            </a:r>
            <a:r>
              <a:rPr lang="en-US" altLang="en-US" sz="2000" b="1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O and glucose pass through </a:t>
            </a:r>
            <a:r>
              <a:rPr lang="en-GB" sz="2100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channel proteins 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as described in the previous slide.</a:t>
            </a:r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Thus membrane proteins assist and regulate </a:t>
            </a:r>
            <a:r>
              <a:rPr lang="ar-EG" altLang="en-US" sz="2000" dirty="0" smtClean="0">
                <a:latin typeface="Arial" pitchFamily="34" charset="0"/>
                <a:cs typeface="Arial" pitchFamily="34" charset="0"/>
              </a:rPr>
              <a:t>يساعد و ينظم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the transport of ions and polar molecules.</a:t>
            </a:r>
          </a:p>
        </p:txBody>
      </p:sp>
      <p:sp>
        <p:nvSpPr>
          <p:cNvPr id="29901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600200" y="330443"/>
            <a:ext cx="6170907" cy="558314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63550" indent="-463550" algn="ctr">
              <a:defRPr/>
            </a:pPr>
            <a:r>
              <a:rPr lang="en-US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anose="020B0A04020102020204" pitchFamily="34" charset="0"/>
                <a:cs typeface="Arial" pitchFamily="34" charset="0"/>
              </a:rPr>
              <a:t>B: Functions of cell membrane</a:t>
            </a: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152400" y="1143000"/>
            <a:ext cx="51074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1- Selective permeability</a:t>
            </a:r>
            <a:r>
              <a:rPr lang="en-US" alt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ar-EG" altLang="en-US" sz="1800" dirty="0"/>
              <a:t>النفاذية الإختيارية</a:t>
            </a:r>
            <a:endParaRPr lang="en-GB" sz="1800" dirty="0"/>
          </a:p>
        </p:txBody>
      </p:sp>
      <p:grpSp>
        <p:nvGrpSpPr>
          <p:cNvPr id="7" name="Group 6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8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9" name="Picture 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9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99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99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99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99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990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90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990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9010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Oval 4"/>
          <p:cNvSpPr>
            <a:spLocks noChangeArrowheads="1"/>
          </p:cNvSpPr>
          <p:nvPr/>
        </p:nvSpPr>
        <p:spPr bwMode="auto">
          <a:xfrm>
            <a:off x="3733800" y="1339850"/>
            <a:ext cx="4724400" cy="3810000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100000">
                <a:srgbClr val="FF00FF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00FFFF"/>
            </a:solidFill>
            <a:round/>
            <a:headEnd/>
            <a:tailEnd/>
          </a:ln>
          <a:effectLst>
            <a:outerShdw dist="155023" dir="3300479" algn="ctr" rotWithShape="0">
              <a:srgbClr val="808080"/>
            </a:outerShdw>
          </a:effec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9pPr>
          </a:lstStyle>
          <a:p>
            <a:endParaRPr lang="en-US" altLang="en-US"/>
          </a:p>
        </p:txBody>
      </p:sp>
      <p:sp>
        <p:nvSpPr>
          <p:cNvPr id="322565" name="Text Box 5"/>
          <p:cNvSpPr txBox="1">
            <a:spLocks noChangeArrowheads="1"/>
          </p:cNvSpPr>
          <p:nvPr/>
        </p:nvSpPr>
        <p:spPr bwMode="auto">
          <a:xfrm>
            <a:off x="4800600" y="1797050"/>
            <a:ext cx="1066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GB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Arial" charset="0"/>
              </a:rPr>
              <a:t>CO</a:t>
            </a:r>
            <a:r>
              <a:rPr lang="en-GB" sz="3600" b="1" baseline="-2500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Arial" charset="0"/>
              </a:rPr>
              <a:t>2</a:t>
            </a:r>
          </a:p>
        </p:txBody>
      </p:sp>
      <p:sp>
        <p:nvSpPr>
          <p:cNvPr id="322566" name="Text Box 6"/>
          <p:cNvSpPr txBox="1">
            <a:spLocks noChangeArrowheads="1"/>
          </p:cNvSpPr>
          <p:nvPr/>
        </p:nvSpPr>
        <p:spPr bwMode="auto">
          <a:xfrm>
            <a:off x="2514600" y="3092450"/>
            <a:ext cx="838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GB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Arial" charset="0"/>
              </a:rPr>
              <a:t>O</a:t>
            </a:r>
            <a:r>
              <a:rPr lang="en-GB" sz="3600" b="1" baseline="-250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Arial" charset="0"/>
              </a:rPr>
              <a:t>2</a:t>
            </a:r>
          </a:p>
        </p:txBody>
      </p:sp>
      <p:sp>
        <p:nvSpPr>
          <p:cNvPr id="322567" name="Text Box 7"/>
          <p:cNvSpPr txBox="1">
            <a:spLocks noChangeArrowheads="1"/>
          </p:cNvSpPr>
          <p:nvPr/>
        </p:nvSpPr>
        <p:spPr bwMode="auto">
          <a:xfrm>
            <a:off x="5562600" y="3930650"/>
            <a:ext cx="838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GB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Arial" charset="0"/>
              </a:rPr>
              <a:t>O</a:t>
            </a:r>
            <a:r>
              <a:rPr lang="en-GB" sz="3600" b="1" baseline="-250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Arial" charset="0"/>
              </a:rPr>
              <a:t>2</a:t>
            </a:r>
          </a:p>
        </p:txBody>
      </p:sp>
      <p:sp>
        <p:nvSpPr>
          <p:cNvPr id="322568" name="Text Box 8"/>
          <p:cNvSpPr txBox="1">
            <a:spLocks noChangeArrowheads="1"/>
          </p:cNvSpPr>
          <p:nvPr/>
        </p:nvSpPr>
        <p:spPr bwMode="auto">
          <a:xfrm>
            <a:off x="2362200" y="2178050"/>
            <a:ext cx="1066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GB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Arial" charset="0"/>
              </a:rPr>
              <a:t>CO</a:t>
            </a:r>
            <a:r>
              <a:rPr lang="en-GB" sz="3600" b="1" baseline="-2500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Arial" charset="0"/>
              </a:rPr>
              <a:t>2</a:t>
            </a:r>
          </a:p>
        </p:txBody>
      </p:sp>
      <p:sp>
        <p:nvSpPr>
          <p:cNvPr id="322569" name="Oval 9"/>
          <p:cNvSpPr>
            <a:spLocks noChangeArrowheads="1"/>
          </p:cNvSpPr>
          <p:nvPr/>
        </p:nvSpPr>
        <p:spPr bwMode="auto">
          <a:xfrm>
            <a:off x="6705600" y="2482850"/>
            <a:ext cx="1600200" cy="12954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00FFFF"/>
            </a:solidFill>
            <a:round/>
            <a:headEnd/>
            <a:tailEnd/>
          </a:ln>
          <a:effectLst>
            <a:outerShdw dist="35921" dir="2700000" algn="ctr" rotWithShape="0">
              <a:srgbClr val="4D4D4D"/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GB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Arial" charset="0"/>
              </a:rPr>
              <a:t>Nucleus</a:t>
            </a:r>
          </a:p>
        </p:txBody>
      </p:sp>
      <p:sp>
        <p:nvSpPr>
          <p:cNvPr id="322570" name="Text Box 10"/>
          <p:cNvSpPr txBox="1">
            <a:spLocks noChangeArrowheads="1"/>
          </p:cNvSpPr>
          <p:nvPr/>
        </p:nvSpPr>
        <p:spPr bwMode="auto">
          <a:xfrm>
            <a:off x="245534" y="4886980"/>
            <a:ext cx="470746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GB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Arial" charset="0"/>
              </a:rPr>
              <a:t>Selective Permeability</a:t>
            </a:r>
          </a:p>
        </p:txBody>
      </p:sp>
      <p:sp>
        <p:nvSpPr>
          <p:cNvPr id="322571" name="Text Box 11"/>
          <p:cNvSpPr txBox="1">
            <a:spLocks noChangeArrowheads="1"/>
          </p:cNvSpPr>
          <p:nvPr/>
        </p:nvSpPr>
        <p:spPr bwMode="auto">
          <a:xfrm>
            <a:off x="762000" y="5715000"/>
            <a:ext cx="8001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GB" sz="2800">
                <a:latin typeface="Gill Sans Ultra Bold Condensed" pitchFamily="34" charset="0"/>
                <a:cs typeface="Arial" charset="0"/>
              </a:rPr>
              <a:t>The cell is able to </a:t>
            </a:r>
            <a:r>
              <a:rPr lang="en-GB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ill Sans Ultra Bold Condensed" pitchFamily="34" charset="0"/>
                <a:cs typeface="Arial" charset="0"/>
              </a:rPr>
              <a:t>take up</a:t>
            </a:r>
            <a:r>
              <a:rPr lang="en-GB" sz="2800">
                <a:latin typeface="Gill Sans Ultra Bold Condensed" pitchFamily="34" charset="0"/>
                <a:cs typeface="Arial" charset="0"/>
              </a:rPr>
              <a:t> </a:t>
            </a:r>
            <a:r>
              <a:rPr lang="ar-EG" sz="2000">
                <a:latin typeface="Gill Sans Ultra Bold Condensed" pitchFamily="34" charset="0"/>
                <a:cs typeface="Arial" charset="0"/>
              </a:rPr>
              <a:t>تـنـتـق</a:t>
            </a:r>
            <a:r>
              <a:rPr lang="ar-SA" sz="2000">
                <a:latin typeface="Gill Sans Ultra Bold Condensed" pitchFamily="34" charset="0"/>
                <a:cs typeface="Arial" charset="0"/>
              </a:rPr>
              <a:t>ي</a:t>
            </a:r>
            <a:r>
              <a:rPr lang="ar-EG" sz="2800">
                <a:latin typeface="Gill Sans Ultra Bold Condensed" pitchFamily="34" charset="0"/>
                <a:cs typeface="Arial" charset="0"/>
              </a:rPr>
              <a:t> </a:t>
            </a:r>
            <a:r>
              <a:rPr lang="en-GB" sz="2800">
                <a:latin typeface="Gill Sans Ultra Bold Condensed" pitchFamily="34" charset="0"/>
                <a:cs typeface="Arial" charset="0"/>
              </a:rPr>
              <a:t> particular molecules and </a:t>
            </a:r>
            <a:r>
              <a:rPr lang="en-GB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ill Sans Ultra Bold Condensed" pitchFamily="34" charset="0"/>
                <a:cs typeface="Arial" charset="0"/>
              </a:rPr>
              <a:t>exclude </a:t>
            </a:r>
            <a:r>
              <a:rPr lang="ar-EG" sz="2000">
                <a:effectLst>
                  <a:outerShdw blurRad="38100" dist="38100" dir="2700000" algn="tl">
                    <a:srgbClr val="C0C0C0"/>
                  </a:outerShdw>
                </a:effectLst>
                <a:latin typeface="Gill Sans Ultra Bold Condensed" pitchFamily="34" charset="0"/>
                <a:cs typeface="Arial" charset="0"/>
              </a:rPr>
              <a:t>تـتجنب</a:t>
            </a:r>
            <a:r>
              <a:rPr lang="en-GB" sz="2000">
                <a:effectLst>
                  <a:outerShdw blurRad="38100" dist="38100" dir="2700000" algn="tl">
                    <a:srgbClr val="C0C0C0"/>
                  </a:outerShdw>
                </a:effectLst>
                <a:latin typeface="Gill Sans Ultra Bold Condensed" pitchFamily="34" charset="0"/>
                <a:cs typeface="Arial" charset="0"/>
              </a:rPr>
              <a:t> </a:t>
            </a:r>
            <a:r>
              <a:rPr lang="en-GB" sz="2800">
                <a:latin typeface="Gill Sans Ultra Bold Condensed" pitchFamily="34" charset="0"/>
                <a:cs typeface="Arial" charset="0"/>
              </a:rPr>
              <a:t>others </a:t>
            </a:r>
          </a:p>
        </p:txBody>
      </p:sp>
      <p:sp>
        <p:nvSpPr>
          <p:cNvPr id="9228" name="Line 6"/>
          <p:cNvSpPr>
            <a:spLocks noChangeShapeType="1"/>
          </p:cNvSpPr>
          <p:nvPr/>
        </p:nvSpPr>
        <p:spPr bwMode="auto">
          <a:xfrm>
            <a:off x="381000" y="5562600"/>
            <a:ext cx="8305800" cy="0"/>
          </a:xfrm>
          <a:prstGeom prst="line">
            <a:avLst/>
          </a:prstGeom>
          <a:noFill/>
          <a:ln w="38100">
            <a:solidFill>
              <a:srgbClr val="3399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76200" y="1292"/>
            <a:ext cx="9029700" cy="1266444"/>
            <a:chOff x="38100" y="1292"/>
            <a:chExt cx="9029700" cy="1266444"/>
          </a:xfrm>
        </p:grpSpPr>
        <p:sp>
          <p:nvSpPr>
            <p:cNvPr id="14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5" name="Picture 1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1905000" y="228600"/>
            <a:ext cx="4953000" cy="558314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FFC247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FFC247"/>
                </a:solidFill>
                <a:latin typeface="Times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FFC247"/>
                </a:solidFill>
                <a:latin typeface="Times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FFC247"/>
                </a:solidFill>
                <a:latin typeface="Times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FFC247"/>
                </a:solidFill>
                <a:latin typeface="Times" pitchFamily="18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FFC247"/>
                </a:solidFill>
                <a:latin typeface="Times" pitchFamily="18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FFC247"/>
                </a:solidFill>
                <a:latin typeface="Times" pitchFamily="18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FFC247"/>
                </a:solidFill>
                <a:latin typeface="Times" pitchFamily="18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FFC247"/>
                </a:solidFill>
                <a:latin typeface="Times" pitchFamily="18" charset="0"/>
              </a:defRPr>
            </a:lvl9pPr>
          </a:lstStyle>
          <a:p>
            <a:pPr marL="463550" indent="-463550" algn="ctr">
              <a:defRPr/>
            </a:pPr>
            <a:r>
              <a:rPr lang="en-US" altLang="en-US" sz="2800" b="1" kern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Functions of cell membrane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85185E-6 L -0.275 -0.1199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225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50" y="-599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6667E-6 -4.81481E-6 L 0.28333 -4.81481E-6 " pathEditMode="relative" ptsTypes="AA">
                                      <p:cBhvr>
                                        <p:cTn id="8" dur="2000" fill="hold"/>
                                        <p:tgtEl>
                                          <p:spTgt spid="3225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2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2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2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2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2565" grpId="0"/>
      <p:bldP spid="322566" grpId="0"/>
      <p:bldP spid="32257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9"/>
  <p:tag name="ARTICULATE_PROJECT_OPEN" val="1"/>
  <p:tag name="ARTICULATE_USED_PAGE_ORIENTATION" val="1"/>
  <p:tag name="ARTICULATE_USED_PAGE_SIZE" val="1"/>
  <p:tag name="TAG_BACKING_FORM_KEY" val="5048850-c:\ashraf\d\ashraf 2\lectures\saudia\145-zoo\gamal-lectures\new-articulate\lectures\lecture-9 transport\lecture 9.pptx"/>
  <p:tag name="ARTICULATE_PRESENTER_VERSION" val="7"/>
  <p:tag name="ARTICULATE_REFERENCE_COUNT" val="0"/>
  <p:tag name="ARTICULATE_PLAYER_GLOSSARY_XML" val="&lt;?xml version=&quot;1.0&quot; encoding=&quot;utf-16&quot;?&gt;&lt;glossary xmlns:xsi=&quot;http://www.w3.org/2001/XMLSchema-instance&quot; xmlns:xsd=&quot;http://www.w3.org/2001/XMLSchema&quot;&gt;&lt;terms /&gt;&lt;/glossary&gt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ARTICULATE_USED_LAYOUT" val="2"/>
  <p:tag name="ARTICULATE_NAV_LEVEL" val="1"/>
  <p:tag name="ARTICULATE_SLIDE_PRESENTER_GUID" val="6a4fcd2d-e64e-47b4-81be-13db1a57c1e1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ARTICULATE_USED_LAYOUT" val="7"/>
  <p:tag name="ARTICULATE_NAV_LEVEL" val="1"/>
  <p:tag name="ARTICULATE_SLIDE_PRESENTER_GUID" val="6a4fcd2d-e64e-47b4-81be-13db1a57c1e1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ARTICULATE_USED_LAYOUT" val="2"/>
  <p:tag name="ARTICULATE_NAV_LEVEL" val="1"/>
  <p:tag name="ARTICULATE_SLIDE_PRESENTER_GUID" val="6a4fcd2d-e64e-47b4-81be-13db1a57c1e1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ARTICULATE_USED_LAYOUT" val="2"/>
  <p:tag name="ARTICULATE_NAV_LEVEL" val="1"/>
  <p:tag name="ARTICULATE_SLIDE_PRESENTER_GUID" val="6a4fcd2d-e64e-47b4-81be-13db1a57c1e1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ARTICULATE_USED_LAYOUT" val="2"/>
  <p:tag name="ARTICULATE_NAV_LEVEL" val="1"/>
  <p:tag name="ARTICULATE_SLIDE_PRESENTER_GUID" val="6a4fcd2d-e64e-47b4-81be-13db1a57c1e1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ARTICULATE_USED_LAYOUT" val="7"/>
  <p:tag name="ARTICULATE_NAV_LEVEL" val="1"/>
  <p:tag name="ARTICULATE_SLIDE_PRESENTER_GUID" val="6a4fcd2d-e64e-47b4-81be-13db1a57c1e1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ARTICULATE_USED_LAYOUT" val="7"/>
  <p:tag name="ARTICULATE_NAV_LEVEL" val="1"/>
  <p:tag name="ARTICULATE_SLIDE_PRESENTER_GUID" val="6a4fcd2d-e64e-47b4-81be-13db1a57c1e1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ARTICULATE_USED_LAYOUT" val="2"/>
  <p:tag name="ARTICULATE_NAV_LEVEL" val="1"/>
  <p:tag name="ARTICULATE_SLIDE_PRESENTER_GUID" val="6a4fcd2d-e64e-47b4-81be-13db1a57c1e1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ARTICULATE_USED_LAYOUT" val="6"/>
  <p:tag name="ARTICULATE_NAV_LEVEL" val="1"/>
  <p:tag name="ARTICULATE_SLIDE_PRESENTER_GUID" val="6a4fcd2d-e64e-47b4-81be-13db1a57c1e1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ARTICULATE_USED_LAYOUT" val="2"/>
  <p:tag name="ARTICULATE_NAV_LEVEL" val="1"/>
  <p:tag name="ARTICULATE_SLIDE_PRESENTER_GUID" val="6a4fcd2d-e64e-47b4-81be-13db1a57c1e1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ARTICULATE_USED_LAYOUT" val="7"/>
  <p:tag name="ARTICULATE_NAV_LEVEL" val="1"/>
  <p:tag name="ARTICULATE_SLIDE_PRESENTER_GUID" val="6a4fcd2d-e64e-47b4-81be-13db1a57c1e1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UIZMAKER_QUIZ_FILENAME" val="C:\Ashraf\D\Faculty file\e-Larning\1433-1434\المحتوى الرقمي\Zoo-145\Without-Sound\11 Lecture-Transport\Quiz1.quiz"/>
  <p:tag name="QUIZMAKER_QUIZ_SLIDE_ID" val="432"/>
  <p:tag name="OVERRIDE" val="QUIZMAKER_QUIZ_SLIDE"/>
  <p:tag name="QUIZMAKER_QUIZ_TITLE" val="Quiz1"/>
  <p:tag name="ARTICULATE_DESCRIPTION" val="Quiz - 4 questions"/>
  <p:tag name="AQP_PASS_SCORE" val="60"/>
  <p:tag name="QUIZMAKER_LAST_MODIFY_DATE" val="41652.5672453704"/>
  <p:tag name="EMBEDDEDCONTENT_LASTWRITETIMEUTC" val="2014-01-13 10:36:50Z"/>
  <p:tag name="ELAPSEDTIME" val="5"/>
  <p:tag name="AQP_PASS_ACTION" val="2"/>
  <p:tag name="AQP_FAIL_ACTION" val="2"/>
  <p:tag name="ARTICULATE_SHOW_IN_MENU" val="multipleitems"/>
  <p:tag name="ARTICULATE_SLIDE_THUMBNAIL_REFRESH" val="1"/>
  <p:tag name="ARTICULATE_USED_LAYOUT" val="6"/>
  <p:tag name="ARTICULATE_NAV_LEVEL" val="1"/>
  <p:tag name="ARTICULATE_SLIDE_PRESENTER_GUID" val="6a4fcd2d-e64e-47b4-81be-13db1a57c1e1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Fals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False"/>
  <p:tag name="ARTICULATE_PLAYER_CONTROL_PLAYPAUSE" val="False"/>
  <p:tag name="ARTICULATE_PLAYER_CONTROLS_SET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M_PROPERTY" val="1"/>
  <p:tag name="ART_QM_A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M_PROPERTY" val="1"/>
  <p:tag name="ART_QM_B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M_PROPERTY" val="1"/>
  <p:tag name="ART_QM_A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fdc36053-3428-461a-b770-225e36c90266"/>
  <p:tag name="ARTICULATE_PLAYLIST_ID" val="-1"/>
  <p:tag name="ARTICULATE_SLIDE_NAV" val="17"/>
  <p:tag name="AUDIO_ID" val="377"/>
  <p:tag name="ARTICULATE_SLIDE_THUMBNAIL_REFRESH" val="1"/>
  <p:tag name="ARTICULATE_USED_LAYOUT" val="13"/>
  <p:tag name="ARTICULATE_NAV_LEVEL" val="1"/>
  <p:tag name="ARTICULATE_SLIDE_PRESENTER_GUID" val="6a4fcd2d-e64e-47b4-81be-13db1a57c1e1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06d7afbce09946128653d101d6d5370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ARTICULATE_USED_LAYOUT" val="7"/>
  <p:tag name="ARTICULATE_NAV_LEVEL" val="1"/>
  <p:tag name="ARTICULATE_SLIDE_PRESENTER_GUID" val="6a4fcd2d-e64e-47b4-81be-13db1a57c1e1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ARTICULATE_USED_LAYOUT" val="7"/>
  <p:tag name="ARTICULATE_NAV_LEVEL" val="1"/>
  <p:tag name="ARTICULATE_SLIDE_PRESENTER_GUID" val="6a4fcd2d-e64e-47b4-81be-13db1a57c1e1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ARTICULATE_USED_LAYOUT" val="7"/>
  <p:tag name="ARTICULATE_NAV_LEVEL" val="1"/>
  <p:tag name="ARTICULATE_SLIDE_PRESENTER_GUID" val="6a4fcd2d-e64e-47b4-81be-13db1a57c1e1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ARTICULATE_USED_LAYOUT" val="7"/>
  <p:tag name="ARTICULATE_NAV_LEVEL" val="1"/>
  <p:tag name="ARTICULATE_SLIDE_PRESENTER_GUID" val="6a4fcd2d-e64e-47b4-81be-13db1a57c1e1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ARTICULATE_USED_LAYOUT" val="7"/>
  <p:tag name="ARTICULATE_NAV_LEVEL" val="1"/>
  <p:tag name="ARTICULATE_SLIDE_PRESENTER_GUID" val="6a4fcd2d-e64e-47b4-81be-13db1a57c1e1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ARTICULATE_USED_LAYOUT" val="2"/>
  <p:tag name="ARTICULATE_NAV_LEVEL" val="1"/>
  <p:tag name="ARTICULATE_SLIDE_PRESENTER_GUID" val="6a4fcd2d-e64e-47b4-81be-13db1a57c1e1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</p:tagLst>
</file>

<file path=ppt/theme/theme1.xml><?xml version="1.0" encoding="utf-8"?>
<a:theme xmlns:a="http://schemas.openxmlformats.org/drawingml/2006/main" name="Presentation1d.temp">
  <a:themeElements>
    <a:clrScheme name="Presentation1d.tem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resentation1d.temp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Presentation1d.tem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1d.temp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1d.temp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1d.temp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1d.temp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1d.temp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1d.temp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G3 HD-1:Applications:Microsoft Office 2001:Templates:My Templates:TitleSlide.temp</Template>
  <TotalTime>6967</TotalTime>
  <Words>1274</Words>
  <Application>Microsoft Office PowerPoint</Application>
  <PresentationFormat>On-screen Show (4:3)</PresentationFormat>
  <Paragraphs>131</Paragraphs>
  <Slides>19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Presentation1d.temp</vt:lpstr>
      <vt:lpstr>PowerPoint Presentation</vt:lpstr>
      <vt:lpstr>A: Structure of Cell Membrane</vt:lpstr>
      <vt:lpstr>PowerPoint Presentation</vt:lpstr>
      <vt:lpstr>Cell membrane is mosaic of structure and function</vt:lpstr>
      <vt:lpstr>PowerPoint Presentation</vt:lpstr>
      <vt:lpstr>PowerPoint Presentation</vt:lpstr>
      <vt:lpstr>Specific proteins facilitate تـُسَهـِّل passive transport</vt:lpstr>
      <vt:lpstr>B: Functions of cell membrane</vt:lpstr>
      <vt:lpstr>PowerPoint Presentation</vt:lpstr>
      <vt:lpstr>2- Passive transport الإنتقال السلبي</vt:lpstr>
      <vt:lpstr>PowerPoint Presentation</vt:lpstr>
      <vt:lpstr>B). Osmosis الأسموزية : the passive transport of water</vt:lpstr>
      <vt:lpstr>PowerPoint Presentation</vt:lpstr>
      <vt:lpstr>PowerPoint Presentation</vt:lpstr>
      <vt:lpstr>PowerPoint Presentation</vt:lpstr>
      <vt:lpstr>Behavior of water when a living cell is placed in Hypertonic, Hypotonic or Isotonic Solutions</vt:lpstr>
      <vt:lpstr>C)- Facilitated Diffusion:                                                               Specific proteins facilitate تـُسَهـِّل passive transport</vt:lpstr>
      <vt:lpstr>Quiz1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Nerve activates contraction</dc:title>
  <dc:creator>Karl Miyajima</dc:creator>
  <cp:lastModifiedBy>HP</cp:lastModifiedBy>
  <cp:revision>358</cp:revision>
  <cp:lastPrinted>2001-01-06T03:20:03Z</cp:lastPrinted>
  <dcterms:created xsi:type="dcterms:W3CDTF">2000-12-11T01:39:32Z</dcterms:created>
  <dcterms:modified xsi:type="dcterms:W3CDTF">2014-01-16T07:50:58Z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Path">
    <vt:lpwstr>Lecture 9</vt:lpwstr>
  </property>
  <property fmtid="{D5CDD505-2E9C-101B-9397-08002B2CF9AE}" pid="3" name="ArticulateUseProject">
    <vt:lpwstr>1</vt:lpwstr>
  </property>
  <property fmtid="{D5CDD505-2E9C-101B-9397-08002B2CF9AE}" pid="4" name="ArticulateProjectVersion">
    <vt:lpwstr>7</vt:lpwstr>
  </property>
  <property fmtid="{D5CDD505-2E9C-101B-9397-08002B2CF9AE}" pid="5" name="ArticulateGUID">
    <vt:lpwstr>3F31FC5B-8855-4651-907C-CA6F5ED362AF</vt:lpwstr>
  </property>
  <property fmtid="{D5CDD505-2E9C-101B-9397-08002B2CF9AE}" pid="6" name="ArticulateProjectFull">
    <vt:lpwstr>C:\Ashraf\D\Ashraf 2\Lectures\Saudia\145-Zoo\Gamal-Lectures\New-Articulate\Lectures\Lecture-9 Transport\Lecture 9.ppta</vt:lpwstr>
  </property>
</Properties>
</file>