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2" r:id="rId1"/>
  </p:sldMasterIdLst>
  <p:notesMasterIdLst>
    <p:notesMasterId r:id="rId16"/>
  </p:notesMasterIdLst>
  <p:sldIdLst>
    <p:sldId id="257" r:id="rId2"/>
    <p:sldId id="298" r:id="rId3"/>
    <p:sldId id="299" r:id="rId4"/>
    <p:sldId id="300" r:id="rId5"/>
    <p:sldId id="288" r:id="rId6"/>
    <p:sldId id="292" r:id="rId7"/>
    <p:sldId id="291" r:id="rId8"/>
    <p:sldId id="293" r:id="rId9"/>
    <p:sldId id="289" r:id="rId10"/>
    <p:sldId id="294" r:id="rId11"/>
    <p:sldId id="297" r:id="rId12"/>
    <p:sldId id="290" r:id="rId13"/>
    <p:sldId id="295" r:id="rId14"/>
    <p:sldId id="296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11F"/>
    <a:srgbClr val="DE4526"/>
    <a:srgbClr val="ABE9FF"/>
    <a:srgbClr val="FF9933"/>
    <a:srgbClr val="28D6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BF05A-04AF-4545-BD2B-3F47B9A201CD}" type="datetimeFigureOut">
              <a:rPr lang="en-US" smtClean="0"/>
              <a:pPr/>
              <a:t>30-Apr-13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62E35-0F55-43D5-B19F-CA9DB22E06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09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91461E1-3332-4CCA-B332-DC21B4259A2B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A2263-FA9C-4196-8791-0E9B6F55AA4F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5413989-C1D2-4678-83C0-C4C3862D0096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6F20-DD1D-4151-8395-CFA42903134C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914B-A5FA-4471-9876-EB754CCBD9F9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AD56858-E8EB-4B1C-AC77-AD0A13F9DAF5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38D8645-8EA1-42DB-B1D2-CFF738C5DADF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24B00-2C87-4AEE-9F02-1489546E4C4B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DBBD-CECE-48E0-A939-3B5327162A37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0EFD7-CCB8-4457-96A9-916EE928684F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6C18696-E4E2-49F1-818E-2FFC1CA2D514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DFBEF5-75CD-497B-8155-8BB1E0408505}" type="datetime1">
              <a:rPr lang="ar-SA" smtClean="0"/>
              <a:pPr/>
              <a:t>20/06/1434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508298-B758-4581-A755-07ECCB7200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7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95736" y="2924944"/>
            <a:ext cx="4680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r-SA" sz="4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المحاضرة التاسعة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7166"/>
            <a:ext cx="4725899" cy="58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643050"/>
            <a:ext cx="3819527" cy="54564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357430"/>
            <a:ext cx="42100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2714620"/>
            <a:ext cx="12954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5072074"/>
            <a:ext cx="19621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3714752"/>
            <a:ext cx="2276476" cy="5081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7" name="TextBox 16"/>
          <p:cNvSpPr txBox="1"/>
          <p:nvPr/>
        </p:nvSpPr>
        <p:spPr>
          <a:xfrm>
            <a:off x="4572000" y="4500570"/>
            <a:ext cx="4334841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العلاقة بين الحراتين النوعيتين للغاز تعطى بالمعادلة</a:t>
            </a:r>
            <a:endParaRPr lang="ar-SA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6000760" y="5715016"/>
            <a:ext cx="272542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حيث </a:t>
            </a:r>
            <a:r>
              <a:rPr lang="en-US" sz="2000" i="1" dirty="0" smtClean="0"/>
              <a:t>R</a:t>
            </a:r>
            <a:r>
              <a:rPr lang="ar-SA" sz="2000" dirty="0" smtClean="0"/>
              <a:t> هو الثابت العام للغازات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57166"/>
            <a:ext cx="4797337" cy="59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58214" y="1643050"/>
            <a:ext cx="60785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/>
              <a:t>مثال</a:t>
            </a:r>
            <a:endParaRPr lang="ar-SA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50221" y="2214554"/>
            <a:ext cx="497283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احسب قيمة الحرارة النوعية للغاز المثالي عند ثبوت الضغط</a:t>
            </a:r>
            <a:endParaRPr lang="ar-SA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286776" y="2786058"/>
            <a:ext cx="6254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/>
              <a:t>الحل</a:t>
            </a:r>
            <a:endParaRPr lang="ar-SA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187588" y="3286124"/>
            <a:ext cx="459452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الحرارة النوعية للغاز المثالي عند ثبوت الحجم تعطى بالعلاقة</a:t>
            </a:r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5540007" y="4643446"/>
            <a:ext cx="309732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الحرارة النوعية عند ثبوت الضغط تكون</a:t>
            </a:r>
            <a:endParaRPr lang="ar-SA" dirty="0"/>
          </a:p>
        </p:txBody>
      </p:sp>
      <p:sp>
        <p:nvSpPr>
          <p:cNvPr id="13" name="TextBox 12"/>
          <p:cNvSpPr txBox="1"/>
          <p:nvPr/>
        </p:nvSpPr>
        <p:spPr>
          <a:xfrm>
            <a:off x="5572132" y="3929066"/>
            <a:ext cx="316785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من العلاقة بين الحرارتين النوعيتين للغاز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286124"/>
            <a:ext cx="10191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071942"/>
            <a:ext cx="1571636" cy="52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4786322"/>
            <a:ext cx="1638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5357826"/>
            <a:ext cx="15621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12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9127" y="1643050"/>
            <a:ext cx="3970525" cy="50006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57166"/>
            <a:ext cx="4868775" cy="60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9513" y="3000372"/>
            <a:ext cx="17049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86181" y="4214818"/>
            <a:ext cx="1743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301253" y="2428868"/>
            <a:ext cx="5628465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العلاقة بين الضغط والحجم أثناء عملية أديباتيكية تكتب على الصورة</a:t>
            </a:r>
            <a:endParaRPr lang="ar-SA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324393" y="3714752"/>
            <a:ext cx="553388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وكذلك يمكن كتابتها بدلالة الحالتين الابتدائية والنهائية للعملية على الصورة</a:t>
            </a:r>
            <a:endParaRPr lang="ar-S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5715016"/>
            <a:ext cx="229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5067260"/>
            <a:ext cx="3910011" cy="43344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1" name="TextBox 10"/>
          <p:cNvSpPr txBox="1"/>
          <p:nvPr/>
        </p:nvSpPr>
        <p:spPr>
          <a:xfrm>
            <a:off x="8560885" y="1571612"/>
            <a:ext cx="41069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sz="3200" b="1" dirty="0" smtClean="0"/>
              <a:t>4</a:t>
            </a:r>
            <a:endParaRPr lang="ar-SA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501090" y="5000636"/>
            <a:ext cx="41069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sz="3200" b="1" dirty="0" smtClean="0"/>
              <a:t>5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7835214" y="428604"/>
            <a:ext cx="922048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600" b="1" dirty="0" smtClean="0">
                <a:latin typeface="Simplified Arabic" pitchFamily="18" charset="-78"/>
                <a:cs typeface="Simplified Arabic" pitchFamily="18" charset="-78"/>
              </a:rPr>
              <a:t>مثــال</a:t>
            </a:r>
            <a:endParaRPr lang="ar-SA" sz="3600" b="1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58353" y="2857496"/>
            <a:ext cx="77136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الحل</a:t>
            </a:r>
            <a:endParaRPr lang="ar-SA" sz="3200" b="1" dirty="0"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643314"/>
            <a:ext cx="49149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8566" y="4586300"/>
            <a:ext cx="1333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5143512"/>
            <a:ext cx="29241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5643578"/>
            <a:ext cx="15811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8" y="1714488"/>
            <a:ext cx="88868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14</a:t>
            </a:fld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857364"/>
            <a:ext cx="2457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928802"/>
            <a:ext cx="34861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4762" y="3214686"/>
            <a:ext cx="24192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714884"/>
            <a:ext cx="2476500" cy="123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5214950"/>
            <a:ext cx="22193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3929058" y="2214554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8001024" y="428604"/>
            <a:ext cx="771365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الحل</a:t>
            </a:r>
            <a:endParaRPr lang="ar-SA" sz="3200" b="1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929058" y="5357826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28604"/>
            <a:ext cx="3603913" cy="63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378" y="1643050"/>
            <a:ext cx="8770174" cy="164307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500438"/>
            <a:ext cx="4796151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3429000"/>
            <a:ext cx="2750363" cy="7858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31894" y="4357694"/>
            <a:ext cx="5969170" cy="231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705" y="1785926"/>
            <a:ext cx="874301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7" y="3429000"/>
            <a:ext cx="5776341" cy="26290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57166"/>
            <a:ext cx="3603913" cy="63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7" y="285728"/>
            <a:ext cx="1535917" cy="65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292" y="1714488"/>
            <a:ext cx="838955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3000372"/>
            <a:ext cx="1094369" cy="5715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2214554"/>
            <a:ext cx="1952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33613" y="3680872"/>
            <a:ext cx="5053031" cy="39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40" y="5143516"/>
            <a:ext cx="23050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1810" y="4500570"/>
            <a:ext cx="35897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85918" y="5972196"/>
            <a:ext cx="4676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5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7166"/>
            <a:ext cx="4725899" cy="58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000372"/>
            <a:ext cx="2071703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5072074"/>
            <a:ext cx="33718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6000768"/>
            <a:ext cx="3505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1637302"/>
            <a:ext cx="3143272" cy="50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04930" y="2243132"/>
            <a:ext cx="7753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00496" y="3286124"/>
            <a:ext cx="46482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8560885" y="1571612"/>
            <a:ext cx="41069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sz="3200" b="1" dirty="0" smtClean="0"/>
              <a:t>1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4308522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071942"/>
            <a:ext cx="1714512" cy="512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638" y="4643446"/>
            <a:ext cx="7807153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57166"/>
            <a:ext cx="4725899" cy="58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6108110"/>
            <a:ext cx="1595440" cy="392724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5286388"/>
            <a:ext cx="35052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1857364"/>
            <a:ext cx="8091490" cy="202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7166"/>
            <a:ext cx="4725899" cy="58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857356" y="2428868"/>
            <a:ext cx="70723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أذا أجريت عملية على نظام ديناميكي حراري عند ثبوت الحجم فان كمية الحرارة تكون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000372"/>
            <a:ext cx="1504952" cy="376238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643446"/>
            <a:ext cx="1774788" cy="35719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76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5143504" y="4572008"/>
            <a:ext cx="34289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من القانون الاول للديناميكا الحرارية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063" y="3500438"/>
            <a:ext cx="89058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48267" y="1577621"/>
            <a:ext cx="3481385" cy="70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4857752" y="6286520"/>
            <a:ext cx="34289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143512"/>
            <a:ext cx="1143008" cy="393293"/>
          </a:xfrm>
          <a:prstGeom prst="rect">
            <a:avLst/>
          </a:prstGeom>
          <a:noFill/>
        </p:spPr>
      </p:pic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2928926" y="5143512"/>
            <a:ext cx="59293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Calibri" pitchFamily="34" charset="0"/>
                <a:cs typeface="Arial" pitchFamily="34" charset="0"/>
              </a:rPr>
              <a:t>عند ثبوت الحجم نعلم ان الشغل المبزول = صفر وعليه نجد أن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5286380" y="5715016"/>
            <a:ext cx="34289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Calibri" pitchFamily="34" charset="0"/>
                <a:cs typeface="Arial" pitchFamily="34" charset="0"/>
              </a:rPr>
              <a:t>وبذلك تكون كمية الحرارة للنظام هي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786454"/>
            <a:ext cx="1714513" cy="394708"/>
          </a:xfrm>
          <a:prstGeom prst="rect">
            <a:avLst/>
          </a:prstGeom>
          <a:noFill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6111497"/>
            <a:ext cx="1500198" cy="675089"/>
          </a:xfrm>
          <a:prstGeom prst="rect">
            <a:avLst/>
          </a:prstGeom>
          <a:noFill/>
        </p:spPr>
      </p:pic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4786314" y="6286520"/>
            <a:ext cx="39290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Calibri" pitchFamily="34" charset="0"/>
                <a:cs typeface="Arial" pitchFamily="34" charset="0"/>
              </a:rPr>
              <a:t>وتكون الحرارة النوعية عند ثبوت الحجم هي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60885" y="1629779"/>
            <a:ext cx="41069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sz="3200" b="1" dirty="0" smtClean="0"/>
              <a:t>2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3085" grpId="0"/>
      <p:bldP spid="18" grpId="0"/>
      <p:bldP spid="19" grpId="0"/>
      <p:bldP spid="22" grpId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57166"/>
            <a:ext cx="4797337" cy="59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4286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58214" y="1643050"/>
            <a:ext cx="607859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/>
              <a:t>مثال</a:t>
            </a:r>
            <a:endParaRPr lang="ar-SA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57620" y="2214554"/>
            <a:ext cx="4865436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smtClean="0"/>
              <a:t>احسب قيمة الحرارة النوعية للغاز المثالي عند ثبوت الحجم</a:t>
            </a:r>
            <a:endParaRPr lang="ar-SA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8286776" y="2786058"/>
            <a:ext cx="625491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/>
              <a:t>الحل</a:t>
            </a:r>
            <a:endParaRPr lang="ar-SA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214810" y="3286124"/>
            <a:ext cx="4567277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للغاز المثالي العلاقة بين الطاقة الداخلية و درجة الحرارة هي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3" y="3802451"/>
            <a:ext cx="1285883" cy="49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049274" y="4572008"/>
            <a:ext cx="256512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الحرارة النوعية عند ثبوت الحجم</a:t>
            </a:r>
            <a:endParaRPr lang="ar-SA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539861"/>
            <a:ext cx="1500198" cy="67508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238367" y="5572140"/>
            <a:ext cx="3518913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dirty="0" smtClean="0"/>
              <a:t>باجراء التفاضل لمعادلة الطاقة الداخلية نجد ان</a:t>
            </a:r>
            <a:endParaRPr lang="ar-SA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69038" y="6015058"/>
            <a:ext cx="2027640" cy="557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2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1508298-B758-4581-A755-07ECCB720029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7166"/>
            <a:ext cx="4725899" cy="58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000372"/>
            <a:ext cx="8186764" cy="873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lide Number Placeholder 2"/>
          <p:cNvSpPr txBox="1">
            <a:spLocks/>
          </p:cNvSpPr>
          <p:nvPr/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508298-B758-4581-A755-07ECCB720029}" type="slidenum">
              <a:rPr kumimoji="0" lang="ar-SA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ar-SA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571612"/>
            <a:ext cx="3500462" cy="71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2571744"/>
            <a:ext cx="1457326" cy="369612"/>
          </a:xfrm>
          <a:prstGeom prst="rect">
            <a:avLst/>
          </a:prstGeom>
          <a:noFill/>
        </p:spPr>
      </p:pic>
      <p:sp>
        <p:nvSpPr>
          <p:cNvPr id="20" name="Rectangle 11"/>
          <p:cNvSpPr>
            <a:spLocks noChangeArrowheads="1"/>
          </p:cNvSpPr>
          <p:nvPr/>
        </p:nvSpPr>
        <p:spPr bwMode="auto">
          <a:xfrm rot="10800000" flipV="1">
            <a:off x="2786050" y="2428869"/>
            <a:ext cx="62151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أذا أجريت عملية على النظام عند ثبوت الضغط فان كمية الحرارة تكون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3643306" y="4000504"/>
            <a:ext cx="52149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Calibri" pitchFamily="34" charset="0"/>
                <a:cs typeface="Arial" pitchFamily="34" charset="0"/>
              </a:rPr>
              <a:t>عند ثبوت الضغط يكون كمية الحرارة هي التغير في الانثالبي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65696" y="4572008"/>
            <a:ext cx="1049246" cy="357190"/>
          </a:xfrm>
          <a:prstGeom prst="rect">
            <a:avLst/>
          </a:prstGeom>
          <a:noFill/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143832" y="4957716"/>
            <a:ext cx="9286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أي</a:t>
            </a:r>
            <a:r>
              <a:rPr kumimoji="0" lang="ar-S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ان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929190" y="5672096"/>
            <a:ext cx="39290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dirty="0" smtClean="0">
                <a:latin typeface="Calibri" pitchFamily="34" charset="0"/>
                <a:cs typeface="Arial" pitchFamily="34" charset="0"/>
              </a:rPr>
              <a:t>وتكون الحرارة النوعية عند ثبوت الضغط هي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5167328"/>
            <a:ext cx="18478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5915049"/>
            <a:ext cx="17240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8560885" y="1571612"/>
            <a:ext cx="41069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en-US" sz="3200" b="1" dirty="0" smtClean="0"/>
              <a:t>3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1" grpId="0"/>
      <p:bldP spid="13" grpId="0"/>
      <p:bldP spid="1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1672</TotalTime>
  <Words>197</Words>
  <Application>Microsoft Office PowerPoint</Application>
  <PresentationFormat>On-screen Show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Simplified Arabic</vt:lpstr>
      <vt:lpstr>Tahoma</vt:lpstr>
      <vt:lpstr>Tw Cen MT</vt:lpstr>
      <vt:lpstr>Wingdings</vt:lpstr>
      <vt:lpstr>Wingdings 2</vt:lpstr>
      <vt:lpstr>Median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الحرارة والديناميكا الحرارية</dc:title>
  <dc:creator>khaled</dc:creator>
  <cp:lastModifiedBy>khaled_Alfaramawi</cp:lastModifiedBy>
  <cp:revision>164</cp:revision>
  <dcterms:created xsi:type="dcterms:W3CDTF">2012-02-13T05:22:29Z</dcterms:created>
  <dcterms:modified xsi:type="dcterms:W3CDTF">2013-04-30T05:31:48Z</dcterms:modified>
</cp:coreProperties>
</file>