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256" r:id="rId2"/>
    <p:sldId id="257" r:id="rId3"/>
    <p:sldId id="265" r:id="rId4"/>
    <p:sldId id="264" r:id="rId5"/>
    <p:sldId id="266" r:id="rId6"/>
    <p:sldId id="267" r:id="rId7"/>
    <p:sldId id="269" r:id="rId8"/>
    <p:sldId id="268" r:id="rId9"/>
    <p:sldId id="270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80" r:id="rId18"/>
    <p:sldId id="279" r:id="rId19"/>
    <p:sldId id="282" r:id="rId20"/>
    <p:sldId id="281" r:id="rId21"/>
    <p:sldId id="287" r:id="rId22"/>
    <p:sldId id="288" r:id="rId23"/>
    <p:sldId id="289" r:id="rId24"/>
    <p:sldId id="290" r:id="rId25"/>
    <p:sldId id="291" r:id="rId26"/>
    <p:sldId id="283" r:id="rId27"/>
    <p:sldId id="284" r:id="rId28"/>
    <p:sldId id="285" r:id="rId29"/>
    <p:sldId id="286" r:id="rId30"/>
    <p:sldId id="258" r:id="rId31"/>
    <p:sldId id="292" r:id="rId32"/>
    <p:sldId id="293" r:id="rId33"/>
    <p:sldId id="294" r:id="rId34"/>
    <p:sldId id="295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04" r:id="rId43"/>
    <p:sldId id="305" r:id="rId44"/>
    <p:sldId id="306" r:id="rId45"/>
    <p:sldId id="307" r:id="rId46"/>
    <p:sldId id="308" r:id="rId47"/>
    <p:sldId id="309" r:id="rId48"/>
    <p:sldId id="310" r:id="rId49"/>
    <p:sldId id="311" r:id="rId50"/>
    <p:sldId id="312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500" autoAdjust="0"/>
  </p:normalViewPr>
  <p:slideViewPr>
    <p:cSldViewPr>
      <p:cViewPr varScale="1">
        <p:scale>
          <a:sx n="79" d="100"/>
          <a:sy n="79" d="100"/>
        </p:scale>
        <p:origin x="133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D7D91C-CAB6-493E-A4A9-E23648612196}" type="datetimeFigureOut">
              <a:rPr lang="en-US" smtClean="0"/>
              <a:t>12/6/2017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83DE3-F962-43D0-B55F-207FD6309D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929F4-B055-48CF-9091-0FC02D0BA546}" type="datetimeFigureOut">
              <a:rPr lang="en-US" smtClean="0"/>
              <a:pPr/>
              <a:t>12/6/2017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BC0F72-37D9-4794-A4E1-FC5F0A309A1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9F60A5-419E-466F-8DB1-DDDCC5756988}" type="slidenum">
              <a:rPr lang="en-US"/>
              <a:pPr/>
              <a:t>11</a:t>
            </a:fld>
            <a:endParaRPr lang="en-US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2AF05D-A759-4678-80EC-89409A1676CE}" type="slidenum">
              <a:rPr lang="en-US"/>
              <a:pPr/>
              <a:t>34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E2309-FC9E-49E9-919C-A0BDFF68E25D}" type="datetime1">
              <a:rPr lang="en-US" smtClean="0"/>
              <a:t>12/6/2017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2DB6-10C3-419C-A8BD-520D17723587}" type="datetime1">
              <a:rPr lang="en-US" smtClean="0"/>
              <a:t>12/6/2017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FF25-B9DB-4A06-9390-F8B349D6045F}" type="datetime1">
              <a:rPr lang="en-US" smtClean="0"/>
              <a:t>12/6/2017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BDF8-C2CB-4407-98BC-A30A053ACD56}" type="datetime1">
              <a:rPr lang="en-US" smtClean="0"/>
              <a:t>12/6/2017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8370F-67AA-43CF-9951-4466BEF2BE0A}" type="datetime1">
              <a:rPr lang="en-US" smtClean="0"/>
              <a:t>12/6/2017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2EA50-8764-4861-B555-999704AE8389}" type="datetime1">
              <a:rPr lang="en-US" smtClean="0"/>
              <a:t>12/6/2017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E8D9-64D1-4810-8277-C91FFA035F66}" type="datetime1">
              <a:rPr lang="en-US" smtClean="0"/>
              <a:t>12/6/2017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52FE6-63A4-4457-A1A6-A421425D2B4D}" type="datetime1">
              <a:rPr lang="en-US" smtClean="0"/>
              <a:t>12/6/2017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8D270-F495-4CD6-9BED-3991BEDEC118}" type="datetime1">
              <a:rPr lang="en-US" smtClean="0"/>
              <a:t>12/6/2017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F5336-6E68-4FF3-94A4-C8EE8457C1FD}" type="datetime1">
              <a:rPr lang="en-US" smtClean="0"/>
              <a:t>12/6/2017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BE9B-EAA5-4928-9EF9-C91A08409E82}" type="datetime1">
              <a:rPr lang="en-US" smtClean="0"/>
              <a:t>12/6/2017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7D5DE-52DA-4DA7-ABEF-E362769C368F}" type="datetime1">
              <a:rPr lang="en-US" smtClean="0"/>
              <a:t>12/6/2017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Alterations in Fluid,  Electrolyte and Acid-Base Balance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724400"/>
            <a:ext cx="3733800" cy="685800"/>
          </a:xfr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GB" dirty="0" smtClean="0">
                <a:solidFill>
                  <a:schemeClr val="bg1"/>
                </a:solidFill>
              </a:rPr>
              <a:t>Lecture 9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xcretion </a:t>
            </a:r>
            <a:r>
              <a:rPr lang="en-US" dirty="0"/>
              <a:t>is via the urine, feces, lungs and skin</a:t>
            </a:r>
          </a:p>
          <a:p>
            <a:r>
              <a:rPr lang="en-US" dirty="0"/>
              <a:t>H</a:t>
            </a:r>
            <a:r>
              <a:rPr lang="en-US" dirty="0" smtClean="0"/>
              <a:t>ave </a:t>
            </a:r>
            <a:r>
              <a:rPr lang="en-US" dirty="0"/>
              <a:t>greater daily fluid loss than older child</a:t>
            </a:r>
          </a:p>
          <a:p>
            <a:r>
              <a:rPr lang="en-US" dirty="0"/>
              <a:t>M</a:t>
            </a:r>
            <a:r>
              <a:rPr lang="en-US" dirty="0" smtClean="0"/>
              <a:t>ore </a:t>
            </a:r>
            <a:r>
              <a:rPr lang="en-US" dirty="0"/>
              <a:t>dependent upon adequate intake</a:t>
            </a:r>
          </a:p>
          <a:p>
            <a:r>
              <a:rPr lang="en-US" dirty="0"/>
              <a:t>G</a:t>
            </a:r>
            <a:r>
              <a:rPr lang="en-US" dirty="0" smtClean="0"/>
              <a:t>reater </a:t>
            </a:r>
            <a:r>
              <a:rPr lang="en-US" dirty="0"/>
              <a:t>about of skin surface (BSA), therefore greater insensible loss.</a:t>
            </a:r>
          </a:p>
          <a:p>
            <a:r>
              <a:rPr lang="en-US" dirty="0"/>
              <a:t>R</a:t>
            </a:r>
            <a:r>
              <a:rPr lang="en-US" dirty="0" smtClean="0"/>
              <a:t>espiratory </a:t>
            </a:r>
            <a:r>
              <a:rPr lang="en-US" dirty="0"/>
              <a:t>and metabolic rates are </a:t>
            </a:r>
            <a:r>
              <a:rPr lang="en-US" dirty="0" smtClean="0"/>
              <a:t>higher therefore</a:t>
            </a:r>
            <a:r>
              <a:rPr lang="en-US" dirty="0"/>
              <a:t>, dehydrate more rapidly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462" y="274638"/>
            <a:ext cx="8327858" cy="12619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381000"/>
          </a:xfrm>
        </p:spPr>
        <p:txBody>
          <a:bodyPr>
            <a:normAutofit fontScale="90000"/>
          </a:bodyPr>
          <a:lstStyle/>
          <a:p>
            <a:r>
              <a:rPr lang="en-US" sz="1600" b="1" dirty="0"/>
              <a:t>FIGURE 23–2</a:t>
            </a:r>
            <a:r>
              <a:rPr lang="en-US" sz="1600" dirty="0"/>
              <a:t>      The newborn and infant have a high percentage of body weight comprised of water, especially extracellular fluid, which is lost from the body easily. Note the small stomach size which limits ability to rehydrate quickly.</a:t>
            </a:r>
            <a:r>
              <a:rPr lang="en-US" sz="1200" dirty="0"/>
              <a:t> </a:t>
            </a:r>
            <a:endParaRPr lang="en-US" dirty="0"/>
          </a:p>
        </p:txBody>
      </p:sp>
      <p:sp>
        <p:nvSpPr>
          <p:cNvPr id="157699" name="Rectangle 3"/>
          <p:cNvSpPr>
            <a:spLocks noChangeArrowheads="1"/>
          </p:cNvSpPr>
          <p:nvPr/>
        </p:nvSpPr>
        <p:spPr bwMode="auto">
          <a:xfrm>
            <a:off x="228600" y="6248400"/>
            <a:ext cx="396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US" sz="900" b="1">
                <a:solidFill>
                  <a:schemeClr val="tx2"/>
                </a:solidFill>
                <a:latin typeface="Times New Roman" pitchFamily="18" charset="0"/>
              </a:rPr>
              <a:t>Jane W. Ball and Ruth C. Bindler</a:t>
            </a:r>
            <a:br>
              <a:rPr lang="en-US" sz="900" b="1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900" i="1">
                <a:solidFill>
                  <a:schemeClr val="tx2"/>
                </a:solidFill>
                <a:latin typeface="Times New Roman" pitchFamily="18" charset="0"/>
              </a:rPr>
              <a:t>Child Health Nursing: Partnering with Children &amp; Families</a:t>
            </a:r>
            <a:endParaRPr lang="en-US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57700" name="Rectangle 4"/>
          <p:cNvSpPr>
            <a:spLocks noChangeArrowheads="1"/>
          </p:cNvSpPr>
          <p:nvPr/>
        </p:nvSpPr>
        <p:spPr bwMode="auto">
          <a:xfrm>
            <a:off x="6781800" y="62484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eaLnBrk="1" hangingPunct="1">
              <a:lnSpc>
                <a:spcPct val="80000"/>
              </a:lnSpc>
            </a:pPr>
            <a:r>
              <a:rPr lang="en-US" sz="800" dirty="0">
                <a:solidFill>
                  <a:schemeClr val="tx2"/>
                </a:solidFill>
                <a:latin typeface="Times New Roman" pitchFamily="18" charset="0"/>
              </a:rPr>
              <a:t>© 2006 by Pearson Education, Inc.</a:t>
            </a:r>
            <a:br>
              <a:rPr lang="en-US" sz="8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800" dirty="0">
                <a:solidFill>
                  <a:schemeClr val="tx2"/>
                </a:solidFill>
                <a:latin typeface="Times New Roman" pitchFamily="18" charset="0"/>
              </a:rPr>
              <a:t>Upper Saddle River, New Jersey 07458</a:t>
            </a:r>
            <a:br>
              <a:rPr lang="en-US" sz="8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800" dirty="0">
                <a:solidFill>
                  <a:schemeClr val="tx2"/>
                </a:solidFill>
                <a:latin typeface="Times New Roman" pitchFamily="18" charset="0"/>
              </a:rPr>
              <a:t>All rights reserved.</a:t>
            </a:r>
            <a:endParaRPr lang="en-US" sz="4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57701" name="Picture 5" descr="AAFAMCO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14413"/>
            <a:ext cx="9144000" cy="523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Pediatric differences 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§"/>
            </a:pPr>
            <a:r>
              <a:rPr lang="en-US" dirty="0" smtClean="0"/>
              <a:t>&lt;</a:t>
            </a:r>
            <a:r>
              <a:rPr lang="en-US" dirty="0"/>
              <a:t>2yr kidneys </a:t>
            </a:r>
            <a:r>
              <a:rPr lang="en-US" dirty="0" smtClean="0"/>
              <a:t>immature</a:t>
            </a:r>
            <a:endParaRPr lang="en-US" dirty="0"/>
          </a:p>
          <a:p>
            <a:pPr lvl="1">
              <a:buFont typeface="Wingdings" pitchFamily="2" charset="2"/>
              <a:buChar char="§"/>
            </a:pPr>
            <a:r>
              <a:rPr lang="en-US" dirty="0"/>
              <a:t>less able to conserve or excrete water and solutes </a:t>
            </a:r>
            <a:r>
              <a:rPr lang="en-US" dirty="0" smtClean="0"/>
              <a:t>effectively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Infants have weaker transport system (ion, bicarbonate)  greater </a:t>
            </a:r>
            <a:r>
              <a:rPr lang="en-US" dirty="0"/>
              <a:t>risk for acid/base imbalances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Difficulty regulating electrolyte such as Na, 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Fluid and Electrolyte Transport</a:t>
            </a:r>
            <a:endParaRPr lang="en-US" dirty="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2057400"/>
            <a:ext cx="4248150" cy="344487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PASSIVE TRANSPORT SYSTEMS</a:t>
            </a:r>
          </a:p>
          <a:p>
            <a:pPr lvl="1" eaLnBrk="1" hangingPunct="1">
              <a:defRPr/>
            </a:pPr>
            <a:r>
              <a:rPr lang="en-US" sz="2800" dirty="0" smtClean="0"/>
              <a:t>Diffusion</a:t>
            </a:r>
          </a:p>
          <a:p>
            <a:pPr lvl="1" eaLnBrk="1" hangingPunct="1">
              <a:defRPr/>
            </a:pPr>
            <a:r>
              <a:rPr lang="en-US" sz="2800" dirty="0" smtClean="0"/>
              <a:t>Filtration</a:t>
            </a:r>
          </a:p>
          <a:p>
            <a:pPr lvl="1" eaLnBrk="1" hangingPunct="1">
              <a:defRPr/>
            </a:pPr>
            <a:r>
              <a:rPr lang="en-US" sz="2800" dirty="0" smtClean="0"/>
              <a:t>Osmosis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2082801"/>
            <a:ext cx="3814763" cy="3479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ACTIVE TRANSPORT SYSTEM</a:t>
            </a:r>
          </a:p>
          <a:p>
            <a:pPr lvl="1" eaLnBrk="1" hangingPunct="1">
              <a:defRPr/>
            </a:pPr>
            <a:r>
              <a:rPr lang="en-US" sz="2800" dirty="0" smtClean="0"/>
              <a:t>Pumping</a:t>
            </a:r>
          </a:p>
          <a:p>
            <a:pPr lvl="1" eaLnBrk="1" hangingPunct="1">
              <a:defRPr/>
            </a:pPr>
            <a:r>
              <a:rPr lang="en-US" sz="2800" dirty="0" smtClean="0"/>
              <a:t>Requires energy expenditure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1. Diffusion	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7772400" cy="44958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dirty="0" smtClean="0"/>
              <a:t>Molecules move across a biological membrane from an area of higher to an area of lower concentration</a:t>
            </a:r>
            <a:endParaRPr lang="en-US" sz="3600" dirty="0" smtClean="0"/>
          </a:p>
          <a:p>
            <a:pPr eaLnBrk="1" hangingPunct="1">
              <a:lnSpc>
                <a:spcPct val="110000"/>
              </a:lnSpc>
              <a:defRPr/>
            </a:pPr>
            <a:r>
              <a:rPr lang="en-US" dirty="0" smtClean="0"/>
              <a:t>Membrane types</a:t>
            </a:r>
            <a:endParaRPr lang="en-US" sz="3600" dirty="0" smtClean="0"/>
          </a:p>
          <a:p>
            <a:pPr lvl="1" eaLnBrk="1" hangingPunct="1">
              <a:lnSpc>
                <a:spcPct val="110000"/>
              </a:lnSpc>
              <a:defRPr/>
            </a:pPr>
            <a:r>
              <a:rPr lang="en-US" dirty="0" smtClean="0"/>
              <a:t>Permeable</a:t>
            </a:r>
          </a:p>
          <a:p>
            <a:pPr lvl="1" eaLnBrk="1" hangingPunct="1">
              <a:lnSpc>
                <a:spcPct val="110000"/>
              </a:lnSpc>
              <a:defRPr/>
            </a:pPr>
            <a:r>
              <a:rPr lang="en-US" dirty="0" smtClean="0"/>
              <a:t>Semi-permeable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38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2. Filtration	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153400" cy="50292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smtClean="0"/>
              <a:t>Movement of solute and solvent across a membrane caused by hydrostatic (water pushing) pressure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mtClean="0"/>
              <a:t>Occurs at the capillary level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mtClean="0"/>
              <a:t>If normal pressure gradient changes (as occurs with right-sided heart failure) edema results from “third spacing”</a:t>
            </a:r>
            <a:endParaRPr lang="en-US" sz="36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3. Osmosis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772400" cy="44196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smtClean="0"/>
              <a:t>Movement of solvent from an area of lower solute concentration to one of higher concentration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mtClean="0"/>
              <a:t>Occurs through a semipermeable membrane using osmotic (water pulling) pressure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33400"/>
            <a:ext cx="8229600" cy="5715000"/>
          </a:xfrm>
        </p:spPr>
        <p:txBody>
          <a:bodyPr/>
          <a:lstStyle/>
          <a:p>
            <a:pPr lvl="1"/>
            <a:r>
              <a:rPr lang="en-US"/>
              <a:t>Solutes are substance dissolved in liquid.</a:t>
            </a:r>
          </a:p>
          <a:p>
            <a:pPr lvl="1"/>
            <a:r>
              <a:rPr lang="en-US"/>
              <a:t>Solvent: is the component of solution that can dissolve in the solutes.</a:t>
            </a:r>
          </a:p>
          <a:p>
            <a:pPr lvl="1"/>
            <a:r>
              <a:rPr lang="en-US"/>
              <a:t>Crystalloid: salts that dissolved readily in to true solution.</a:t>
            </a:r>
          </a:p>
          <a:p>
            <a:pPr lvl="1"/>
            <a:r>
              <a:rPr lang="en-US"/>
              <a:t>Colloids: substance such as large protein molecules that do not dissolved in true solution.</a:t>
            </a:r>
          </a:p>
          <a:p>
            <a:pPr lvl="1">
              <a:buFontTx/>
              <a:buNone/>
            </a:pPr>
            <a:endParaRPr lang="en-US"/>
          </a:p>
          <a:p>
            <a:r>
              <a:rPr lang="en-US"/>
              <a:t>Sodium is the major determinant of serum osmolality.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7921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4. Active Transport System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28800"/>
            <a:ext cx="7772400" cy="44958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smtClean="0"/>
              <a:t>Solutes can be moved against a concentration gradient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en-US" smtClean="0"/>
              <a:t>Also called “pumping”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en-US" smtClean="0"/>
              <a:t>Dependent on the presence of ATP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7921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Regulation </a:t>
            </a:r>
            <a:r>
              <a:rPr lang="en-US" dirty="0" smtClean="0"/>
              <a:t>of ECF</a:t>
            </a:r>
            <a:endParaRPr lang="en-US" dirty="0"/>
          </a:p>
        </p:txBody>
      </p:sp>
      <p:pic>
        <p:nvPicPr>
          <p:cNvPr id="102404" name="Picture 4" descr="27_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/>
              <a:t>Introduction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Fluid is dynamic state.</a:t>
            </a:r>
          </a:p>
          <a:p>
            <a:r>
              <a:rPr lang="en-GB" dirty="0" smtClean="0"/>
              <a:t>Body fluid: is body water that has solutes dissolve on it. Some solutes are electrolyte.</a:t>
            </a:r>
          </a:p>
          <a:p>
            <a:r>
              <a:rPr lang="en-GB" dirty="0" smtClean="0"/>
              <a:t>Electrolyte such as Na, K, Ca, CL and Mg.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858000" cy="762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Hormonal regulation </a:t>
            </a:r>
          </a:p>
        </p:txBody>
      </p:sp>
      <p:pic>
        <p:nvPicPr>
          <p:cNvPr id="101380" name="Picture 4" descr="27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8991600" cy="60960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001000" cy="7461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Fluid Volume Imbalances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05800" cy="4648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Dehydration: loss of ECF fluid and sodium.</a:t>
            </a:r>
          </a:p>
          <a:p>
            <a:pPr lvl="1"/>
            <a:r>
              <a:rPr lang="en-US" dirty="0"/>
              <a:t>Caused by: vomiting, diarrhea, hemorrhage, burns, NG suction.</a:t>
            </a:r>
          </a:p>
          <a:p>
            <a:pPr lvl="1"/>
            <a:r>
              <a:rPr lang="en-US" dirty="0"/>
              <a:t>Manifested by </a:t>
            </a:r>
            <a:r>
              <a:rPr lang="en-US" dirty="0" err="1"/>
              <a:t>wt</a:t>
            </a:r>
            <a:r>
              <a:rPr lang="en-US" dirty="0"/>
              <a:t> loss, poor skin turgor, dry mucous </a:t>
            </a:r>
            <a:r>
              <a:rPr lang="en-US" dirty="0" err="1"/>
              <a:t>memb</a:t>
            </a:r>
            <a:r>
              <a:rPr lang="en-US" dirty="0"/>
              <a:t>., </a:t>
            </a:r>
            <a:r>
              <a:rPr lang="en-US" dirty="0" smtClean="0"/>
              <a:t>V/S </a:t>
            </a:r>
            <a:r>
              <a:rPr lang="en-US" dirty="0"/>
              <a:t>changes, sunken fontanel</a:t>
            </a:r>
          </a:p>
          <a:p>
            <a:r>
              <a:rPr lang="en-US" dirty="0"/>
              <a:t>Fluid overload: excess ECF fluid and excess interstitial fluid volume with edema. </a:t>
            </a:r>
          </a:p>
          <a:p>
            <a:pPr lvl="1"/>
            <a:r>
              <a:rPr lang="en-US" dirty="0"/>
              <a:t>Causes: fluid overload,  CHF.</a:t>
            </a:r>
          </a:p>
          <a:p>
            <a:pPr lvl="1"/>
            <a:r>
              <a:rPr lang="en-US" dirty="0"/>
              <a:t>Manifested by </a:t>
            </a:r>
            <a:r>
              <a:rPr lang="en-US" dirty="0" err="1"/>
              <a:t>wt.gain</a:t>
            </a:r>
            <a:r>
              <a:rPr lang="en-US" dirty="0"/>
              <a:t>, puffy face and extremities, enlarged liver.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 Nursing Considerations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can the nurse determine if the child is mildly dehydrated vs moderately dehydrated?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77200" cy="5937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000" dirty="0"/>
              <a:t>Mild Dehydration: by history.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305800" cy="4876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hard to detect because the child may be alert, have moist mucous membranes and normal skin turgor. </a:t>
            </a:r>
          </a:p>
          <a:p>
            <a:r>
              <a:rPr lang="en-US" dirty="0" err="1"/>
              <a:t>Wt</a:t>
            </a:r>
            <a:r>
              <a:rPr lang="en-US" dirty="0"/>
              <a:t> loss may be up to 5% of body weight.</a:t>
            </a:r>
          </a:p>
          <a:p>
            <a:r>
              <a:rPr lang="en-US" dirty="0"/>
              <a:t>The infant might be irritable; the older child might be thirsty</a:t>
            </a:r>
          </a:p>
          <a:p>
            <a:r>
              <a:rPr lang="en-US" dirty="0"/>
              <a:t>vital signs will probably be normal</a:t>
            </a:r>
          </a:p>
          <a:p>
            <a:r>
              <a:rPr lang="en-US" dirty="0"/>
              <a:t>Capillary refill will most likely be normal</a:t>
            </a:r>
          </a:p>
          <a:p>
            <a:r>
              <a:rPr lang="en-US" dirty="0"/>
              <a:t>Urine output may be normal or </a:t>
            </a:r>
            <a:r>
              <a:rPr lang="en-US" dirty="0" smtClean="0"/>
              <a:t>less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Moderate Dehydration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dry mucous membranes; delayed cap refill &gt;2 sec; Wt loss 6-9% of body weight</a:t>
            </a:r>
          </a:p>
          <a:p>
            <a:r>
              <a:rPr lang="en-US"/>
              <a:t>irritable, lethargic, unable to play, restless</a:t>
            </a:r>
          </a:p>
          <a:p>
            <a:r>
              <a:rPr lang="en-US"/>
              <a:t>decreased urinary output: &lt;1ml/kg/hr; dark urine with SG &gt; 1.015 (in child &gt;2yr)                   </a:t>
            </a:r>
          </a:p>
          <a:p>
            <a:r>
              <a:rPr lang="en-US"/>
              <a:t>Sunken fontanel</a:t>
            </a:r>
          </a:p>
          <a:p>
            <a:r>
              <a:rPr lang="en-US"/>
              <a:t>HR increased, BP decreased. Postural vital signs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458200" cy="8683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Severe Dehydration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wt loss &gt; 10% body weight</a:t>
            </a:r>
          </a:p>
          <a:p>
            <a:r>
              <a:rPr lang="en-US"/>
              <a:t>lethargic/comatose</a:t>
            </a:r>
          </a:p>
          <a:p>
            <a:r>
              <a:rPr lang="en-US"/>
              <a:t>rapid weak pulse with BP low or undetectable; RR variable and labored.</a:t>
            </a:r>
          </a:p>
          <a:p>
            <a:r>
              <a:rPr lang="en-US"/>
              <a:t>dry mucous membranes/parched; sunken fontanel</a:t>
            </a:r>
          </a:p>
          <a:p>
            <a:r>
              <a:rPr lang="en-US"/>
              <a:t>decr or absent urinary output.</a:t>
            </a:r>
          </a:p>
          <a:p>
            <a:r>
              <a:rPr lang="en-US"/>
              <a:t>Cap refill &gt;4sec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458200" cy="9445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000" dirty="0"/>
              <a:t>Types of Dehydration and Sodium Loss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Sodium may be:</a:t>
            </a:r>
          </a:p>
          <a:p>
            <a:pPr lvl="1"/>
            <a:r>
              <a:rPr lang="en-US" dirty="0"/>
              <a:t>Low</a:t>
            </a:r>
          </a:p>
          <a:p>
            <a:pPr lvl="1"/>
            <a:r>
              <a:rPr lang="en-US" dirty="0"/>
              <a:t>High </a:t>
            </a:r>
          </a:p>
          <a:p>
            <a:pPr lvl="1"/>
            <a:r>
              <a:rPr lang="en-US" dirty="0"/>
              <a:t>Or normal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991600" cy="9445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 smtClean="0"/>
              <a:t>1. Isotonic </a:t>
            </a:r>
            <a:r>
              <a:rPr lang="en-US" sz="3200" dirty="0"/>
              <a:t>Dehydration or </a:t>
            </a:r>
            <a:r>
              <a:rPr lang="en-US" sz="3200" dirty="0" err="1"/>
              <a:t>Isonatremic</a:t>
            </a:r>
            <a:r>
              <a:rPr lang="en-US" sz="3200" dirty="0"/>
              <a:t> Dehydration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700" dirty="0"/>
              <a:t>Loss of sodium and water are in proportion</a:t>
            </a:r>
          </a:p>
          <a:p>
            <a:r>
              <a:rPr lang="en-US" sz="2700" dirty="0"/>
              <a:t>Most of fluid lost is from extracellular component</a:t>
            </a:r>
          </a:p>
          <a:p>
            <a:r>
              <a:rPr lang="en-US" sz="2700" dirty="0"/>
              <a:t>Serum sodium is normal (130-150mEq/L</a:t>
            </a:r>
            <a:r>
              <a:rPr lang="en-US" sz="2700" dirty="0" smtClean="0"/>
              <a:t>). </a:t>
            </a:r>
            <a:endParaRPr lang="en-US" sz="2700" dirty="0"/>
          </a:p>
          <a:p>
            <a:pPr lvl="1"/>
            <a:r>
              <a:rPr lang="en-US" sz="2200" dirty="0"/>
              <a:t>Most practitioners consider below 135 and above 148 a more conservative parameter (138-148)</a:t>
            </a:r>
          </a:p>
          <a:p>
            <a:pPr lvl="1"/>
            <a:r>
              <a:rPr lang="en-US" sz="2200" dirty="0"/>
              <a:t>Most common form of dehydration in young children from </a:t>
            </a:r>
            <a:r>
              <a:rPr lang="en-US" sz="2200" b="1" dirty="0">
                <a:solidFill>
                  <a:srgbClr val="FF0000"/>
                </a:solidFill>
              </a:rPr>
              <a:t>vomiting and diarrhea.</a:t>
            </a:r>
          </a:p>
          <a:p>
            <a:pPr lvl="1"/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dirty="0" smtClean="0"/>
              <a:t>2. Hypotonic </a:t>
            </a:r>
            <a:r>
              <a:rPr lang="en-US" sz="4000" dirty="0"/>
              <a:t>or </a:t>
            </a:r>
            <a:r>
              <a:rPr lang="en-US" sz="4000" dirty="0" err="1"/>
              <a:t>Hyponatremic</a:t>
            </a:r>
            <a:r>
              <a:rPr lang="en-US" sz="4000" dirty="0"/>
              <a:t> Dehydration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700" dirty="0"/>
              <a:t>Greater loss of sodium than water</a:t>
            </a:r>
          </a:p>
          <a:p>
            <a:r>
              <a:rPr lang="en-US" sz="2700" dirty="0"/>
              <a:t>Serum sodium below normal</a:t>
            </a:r>
          </a:p>
          <a:p>
            <a:r>
              <a:rPr lang="en-US" sz="2700" dirty="0"/>
              <a:t>Compensatory shift of fluids from </a:t>
            </a:r>
            <a:r>
              <a:rPr lang="en-US" sz="2700" b="1" dirty="0">
                <a:solidFill>
                  <a:srgbClr val="FF0000"/>
                </a:solidFill>
              </a:rPr>
              <a:t>extracellular to intracellular </a:t>
            </a:r>
            <a:r>
              <a:rPr lang="en-US" sz="2700" dirty="0" smtClean="0"/>
              <a:t>makes </a:t>
            </a:r>
            <a:r>
              <a:rPr lang="en-US" sz="2700" dirty="0"/>
              <a:t>extracellular dehydration worse.</a:t>
            </a:r>
          </a:p>
          <a:p>
            <a:r>
              <a:rPr lang="en-US" sz="2700" dirty="0"/>
              <a:t>Caused by severe and prolonged vomiting and diarrhea, burns, renal disease. Also by treatment of dehydration with IV fluids without electrolytes.</a:t>
            </a:r>
          </a:p>
          <a:p>
            <a:endParaRPr lang="en-US" sz="2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000" dirty="0" smtClean="0"/>
              <a:t>3. Hypertonic </a:t>
            </a:r>
            <a:r>
              <a:rPr lang="en-US" sz="4000" dirty="0"/>
              <a:t>or </a:t>
            </a:r>
            <a:r>
              <a:rPr lang="en-US" sz="4000" dirty="0" err="1"/>
              <a:t>Hypernatremic</a:t>
            </a:r>
            <a:r>
              <a:rPr lang="en-US" sz="4000" dirty="0"/>
              <a:t> Dehydration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Greater loss of water than sodium</a:t>
            </a:r>
          </a:p>
          <a:p>
            <a:pPr>
              <a:lnSpc>
                <a:spcPct val="90000"/>
              </a:lnSpc>
            </a:pPr>
            <a:r>
              <a:rPr lang="en-US" dirty="0"/>
              <a:t>Serum sodium is elevated</a:t>
            </a:r>
          </a:p>
          <a:p>
            <a:pPr>
              <a:lnSpc>
                <a:spcPct val="90000"/>
              </a:lnSpc>
            </a:pPr>
            <a:r>
              <a:rPr lang="en-US" dirty="0"/>
              <a:t>Compensatory shift from intracellular to extracellular which masks the severity of water loss (dehydration) delaying signs and symptoms until condition is quite serious. </a:t>
            </a:r>
          </a:p>
          <a:p>
            <a:pPr>
              <a:lnSpc>
                <a:spcPct val="90000"/>
              </a:lnSpc>
            </a:pPr>
            <a:r>
              <a:rPr lang="en-US" dirty="0"/>
              <a:t>Caused by concentrated </a:t>
            </a:r>
            <a:r>
              <a:rPr lang="en-US" dirty="0">
                <a:solidFill>
                  <a:srgbClr val="FF0000"/>
                </a:solidFill>
              </a:rPr>
              <a:t>IV fluids or tube feedings.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US" b="1" dirty="0"/>
              <a:t>Water may serve as: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+mj-lt"/>
              <a:buAutoNum type="arabicPeriod"/>
            </a:pPr>
            <a:r>
              <a:rPr lang="en-US" dirty="0"/>
              <a:t>Medium of metabolic reaction with cells.</a:t>
            </a:r>
          </a:p>
          <a:p>
            <a:pPr marL="609600" indent="-609600">
              <a:buFont typeface="+mj-lt"/>
              <a:buAutoNum type="arabicPeriod"/>
            </a:pPr>
            <a:r>
              <a:rPr lang="en-US" dirty="0"/>
              <a:t>Transporter for nutrients, waste products, and other substance.</a:t>
            </a:r>
          </a:p>
          <a:p>
            <a:pPr marL="609600" indent="-609600">
              <a:buFont typeface="+mj-lt"/>
              <a:buAutoNum type="arabicPeriod"/>
            </a:pPr>
            <a:r>
              <a:rPr lang="en-US" dirty="0"/>
              <a:t>A lubricant.</a:t>
            </a:r>
          </a:p>
          <a:p>
            <a:pPr marL="609600" indent="-609600">
              <a:buFont typeface="+mj-lt"/>
              <a:buAutoNum type="arabicPeriod"/>
            </a:pPr>
            <a:r>
              <a:rPr lang="en-US" dirty="0"/>
              <a:t>Shock absorber.</a:t>
            </a:r>
          </a:p>
          <a:p>
            <a:pPr marL="609600" indent="-609600">
              <a:buFont typeface="+mj-lt"/>
              <a:buAutoNum type="arabicPeriod"/>
            </a:pPr>
            <a:r>
              <a:rPr lang="en-US" dirty="0"/>
              <a:t>Regulate and maintain body temperature. </a:t>
            </a:r>
          </a:p>
          <a:p>
            <a:pPr marL="609600" indent="-609600"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err="1" smtClean="0"/>
              <a:t>Etiology</a:t>
            </a:r>
            <a:r>
              <a:rPr lang="en-GB" dirty="0" smtClean="0"/>
              <a:t> of dehydration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Vomiting and </a:t>
            </a:r>
            <a:r>
              <a:rPr lang="en-GB" dirty="0" err="1" smtClean="0"/>
              <a:t>diarrhea</a:t>
            </a:r>
            <a:r>
              <a:rPr lang="en-GB" dirty="0" smtClean="0"/>
              <a:t>, nasogastric suction and burn.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Water loss = under the warmer.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Accumulation of fluid in third space.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Over use diuretics.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Excessive  exercise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73075"/>
            <a:ext cx="8001000" cy="8985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/>
              <a:t>Rotavirus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Common viral form of diarrhea</a:t>
            </a:r>
          </a:p>
          <a:p>
            <a:r>
              <a:rPr lang="en-US"/>
              <a:t>All ages but  3 mo-2yrs most common</a:t>
            </a:r>
          </a:p>
          <a:p>
            <a:r>
              <a:rPr lang="en-US"/>
              <a:t>Fecal/oral route</a:t>
            </a:r>
          </a:p>
          <a:p>
            <a:r>
              <a:rPr lang="en-US"/>
              <a:t>Virus remains active;</a:t>
            </a:r>
          </a:p>
          <a:p>
            <a:pPr lvl="1"/>
            <a:r>
              <a:rPr lang="en-US"/>
              <a:t>10 days on hard, dry surfaces</a:t>
            </a:r>
          </a:p>
          <a:p>
            <a:pPr lvl="1"/>
            <a:r>
              <a:rPr lang="en-US"/>
              <a:t>4 hrs on human hands</a:t>
            </a:r>
          </a:p>
          <a:p>
            <a:pPr lvl="1"/>
            <a:r>
              <a:rPr lang="en-US"/>
              <a:t>1 wk on wet areas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73075"/>
            <a:ext cx="7924800" cy="8985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/>
              <a:t>Rotavirus (cont.)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3962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/>
              <a:t>Incubation period 1-3 days</a:t>
            </a:r>
          </a:p>
          <a:p>
            <a:pPr>
              <a:lnSpc>
                <a:spcPct val="90000"/>
              </a:lnSpc>
            </a:pPr>
            <a:r>
              <a:rPr lang="en-US"/>
              <a:t>Symptoms: mild/mod fever, stomach ache, frequent watery stools (20/day)</a:t>
            </a:r>
          </a:p>
          <a:p>
            <a:pPr>
              <a:lnSpc>
                <a:spcPct val="90000"/>
              </a:lnSpc>
            </a:pPr>
            <a:r>
              <a:rPr lang="en-US"/>
              <a:t>Treatment: prevention! Hand washing and isolation of the infected child.</a:t>
            </a:r>
          </a:p>
          <a:p>
            <a:pPr>
              <a:lnSpc>
                <a:spcPct val="90000"/>
              </a:lnSpc>
            </a:pPr>
            <a:r>
              <a:rPr lang="en-US"/>
              <a:t>Fluid rehydration for diarrhea, advanced to bland diet for older children</a:t>
            </a:r>
          </a:p>
          <a:p>
            <a:pPr>
              <a:lnSpc>
                <a:spcPct val="90000"/>
              </a:lnSpc>
            </a:pPr>
            <a:r>
              <a:rPr lang="en-US"/>
              <a:t>Breast milk for the infant who BF 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Clinical Management for Dehydration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Blood may be drawn to assess electrolytes, BUN and Creatinine levels</a:t>
            </a:r>
          </a:p>
          <a:p>
            <a:r>
              <a:rPr lang="en-US"/>
              <a:t>an IV may be placed the same time</a:t>
            </a:r>
          </a:p>
          <a:p>
            <a:r>
              <a:rPr lang="en-US"/>
              <a:t>Oral Rehydration Solution is the treatment of choice for mild-moderate dehydration</a:t>
            </a:r>
          </a:p>
          <a:p>
            <a:pPr lvl="1"/>
            <a:r>
              <a:rPr lang="en-US"/>
              <a:t>1-3 tsp of ORS every 10-15min to start (even if vomits some)</a:t>
            </a:r>
          </a:p>
          <a:p>
            <a:pPr lvl="1"/>
            <a:r>
              <a:rPr lang="en-US"/>
              <a:t>50ml/Kg/Hr is the goal for rehydration.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Why are drinks high in glucose avoided during rehydration?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Simple sugars increases the osmotic effect in the intestine by pulling water into the colon, thereby increasing diarrhea and subsequent fluid/electrolyte loss</a:t>
            </a:r>
          </a:p>
          <a:p>
            <a:r>
              <a:rPr lang="en-US" dirty="0" smtClean="0"/>
              <a:t>Drinks high in glucose: apple juice, sodas, </a:t>
            </a:r>
            <a:r>
              <a:rPr lang="en-US" dirty="0" err="1" smtClean="0"/>
              <a:t>jello</a:t>
            </a:r>
            <a:r>
              <a:rPr lang="en-US" dirty="0" smtClean="0"/>
              <a:t>  water.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Recommended foods during rehydration progression: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starches, cooked fruits &amp; vegetables, soups, yogurt, formula, breast milk.</a:t>
            </a:r>
          </a:p>
          <a:p>
            <a:r>
              <a:rPr lang="en-US" dirty="0"/>
              <a:t>R</a:t>
            </a:r>
            <a:r>
              <a:rPr lang="en-US" dirty="0" smtClean="0"/>
              <a:t>ecent </a:t>
            </a:r>
            <a:r>
              <a:rPr lang="en-US" dirty="0"/>
              <a:t>research has shown no difference than return to normal diet with some attention to lactose containing foods, depending upon the child’s response.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73075"/>
            <a:ext cx="8153400" cy="7461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IV Therapy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382000" cy="4648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Used for severe dehydration or in the child who will not/cannot tolerate ORS</a:t>
            </a:r>
          </a:p>
          <a:p>
            <a:r>
              <a:rPr lang="en-US" dirty="0" smtClean="0"/>
              <a:t>24hr </a:t>
            </a:r>
            <a:r>
              <a:rPr lang="en-US" dirty="0"/>
              <a:t>maintenance plus replacement given within first 6-8hr (in ER) to rapidly expand the intravascular space. Usually a normal saline bolus.</a:t>
            </a:r>
          </a:p>
          <a:p>
            <a:r>
              <a:rPr lang="en-US" dirty="0"/>
              <a:t>slower IV rate for the remainder of the first 24hrs</a:t>
            </a:r>
          </a:p>
          <a:p>
            <a:r>
              <a:rPr lang="en-US" dirty="0"/>
              <a:t>nurse records IV </a:t>
            </a:r>
            <a:r>
              <a:rPr lang="en-US" dirty="0" err="1" smtClean="0"/>
              <a:t>vol</a:t>
            </a:r>
            <a:r>
              <a:rPr lang="en-GB" dirty="0" err="1" smtClean="0"/>
              <a:t>ume</a:t>
            </a:r>
            <a:r>
              <a:rPr lang="en-US" dirty="0" smtClean="0"/>
              <a:t> </a:t>
            </a:r>
            <a:r>
              <a:rPr lang="en-US" dirty="0"/>
              <a:t>infused hourly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000" dirty="0"/>
              <a:t>Which of the following IV solutions replaces Sodium?  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  D5 W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Lactated Ringers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Normal Saline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D5 ½ 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Calculation of intravenous fluid needs: maintenance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</a:t>
            </a:r>
            <a:r>
              <a:rPr lang="en-US" dirty="0"/>
              <a:t>the 1st 10 Kg, replace at 100ml/Kg</a:t>
            </a:r>
          </a:p>
          <a:p>
            <a:r>
              <a:rPr lang="en-US" dirty="0"/>
              <a:t>for the second 10 Kg, replace at 50ml/Kg</a:t>
            </a:r>
          </a:p>
          <a:p>
            <a:r>
              <a:rPr lang="en-US" dirty="0"/>
              <a:t>for &gt;20kg, replace at 20ml/Kg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1"/>
            <a:ext cx="9144000" cy="762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600" dirty="0"/>
              <a:t>Example of Maintenance Fluid Calculation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05800" cy="4343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Your patient is a 10 yr old weighing 35 Kg.  You want to determine this patient’s 24hr maintenance fluid needs:</a:t>
            </a:r>
          </a:p>
          <a:p>
            <a:r>
              <a:rPr lang="en-US" dirty="0"/>
              <a:t>for the first 10 Kg give 100ml/Kg = </a:t>
            </a:r>
            <a:r>
              <a:rPr lang="en-US" b="1" dirty="0">
                <a:solidFill>
                  <a:srgbClr val="FF0000"/>
                </a:solidFill>
              </a:rPr>
              <a:t>1000ml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for the second 10 Kg:      50ml/Kg = </a:t>
            </a:r>
            <a:r>
              <a:rPr lang="en-US" b="1" dirty="0">
                <a:solidFill>
                  <a:srgbClr val="FF0000"/>
                </a:solidFill>
              </a:rPr>
              <a:t>500ml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for the remaining 15 Kg (35-20Kg) , replace at 20 ml/Kg = 20 (15) = </a:t>
            </a:r>
            <a:r>
              <a:rPr lang="en-US" b="1" dirty="0">
                <a:solidFill>
                  <a:srgbClr val="FF0000"/>
                </a:solidFill>
              </a:rPr>
              <a:t>300ml</a:t>
            </a:r>
            <a:r>
              <a:rPr lang="en-US" dirty="0">
                <a:solidFill>
                  <a:srgbClr val="FF0000"/>
                </a:solidFill>
              </a:rPr>
              <a:t>  </a:t>
            </a:r>
          </a:p>
          <a:p>
            <a:r>
              <a:rPr lang="en-US" b="1" dirty="0">
                <a:solidFill>
                  <a:srgbClr val="FF0000"/>
                </a:solidFill>
              </a:rPr>
              <a:t>1000 + 500+ 300= 1800ml/day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838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General Concepts	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924800" cy="4800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>
                <a:latin typeface="Arial" charset="0"/>
              </a:rPr>
              <a:t>Intake = Output = Fluid Balance</a:t>
            </a:r>
          </a:p>
          <a:p>
            <a:pPr eaLnBrk="1" hangingPunct="1"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Arial" charset="0"/>
              </a:rPr>
              <a:t>Sensible losses</a:t>
            </a:r>
          </a:p>
          <a:p>
            <a:pPr lvl="1" eaLnBrk="1" hangingPunct="1">
              <a:defRPr/>
            </a:pPr>
            <a:r>
              <a:rPr lang="en-US" b="1" dirty="0" smtClean="0">
                <a:latin typeface="Arial" charset="0"/>
              </a:rPr>
              <a:t>Urination</a:t>
            </a:r>
          </a:p>
          <a:p>
            <a:pPr lvl="1" eaLnBrk="1" hangingPunct="1">
              <a:defRPr/>
            </a:pPr>
            <a:r>
              <a:rPr lang="en-US" b="1" dirty="0" smtClean="0">
                <a:latin typeface="Arial" charset="0"/>
              </a:rPr>
              <a:t>Defecation</a:t>
            </a:r>
          </a:p>
          <a:p>
            <a:pPr lvl="1" eaLnBrk="1" hangingPunct="1">
              <a:defRPr/>
            </a:pPr>
            <a:r>
              <a:rPr lang="en-US" b="1" dirty="0" smtClean="0">
                <a:latin typeface="Arial" charset="0"/>
              </a:rPr>
              <a:t>Wound drainage</a:t>
            </a:r>
          </a:p>
          <a:p>
            <a:pPr eaLnBrk="1" hangingPunct="1"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Arial" charset="0"/>
              </a:rPr>
              <a:t>Insensible losses</a:t>
            </a:r>
          </a:p>
          <a:p>
            <a:pPr lvl="1" eaLnBrk="1" hangingPunct="1">
              <a:defRPr/>
            </a:pPr>
            <a:r>
              <a:rPr lang="en-US" b="1" dirty="0" smtClean="0">
                <a:latin typeface="Arial" charset="0"/>
              </a:rPr>
              <a:t>Evaporation from skin</a:t>
            </a:r>
          </a:p>
          <a:p>
            <a:pPr lvl="1" eaLnBrk="1" hangingPunct="1">
              <a:defRPr/>
            </a:pPr>
            <a:r>
              <a:rPr lang="en-US" b="1" dirty="0" smtClean="0">
                <a:latin typeface="Arial" charset="0"/>
              </a:rPr>
              <a:t>Respiratory loss from lungs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1"/>
            <a:ext cx="9144000" cy="762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/>
              <a:t>How much fluid should this patient get per hour?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05800" cy="4343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1800 ml / 24 </a:t>
            </a:r>
            <a:r>
              <a:rPr lang="en-US" dirty="0" err="1"/>
              <a:t>hrs</a:t>
            </a:r>
            <a:r>
              <a:rPr lang="en-US" dirty="0"/>
              <a:t> =  75 ml/hr.</a:t>
            </a:r>
          </a:p>
          <a:p>
            <a:r>
              <a:rPr lang="en-US" dirty="0"/>
              <a:t>Therefore, if the patient were NPO and not taking in fluids from any other source, the IV should be running at 75ml/hr.</a:t>
            </a:r>
          </a:p>
          <a:p>
            <a:r>
              <a:rPr lang="en-US" dirty="0"/>
              <a:t>If there is a deficit that also needs to be replaced, the IV rate may be slightly higher for a defined period of time.</a:t>
            </a:r>
          </a:p>
          <a:p>
            <a:r>
              <a:rPr lang="en-US" dirty="0"/>
              <a:t>If the patient is receiving fluids from other sources, these need to be accounted as well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77200" cy="5937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000" dirty="0"/>
              <a:t>Fluid </a:t>
            </a:r>
            <a:r>
              <a:rPr lang="en-US" sz="4000" dirty="0" err="1"/>
              <a:t>Overload:Edema</a:t>
            </a:r>
            <a:endParaRPr lang="en-US" sz="4000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3058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Increase </a:t>
            </a:r>
            <a:r>
              <a:rPr lang="en-US" dirty="0"/>
              <a:t>capillary blood flow: inflammation, infection</a:t>
            </a:r>
          </a:p>
          <a:p>
            <a:r>
              <a:rPr lang="en-US" dirty="0"/>
              <a:t>venous congestion: ECF excess,  </a:t>
            </a:r>
            <a:r>
              <a:rPr lang="en-US" dirty="0" err="1" smtClean="0"/>
              <a:t>Rt</a:t>
            </a:r>
            <a:r>
              <a:rPr lang="en-US" dirty="0" smtClean="0"/>
              <a:t> </a:t>
            </a:r>
            <a:r>
              <a:rPr lang="en-US" dirty="0"/>
              <a:t>sided heart failure, muscle paralysis.</a:t>
            </a:r>
          </a:p>
          <a:p>
            <a:r>
              <a:rPr lang="en-US" dirty="0" smtClean="0"/>
              <a:t>Increase </a:t>
            </a:r>
            <a:r>
              <a:rPr lang="en-US" dirty="0"/>
              <a:t>albumin excess: </a:t>
            </a:r>
            <a:r>
              <a:rPr lang="en-US" dirty="0" err="1"/>
              <a:t>Nephrotic</a:t>
            </a:r>
            <a:r>
              <a:rPr lang="en-US" dirty="0"/>
              <a:t> Syndrome</a:t>
            </a:r>
          </a:p>
          <a:p>
            <a:r>
              <a:rPr lang="en-US" dirty="0" smtClean="0"/>
              <a:t>Decrease </a:t>
            </a:r>
            <a:r>
              <a:rPr lang="en-US" dirty="0"/>
              <a:t>albumin synthesis: Kwashiorkor, liver cirrhosis</a:t>
            </a:r>
          </a:p>
          <a:p>
            <a:r>
              <a:rPr lang="en-US" dirty="0" smtClean="0"/>
              <a:t>Increase capillary </a:t>
            </a:r>
            <a:r>
              <a:rPr lang="en-US" dirty="0"/>
              <a:t>permeability: </a:t>
            </a:r>
            <a:r>
              <a:rPr lang="en-US" dirty="0" err="1"/>
              <a:t>inflam</a:t>
            </a:r>
            <a:r>
              <a:rPr lang="en-US" dirty="0"/>
              <a:t>/ burns</a:t>
            </a:r>
          </a:p>
          <a:p>
            <a:r>
              <a:rPr lang="en-US" dirty="0"/>
              <a:t>blocked lymphatic drainage: </a:t>
            </a:r>
            <a:r>
              <a:rPr lang="en-US" dirty="0" smtClean="0"/>
              <a:t>tumors/</a:t>
            </a:r>
            <a:r>
              <a:rPr lang="en-US" dirty="0" err="1" smtClean="0"/>
              <a:t>surgury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8763000" cy="10509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Assessment/Management </a:t>
            </a:r>
            <a:r>
              <a:rPr lang="en-US" dirty="0"/>
              <a:t>of Edema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495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ascites</a:t>
            </a:r>
            <a:r>
              <a:rPr lang="en-US" dirty="0"/>
              <a:t>; </a:t>
            </a:r>
            <a:r>
              <a:rPr lang="en-US" dirty="0" err="1"/>
              <a:t>periorbital</a:t>
            </a:r>
            <a:r>
              <a:rPr lang="en-US" dirty="0"/>
              <a:t> </a:t>
            </a:r>
            <a:r>
              <a:rPr lang="en-US" dirty="0" smtClean="0"/>
              <a:t>edema</a:t>
            </a:r>
            <a:endParaRPr lang="en-US" dirty="0"/>
          </a:p>
          <a:p>
            <a:r>
              <a:rPr lang="en-US" dirty="0"/>
              <a:t>pitting edema for degree of swelling</a:t>
            </a:r>
          </a:p>
          <a:p>
            <a:r>
              <a:rPr lang="en-US" dirty="0"/>
              <a:t>daily wt and </a:t>
            </a:r>
            <a:r>
              <a:rPr lang="en-US" dirty="0" err="1" smtClean="0"/>
              <a:t>strickt</a:t>
            </a:r>
            <a:r>
              <a:rPr lang="en-US" dirty="0" smtClean="0"/>
              <a:t>  </a:t>
            </a:r>
            <a:r>
              <a:rPr lang="en-US" dirty="0"/>
              <a:t>I and O</a:t>
            </a:r>
          </a:p>
          <a:p>
            <a:r>
              <a:rPr lang="en-US" dirty="0"/>
              <a:t>elevation/change position Q2hr/ protect skin against breakdown</a:t>
            </a:r>
          </a:p>
          <a:p>
            <a:r>
              <a:rPr lang="en-US" dirty="0"/>
              <a:t>distraction to deal with discomfort and limitations of edema.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445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Electrolyte Imbalances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Electrolytes usually gained and lost in relatively equal amounts to maintain balance</a:t>
            </a:r>
          </a:p>
          <a:p>
            <a:r>
              <a:rPr lang="en-US"/>
              <a:t>Imbalance caused by:</a:t>
            </a:r>
          </a:p>
          <a:p>
            <a:pPr lvl="1"/>
            <a:r>
              <a:rPr lang="en-US"/>
              <a:t>Abnormal route of loss (vomiting/diarrhea) can disturb electrolyte balance</a:t>
            </a:r>
          </a:p>
          <a:p>
            <a:pPr lvl="1"/>
            <a:r>
              <a:rPr lang="en-US"/>
              <a:t>Disproportionate  IV supplementation</a:t>
            </a:r>
          </a:p>
          <a:p>
            <a:pPr lvl="1"/>
            <a:r>
              <a:rPr lang="en-US"/>
              <a:t>Disease states: renal dis.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3075"/>
            <a:ext cx="9144000" cy="8223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err="1"/>
              <a:t>Hypernatremia</a:t>
            </a:r>
            <a:endParaRPr lang="en-US" dirty="0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153400" cy="4572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Excess serum sodium in relation to </a:t>
            </a:r>
            <a:r>
              <a:rPr lang="en-US" dirty="0" smtClean="0"/>
              <a:t>water</a:t>
            </a:r>
          </a:p>
          <a:p>
            <a:r>
              <a:rPr lang="en-US" dirty="0" smtClean="0"/>
              <a:t>&gt;146 </a:t>
            </a:r>
            <a:r>
              <a:rPr lang="en-US" dirty="0" err="1" smtClean="0"/>
              <a:t>mmol</a:t>
            </a:r>
            <a:r>
              <a:rPr lang="en-US" dirty="0" smtClean="0"/>
              <a:t>/l</a:t>
            </a:r>
            <a:endParaRPr lang="en-US" dirty="0"/>
          </a:p>
          <a:p>
            <a:r>
              <a:rPr lang="en-US" dirty="0"/>
              <a:t>Causes:</a:t>
            </a:r>
          </a:p>
          <a:p>
            <a:pPr lvl="1"/>
            <a:r>
              <a:rPr lang="en-US" dirty="0"/>
              <a:t>Too concentrated infant formula</a:t>
            </a:r>
          </a:p>
          <a:p>
            <a:pPr lvl="1"/>
            <a:r>
              <a:rPr lang="en-US" dirty="0"/>
              <a:t>Not enough water </a:t>
            </a:r>
            <a:r>
              <a:rPr lang="en-US" dirty="0" smtClean="0"/>
              <a:t>intake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Clinical </a:t>
            </a:r>
            <a:r>
              <a:rPr lang="en-US" dirty="0" err="1">
                <a:solidFill>
                  <a:srgbClr val="FF0000"/>
                </a:solidFill>
              </a:rPr>
              <a:t>manif</a:t>
            </a:r>
            <a:r>
              <a:rPr lang="en-US" dirty="0">
                <a:solidFill>
                  <a:srgbClr val="FF0000"/>
                </a:solidFill>
              </a:rPr>
              <a:t>: </a:t>
            </a:r>
            <a:r>
              <a:rPr lang="en-US" dirty="0"/>
              <a:t>thirst, </a:t>
            </a:r>
            <a:r>
              <a:rPr lang="en-US" dirty="0" err="1"/>
              <a:t>lethary</a:t>
            </a:r>
            <a:r>
              <a:rPr lang="en-US" dirty="0"/>
              <a:t>, confusion</a:t>
            </a:r>
          </a:p>
          <a:p>
            <a:pPr lvl="1"/>
            <a:r>
              <a:rPr lang="en-US" dirty="0"/>
              <a:t>Seizures occur when rapid or is severe.</a:t>
            </a:r>
          </a:p>
          <a:p>
            <a:pPr lvl="1"/>
            <a:r>
              <a:rPr lang="en-US" dirty="0" smtClean="0"/>
              <a:t>Lab </a:t>
            </a:r>
            <a:r>
              <a:rPr lang="en-US" dirty="0"/>
              <a:t>test: serum sodium</a:t>
            </a:r>
          </a:p>
          <a:p>
            <a:pPr lvl="1"/>
            <a:r>
              <a:rPr lang="en-US" dirty="0"/>
              <a:t>Treatment: hypotonic IV solution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Hyponatremia</a:t>
            </a:r>
            <a:endParaRPr lang="en-US" dirty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Excess water in relation to serum </a:t>
            </a:r>
            <a:r>
              <a:rPr lang="en-US" dirty="0" smtClean="0"/>
              <a:t>sodium</a:t>
            </a:r>
          </a:p>
          <a:p>
            <a:r>
              <a:rPr lang="en-US" dirty="0" smtClean="0"/>
              <a:t>&lt; 135 </a:t>
            </a:r>
            <a:r>
              <a:rPr lang="en-US" dirty="0" err="1" smtClean="0"/>
              <a:t>mmol</a:t>
            </a:r>
            <a:r>
              <a:rPr lang="en-US" dirty="0" smtClean="0"/>
              <a:t>/l</a:t>
            </a:r>
            <a:endParaRPr lang="en-US" dirty="0"/>
          </a:p>
          <a:p>
            <a:r>
              <a:rPr lang="en-US" dirty="0"/>
              <a:t>Most common sodium imbalance in children</a:t>
            </a:r>
          </a:p>
          <a:p>
            <a:r>
              <a:rPr lang="en-US" dirty="0"/>
              <a:t>Causes:</a:t>
            </a:r>
          </a:p>
          <a:p>
            <a:pPr lvl="1"/>
            <a:r>
              <a:rPr lang="en-US" dirty="0"/>
              <a:t>Infants vulnerable to water intoxication</a:t>
            </a:r>
            <a:r>
              <a:rPr lang="en-US" dirty="0" smtClean="0"/>
              <a:t>: dilute </a:t>
            </a:r>
            <a:r>
              <a:rPr lang="en-US" dirty="0"/>
              <a:t>form, </a:t>
            </a:r>
            <a:r>
              <a:rPr lang="en-US" dirty="0" smtClean="0"/>
              <a:t> </a:t>
            </a:r>
            <a:r>
              <a:rPr lang="en-US" dirty="0"/>
              <a:t>poorly developed thirst </a:t>
            </a:r>
            <a:r>
              <a:rPr lang="en-US" dirty="0" err="1"/>
              <a:t>mech</a:t>
            </a:r>
            <a:r>
              <a:rPr lang="en-US" dirty="0"/>
              <a:t> so cont to drink and can’t excrete excess </a:t>
            </a:r>
            <a:r>
              <a:rPr lang="en-US" dirty="0" smtClean="0"/>
              <a:t>water or IV fluid.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Hyponatremia (</a:t>
            </a:r>
            <a:r>
              <a:rPr lang="en-US" dirty="0" err="1"/>
              <a:t>cont</a:t>
            </a:r>
            <a:r>
              <a:rPr lang="en-US" dirty="0"/>
              <a:t>)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Clinical </a:t>
            </a:r>
            <a:r>
              <a:rPr lang="en-US" dirty="0" err="1"/>
              <a:t>manif</a:t>
            </a:r>
            <a:r>
              <a:rPr lang="en-US" dirty="0"/>
              <a:t>: decreased level of </a:t>
            </a:r>
            <a:r>
              <a:rPr lang="en-US" dirty="0" smtClean="0"/>
              <a:t>consciousness, swelling </a:t>
            </a:r>
            <a:r>
              <a:rPr lang="en-US" dirty="0"/>
              <a:t>of brain cells.</a:t>
            </a:r>
          </a:p>
          <a:p>
            <a:pPr lvl="1"/>
            <a:r>
              <a:rPr lang="en-US" dirty="0"/>
              <a:t>Anorexia, headache, muscle weakness, </a:t>
            </a:r>
            <a:r>
              <a:rPr lang="en-US" dirty="0" smtClean="0"/>
              <a:t>lethargy</a:t>
            </a:r>
            <a:r>
              <a:rPr lang="en-US" dirty="0"/>
              <a:t>, confusion or coma.</a:t>
            </a:r>
          </a:p>
          <a:p>
            <a:pPr lvl="1"/>
            <a:r>
              <a:rPr lang="en-US" dirty="0"/>
              <a:t>Seizures occur when rapid or severe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/>
              <a:t>Lab tests: serum sodium</a:t>
            </a:r>
          </a:p>
          <a:p>
            <a:pPr lvl="2"/>
            <a:r>
              <a:rPr lang="en-US" dirty="0"/>
              <a:t>Treatment: hypertonic solution.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Hyperkalemia</a:t>
            </a:r>
            <a:endParaRPr lang="en-US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Excess serum </a:t>
            </a:r>
            <a:r>
              <a:rPr lang="en-US" dirty="0" smtClean="0"/>
              <a:t>potassium &gt; 5.3 </a:t>
            </a:r>
            <a:r>
              <a:rPr lang="en-US" dirty="0" err="1" smtClean="0"/>
              <a:t>meq</a:t>
            </a:r>
            <a:r>
              <a:rPr lang="en-US" dirty="0" smtClean="0"/>
              <a:t>/l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Causes: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excess K intake from IV overload, blood transfusion, rapid cell death (hemolytic crisis, large tumor destruction from chemo </a:t>
            </a:r>
            <a:r>
              <a:rPr lang="en-US" dirty="0" smtClean="0"/>
              <a:t>, </a:t>
            </a:r>
            <a:r>
              <a:rPr lang="en-US" dirty="0"/>
              <a:t>massive trauma, metabolic acidosis from prolonged diarrhea and in DM when insulin levels are low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Insulin drives K back into the cells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 decreased K loss from Renal insufficiency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Hyperkalemia</a:t>
            </a:r>
            <a:r>
              <a:rPr lang="en-US" dirty="0"/>
              <a:t> (cont)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Clinical </a:t>
            </a:r>
            <a:r>
              <a:rPr lang="en-US" sz="2400" dirty="0" err="1"/>
              <a:t>manif</a:t>
            </a:r>
            <a:r>
              <a:rPr lang="en-US" sz="2400" dirty="0"/>
              <a:t>: all are related to muscle dysfunction: </a:t>
            </a:r>
            <a:r>
              <a:rPr lang="en-US" sz="2400" dirty="0" err="1"/>
              <a:t>hyperactivitiy</a:t>
            </a:r>
            <a:r>
              <a:rPr lang="en-US" sz="2400" dirty="0"/>
              <a:t> of GI smooth muscle: intestinal cramping and diarrhea.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Weak skeletal muscles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Lethargy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Cardiac arrhythmias (tachycardia, prolonged QRS, peaked T waves: also AV block and </a:t>
            </a:r>
            <a:r>
              <a:rPr lang="en-US" sz="2400" dirty="0" err="1" smtClean="0"/>
              <a:t>venticular</a:t>
            </a:r>
            <a:r>
              <a:rPr lang="en-US" sz="2400" dirty="0" smtClean="0"/>
              <a:t> </a:t>
            </a:r>
            <a:r>
              <a:rPr lang="en-US" sz="2400" dirty="0" err="1" smtClean="0"/>
              <a:t>Tachy</a:t>
            </a:r>
            <a:r>
              <a:rPr lang="en-US" sz="2400" dirty="0" smtClean="0"/>
              <a:t>).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Lab test: serum potassium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Treatment: correct underlying </a:t>
            </a:r>
            <a:r>
              <a:rPr lang="en-US" sz="2400" dirty="0" smtClean="0"/>
              <a:t>condition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 dialysis (peritoneal or </a:t>
            </a:r>
            <a:r>
              <a:rPr lang="en-US" sz="2400" dirty="0" err="1"/>
              <a:t>hemo</a:t>
            </a:r>
            <a:r>
              <a:rPr lang="en-US" sz="2400" dirty="0"/>
              <a:t>), </a:t>
            </a:r>
            <a:r>
              <a:rPr lang="en-US" sz="2400" dirty="0" err="1"/>
              <a:t>Kayexalate</a:t>
            </a:r>
            <a:r>
              <a:rPr lang="en-US" sz="2400" dirty="0"/>
              <a:t> (</a:t>
            </a:r>
            <a:r>
              <a:rPr lang="en-US" sz="2400" dirty="0" err="1"/>
              <a:t>po</a:t>
            </a:r>
            <a:r>
              <a:rPr lang="en-US" sz="2400" dirty="0"/>
              <a:t> or enema), K wasting diuretics, IV calcium, bicarbonate, insulin and glucose.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Low potassium diet.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Hypokalemia</a:t>
            </a:r>
            <a:endParaRPr lang="en-US" dirty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Decreased serum </a:t>
            </a:r>
            <a:r>
              <a:rPr lang="en-US" dirty="0" smtClean="0"/>
              <a:t>potassium &lt; 3.5 </a:t>
            </a:r>
            <a:r>
              <a:rPr lang="en-US" dirty="0" err="1" smtClean="0"/>
              <a:t>meq</a:t>
            </a:r>
            <a:r>
              <a:rPr lang="en-US" dirty="0" smtClean="0"/>
              <a:t>/l</a:t>
            </a:r>
            <a:endParaRPr lang="en-US" dirty="0"/>
          </a:p>
          <a:p>
            <a:r>
              <a:rPr lang="en-US" dirty="0"/>
              <a:t>Causes: diarrhea and vomiting, </a:t>
            </a:r>
            <a:r>
              <a:rPr lang="en-US" dirty="0" smtClean="0"/>
              <a:t>diuretics</a:t>
            </a:r>
            <a:r>
              <a:rPr lang="en-US" dirty="0"/>
              <a:t>, osmotic </a:t>
            </a:r>
            <a:r>
              <a:rPr lang="en-US" dirty="0" err="1"/>
              <a:t>diuresis</a:t>
            </a:r>
            <a:r>
              <a:rPr lang="en-US" dirty="0"/>
              <a:t> (glucose in urine as in DM), NPO without K replacement in IV, NG </a:t>
            </a:r>
            <a:r>
              <a:rPr lang="en-US" dirty="0" smtClean="0"/>
              <a:t>Suction, </a:t>
            </a:r>
            <a:endParaRPr lang="en-US" dirty="0"/>
          </a:p>
          <a:p>
            <a:pPr lvl="1"/>
            <a:r>
              <a:rPr lang="en-US" dirty="0"/>
              <a:t>Also in </a:t>
            </a:r>
            <a:r>
              <a:rPr lang="en-US" dirty="0" err="1"/>
              <a:t>nephrotic</a:t>
            </a:r>
            <a:r>
              <a:rPr lang="en-US" dirty="0"/>
              <a:t> syndrome, cirrhosis, Cushing Syndrome, </a:t>
            </a:r>
            <a:r>
              <a:rPr lang="en-US" dirty="0" smtClean="0"/>
              <a:t>CHF</a:t>
            </a:r>
            <a:endParaRPr lang="en-US" dirty="0"/>
          </a:p>
          <a:p>
            <a:pPr lvl="1"/>
            <a:endParaRPr lang="en-US" dirty="0"/>
          </a:p>
          <a:p>
            <a:pPr lvl="1"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Fluid Compartments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2051050"/>
            <a:ext cx="7488238" cy="3763963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US" sz="3600" dirty="0" smtClean="0">
                <a:solidFill>
                  <a:schemeClr val="accent1"/>
                </a:solidFill>
              </a:rPr>
              <a:t>Intracellular</a:t>
            </a:r>
            <a:r>
              <a:rPr lang="en-US" sz="3600" dirty="0" smtClean="0"/>
              <a:t> </a:t>
            </a:r>
          </a:p>
          <a:p>
            <a:pPr lvl="1" eaLnBrk="1" hangingPunct="1">
              <a:defRPr/>
            </a:pPr>
            <a:r>
              <a:rPr lang="en-US" sz="3200" dirty="0" smtClean="0"/>
              <a:t>40% of body weight</a:t>
            </a:r>
          </a:p>
          <a:p>
            <a:pPr eaLnBrk="1" hangingPunct="1">
              <a:defRPr/>
            </a:pPr>
            <a:r>
              <a:rPr lang="en-US" sz="3600" dirty="0" smtClean="0">
                <a:solidFill>
                  <a:schemeClr val="accent1"/>
                </a:solidFill>
              </a:rPr>
              <a:t>Extracellular</a:t>
            </a:r>
          </a:p>
          <a:p>
            <a:pPr lvl="1" eaLnBrk="1" hangingPunct="1">
              <a:defRPr/>
            </a:pPr>
            <a:r>
              <a:rPr lang="en-US" sz="3200" dirty="0" smtClean="0"/>
              <a:t>20% of body weight</a:t>
            </a:r>
          </a:p>
          <a:p>
            <a:pPr lvl="1" eaLnBrk="1" hangingPunct="1">
              <a:defRPr/>
            </a:pPr>
            <a:r>
              <a:rPr lang="en-US" sz="3200" dirty="0" smtClean="0"/>
              <a:t>Two types</a:t>
            </a:r>
          </a:p>
          <a:p>
            <a:pPr lvl="2" eaLnBrk="1" hangingPunct="1">
              <a:defRPr/>
            </a:pPr>
            <a:r>
              <a:rPr lang="en-US" sz="2800" dirty="0" smtClean="0"/>
              <a:t>Interstitial (between)</a:t>
            </a:r>
          </a:p>
          <a:p>
            <a:pPr lvl="2" eaLnBrk="1" hangingPunct="1">
              <a:defRPr/>
            </a:pPr>
            <a:r>
              <a:rPr lang="en-US" sz="2800" dirty="0" smtClean="0"/>
              <a:t>Intravascular (inside)</a:t>
            </a:r>
          </a:p>
          <a:p>
            <a:pPr lvl="2">
              <a:defRPr/>
            </a:pPr>
            <a:r>
              <a:rPr lang="en-US" sz="2800" dirty="0" err="1" smtClean="0"/>
              <a:t>Transcellular</a:t>
            </a:r>
            <a:r>
              <a:rPr lang="en-US" sz="2800" dirty="0" smtClean="0"/>
              <a:t>: includes cerebrospinal fluid, pleural, peritoneal and synovial fluid.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Hypokalemia</a:t>
            </a:r>
            <a:r>
              <a:rPr lang="en-US" dirty="0"/>
              <a:t> (cont)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700"/>
              <a:t>Clinical manif: muscle dysfunction</a:t>
            </a:r>
          </a:p>
          <a:p>
            <a:pPr>
              <a:lnSpc>
                <a:spcPct val="80000"/>
              </a:lnSpc>
            </a:pPr>
            <a:r>
              <a:rPr lang="en-US" sz="2700"/>
              <a:t>Slowed GI smooth muscle resulting in abdominal distention, constipation and paralytic ileus</a:t>
            </a:r>
          </a:p>
          <a:p>
            <a:pPr>
              <a:lnSpc>
                <a:spcPct val="80000"/>
              </a:lnSpc>
            </a:pPr>
            <a:r>
              <a:rPr lang="en-US" sz="2700"/>
              <a:t>Skeletal muscles are weak; may effect respiratory muscles</a:t>
            </a:r>
          </a:p>
          <a:p>
            <a:pPr>
              <a:lnSpc>
                <a:spcPct val="80000"/>
              </a:lnSpc>
            </a:pPr>
            <a:r>
              <a:rPr lang="en-US" sz="2700"/>
              <a:t>Cardiac arrhythmias: hypokalemia potentiates Digitoxin Toxicity.</a:t>
            </a:r>
          </a:p>
          <a:p>
            <a:pPr>
              <a:lnSpc>
                <a:spcPct val="80000"/>
              </a:lnSpc>
            </a:pPr>
            <a:r>
              <a:rPr lang="en-US" sz="2700"/>
              <a:t>Lab test: serum potassium</a:t>
            </a:r>
          </a:p>
          <a:p>
            <a:pPr>
              <a:lnSpc>
                <a:spcPct val="80000"/>
              </a:lnSpc>
            </a:pPr>
            <a:r>
              <a:rPr lang="en-US" sz="2700"/>
              <a:t>Treatment: oral and/or IV potassium, diet rich in K.</a:t>
            </a:r>
          </a:p>
          <a:p>
            <a:pPr>
              <a:lnSpc>
                <a:spcPct val="80000"/>
              </a:lnSpc>
            </a:pPr>
            <a:endParaRPr lang="en-US" sz="27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/>
              <a:t>Function of ICF &amp; ECF:</a:t>
            </a:r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ICF: </a:t>
            </a:r>
            <a:r>
              <a:rPr lang="en-US" dirty="0"/>
              <a:t>is vital organ to normal cell function, its contain solutes such as oxygen, electrolytes and glucose. It provides a medium in which metabolic process.</a:t>
            </a:r>
          </a:p>
          <a:p>
            <a:r>
              <a:rPr lang="en-US" b="1" dirty="0">
                <a:solidFill>
                  <a:srgbClr val="FF0000"/>
                </a:solidFill>
              </a:rPr>
              <a:t>ECF: </a:t>
            </a:r>
            <a:r>
              <a:rPr lang="en-US" dirty="0"/>
              <a:t>it is the transport system that carries nutrients and waste product from the cell.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0" y="0"/>
            <a:ext cx="5410200" cy="76944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b">
            <a:spAutoFit/>
          </a:bodyPr>
          <a:lstStyle/>
          <a:p>
            <a:pPr algn="ctr" eaLnBrk="1" hangingPunct="1"/>
            <a:r>
              <a:rPr lang="en-US" sz="4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Composition of Fluids</a:t>
            </a:r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lnSpc>
                <a:spcPct val="90000"/>
              </a:lnSpc>
              <a:buNone/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i="1" dirty="0"/>
              <a:t>	</a:t>
            </a:r>
            <a:r>
              <a:rPr lang="en-US" b="1" dirty="0">
                <a:solidFill>
                  <a:srgbClr val="FF0000"/>
                </a:solidFill>
              </a:rPr>
              <a:t>plasma	interstitial	</a:t>
            </a:r>
            <a:r>
              <a:rPr lang="en-US" b="1" dirty="0" smtClean="0">
                <a:solidFill>
                  <a:srgbClr val="FF0000"/>
                </a:solidFill>
              </a:rPr>
              <a:t>       intracellular</a:t>
            </a:r>
            <a:endParaRPr lang="en-US" sz="2800" b="1" dirty="0">
              <a:solidFill>
                <a:srgbClr val="FF0000"/>
              </a:solidFill>
            </a:endParaRPr>
          </a:p>
          <a:p>
            <a:pPr marL="0" indent="0">
              <a:lnSpc>
                <a:spcPct val="90000"/>
              </a:lnSpc>
              <a:buNone/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Cations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0">
              <a:lnSpc>
                <a:spcPct val="90000"/>
              </a:lnSpc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dirty="0">
                <a:solidFill>
                  <a:srgbClr val="FF0000"/>
                </a:solidFill>
              </a:rPr>
              <a:t>Na</a:t>
            </a:r>
            <a:r>
              <a:rPr lang="en-US" sz="2800" dirty="0"/>
              <a:t>	140	</a:t>
            </a:r>
            <a:r>
              <a:rPr lang="en-US" sz="2800" dirty="0">
                <a:solidFill>
                  <a:srgbClr val="FF0000"/>
                </a:solidFill>
              </a:rPr>
              <a:t>146</a:t>
            </a:r>
            <a:r>
              <a:rPr lang="en-US" sz="2800" dirty="0"/>
              <a:t>	12</a:t>
            </a:r>
          </a:p>
          <a:p>
            <a:pPr marL="0" indent="0">
              <a:lnSpc>
                <a:spcPct val="90000"/>
              </a:lnSpc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dirty="0">
                <a:solidFill>
                  <a:srgbClr val="FF0000"/>
                </a:solidFill>
              </a:rPr>
              <a:t>K</a:t>
            </a:r>
            <a:r>
              <a:rPr lang="en-US" sz="2800" dirty="0"/>
              <a:t>	4	4	</a:t>
            </a:r>
            <a:r>
              <a:rPr lang="en-US" sz="2800" dirty="0">
                <a:solidFill>
                  <a:srgbClr val="FF0000"/>
                </a:solidFill>
              </a:rPr>
              <a:t>150</a:t>
            </a:r>
          </a:p>
          <a:p>
            <a:pPr marL="0" indent="0">
              <a:lnSpc>
                <a:spcPct val="90000"/>
              </a:lnSpc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dirty="0"/>
              <a:t>Ca	5	3	10</a:t>
            </a:r>
          </a:p>
          <a:p>
            <a:pPr marL="0" indent="0">
              <a:lnSpc>
                <a:spcPct val="90000"/>
              </a:lnSpc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dirty="0"/>
              <a:t>Mg	2	1	7	</a:t>
            </a:r>
          </a:p>
          <a:p>
            <a:pPr marL="0" indent="0">
              <a:lnSpc>
                <a:spcPct val="90000"/>
              </a:lnSpc>
              <a:buNone/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Anions</a:t>
            </a:r>
            <a:r>
              <a:rPr lang="en-US" sz="2800" dirty="0"/>
              <a:t>	</a:t>
            </a:r>
          </a:p>
          <a:p>
            <a:pPr marL="0" indent="0">
              <a:lnSpc>
                <a:spcPct val="90000"/>
              </a:lnSpc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dirty="0" err="1"/>
              <a:t>Cl</a:t>
            </a:r>
            <a:r>
              <a:rPr lang="en-US" sz="2800" dirty="0"/>
              <a:t>	103	104	3</a:t>
            </a:r>
          </a:p>
          <a:p>
            <a:pPr marL="0" indent="0">
              <a:lnSpc>
                <a:spcPct val="90000"/>
              </a:lnSpc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dirty="0"/>
              <a:t>HCO	24	27	10</a:t>
            </a:r>
          </a:p>
          <a:p>
            <a:pPr marL="0" indent="0">
              <a:lnSpc>
                <a:spcPct val="90000"/>
              </a:lnSpc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dirty="0"/>
              <a:t>SO4	1	1	-</a:t>
            </a:r>
          </a:p>
          <a:p>
            <a:pPr marL="0" indent="0">
              <a:lnSpc>
                <a:spcPct val="90000"/>
              </a:lnSpc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dirty="0"/>
              <a:t>HPO4	2	2	116</a:t>
            </a:r>
          </a:p>
          <a:p>
            <a:pPr marL="0" indent="0">
              <a:lnSpc>
                <a:spcPct val="90000"/>
              </a:lnSpc>
              <a:tabLst>
                <a:tab pos="2222500" algn="ctr"/>
                <a:tab pos="4052888" algn="ctr"/>
                <a:tab pos="6107113" algn="ctr"/>
              </a:tabLst>
            </a:pPr>
            <a:r>
              <a:rPr lang="en-US" sz="2800" dirty="0"/>
              <a:t>Protein	16	5	40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244600" y="1905000"/>
            <a:ext cx="7823200" cy="4572000"/>
            <a:chOff x="784" y="1200"/>
            <a:chExt cx="4928" cy="2880"/>
          </a:xfrm>
        </p:grpSpPr>
        <p:sp>
          <p:nvSpPr>
            <p:cNvPr id="104455" name="Line 7"/>
            <p:cNvSpPr>
              <a:spLocks noChangeShapeType="1"/>
            </p:cNvSpPr>
            <p:nvPr/>
          </p:nvSpPr>
          <p:spPr bwMode="auto">
            <a:xfrm>
              <a:off x="919" y="1200"/>
              <a:ext cx="4793" cy="0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456" name="Line 8"/>
            <p:cNvSpPr>
              <a:spLocks noChangeShapeType="1"/>
            </p:cNvSpPr>
            <p:nvPr/>
          </p:nvSpPr>
          <p:spPr bwMode="auto">
            <a:xfrm>
              <a:off x="874" y="2496"/>
              <a:ext cx="4838" cy="0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457" name="Line 9"/>
            <p:cNvSpPr>
              <a:spLocks noChangeShapeType="1"/>
            </p:cNvSpPr>
            <p:nvPr/>
          </p:nvSpPr>
          <p:spPr bwMode="auto">
            <a:xfrm>
              <a:off x="784" y="4080"/>
              <a:ext cx="4877" cy="0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8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88988"/>
            <a:ext cx="8547100" cy="569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Pediatric Differences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ECF/ICF ratio varies with </a:t>
            </a:r>
            <a:r>
              <a:rPr lang="en-US" dirty="0" smtClean="0"/>
              <a:t>age.</a:t>
            </a:r>
            <a:endParaRPr lang="en-US" dirty="0"/>
          </a:p>
          <a:p>
            <a:r>
              <a:rPr lang="en-US" dirty="0"/>
              <a:t>Neonates and infants have proportionately larger ECF </a:t>
            </a:r>
            <a:r>
              <a:rPr lang="en-US" dirty="0" smtClean="0"/>
              <a:t>volume </a:t>
            </a:r>
            <a:endParaRPr lang="en-US" dirty="0"/>
          </a:p>
          <a:p>
            <a:r>
              <a:rPr lang="en-US" dirty="0"/>
              <a:t>Infants: high daily fluid requirement with little fluid reserve; this makes the infant vulnerable to dehydration.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2721</TotalTime>
  <Words>2129</Words>
  <Application>Microsoft Office PowerPoint</Application>
  <PresentationFormat>On-screen Show (4:3)</PresentationFormat>
  <Paragraphs>321</Paragraphs>
  <Slides>50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5" baseType="lpstr">
      <vt:lpstr>Arial</vt:lpstr>
      <vt:lpstr>Calibri</vt:lpstr>
      <vt:lpstr>Times New Roman</vt:lpstr>
      <vt:lpstr>Wingdings</vt:lpstr>
      <vt:lpstr>Office Theme</vt:lpstr>
      <vt:lpstr>Alterations in Fluid,  Electrolyte and Acid-Base Balance </vt:lpstr>
      <vt:lpstr>Introduction </vt:lpstr>
      <vt:lpstr>Water may serve as:</vt:lpstr>
      <vt:lpstr>General Concepts </vt:lpstr>
      <vt:lpstr>Fluid Compartments</vt:lpstr>
      <vt:lpstr>PowerPoint Presentation</vt:lpstr>
      <vt:lpstr>PowerPoint Presentation</vt:lpstr>
      <vt:lpstr>PowerPoint Presentation</vt:lpstr>
      <vt:lpstr>Pediatric Differences</vt:lpstr>
      <vt:lpstr>PowerPoint Presentation</vt:lpstr>
      <vt:lpstr>FIGURE 23–2      The newborn and infant have a high percentage of body weight comprised of water, especially extracellular fluid, which is lost from the body easily. Note the small stomach size which limits ability to rehydrate quickly. </vt:lpstr>
      <vt:lpstr>Pediatric differences </vt:lpstr>
      <vt:lpstr>Fluid and Electrolyte Transport</vt:lpstr>
      <vt:lpstr>1. Diffusion </vt:lpstr>
      <vt:lpstr>2. Filtration </vt:lpstr>
      <vt:lpstr>3. Osmosis</vt:lpstr>
      <vt:lpstr>PowerPoint Presentation</vt:lpstr>
      <vt:lpstr>4. Active Transport System</vt:lpstr>
      <vt:lpstr>Regulation of ECF</vt:lpstr>
      <vt:lpstr>Hormonal regulation </vt:lpstr>
      <vt:lpstr>Fluid Volume Imbalances</vt:lpstr>
      <vt:lpstr> Nursing Considerations</vt:lpstr>
      <vt:lpstr>Mild Dehydration: by history.</vt:lpstr>
      <vt:lpstr>Moderate Dehydration</vt:lpstr>
      <vt:lpstr>Severe Dehydration</vt:lpstr>
      <vt:lpstr>Types of Dehydration and Sodium Loss</vt:lpstr>
      <vt:lpstr>1. Isotonic Dehydration or Isonatremic Dehydration</vt:lpstr>
      <vt:lpstr>2. Hypotonic or Hyponatremic Dehydration</vt:lpstr>
      <vt:lpstr>3. Hypertonic or Hypernatremic Dehydration</vt:lpstr>
      <vt:lpstr>Etiology of dehydration </vt:lpstr>
      <vt:lpstr>Rotavirus</vt:lpstr>
      <vt:lpstr>Rotavirus (cont.)</vt:lpstr>
      <vt:lpstr>Clinical Management for Dehydration</vt:lpstr>
      <vt:lpstr>Why are drinks high in glucose avoided during rehydration?</vt:lpstr>
      <vt:lpstr>Recommended foods during rehydration progression:</vt:lpstr>
      <vt:lpstr>IV Therapy</vt:lpstr>
      <vt:lpstr>Which of the following IV solutions replaces Sodium?  </vt:lpstr>
      <vt:lpstr>Calculation of intravenous fluid needs: maintenance</vt:lpstr>
      <vt:lpstr>Example of Maintenance Fluid Calculation</vt:lpstr>
      <vt:lpstr>How much fluid should this patient get per hour?</vt:lpstr>
      <vt:lpstr>Fluid Overload:Edema</vt:lpstr>
      <vt:lpstr>Assessment/Management of Edema</vt:lpstr>
      <vt:lpstr>Electrolyte Imbalances</vt:lpstr>
      <vt:lpstr>Hypernatremia</vt:lpstr>
      <vt:lpstr>Hyponatremia</vt:lpstr>
      <vt:lpstr>Hyponatremia (cont)</vt:lpstr>
      <vt:lpstr>Hyperkalemia</vt:lpstr>
      <vt:lpstr>Hyperkalemia (cont)</vt:lpstr>
      <vt:lpstr>Hypokalemia</vt:lpstr>
      <vt:lpstr>Hypokalemia (cont)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Alterations in Fluid,  Electrolyte and Acid-Base Balance</dc:title>
  <dc:creator>AHMAD RAWHI</dc:creator>
  <cp:lastModifiedBy>Ahmad Rawhi Ata</cp:lastModifiedBy>
  <cp:revision>39</cp:revision>
  <dcterms:created xsi:type="dcterms:W3CDTF">2006-08-16T00:00:00Z</dcterms:created>
  <dcterms:modified xsi:type="dcterms:W3CDTF">2017-12-06T05:48:12Z</dcterms:modified>
</cp:coreProperties>
</file>