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305" r:id="rId6"/>
    <p:sldId id="260" r:id="rId7"/>
    <p:sldId id="261" r:id="rId8"/>
    <p:sldId id="262" r:id="rId9"/>
    <p:sldId id="263" r:id="rId10"/>
    <p:sldId id="306" r:id="rId11"/>
    <p:sldId id="264" r:id="rId12"/>
    <p:sldId id="265" r:id="rId13"/>
    <p:sldId id="285" r:id="rId14"/>
    <p:sldId id="266" r:id="rId15"/>
    <p:sldId id="304" r:id="rId16"/>
    <p:sldId id="268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0D10"/>
    <a:srgbClr val="FFFF99"/>
    <a:srgbClr val="FF6699"/>
    <a:srgbClr val="51C6DD"/>
    <a:srgbClr val="FF99FF"/>
    <a:srgbClr val="080B3E"/>
    <a:srgbClr val="000066"/>
    <a:srgbClr val="060145"/>
    <a:srgbClr val="32B61C"/>
    <a:srgbClr val="FFCC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57C16-141E-4F30-9DDB-6B82420FDC00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48ECD-6B27-4446-9416-AE57061CBE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3186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122B-BA8E-4B93-A12D-3AC50356F0D0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5CB4-9065-471B-AC16-B212A10741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8533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17293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122B-BA8E-4B93-A12D-3AC50356F0D0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5CB4-9065-471B-AC16-B212A10741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5296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39614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9947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168142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774027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917689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203602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323184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93582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D122B-BA8E-4B93-A12D-3AC50356F0D0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D5CB4-9065-471B-AC16-B212A107413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279" y="1"/>
            <a:ext cx="1215726" cy="1066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31256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447800"/>
            <a:ext cx="6781800" cy="33951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9907" b="15178"/>
          <a:stretch/>
        </p:blipFill>
        <p:spPr>
          <a:xfrm>
            <a:off x="1905000" y="3922520"/>
            <a:ext cx="5715000" cy="14271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9120" b="19354"/>
          <a:stretch/>
        </p:blipFill>
        <p:spPr>
          <a:xfrm>
            <a:off x="2705100" y="685800"/>
            <a:ext cx="3657600" cy="13502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5410200"/>
            <a:ext cx="3276600" cy="13106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785083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132193" y="425940"/>
            <a:ext cx="3607078" cy="461665"/>
          </a:xfrm>
          <a:prstGeom prst="rect">
            <a:avLst/>
          </a:prstGeom>
          <a:solidFill>
            <a:srgbClr val="080B3E"/>
          </a:solidFill>
        </p:spPr>
        <p:txBody>
          <a:bodyPr wrap="none">
            <a:spAutoFit/>
          </a:bodyPr>
          <a:lstStyle/>
          <a:p>
            <a:pPr algn="just" rtl="1"/>
            <a:r>
              <a:rPr lang="ar-SA" sz="2400" b="1" dirty="0">
                <a:solidFill>
                  <a:srgbClr val="FFFF99"/>
                </a:solidFill>
                <a:ea typeface="Calibri"/>
                <a:cs typeface="Times New Roman"/>
              </a:rPr>
              <a:t>التثبيط الضوئي والأكسدة الضوئية:</a:t>
            </a:r>
            <a:endParaRPr lang="en-US" sz="2000" dirty="0">
              <a:solidFill>
                <a:srgbClr val="FFFF99"/>
              </a:solidFill>
              <a:ea typeface="Calibri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33800" y="826050"/>
            <a:ext cx="470255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يزداد معدل إختزال ثاني أكسيد الكربون في البناء الضوئي مع الزيادة في كمية الضوء الذي تمتصّه صبغيات البناء الضوئي، إلى أن تصل عملية الإختزال إلى درجة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التشبُّع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وبعدها لا تستهلك عملية التثبيت جميع الضوء الممتص.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42788" y="3340190"/>
            <a:ext cx="460650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وإن التعرُّض إلى ضوء قوي لفترة زمنية طويلة أو عند زيادة كمية الضوء الممتص على كمية الضوء المستخدم في البناء الضوئي فإن ذلك يسبب نقص (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تثبيط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) للبناء الضوئي وتسمى عملية تثبيط ضوئي (</a:t>
            </a:r>
            <a:r>
              <a:rPr lang="en-US" sz="2000" b="1" dirty="0" err="1">
                <a:solidFill>
                  <a:srgbClr val="92D050"/>
                </a:solidFill>
                <a:latin typeface="Times New Roman"/>
                <a:ea typeface="Calibri"/>
              </a:rPr>
              <a:t>Photoinhibition</a:t>
            </a:r>
            <a:r>
              <a:rPr lang="ar-SA" sz="2000" b="1" dirty="0">
                <a:solidFill>
                  <a:schemeClr val="bg1"/>
                </a:solidFill>
                <a:latin typeface="Times New Roman"/>
                <a:ea typeface="Calibri"/>
                <a:cs typeface="+mj-cs"/>
              </a:rPr>
              <a:t>)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ولا يرافق ذلك أي تغير في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صبغيات البناء الضوئي.</a:t>
            </a:r>
            <a:endParaRPr lang="en-US" sz="2000" b="1" dirty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90598"/>
            <a:ext cx="3505200" cy="5146721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842788" y="3226707"/>
            <a:ext cx="4499542" cy="0"/>
          </a:xfrm>
          <a:prstGeom prst="line">
            <a:avLst/>
          </a:prstGeom>
          <a:ln>
            <a:solidFill>
              <a:srgbClr val="99FF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1832484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508294"/>
            <a:ext cx="8153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ويتبع التثبيط الضوئي بعد فترة من الزمن من التعرُّض لضوء مرتفع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نقصاً في صبغيات البناء الضوئي وتسمى العملية أكسدة ضوئية 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(</a:t>
            </a:r>
            <a:r>
              <a:rPr lang="en-US" sz="2000" b="1" dirty="0" err="1">
                <a:solidFill>
                  <a:srgbClr val="92D050"/>
                </a:solidFill>
                <a:latin typeface="Times New Roman"/>
                <a:ea typeface="Calibri"/>
                <a:cs typeface="Arial"/>
              </a:rPr>
              <a:t>Photooxidation</a:t>
            </a:r>
            <a:r>
              <a:rPr lang="ar-SA" sz="2000" b="1" dirty="0" err="1">
                <a:solidFill>
                  <a:schemeClr val="bg1"/>
                </a:solidFill>
                <a:ea typeface="Calibri"/>
                <a:cs typeface="Times New Roman"/>
              </a:rPr>
              <a:t>).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endParaRPr lang="en-US" b="1" dirty="0">
              <a:solidFill>
                <a:schemeClr val="bg1"/>
              </a:solidFill>
              <a:ea typeface="Calibri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14800" y="1752600"/>
            <a:ext cx="4572000" cy="235128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إن عمليتي التثبيط الضوئي والأكسدة الضوئية عمليتان منفصلتان وعملية التثبيط الضوئي تحدث أولاً وهذا دليل على أنها لا تحدث بسبب نقص في صبغيات البناء الضوئي، بل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تحدث نتيجة أضرار تحدث لجهاز البناء </a:t>
            </a:r>
            <a:r>
              <a:rPr lang="ar-SA" sz="2000" b="1" dirty="0" smtClean="0">
                <a:solidFill>
                  <a:srgbClr val="FFFF00"/>
                </a:solidFill>
                <a:ea typeface="Calibri"/>
                <a:cs typeface="Times New Roman"/>
              </a:rPr>
              <a:t>الضوئي</a:t>
            </a:r>
            <a:r>
              <a:rPr lang="en-US" sz="2000" b="1" dirty="0" smtClean="0">
                <a:solidFill>
                  <a:srgbClr val="FFFF00"/>
                </a:solidFill>
                <a:ea typeface="Calibri"/>
                <a:cs typeface="Times New Roman"/>
              </a:rPr>
              <a:t>.</a:t>
            </a:r>
            <a:r>
              <a:rPr lang="ar-SA" sz="2000" b="1" dirty="0" smtClean="0">
                <a:solidFill>
                  <a:srgbClr val="FFFF00"/>
                </a:solidFill>
                <a:ea typeface="Calibri"/>
                <a:cs typeface="Times New Roman"/>
              </a:rPr>
              <a:t> </a:t>
            </a:r>
            <a:endParaRPr lang="en-US" sz="2000" b="1" dirty="0">
              <a:solidFill>
                <a:srgbClr val="FFFF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203091"/>
            <a:ext cx="3085381" cy="25292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05000"/>
            <a:ext cx="3092570" cy="253198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886200" y="4191000"/>
            <a:ext cx="5036389" cy="1015663"/>
          </a:xfrm>
          <a:prstGeom prst="rect">
            <a:avLst/>
          </a:prstGeom>
          <a:solidFill>
            <a:srgbClr val="000066"/>
          </a:solidFill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ويحدث كذلك أثناء التثبيط الضوئي نقص في محتوى الأوراق من النشأ وقد يختفي منها تماماً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03050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533400"/>
            <a:ext cx="8991600" cy="1015663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يتضرر جهاز البناء الضوئي 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عندما تكون كفاءة كل من إستهلاك الطاقة في البناء الضوئي والحماية الضوئية (</a:t>
            </a:r>
            <a:r>
              <a:rPr lang="en-US" sz="2000" b="1" dirty="0" err="1">
                <a:solidFill>
                  <a:srgbClr val="92D050"/>
                </a:solidFill>
                <a:latin typeface="Times New Roman"/>
                <a:ea typeface="Calibri"/>
              </a:rPr>
              <a:t>Photoprotection</a:t>
            </a:r>
            <a:r>
              <a:rPr lang="en-US" sz="2000" b="1" dirty="0">
                <a:solidFill>
                  <a:srgbClr val="92D050"/>
                </a:solidFill>
                <a:latin typeface="Times New Roman"/>
                <a:ea typeface="Calibri"/>
              </a:rPr>
              <a:t> process</a:t>
            </a:r>
            <a:r>
              <a:rPr lang="ar-SA" sz="2000" b="1" dirty="0">
                <a:solidFill>
                  <a:schemeClr val="bg1"/>
                </a:solidFill>
                <a:latin typeface="Times New Roman"/>
                <a:ea typeface="Calibri"/>
                <a:cs typeface="+mj-cs"/>
              </a:rPr>
              <a:t>)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غير كافيتان للتخلص من الطاقة الضوئية </a:t>
            </a: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الممتصة</a:t>
            </a:r>
            <a:r>
              <a:rPr lang="en-US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.</a:t>
            </a: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828800"/>
            <a:ext cx="7620000" cy="2743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651470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609600"/>
            <a:ext cx="8763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*- </a:t>
            </a:r>
            <a:r>
              <a:rPr lang="ar-SA" sz="2400" b="1" dirty="0" smtClean="0">
                <a:solidFill>
                  <a:srgbClr val="FFFF00"/>
                </a:solidFill>
                <a:ea typeface="Calibri"/>
                <a:cs typeface="Times New Roman"/>
              </a:rPr>
              <a:t>قد </a:t>
            </a:r>
            <a:r>
              <a:rPr lang="ar-SA" sz="2400" b="1" dirty="0">
                <a:solidFill>
                  <a:srgbClr val="FFFF00"/>
                </a:solidFill>
                <a:ea typeface="Calibri"/>
                <a:cs typeface="Times New Roman"/>
              </a:rPr>
              <a:t>يرجع تثبيط زيادة الإضاءة للبناء الضوئي إلى تثبيطه للتفاعلات الكيميائية الضوئية. يسبب الضوء </a:t>
            </a:r>
            <a:r>
              <a:rPr lang="ar-SA" sz="2400" b="1" dirty="0" err="1">
                <a:solidFill>
                  <a:srgbClr val="FFFF00"/>
                </a:solidFill>
                <a:ea typeface="Calibri"/>
                <a:cs typeface="Times New Roman"/>
              </a:rPr>
              <a:t>المرتفع </a:t>
            </a:r>
            <a:r>
              <a:rPr lang="ar-SA" sz="2400" b="1" dirty="0" smtClean="0">
                <a:solidFill>
                  <a:srgbClr val="FFFF00"/>
                </a:solidFill>
                <a:ea typeface="Calibri"/>
                <a:cs typeface="Times New Roman"/>
              </a:rPr>
              <a:t>، تثبيط </a:t>
            </a:r>
            <a:r>
              <a:rPr lang="ar-SA" sz="2400" b="1" dirty="0">
                <a:solidFill>
                  <a:srgbClr val="FFFF00"/>
                </a:solidFill>
                <a:ea typeface="Calibri"/>
                <a:cs typeface="Times New Roman"/>
              </a:rPr>
              <a:t>نشاط النظام الضوئي الثاني ويسبب كذلك أضراراً إلى النظام الضوئي الأول ولكن بدرجة 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أ</a:t>
            </a:r>
            <a:r>
              <a:rPr lang="ar-SA" sz="2400" b="1" dirty="0">
                <a:solidFill>
                  <a:srgbClr val="FFFF00"/>
                </a:solidFill>
                <a:ea typeface="Calibri"/>
                <a:cs typeface="Times New Roman"/>
              </a:rPr>
              <a:t>قل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. 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514600"/>
            <a:ext cx="6253875" cy="32179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200400"/>
            <a:ext cx="6253875" cy="32179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129178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14041" y="914400"/>
            <a:ext cx="2446504" cy="5871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400" b="1" u="sng" dirty="0">
                <a:solidFill>
                  <a:srgbClr val="FFFF00"/>
                </a:solidFill>
                <a:ea typeface="Calibri"/>
                <a:cs typeface="Times New Roman"/>
              </a:rPr>
              <a:t>مقاومة التثبيط الضوئي</a:t>
            </a:r>
            <a:endParaRPr lang="en-US" sz="2000" u="sng" dirty="0">
              <a:solidFill>
                <a:srgbClr val="FFFF00"/>
              </a:solidFill>
              <a:ea typeface="Calibri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3800" y="1524000"/>
            <a:ext cx="50852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التثبيط الضوئي سببه زيادة الطاقة الممتصة عن الطاقة المستخدمة في تفاعلات الإضاءة في البناء الضوئي مما يسبب أضراراً لأجهزة البناء الضوئي ( 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الأجهزة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الضوئية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الكيمياية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) (</a:t>
            </a:r>
            <a:r>
              <a:rPr lang="en-US" sz="2000" b="1" dirty="0">
                <a:solidFill>
                  <a:srgbClr val="92D050"/>
                </a:solidFill>
                <a:latin typeface="Times New Roman"/>
                <a:ea typeface="Calibri"/>
              </a:rPr>
              <a:t>Photochemical apparatus</a:t>
            </a:r>
            <a:r>
              <a:rPr lang="ar-SA" sz="2000" b="1" dirty="0" smtClean="0">
                <a:solidFill>
                  <a:schemeClr val="bg1"/>
                </a:solidFill>
                <a:latin typeface="Times New Roman"/>
                <a:ea typeface="Calibri"/>
                <a:cs typeface="+mj-cs"/>
              </a:rPr>
              <a:t>)</a:t>
            </a:r>
            <a:r>
              <a:rPr lang="en-US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.</a:t>
            </a: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43000"/>
            <a:ext cx="3047999" cy="26125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3962400"/>
            <a:ext cx="8302073" cy="966290"/>
          </a:xfrm>
          <a:prstGeom prst="rect">
            <a:avLst/>
          </a:prstGeom>
          <a:solidFill>
            <a:srgbClr val="790D10"/>
          </a:solidFill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ومن الطرق المستخدمة لمقاومة التثبيط الضوئي هو نقص الطاقة التي يمتصها الكلوروفيل والآليات المستخدمة لذلك </a:t>
            </a: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:</a:t>
            </a:r>
            <a:endParaRPr lang="en-US" b="1" dirty="0">
              <a:solidFill>
                <a:schemeClr val="bg1"/>
              </a:solidFill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500106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0" y="228600"/>
            <a:ext cx="8549293" cy="12953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900"/>
          <a:stretch/>
        </p:blipFill>
        <p:spPr>
          <a:xfrm>
            <a:off x="2743200" y="1447801"/>
            <a:ext cx="5821393" cy="688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79564"/>
            <a:ext cx="3672272" cy="29262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872" y="2079564"/>
            <a:ext cx="3465128" cy="29262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3278337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609600"/>
            <a:ext cx="6768321" cy="12006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132"/>
          <a:stretch/>
        </p:blipFill>
        <p:spPr>
          <a:xfrm>
            <a:off x="3429362" y="5103537"/>
            <a:ext cx="5714638" cy="6058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217" y="1934101"/>
            <a:ext cx="4394617" cy="2781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34101"/>
            <a:ext cx="4394617" cy="27813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0958648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05400" y="473840"/>
            <a:ext cx="3810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إن للبلاستيدات الخضراء دور مهم وحيوي في التخلُّص من الطاقة الممتصة حيث إن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دورها هو إستخدام نواتج التفاعلات الضوئية 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(</a:t>
            </a:r>
            <a:r>
              <a:rPr lang="en-US" sz="2000" b="1" dirty="0">
                <a:solidFill>
                  <a:srgbClr val="92D050"/>
                </a:solidFill>
                <a:latin typeface="Times New Roman"/>
                <a:ea typeface="Calibri"/>
              </a:rPr>
              <a:t>ATP, NADPH</a:t>
            </a:r>
            <a:r>
              <a:rPr lang="ar-SA" sz="2000" b="1" dirty="0">
                <a:solidFill>
                  <a:schemeClr val="bg1"/>
                </a:solidFill>
                <a:latin typeface="Times New Roman"/>
                <a:ea typeface="Calibri"/>
              </a:rPr>
              <a:t>)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في تثبيت ثاني أكسيد الكربون وتحويله إلى سكريات فيزداد معدَّل التثبيت مع زيادة شدَّة الإضاءة </a:t>
            </a:r>
            <a:r>
              <a:rPr lang="en-US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.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457201"/>
            <a:ext cx="4876799" cy="28956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flipH="1">
            <a:off x="152402" y="3505200"/>
            <a:ext cx="8762998" cy="0"/>
          </a:xfrm>
          <a:prstGeom prst="line">
            <a:avLst/>
          </a:prstGeom>
          <a:ln>
            <a:solidFill>
              <a:srgbClr val="99FF66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80976" y="3790950"/>
            <a:ext cx="8734424" cy="2400657"/>
          </a:xfrm>
          <a:prstGeom prst="rect">
            <a:avLst/>
          </a:prstGeom>
          <a:solidFill>
            <a:srgbClr val="080B3E"/>
          </a:solidFill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ولكن يكون ذلك في حدود معينة ومن تأقلمات جهاز البناء الضوئي لمقاومة الزيادة في شدَّة الإضاءة هو الزيادة في مستوى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مركبات نقل الإلكترونات 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والزيادة في نشاط الإنزيمات المحفزة لتثبيت ثاني أكسيد الكربون (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والأكسجين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) وهو إنزيم (</a:t>
            </a:r>
            <a:r>
              <a:rPr lang="en-US" sz="2000" b="1" dirty="0" err="1">
                <a:solidFill>
                  <a:srgbClr val="92D050"/>
                </a:solidFill>
                <a:latin typeface="Times New Roman"/>
                <a:ea typeface="Calibri"/>
                <a:cs typeface="Arial"/>
              </a:rPr>
              <a:t>Ribulosediphosphate</a:t>
            </a:r>
            <a:r>
              <a:rPr lang="en-US" sz="2000" b="1" dirty="0">
                <a:solidFill>
                  <a:srgbClr val="92D050"/>
                </a:solidFill>
                <a:latin typeface="Times New Roman"/>
                <a:ea typeface="Calibri"/>
                <a:cs typeface="Arial"/>
              </a:rPr>
              <a:t> carboxylase (</a:t>
            </a:r>
            <a:r>
              <a:rPr lang="en-US" sz="2000" b="1" dirty="0" err="1">
                <a:solidFill>
                  <a:srgbClr val="92D050"/>
                </a:solidFill>
                <a:latin typeface="Times New Roman"/>
                <a:ea typeface="Calibri"/>
                <a:cs typeface="Arial"/>
              </a:rPr>
              <a:t>RUDPase</a:t>
            </a:r>
            <a:r>
              <a:rPr lang="en-US" sz="2000" b="1" dirty="0">
                <a:solidFill>
                  <a:schemeClr val="bg1"/>
                </a:solidFill>
                <a:latin typeface="Times New Roman"/>
                <a:ea typeface="Calibri"/>
                <a:cs typeface="Arial"/>
              </a:rPr>
              <a:t>)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) في النباتات ثلاثية الكربون وبالتالي فإن البلاستيدات الخضراء في نباتات الشمس متأقلمة لإستخدام الضوء الممتص في البناء الضوئي.</a:t>
            </a:r>
            <a:endParaRPr lang="en-US" b="1" dirty="0">
              <a:solidFill>
                <a:schemeClr val="bg1"/>
              </a:solidFill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46985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676400" y="1828800"/>
            <a:ext cx="5791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SA" sz="3600" b="1" u="sng" dirty="0">
                <a:solidFill>
                  <a:srgbClr val="DDF276"/>
                </a:solidFill>
                <a:uFill>
                  <a:solidFill>
                    <a:srgbClr val="CC0066"/>
                  </a:solidFill>
                </a:uFill>
                <a:cs typeface="+mj-cs"/>
              </a:rPr>
              <a:t>إجهادات أخري</a:t>
            </a:r>
          </a:p>
          <a:p>
            <a:pPr algn="ctr" rtl="1"/>
            <a:r>
              <a:rPr lang="en-US" sz="3600" b="1" u="sng" dirty="0" smtClean="0">
                <a:solidFill>
                  <a:srgbClr val="DDF276"/>
                </a:solidFill>
                <a:uFill>
                  <a:solidFill>
                    <a:srgbClr val="CC0066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Other stresses</a:t>
            </a:r>
            <a:endParaRPr lang="en-US" sz="3600" b="1" u="sng" dirty="0">
              <a:solidFill>
                <a:srgbClr val="DDF276"/>
              </a:solidFill>
              <a:uFill>
                <a:solidFill>
                  <a:srgbClr val="CC0066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rtl="1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16989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0"/>
            <a:ext cx="5734132" cy="1054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ar-SA" sz="2800" b="1" u="sng" dirty="0">
                <a:solidFill>
                  <a:srgbClr val="CCFF99"/>
                </a:solidFill>
                <a:uFill>
                  <a:solidFill>
                    <a:srgbClr val="FF0000"/>
                  </a:solidFill>
                </a:uFill>
                <a:cs typeface="+mj-cs"/>
              </a:rPr>
              <a:t>إجهاد الضوء</a:t>
            </a:r>
            <a:endParaRPr lang="en-US" sz="2800" b="1" u="sng" dirty="0">
              <a:solidFill>
                <a:srgbClr val="CCFF99"/>
              </a:solidFill>
              <a:uFill>
                <a:solidFill>
                  <a:srgbClr val="FF0000"/>
                </a:solidFill>
              </a:uFill>
              <a:cs typeface="+mj-cs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en-US" sz="2800" b="1" u="sng" dirty="0">
                <a:solidFill>
                  <a:srgbClr val="CCFF99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Light stress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0" y="1295400"/>
            <a:ext cx="8001000" cy="1938992"/>
          </a:xfrm>
          <a:prstGeom prst="rect">
            <a:avLst/>
          </a:prstGeom>
          <a:noFill/>
          <a:ln>
            <a:solidFill>
              <a:srgbClr val="99FF66"/>
            </a:solidFill>
            <a:prstDash val="dashDot"/>
          </a:ln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الضوء 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عامل بيئي مهم لحياة النبات ويؤثر على جميع مراحل تكشف النبات. قد يكون الضوء عاملاً مجهداً للنبات وينشأ إجهاد الضوء إما نتيجة نقص الإضاءة (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إجهاد نقص الإضاءة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) (</a:t>
            </a:r>
            <a:r>
              <a:rPr lang="en-US" sz="2000" b="1" dirty="0">
                <a:solidFill>
                  <a:srgbClr val="92D050"/>
                </a:solidFill>
                <a:latin typeface="Times New Roman"/>
                <a:ea typeface="Calibri"/>
                <a:cs typeface="Arial"/>
              </a:rPr>
              <a:t>Deficit light stress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) ويسمى كذلك (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إجهاد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الظل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) (</a:t>
            </a:r>
            <a:r>
              <a:rPr lang="en-US" sz="2000" b="1" dirty="0">
                <a:solidFill>
                  <a:srgbClr val="92D050"/>
                </a:solidFill>
                <a:latin typeface="Times New Roman"/>
                <a:ea typeface="Calibri"/>
                <a:cs typeface="Arial"/>
              </a:rPr>
              <a:t>Shade stress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) أو نتيجة زيادة الإضاءة (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إجهاد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زيادة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الضوء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) (</a:t>
            </a:r>
            <a:r>
              <a:rPr lang="en-US" sz="2000" b="1" dirty="0">
                <a:solidFill>
                  <a:srgbClr val="92D050"/>
                </a:solidFill>
                <a:latin typeface="Times New Roman"/>
                <a:ea typeface="Calibri"/>
                <a:cs typeface="Arial"/>
              </a:rPr>
              <a:t>Excess</a:t>
            </a:r>
            <a:r>
              <a:rPr lang="en-US" sz="2000" b="1" dirty="0">
                <a:solidFill>
                  <a:schemeClr val="bg1"/>
                </a:solidFill>
                <a:latin typeface="Times New Roman"/>
                <a:ea typeface="Calibri"/>
                <a:cs typeface="Arial"/>
              </a:rPr>
              <a:t> </a:t>
            </a:r>
            <a:r>
              <a:rPr lang="en-US" sz="2000" b="1" dirty="0">
                <a:solidFill>
                  <a:srgbClr val="92D050"/>
                </a:solidFill>
                <a:latin typeface="Times New Roman"/>
                <a:ea typeface="Calibri"/>
                <a:cs typeface="Arial"/>
              </a:rPr>
              <a:t>light stress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).</a:t>
            </a:r>
            <a:endParaRPr lang="en-US" sz="2000" b="1" dirty="0">
              <a:solidFill>
                <a:schemeClr val="bg1"/>
              </a:solidFill>
              <a:ea typeface="Calibri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01933" y="3608717"/>
            <a:ext cx="2961067" cy="423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>
              <a:lnSpc>
                <a:spcPct val="115000"/>
              </a:lnSpc>
            </a:pPr>
            <a:r>
              <a:rPr lang="ar-SA" sz="2000" b="1" dirty="0">
                <a:solidFill>
                  <a:srgbClr val="32B61C"/>
                </a:solidFill>
                <a:ea typeface="Calibri"/>
                <a:cs typeface="Times New Roman"/>
              </a:rPr>
              <a:t>إجهاد نقص الإضاءة (إجهاد الظل)</a:t>
            </a:r>
            <a:endParaRPr lang="en-US" dirty="0">
              <a:solidFill>
                <a:srgbClr val="32B61C"/>
              </a:solidFill>
              <a:ea typeface="Calibri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30133" y="3973068"/>
            <a:ext cx="5943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الضوء مهم لنمو جميع الكائنات ذاتية التغذية (</a:t>
            </a:r>
            <a:r>
              <a:rPr lang="en-US" sz="2000" b="1" dirty="0">
                <a:solidFill>
                  <a:srgbClr val="92D050"/>
                </a:solidFill>
                <a:latin typeface="Times New Roman"/>
                <a:ea typeface="Calibri"/>
                <a:cs typeface="Arial"/>
              </a:rPr>
              <a:t>Autotrophic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) لأنه مصدر الطاقة والبناء </a:t>
            </a:r>
            <a:r>
              <a:rPr lang="ar-SA" sz="2000" b="1" dirty="0" err="1">
                <a:solidFill>
                  <a:schemeClr val="bg1"/>
                </a:solidFill>
                <a:ea typeface="Calibri"/>
                <a:cs typeface="Times New Roman"/>
              </a:rPr>
              <a:t>الضوئي.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endParaRPr lang="ar-SA" sz="2000" b="1" dirty="0" smtClean="0">
              <a:solidFill>
                <a:schemeClr val="bg1"/>
              </a:solidFill>
              <a:ea typeface="Calibri"/>
              <a:cs typeface="Times New Roman"/>
            </a:endParaRPr>
          </a:p>
          <a:p>
            <a:pPr algn="just" rtl="1">
              <a:lnSpc>
                <a:spcPct val="150000"/>
              </a:lnSpc>
            </a:pPr>
            <a:r>
              <a:rPr lang="ar-SA" sz="2000" b="1" dirty="0" smtClean="0">
                <a:solidFill>
                  <a:srgbClr val="FFFF00"/>
                </a:solidFill>
                <a:ea typeface="Calibri"/>
                <a:cs typeface="Times New Roman"/>
              </a:rPr>
              <a:t>تقسّم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النباتات بيئياً حسب إحتياجها النسبي للضوء إلى:</a:t>
            </a:r>
            <a:endParaRPr lang="en-US" b="1" dirty="0">
              <a:solidFill>
                <a:srgbClr val="FFFF00"/>
              </a:solidFill>
              <a:ea typeface="Calibri"/>
              <a:cs typeface="Arial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381001" y="3505200"/>
            <a:ext cx="8392732" cy="0"/>
          </a:xfrm>
          <a:prstGeom prst="line">
            <a:avLst/>
          </a:prstGeom>
          <a:ln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43" y="3608717"/>
            <a:ext cx="2228850" cy="31375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9734487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21" t="2673" r="755" b="2252"/>
          <a:stretch/>
        </p:blipFill>
        <p:spPr>
          <a:xfrm>
            <a:off x="76199" y="304800"/>
            <a:ext cx="8954219" cy="390776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" y="4495800"/>
            <a:ext cx="8382000" cy="504625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marR="0" lvl="0" algn="ct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النباتات المحبة للضوء تنمو 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بشكل أفضل في ضوء الشمس الكامل.</a:t>
            </a:r>
            <a:endParaRPr lang="en-US" b="1" dirty="0">
              <a:solidFill>
                <a:schemeClr val="bg1"/>
              </a:solidFill>
              <a:ea typeface="Calibri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5105400"/>
            <a:ext cx="8382000" cy="504625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marR="0" lvl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</a:pP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النباتات 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غير </a:t>
            </a: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المحبة 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للضوء </a:t>
            </a:r>
            <a:r>
              <a:rPr lang="ar-SA" sz="2000" b="1" dirty="0" smtClean="0">
                <a:solidFill>
                  <a:srgbClr val="92D050"/>
                </a:solidFill>
                <a:ea typeface="Calibri"/>
                <a:cs typeface="Times New Roman"/>
              </a:rPr>
              <a:t>(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نباتات</a:t>
            </a:r>
            <a:r>
              <a:rPr lang="ar-SA" sz="2000" b="1" dirty="0">
                <a:solidFill>
                  <a:srgbClr val="92D050"/>
                </a:solidFill>
                <a:ea typeface="Calibri"/>
                <a:cs typeface="Times New Roman"/>
              </a:rPr>
              <a:t> 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الظل</a:t>
            </a:r>
            <a:r>
              <a:rPr lang="ar-SA" sz="2000" b="1" dirty="0">
                <a:solidFill>
                  <a:srgbClr val="92D050"/>
                </a:solidFill>
                <a:ea typeface="Calibri"/>
                <a:cs typeface="Times New Roman"/>
              </a:rPr>
              <a:t>) (</a:t>
            </a:r>
            <a:r>
              <a:rPr lang="en-US" sz="2000" b="1" dirty="0">
                <a:solidFill>
                  <a:srgbClr val="92D050"/>
                </a:solidFill>
                <a:latin typeface="Times New Roman"/>
                <a:ea typeface="Calibri"/>
                <a:cs typeface="Arial"/>
              </a:rPr>
              <a:t>Shade plants</a:t>
            </a:r>
            <a:r>
              <a:rPr lang="ar-SA" sz="2000" b="1" dirty="0">
                <a:solidFill>
                  <a:srgbClr val="92D050"/>
                </a:solidFill>
                <a:ea typeface="Calibri"/>
                <a:cs typeface="Times New Roman"/>
              </a:rPr>
              <a:t>) </a:t>
            </a: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تنمو 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بشكل أفضل في الضوء </a:t>
            </a: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الخفيف.</a:t>
            </a:r>
            <a:endParaRPr lang="en-US" b="1" dirty="0">
              <a:solidFill>
                <a:schemeClr val="bg1"/>
              </a:solidFill>
              <a:ea typeface="Calibri"/>
              <a:cs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2870042"/>
            <a:ext cx="1555266" cy="14605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462889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91153" y="533400"/>
            <a:ext cx="4369279" cy="1477328"/>
          </a:xfrm>
          <a:prstGeom prst="rect">
            <a:avLst/>
          </a:prstGeom>
          <a:ln>
            <a:solidFill>
              <a:srgbClr val="92D050"/>
            </a:solidFill>
            <a:prstDash val="dashDot"/>
          </a:ln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+mj-cs"/>
              </a:rPr>
              <a:t>وتسمى النباتات التي تستوطن الظل ولا توجد في الأماكن المفتوحة للشمس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+mj-cs"/>
              </a:rPr>
              <a:t>نباتات الظل الإجبارية 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+mj-cs"/>
              </a:rPr>
              <a:t>(</a:t>
            </a:r>
            <a:r>
              <a:rPr lang="en-US" sz="2000" b="1" dirty="0">
                <a:solidFill>
                  <a:srgbClr val="92D050"/>
                </a:solidFill>
                <a:latin typeface="Times New Roman"/>
                <a:ea typeface="Calibri"/>
                <a:cs typeface="+mj-cs"/>
              </a:rPr>
              <a:t>Obligate shade</a:t>
            </a:r>
            <a:r>
              <a:rPr lang="ar-SA" sz="2000" b="1" dirty="0">
                <a:solidFill>
                  <a:schemeClr val="bg1"/>
                </a:solidFill>
                <a:latin typeface="Times New Roman"/>
                <a:ea typeface="Calibri"/>
                <a:cs typeface="+mj-cs"/>
              </a:rPr>
              <a:t>)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+mj-cs"/>
              </a:rPr>
              <a:t>. </a:t>
            </a:r>
            <a:endParaRPr lang="en-US" sz="20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91154" y="2362200"/>
            <a:ext cx="4343400" cy="3785652"/>
          </a:xfrm>
          <a:prstGeom prst="rect">
            <a:avLst/>
          </a:prstGeom>
          <a:ln>
            <a:solidFill>
              <a:srgbClr val="92D050"/>
            </a:solidFill>
            <a:prstDash val="dashDot"/>
          </a:ln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يؤثر الضوء بشكل مباشر على البناء الضوئي ولا توجد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محصلة إيجابية للبناء الضوئي 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عند شدة الإضاءة مساوية أو أقل من النقطة الحرجة للضوء،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يكون هناك محصلة إيجابية للبناء الضوئي إذا زادت شدة الإضاءة عن النقطة الحرجة للضوء </a:t>
            </a:r>
            <a:endParaRPr lang="ar-SA" sz="2000" b="1" dirty="0" smtClean="0">
              <a:solidFill>
                <a:srgbClr val="FFFF00"/>
              </a:solidFill>
              <a:ea typeface="Calibri"/>
              <a:cs typeface="Times New Roman"/>
            </a:endParaRPr>
          </a:p>
          <a:p>
            <a:pPr algn="just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وإذا 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نقصت كذلك يصبح معدّل التنفس أعلى من معدّل البناء الضوئي وتصبح محصلة البناء الضوئي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بالسالب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. 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33400"/>
            <a:ext cx="3561022" cy="27495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429000"/>
            <a:ext cx="3561022" cy="27188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636263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228600"/>
            <a:ext cx="8763000" cy="1015663"/>
          </a:xfrm>
          <a:prstGeom prst="rect">
            <a:avLst/>
          </a:prstGeom>
          <a:solidFill>
            <a:srgbClr val="060145"/>
          </a:solidFill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يتعرض النبات للمجاعة عند إستمرار وجوده في شدة إضاءة أقل من النقطة الحرجة للضوء لفترة زمنية طويلة. تختلف النقطة الحرجة للضوء باختلاف النوع النباتي ولكنها أقل من (</a:t>
            </a:r>
            <a:r>
              <a:rPr lang="ar-SA" sz="2000" b="1" dirty="0">
                <a:solidFill>
                  <a:srgbClr val="FFFF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2%</a:t>
            </a:r>
            <a:r>
              <a:rPr lang="ar-SA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من أقصى ضوء شمس.</a:t>
            </a:r>
            <a:endParaRPr lang="en-US" b="1" dirty="0">
              <a:solidFill>
                <a:schemeClr val="bg1"/>
              </a:solidFill>
              <a:ea typeface="Calibri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31102" y="1480377"/>
            <a:ext cx="4599336" cy="5046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ومن أهم صفات نباتات الظل في البناء الضوئي ما يلي:</a:t>
            </a:r>
            <a:endParaRPr lang="en-US" b="1" dirty="0">
              <a:solidFill>
                <a:srgbClr val="FFFF00"/>
              </a:solidFill>
              <a:ea typeface="Calibri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19600" y="1979252"/>
            <a:ext cx="4564092" cy="966290"/>
          </a:xfrm>
          <a:prstGeom prst="rect">
            <a:avLst/>
          </a:prstGeom>
          <a:ln>
            <a:solidFill>
              <a:srgbClr val="92D050"/>
            </a:solidFill>
            <a:prstDash val="dashDot"/>
          </a:ln>
        </p:spPr>
        <p:txBody>
          <a:bodyPr wrap="square">
            <a:spAutoFit/>
          </a:bodyPr>
          <a:lstStyle/>
          <a:p>
            <a:pPr marL="342900" marR="0" lvl="0" indent="-34290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/>
              <a:buChar char="S"/>
            </a:pPr>
            <a:r>
              <a:rPr lang="ar-SA" sz="2000" b="1" dirty="0">
                <a:solidFill>
                  <a:schemeClr val="bg1">
                    <a:lumMod val="95000"/>
                  </a:schemeClr>
                </a:solidFill>
                <a:ea typeface="Calibri"/>
                <a:cs typeface="Times New Roman"/>
              </a:rPr>
              <a:t>يصل البناء الضوئي فيها للتشبع عند شدة إضاءة منخفضة </a:t>
            </a:r>
            <a:r>
              <a:rPr lang="ar-SA" sz="2000" b="1" dirty="0" smtClean="0">
                <a:solidFill>
                  <a:schemeClr val="bg1">
                    <a:lumMod val="95000"/>
                  </a:schemeClr>
                </a:solidFill>
                <a:ea typeface="Calibri"/>
                <a:cs typeface="Times New Roman"/>
              </a:rPr>
              <a:t>نحو </a:t>
            </a:r>
            <a:r>
              <a:rPr lang="ar-SA" sz="2000" b="1" dirty="0">
                <a:solidFill>
                  <a:schemeClr val="bg1">
                    <a:lumMod val="95000"/>
                  </a:schemeClr>
                </a:solidFill>
                <a:ea typeface="Calibri"/>
                <a:cs typeface="Times New Roman"/>
              </a:rPr>
              <a:t>(</a:t>
            </a:r>
            <a:r>
              <a:rPr lang="ar-SA" sz="2000" b="1" dirty="0">
                <a:solidFill>
                  <a:srgbClr val="FFFF99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5%</a:t>
            </a:r>
            <a:r>
              <a:rPr lang="ar-SA" sz="2000" b="1" dirty="0">
                <a:solidFill>
                  <a:schemeClr val="bg1">
                    <a:lumMod val="95000"/>
                  </a:schemeClr>
                </a:solidFill>
                <a:ea typeface="Calibri"/>
                <a:cs typeface="Times New Roman"/>
              </a:rPr>
              <a:t>) من الشمس </a:t>
            </a:r>
            <a:r>
              <a:rPr lang="ar-SA" sz="2000" b="1" dirty="0" smtClean="0">
                <a:solidFill>
                  <a:schemeClr val="bg1">
                    <a:lumMod val="95000"/>
                  </a:schemeClr>
                </a:solidFill>
                <a:ea typeface="Calibri"/>
                <a:cs typeface="Times New Roman"/>
              </a:rPr>
              <a:t>الكامل.</a:t>
            </a:r>
            <a:endParaRPr lang="en-US" b="1" dirty="0">
              <a:solidFill>
                <a:schemeClr val="bg1">
                  <a:lumMod val="95000"/>
                </a:schemeClr>
              </a:solidFill>
              <a:ea typeface="Calibri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152400" y="1447800"/>
            <a:ext cx="8763000" cy="0"/>
          </a:xfrm>
          <a:prstGeom prst="line">
            <a:avLst/>
          </a:prstGeom>
          <a:ln>
            <a:solidFill>
              <a:srgbClr val="FFFF99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419600" y="3124200"/>
            <a:ext cx="4575594" cy="1015663"/>
          </a:xfrm>
          <a:prstGeom prst="rect">
            <a:avLst/>
          </a:prstGeom>
          <a:ln>
            <a:solidFill>
              <a:srgbClr val="92D050"/>
            </a:solidFill>
            <a:prstDash val="dashDot"/>
          </a:ln>
        </p:spPr>
        <p:txBody>
          <a:bodyPr wrap="square">
            <a:spAutoFit/>
          </a:bodyPr>
          <a:lstStyle/>
          <a:p>
            <a:pPr marL="342900" marR="0" lvl="0" indent="-34290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/>
              <a:buChar char="S"/>
            </a:pPr>
            <a:r>
              <a:rPr lang="ar-SA" sz="2000" b="1" dirty="0">
                <a:solidFill>
                  <a:schemeClr val="bg1">
                    <a:lumMod val="95000"/>
                  </a:schemeClr>
                </a:solidFill>
                <a:ea typeface="Calibri"/>
                <a:cs typeface="Times New Roman"/>
              </a:rPr>
              <a:t>إنخفاض النقطة الحرجة للضوء مقارنة بنباتات الشمس.</a:t>
            </a:r>
            <a:endParaRPr lang="en-US" b="1" dirty="0">
              <a:solidFill>
                <a:schemeClr val="bg1">
                  <a:lumMod val="95000"/>
                </a:schemeClr>
              </a:solidFill>
              <a:ea typeface="Calibri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31102" y="4343400"/>
            <a:ext cx="4564092" cy="1015663"/>
          </a:xfrm>
          <a:prstGeom prst="rect">
            <a:avLst/>
          </a:prstGeom>
          <a:ln>
            <a:solidFill>
              <a:srgbClr val="92D050"/>
            </a:solidFill>
            <a:prstDash val="dashDot"/>
          </a:ln>
        </p:spPr>
        <p:txBody>
          <a:bodyPr wrap="square">
            <a:spAutoFit/>
          </a:bodyPr>
          <a:lstStyle/>
          <a:p>
            <a:pPr marL="342900" marR="0" lvl="0" indent="-34290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/>
              <a:buChar char="S"/>
            </a:pPr>
            <a:r>
              <a:rPr lang="ar-SA" sz="2000" b="1" dirty="0">
                <a:solidFill>
                  <a:schemeClr val="bg1">
                    <a:lumMod val="95000"/>
                  </a:schemeClr>
                </a:solidFill>
                <a:ea typeface="Calibri"/>
                <a:cs typeface="Times New Roman"/>
              </a:rPr>
              <a:t>معدَّل البناء الضوئي منخفض عند شدة الإضاءة المرتفعة مقارنة بنباتات الشمس.</a:t>
            </a:r>
            <a:endParaRPr lang="en-US" b="1" dirty="0">
              <a:solidFill>
                <a:schemeClr val="bg1">
                  <a:lumMod val="95000"/>
                </a:schemeClr>
              </a:solidFill>
              <a:ea typeface="Calibri"/>
              <a:cs typeface="Arial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2" y="1979252"/>
            <a:ext cx="4179479" cy="33798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1865699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8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08408" y="533400"/>
            <a:ext cx="4572000" cy="1015663"/>
          </a:xfrm>
          <a:prstGeom prst="rect">
            <a:avLst/>
          </a:prstGeom>
          <a:ln>
            <a:solidFill>
              <a:srgbClr val="92D050"/>
            </a:solidFill>
            <a:prstDash val="dashDot"/>
          </a:ln>
        </p:spPr>
        <p:txBody>
          <a:bodyPr wrap="square">
            <a:spAutoFit/>
          </a:bodyPr>
          <a:lstStyle/>
          <a:p>
            <a:pPr marL="342900" marR="0" lvl="0" indent="-34290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/>
              <a:buChar char="S"/>
            </a:pPr>
            <a:r>
              <a:rPr lang="ar-SA" sz="2000" b="1" dirty="0">
                <a:solidFill>
                  <a:schemeClr val="bg1">
                    <a:lumMod val="95000"/>
                  </a:schemeClr>
                </a:solidFill>
                <a:ea typeface="Calibri"/>
                <a:cs typeface="Times New Roman"/>
              </a:rPr>
              <a:t>البناء الضوئي مرتفع عند شدة الإضاءة المنخفضة مقارنة بنباتات الشمس.</a:t>
            </a:r>
            <a:endParaRPr lang="en-US" b="1" dirty="0">
              <a:solidFill>
                <a:schemeClr val="bg1">
                  <a:lumMod val="95000"/>
                </a:schemeClr>
              </a:solidFill>
              <a:ea typeface="Calibri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08408" y="1676400"/>
            <a:ext cx="4580626" cy="1477328"/>
          </a:xfrm>
          <a:prstGeom prst="rect">
            <a:avLst/>
          </a:prstGeom>
          <a:ln>
            <a:solidFill>
              <a:srgbClr val="92D050"/>
            </a:solidFill>
            <a:prstDash val="dashDot"/>
          </a:ln>
        </p:spPr>
        <p:txBody>
          <a:bodyPr wrap="square">
            <a:spAutoFit/>
          </a:bodyPr>
          <a:lstStyle/>
          <a:p>
            <a:pPr marL="342900" marR="0" lvl="0" indent="-34290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/>
              <a:buChar char="S"/>
            </a:pPr>
            <a:r>
              <a:rPr lang="ar-SA" sz="2000" b="1" dirty="0">
                <a:solidFill>
                  <a:schemeClr val="bg1">
                    <a:lumMod val="95000"/>
                  </a:schemeClr>
                </a:solidFill>
                <a:ea typeface="Calibri"/>
                <a:cs typeface="Times New Roman"/>
              </a:rPr>
              <a:t>إنخفاض التنفس وهذا يساعد على أن تكون محصلة البناء الضوئي إيجابية عند شدة الإضاءة المنخفضة.</a:t>
            </a:r>
            <a:endParaRPr lang="en-US" b="1" dirty="0">
              <a:solidFill>
                <a:schemeClr val="bg1">
                  <a:lumMod val="95000"/>
                </a:schemeClr>
              </a:solidFill>
              <a:ea typeface="Calibri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38600" y="3505200"/>
            <a:ext cx="4593567" cy="1015663"/>
          </a:xfrm>
          <a:prstGeom prst="rect">
            <a:avLst/>
          </a:prstGeom>
          <a:ln>
            <a:solidFill>
              <a:srgbClr val="92D050"/>
            </a:solidFill>
            <a:prstDash val="dashDot"/>
          </a:ln>
        </p:spPr>
        <p:txBody>
          <a:bodyPr wrap="square">
            <a:spAutoFit/>
          </a:bodyPr>
          <a:lstStyle/>
          <a:p>
            <a:pPr marL="342900" marR="0" lvl="0" indent="-34290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/>
              <a:buChar char="S"/>
            </a:pPr>
            <a:r>
              <a:rPr lang="ar-SA" sz="2000" b="1" dirty="0">
                <a:solidFill>
                  <a:schemeClr val="bg1">
                    <a:lumMod val="95000"/>
                  </a:schemeClr>
                </a:solidFill>
                <a:ea typeface="Calibri"/>
                <a:cs typeface="Times New Roman"/>
              </a:rPr>
              <a:t>تزداد فيها كمية الكلوروفيل وخاصة كلوروفيل (ب).</a:t>
            </a:r>
            <a:endParaRPr lang="en-US" b="1" dirty="0">
              <a:solidFill>
                <a:schemeClr val="bg1">
                  <a:lumMod val="95000"/>
                </a:schemeClr>
              </a:solidFill>
              <a:ea typeface="Calibri"/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762000"/>
            <a:ext cx="2612661" cy="1676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200400"/>
            <a:ext cx="2438400" cy="2177709"/>
          </a:xfrm>
          <a:prstGeom prst="rect">
            <a:avLst/>
          </a:prstGeom>
        </p:spPr>
      </p:pic>
      <p:sp>
        <p:nvSpPr>
          <p:cNvPr id="9" name="Rectangle 7"/>
          <p:cNvSpPr/>
          <p:nvPr/>
        </p:nvSpPr>
        <p:spPr>
          <a:xfrm>
            <a:off x="3962400" y="4876800"/>
            <a:ext cx="4673290" cy="1477328"/>
          </a:xfrm>
          <a:prstGeom prst="rect">
            <a:avLst/>
          </a:prstGeom>
          <a:ln>
            <a:solidFill>
              <a:srgbClr val="FFFF99"/>
            </a:solidFill>
            <a:prstDash val="dashDot"/>
          </a:ln>
        </p:spPr>
        <p:txBody>
          <a:bodyPr wrap="square">
            <a:spAutoFit/>
          </a:bodyPr>
          <a:lstStyle/>
          <a:p>
            <a:pPr marL="342900" marR="0" lvl="0" indent="-34290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/>
              <a:buChar char="S"/>
            </a:pPr>
            <a:r>
              <a:rPr lang="ar-SA" sz="2000" b="1" dirty="0">
                <a:solidFill>
                  <a:schemeClr val="bg1">
                    <a:lumMod val="95000"/>
                  </a:schemeClr>
                </a:solidFill>
                <a:ea typeface="Calibri"/>
                <a:cs typeface="Times New Roman"/>
              </a:rPr>
              <a:t>زيادة عدد الثايلاكويدات في الجرانا في البلاستيدات الخضراء حيث يصل عددها إلى (</a:t>
            </a:r>
            <a:r>
              <a:rPr lang="ar-SA" sz="2000" b="1" dirty="0">
                <a:solidFill>
                  <a:srgbClr val="FFFF99"/>
                </a:solidFill>
                <a:ea typeface="Calibri"/>
                <a:cs typeface="Times New Roman"/>
              </a:rPr>
              <a:t>100</a:t>
            </a:r>
            <a:r>
              <a:rPr lang="ar-SA" sz="2000" b="1" dirty="0">
                <a:solidFill>
                  <a:schemeClr val="bg1">
                    <a:lumMod val="95000"/>
                  </a:schemeClr>
                </a:solidFill>
                <a:ea typeface="Calibri"/>
                <a:cs typeface="Times New Roman"/>
              </a:rPr>
              <a:t>) في كل جرانا.</a:t>
            </a:r>
            <a:endParaRPr lang="en-US" b="1" dirty="0">
              <a:solidFill>
                <a:schemeClr val="bg1">
                  <a:lumMod val="95000"/>
                </a:schemeClr>
              </a:solidFill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75211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321509" y="76200"/>
            <a:ext cx="2045753" cy="5871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400" b="1" u="sng" dirty="0">
                <a:solidFill>
                  <a:srgbClr val="FFFF00"/>
                </a:solidFill>
                <a:ea typeface="Calibri"/>
                <a:cs typeface="Times New Roman"/>
              </a:rPr>
              <a:t>إجهاد زيادة الضوء</a:t>
            </a:r>
            <a:endParaRPr lang="en-US" sz="2000" u="sng" dirty="0">
              <a:solidFill>
                <a:srgbClr val="FFFF00"/>
              </a:solidFill>
              <a:ea typeface="Calibri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8602" y="580825"/>
            <a:ext cx="7961330" cy="1015663"/>
          </a:xfrm>
          <a:prstGeom prst="rect">
            <a:avLst/>
          </a:prstGeom>
          <a:solidFill>
            <a:srgbClr val="060145"/>
          </a:solidFill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ينشأ إجهاد زيادة الضوء من زيادة كمية الضوء الساقطة عن طريق الأوراق على كمية الضوء المستخدمة في عملية البناء الضوئي، وهذا يرجع إلى سببين هما:</a:t>
            </a:r>
            <a:endParaRPr lang="en-US" b="1" dirty="0">
              <a:solidFill>
                <a:schemeClr val="bg1"/>
              </a:solidFill>
              <a:ea typeface="Calibri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57600" y="2819400"/>
            <a:ext cx="5218130" cy="1938992"/>
          </a:xfrm>
          <a:prstGeom prst="rect">
            <a:avLst/>
          </a:prstGeom>
          <a:solidFill>
            <a:srgbClr val="060145"/>
          </a:solidFill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يزداد معدَّل إختزال ثاني أكسيد الكربون مع زيادة كمية الضوء الممتصة بواسطة الكلوروفيل إلى أن يصل إلى التشبع، وبعد ذلك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لا تستطيع عملية التثبيت 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وإستهلاك جميع الضوء الممتص.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714500"/>
            <a:ext cx="2822643" cy="350148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962400" y="1905000"/>
            <a:ext cx="4808532" cy="504625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marL="342900" lvl="0" indent="-342900" algn="just" rtl="1">
              <a:lnSpc>
                <a:spcPct val="150000"/>
              </a:lnSpc>
              <a:buClr>
                <a:srgbClr val="92D050"/>
              </a:buClr>
              <a:buFont typeface="Wingdings"/>
              <a:buChar char="S"/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زيادة كمية الضوء الساقطة على الأوراق</a:t>
            </a:r>
            <a:endParaRPr lang="en-US" sz="2000" b="1" dirty="0">
              <a:solidFill>
                <a:schemeClr val="bg1"/>
              </a:solidFill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917963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10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228600"/>
            <a:ext cx="7696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من الممكن أن يسبب التعرُّض لفترة زمنية طويلة إلى ضوء قوي أو زيادة كمية الضوء الممتصة على كمية الضوء المستخدمة في البناء الضوئي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تحطُّم ضوئي لأصباغ البناء الضوئي 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وتسمى العملية (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الأكسدة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الضوئية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) (</a:t>
            </a:r>
            <a:r>
              <a:rPr lang="en-US" sz="2000" b="1" dirty="0" err="1">
                <a:solidFill>
                  <a:srgbClr val="92D050"/>
                </a:solidFill>
                <a:latin typeface="Times New Roman"/>
                <a:ea typeface="Calibri"/>
              </a:rPr>
              <a:t>Photooxidation</a:t>
            </a:r>
            <a:r>
              <a:rPr lang="ar-SA" sz="2000" b="1" dirty="0">
                <a:solidFill>
                  <a:schemeClr val="bg1"/>
                </a:solidFill>
                <a:latin typeface="Times New Roman"/>
                <a:ea typeface="Calibri"/>
                <a:cs typeface="+mj-cs"/>
              </a:rPr>
              <a:t>)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.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4724400"/>
            <a:ext cx="7848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تعتمد هذه العملية على الضوء والأكسجين وهي عملية ثانوية يسبقها بفترة من الزمن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تثبيط للبناء الضوئي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ويسمى (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التثبيط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 </a:t>
            </a:r>
            <a:r>
              <a:rPr lang="ar-SA" sz="2000" b="1" dirty="0">
                <a:solidFill>
                  <a:srgbClr val="FF6699"/>
                </a:solidFill>
                <a:ea typeface="Calibri"/>
                <a:cs typeface="+mj-cs"/>
              </a:rPr>
              <a:t>الضوئي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) (</a:t>
            </a:r>
            <a:r>
              <a:rPr lang="en-US" sz="2000" b="1" dirty="0" err="1">
                <a:solidFill>
                  <a:srgbClr val="92D050"/>
                </a:solidFill>
                <a:latin typeface="Times New Roman"/>
                <a:ea typeface="Calibri"/>
              </a:rPr>
              <a:t>Photoinhibition</a:t>
            </a:r>
            <a:r>
              <a:rPr lang="ar-SA" sz="2000" b="1" dirty="0">
                <a:solidFill>
                  <a:schemeClr val="bg1"/>
                </a:solidFill>
                <a:latin typeface="Times New Roman"/>
                <a:ea typeface="Calibri"/>
              </a:rPr>
              <a:t>)</a:t>
            </a:r>
            <a:r>
              <a:rPr lang="ar-SA" sz="2000" b="1" dirty="0">
                <a:solidFill>
                  <a:schemeClr val="bg1"/>
                </a:solidFill>
                <a:ea typeface="Calibri"/>
                <a:cs typeface="Times New Roman"/>
              </a:rPr>
              <a:t>، وهذا دليل على أن التثبيط الضوئي ليس نتيجة نقص أصباغ البناء الضوئي بل </a:t>
            </a:r>
            <a:r>
              <a:rPr lang="ar-SA" sz="2000" b="1" dirty="0">
                <a:solidFill>
                  <a:srgbClr val="FFFF00"/>
                </a:solidFill>
                <a:ea typeface="Calibri"/>
                <a:cs typeface="Times New Roman"/>
              </a:rPr>
              <a:t>نتيجة أضرار تحدث لجهاز البناء </a:t>
            </a:r>
            <a:r>
              <a:rPr lang="ar-SA" sz="2000" b="1" dirty="0" smtClean="0">
                <a:solidFill>
                  <a:srgbClr val="FFFF00"/>
                </a:solidFill>
                <a:ea typeface="Calibri"/>
                <a:cs typeface="Times New Roman"/>
              </a:rPr>
              <a:t>الضوئي</a:t>
            </a:r>
            <a:r>
              <a:rPr lang="en-US" sz="2000" b="1" dirty="0" smtClean="0">
                <a:solidFill>
                  <a:schemeClr val="bg1"/>
                </a:solidFill>
                <a:ea typeface="Calibri"/>
                <a:cs typeface="Times New Roman"/>
              </a:rPr>
              <a:t>.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703053"/>
            <a:ext cx="3519440" cy="28851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682" y="1703053"/>
            <a:ext cx="3523891" cy="28851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8990446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13988</TotalTime>
  <Words>866</Words>
  <Application>Microsoft Office PowerPoint</Application>
  <PresentationFormat>عرض على الشاشة (3:4)‏</PresentationFormat>
  <Paragraphs>41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Office Theme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Mahera Shinwari</dc:creator>
  <cp:lastModifiedBy>a</cp:lastModifiedBy>
  <cp:revision>912</cp:revision>
  <dcterms:created xsi:type="dcterms:W3CDTF">2015-08-19T11:12:23Z</dcterms:created>
  <dcterms:modified xsi:type="dcterms:W3CDTF">2017-04-24T13:32:37Z</dcterms:modified>
</cp:coreProperties>
</file>