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8" r:id="rId4"/>
    <p:sldId id="257" r:id="rId5"/>
    <p:sldId id="260" r:id="rId6"/>
    <p:sldId id="261" r:id="rId7"/>
    <p:sldId id="262" r:id="rId8"/>
    <p:sldId id="263" r:id="rId9"/>
    <p:sldId id="264" r:id="rId10"/>
    <p:sldId id="266" r:id="rId11"/>
    <p:sldId id="265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1" d="100"/>
          <a:sy n="41" d="100"/>
        </p:scale>
        <p:origin x="-1272" y="-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97127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4425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6362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6559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40971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99759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3848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71621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925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13073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4428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2BB191-71AF-4DD7-A47D-FD856D97702A}" type="datetimeFigureOut">
              <a:rPr lang="en-US" smtClean="0"/>
              <a:t>11/20/2016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912BFE-5A5A-48E9-A23F-9270FA66A49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81369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228600"/>
            <a:ext cx="7772400" cy="914400"/>
          </a:xfrm>
        </p:spPr>
        <p:txBody>
          <a:bodyPr/>
          <a:lstStyle/>
          <a:p>
            <a:r>
              <a:rPr lang="en-US" dirty="0">
                <a:latin typeface="Algerian" pitchFamily="82" charset="0"/>
              </a:rPr>
              <a:t>Crystal Growth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1524000"/>
            <a:ext cx="7772400" cy="4724400"/>
          </a:xfrm>
        </p:spPr>
        <p:txBody>
          <a:bodyPr>
            <a:normAutofit fontScale="62500" lnSpcReduction="20000"/>
          </a:bodyPr>
          <a:lstStyle/>
          <a:p>
            <a:pPr marL="457200" indent="-457200" algn="just">
              <a:buFont typeface="Arial" pitchFamily="34" charset="0"/>
              <a:buChar char="•"/>
            </a:pPr>
            <a:r>
              <a:rPr lang="en-US" sz="3400" b="1" i="0" u="none" strike="noStrike" baseline="0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How do single crystals differ from polycrystalline samples?</a:t>
            </a:r>
          </a:p>
          <a:p>
            <a:pPr marL="457200" indent="-457200" algn="just">
              <a:buFont typeface="Arial" pitchFamily="34" charset="0"/>
              <a:buChar char="•"/>
            </a:pPr>
            <a:r>
              <a:rPr lang="en-US" dirty="0" smtClean="0">
                <a:solidFill>
                  <a:schemeClr val="accent2"/>
                </a:solidFill>
                <a:latin typeface="Times New Roman" pitchFamily="18" charset="0"/>
                <a:cs typeface="Times New Roman" pitchFamily="18" charset="0"/>
              </a:rPr>
              <a:t>Atomic </a:t>
            </a:r>
            <a:r>
              <a:rPr lang="en-US" dirty="0">
                <a:solidFill>
                  <a:schemeClr val="accent2"/>
                </a:solidFill>
                <a:latin typeface="Times New Roman" pitchFamily="18" charset="0"/>
                <a:cs typeface="Times New Roman" pitchFamily="18" charset="0"/>
              </a:rPr>
              <a:t>arrays that are periodic in three dimensions, with repeated distances are called single crystals. </a:t>
            </a:r>
            <a:r>
              <a:rPr lang="en-US" b="0" i="0" u="none" strike="noStrike" baseline="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Single crystal specimens maintain translational symmetry over macroscopic distances (crystal dimensions are typically 0.1 mm – 10 cm).</a:t>
            </a:r>
          </a:p>
          <a:p>
            <a:pPr marL="457200" indent="-457200" algn="just">
              <a:buFont typeface="Arial" pitchFamily="34" charset="0"/>
              <a:buChar char="•"/>
            </a:pPr>
            <a:r>
              <a:rPr lang="en-US" b="1" i="0" u="none" strike="noStrike" baseline="0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Why would one go to the effort of growing a single crystal?</a:t>
            </a:r>
          </a:p>
          <a:p>
            <a:pPr marL="457200" indent="-457200" algn="just">
              <a:buFont typeface="Arial" pitchFamily="34" charset="0"/>
              <a:buChar char="•"/>
            </a:pPr>
            <a:r>
              <a:rPr lang="en-US" b="0" i="0" u="none" strike="noStrike" baseline="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Structure determination and intrinsic property measurements are preferably, sometimes exclusively, carried out on single crystals.</a:t>
            </a:r>
          </a:p>
          <a:p>
            <a:pPr marL="457200" indent="-457200" algn="just">
              <a:buFont typeface="Arial" pitchFamily="34" charset="0"/>
              <a:buChar char="•"/>
            </a:pPr>
            <a:r>
              <a:rPr lang="en-US" b="0" i="0" u="none" strike="noStrike" baseline="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For certain applications, most notably those which rely on optical and/or electronic properties (laser crystals, semiconductors, etc.), single crystals are necessary. </a:t>
            </a:r>
            <a:r>
              <a:rPr lang="en-US" dirty="0" smtClean="0">
                <a:solidFill>
                  <a:srgbClr val="C00000"/>
                </a:solidFill>
              </a:rPr>
              <a:t>T</a:t>
            </a:r>
            <a:r>
              <a:rPr lang="en-US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here </a:t>
            </a:r>
            <a:r>
              <a:rPr lang="en-US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would be no electronic industry, no photonic industry, no fiber optic </a:t>
            </a:r>
            <a:r>
              <a:rPr lang="en-US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communications without single crystal materials.</a:t>
            </a:r>
          </a:p>
          <a:p>
            <a:pPr marL="457200" indent="-457200" algn="just">
              <a:buFont typeface="Arial" pitchFamily="34" charset="0"/>
              <a:buChar char="•"/>
            </a:pPr>
            <a:r>
              <a:rPr lang="en-US" dirty="0">
                <a:solidFill>
                  <a:srgbClr val="0000FF"/>
                </a:solidFill>
              </a:rPr>
              <a:t>Growth of single crystals and their characterization towards device fabrication have assumed great </a:t>
            </a:r>
            <a:r>
              <a:rPr lang="en-US" dirty="0" smtClean="0">
                <a:solidFill>
                  <a:srgbClr val="0000FF"/>
                </a:solidFill>
              </a:rPr>
              <a:t>impetus (motivation) </a:t>
            </a:r>
            <a:r>
              <a:rPr lang="en-US" dirty="0">
                <a:solidFill>
                  <a:srgbClr val="0000FF"/>
                </a:solidFill>
              </a:rPr>
              <a:t>due to their importance for both academic as well as applied research. </a:t>
            </a:r>
            <a:r>
              <a:rPr lang="en-US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en-US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667375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33400" y="29308"/>
            <a:ext cx="8458200" cy="63709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b="1" dirty="0"/>
              <a:t>Growth from melt</a:t>
            </a:r>
          </a:p>
          <a:p>
            <a:r>
              <a:rPr lang="en-US" sz="2400" dirty="0"/>
              <a:t>Melt growth is undoubtedly the best method for growing large single crystals </a:t>
            </a:r>
            <a:r>
              <a:rPr lang="en-US" sz="2400" dirty="0" smtClean="0"/>
              <a:t>of high </a:t>
            </a:r>
            <a:r>
              <a:rPr lang="en-US" sz="2400" dirty="0"/>
              <a:t>perfection relatively rapidly and has been extensively used for metals, </a:t>
            </a:r>
            <a:r>
              <a:rPr lang="en-US" sz="2400" dirty="0" smtClean="0"/>
              <a:t>semiconductors ionic </a:t>
            </a:r>
            <a:r>
              <a:rPr lang="en-US" sz="2400" dirty="0"/>
              <a:t>crystals and a few organic compounds. In semiconductors and laser host crystals</a:t>
            </a:r>
            <a:r>
              <a:rPr lang="en-US" sz="2400" dirty="0" smtClean="0"/>
              <a:t>, impurities </a:t>
            </a:r>
            <a:r>
              <a:rPr lang="en-US" sz="2400" dirty="0"/>
              <a:t>(dopants) can be deliberately added and homogeneously dispersed in a </a:t>
            </a:r>
            <a:r>
              <a:rPr lang="en-US" sz="2400" dirty="0" smtClean="0"/>
              <a:t>large percentage </a:t>
            </a:r>
            <a:r>
              <a:rPr lang="en-US" sz="2400" dirty="0"/>
              <a:t>of the grown crystals. The method has been developed largely in electronics</a:t>
            </a:r>
            <a:r>
              <a:rPr lang="en-US" sz="2400" dirty="0" smtClean="0"/>
              <a:t>, optics </a:t>
            </a:r>
            <a:r>
              <a:rPr lang="en-US" sz="2400" dirty="0"/>
              <a:t>and synthetic gemstone industries</a:t>
            </a:r>
            <a:r>
              <a:rPr lang="en-US" sz="2400" dirty="0" smtClean="0"/>
              <a:t>.</a:t>
            </a:r>
          </a:p>
          <a:p>
            <a:r>
              <a:rPr lang="en-US" sz="2400" dirty="0"/>
              <a:t>Melt growth requires that the material melts congruently (i.e., it does not decompose </a:t>
            </a:r>
            <a:r>
              <a:rPr lang="en-US" sz="2400" dirty="0" smtClean="0"/>
              <a:t>below or </a:t>
            </a:r>
            <a:r>
              <a:rPr lang="en-US" sz="2400" dirty="0"/>
              <a:t>near its melting point) and </a:t>
            </a:r>
            <a:r>
              <a:rPr lang="en-US" sz="2400" dirty="0" smtClean="0"/>
              <a:t>has	Q1`	 </a:t>
            </a:r>
            <a:r>
              <a:rPr lang="en-US" sz="2400" dirty="0"/>
              <a:t>a manageable </a:t>
            </a:r>
            <a:r>
              <a:rPr lang="en-US" sz="2400" dirty="0" err="1"/>
              <a:t>vapour</a:t>
            </a:r>
            <a:r>
              <a:rPr lang="en-US" sz="2400" dirty="0"/>
              <a:t> pressure at its melting point. The </a:t>
            </a:r>
            <a:r>
              <a:rPr lang="en-US" sz="2400" dirty="0" smtClean="0"/>
              <a:t>rate of </a:t>
            </a:r>
            <a:r>
              <a:rPr lang="en-US" sz="2400" dirty="0"/>
              <a:t>growth of crystals by this method is mostly used in commercial purposes. However, </a:t>
            </a:r>
            <a:r>
              <a:rPr lang="en-US" sz="2400" dirty="0" smtClean="0"/>
              <a:t>many hydrates </a:t>
            </a:r>
            <a:r>
              <a:rPr lang="en-US" sz="2400" dirty="0"/>
              <a:t>and </a:t>
            </a:r>
            <a:r>
              <a:rPr lang="en-US" sz="2400" dirty="0" err="1"/>
              <a:t>anhydrated</a:t>
            </a:r>
            <a:r>
              <a:rPr lang="en-US" sz="2400" dirty="0"/>
              <a:t> salts, organic salts and virtually all biological materials cannot </a:t>
            </a:r>
            <a:r>
              <a:rPr lang="en-US" sz="2400" dirty="0" smtClean="0"/>
              <a:t>be grown </a:t>
            </a:r>
            <a:r>
              <a:rPr lang="en-US" sz="2400" dirty="0"/>
              <a:t>from this method. The melt grown can be further subdivided into various techniques.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7361733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09600" y="533400"/>
            <a:ext cx="8153400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Congruent and Incongruent 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Melting in </a:t>
            </a:r>
            <a:r>
              <a:rPr lang="en-US" sz="3200" b="1" dirty="0">
                <a:latin typeface="Times New Roman" pitchFamily="18" charset="0"/>
                <a:cs typeface="Times New Roman" pitchFamily="18" charset="0"/>
              </a:rPr>
              <a:t>Binary and Ternary Systems</a:t>
            </a:r>
          </a:p>
          <a:p>
            <a:pPr marL="457200" indent="-457200" algn="just">
              <a:buFont typeface="Arial" pitchFamily="34" charset="0"/>
              <a:buChar char="•"/>
            </a:pPr>
            <a:r>
              <a:rPr lang="en-US" sz="3200" dirty="0" smtClean="0"/>
              <a:t>The </a:t>
            </a:r>
            <a:r>
              <a:rPr lang="en-US" sz="3200" dirty="0"/>
              <a:t>thermal behavior of intermediate compounds </a:t>
            </a:r>
            <a:r>
              <a:rPr lang="en-US" sz="3200" dirty="0" smtClean="0"/>
              <a:t>is of </a:t>
            </a:r>
            <a:r>
              <a:rPr lang="en-US" sz="3200" dirty="0"/>
              <a:t>three basic types: congruent melting, </a:t>
            </a:r>
            <a:r>
              <a:rPr lang="en-US" sz="3200" dirty="0" smtClean="0"/>
              <a:t>incongruent melting</a:t>
            </a:r>
            <a:r>
              <a:rPr lang="en-US" sz="3200" dirty="0"/>
              <a:t>, or dissociation.</a:t>
            </a:r>
          </a:p>
          <a:p>
            <a:pPr marL="457200" indent="-457200" algn="just">
              <a:buFont typeface="Arial" pitchFamily="34" charset="0"/>
              <a:buChar char="•"/>
            </a:pPr>
            <a:r>
              <a:rPr lang="en-US" sz="3200" dirty="0" smtClean="0"/>
              <a:t>An </a:t>
            </a:r>
            <a:r>
              <a:rPr lang="en-US" sz="3200" dirty="0"/>
              <a:t>intermediate compound is a combination of </a:t>
            </a:r>
            <a:r>
              <a:rPr lang="en-US" sz="3200" dirty="0" smtClean="0"/>
              <a:t>the two </a:t>
            </a:r>
            <a:r>
              <a:rPr lang="en-US" sz="3200" dirty="0"/>
              <a:t>end members of a binary or ternary </a:t>
            </a:r>
            <a:r>
              <a:rPr lang="en-US" sz="3200" dirty="0" smtClean="0"/>
              <a:t>phase diagram </a:t>
            </a:r>
            <a:r>
              <a:rPr lang="en-US" sz="3200" dirty="0"/>
              <a:t>that forms a different component </a:t>
            </a:r>
            <a:r>
              <a:rPr lang="en-US" sz="3200" dirty="0" smtClean="0"/>
              <a:t>between the </a:t>
            </a:r>
            <a:r>
              <a:rPr lang="en-US" sz="3200" dirty="0"/>
              <a:t>two solids.</a:t>
            </a:r>
          </a:p>
          <a:p>
            <a:pPr marL="457200" indent="-457200" algn="just">
              <a:buFont typeface="Arial" pitchFamily="34" charset="0"/>
              <a:buChar char="•"/>
            </a:pPr>
            <a:r>
              <a:rPr lang="en-US" sz="3200" dirty="0" smtClean="0"/>
              <a:t>Congruency </a:t>
            </a:r>
            <a:r>
              <a:rPr lang="en-US" sz="3200" dirty="0"/>
              <a:t>of melting is important in </a:t>
            </a:r>
            <a:r>
              <a:rPr lang="en-US" sz="3200" dirty="0" smtClean="0"/>
              <a:t>the determination </a:t>
            </a:r>
            <a:r>
              <a:rPr lang="en-US" sz="3200" dirty="0"/>
              <a:t>of phase analysis diagrams and </a:t>
            </a:r>
            <a:r>
              <a:rPr lang="en-US" sz="3200" dirty="0" smtClean="0"/>
              <a:t>in drawing </a:t>
            </a:r>
            <a:r>
              <a:rPr lang="en-US" sz="3200" dirty="0"/>
              <a:t>crystallization paths.</a:t>
            </a:r>
          </a:p>
        </p:txBody>
      </p:sp>
    </p:spTree>
    <p:extLst>
      <p:ext uri="{BB962C8B-B14F-4D97-AF65-F5344CB8AC3E}">
        <p14:creationId xmlns:p14="http://schemas.microsoft.com/office/powerpoint/2010/main" val="29346600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33400" y="1295400"/>
            <a:ext cx="8382000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 algn="just">
              <a:buFont typeface="Arial" pitchFamily="34" charset="0"/>
              <a:buChar char="•"/>
            </a:pPr>
            <a:r>
              <a:rPr lang="en-US" sz="2400" dirty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Nonlinear optical crystals are very important for laser frequency </a:t>
            </a:r>
            <a:r>
              <a:rPr lang="en-US" sz="2400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conversion. For example </a:t>
            </a:r>
          </a:p>
          <a:p>
            <a:pPr marL="342900" indent="-342900" algn="just">
              <a:buFont typeface="Arial" pitchFamily="34" charset="0"/>
              <a:buChar char="•"/>
            </a:pP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Potassium </a:t>
            </a:r>
            <a:r>
              <a:rPr lang="en-US" sz="2400" dirty="0" err="1">
                <a:latin typeface="Times New Roman" pitchFamily="18" charset="0"/>
                <a:cs typeface="Times New Roman" pitchFamily="18" charset="0"/>
              </a:rPr>
              <a:t>dihydrogen</a:t>
            </a:r>
            <a:r>
              <a:rPr lang="en-US" sz="2400" dirty="0">
                <a:latin typeface="Times New Roman" pitchFamily="18" charset="0"/>
                <a:cs typeface="Times New Roman" pitchFamily="18" charset="0"/>
              </a:rPr>
              <a:t> phosphate (KDP) is suitable for higher harmonic generation of huge laser systems for fusion experiments because it can be grown to larger sizes and also KDP has a high laser damage threshold. </a:t>
            </a:r>
            <a:endParaRPr lang="en-US" sz="2400" dirty="0" smtClean="0">
              <a:latin typeface="Times New Roman" pitchFamily="18" charset="0"/>
              <a:cs typeface="Times New Roman" pitchFamily="18" charset="0"/>
            </a:endParaRPr>
          </a:p>
          <a:p>
            <a:pPr marL="342900" indent="-342900" algn="just">
              <a:buFont typeface="Arial" pitchFamily="34" charset="0"/>
              <a:buChar char="•"/>
            </a:pPr>
            <a:r>
              <a:rPr lang="en-US" sz="24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Potassium </a:t>
            </a:r>
            <a:r>
              <a:rPr lang="en-US" sz="2400" dirty="0" err="1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titanyl</a:t>
            </a:r>
            <a:r>
              <a:rPr lang="en-US" sz="2400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phosphate (KTP) is a useful nonlinear optical crystal to get efficient green light by the frequency doubling of </a:t>
            </a:r>
            <a:r>
              <a:rPr lang="en-US" sz="2400" dirty="0" err="1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Nd:YAG</a:t>
            </a:r>
            <a:r>
              <a:rPr lang="en-US" sz="2400" dirty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laser. It has high optical nonlinearity, large temperature and angular allowance and it is non hygroscopic and mechanically hard. 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609600" y="457200"/>
            <a:ext cx="81534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Some uses of Crystals</a:t>
            </a:r>
            <a:endParaRPr lang="en-US" sz="3200" b="1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809079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00" y="247650"/>
            <a:ext cx="7991475" cy="6667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04800" y="1428750"/>
            <a:ext cx="8534400" cy="4667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2680683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>
            <a:normAutofit/>
          </a:bodyPr>
          <a:lstStyle/>
          <a:p>
            <a:r>
              <a:rPr lang="en-US" sz="3600" i="0" u="none" strike="noStrike" baseline="0" dirty="0" smtClean="0">
                <a:solidFill>
                  <a:srgbClr val="000000"/>
                </a:solidFill>
                <a:latin typeface="Algerian" pitchFamily="82" charset="0"/>
              </a:rPr>
              <a:t>METHODS OF </a:t>
            </a:r>
            <a:r>
              <a:rPr lang="en-US" sz="3600" dirty="0" smtClean="0">
                <a:latin typeface="Algerian" pitchFamily="82" charset="0"/>
              </a:rPr>
              <a:t>Crystal Growth</a:t>
            </a:r>
            <a:endParaRPr lang="en-US" sz="3600" dirty="0">
              <a:latin typeface="Algerian" pitchFamily="82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24400"/>
          </a:xfrm>
        </p:spPr>
        <p:txBody>
          <a:bodyPr>
            <a:normAutofit/>
          </a:bodyPr>
          <a:lstStyle/>
          <a:p>
            <a:pPr algn="just"/>
            <a:r>
              <a:rPr lang="en-US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It </a:t>
            </a:r>
            <a:r>
              <a:rPr lang="en-US" dirty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is clearly more difficult to prepare single crystal than poly-crystalline material and extra effort is justified because of the outstanding advantages of </a:t>
            </a:r>
            <a:r>
              <a:rPr lang="en-US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single crystals.</a:t>
            </a:r>
          </a:p>
          <a:p>
            <a:pPr algn="just"/>
            <a:r>
              <a:rPr lang="en-US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/>
              <a:t>Growth of crystal ranges from a small inexpensive technique to a complex sophisticated expensive process and crystallization time ranges from minutes, hours, days and to months. </a:t>
            </a:r>
            <a:endParaRPr lang="en-US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823212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33400" y="3352799"/>
            <a:ext cx="8153400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R="0" algn="just"/>
            <a:r>
              <a:rPr lang="en-US" sz="2800" b="1" i="0" u="none" strike="noStrike" baseline="0" dirty="0" smtClean="0">
                <a:solidFill>
                  <a:srgbClr val="000000"/>
                </a:solidFill>
                <a:latin typeface="Times New Roman"/>
              </a:rPr>
              <a:t>Solid Growth </a:t>
            </a:r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- 	Solid-to-Solid phase transformation</a:t>
            </a:r>
          </a:p>
          <a:p>
            <a:pPr marR="0" algn="just"/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 </a:t>
            </a:r>
          </a:p>
          <a:p>
            <a:pPr marR="0" algn="just"/>
            <a:r>
              <a:rPr lang="en-US" sz="2800" b="1" i="0" u="none" strike="noStrike" baseline="0" dirty="0" smtClean="0">
                <a:solidFill>
                  <a:srgbClr val="000000"/>
                </a:solidFill>
                <a:latin typeface="Times New Roman"/>
              </a:rPr>
              <a:t>Liquid Growth </a:t>
            </a:r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- Liquid to Solid phase transformation</a:t>
            </a:r>
          </a:p>
          <a:p>
            <a:pPr marR="0" algn="just"/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 </a:t>
            </a:r>
          </a:p>
          <a:p>
            <a:pPr marR="0" algn="just"/>
            <a:r>
              <a:rPr lang="en-US" sz="2800" b="1" i="0" u="none" strike="noStrike" baseline="0" dirty="0" err="1" smtClean="0">
                <a:solidFill>
                  <a:srgbClr val="000000"/>
                </a:solidFill>
                <a:latin typeface="Times New Roman"/>
              </a:rPr>
              <a:t>Vapour</a:t>
            </a:r>
            <a:r>
              <a:rPr lang="en-US" sz="2800" b="1" i="0" u="none" strike="noStrike" baseline="0" dirty="0" smtClean="0">
                <a:solidFill>
                  <a:srgbClr val="000000"/>
                </a:solidFill>
                <a:latin typeface="Times New Roman"/>
              </a:rPr>
              <a:t> Growth</a:t>
            </a:r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- </a:t>
            </a:r>
            <a:r>
              <a:rPr lang="en-US" sz="2800" b="0" i="0" u="none" strike="noStrike" baseline="0" dirty="0" err="1" smtClean="0">
                <a:solidFill>
                  <a:srgbClr val="000000"/>
                </a:solidFill>
                <a:latin typeface="Times New Roman"/>
              </a:rPr>
              <a:t>Vapour</a:t>
            </a:r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 to Solid phase transformation </a:t>
            </a:r>
            <a:endParaRPr lang="en-US" sz="2800" dirty="0"/>
          </a:p>
        </p:txBody>
      </p:sp>
      <p:sp>
        <p:nvSpPr>
          <p:cNvPr id="3" name="Rectangle 2"/>
          <p:cNvSpPr/>
          <p:nvPr/>
        </p:nvSpPr>
        <p:spPr>
          <a:xfrm>
            <a:off x="228600" y="609600"/>
            <a:ext cx="81534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 algn="just">
              <a:buFont typeface="Wingdings" pitchFamily="2" charset="2"/>
              <a:buChar char="Ø"/>
            </a:pPr>
            <a:r>
              <a:rPr lang="en-US" sz="3200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Single crystals may be produced by the transport of crystal constituents in the solid, liquid or </a:t>
            </a:r>
            <a:r>
              <a:rPr lang="en-US" sz="3200" dirty="0" err="1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vapour</a:t>
            </a:r>
            <a:r>
              <a:rPr lang="en-US" sz="3200" dirty="0" smtClean="0">
                <a:solidFill>
                  <a:srgbClr val="0000FF"/>
                </a:solidFill>
                <a:latin typeface="Times New Roman" pitchFamily="18" charset="0"/>
                <a:cs typeface="Times New Roman" pitchFamily="18" charset="0"/>
              </a:rPr>
              <a:t> phase. On the basis of this, crystal growth may be classified into three categories as follows, </a:t>
            </a:r>
            <a:endParaRPr lang="en-US" sz="3200" dirty="0">
              <a:solidFill>
                <a:srgbClr val="0000FF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2486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13657" y="21771"/>
            <a:ext cx="8382000" cy="69865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 algn="just">
              <a:buFont typeface="Wingdings" pitchFamily="2" charset="2"/>
              <a:buChar char="Ø"/>
            </a:pPr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An efficient process is the one, which produces crystals adequate for their use at minimum cost. </a:t>
            </a:r>
          </a:p>
          <a:p>
            <a:pPr marL="457200" indent="-457200" algn="just">
              <a:buFont typeface="Wingdings" pitchFamily="2" charset="2"/>
              <a:buChar char="Ø"/>
            </a:pPr>
            <a:r>
              <a:rPr lang="en-US" sz="2800" b="0" i="0" u="none" strike="noStrike" baseline="0" dirty="0" smtClean="0">
                <a:solidFill>
                  <a:srgbClr val="0000FF"/>
                </a:solidFill>
                <a:latin typeface="Times New Roman"/>
              </a:rPr>
              <a:t>Better choice of the growth method is essential because it suggests the possible impurity and other defect concentrations</a:t>
            </a:r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. </a:t>
            </a:r>
          </a:p>
          <a:p>
            <a:pPr marL="457200" indent="-457200" algn="just">
              <a:buFont typeface="Wingdings" pitchFamily="2" charset="2"/>
              <a:buChar char="Ø"/>
            </a:pPr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Choosing the best method to grow a given material depends on material characteristics.</a:t>
            </a:r>
          </a:p>
          <a:p>
            <a:pPr marL="457200" indent="-457200" algn="just">
              <a:buFont typeface="Wingdings" pitchFamily="2" charset="2"/>
              <a:buChar char="Ø"/>
            </a:pPr>
            <a:r>
              <a:rPr lang="en-US" sz="2800" dirty="0">
                <a:solidFill>
                  <a:srgbClr val="0000FF"/>
                </a:solidFill>
              </a:rPr>
              <a:t>L</a:t>
            </a:r>
            <a:r>
              <a:rPr lang="en-US" sz="2800" dirty="0" smtClean="0">
                <a:solidFill>
                  <a:srgbClr val="0000FF"/>
                </a:solidFill>
              </a:rPr>
              <a:t>iquid </a:t>
            </a:r>
            <a:r>
              <a:rPr lang="en-US" sz="2800" dirty="0">
                <a:solidFill>
                  <a:srgbClr val="0000FF"/>
                </a:solidFill>
              </a:rPr>
              <a:t>growth includes both melt and solution growth. </a:t>
            </a:r>
            <a:endParaRPr lang="en-US" sz="2800" dirty="0" smtClean="0">
              <a:solidFill>
                <a:srgbClr val="0000FF"/>
              </a:solidFill>
            </a:endParaRPr>
          </a:p>
          <a:p>
            <a:pPr marL="457200" indent="-457200" algn="just">
              <a:buFont typeface="Wingdings" pitchFamily="2" charset="2"/>
              <a:buChar char="Ø"/>
            </a:pPr>
            <a:r>
              <a:rPr lang="en-US" sz="2800" dirty="0" smtClean="0"/>
              <a:t>A </a:t>
            </a:r>
            <a:r>
              <a:rPr lang="en-US" sz="2800" dirty="0"/>
              <a:t>survey of the methods of growth suggests </a:t>
            </a:r>
            <a:r>
              <a:rPr lang="en-US" sz="2800" dirty="0" smtClean="0"/>
              <a:t>that</a:t>
            </a:r>
          </a:p>
          <a:p>
            <a:pPr marL="457200" indent="-457200" algn="just">
              <a:buFont typeface="Wingdings" pitchFamily="2" charset="2"/>
              <a:buChar char="Ø"/>
            </a:pPr>
            <a:r>
              <a:rPr lang="en-US" sz="2800" dirty="0" smtClean="0"/>
              <a:t> </a:t>
            </a:r>
            <a:r>
              <a:rPr lang="en-US" sz="2800" dirty="0" smtClean="0">
                <a:solidFill>
                  <a:srgbClr val="0000FF"/>
                </a:solidFill>
              </a:rPr>
              <a:t>Almost </a:t>
            </a:r>
            <a:r>
              <a:rPr lang="en-US" sz="2800" dirty="0">
                <a:solidFill>
                  <a:srgbClr val="0000FF"/>
                </a:solidFill>
              </a:rPr>
              <a:t>80% of the single crystals are grown from the </a:t>
            </a:r>
            <a:r>
              <a:rPr lang="en-US" sz="2800" dirty="0" smtClean="0">
                <a:solidFill>
                  <a:srgbClr val="0000FF"/>
                </a:solidFill>
              </a:rPr>
              <a:t>melt</a:t>
            </a:r>
          </a:p>
          <a:p>
            <a:pPr marL="457200" indent="-457200" algn="just">
              <a:buFont typeface="Wingdings" pitchFamily="2" charset="2"/>
              <a:buChar char="Ø"/>
            </a:pPr>
            <a:r>
              <a:rPr lang="en-US" sz="2800" dirty="0" smtClean="0"/>
              <a:t> Roughly </a:t>
            </a:r>
            <a:r>
              <a:rPr lang="en-US" sz="2800" dirty="0"/>
              <a:t>5% from </a:t>
            </a:r>
            <a:r>
              <a:rPr lang="en-US" sz="2800" dirty="0" err="1"/>
              <a:t>vapour</a:t>
            </a:r>
            <a:r>
              <a:rPr lang="en-US" sz="2800" dirty="0"/>
              <a:t>, 5% from low temperature solution, 5% from high temperature solution, and 3% from the solid </a:t>
            </a:r>
            <a:r>
              <a:rPr lang="en-US" sz="2800" dirty="0" smtClean="0"/>
              <a:t>and only </a:t>
            </a:r>
            <a:r>
              <a:rPr lang="en-US" sz="2800" dirty="0"/>
              <a:t>2% by hydrothermal methods. </a:t>
            </a:r>
            <a:r>
              <a:rPr lang="en-US" sz="2800" b="0" i="0" u="none" strike="noStrike" baseline="0" dirty="0" smtClean="0">
                <a:solidFill>
                  <a:srgbClr val="000000"/>
                </a:solidFill>
                <a:latin typeface="Times New Roman"/>
              </a:rPr>
              <a:t> 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422732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50985" y="17585"/>
            <a:ext cx="8534400" cy="67403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b="1" dirty="0">
                <a:latin typeface="Arial"/>
              </a:rPr>
              <a:t>What factors control the size and purity of </a:t>
            </a:r>
            <a:r>
              <a:rPr lang="en-US" sz="2400" b="1" dirty="0" smtClean="0">
                <a:latin typeface="Arial"/>
              </a:rPr>
              <a:t>single crystals</a:t>
            </a:r>
            <a:r>
              <a:rPr lang="en-US" sz="2400" b="1" dirty="0">
                <a:latin typeface="Arial"/>
              </a:rPr>
              <a:t>?</a:t>
            </a:r>
          </a:p>
          <a:p>
            <a:r>
              <a:rPr lang="en-US" sz="2400" dirty="0" smtClean="0">
                <a:latin typeface="Arial"/>
              </a:rPr>
              <a:t>Nucleation </a:t>
            </a:r>
            <a:r>
              <a:rPr lang="en-US" sz="2400" dirty="0">
                <a:latin typeface="Arial"/>
              </a:rPr>
              <a:t>and Growth. If nucleation rates are slow </a:t>
            </a:r>
            <a:r>
              <a:rPr lang="en-US" sz="2400" dirty="0" smtClean="0">
                <a:latin typeface="Arial"/>
              </a:rPr>
              <a:t>and growth </a:t>
            </a:r>
            <a:r>
              <a:rPr lang="en-US" sz="2400" dirty="0">
                <a:latin typeface="Arial"/>
              </a:rPr>
              <a:t>is rapid, large crystals will result. On the other hand</a:t>
            </a:r>
            <a:r>
              <a:rPr lang="en-US" sz="2400" dirty="0" smtClean="0">
                <a:latin typeface="Arial"/>
              </a:rPr>
              <a:t>, if </a:t>
            </a:r>
            <a:r>
              <a:rPr lang="en-US" sz="2400" dirty="0">
                <a:latin typeface="Arial"/>
              </a:rPr>
              <a:t>nucleation is rapid, relative to growth, small crystals </a:t>
            </a:r>
            <a:r>
              <a:rPr lang="en-US" sz="2400" dirty="0" smtClean="0">
                <a:latin typeface="Arial"/>
              </a:rPr>
              <a:t>or even </a:t>
            </a:r>
            <a:r>
              <a:rPr lang="en-US" sz="2400" dirty="0">
                <a:latin typeface="Arial"/>
              </a:rPr>
              <a:t>polycrystalline samples will result.</a:t>
            </a:r>
          </a:p>
          <a:p>
            <a:r>
              <a:rPr lang="en-US" sz="2400" b="1" dirty="0" smtClean="0">
                <a:latin typeface="Arial"/>
              </a:rPr>
              <a:t>What </a:t>
            </a:r>
            <a:r>
              <a:rPr lang="en-US" sz="2400" b="1" dirty="0">
                <a:latin typeface="Arial"/>
              </a:rPr>
              <a:t>can be done to increase the growth rates?</a:t>
            </a:r>
          </a:p>
          <a:p>
            <a:r>
              <a:rPr lang="en-US" sz="2400" dirty="0" smtClean="0">
                <a:latin typeface="Arial"/>
              </a:rPr>
              <a:t> In </a:t>
            </a:r>
            <a:r>
              <a:rPr lang="en-US" sz="2400" dirty="0">
                <a:latin typeface="Arial"/>
              </a:rPr>
              <a:t>order to attain the rapid growth rates needed to </a:t>
            </a:r>
            <a:r>
              <a:rPr lang="en-US" sz="2400" dirty="0" smtClean="0">
                <a:latin typeface="Arial"/>
              </a:rPr>
              <a:t>grow macroscopic </a:t>
            </a:r>
            <a:r>
              <a:rPr lang="en-US" sz="2400" dirty="0">
                <a:latin typeface="Arial"/>
              </a:rPr>
              <a:t>crystals, diffusion coefficients must be large</a:t>
            </a:r>
            <a:r>
              <a:rPr lang="en-US" sz="2400" dirty="0" smtClean="0">
                <a:latin typeface="Arial"/>
              </a:rPr>
              <a:t>. Hence</a:t>
            </a:r>
            <a:r>
              <a:rPr lang="en-US" sz="2400" dirty="0">
                <a:latin typeface="Arial"/>
              </a:rPr>
              <a:t>, crystal growth typically occurs via formation of </a:t>
            </a:r>
            <a:r>
              <a:rPr lang="en-US" sz="2400" dirty="0" smtClean="0">
                <a:latin typeface="Arial"/>
              </a:rPr>
              <a:t>a solid </a:t>
            </a:r>
            <a:r>
              <a:rPr lang="en-US" sz="2400" dirty="0">
                <a:latin typeface="Arial"/>
              </a:rPr>
              <a:t>from another state of matter :</a:t>
            </a:r>
          </a:p>
          <a:p>
            <a:r>
              <a:rPr lang="en-US" sz="2400" dirty="0">
                <a:latin typeface="Arial"/>
              </a:rPr>
              <a:t>(a) Liquid (Melt) </a:t>
            </a:r>
            <a:r>
              <a:rPr lang="en-US" sz="2400" dirty="0" err="1">
                <a:latin typeface="Wingdings"/>
              </a:rPr>
              <a:t>à</a:t>
            </a:r>
            <a:r>
              <a:rPr lang="en-US" sz="2400" dirty="0" err="1">
                <a:latin typeface="Arial"/>
              </a:rPr>
              <a:t>Solid</a:t>
            </a:r>
            <a:r>
              <a:rPr lang="en-US" sz="2400" dirty="0">
                <a:latin typeface="Arial"/>
              </a:rPr>
              <a:t> (Freezing)</a:t>
            </a:r>
          </a:p>
          <a:p>
            <a:r>
              <a:rPr lang="fr-FR" sz="2400" dirty="0">
                <a:latin typeface="Arial"/>
              </a:rPr>
              <a:t>(b) </a:t>
            </a:r>
            <a:r>
              <a:rPr lang="fr-FR" sz="2400" dirty="0" err="1">
                <a:latin typeface="Arial"/>
              </a:rPr>
              <a:t>Gas</a:t>
            </a:r>
            <a:r>
              <a:rPr lang="fr-FR" sz="2400" dirty="0">
                <a:latin typeface="Arial"/>
              </a:rPr>
              <a:t> (</a:t>
            </a:r>
            <a:r>
              <a:rPr lang="fr-FR" sz="2400" dirty="0" err="1">
                <a:latin typeface="Arial"/>
              </a:rPr>
              <a:t>Vapor</a:t>
            </a:r>
            <a:r>
              <a:rPr lang="fr-FR" sz="2400" dirty="0">
                <a:latin typeface="Arial"/>
              </a:rPr>
              <a:t>) </a:t>
            </a:r>
            <a:r>
              <a:rPr lang="fr-FR" sz="2400" dirty="0">
                <a:latin typeface="Wingdings"/>
              </a:rPr>
              <a:t>à </a:t>
            </a:r>
            <a:r>
              <a:rPr lang="fr-FR" sz="2400" dirty="0">
                <a:latin typeface="Arial"/>
              </a:rPr>
              <a:t>Solid (Condensation)</a:t>
            </a:r>
          </a:p>
          <a:p>
            <a:r>
              <a:rPr lang="fr-FR" sz="2400" dirty="0">
                <a:latin typeface="Arial"/>
              </a:rPr>
              <a:t>(c) Solution </a:t>
            </a:r>
            <a:r>
              <a:rPr lang="fr-FR" sz="2400" dirty="0">
                <a:latin typeface="Wingdings"/>
              </a:rPr>
              <a:t>à </a:t>
            </a:r>
            <a:r>
              <a:rPr lang="fr-FR" sz="2400" dirty="0">
                <a:latin typeface="Arial"/>
              </a:rPr>
              <a:t>Solid (</a:t>
            </a:r>
            <a:r>
              <a:rPr lang="fr-FR" sz="2400" dirty="0" err="1">
                <a:latin typeface="Arial"/>
              </a:rPr>
              <a:t>Precipitation</a:t>
            </a:r>
            <a:r>
              <a:rPr lang="fr-FR" sz="2400" dirty="0">
                <a:latin typeface="Arial"/>
              </a:rPr>
              <a:t>)</a:t>
            </a:r>
          </a:p>
          <a:p>
            <a:r>
              <a:rPr lang="en-US" sz="2400" dirty="0">
                <a:latin typeface="Arial"/>
              </a:rPr>
              <a:t>• </a:t>
            </a:r>
            <a:r>
              <a:rPr lang="en-US" sz="2400" b="1" dirty="0">
                <a:latin typeface="Arial"/>
              </a:rPr>
              <a:t>It should be noted that defect concentrations tend </a:t>
            </a:r>
            <a:r>
              <a:rPr lang="en-US" sz="2400" b="1" dirty="0" smtClean="0">
                <a:latin typeface="Arial"/>
              </a:rPr>
              <a:t>to increase </a:t>
            </a:r>
            <a:r>
              <a:rPr lang="en-US" sz="2400" b="1" dirty="0">
                <a:latin typeface="Arial"/>
              </a:rPr>
              <a:t>as the growth rate increases.</a:t>
            </a:r>
          </a:p>
          <a:p>
            <a:r>
              <a:rPr lang="en-US" sz="2400" dirty="0">
                <a:latin typeface="Arial"/>
              </a:rPr>
              <a:t>Consequently the highest quality crystals need to be </a:t>
            </a:r>
            <a:r>
              <a:rPr lang="en-US" sz="2400" dirty="0" smtClean="0">
                <a:latin typeface="Arial"/>
              </a:rPr>
              <a:t>grown slowly</a:t>
            </a:r>
            <a:r>
              <a:rPr lang="en-US" sz="2400" dirty="0">
                <a:latin typeface="Arial"/>
              </a:rPr>
              <a:t>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0297114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57200" y="1143000"/>
            <a:ext cx="8001000" cy="40318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b="1" dirty="0">
                <a:latin typeface="Arial"/>
              </a:rPr>
              <a:t>What can be done to limit the number</a:t>
            </a:r>
          </a:p>
          <a:p>
            <a:r>
              <a:rPr lang="en-US" sz="3200" b="1" dirty="0">
                <a:latin typeface="Arial"/>
              </a:rPr>
              <a:t>of nucleation sites?</a:t>
            </a:r>
          </a:p>
          <a:p>
            <a:r>
              <a:rPr lang="en-US" sz="3200" dirty="0">
                <a:latin typeface="Arial"/>
              </a:rPr>
              <a:t>Several techniques are used separately or</a:t>
            </a:r>
          </a:p>
          <a:p>
            <a:r>
              <a:rPr lang="en-US" sz="3200" dirty="0">
                <a:latin typeface="Arial"/>
              </a:rPr>
              <a:t>in combination to induce nucleation of the</a:t>
            </a:r>
          </a:p>
          <a:p>
            <a:r>
              <a:rPr lang="en-US" sz="3200" dirty="0">
                <a:latin typeface="Arial"/>
              </a:rPr>
              <a:t>solid phase at a slow and controlled rate :</a:t>
            </a:r>
          </a:p>
          <a:p>
            <a:r>
              <a:rPr lang="en-US" sz="3200" dirty="0">
                <a:latin typeface="Arial"/>
              </a:rPr>
              <a:t>(a) Slow Cooling of Melts</a:t>
            </a:r>
          </a:p>
          <a:p>
            <a:r>
              <a:rPr lang="en-US" sz="3200" dirty="0">
                <a:latin typeface="Arial"/>
              </a:rPr>
              <a:t>(b) Temperature Gradients</a:t>
            </a:r>
          </a:p>
          <a:p>
            <a:r>
              <a:rPr lang="en-US" sz="3200" dirty="0">
                <a:latin typeface="Arial"/>
              </a:rPr>
              <a:t>(c) Introduction of Seed Crystals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874514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533400" y="685800"/>
            <a:ext cx="8458200" cy="47089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>
                <a:latin typeface="Arial"/>
              </a:rPr>
              <a:t>Slow cooling of the melt</a:t>
            </a:r>
          </a:p>
          <a:p>
            <a:r>
              <a:rPr lang="en-US" sz="2000" dirty="0">
                <a:latin typeface="Arial"/>
              </a:rPr>
              <a:t>• With </a:t>
            </a:r>
            <a:r>
              <a:rPr lang="en-US" sz="2000" b="1" dirty="0">
                <a:latin typeface="Arial"/>
              </a:rPr>
              <a:t>congruently </a:t>
            </a:r>
            <a:r>
              <a:rPr lang="en-US" sz="2000" dirty="0">
                <a:latin typeface="Arial"/>
              </a:rPr>
              <a:t>melting materials (those which maintain </a:t>
            </a:r>
            <a:r>
              <a:rPr lang="en-US" sz="2000" dirty="0" smtClean="0">
                <a:latin typeface="Arial"/>
              </a:rPr>
              <a:t>the same </a:t>
            </a:r>
            <a:r>
              <a:rPr lang="en-US" sz="2000" dirty="0">
                <a:latin typeface="Arial"/>
              </a:rPr>
              <a:t>composition on melting), one simply melts a mixture of </a:t>
            </a:r>
            <a:r>
              <a:rPr lang="en-US" sz="2000" dirty="0" smtClean="0">
                <a:latin typeface="Arial"/>
              </a:rPr>
              <a:t>the desired </a:t>
            </a:r>
            <a:r>
              <a:rPr lang="en-US" sz="2000" dirty="0">
                <a:latin typeface="Arial"/>
              </a:rPr>
              <a:t>composition then cools slowly (typically 2-10 </a:t>
            </a:r>
            <a:r>
              <a:rPr lang="en-US" sz="2000" dirty="0">
                <a:latin typeface="AdobeMingStd-Light"/>
              </a:rPr>
              <a:t>°</a:t>
            </a:r>
            <a:r>
              <a:rPr lang="en-US" sz="2000" dirty="0">
                <a:latin typeface="Arial"/>
              </a:rPr>
              <a:t>C/h</a:t>
            </a:r>
            <a:r>
              <a:rPr lang="en-US" sz="2000" dirty="0" smtClean="0">
                <a:latin typeface="Arial"/>
              </a:rPr>
              <a:t>) through </a:t>
            </a:r>
            <a:r>
              <a:rPr lang="en-US" sz="2000" dirty="0">
                <a:latin typeface="Arial"/>
              </a:rPr>
              <a:t>the melting point.</a:t>
            </a:r>
          </a:p>
          <a:p>
            <a:r>
              <a:rPr lang="en-US" sz="2000" dirty="0">
                <a:latin typeface="Arial"/>
              </a:rPr>
              <a:t>• More difficult with </a:t>
            </a:r>
            <a:r>
              <a:rPr lang="en-US" sz="2000" b="1" dirty="0">
                <a:latin typeface="Arial"/>
              </a:rPr>
              <a:t>incongruently </a:t>
            </a:r>
            <a:r>
              <a:rPr lang="en-US" sz="2000" dirty="0">
                <a:latin typeface="Arial"/>
              </a:rPr>
              <a:t>melting materials, </a:t>
            </a:r>
            <a:r>
              <a:rPr lang="en-US" sz="2000" dirty="0" smtClean="0">
                <a:latin typeface="Arial"/>
              </a:rPr>
              <a:t>knowledge of </a:t>
            </a:r>
            <a:r>
              <a:rPr lang="en-US" sz="2000" dirty="0">
                <a:latin typeface="Arial"/>
              </a:rPr>
              <a:t>the phase diagram is needed.</a:t>
            </a:r>
          </a:p>
          <a:p>
            <a:r>
              <a:rPr lang="en-US" sz="2000" dirty="0">
                <a:latin typeface="Arial"/>
              </a:rPr>
              <a:t>• Very often, the phase diagram is not known. Consequently, </a:t>
            </a:r>
            <a:r>
              <a:rPr lang="en-US" sz="2000" dirty="0" smtClean="0">
                <a:latin typeface="Arial"/>
              </a:rPr>
              <a:t>there is </a:t>
            </a:r>
            <a:r>
              <a:rPr lang="en-US" sz="2000" dirty="0">
                <a:latin typeface="Arial"/>
              </a:rPr>
              <a:t>no guarantee that crystals will have the intended stoichiometry.</a:t>
            </a:r>
          </a:p>
          <a:p>
            <a:r>
              <a:rPr lang="en-US" sz="2000" dirty="0">
                <a:latin typeface="Arial"/>
              </a:rPr>
              <a:t>• Molten salt fluxes are often used to facilitate crystal growth in</a:t>
            </a:r>
          </a:p>
          <a:p>
            <a:r>
              <a:rPr lang="en-US" sz="2000" dirty="0">
                <a:latin typeface="Arial"/>
              </a:rPr>
              <a:t>systems where melting points are very high and/or incongruent</a:t>
            </a:r>
          </a:p>
          <a:p>
            <a:r>
              <a:rPr lang="en-US" sz="2000" dirty="0">
                <a:latin typeface="Arial"/>
              </a:rPr>
              <a:t>melting occurs.</a:t>
            </a:r>
          </a:p>
          <a:p>
            <a:r>
              <a:rPr lang="en-US" sz="2000" dirty="0">
                <a:latin typeface="Arial"/>
              </a:rPr>
              <a:t>• Crystals grown in this way are often rather small. Thus, this</a:t>
            </a:r>
          </a:p>
          <a:p>
            <a:r>
              <a:rPr lang="en-US" sz="2000" dirty="0">
                <a:latin typeface="Arial"/>
              </a:rPr>
              <a:t>method is frequently used in research, but usually not</a:t>
            </a:r>
          </a:p>
          <a:p>
            <a:r>
              <a:rPr lang="en-US" sz="2000" dirty="0">
                <a:latin typeface="Arial"/>
              </a:rPr>
              <a:t>appropriate for applications where large crystals are needed.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1669684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6060</TotalTime>
  <Words>1006</Words>
  <Application>Microsoft Office PowerPoint</Application>
  <PresentationFormat>On-screen Show (4:3)</PresentationFormat>
  <Paragraphs>61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Crystal Growth</vt:lpstr>
      <vt:lpstr>PowerPoint Presentation</vt:lpstr>
      <vt:lpstr>PowerPoint Presentation</vt:lpstr>
      <vt:lpstr>METHODS OF Crystal Growth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King Saud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Crystal Growth</dc:title>
  <dc:creator>User</dc:creator>
  <cp:lastModifiedBy>dell</cp:lastModifiedBy>
  <cp:revision>18</cp:revision>
  <dcterms:created xsi:type="dcterms:W3CDTF">2016-10-31T09:14:46Z</dcterms:created>
  <dcterms:modified xsi:type="dcterms:W3CDTF">2016-11-22T20:52:44Z</dcterms:modified>
</cp:coreProperties>
</file>

<file path=docProps/thumbnail.jpeg>
</file>