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33881C"/>
    <a:srgbClr val="21561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71" d="100"/>
          <a:sy n="71" d="100"/>
        </p:scale>
        <p:origin x="-1134"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7010400" y="152399"/>
            <a:ext cx="1981200" cy="655624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152400" y="153923"/>
            <a:ext cx="6705600" cy="65532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7010400" y="2052960"/>
            <a:ext cx="1981200" cy="1828800"/>
          </a:xfrm>
        </p:spPr>
        <p:txBody>
          <a:bodyPr anchor="ctr">
            <a:normAutofit/>
          </a:bodyPr>
          <a:lstStyle>
            <a:lvl1pPr marL="0" indent="0" algn="l">
              <a:buNone/>
              <a:defRPr sz="19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10" name="Date Placeholder 9"/>
          <p:cNvSpPr>
            <a:spLocks noGrp="1"/>
          </p:cNvSpPr>
          <p:nvPr>
            <p:ph type="dt" sz="half" idx="10"/>
          </p:nvPr>
        </p:nvSpPr>
        <p:spPr/>
        <p:txBody>
          <a:bodyPr/>
          <a:lstStyle>
            <a:lvl1pPr>
              <a:defRPr>
                <a:solidFill>
                  <a:schemeClr val="bg2"/>
                </a:solidFill>
              </a:defRPr>
            </a:lvl1pPr>
          </a:lstStyle>
          <a:p>
            <a:fld id="{1520BCBF-396A-4D4D-BA2C-77F7FED9A146}" type="datetimeFigureOut">
              <a:rPr lang="ar-SA" smtClean="0"/>
              <a:t>01/11/33</a:t>
            </a:fld>
            <a:endParaRPr lang="ar-SA"/>
          </a:p>
        </p:txBody>
      </p:sp>
      <p:sp>
        <p:nvSpPr>
          <p:cNvPr id="11" name="Slide Number Placeholder 10"/>
          <p:cNvSpPr>
            <a:spLocks noGrp="1"/>
          </p:cNvSpPr>
          <p:nvPr>
            <p:ph type="sldNum" sz="quarter" idx="11"/>
          </p:nvPr>
        </p:nvSpPr>
        <p:spPr/>
        <p:txBody>
          <a:bodyPr/>
          <a:lstStyle>
            <a:lvl1pPr>
              <a:defRPr>
                <a:solidFill>
                  <a:srgbClr val="FFFFFF"/>
                </a:solidFill>
              </a:defRPr>
            </a:lvl1pPr>
          </a:lstStyle>
          <a:p>
            <a:fld id="{E1977B09-DD8C-49B4-9359-9C773A8064DE}" type="slidenum">
              <a:rPr lang="ar-SA" smtClean="0"/>
              <a:t>‹#›</a:t>
            </a:fld>
            <a:endParaRPr lang="ar-SA"/>
          </a:p>
        </p:txBody>
      </p:sp>
      <p:sp>
        <p:nvSpPr>
          <p:cNvPr id="12" name="Footer Placeholder 11"/>
          <p:cNvSpPr>
            <a:spLocks noGrp="1"/>
          </p:cNvSpPr>
          <p:nvPr>
            <p:ph type="ftr" sz="quarter" idx="12"/>
          </p:nvPr>
        </p:nvSpPr>
        <p:spPr/>
        <p:txBody>
          <a:bodyPr/>
          <a:lstStyle>
            <a:lvl1pPr>
              <a:defRPr>
                <a:solidFill>
                  <a:schemeClr val="bg2"/>
                </a:solidFill>
              </a:defRPr>
            </a:lvl1pPr>
          </a:lstStyle>
          <a:p>
            <a:endParaRPr lang="ar-SA"/>
          </a:p>
        </p:txBody>
      </p:sp>
      <p:sp>
        <p:nvSpPr>
          <p:cNvPr id="13" name="Title 12"/>
          <p:cNvSpPr>
            <a:spLocks noGrp="1"/>
          </p:cNvSpPr>
          <p:nvPr>
            <p:ph type="title"/>
          </p:nvPr>
        </p:nvSpPr>
        <p:spPr>
          <a:xfrm>
            <a:off x="457200" y="2052960"/>
            <a:ext cx="6324600" cy="1828800"/>
          </a:xfrm>
        </p:spPr>
        <p:txBody>
          <a:bodyPr/>
          <a:lstStyle>
            <a:lvl1pPr algn="r">
              <a:defRPr sz="4200" spc="150" baseline="0"/>
            </a:lvl1pPr>
          </a:lstStyle>
          <a:p>
            <a:r>
              <a:rPr lang="en-US" smtClean="0"/>
              <a:t>Click to edit Master 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520BCBF-396A-4D4D-BA2C-77F7FED9A146}" type="datetimeFigureOut">
              <a:rPr lang="ar-SA" smtClean="0"/>
              <a:t>01/11/33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E1977B09-DD8C-49B4-9359-9C773A8064DE}"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152400" y="147319"/>
            <a:ext cx="6705600" cy="655624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7010401" y="147319"/>
            <a:ext cx="1956047" cy="6556248"/>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Vertical Title 1"/>
          <p:cNvSpPr>
            <a:spLocks noGrp="1"/>
          </p:cNvSpPr>
          <p:nvPr>
            <p:ph type="title" orient="vert"/>
          </p:nvPr>
        </p:nvSpPr>
        <p:spPr>
          <a:xfrm>
            <a:off x="7162800" y="274639"/>
            <a:ext cx="1676400" cy="5851525"/>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9"/>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520BCBF-396A-4D4D-BA2C-77F7FED9A146}" type="datetimeFigureOut">
              <a:rPr lang="ar-SA" smtClean="0"/>
              <a:t>01/11/33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lvl1pPr>
              <a:defRPr>
                <a:solidFill>
                  <a:schemeClr val="bg2"/>
                </a:solidFill>
              </a:defRPr>
            </a:lvl1pPr>
          </a:lstStyle>
          <a:p>
            <a:fld id="{E1977B09-DD8C-49B4-9359-9C773A8064DE}"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520BCBF-396A-4D4D-BA2C-77F7FED9A146}" type="datetimeFigureOut">
              <a:rPr lang="ar-SA" smtClean="0"/>
              <a:t>01/11/33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E1977B09-DD8C-49B4-9359-9C773A8064DE}" type="slidenum">
              <a:rPr lang="ar-SA" smtClean="0"/>
              <a:t>‹#›</a:t>
            </a:fld>
            <a:endParaRPr lang="ar-SA"/>
          </a:p>
        </p:txBody>
      </p:sp>
      <p:sp>
        <p:nvSpPr>
          <p:cNvPr id="7" name="Title 6"/>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7010400" y="152399"/>
            <a:ext cx="1981200" cy="6556248"/>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152400" y="153923"/>
            <a:ext cx="6705600" cy="6553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2"/>
          <p:cNvSpPr>
            <a:spLocks noGrp="1"/>
          </p:cNvSpPr>
          <p:nvPr>
            <p:ph type="body" idx="1"/>
          </p:nvPr>
        </p:nvSpPr>
        <p:spPr>
          <a:xfrm>
            <a:off x="7162801" y="2892277"/>
            <a:ext cx="1600201" cy="1645920"/>
          </a:xfrm>
        </p:spPr>
        <p:txBody>
          <a:bodyPr anchor="ctr"/>
          <a:lstStyle>
            <a:lvl1pPr marL="0" indent="0">
              <a:buNone/>
              <a:defRPr sz="2000">
                <a:solidFill>
                  <a:schemeClr val="bg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9" name="Date Placeholder 8"/>
          <p:cNvSpPr>
            <a:spLocks noGrp="1"/>
          </p:cNvSpPr>
          <p:nvPr>
            <p:ph type="dt" sz="half" idx="10"/>
          </p:nvPr>
        </p:nvSpPr>
        <p:spPr/>
        <p:txBody>
          <a:bodyPr/>
          <a:lstStyle>
            <a:lvl1pPr>
              <a:defRPr>
                <a:solidFill>
                  <a:srgbClr val="FFFFFF"/>
                </a:solidFill>
              </a:defRPr>
            </a:lvl1pPr>
          </a:lstStyle>
          <a:p>
            <a:fld id="{1520BCBF-396A-4D4D-BA2C-77F7FED9A146}" type="datetimeFigureOut">
              <a:rPr lang="ar-SA" smtClean="0"/>
              <a:t>01/11/33</a:t>
            </a:fld>
            <a:endParaRPr lang="ar-SA"/>
          </a:p>
        </p:txBody>
      </p:sp>
      <p:sp>
        <p:nvSpPr>
          <p:cNvPr id="10" name="Slide Number Placeholder 9"/>
          <p:cNvSpPr>
            <a:spLocks noGrp="1"/>
          </p:cNvSpPr>
          <p:nvPr>
            <p:ph type="sldNum" sz="quarter" idx="11"/>
          </p:nvPr>
        </p:nvSpPr>
        <p:spPr/>
        <p:txBody>
          <a:bodyPr/>
          <a:lstStyle>
            <a:lvl1pPr>
              <a:defRPr>
                <a:solidFill>
                  <a:schemeClr val="bg2"/>
                </a:solidFill>
              </a:defRPr>
            </a:lvl1pPr>
          </a:lstStyle>
          <a:p>
            <a:fld id="{E1977B09-DD8C-49B4-9359-9C773A8064DE}" type="slidenum">
              <a:rPr lang="ar-SA" smtClean="0"/>
              <a:t>‹#›</a:t>
            </a:fld>
            <a:endParaRPr lang="ar-SA"/>
          </a:p>
        </p:txBody>
      </p:sp>
      <p:sp>
        <p:nvSpPr>
          <p:cNvPr id="11" name="Footer Placeholder 10"/>
          <p:cNvSpPr>
            <a:spLocks noGrp="1"/>
          </p:cNvSpPr>
          <p:nvPr>
            <p:ph type="ftr" sz="quarter" idx="12"/>
          </p:nvPr>
        </p:nvSpPr>
        <p:spPr/>
        <p:txBody>
          <a:bodyPr/>
          <a:lstStyle>
            <a:lvl1pPr>
              <a:defRPr>
                <a:solidFill>
                  <a:srgbClr val="FFFFFF"/>
                </a:solidFill>
              </a:defRPr>
            </a:lvl1pPr>
          </a:lstStyle>
          <a:p>
            <a:endParaRPr lang="ar-SA"/>
          </a:p>
        </p:txBody>
      </p:sp>
      <p:sp>
        <p:nvSpPr>
          <p:cNvPr id="12" name="Title 11"/>
          <p:cNvSpPr>
            <a:spLocks noGrp="1"/>
          </p:cNvSpPr>
          <p:nvPr>
            <p:ph type="title"/>
          </p:nvPr>
        </p:nvSpPr>
        <p:spPr>
          <a:xfrm>
            <a:off x="381000" y="2892277"/>
            <a:ext cx="6324600" cy="1645920"/>
          </a:xfrm>
        </p:spPr>
        <p:txBody>
          <a:bodyPr/>
          <a:lstStyle>
            <a:lvl1pPr algn="r">
              <a:defRPr sz="4200" spc="150" baseline="0"/>
            </a:lvl1pPr>
          </a:lstStyle>
          <a:p>
            <a:r>
              <a:rPr lang="en-US" smtClean="0"/>
              <a:t>Click to edit Master title style</a:t>
            </a:r>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719072"/>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48200" y="1719072"/>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520BCBF-396A-4D4D-BA2C-77F7FED9A146}" type="datetimeFigureOut">
              <a:rPr lang="ar-SA" smtClean="0"/>
              <a:t>01/11/33</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E1977B09-DD8C-49B4-9359-9C773A8064DE}" type="slidenum">
              <a:rPr lang="ar-SA" smtClean="0"/>
              <a:t>‹#›</a:t>
            </a:fld>
            <a:endParaRPr lang="ar-SA"/>
          </a:p>
        </p:txBody>
      </p:sp>
      <p:sp>
        <p:nvSpPr>
          <p:cNvPr id="8" name="Title 7"/>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457201" y="1722438"/>
            <a:ext cx="4040188" cy="639762"/>
          </a:xfrm>
        </p:spPr>
        <p:txBody>
          <a:bodyPr anchor="b"/>
          <a:lstStyle>
            <a:lvl1pPr marL="0" indent="0" algn="ctr">
              <a:buNone/>
              <a:defRPr sz="2400" b="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1" y="2438400"/>
            <a:ext cx="4040188" cy="3687763"/>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5026" y="1722438"/>
            <a:ext cx="4041775" cy="639762"/>
          </a:xfrm>
        </p:spPr>
        <p:txBody>
          <a:bodyPr anchor="b"/>
          <a:lstStyle>
            <a:lvl1pPr marL="0" indent="0" algn="ctr">
              <a:buNone/>
              <a:defRPr sz="2400" b="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6" y="2438400"/>
            <a:ext cx="4041775" cy="3687763"/>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1520BCBF-396A-4D4D-BA2C-77F7FED9A146}" type="datetimeFigureOut">
              <a:rPr lang="ar-SA" smtClean="0"/>
              <a:t>01/11/33</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E1977B09-DD8C-49B4-9359-9C773A8064DE}" type="slidenum">
              <a:rPr lang="ar-SA" smtClean="0"/>
              <a:t>‹#›</a:t>
            </a:fld>
            <a:endParaRPr lang="ar-SA"/>
          </a:p>
        </p:txBody>
      </p:sp>
      <p:sp>
        <p:nvSpPr>
          <p:cNvPr id="10" name="Title 9"/>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1520BCBF-396A-4D4D-BA2C-77F7FED9A146}" type="datetimeFigureOut">
              <a:rPr lang="ar-SA" smtClean="0"/>
              <a:t>01/11/33</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E1977B09-DD8C-49B4-9359-9C773A8064DE}" type="slidenum">
              <a:rPr lang="ar-SA" smtClean="0"/>
              <a:t>‹#›</a:t>
            </a:fld>
            <a:endParaRPr lang="ar-SA"/>
          </a:p>
        </p:txBody>
      </p:sp>
      <p:sp>
        <p:nvSpPr>
          <p:cNvPr id="6" name="Title 5"/>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152400" y="150919"/>
            <a:ext cx="8831803" cy="655624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Date Placeholder 1"/>
          <p:cNvSpPr>
            <a:spLocks noGrp="1"/>
          </p:cNvSpPr>
          <p:nvPr>
            <p:ph type="dt" sz="half" idx="10"/>
          </p:nvPr>
        </p:nvSpPr>
        <p:spPr/>
        <p:txBody>
          <a:bodyPr/>
          <a:lstStyle/>
          <a:p>
            <a:fld id="{1520BCBF-396A-4D4D-BA2C-77F7FED9A146}" type="datetimeFigureOut">
              <a:rPr lang="ar-SA" smtClean="0"/>
              <a:t>01/11/33</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E1977B09-DD8C-49B4-9359-9C773A8064DE}"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1">
        <a:schemeClr val="bg2"/>
      </p:bgRef>
    </p:bg>
    <p:spTree>
      <p:nvGrpSpPr>
        <p:cNvPr id="1" name=""/>
        <p:cNvGrpSpPr/>
        <p:nvPr/>
      </p:nvGrpSpPr>
      <p:grpSpPr>
        <a:xfrm>
          <a:off x="0" y="0"/>
          <a:ext cx="0" cy="0"/>
          <a:chOff x="0" y="0"/>
          <a:chExt cx="0" cy="0"/>
        </a:xfrm>
      </p:grpSpPr>
      <p:sp>
        <p:nvSpPr>
          <p:cNvPr id="10" name="Rectangle 9"/>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7010400" y="150876"/>
            <a:ext cx="1981200" cy="655624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9" name="Rectangle 8"/>
          <p:cNvSpPr/>
          <p:nvPr/>
        </p:nvSpPr>
        <p:spPr>
          <a:xfrm>
            <a:off x="152400" y="152400"/>
            <a:ext cx="6705600" cy="65532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609600" y="304801"/>
            <a:ext cx="58674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7159752" y="2130552"/>
            <a:ext cx="1673352" cy="2816352"/>
          </a:xfrm>
        </p:spPr>
        <p:txBody>
          <a:bodyPr tIns="0"/>
          <a:lstStyle>
            <a:lvl1pPr marL="0" indent="0">
              <a:buNone/>
              <a:defRPr sz="14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520BCBF-396A-4D4D-BA2C-77F7FED9A146}" type="datetimeFigureOut">
              <a:rPr lang="ar-SA" smtClean="0"/>
              <a:t>01/11/33</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a:ln>
            <a:noFill/>
          </a:ln>
        </p:spPr>
        <p:txBody>
          <a:bodyPr/>
          <a:lstStyle>
            <a:lvl1pPr>
              <a:defRPr>
                <a:solidFill>
                  <a:srgbClr val="FFFFFF"/>
                </a:solidFill>
              </a:defRPr>
            </a:lvl1pPr>
          </a:lstStyle>
          <a:p>
            <a:fld id="{E1977B09-DD8C-49B4-9359-9C773A8064DE}" type="slidenum">
              <a:rPr lang="ar-SA" smtClean="0"/>
              <a:t>‹#›</a:t>
            </a:fld>
            <a:endParaRPr lang="ar-SA"/>
          </a:p>
        </p:txBody>
      </p:sp>
      <p:sp>
        <p:nvSpPr>
          <p:cNvPr id="11" name="Title 10"/>
          <p:cNvSpPr>
            <a:spLocks noGrp="1"/>
          </p:cNvSpPr>
          <p:nvPr>
            <p:ph type="title"/>
          </p:nvPr>
        </p:nvSpPr>
        <p:spPr>
          <a:xfrm>
            <a:off x="7159753" y="457200"/>
            <a:ext cx="1675660" cy="1673352"/>
          </a:xfrm>
        </p:spPr>
        <p:txBody>
          <a:bodyPr anchor="b"/>
          <a:lstStyle>
            <a:lvl1pPr algn="l">
              <a:defRPr sz="2000" spc="150" baseline="0"/>
            </a:lvl1pPr>
          </a:lstStyle>
          <a:p>
            <a:r>
              <a:rPr lang="en-US" smtClean="0"/>
              <a:t>Click to edit Master title style</a:t>
            </a:r>
            <a:endParaRPr 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1">
        <a:schemeClr val="bg2"/>
      </p:bgRef>
    </p:bg>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9" name="Rectangle 8"/>
          <p:cNvSpPr/>
          <p:nvPr/>
        </p:nvSpPr>
        <p:spPr>
          <a:xfrm>
            <a:off x="7010400" y="150876"/>
            <a:ext cx="1981200" cy="655624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152400" y="152400"/>
            <a:ext cx="6705600" cy="6553200"/>
          </a:xfrm>
        </p:spPr>
        <p:txBody>
          <a:bodyPr anchor="ctr"/>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7162800" y="2133600"/>
            <a:ext cx="1676400" cy="2971800"/>
          </a:xfrm>
        </p:spPr>
        <p:txBody>
          <a:bodyPr tIns="0"/>
          <a:lstStyle>
            <a:lvl1pPr marL="0" indent="0">
              <a:buNone/>
              <a:defRPr sz="1400">
                <a:solidFill>
                  <a:schemeClr val="tx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520BCBF-396A-4D4D-BA2C-77F7FED9A146}" type="datetimeFigureOut">
              <a:rPr lang="ar-SA" smtClean="0"/>
              <a:t>01/11/33</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E1977B09-DD8C-49B4-9359-9C773A8064DE}" type="slidenum">
              <a:rPr lang="ar-SA" smtClean="0"/>
              <a:t>‹#›</a:t>
            </a:fld>
            <a:endParaRPr lang="ar-SA"/>
          </a:p>
        </p:txBody>
      </p:sp>
      <p:sp>
        <p:nvSpPr>
          <p:cNvPr id="10" name="Title 9"/>
          <p:cNvSpPr>
            <a:spLocks noGrp="1"/>
          </p:cNvSpPr>
          <p:nvPr>
            <p:ph type="title"/>
          </p:nvPr>
        </p:nvSpPr>
        <p:spPr>
          <a:xfrm>
            <a:off x="7162800" y="460248"/>
            <a:ext cx="1676400" cy="1673352"/>
          </a:xfrm>
        </p:spPr>
        <p:txBody>
          <a:bodyPr anchor="b"/>
          <a:lstStyle>
            <a:lvl1pPr algn="l">
              <a:defRPr sz="2000" spc="150" baseline="0">
                <a:solidFill>
                  <a:schemeClr val="tx2"/>
                </a:solidFill>
              </a:defRPr>
            </a:lvl1pPr>
          </a:lstStyle>
          <a:p>
            <a:r>
              <a:rPr lang="en-US" smtClean="0"/>
              <a:t>Click to edit Master title style</a:t>
            </a:r>
            <a:endParaRPr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a:off x="152400" y="1634972"/>
            <a:ext cx="8831803" cy="5045476"/>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152401" y="152401"/>
            <a:ext cx="8814047" cy="1346447"/>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381001" y="355848"/>
            <a:ext cx="8381260" cy="1054394"/>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381000" y="1719071"/>
            <a:ext cx="8407893" cy="440740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370888" y="6356350"/>
            <a:ext cx="2133600" cy="274320"/>
          </a:xfrm>
          <a:prstGeom prst="rect">
            <a:avLst/>
          </a:prstGeom>
        </p:spPr>
        <p:txBody>
          <a:bodyPr vert="horz" lIns="91440" tIns="45720" rIns="91440" bIns="45720" rtlCol="0" anchor="ctr"/>
          <a:lstStyle>
            <a:lvl1pPr algn="l">
              <a:defRPr sz="1100">
                <a:solidFill>
                  <a:schemeClr val="tx2"/>
                </a:solidFill>
              </a:defRPr>
            </a:lvl1pPr>
          </a:lstStyle>
          <a:p>
            <a:fld id="{1520BCBF-396A-4D4D-BA2C-77F7FED9A146}" type="datetimeFigureOut">
              <a:rPr lang="ar-SA" smtClean="0"/>
              <a:t>01/11/33</a:t>
            </a:fld>
            <a:endParaRPr lang="ar-SA"/>
          </a:p>
        </p:txBody>
      </p:sp>
      <p:sp>
        <p:nvSpPr>
          <p:cNvPr id="5" name="Footer Placeholder 4"/>
          <p:cNvSpPr>
            <a:spLocks noGrp="1"/>
          </p:cNvSpPr>
          <p:nvPr>
            <p:ph type="ftr" sz="quarter" idx="3"/>
          </p:nvPr>
        </p:nvSpPr>
        <p:spPr>
          <a:xfrm>
            <a:off x="3048000" y="6356350"/>
            <a:ext cx="3352800" cy="274320"/>
          </a:xfrm>
          <a:prstGeom prst="rect">
            <a:avLst/>
          </a:prstGeom>
        </p:spPr>
        <p:txBody>
          <a:bodyPr vert="horz" lIns="91440" tIns="45720" rIns="91440" bIns="45720" rtlCol="0" anchor="ctr"/>
          <a:lstStyle>
            <a:lvl1pPr algn="ctr">
              <a:defRPr sz="1100">
                <a:solidFill>
                  <a:schemeClr val="tx2"/>
                </a:solidFill>
              </a:defRPr>
            </a:lvl1pPr>
          </a:lstStyle>
          <a:p>
            <a:endParaRPr lang="ar-SA"/>
          </a:p>
        </p:txBody>
      </p:sp>
      <p:sp>
        <p:nvSpPr>
          <p:cNvPr id="6" name="Slide Number Placeholder 5"/>
          <p:cNvSpPr>
            <a:spLocks noGrp="1"/>
          </p:cNvSpPr>
          <p:nvPr>
            <p:ph type="sldNum" sz="quarter" idx="4"/>
          </p:nvPr>
        </p:nvSpPr>
        <p:spPr>
          <a:xfrm>
            <a:off x="8234681" y="6355080"/>
            <a:ext cx="582967" cy="274320"/>
          </a:xfrm>
          <a:prstGeom prst="rect">
            <a:avLst/>
          </a:prstGeom>
          <a:ln w="19050">
            <a:noFill/>
          </a:ln>
        </p:spPr>
        <p:txBody>
          <a:bodyPr vert="horz" lIns="91440" tIns="45720" rIns="91440" bIns="45720" rtlCol="0" anchor="ctr"/>
          <a:lstStyle>
            <a:lvl1pPr algn="ctr">
              <a:defRPr sz="1100">
                <a:solidFill>
                  <a:schemeClr val="tx2"/>
                </a:solidFill>
              </a:defRPr>
            </a:lvl1pPr>
          </a:lstStyle>
          <a:p>
            <a:fld id="{E1977B09-DD8C-49B4-9359-9C773A8064DE}"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1" eaLnBrk="1" latinLnBrk="0" hangingPunct="1">
        <a:spcBef>
          <a:spcPct val="0"/>
        </a:spcBef>
        <a:buNone/>
        <a:defRPr sz="3200" kern="1200" cap="all" spc="200" baseline="0">
          <a:ln>
            <a:noFill/>
          </a:ln>
          <a:solidFill>
            <a:schemeClr val="bg1"/>
          </a:solidFill>
          <a:effectLst/>
          <a:latin typeface="+mj-lt"/>
          <a:ea typeface="+mj-ea"/>
          <a:cs typeface="+mj-cs"/>
        </a:defRPr>
      </a:lvl1pPr>
    </p:titleStyle>
    <p:bodyStyle>
      <a:lvl1pPr marL="274320" indent="-228600" algn="r" defTabSz="914400" rtl="1" eaLnBrk="1" latinLnBrk="0" hangingPunct="1">
        <a:spcBef>
          <a:spcPct val="20000"/>
        </a:spcBef>
        <a:buClr>
          <a:schemeClr val="accent1"/>
        </a:buClr>
        <a:buFont typeface="Wingdings 2" pitchFamily="18" charset="2"/>
        <a:buChar char=""/>
        <a:defRPr sz="2000" kern="1200" spc="150" baseline="0">
          <a:solidFill>
            <a:schemeClr val="tx2"/>
          </a:solidFill>
          <a:latin typeface="+mn-lt"/>
          <a:ea typeface="+mn-ea"/>
          <a:cs typeface="+mn-cs"/>
        </a:defRPr>
      </a:lvl1pPr>
      <a:lvl2pPr marL="548640" indent="-182880" algn="r" defTabSz="914400" rtl="1" eaLnBrk="1" latinLnBrk="0" hangingPunct="1">
        <a:spcBef>
          <a:spcPct val="20000"/>
        </a:spcBef>
        <a:buClr>
          <a:schemeClr val="accent2"/>
        </a:buClr>
        <a:buFont typeface="Wingdings" pitchFamily="2" charset="2"/>
        <a:buChar char="§"/>
        <a:defRPr sz="1800" kern="1200" spc="100" baseline="0">
          <a:solidFill>
            <a:schemeClr val="tx2"/>
          </a:solidFill>
          <a:latin typeface="+mn-lt"/>
          <a:ea typeface="+mn-ea"/>
          <a:cs typeface="+mn-cs"/>
        </a:defRPr>
      </a:lvl2pPr>
      <a:lvl3pPr marL="822960" indent="-182880" algn="r" defTabSz="914400" rtl="1" eaLnBrk="1" latinLnBrk="0" hangingPunct="1">
        <a:spcBef>
          <a:spcPct val="20000"/>
        </a:spcBef>
        <a:buClr>
          <a:schemeClr val="accent3"/>
        </a:buClr>
        <a:buFont typeface="Wingdings" pitchFamily="2" charset="2"/>
        <a:buChar char="§"/>
        <a:defRPr sz="1600" kern="1200" spc="100" baseline="0">
          <a:solidFill>
            <a:schemeClr val="tx2"/>
          </a:solidFill>
          <a:latin typeface="+mn-lt"/>
          <a:ea typeface="+mn-ea"/>
          <a:cs typeface="+mn-cs"/>
        </a:defRPr>
      </a:lvl3pPr>
      <a:lvl4pPr marL="1097280" indent="-182880" algn="r" defTabSz="914400" rtl="1" eaLnBrk="1" latinLnBrk="0" hangingPunct="1">
        <a:spcBef>
          <a:spcPct val="20000"/>
        </a:spcBef>
        <a:buClr>
          <a:schemeClr val="accent4"/>
        </a:buClr>
        <a:buFont typeface="Wingdings" pitchFamily="2" charset="2"/>
        <a:buChar char="§"/>
        <a:defRPr sz="1400" kern="1200">
          <a:solidFill>
            <a:schemeClr val="tx2"/>
          </a:solidFill>
          <a:latin typeface="+mn-lt"/>
          <a:ea typeface="+mn-ea"/>
          <a:cs typeface="+mn-cs"/>
        </a:defRPr>
      </a:lvl4pPr>
      <a:lvl5pPr marL="1280160" indent="-182880" algn="r" defTabSz="914400" rtl="1" eaLnBrk="1" latinLnBrk="0" hangingPunct="1">
        <a:spcBef>
          <a:spcPct val="20000"/>
        </a:spcBef>
        <a:buClr>
          <a:schemeClr val="accent6"/>
        </a:buClr>
        <a:buFont typeface="Wingdings" pitchFamily="2" charset="2"/>
        <a:buChar char="§"/>
        <a:defRPr sz="1300" kern="1200" spc="100" baseline="0">
          <a:solidFill>
            <a:schemeClr val="tx2"/>
          </a:solidFill>
          <a:latin typeface="+mn-lt"/>
          <a:ea typeface="+mn-ea"/>
          <a:cs typeface="+mn-cs"/>
        </a:defRPr>
      </a:lvl5pPr>
      <a:lvl6pPr marL="1554480" indent="-182880" algn="r" defTabSz="914400" rtl="1" eaLnBrk="1" latinLnBrk="0" hangingPunct="1">
        <a:spcBef>
          <a:spcPct val="20000"/>
        </a:spcBef>
        <a:buClr>
          <a:schemeClr val="accent1"/>
        </a:buClr>
        <a:buFont typeface="Wingdings" pitchFamily="2" charset="2"/>
        <a:buChar char="§"/>
        <a:defRPr sz="1200" kern="1200">
          <a:solidFill>
            <a:schemeClr val="tx2"/>
          </a:solidFill>
          <a:latin typeface="+mn-lt"/>
          <a:ea typeface="+mn-ea"/>
          <a:cs typeface="+mn-cs"/>
        </a:defRPr>
      </a:lvl6pPr>
      <a:lvl7pPr marL="1828800" indent="-182880" algn="r" defTabSz="914400" rtl="1" eaLnBrk="1" latinLnBrk="0" hangingPunct="1">
        <a:spcBef>
          <a:spcPct val="20000"/>
        </a:spcBef>
        <a:buClr>
          <a:schemeClr val="accent2"/>
        </a:buClr>
        <a:buFont typeface="Wingdings" pitchFamily="2" charset="2"/>
        <a:buChar char="§"/>
        <a:defRPr sz="1200" kern="1200">
          <a:solidFill>
            <a:schemeClr val="tx2"/>
          </a:solidFill>
          <a:latin typeface="+mn-lt"/>
          <a:ea typeface="+mn-ea"/>
          <a:cs typeface="+mn-cs"/>
        </a:defRPr>
      </a:lvl7pPr>
      <a:lvl8pPr marL="2103120" indent="-182880" algn="r" defTabSz="914400" rtl="1" eaLnBrk="1" latinLnBrk="0" hangingPunct="1">
        <a:spcBef>
          <a:spcPct val="20000"/>
        </a:spcBef>
        <a:buClr>
          <a:schemeClr val="accent3"/>
        </a:buClr>
        <a:buFont typeface="Wingdings" pitchFamily="2" charset="2"/>
        <a:buChar char="§"/>
        <a:defRPr sz="1200" kern="1200">
          <a:solidFill>
            <a:schemeClr val="tx2"/>
          </a:solidFill>
          <a:latin typeface="+mn-lt"/>
          <a:ea typeface="+mn-ea"/>
          <a:cs typeface="+mn-cs"/>
        </a:defRPr>
      </a:lvl8pPr>
      <a:lvl9pPr marL="2377440" indent="-182880" algn="r" defTabSz="914400" rtl="1" eaLnBrk="1" latinLnBrk="0" hangingPunct="1">
        <a:spcBef>
          <a:spcPct val="20000"/>
        </a:spcBef>
        <a:buClr>
          <a:schemeClr val="accent5"/>
        </a:buClr>
        <a:buFont typeface="Wingdings" pitchFamily="2" charset="2"/>
        <a:buChar char="§"/>
        <a:defRPr sz="1200" kern="1200">
          <a:solidFill>
            <a:schemeClr val="tx2"/>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7020272" y="260648"/>
            <a:ext cx="1981200" cy="1828800"/>
          </a:xfrm>
        </p:spPr>
        <p:txBody>
          <a:bodyPr>
            <a:normAutofit/>
          </a:bodyPr>
          <a:lstStyle/>
          <a:p>
            <a:pPr algn="ctr"/>
            <a:r>
              <a:rPr lang="en-US" sz="2800" b="1" dirty="0" smtClean="0"/>
              <a:t>Lecture One</a:t>
            </a:r>
            <a:endParaRPr lang="ar-SA" sz="2800" b="1" dirty="0"/>
          </a:p>
        </p:txBody>
      </p:sp>
      <p:sp>
        <p:nvSpPr>
          <p:cNvPr id="2" name="Title 1"/>
          <p:cNvSpPr>
            <a:spLocks noGrp="1"/>
          </p:cNvSpPr>
          <p:nvPr>
            <p:ph type="title"/>
          </p:nvPr>
        </p:nvSpPr>
        <p:spPr>
          <a:xfrm>
            <a:off x="395536" y="332656"/>
            <a:ext cx="6396608" cy="1080120"/>
          </a:xfrm>
        </p:spPr>
        <p:txBody>
          <a:bodyPr/>
          <a:lstStyle/>
          <a:p>
            <a:pPr algn="l"/>
            <a:r>
              <a:rPr lang="en-US" dirty="0" smtClean="0"/>
              <a:t>Punctuating Titles</a:t>
            </a:r>
            <a:endParaRPr lang="ar-SA" dirty="0"/>
          </a:p>
        </p:txBody>
      </p:sp>
      <p:graphicFrame>
        <p:nvGraphicFramePr>
          <p:cNvPr id="5" name="Table 4"/>
          <p:cNvGraphicFramePr>
            <a:graphicFrameLocks noGrp="1"/>
          </p:cNvGraphicFramePr>
          <p:nvPr>
            <p:extLst>
              <p:ext uri="{D42A27DB-BD31-4B8C-83A1-F6EECF244321}">
                <p14:modId xmlns:p14="http://schemas.microsoft.com/office/powerpoint/2010/main" val="296948163"/>
              </p:ext>
            </p:extLst>
          </p:nvPr>
        </p:nvGraphicFramePr>
        <p:xfrm>
          <a:off x="467544" y="1340768"/>
          <a:ext cx="5976665" cy="5114684"/>
        </p:xfrm>
        <a:graphic>
          <a:graphicData uri="http://schemas.openxmlformats.org/drawingml/2006/table">
            <a:tbl>
              <a:tblPr rtl="1" firstRow="1" bandRow="1">
                <a:tableStyleId>{5C22544A-7EE6-4342-B048-85BDC9FD1C3A}</a:tableStyleId>
              </a:tblPr>
              <a:tblGrid>
                <a:gridCol w="1976792"/>
                <a:gridCol w="1976792"/>
                <a:gridCol w="2023081"/>
              </a:tblGrid>
              <a:tr h="799917">
                <a:tc>
                  <a:txBody>
                    <a:bodyPr/>
                    <a:lstStyle/>
                    <a:p>
                      <a:pPr algn="l" rtl="1"/>
                      <a:r>
                        <a:rPr lang="en-US" sz="2400" dirty="0" smtClean="0">
                          <a:solidFill>
                            <a:srgbClr val="C00000"/>
                          </a:solidFill>
                        </a:rPr>
                        <a:t>No Punctuation</a:t>
                      </a:r>
                      <a:endParaRPr lang="ar-SA" sz="2400" dirty="0">
                        <a:solidFill>
                          <a:srgbClr val="C00000"/>
                        </a:solidFill>
                      </a:endParaRPr>
                    </a:p>
                  </a:txBody>
                  <a:tcPr/>
                </a:tc>
                <a:tc>
                  <a:txBody>
                    <a:bodyPr/>
                    <a:lstStyle/>
                    <a:p>
                      <a:pPr algn="l" rtl="1"/>
                      <a:r>
                        <a:rPr lang="en-US" sz="2400" dirty="0" smtClean="0"/>
                        <a:t>“Quotation</a:t>
                      </a:r>
                      <a:r>
                        <a:rPr lang="en-US" sz="2400" baseline="0" dirty="0" smtClean="0"/>
                        <a:t> marks</a:t>
                      </a:r>
                      <a:r>
                        <a:rPr lang="en-US" sz="2400" dirty="0" smtClean="0"/>
                        <a:t>”</a:t>
                      </a:r>
                      <a:endParaRPr lang="ar-SA" sz="2400" dirty="0"/>
                    </a:p>
                  </a:txBody>
                  <a:tcPr/>
                </a:tc>
                <a:tc>
                  <a:txBody>
                    <a:bodyPr/>
                    <a:lstStyle/>
                    <a:p>
                      <a:pPr algn="l" rtl="1"/>
                      <a:r>
                        <a:rPr lang="en-US" sz="2400" u="sng" dirty="0" smtClean="0">
                          <a:solidFill>
                            <a:schemeClr val="tx2">
                              <a:lumMod val="50000"/>
                            </a:schemeClr>
                          </a:solidFill>
                        </a:rPr>
                        <a:t>Underlined</a:t>
                      </a:r>
                      <a:endParaRPr lang="ar-SA" sz="2400" u="sng" dirty="0">
                        <a:solidFill>
                          <a:schemeClr val="tx2">
                            <a:lumMod val="50000"/>
                          </a:schemeClr>
                        </a:solidFill>
                      </a:endParaRPr>
                    </a:p>
                  </a:txBody>
                  <a:tcPr/>
                </a:tc>
              </a:tr>
              <a:tr h="799917">
                <a:tc>
                  <a:txBody>
                    <a:bodyPr/>
                    <a:lstStyle/>
                    <a:p>
                      <a:pPr algn="l" rtl="1"/>
                      <a:r>
                        <a:rPr lang="en-US" sz="2400" dirty="0" smtClean="0">
                          <a:solidFill>
                            <a:srgbClr val="C00000"/>
                          </a:solidFill>
                        </a:rPr>
                        <a:t>Religious works</a:t>
                      </a:r>
                      <a:endParaRPr lang="ar-SA" sz="2400" dirty="0">
                        <a:solidFill>
                          <a:srgbClr val="C00000"/>
                        </a:solidFill>
                      </a:endParaRPr>
                    </a:p>
                  </a:txBody>
                  <a:tcPr/>
                </a:tc>
                <a:tc>
                  <a:txBody>
                    <a:bodyPr/>
                    <a:lstStyle/>
                    <a:p>
                      <a:pPr algn="l" rtl="1"/>
                      <a:r>
                        <a:rPr lang="en-US" sz="2400" dirty="0" smtClean="0">
                          <a:solidFill>
                            <a:schemeClr val="bg2">
                              <a:lumMod val="50000"/>
                            </a:schemeClr>
                          </a:solidFill>
                        </a:rPr>
                        <a:t>Chapter</a:t>
                      </a:r>
                      <a:endParaRPr lang="ar-SA" sz="2400" dirty="0">
                        <a:solidFill>
                          <a:schemeClr val="bg2">
                            <a:lumMod val="50000"/>
                          </a:schemeClr>
                        </a:solidFill>
                      </a:endParaRPr>
                    </a:p>
                  </a:txBody>
                  <a:tcPr/>
                </a:tc>
                <a:tc>
                  <a:txBody>
                    <a:bodyPr/>
                    <a:lstStyle/>
                    <a:p>
                      <a:pPr algn="l" rtl="1"/>
                      <a:r>
                        <a:rPr lang="en-US" sz="2400" dirty="0" smtClean="0"/>
                        <a:t>Book</a:t>
                      </a:r>
                      <a:endParaRPr lang="ar-SA" sz="2400" dirty="0"/>
                    </a:p>
                  </a:txBody>
                  <a:tcPr/>
                </a:tc>
              </a:tr>
              <a:tr h="799917">
                <a:tc>
                  <a:txBody>
                    <a:bodyPr/>
                    <a:lstStyle/>
                    <a:p>
                      <a:pPr algn="l" rtl="1"/>
                      <a:r>
                        <a:rPr lang="en-US" sz="2400" dirty="0" smtClean="0">
                          <a:solidFill>
                            <a:srgbClr val="C00000"/>
                          </a:solidFill>
                        </a:rPr>
                        <a:t>Buildings</a:t>
                      </a:r>
                      <a:endParaRPr lang="ar-SA" sz="2400" dirty="0">
                        <a:solidFill>
                          <a:srgbClr val="C00000"/>
                        </a:solidFill>
                      </a:endParaRPr>
                    </a:p>
                  </a:txBody>
                  <a:tcPr/>
                </a:tc>
                <a:tc>
                  <a:txBody>
                    <a:bodyPr/>
                    <a:lstStyle/>
                    <a:p>
                      <a:pPr algn="l" rtl="1"/>
                      <a:r>
                        <a:rPr lang="en-US" sz="2400" dirty="0" smtClean="0">
                          <a:solidFill>
                            <a:schemeClr val="bg2">
                              <a:lumMod val="50000"/>
                            </a:schemeClr>
                          </a:solidFill>
                        </a:rPr>
                        <a:t>Photograph</a:t>
                      </a:r>
                      <a:endParaRPr lang="ar-SA" sz="2400" dirty="0">
                        <a:solidFill>
                          <a:schemeClr val="bg2">
                            <a:lumMod val="50000"/>
                          </a:schemeClr>
                        </a:solidFill>
                      </a:endParaRPr>
                    </a:p>
                  </a:txBody>
                  <a:tcPr/>
                </a:tc>
                <a:tc>
                  <a:txBody>
                    <a:bodyPr/>
                    <a:lstStyle/>
                    <a:p>
                      <a:pPr algn="l" rtl="1"/>
                      <a:r>
                        <a:rPr lang="en-US" sz="2400" dirty="0" smtClean="0"/>
                        <a:t>Works of art e.g. paintings</a:t>
                      </a:r>
                      <a:endParaRPr lang="ar-SA" sz="2400" dirty="0"/>
                    </a:p>
                  </a:txBody>
                  <a:tcPr/>
                </a:tc>
              </a:tr>
              <a:tr h="499942">
                <a:tc>
                  <a:txBody>
                    <a:bodyPr/>
                    <a:lstStyle/>
                    <a:p>
                      <a:pPr algn="l" rtl="1"/>
                      <a:r>
                        <a:rPr lang="en-US" sz="2400" dirty="0" smtClean="0">
                          <a:solidFill>
                            <a:srgbClr val="C00000"/>
                          </a:solidFill>
                        </a:rPr>
                        <a:t>Monument</a:t>
                      </a:r>
                      <a:endParaRPr lang="ar-SA" sz="2400" dirty="0">
                        <a:solidFill>
                          <a:srgbClr val="C00000"/>
                        </a:solidFill>
                      </a:endParaRPr>
                    </a:p>
                  </a:txBody>
                  <a:tcPr/>
                </a:tc>
                <a:tc>
                  <a:txBody>
                    <a:bodyPr/>
                    <a:lstStyle/>
                    <a:p>
                      <a:pPr algn="l" rtl="1"/>
                      <a:r>
                        <a:rPr lang="en-US" sz="2400" dirty="0" smtClean="0">
                          <a:solidFill>
                            <a:schemeClr val="bg2">
                              <a:lumMod val="50000"/>
                            </a:schemeClr>
                          </a:solidFill>
                        </a:rPr>
                        <a:t>Short story</a:t>
                      </a:r>
                      <a:endParaRPr lang="ar-SA" sz="2400" dirty="0">
                        <a:solidFill>
                          <a:schemeClr val="bg2">
                            <a:lumMod val="50000"/>
                          </a:schemeClr>
                        </a:solidFill>
                      </a:endParaRPr>
                    </a:p>
                  </a:txBody>
                  <a:tcPr/>
                </a:tc>
                <a:tc>
                  <a:txBody>
                    <a:bodyPr/>
                    <a:lstStyle/>
                    <a:p>
                      <a:pPr algn="l" rtl="1"/>
                      <a:r>
                        <a:rPr lang="en-US" sz="2400" dirty="0" smtClean="0"/>
                        <a:t>Novel</a:t>
                      </a:r>
                      <a:endParaRPr lang="ar-SA" sz="2400" dirty="0"/>
                    </a:p>
                  </a:txBody>
                  <a:tcPr/>
                </a:tc>
              </a:tr>
              <a:tr h="799917">
                <a:tc>
                  <a:txBody>
                    <a:bodyPr/>
                    <a:lstStyle/>
                    <a:p>
                      <a:pPr algn="l" rtl="1"/>
                      <a:endParaRPr lang="ar-SA" sz="2400" dirty="0">
                        <a:solidFill>
                          <a:srgbClr val="C00000"/>
                        </a:solidFill>
                      </a:endParaRPr>
                    </a:p>
                  </a:txBody>
                  <a:tcPr/>
                </a:tc>
                <a:tc>
                  <a:txBody>
                    <a:bodyPr/>
                    <a:lstStyle/>
                    <a:p>
                      <a:pPr algn="l" rtl="1"/>
                      <a:r>
                        <a:rPr lang="en-US" sz="2400" dirty="0" smtClean="0">
                          <a:solidFill>
                            <a:schemeClr val="bg2">
                              <a:lumMod val="50000"/>
                            </a:schemeClr>
                          </a:solidFill>
                        </a:rPr>
                        <a:t>Newspaper</a:t>
                      </a:r>
                      <a:r>
                        <a:rPr lang="en-US" sz="2400" baseline="0" dirty="0" smtClean="0">
                          <a:solidFill>
                            <a:schemeClr val="bg2">
                              <a:lumMod val="50000"/>
                            </a:schemeClr>
                          </a:solidFill>
                        </a:rPr>
                        <a:t> story</a:t>
                      </a:r>
                      <a:endParaRPr lang="ar-SA" sz="2400" dirty="0">
                        <a:solidFill>
                          <a:schemeClr val="bg2">
                            <a:lumMod val="50000"/>
                          </a:schemeClr>
                        </a:solidFill>
                      </a:endParaRPr>
                    </a:p>
                  </a:txBody>
                  <a:tcPr/>
                </a:tc>
                <a:tc>
                  <a:txBody>
                    <a:bodyPr/>
                    <a:lstStyle/>
                    <a:p>
                      <a:pPr algn="l" rtl="1"/>
                      <a:r>
                        <a:rPr lang="en-US" sz="2400" dirty="0" smtClean="0"/>
                        <a:t>Newspaper</a:t>
                      </a:r>
                      <a:endParaRPr lang="ar-SA" sz="2400" dirty="0"/>
                    </a:p>
                  </a:txBody>
                  <a:tcPr/>
                </a:tc>
              </a:tr>
              <a:tr h="799917">
                <a:tc>
                  <a:txBody>
                    <a:bodyPr/>
                    <a:lstStyle/>
                    <a:p>
                      <a:pPr algn="l" rtl="1"/>
                      <a:endParaRPr lang="ar-SA" sz="2400" dirty="0">
                        <a:solidFill>
                          <a:srgbClr val="C00000"/>
                        </a:solidFill>
                      </a:endParaRPr>
                    </a:p>
                  </a:txBody>
                  <a:tcPr/>
                </a:tc>
                <a:tc>
                  <a:txBody>
                    <a:bodyPr/>
                    <a:lstStyle/>
                    <a:p>
                      <a:pPr algn="l" rtl="1"/>
                      <a:r>
                        <a:rPr lang="en-US" sz="2400" dirty="0" smtClean="0">
                          <a:solidFill>
                            <a:schemeClr val="bg2">
                              <a:lumMod val="50000"/>
                            </a:schemeClr>
                          </a:solidFill>
                        </a:rPr>
                        <a:t>Individual </a:t>
                      </a:r>
                      <a:r>
                        <a:rPr lang="en-US" sz="2400" dirty="0" smtClean="0">
                          <a:solidFill>
                            <a:schemeClr val="bg2">
                              <a:lumMod val="50000"/>
                            </a:schemeClr>
                          </a:solidFill>
                        </a:rPr>
                        <a:t>show episode</a:t>
                      </a:r>
                      <a:endParaRPr lang="ar-SA" sz="2400" dirty="0">
                        <a:solidFill>
                          <a:schemeClr val="bg2">
                            <a:lumMod val="50000"/>
                          </a:schemeClr>
                        </a:solidFill>
                      </a:endParaRPr>
                    </a:p>
                  </a:txBody>
                  <a:tcPr/>
                </a:tc>
                <a:tc>
                  <a:txBody>
                    <a:bodyPr/>
                    <a:lstStyle/>
                    <a:p>
                      <a:pPr algn="l" rtl="1"/>
                      <a:r>
                        <a:rPr lang="en-US" sz="2400" dirty="0" smtClean="0"/>
                        <a:t>TV</a:t>
                      </a:r>
                      <a:r>
                        <a:rPr lang="en-US" sz="2400" baseline="0" dirty="0" smtClean="0"/>
                        <a:t> Series</a:t>
                      </a:r>
                      <a:endParaRPr lang="ar-SA" sz="2400" dirty="0"/>
                    </a:p>
                  </a:txBody>
                  <a:tcPr/>
                </a:tc>
              </a:tr>
              <a:tr h="499942">
                <a:tc>
                  <a:txBody>
                    <a:bodyPr/>
                    <a:lstStyle/>
                    <a:p>
                      <a:pPr algn="l" rtl="1"/>
                      <a:endParaRPr lang="ar-SA" sz="2400" dirty="0">
                        <a:solidFill>
                          <a:srgbClr val="C00000"/>
                        </a:solidFill>
                      </a:endParaRPr>
                    </a:p>
                  </a:txBody>
                  <a:tcPr/>
                </a:tc>
                <a:tc>
                  <a:txBody>
                    <a:bodyPr/>
                    <a:lstStyle/>
                    <a:p>
                      <a:pPr algn="l" rtl="1"/>
                      <a:r>
                        <a:rPr lang="en-US" sz="2400" dirty="0" smtClean="0">
                          <a:solidFill>
                            <a:schemeClr val="bg2">
                              <a:lumMod val="50000"/>
                            </a:schemeClr>
                          </a:solidFill>
                        </a:rPr>
                        <a:t>Article</a:t>
                      </a:r>
                      <a:endParaRPr lang="ar-SA" sz="2400" dirty="0">
                        <a:solidFill>
                          <a:schemeClr val="bg2">
                            <a:lumMod val="50000"/>
                          </a:schemeClr>
                        </a:solidFill>
                      </a:endParaRPr>
                    </a:p>
                  </a:txBody>
                  <a:tcPr/>
                </a:tc>
                <a:tc>
                  <a:txBody>
                    <a:bodyPr/>
                    <a:lstStyle/>
                    <a:p>
                      <a:pPr algn="l" rtl="1"/>
                      <a:r>
                        <a:rPr lang="en-US" sz="2400" dirty="0" smtClean="0"/>
                        <a:t>Magazine</a:t>
                      </a:r>
                      <a:endParaRPr lang="ar-SA" sz="2400" dirty="0"/>
                    </a:p>
                  </a:txBody>
                  <a:tcPr/>
                </a:tc>
              </a:tr>
            </a:tbl>
          </a:graphicData>
        </a:graphic>
      </p:graphicFrame>
      <p:sp>
        <p:nvSpPr>
          <p:cNvPr id="4" name="TextBox 3"/>
          <p:cNvSpPr txBox="1"/>
          <p:nvPr/>
        </p:nvSpPr>
        <p:spPr>
          <a:xfrm>
            <a:off x="395536" y="1690247"/>
            <a:ext cx="1800200" cy="400110"/>
          </a:xfrm>
          <a:prstGeom prst="rect">
            <a:avLst/>
          </a:prstGeom>
          <a:noFill/>
        </p:spPr>
        <p:txBody>
          <a:bodyPr wrap="square" rtlCol="1">
            <a:spAutoFit/>
          </a:bodyPr>
          <a:lstStyle/>
          <a:p>
            <a:pPr algn="l"/>
            <a:r>
              <a:rPr lang="en-US" dirty="0" smtClean="0"/>
              <a:t>Or </a:t>
            </a:r>
            <a:r>
              <a:rPr lang="en-US" sz="2000" b="1" i="1" dirty="0" smtClean="0"/>
              <a:t>Italicized</a:t>
            </a:r>
            <a:endParaRPr lang="ar-SA" sz="2000" b="1" i="1" dirty="0"/>
          </a:p>
        </p:txBody>
      </p:sp>
    </p:spTree>
    <p:extLst>
      <p:ext uri="{BB962C8B-B14F-4D97-AF65-F5344CB8AC3E}">
        <p14:creationId xmlns:p14="http://schemas.microsoft.com/office/powerpoint/2010/main" val="176059100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67544" y="1628800"/>
            <a:ext cx="8424936" cy="5040560"/>
          </a:xfrm>
        </p:spPr>
        <p:txBody>
          <a:bodyPr>
            <a:normAutofit lnSpcReduction="10000"/>
          </a:bodyPr>
          <a:lstStyle/>
          <a:p>
            <a:pPr algn="l"/>
            <a:r>
              <a:rPr lang="en-US" dirty="0" smtClean="0"/>
              <a:t>- Thesis statement is </a:t>
            </a:r>
            <a:r>
              <a:rPr lang="en-US" dirty="0" smtClean="0"/>
              <a:t>in the introduction and is the </a:t>
            </a:r>
            <a:r>
              <a:rPr lang="en-US" dirty="0" smtClean="0"/>
              <a:t>most important sentence in you essay</a:t>
            </a:r>
          </a:p>
          <a:p>
            <a:pPr algn="l"/>
            <a:r>
              <a:rPr lang="en-US" dirty="0" smtClean="0"/>
              <a:t>- It tells the readers what is your essay is going to be about.</a:t>
            </a:r>
          </a:p>
          <a:p>
            <a:pPr algn="l"/>
            <a:r>
              <a:rPr lang="en-US" dirty="0" smtClean="0"/>
              <a:t>- By reading the thesis statement, the reader should be able to recognize the </a:t>
            </a:r>
            <a:r>
              <a:rPr lang="en-US" dirty="0" smtClean="0">
                <a:solidFill>
                  <a:srgbClr val="0070C0"/>
                </a:solidFill>
              </a:rPr>
              <a:t>main idea </a:t>
            </a:r>
            <a:r>
              <a:rPr lang="en-US" dirty="0" smtClean="0"/>
              <a:t>of the whole essay as well as the </a:t>
            </a:r>
            <a:endParaRPr lang="ar-SA" dirty="0" smtClean="0"/>
          </a:p>
          <a:p>
            <a:pPr marL="45720" indent="0" algn="l">
              <a:buNone/>
            </a:pPr>
            <a:r>
              <a:rPr lang="ar-SA" dirty="0" smtClean="0">
                <a:solidFill>
                  <a:srgbClr val="FF0000"/>
                </a:solidFill>
              </a:rPr>
              <a:t>        </a:t>
            </a:r>
            <a:r>
              <a:rPr lang="en-US" dirty="0" smtClean="0">
                <a:solidFill>
                  <a:srgbClr val="FF0000"/>
                </a:solidFill>
              </a:rPr>
              <a:t> subtopics</a:t>
            </a:r>
            <a:r>
              <a:rPr lang="en-US" dirty="0" smtClean="0"/>
              <a:t>.</a:t>
            </a:r>
          </a:p>
          <a:p>
            <a:pPr algn="l"/>
            <a:r>
              <a:rPr lang="en-US" dirty="0" smtClean="0"/>
              <a:t>- The thesis statement contains two parts: </a:t>
            </a:r>
          </a:p>
          <a:p>
            <a:pPr algn="l"/>
            <a:r>
              <a:rPr lang="en-US" dirty="0" smtClean="0"/>
              <a:t>1) The topic ( the general subject)</a:t>
            </a:r>
            <a:endParaRPr lang="en-US" dirty="0"/>
          </a:p>
          <a:p>
            <a:pPr algn="l"/>
            <a:r>
              <a:rPr lang="en-US" dirty="0" smtClean="0"/>
              <a:t>2) The approach (writer’s attitude about the topic and indicate how the writer will develop the essay).</a:t>
            </a:r>
          </a:p>
          <a:p>
            <a:pPr marL="45720" indent="0" algn="l">
              <a:buNone/>
            </a:pPr>
            <a:r>
              <a:rPr lang="en-US" b="1" u="sng" dirty="0" smtClean="0"/>
              <a:t>Example:</a:t>
            </a:r>
          </a:p>
          <a:p>
            <a:pPr marL="45720" indent="0" algn="l">
              <a:buNone/>
            </a:pPr>
            <a:r>
              <a:rPr lang="en-US" dirty="0" smtClean="0"/>
              <a:t>Native Americans have made many valuable </a:t>
            </a:r>
            <a:r>
              <a:rPr lang="en-US" dirty="0" smtClean="0">
                <a:solidFill>
                  <a:srgbClr val="0070C0"/>
                </a:solidFill>
              </a:rPr>
              <a:t>contributions</a:t>
            </a:r>
            <a:r>
              <a:rPr lang="en-US" dirty="0" smtClean="0"/>
              <a:t> to U.S culture. (GENERAL only </a:t>
            </a:r>
            <a:r>
              <a:rPr lang="en-US" dirty="0" smtClean="0">
                <a:solidFill>
                  <a:srgbClr val="0070C0"/>
                </a:solidFill>
              </a:rPr>
              <a:t>main idea</a:t>
            </a:r>
            <a:r>
              <a:rPr lang="en-US" dirty="0" smtClean="0"/>
              <a:t>)</a:t>
            </a:r>
          </a:p>
          <a:p>
            <a:pPr marL="45720" indent="0" algn="l">
              <a:buNone/>
            </a:pPr>
            <a:r>
              <a:rPr lang="en-US" dirty="0" smtClean="0"/>
              <a:t>Native </a:t>
            </a:r>
            <a:r>
              <a:rPr lang="en-US" dirty="0"/>
              <a:t>Americans have made many valuable </a:t>
            </a:r>
            <a:r>
              <a:rPr lang="en-US" dirty="0">
                <a:solidFill>
                  <a:srgbClr val="0070C0"/>
                </a:solidFill>
              </a:rPr>
              <a:t>contributions</a:t>
            </a:r>
            <a:r>
              <a:rPr lang="en-US" dirty="0"/>
              <a:t> to U.S </a:t>
            </a:r>
            <a:r>
              <a:rPr lang="en-US" dirty="0" smtClean="0"/>
              <a:t>culture, particularly in the areas of </a:t>
            </a:r>
            <a:r>
              <a:rPr lang="en-US" dirty="0" smtClean="0">
                <a:solidFill>
                  <a:srgbClr val="FF0000"/>
                </a:solidFill>
              </a:rPr>
              <a:t>language, art, food, and government</a:t>
            </a:r>
            <a:r>
              <a:rPr lang="en-US" dirty="0" smtClean="0"/>
              <a:t>. (</a:t>
            </a:r>
            <a:r>
              <a:rPr lang="en-US" dirty="0" smtClean="0">
                <a:solidFill>
                  <a:srgbClr val="0070C0"/>
                </a:solidFill>
              </a:rPr>
              <a:t>Main</a:t>
            </a:r>
            <a:r>
              <a:rPr lang="en-US" dirty="0" smtClean="0"/>
              <a:t> </a:t>
            </a:r>
            <a:r>
              <a:rPr lang="en-US" dirty="0" smtClean="0">
                <a:solidFill>
                  <a:srgbClr val="0070C0"/>
                </a:solidFill>
              </a:rPr>
              <a:t>idea</a:t>
            </a:r>
            <a:r>
              <a:rPr lang="en-US" dirty="0" smtClean="0"/>
              <a:t> and </a:t>
            </a:r>
            <a:r>
              <a:rPr lang="en-US" dirty="0" smtClean="0">
                <a:solidFill>
                  <a:srgbClr val="FF0000"/>
                </a:solidFill>
              </a:rPr>
              <a:t>subtopics</a:t>
            </a:r>
            <a:r>
              <a:rPr lang="en-US" dirty="0" smtClean="0"/>
              <a:t>)</a:t>
            </a:r>
          </a:p>
        </p:txBody>
      </p:sp>
      <p:sp>
        <p:nvSpPr>
          <p:cNvPr id="3" name="Title 2"/>
          <p:cNvSpPr>
            <a:spLocks noGrp="1"/>
          </p:cNvSpPr>
          <p:nvPr>
            <p:ph type="title"/>
          </p:nvPr>
        </p:nvSpPr>
        <p:spPr>
          <a:xfrm>
            <a:off x="539551" y="355848"/>
            <a:ext cx="8222709" cy="840904"/>
          </a:xfrm>
        </p:spPr>
        <p:txBody>
          <a:bodyPr/>
          <a:lstStyle/>
          <a:p>
            <a:r>
              <a:rPr lang="en-US" dirty="0" smtClean="0"/>
              <a:t>Thesis statements</a:t>
            </a:r>
            <a:endParaRPr lang="ar-SA" dirty="0"/>
          </a:p>
        </p:txBody>
      </p:sp>
    </p:spTree>
    <p:extLst>
      <p:ext uri="{BB962C8B-B14F-4D97-AF65-F5344CB8AC3E}">
        <p14:creationId xmlns:p14="http://schemas.microsoft.com/office/powerpoint/2010/main" val="134544537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81000" y="1719070"/>
            <a:ext cx="8439472" cy="4806273"/>
          </a:xfrm>
        </p:spPr>
        <p:txBody>
          <a:bodyPr>
            <a:noAutofit/>
          </a:bodyPr>
          <a:lstStyle/>
          <a:p>
            <a:pPr algn="l"/>
            <a:r>
              <a:rPr lang="en-US" dirty="0" smtClean="0"/>
              <a:t>Sometimes we use </a:t>
            </a:r>
            <a:r>
              <a:rPr lang="en-US" b="1" dirty="0" smtClean="0">
                <a:solidFill>
                  <a:srgbClr val="7030A0"/>
                </a:solidFill>
              </a:rPr>
              <a:t>Colon (:) </a:t>
            </a:r>
            <a:r>
              <a:rPr lang="en-US" dirty="0" smtClean="0"/>
              <a:t>before lists in the thesis statement.</a:t>
            </a:r>
          </a:p>
          <a:p>
            <a:pPr algn="l"/>
            <a:r>
              <a:rPr lang="en-US" dirty="0"/>
              <a:t>Native Americans have made many valuable </a:t>
            </a:r>
            <a:r>
              <a:rPr lang="en-US" dirty="0">
                <a:solidFill>
                  <a:srgbClr val="0070C0"/>
                </a:solidFill>
              </a:rPr>
              <a:t>contributions</a:t>
            </a:r>
            <a:r>
              <a:rPr lang="en-US" dirty="0"/>
              <a:t> to U.S culture, particularly in </a:t>
            </a:r>
            <a:r>
              <a:rPr lang="en-US" dirty="0" smtClean="0"/>
              <a:t>three areas</a:t>
            </a:r>
            <a:r>
              <a:rPr lang="en-US" b="1" u="sng" dirty="0" smtClean="0">
                <a:solidFill>
                  <a:srgbClr val="7030A0"/>
                </a:solidFill>
              </a:rPr>
              <a:t>:</a:t>
            </a:r>
            <a:r>
              <a:rPr lang="en-US" b="1" u="sng" dirty="0" smtClean="0"/>
              <a:t> </a:t>
            </a:r>
            <a:r>
              <a:rPr lang="en-US" dirty="0">
                <a:solidFill>
                  <a:srgbClr val="FF0000"/>
                </a:solidFill>
              </a:rPr>
              <a:t>language, art, food, and </a:t>
            </a:r>
            <a:r>
              <a:rPr lang="en-US" dirty="0" smtClean="0">
                <a:solidFill>
                  <a:srgbClr val="FF0000"/>
                </a:solidFill>
              </a:rPr>
              <a:t>government</a:t>
            </a:r>
            <a:r>
              <a:rPr lang="en-US" dirty="0" smtClean="0"/>
              <a:t>.</a:t>
            </a:r>
          </a:p>
          <a:p>
            <a:pPr algn="l"/>
            <a:endParaRPr lang="en-US" dirty="0">
              <a:effectLst>
                <a:outerShdw blurRad="38100" dist="38100" dir="2700000" algn="tl">
                  <a:srgbClr val="000000">
                    <a:alpha val="43137"/>
                  </a:srgbClr>
                </a:outerShdw>
              </a:effectLst>
            </a:endParaRPr>
          </a:p>
          <a:p>
            <a:pPr algn="l"/>
            <a:r>
              <a:rPr lang="en-US" dirty="0" smtClean="0"/>
              <a:t>Thesis statement indicates also the </a:t>
            </a:r>
            <a:r>
              <a:rPr lang="en-US" b="1" dirty="0" smtClean="0">
                <a:solidFill>
                  <a:srgbClr val="33881C"/>
                </a:solidFill>
              </a:rPr>
              <a:t>pattern of organization</a:t>
            </a:r>
            <a:r>
              <a:rPr lang="en-US" b="1" dirty="0" smtClean="0"/>
              <a:t> </a:t>
            </a:r>
            <a:r>
              <a:rPr lang="en-US" dirty="0" smtClean="0"/>
              <a:t>that </a:t>
            </a:r>
            <a:r>
              <a:rPr lang="ar-SA" dirty="0" smtClean="0"/>
              <a:t> </a:t>
            </a:r>
            <a:r>
              <a:rPr lang="en-US" dirty="0" smtClean="0"/>
              <a:t>the essay will follow e.g. </a:t>
            </a:r>
            <a:r>
              <a:rPr lang="en-US" dirty="0">
                <a:solidFill>
                  <a:srgbClr val="33881C"/>
                </a:solidFill>
              </a:rPr>
              <a:t>causes and effect, problem and solution, comparison and contrast, spatial order (i.e. place and position), or </a:t>
            </a:r>
            <a:endParaRPr lang="ar-SA" dirty="0" smtClean="0">
              <a:solidFill>
                <a:srgbClr val="33881C"/>
              </a:solidFill>
            </a:endParaRPr>
          </a:p>
          <a:p>
            <a:pPr marL="45720" indent="0" algn="l">
              <a:buNone/>
            </a:pPr>
            <a:r>
              <a:rPr lang="en-US" dirty="0" smtClean="0">
                <a:solidFill>
                  <a:srgbClr val="33881C"/>
                </a:solidFill>
              </a:rPr>
              <a:t>chronological </a:t>
            </a:r>
            <a:r>
              <a:rPr lang="en-US" dirty="0">
                <a:solidFill>
                  <a:srgbClr val="33881C"/>
                </a:solidFill>
              </a:rPr>
              <a:t>order (i.e. time</a:t>
            </a:r>
            <a:r>
              <a:rPr lang="en-US" dirty="0" smtClean="0">
                <a:solidFill>
                  <a:srgbClr val="33881C"/>
                </a:solidFill>
              </a:rPr>
              <a:t>).</a:t>
            </a:r>
          </a:p>
          <a:p>
            <a:pPr marL="45720" indent="0" algn="l">
              <a:buNone/>
            </a:pPr>
            <a:r>
              <a:rPr lang="en-US" b="1" u="sng" dirty="0" smtClean="0">
                <a:solidFill>
                  <a:schemeClr val="tx1"/>
                </a:solidFill>
              </a:rPr>
              <a:t>Examples:</a:t>
            </a:r>
            <a:endParaRPr lang="en-US" b="1" u="sng" dirty="0" smtClean="0">
              <a:solidFill>
                <a:schemeClr val="tx1"/>
              </a:solidFill>
            </a:endParaRPr>
          </a:p>
          <a:p>
            <a:pPr algn="l">
              <a:buFontTx/>
              <a:buChar char="-"/>
            </a:pPr>
            <a:r>
              <a:rPr lang="ar-SA" dirty="0" smtClean="0">
                <a:solidFill>
                  <a:schemeClr val="tx2">
                    <a:lumMod val="75000"/>
                  </a:schemeClr>
                </a:solidFill>
              </a:rPr>
              <a:t> </a:t>
            </a:r>
            <a:r>
              <a:rPr lang="en-US" dirty="0" smtClean="0">
                <a:solidFill>
                  <a:schemeClr val="tx2">
                    <a:lumMod val="75000"/>
                  </a:schemeClr>
                </a:solidFill>
              </a:rPr>
              <a:t>- There are several differences between a nurse practitioner </a:t>
            </a:r>
            <a:r>
              <a:rPr lang="en-US" dirty="0" smtClean="0">
                <a:solidFill>
                  <a:schemeClr val="tx2">
                    <a:lumMod val="75000"/>
                  </a:schemeClr>
                </a:solidFill>
              </a:rPr>
              <a:t>and a </a:t>
            </a:r>
            <a:r>
              <a:rPr lang="en-US" dirty="0" smtClean="0">
                <a:solidFill>
                  <a:schemeClr val="tx2">
                    <a:lumMod val="75000"/>
                  </a:schemeClr>
                </a:solidFill>
              </a:rPr>
              <a:t>physician’s </a:t>
            </a:r>
            <a:r>
              <a:rPr lang="en-US" dirty="0" smtClean="0">
                <a:solidFill>
                  <a:schemeClr val="tx2">
                    <a:lumMod val="75000"/>
                  </a:schemeClr>
                </a:solidFill>
              </a:rPr>
              <a:t>assistant.</a:t>
            </a:r>
            <a:endParaRPr lang="en-US" dirty="0" smtClean="0">
              <a:solidFill>
                <a:schemeClr val="tx2">
                  <a:lumMod val="75000"/>
                </a:schemeClr>
              </a:solidFill>
            </a:endParaRPr>
          </a:p>
          <a:p>
            <a:pPr algn="l">
              <a:buFontTx/>
              <a:buChar char="-"/>
            </a:pPr>
            <a:r>
              <a:rPr lang="en-US" dirty="0" smtClean="0">
                <a:solidFill>
                  <a:schemeClr val="tx2">
                    <a:lumMod val="75000"/>
                  </a:schemeClr>
                </a:solidFill>
              </a:rPr>
              <a:t>- In order to minimize gang violence, schools should require uniforms, set strict rules, and stimulate family participation.  </a:t>
            </a:r>
            <a:endParaRPr lang="ar-SA" dirty="0">
              <a:solidFill>
                <a:schemeClr val="tx2">
                  <a:lumMod val="75000"/>
                </a:schemeClr>
              </a:solidFill>
            </a:endParaRPr>
          </a:p>
        </p:txBody>
      </p:sp>
      <p:sp>
        <p:nvSpPr>
          <p:cNvPr id="3" name="Title 2"/>
          <p:cNvSpPr>
            <a:spLocks noGrp="1"/>
          </p:cNvSpPr>
          <p:nvPr>
            <p:ph type="title"/>
          </p:nvPr>
        </p:nvSpPr>
        <p:spPr/>
        <p:txBody>
          <a:bodyPr/>
          <a:lstStyle/>
          <a:p>
            <a:r>
              <a:rPr lang="en-US" dirty="0"/>
              <a:t>Thesis statements</a:t>
            </a:r>
            <a:endParaRPr lang="ar-SA" dirty="0"/>
          </a:p>
        </p:txBody>
      </p:sp>
    </p:spTree>
    <p:extLst>
      <p:ext uri="{BB962C8B-B14F-4D97-AF65-F5344CB8AC3E}">
        <p14:creationId xmlns:p14="http://schemas.microsoft.com/office/powerpoint/2010/main" val="85886325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pPr algn="l"/>
            <a:r>
              <a:rPr lang="en-US" sz="2400" dirty="0" smtClean="0">
                <a:solidFill>
                  <a:srgbClr val="C00000"/>
                </a:solidFill>
              </a:rPr>
              <a:t>What is parallelism?</a:t>
            </a:r>
          </a:p>
          <a:p>
            <a:pPr algn="l"/>
            <a:r>
              <a:rPr lang="en-US" dirty="0" smtClean="0"/>
              <a:t>It means that each item in a list or comparison follows the same </a:t>
            </a:r>
            <a:endParaRPr lang="ar-SA" dirty="0" smtClean="0"/>
          </a:p>
          <a:p>
            <a:pPr marL="45720" indent="0" algn="l">
              <a:buNone/>
            </a:pPr>
            <a:r>
              <a:rPr lang="en-US" dirty="0" smtClean="0"/>
              <a:t>grammatical pattern (i.e. the same word class).</a:t>
            </a:r>
          </a:p>
          <a:p>
            <a:pPr marL="45720" indent="0" algn="l">
              <a:buNone/>
            </a:pPr>
            <a:endParaRPr lang="en-US" dirty="0"/>
          </a:p>
          <a:p>
            <a:pPr marL="45720" indent="0" algn="l">
              <a:buNone/>
            </a:pPr>
            <a:r>
              <a:rPr lang="en-US" dirty="0" smtClean="0"/>
              <a:t>Examples:</a:t>
            </a:r>
          </a:p>
          <a:p>
            <a:pPr marL="45720" indent="0" algn="l">
              <a:buNone/>
            </a:pPr>
            <a:r>
              <a:rPr lang="en-US" dirty="0" smtClean="0"/>
              <a:t>1)………………………………………………………………………..</a:t>
            </a:r>
          </a:p>
          <a:p>
            <a:pPr marL="45720" indent="0" algn="l">
              <a:buNone/>
            </a:pPr>
            <a:r>
              <a:rPr lang="en-US" dirty="0" smtClean="0"/>
              <a:t>2)………………………………………………………………………..</a:t>
            </a:r>
          </a:p>
          <a:p>
            <a:pPr marL="45720" indent="0" algn="l">
              <a:buNone/>
            </a:pPr>
            <a:endParaRPr lang="en-US" dirty="0"/>
          </a:p>
          <a:p>
            <a:pPr marL="45720" indent="0" algn="l">
              <a:buNone/>
            </a:pPr>
            <a:r>
              <a:rPr lang="en-US" dirty="0" smtClean="0"/>
              <a:t>Exercise:</a:t>
            </a:r>
          </a:p>
          <a:p>
            <a:pPr marL="45720" indent="0" algn="l">
              <a:buNone/>
            </a:pPr>
            <a:r>
              <a:rPr lang="en-US" dirty="0" smtClean="0"/>
              <a:t>In the booklet.</a:t>
            </a:r>
          </a:p>
          <a:p>
            <a:pPr marL="45720" indent="0" algn="l">
              <a:buNone/>
            </a:pPr>
            <a:endParaRPr lang="en-US" dirty="0"/>
          </a:p>
          <a:p>
            <a:pPr marL="45720" indent="0" algn="l">
              <a:buNone/>
            </a:pPr>
            <a:endParaRPr lang="ar-SA" dirty="0"/>
          </a:p>
        </p:txBody>
      </p:sp>
      <p:sp>
        <p:nvSpPr>
          <p:cNvPr id="3" name="Title 2"/>
          <p:cNvSpPr>
            <a:spLocks noGrp="1"/>
          </p:cNvSpPr>
          <p:nvPr>
            <p:ph type="title"/>
          </p:nvPr>
        </p:nvSpPr>
        <p:spPr/>
        <p:txBody>
          <a:bodyPr/>
          <a:lstStyle/>
          <a:p>
            <a:r>
              <a:rPr lang="en-US" dirty="0" smtClean="0"/>
              <a:t>parallelism</a:t>
            </a:r>
            <a:endParaRPr lang="ar-SA" dirty="0"/>
          </a:p>
        </p:txBody>
      </p:sp>
    </p:spTree>
    <p:extLst>
      <p:ext uri="{BB962C8B-B14F-4D97-AF65-F5344CB8AC3E}">
        <p14:creationId xmlns:p14="http://schemas.microsoft.com/office/powerpoint/2010/main" val="373292072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pPr algn="l"/>
            <a:r>
              <a:rPr lang="en-US" sz="2400" dirty="0"/>
              <a:t>1) People may have two choices to eat, either they go out to fast food stands or restaurants, or they prepare food </a:t>
            </a:r>
            <a:r>
              <a:rPr lang="en-US" sz="2400" dirty="0" smtClean="0"/>
              <a:t>at home. Personally, </a:t>
            </a:r>
            <a:r>
              <a:rPr lang="en-US" sz="2400" dirty="0"/>
              <a:t>I prefer to go out to eat, as </a:t>
            </a:r>
            <a:r>
              <a:rPr lang="en-US" sz="2400" dirty="0">
                <a:solidFill>
                  <a:srgbClr val="C00000"/>
                </a:solidFill>
              </a:rPr>
              <a:t>it</a:t>
            </a:r>
            <a:r>
              <a:rPr lang="en-US" sz="2400" dirty="0"/>
              <a:t> is easy to get</a:t>
            </a:r>
            <a:r>
              <a:rPr lang="en-US" sz="2400" dirty="0" smtClean="0"/>
              <a:t>, </a:t>
            </a:r>
            <a:r>
              <a:rPr lang="en-US" sz="2400" dirty="0" smtClean="0">
                <a:solidFill>
                  <a:srgbClr val="C00000"/>
                </a:solidFill>
              </a:rPr>
              <a:t>it </a:t>
            </a:r>
            <a:r>
              <a:rPr lang="en-US" sz="2400" dirty="0" smtClean="0"/>
              <a:t>saves </a:t>
            </a:r>
            <a:r>
              <a:rPr lang="en-US" sz="2400" dirty="0"/>
              <a:t>my time, and </a:t>
            </a:r>
            <a:r>
              <a:rPr lang="en-US" sz="2400" dirty="0">
                <a:solidFill>
                  <a:srgbClr val="C00000"/>
                </a:solidFill>
              </a:rPr>
              <a:t>I</a:t>
            </a:r>
            <a:r>
              <a:rPr lang="en-US" sz="2400" dirty="0"/>
              <a:t> can try variety of interesting food of different </a:t>
            </a:r>
            <a:r>
              <a:rPr lang="ar-SA" sz="2400" dirty="0" smtClean="0"/>
              <a:t> </a:t>
            </a:r>
          </a:p>
          <a:p>
            <a:pPr marL="45720" indent="0" algn="l">
              <a:buNone/>
            </a:pPr>
            <a:r>
              <a:rPr lang="en-US" sz="2400" dirty="0" smtClean="0"/>
              <a:t>countries.</a:t>
            </a:r>
          </a:p>
          <a:p>
            <a:pPr marL="45720" indent="0" algn="l">
              <a:buNone/>
            </a:pPr>
            <a:r>
              <a:rPr lang="en-US" sz="2400" dirty="0" smtClean="0"/>
              <a:t> </a:t>
            </a:r>
          </a:p>
          <a:p>
            <a:pPr marL="45720" indent="0" algn="l">
              <a:buNone/>
            </a:pPr>
            <a:r>
              <a:rPr lang="en-US" sz="2400" dirty="0"/>
              <a:t>2) If you have a good neighbor, you are a lucky person. You have someone </a:t>
            </a:r>
            <a:r>
              <a:rPr lang="en-US" sz="2400" dirty="0">
                <a:solidFill>
                  <a:srgbClr val="C00000"/>
                </a:solidFill>
              </a:rPr>
              <a:t>who</a:t>
            </a:r>
            <a:r>
              <a:rPr lang="en-US" sz="2400" dirty="0"/>
              <a:t> cares about </a:t>
            </a:r>
            <a:r>
              <a:rPr lang="en-US" sz="2400" dirty="0" smtClean="0"/>
              <a:t>your </a:t>
            </a:r>
            <a:r>
              <a:rPr lang="en-US" sz="2400" dirty="0"/>
              <a:t>property, </a:t>
            </a:r>
            <a:r>
              <a:rPr lang="en-US" sz="2400" dirty="0">
                <a:solidFill>
                  <a:srgbClr val="C00000"/>
                </a:solidFill>
              </a:rPr>
              <a:t>who</a:t>
            </a:r>
            <a:r>
              <a:rPr lang="en-US" sz="2400" dirty="0"/>
              <a:t> </a:t>
            </a:r>
            <a:r>
              <a:rPr lang="en-US" sz="2400" dirty="0" smtClean="0"/>
              <a:t>volunteers to </a:t>
            </a:r>
            <a:r>
              <a:rPr lang="en-US" sz="2400" dirty="0"/>
              <a:t>help </a:t>
            </a:r>
            <a:r>
              <a:rPr lang="en-US" sz="2400" dirty="0" smtClean="0"/>
              <a:t>at anytime, </a:t>
            </a:r>
            <a:r>
              <a:rPr lang="en-US" sz="2400" dirty="0"/>
              <a:t>and </a:t>
            </a:r>
            <a:r>
              <a:rPr lang="en-US" sz="2400" dirty="0">
                <a:solidFill>
                  <a:srgbClr val="C00000"/>
                </a:solidFill>
              </a:rPr>
              <a:t>who</a:t>
            </a:r>
            <a:r>
              <a:rPr lang="en-US" sz="2400" dirty="0"/>
              <a:t> is supportive in times of crisis. </a:t>
            </a:r>
          </a:p>
          <a:p>
            <a:pPr marL="45720" indent="0" algn="l">
              <a:buNone/>
            </a:pPr>
            <a:r>
              <a:rPr lang="en-US" dirty="0" smtClean="0"/>
              <a:t> </a:t>
            </a:r>
            <a:endParaRPr lang="en-US" dirty="0"/>
          </a:p>
          <a:p>
            <a:pPr algn="l"/>
            <a:endParaRPr lang="ar-SA" dirty="0"/>
          </a:p>
        </p:txBody>
      </p:sp>
      <p:sp>
        <p:nvSpPr>
          <p:cNvPr id="3" name="Title 2"/>
          <p:cNvSpPr>
            <a:spLocks noGrp="1"/>
          </p:cNvSpPr>
          <p:nvPr>
            <p:ph type="title"/>
          </p:nvPr>
        </p:nvSpPr>
        <p:spPr/>
        <p:txBody>
          <a:bodyPr/>
          <a:lstStyle/>
          <a:p>
            <a:r>
              <a:rPr lang="en-US" dirty="0" smtClean="0"/>
              <a:t>Exercise Parallelism</a:t>
            </a:r>
            <a:endParaRPr lang="ar-SA" dirty="0"/>
          </a:p>
        </p:txBody>
      </p:sp>
    </p:spTree>
    <p:extLst>
      <p:ext uri="{BB962C8B-B14F-4D97-AF65-F5344CB8AC3E}">
        <p14:creationId xmlns:p14="http://schemas.microsoft.com/office/powerpoint/2010/main" val="33123898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pPr algn="l"/>
            <a:r>
              <a:rPr lang="en-US" sz="2400" dirty="0"/>
              <a:t>1) A computer is necessary for college students for three reasons:</a:t>
            </a:r>
          </a:p>
          <a:p>
            <a:pPr algn="l"/>
            <a:r>
              <a:rPr lang="en-US" sz="2400" dirty="0">
                <a:solidFill>
                  <a:srgbClr val="C00000"/>
                </a:solidFill>
              </a:rPr>
              <a:t>w</a:t>
            </a:r>
            <a:r>
              <a:rPr lang="en-US" sz="2400" dirty="0" smtClean="0">
                <a:solidFill>
                  <a:srgbClr val="C00000"/>
                </a:solidFill>
              </a:rPr>
              <a:t>riting</a:t>
            </a:r>
            <a:r>
              <a:rPr lang="en-US" sz="2400" dirty="0" smtClean="0"/>
              <a:t> research, </a:t>
            </a:r>
            <a:r>
              <a:rPr lang="en-US" sz="2400" dirty="0" smtClean="0">
                <a:solidFill>
                  <a:srgbClr val="C00000"/>
                </a:solidFill>
              </a:rPr>
              <a:t>dropping</a:t>
            </a:r>
            <a:r>
              <a:rPr lang="en-US" sz="2400" dirty="0" smtClean="0"/>
              <a:t> and adding courses, and </a:t>
            </a:r>
            <a:r>
              <a:rPr lang="en-US" sz="2400" dirty="0" smtClean="0">
                <a:solidFill>
                  <a:srgbClr val="C00000"/>
                </a:solidFill>
              </a:rPr>
              <a:t>sending</a:t>
            </a:r>
            <a:r>
              <a:rPr lang="en-US" sz="2400" dirty="0" smtClean="0"/>
              <a:t> emails for their lecturers and colleagues.</a:t>
            </a:r>
          </a:p>
          <a:p>
            <a:pPr algn="l"/>
            <a:endParaRPr lang="en-US" sz="2400" dirty="0"/>
          </a:p>
          <a:p>
            <a:pPr algn="l"/>
            <a:r>
              <a:rPr lang="en-US" sz="2400" dirty="0" smtClean="0"/>
              <a:t>2) To survive a major disaster such as earthquake requires:</a:t>
            </a:r>
          </a:p>
          <a:p>
            <a:pPr algn="l"/>
            <a:r>
              <a:rPr lang="en-US" sz="2400" dirty="0">
                <a:solidFill>
                  <a:srgbClr val="C00000"/>
                </a:solidFill>
              </a:rPr>
              <a:t>p</a:t>
            </a:r>
            <a:r>
              <a:rPr lang="en-US" sz="2400" dirty="0" smtClean="0">
                <a:solidFill>
                  <a:srgbClr val="C00000"/>
                </a:solidFill>
              </a:rPr>
              <a:t>repare</a:t>
            </a:r>
            <a:r>
              <a:rPr lang="en-US" sz="2400" dirty="0" smtClean="0"/>
              <a:t> in advance what to do, </a:t>
            </a:r>
            <a:r>
              <a:rPr lang="en-US" sz="2400" dirty="0" smtClean="0">
                <a:solidFill>
                  <a:srgbClr val="C00000"/>
                </a:solidFill>
              </a:rPr>
              <a:t>keep</a:t>
            </a:r>
            <a:r>
              <a:rPr lang="en-US" sz="2400" dirty="0" smtClean="0"/>
              <a:t> calm when it happens, and </a:t>
            </a:r>
            <a:r>
              <a:rPr lang="en-US" sz="2400" dirty="0" smtClean="0">
                <a:solidFill>
                  <a:srgbClr val="C00000"/>
                </a:solidFill>
              </a:rPr>
              <a:t>find</a:t>
            </a:r>
            <a:r>
              <a:rPr lang="en-US" sz="2400" dirty="0" smtClean="0"/>
              <a:t> safer place.</a:t>
            </a:r>
            <a:endParaRPr lang="ar-SA" sz="2400" dirty="0"/>
          </a:p>
        </p:txBody>
      </p:sp>
      <p:sp>
        <p:nvSpPr>
          <p:cNvPr id="3" name="Title 2"/>
          <p:cNvSpPr>
            <a:spLocks noGrp="1"/>
          </p:cNvSpPr>
          <p:nvPr>
            <p:ph type="title"/>
          </p:nvPr>
        </p:nvSpPr>
        <p:spPr/>
        <p:txBody>
          <a:bodyPr/>
          <a:lstStyle/>
          <a:p>
            <a:r>
              <a:rPr lang="en-US" dirty="0"/>
              <a:t>Exercise Parallelism</a:t>
            </a:r>
            <a:endParaRPr lang="ar-SA" dirty="0"/>
          </a:p>
        </p:txBody>
      </p:sp>
    </p:spTree>
    <p:extLst>
      <p:ext uri="{BB962C8B-B14F-4D97-AF65-F5344CB8AC3E}">
        <p14:creationId xmlns:p14="http://schemas.microsoft.com/office/powerpoint/2010/main" val="256749404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23528" y="1719070"/>
            <a:ext cx="8465365" cy="5022297"/>
          </a:xfrm>
        </p:spPr>
        <p:txBody>
          <a:bodyPr/>
          <a:lstStyle/>
          <a:p>
            <a:pPr algn="l"/>
            <a:r>
              <a:rPr lang="en-US" b="1" u="sng" dirty="0">
                <a:sym typeface="Wingdings"/>
              </a:rPr>
              <a:t></a:t>
            </a:r>
            <a:r>
              <a:rPr lang="en-US" b="1" u="sng" dirty="0"/>
              <a:t> Types of Introductory Paragraphs </a:t>
            </a:r>
            <a:r>
              <a:rPr lang="en-US" b="1" u="sng" dirty="0" smtClean="0">
                <a:sym typeface="Wingdings"/>
              </a:rPr>
              <a:t></a:t>
            </a:r>
            <a:endParaRPr lang="en-US" dirty="0" smtClean="0"/>
          </a:p>
          <a:p>
            <a:pPr algn="l"/>
            <a:r>
              <a:rPr lang="en-US" dirty="0" smtClean="0"/>
              <a:t>1- </a:t>
            </a:r>
            <a:r>
              <a:rPr lang="en-US" b="1" dirty="0" smtClean="0">
                <a:solidFill>
                  <a:srgbClr val="C00000"/>
                </a:solidFill>
              </a:rPr>
              <a:t>Background Information Introduction:</a:t>
            </a:r>
          </a:p>
          <a:p>
            <a:pPr algn="l"/>
            <a:r>
              <a:rPr lang="en-US" b="1" i="1" dirty="0"/>
              <a:t>Presents background on the topic that slowly leads up to the thesis. </a:t>
            </a:r>
            <a:endParaRPr lang="en-US" b="1" i="1" dirty="0" smtClean="0"/>
          </a:p>
          <a:p>
            <a:pPr algn="l"/>
            <a:endParaRPr lang="en-US" dirty="0" smtClean="0"/>
          </a:p>
          <a:p>
            <a:pPr algn="l"/>
            <a:r>
              <a:rPr lang="en-US" dirty="0" smtClean="0"/>
              <a:t>2- </a:t>
            </a:r>
            <a:r>
              <a:rPr lang="en-US" b="1" dirty="0">
                <a:solidFill>
                  <a:srgbClr val="C00000"/>
                </a:solidFill>
              </a:rPr>
              <a:t>Quotation Introduction:</a:t>
            </a:r>
          </a:p>
          <a:p>
            <a:pPr algn="l"/>
            <a:r>
              <a:rPr lang="en-US" b="1" i="1" dirty="0"/>
              <a:t>Must be directly related to the main idea of the essay; it can be from reading that you have done to prepare for your essay or it can be from a well-known saying, an appropriate remark from a famous person, or a line from a song or a poem.</a:t>
            </a:r>
            <a:endParaRPr lang="en-US" dirty="0"/>
          </a:p>
          <a:p>
            <a:pPr algn="l"/>
            <a:endParaRPr lang="ar-SA" dirty="0" smtClean="0"/>
          </a:p>
          <a:p>
            <a:pPr algn="l"/>
            <a:r>
              <a:rPr lang="en-US" dirty="0" smtClean="0"/>
              <a:t>3- </a:t>
            </a:r>
            <a:r>
              <a:rPr lang="en-US" b="1" dirty="0">
                <a:solidFill>
                  <a:srgbClr val="C00000"/>
                </a:solidFill>
              </a:rPr>
              <a:t>Definition Introduction: </a:t>
            </a:r>
          </a:p>
          <a:p>
            <a:pPr algn="l"/>
            <a:r>
              <a:rPr lang="en-US" b="1" i="1" dirty="0"/>
              <a:t>Prepares the reader for applications and examples of the concept or term being </a:t>
            </a:r>
            <a:r>
              <a:rPr lang="en-US" b="1" i="1" dirty="0" smtClean="0"/>
              <a:t>defined.</a:t>
            </a:r>
            <a:r>
              <a:rPr lang="en-US" dirty="0" smtClean="0"/>
              <a:t> </a:t>
            </a:r>
          </a:p>
        </p:txBody>
      </p:sp>
      <p:sp>
        <p:nvSpPr>
          <p:cNvPr id="3" name="Title 2"/>
          <p:cNvSpPr>
            <a:spLocks noGrp="1"/>
          </p:cNvSpPr>
          <p:nvPr>
            <p:ph type="title"/>
          </p:nvPr>
        </p:nvSpPr>
        <p:spPr/>
        <p:txBody>
          <a:bodyPr/>
          <a:lstStyle/>
          <a:p>
            <a:r>
              <a:rPr lang="en-US" dirty="0" smtClean="0"/>
              <a:t>Introductions</a:t>
            </a:r>
            <a:endParaRPr lang="ar-SA" dirty="0"/>
          </a:p>
        </p:txBody>
      </p:sp>
    </p:spTree>
    <p:extLst>
      <p:ext uri="{BB962C8B-B14F-4D97-AF65-F5344CB8AC3E}">
        <p14:creationId xmlns:p14="http://schemas.microsoft.com/office/powerpoint/2010/main" val="109174645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23528" y="1719070"/>
            <a:ext cx="8465365" cy="4878281"/>
          </a:xfrm>
        </p:spPr>
        <p:txBody>
          <a:bodyPr>
            <a:normAutofit lnSpcReduction="10000"/>
          </a:bodyPr>
          <a:lstStyle/>
          <a:p>
            <a:pPr algn="l"/>
            <a:r>
              <a:rPr lang="en-US" dirty="0" smtClean="0">
                <a:solidFill>
                  <a:srgbClr val="C00000"/>
                </a:solidFill>
              </a:rPr>
              <a:t>4-</a:t>
            </a:r>
            <a:r>
              <a:rPr lang="en-US" dirty="0" smtClean="0"/>
              <a:t> </a:t>
            </a:r>
            <a:r>
              <a:rPr lang="en-US" b="1" dirty="0" smtClean="0">
                <a:solidFill>
                  <a:srgbClr val="C00000"/>
                </a:solidFill>
              </a:rPr>
              <a:t>Summary </a:t>
            </a:r>
            <a:r>
              <a:rPr lang="en-US" b="1" dirty="0">
                <a:solidFill>
                  <a:srgbClr val="C00000"/>
                </a:solidFill>
              </a:rPr>
              <a:t>Introduction</a:t>
            </a:r>
            <a:r>
              <a:rPr lang="en-US" b="1" dirty="0" smtClean="0">
                <a:solidFill>
                  <a:srgbClr val="C00000"/>
                </a:solidFill>
              </a:rPr>
              <a:t>: </a:t>
            </a:r>
          </a:p>
          <a:p>
            <a:pPr marL="45720" indent="0" algn="l">
              <a:buNone/>
            </a:pPr>
            <a:r>
              <a:rPr lang="en-US" b="1" i="1" dirty="0"/>
              <a:t>Summarizes a reading selection (or a lecture, speech, or movie) and prepares the reader for an analysis or discussion of what </a:t>
            </a:r>
            <a:endParaRPr lang="ar-SA" b="1" i="1" dirty="0" smtClean="0"/>
          </a:p>
          <a:p>
            <a:pPr marL="45720" indent="0" algn="l">
              <a:buNone/>
            </a:pPr>
            <a:r>
              <a:rPr lang="en-US" b="1" i="1" dirty="0" smtClean="0"/>
              <a:t>has </a:t>
            </a:r>
            <a:r>
              <a:rPr lang="en-US" b="1" i="1" dirty="0"/>
              <a:t>been summarized.</a:t>
            </a:r>
            <a:r>
              <a:rPr lang="en-US" dirty="0"/>
              <a:t> </a:t>
            </a:r>
          </a:p>
          <a:p>
            <a:pPr marL="45720" indent="0" algn="l">
              <a:buNone/>
            </a:pPr>
            <a:endParaRPr lang="ar-SA" b="1" dirty="0" smtClean="0">
              <a:solidFill>
                <a:srgbClr val="C00000"/>
              </a:solidFill>
            </a:endParaRPr>
          </a:p>
          <a:p>
            <a:pPr marL="45720" indent="0" algn="l">
              <a:buNone/>
            </a:pPr>
            <a:r>
              <a:rPr lang="en-US" b="1" dirty="0" smtClean="0">
                <a:solidFill>
                  <a:srgbClr val="C00000"/>
                </a:solidFill>
              </a:rPr>
              <a:t>5- Funnel Introduction:</a:t>
            </a:r>
          </a:p>
          <a:p>
            <a:pPr marL="45720" indent="0" algn="l">
              <a:buNone/>
            </a:pPr>
            <a:r>
              <a:rPr lang="en-US" b="1" i="1" dirty="0"/>
              <a:t>The funnel introduction begins with one or two very general sentences about the topic. Each subsequent sentence becomes increasingly focused on the topic until the last sentence, which states very specifically what the essay will be about. </a:t>
            </a:r>
            <a:endParaRPr lang="en-US" b="1" dirty="0">
              <a:solidFill>
                <a:srgbClr val="C00000"/>
              </a:solidFill>
            </a:endParaRPr>
          </a:p>
          <a:p>
            <a:pPr algn="l"/>
            <a:endParaRPr lang="en-US" b="1" dirty="0" smtClean="0">
              <a:solidFill>
                <a:srgbClr val="C00000"/>
              </a:solidFill>
            </a:endParaRPr>
          </a:p>
          <a:p>
            <a:pPr algn="l"/>
            <a:r>
              <a:rPr lang="en-US" b="1" dirty="0" smtClean="0">
                <a:solidFill>
                  <a:srgbClr val="C00000"/>
                </a:solidFill>
              </a:rPr>
              <a:t>6- Dramatic, Interesting, and Funny story Introduction:</a:t>
            </a:r>
          </a:p>
          <a:p>
            <a:pPr algn="l"/>
            <a:r>
              <a:rPr lang="en-US" b="1" i="1" dirty="0"/>
              <a:t>A dramatic, humorous, or otherwise interesting opening will generate interest in the reader. It is important, after all, to capture the reader’s attention. </a:t>
            </a:r>
            <a:endParaRPr lang="ar-SA" dirty="0"/>
          </a:p>
        </p:txBody>
      </p:sp>
      <p:sp>
        <p:nvSpPr>
          <p:cNvPr id="3" name="Title 2"/>
          <p:cNvSpPr>
            <a:spLocks noGrp="1"/>
          </p:cNvSpPr>
          <p:nvPr>
            <p:ph type="title"/>
          </p:nvPr>
        </p:nvSpPr>
        <p:spPr/>
        <p:txBody>
          <a:bodyPr/>
          <a:lstStyle/>
          <a:p>
            <a:r>
              <a:rPr lang="en-US" dirty="0"/>
              <a:t>Introductions</a:t>
            </a:r>
            <a:endParaRPr lang="ar-SA" dirty="0"/>
          </a:p>
        </p:txBody>
      </p:sp>
    </p:spTree>
    <p:extLst>
      <p:ext uri="{BB962C8B-B14F-4D97-AF65-F5344CB8AC3E}">
        <p14:creationId xmlns:p14="http://schemas.microsoft.com/office/powerpoint/2010/main" val="117040261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pPr marL="45720" indent="0" algn="l">
              <a:buNone/>
            </a:pPr>
            <a:r>
              <a:rPr lang="en-US" dirty="0" smtClean="0">
                <a:solidFill>
                  <a:srgbClr val="C00000"/>
                </a:solidFill>
              </a:rPr>
              <a:t>7- Surprising Statistic or Facts Introduction </a:t>
            </a:r>
          </a:p>
          <a:p>
            <a:pPr marL="45720" indent="0" algn="l">
              <a:buNone/>
            </a:pPr>
            <a:endParaRPr lang="ar-SA" dirty="0" smtClean="0">
              <a:solidFill>
                <a:srgbClr val="C00000"/>
              </a:solidFill>
            </a:endParaRPr>
          </a:p>
          <a:p>
            <a:pPr marL="45720" indent="0" algn="l">
              <a:buNone/>
            </a:pPr>
            <a:r>
              <a:rPr lang="ar-SA" dirty="0" smtClean="0">
                <a:solidFill>
                  <a:srgbClr val="C00000"/>
                </a:solidFill>
              </a:rPr>
              <a:t>    </a:t>
            </a:r>
            <a:r>
              <a:rPr lang="en-US" dirty="0" smtClean="0">
                <a:solidFill>
                  <a:srgbClr val="C00000"/>
                </a:solidFill>
              </a:rPr>
              <a:t>8- Historical Background.</a:t>
            </a:r>
          </a:p>
          <a:p>
            <a:pPr marL="45720" indent="0" algn="l">
              <a:buNone/>
            </a:pPr>
            <a:endParaRPr lang="en-US" dirty="0" smtClean="0">
              <a:solidFill>
                <a:srgbClr val="C00000"/>
              </a:solidFill>
            </a:endParaRPr>
          </a:p>
          <a:p>
            <a:pPr marL="45720" indent="0" algn="l">
              <a:buNone/>
            </a:pPr>
            <a:r>
              <a:rPr lang="en-US" dirty="0" smtClean="0">
                <a:solidFill>
                  <a:srgbClr val="C00000"/>
                </a:solidFill>
              </a:rPr>
              <a:t>9- The turnabout Introduction:</a:t>
            </a:r>
          </a:p>
          <a:p>
            <a:pPr marL="45720" indent="0" algn="l">
              <a:buNone/>
            </a:pPr>
            <a:r>
              <a:rPr lang="en-US" b="1" i="1" dirty="0"/>
              <a:t>This type of introduction opens with a few sentences summarizing a point of view that is actually the opposite of the writer’s own thesis. By the end of the introduction, the writer makes a complete turnabout and presents his or her thesis – the opposite of what he or she started out with. This technique is useful when the writer’s purpose in the essay is to argue a point or to clear up a commonly held misconception.</a:t>
            </a:r>
            <a:endParaRPr lang="en-US" dirty="0"/>
          </a:p>
          <a:p>
            <a:pPr marL="45720" indent="0" algn="l">
              <a:buNone/>
            </a:pPr>
            <a:endParaRPr lang="ar-SA" dirty="0">
              <a:solidFill>
                <a:srgbClr val="C00000"/>
              </a:solidFill>
            </a:endParaRPr>
          </a:p>
        </p:txBody>
      </p:sp>
      <p:sp>
        <p:nvSpPr>
          <p:cNvPr id="3" name="Title 2"/>
          <p:cNvSpPr>
            <a:spLocks noGrp="1"/>
          </p:cNvSpPr>
          <p:nvPr>
            <p:ph type="title"/>
          </p:nvPr>
        </p:nvSpPr>
        <p:spPr/>
        <p:txBody>
          <a:bodyPr/>
          <a:lstStyle/>
          <a:p>
            <a:r>
              <a:rPr lang="en-US" dirty="0"/>
              <a:t>Introductions</a:t>
            </a:r>
            <a:endParaRPr lang="ar-SA" dirty="0"/>
          </a:p>
        </p:txBody>
      </p:sp>
    </p:spTree>
    <p:extLst>
      <p:ext uri="{BB962C8B-B14F-4D97-AF65-F5344CB8AC3E}">
        <p14:creationId xmlns:p14="http://schemas.microsoft.com/office/powerpoint/2010/main" val="1786353565"/>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Grid">
  <a:themeElements>
    <a:clrScheme name="Adjacency">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Office Classic">
      <a:majorFont>
        <a:latin typeface="Arial"/>
        <a:ea typeface=""/>
        <a:cs typeface=""/>
        <a:font script="Jpan" typeface="ＭＳ Ｐゴシック"/>
        <a:font script="Hang" typeface="돋움"/>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Times New Roman"/>
        <a:ea typeface=""/>
        <a:cs typeface=""/>
        <a:font script="Jpan" typeface="ＭＳ Ｐ明朝"/>
        <a:font script="Hang" typeface="바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Elemental">
      <a:fillStyleLst>
        <a:solidFill>
          <a:schemeClr val="phClr"/>
        </a:solidFill>
        <a:gradFill rotWithShape="1">
          <a:gsLst>
            <a:gs pos="0">
              <a:schemeClr val="phClr">
                <a:tint val="90000"/>
              </a:schemeClr>
            </a:gs>
            <a:gs pos="48000">
              <a:schemeClr val="phClr">
                <a:tint val="54000"/>
                <a:satMod val="140000"/>
              </a:schemeClr>
            </a:gs>
            <a:gs pos="100000">
              <a:schemeClr val="phClr">
                <a:tint val="24000"/>
                <a:satMod val="260000"/>
              </a:schemeClr>
            </a:gs>
          </a:gsLst>
          <a:lin ang="16200000" scaled="1"/>
        </a:gradFill>
        <a:gradFill rotWithShape="1">
          <a:gsLst>
            <a:gs pos="0">
              <a:schemeClr val="phClr"/>
            </a:gs>
            <a:gs pos="100000">
              <a:schemeClr val="phClr">
                <a:shade val="48000"/>
                <a:satMod val="180000"/>
                <a:lumMod val="94000"/>
              </a:schemeClr>
            </a:gs>
            <a:gs pos="100000">
              <a:schemeClr val="phClr">
                <a:shade val="48000"/>
                <a:satMod val="180000"/>
                <a:lumMod val="94000"/>
              </a:schemeClr>
            </a:gs>
          </a:gsLst>
          <a:lin ang="4140000" scaled="1"/>
        </a:gradFill>
      </a:fillStyleLst>
      <a:lnStyleLst>
        <a:ln w="12700" cap="flat" cmpd="sng" algn="ctr">
          <a:solidFill>
            <a:schemeClr val="phClr"/>
          </a:solidFill>
          <a:prstDash val="solid"/>
        </a:ln>
        <a:ln w="19050" cap="flat" cmpd="sng" algn="ctr">
          <a:solidFill>
            <a:schemeClr val="phClr"/>
          </a:solidFill>
          <a:prstDash val="solid"/>
        </a:ln>
        <a:ln w="28575" cap="flat" cmpd="sng" algn="ctr">
          <a:solidFill>
            <a:schemeClr val="phClr"/>
          </a:solidFill>
          <a:prstDash val="solid"/>
        </a:ln>
      </a:lnStyleLst>
      <a:effectStyleLst>
        <a:effectStyle>
          <a:effectLst>
            <a:outerShdw blurRad="63500" dist="12700" dir="5400000" sx="102000" sy="102000" rotWithShape="0">
              <a:srgbClr val="000000">
                <a:alpha val="32000"/>
              </a:srgbClr>
            </a:outerShdw>
          </a:effectLst>
        </a:effectStyle>
        <a:effectStyle>
          <a:effectLst>
            <a:outerShdw blurRad="76200" dist="38100" dir="5400000" rotWithShape="0">
              <a:srgbClr val="000000">
                <a:alpha val="60000"/>
              </a:srgbClr>
            </a:outerShdw>
          </a:effectLst>
          <a:scene3d>
            <a:camera prst="orthographicFront">
              <a:rot lat="0" lon="0" rev="0"/>
            </a:camera>
            <a:lightRig rig="glow" dir="tl">
              <a:rot lat="0" lon="0" rev="19800000"/>
            </a:lightRig>
          </a:scene3d>
          <a:sp3d prstMaterial="metal">
            <a:bevelT w="38100" h="38100"/>
          </a:sp3d>
        </a:effectStyle>
        <a:effectStyle>
          <a:effectLst>
            <a:outerShdw blurRad="114300" dist="114300" dir="5400000" rotWithShape="0">
              <a:srgbClr val="000000">
                <a:alpha val="70000"/>
              </a:srgbClr>
            </a:outerShdw>
          </a:effectLst>
          <a:scene3d>
            <a:camera prst="orthographicFront">
              <a:rot lat="0" lon="0" rev="0"/>
            </a:camera>
            <a:lightRig rig="threePt" dir="t">
              <a:rot lat="0" lon="0" rev="19800000"/>
            </a:lightRig>
          </a:scene3d>
          <a:sp3d prstMaterial="plastic">
            <a:bevelT w="50800" h="50800"/>
          </a:sp3d>
        </a:effectStyle>
      </a:effectStyleLst>
      <a:bgFillStyleLst>
        <a:solidFill>
          <a:schemeClr val="phClr"/>
        </a:solidFill>
        <a:solidFill>
          <a:schemeClr val="phClr">
            <a:tint val="90000"/>
            <a:shade val="93000"/>
            <a:satMod val="150000"/>
          </a:schemeClr>
        </a:solidFill>
        <a:blipFill rotWithShape="1">
          <a:blip xmlns:r="http://schemas.openxmlformats.org/officeDocument/2006/relationships" r:embed="rId1">
            <a:duotone>
              <a:schemeClr val="phClr">
                <a:tint val="95000"/>
              </a:schemeClr>
              <a:schemeClr val="phClr">
                <a:shade val="93000"/>
                <a:satMod val="110000"/>
              </a:schemeClr>
            </a:duotone>
          </a:blip>
          <a:tile tx="0" ty="0" sx="100000" sy="10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Civic</Template>
  <TotalTime>1279</TotalTime>
  <Words>833</Words>
  <Application>Microsoft Office PowerPoint</Application>
  <PresentationFormat>On-screen Show (4:3)</PresentationFormat>
  <Paragraphs>91</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Grid</vt:lpstr>
      <vt:lpstr>Punctuating Titles</vt:lpstr>
      <vt:lpstr>Thesis statements</vt:lpstr>
      <vt:lpstr>Thesis statements</vt:lpstr>
      <vt:lpstr>parallelism</vt:lpstr>
      <vt:lpstr>Exercise Parallelism</vt:lpstr>
      <vt:lpstr>Exercise Parallelism</vt:lpstr>
      <vt:lpstr>Introductions</vt:lpstr>
      <vt:lpstr>Introductions</vt:lpstr>
      <vt:lpstr>Introductions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Punctuating Titles</dc:title>
  <dc:creator>user</dc:creator>
  <cp:lastModifiedBy>user</cp:lastModifiedBy>
  <cp:revision>20</cp:revision>
  <dcterms:created xsi:type="dcterms:W3CDTF">2012-09-16T09:12:02Z</dcterms:created>
  <dcterms:modified xsi:type="dcterms:W3CDTF">2012-09-17T06:32:18Z</dcterms:modified>
</cp:coreProperties>
</file>

<file path=docProps/thumbnail.jpeg>
</file>