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881C"/>
    <a:srgbClr val="2156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1" d="100"/>
          <a:sy n="71" d="100"/>
        </p:scale>
        <p:origin x="-11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520BCBF-396A-4D4D-BA2C-77F7FED9A146}" type="datetimeFigureOut">
              <a:rPr lang="ar-SA" smtClean="0"/>
              <a:t>01/11/33</a:t>
            </a:fld>
            <a:endParaRPr lang="ar-SA"/>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1977B09-DD8C-49B4-9359-9C773A8064DE}" type="slidenum">
              <a:rPr lang="ar-SA" smtClean="0"/>
              <a:t>‹#›</a:t>
            </a:fld>
            <a:endParaRPr lang="ar-SA"/>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ar-SA"/>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20BCBF-396A-4D4D-BA2C-77F7FED9A146}" type="datetimeFigureOut">
              <a:rPr lang="ar-SA" smtClean="0"/>
              <a:t>01/11/33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1977B09-DD8C-49B4-9359-9C773A8064D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1" y="147319"/>
            <a:ext cx="1956047"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9"/>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20BCBF-396A-4D4D-BA2C-77F7FED9A146}" type="datetimeFigureOut">
              <a:rPr lang="ar-SA" smtClean="0"/>
              <a:t>01/11/33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1977B09-DD8C-49B4-9359-9C773A8064D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20BCBF-396A-4D4D-BA2C-77F7FED9A146}" type="datetimeFigureOut">
              <a:rPr lang="ar-SA" smtClean="0"/>
              <a:t>01/11/33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1977B09-DD8C-49B4-9359-9C773A8064DE}" type="slidenum">
              <a:rPr lang="ar-SA" smtClean="0"/>
              <a:t>‹#›</a:t>
            </a:fld>
            <a:endParaRPr lang="ar-SA"/>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801"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520BCBF-396A-4D4D-BA2C-77F7FED9A146}" type="datetimeFigureOut">
              <a:rPr lang="ar-SA" smtClean="0"/>
              <a:t>01/11/33</a:t>
            </a:fld>
            <a:endParaRPr lang="ar-SA"/>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1977B09-DD8C-49B4-9359-9C773A8064DE}" type="slidenum">
              <a:rPr lang="ar-SA" smtClean="0"/>
              <a:t>‹#›</a:t>
            </a:fld>
            <a:endParaRPr lang="ar-SA"/>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ar-SA"/>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20BCBF-396A-4D4D-BA2C-77F7FED9A146}" type="datetimeFigureOut">
              <a:rPr lang="ar-SA" smtClean="0"/>
              <a:t>01/11/33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1977B09-DD8C-49B4-9359-9C773A8064DE}" type="slidenum">
              <a:rPr lang="ar-SA" smtClean="0"/>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438400"/>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438400"/>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20BCBF-396A-4D4D-BA2C-77F7FED9A146}" type="datetimeFigureOut">
              <a:rPr lang="ar-SA" smtClean="0"/>
              <a:t>01/11/33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1977B09-DD8C-49B4-9359-9C773A8064DE}" type="slidenum">
              <a:rPr lang="ar-SA" smtClean="0"/>
              <a:t>‹#›</a:t>
            </a:fld>
            <a:endParaRPr lang="ar-SA"/>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520BCBF-396A-4D4D-BA2C-77F7FED9A146}" type="datetimeFigureOut">
              <a:rPr lang="ar-SA" smtClean="0"/>
              <a:t>01/11/33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1977B09-DD8C-49B4-9359-9C773A8064DE}" type="slidenum">
              <a:rPr lang="ar-SA" smtClean="0"/>
              <a:t>‹#›</a:t>
            </a:fld>
            <a:endParaRPr lang="ar-SA"/>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3"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520BCBF-396A-4D4D-BA2C-77F7FED9A146}" type="datetimeFigureOut">
              <a:rPr lang="ar-SA" smtClean="0"/>
              <a:t>01/11/33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1977B09-DD8C-49B4-9359-9C773A8064D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1"/>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0BCBF-396A-4D4D-BA2C-77F7FED9A146}" type="datetimeFigureOut">
              <a:rPr lang="ar-SA" smtClean="0"/>
              <a:t>01/11/33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1977B09-DD8C-49B4-9359-9C773A8064DE}" type="slidenum">
              <a:rPr lang="ar-SA" smtClean="0"/>
              <a:t>‹#›</a:t>
            </a:fld>
            <a:endParaRPr lang="ar-SA"/>
          </a:p>
        </p:txBody>
      </p:sp>
      <p:sp>
        <p:nvSpPr>
          <p:cNvPr id="11" name="Title 10"/>
          <p:cNvSpPr>
            <a:spLocks noGrp="1"/>
          </p:cNvSpPr>
          <p:nvPr>
            <p:ph type="title"/>
          </p:nvPr>
        </p:nvSpPr>
        <p:spPr>
          <a:xfrm>
            <a:off x="7159753"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0BCBF-396A-4D4D-BA2C-77F7FED9A146}" type="datetimeFigureOut">
              <a:rPr lang="ar-SA" smtClean="0"/>
              <a:t>01/11/33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1977B09-DD8C-49B4-9359-9C773A8064DE}" type="slidenum">
              <a:rPr lang="ar-SA" smtClean="0"/>
              <a:t>‹#›</a:t>
            </a:fld>
            <a:endParaRPr lang="ar-SA"/>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2"/>
            <a:ext cx="8831803"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1" y="152401"/>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8"/>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520BCBF-396A-4D4D-BA2C-77F7FED9A146}" type="datetimeFigureOut">
              <a:rPr lang="ar-SA" smtClean="0"/>
              <a:t>01/11/33</a:t>
            </a:fld>
            <a:endParaRPr lang="ar-SA"/>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ar-SA"/>
          </a:p>
        </p:txBody>
      </p:sp>
      <p:sp>
        <p:nvSpPr>
          <p:cNvPr id="6" name="Slide Number Placeholder 5"/>
          <p:cNvSpPr>
            <a:spLocks noGrp="1"/>
          </p:cNvSpPr>
          <p:nvPr>
            <p:ph type="sldNum" sz="quarter" idx="4"/>
          </p:nvPr>
        </p:nvSpPr>
        <p:spPr>
          <a:xfrm>
            <a:off x="8234681" y="6355080"/>
            <a:ext cx="582967"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1977B09-DD8C-49B4-9359-9C773A8064D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r" defTabSz="914400" rtl="1"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r" defTabSz="914400" rtl="1"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r" defTabSz="914400" rtl="1"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r" defTabSz="914400" rtl="1"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r" defTabSz="914400" rtl="1"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r" defTabSz="914400" rtl="1"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r" defTabSz="914400" rtl="1"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r" defTabSz="914400" rtl="1"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r" defTabSz="914400" rtl="1"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20272" y="260648"/>
            <a:ext cx="1981200" cy="1828800"/>
          </a:xfrm>
        </p:spPr>
        <p:txBody>
          <a:bodyPr>
            <a:normAutofit/>
          </a:bodyPr>
          <a:lstStyle/>
          <a:p>
            <a:pPr algn="ctr"/>
            <a:r>
              <a:rPr lang="en-US" sz="2800" b="1" dirty="0" smtClean="0"/>
              <a:t>Lecture One</a:t>
            </a:r>
            <a:endParaRPr lang="ar-SA" sz="2800" b="1" dirty="0"/>
          </a:p>
        </p:txBody>
      </p:sp>
      <p:sp>
        <p:nvSpPr>
          <p:cNvPr id="2" name="Title 1"/>
          <p:cNvSpPr>
            <a:spLocks noGrp="1"/>
          </p:cNvSpPr>
          <p:nvPr>
            <p:ph type="title"/>
          </p:nvPr>
        </p:nvSpPr>
        <p:spPr>
          <a:xfrm>
            <a:off x="395536" y="332656"/>
            <a:ext cx="6396608" cy="1080120"/>
          </a:xfrm>
        </p:spPr>
        <p:txBody>
          <a:bodyPr/>
          <a:lstStyle/>
          <a:p>
            <a:pPr algn="l"/>
            <a:r>
              <a:rPr lang="en-US" dirty="0" smtClean="0"/>
              <a:t>Punctuating Titles</a:t>
            </a:r>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val="296948163"/>
              </p:ext>
            </p:extLst>
          </p:nvPr>
        </p:nvGraphicFramePr>
        <p:xfrm>
          <a:off x="467544" y="1340768"/>
          <a:ext cx="5976665" cy="5114684"/>
        </p:xfrm>
        <a:graphic>
          <a:graphicData uri="http://schemas.openxmlformats.org/drawingml/2006/table">
            <a:tbl>
              <a:tblPr rtl="1" firstRow="1" bandRow="1">
                <a:tableStyleId>{5C22544A-7EE6-4342-B048-85BDC9FD1C3A}</a:tableStyleId>
              </a:tblPr>
              <a:tblGrid>
                <a:gridCol w="1976792"/>
                <a:gridCol w="1976792"/>
                <a:gridCol w="2023081"/>
              </a:tblGrid>
              <a:tr h="799917">
                <a:tc>
                  <a:txBody>
                    <a:bodyPr/>
                    <a:lstStyle/>
                    <a:p>
                      <a:pPr algn="l" rtl="1"/>
                      <a:r>
                        <a:rPr lang="en-US" sz="2400" dirty="0" smtClean="0">
                          <a:solidFill>
                            <a:srgbClr val="C00000"/>
                          </a:solidFill>
                        </a:rPr>
                        <a:t>No Punctuation</a:t>
                      </a:r>
                      <a:endParaRPr lang="ar-SA" sz="2400" dirty="0">
                        <a:solidFill>
                          <a:srgbClr val="C00000"/>
                        </a:solidFill>
                      </a:endParaRPr>
                    </a:p>
                  </a:txBody>
                  <a:tcPr/>
                </a:tc>
                <a:tc>
                  <a:txBody>
                    <a:bodyPr/>
                    <a:lstStyle/>
                    <a:p>
                      <a:pPr algn="l" rtl="1"/>
                      <a:r>
                        <a:rPr lang="en-US" sz="2400" dirty="0" smtClean="0"/>
                        <a:t>“Quotation</a:t>
                      </a:r>
                      <a:r>
                        <a:rPr lang="en-US" sz="2400" baseline="0" dirty="0" smtClean="0"/>
                        <a:t> marks</a:t>
                      </a:r>
                      <a:r>
                        <a:rPr lang="en-US" sz="2400" dirty="0" smtClean="0"/>
                        <a:t>”</a:t>
                      </a:r>
                      <a:endParaRPr lang="ar-SA" sz="2400" dirty="0"/>
                    </a:p>
                  </a:txBody>
                  <a:tcPr/>
                </a:tc>
                <a:tc>
                  <a:txBody>
                    <a:bodyPr/>
                    <a:lstStyle/>
                    <a:p>
                      <a:pPr algn="l" rtl="1"/>
                      <a:r>
                        <a:rPr lang="en-US" sz="2400" u="sng" dirty="0" smtClean="0">
                          <a:solidFill>
                            <a:schemeClr val="tx2">
                              <a:lumMod val="50000"/>
                            </a:schemeClr>
                          </a:solidFill>
                        </a:rPr>
                        <a:t>Underlined</a:t>
                      </a:r>
                      <a:endParaRPr lang="ar-SA" sz="2400" u="sng" dirty="0">
                        <a:solidFill>
                          <a:schemeClr val="tx2">
                            <a:lumMod val="50000"/>
                          </a:schemeClr>
                        </a:solidFill>
                      </a:endParaRPr>
                    </a:p>
                  </a:txBody>
                  <a:tcPr/>
                </a:tc>
              </a:tr>
              <a:tr h="799917">
                <a:tc>
                  <a:txBody>
                    <a:bodyPr/>
                    <a:lstStyle/>
                    <a:p>
                      <a:pPr algn="l" rtl="1"/>
                      <a:r>
                        <a:rPr lang="en-US" sz="2400" dirty="0" smtClean="0">
                          <a:solidFill>
                            <a:srgbClr val="C00000"/>
                          </a:solidFill>
                        </a:rPr>
                        <a:t>Religious works</a:t>
                      </a:r>
                      <a:endParaRPr lang="ar-SA" sz="2400" dirty="0">
                        <a:solidFill>
                          <a:srgbClr val="C00000"/>
                        </a:solidFill>
                      </a:endParaRPr>
                    </a:p>
                  </a:txBody>
                  <a:tcPr/>
                </a:tc>
                <a:tc>
                  <a:txBody>
                    <a:bodyPr/>
                    <a:lstStyle/>
                    <a:p>
                      <a:pPr algn="l" rtl="1"/>
                      <a:r>
                        <a:rPr lang="en-US" sz="2400" dirty="0" smtClean="0">
                          <a:solidFill>
                            <a:schemeClr val="bg2">
                              <a:lumMod val="50000"/>
                            </a:schemeClr>
                          </a:solidFill>
                        </a:rPr>
                        <a:t>Chapter</a:t>
                      </a:r>
                      <a:endParaRPr lang="ar-SA" sz="2400" dirty="0">
                        <a:solidFill>
                          <a:schemeClr val="bg2">
                            <a:lumMod val="50000"/>
                          </a:schemeClr>
                        </a:solidFill>
                      </a:endParaRPr>
                    </a:p>
                  </a:txBody>
                  <a:tcPr/>
                </a:tc>
                <a:tc>
                  <a:txBody>
                    <a:bodyPr/>
                    <a:lstStyle/>
                    <a:p>
                      <a:pPr algn="l" rtl="1"/>
                      <a:r>
                        <a:rPr lang="en-US" sz="2400" dirty="0" smtClean="0"/>
                        <a:t>Book</a:t>
                      </a:r>
                      <a:endParaRPr lang="ar-SA" sz="2400" dirty="0"/>
                    </a:p>
                  </a:txBody>
                  <a:tcPr/>
                </a:tc>
              </a:tr>
              <a:tr h="799917">
                <a:tc>
                  <a:txBody>
                    <a:bodyPr/>
                    <a:lstStyle/>
                    <a:p>
                      <a:pPr algn="l" rtl="1"/>
                      <a:r>
                        <a:rPr lang="en-US" sz="2400" dirty="0" smtClean="0">
                          <a:solidFill>
                            <a:srgbClr val="C00000"/>
                          </a:solidFill>
                        </a:rPr>
                        <a:t>Buildings</a:t>
                      </a:r>
                      <a:endParaRPr lang="ar-SA" sz="2400" dirty="0">
                        <a:solidFill>
                          <a:srgbClr val="C00000"/>
                        </a:solidFill>
                      </a:endParaRPr>
                    </a:p>
                  </a:txBody>
                  <a:tcPr/>
                </a:tc>
                <a:tc>
                  <a:txBody>
                    <a:bodyPr/>
                    <a:lstStyle/>
                    <a:p>
                      <a:pPr algn="l" rtl="1"/>
                      <a:r>
                        <a:rPr lang="en-US" sz="2400" dirty="0" smtClean="0">
                          <a:solidFill>
                            <a:schemeClr val="bg2">
                              <a:lumMod val="50000"/>
                            </a:schemeClr>
                          </a:solidFill>
                        </a:rPr>
                        <a:t>Photograph</a:t>
                      </a:r>
                      <a:endParaRPr lang="ar-SA" sz="2400" dirty="0">
                        <a:solidFill>
                          <a:schemeClr val="bg2">
                            <a:lumMod val="50000"/>
                          </a:schemeClr>
                        </a:solidFill>
                      </a:endParaRPr>
                    </a:p>
                  </a:txBody>
                  <a:tcPr/>
                </a:tc>
                <a:tc>
                  <a:txBody>
                    <a:bodyPr/>
                    <a:lstStyle/>
                    <a:p>
                      <a:pPr algn="l" rtl="1"/>
                      <a:r>
                        <a:rPr lang="en-US" sz="2400" dirty="0" smtClean="0"/>
                        <a:t>Works of art e.g. paintings</a:t>
                      </a:r>
                      <a:endParaRPr lang="ar-SA" sz="2400" dirty="0"/>
                    </a:p>
                  </a:txBody>
                  <a:tcPr/>
                </a:tc>
              </a:tr>
              <a:tr h="499942">
                <a:tc>
                  <a:txBody>
                    <a:bodyPr/>
                    <a:lstStyle/>
                    <a:p>
                      <a:pPr algn="l" rtl="1"/>
                      <a:r>
                        <a:rPr lang="en-US" sz="2400" dirty="0" smtClean="0">
                          <a:solidFill>
                            <a:srgbClr val="C00000"/>
                          </a:solidFill>
                        </a:rPr>
                        <a:t>Monument</a:t>
                      </a:r>
                      <a:endParaRPr lang="ar-SA" sz="2400" dirty="0">
                        <a:solidFill>
                          <a:srgbClr val="C00000"/>
                        </a:solidFill>
                      </a:endParaRPr>
                    </a:p>
                  </a:txBody>
                  <a:tcPr/>
                </a:tc>
                <a:tc>
                  <a:txBody>
                    <a:bodyPr/>
                    <a:lstStyle/>
                    <a:p>
                      <a:pPr algn="l" rtl="1"/>
                      <a:r>
                        <a:rPr lang="en-US" sz="2400" dirty="0" smtClean="0">
                          <a:solidFill>
                            <a:schemeClr val="bg2">
                              <a:lumMod val="50000"/>
                            </a:schemeClr>
                          </a:solidFill>
                        </a:rPr>
                        <a:t>Short story</a:t>
                      </a:r>
                      <a:endParaRPr lang="ar-SA" sz="2400" dirty="0">
                        <a:solidFill>
                          <a:schemeClr val="bg2">
                            <a:lumMod val="50000"/>
                          </a:schemeClr>
                        </a:solidFill>
                      </a:endParaRPr>
                    </a:p>
                  </a:txBody>
                  <a:tcPr/>
                </a:tc>
                <a:tc>
                  <a:txBody>
                    <a:bodyPr/>
                    <a:lstStyle/>
                    <a:p>
                      <a:pPr algn="l" rtl="1"/>
                      <a:r>
                        <a:rPr lang="en-US" sz="2400" dirty="0" smtClean="0"/>
                        <a:t>Novel</a:t>
                      </a:r>
                      <a:endParaRPr lang="ar-SA" sz="2400" dirty="0"/>
                    </a:p>
                  </a:txBody>
                  <a:tcPr/>
                </a:tc>
              </a:tr>
              <a:tr h="799917">
                <a:tc>
                  <a:txBody>
                    <a:bodyPr/>
                    <a:lstStyle/>
                    <a:p>
                      <a:pPr algn="l" rtl="1"/>
                      <a:endParaRPr lang="ar-SA" sz="2400" dirty="0">
                        <a:solidFill>
                          <a:srgbClr val="C00000"/>
                        </a:solidFill>
                      </a:endParaRPr>
                    </a:p>
                  </a:txBody>
                  <a:tcPr/>
                </a:tc>
                <a:tc>
                  <a:txBody>
                    <a:bodyPr/>
                    <a:lstStyle/>
                    <a:p>
                      <a:pPr algn="l" rtl="1"/>
                      <a:r>
                        <a:rPr lang="en-US" sz="2400" dirty="0" smtClean="0">
                          <a:solidFill>
                            <a:schemeClr val="bg2">
                              <a:lumMod val="50000"/>
                            </a:schemeClr>
                          </a:solidFill>
                        </a:rPr>
                        <a:t>Newspaper</a:t>
                      </a:r>
                      <a:r>
                        <a:rPr lang="en-US" sz="2400" baseline="0" dirty="0" smtClean="0">
                          <a:solidFill>
                            <a:schemeClr val="bg2">
                              <a:lumMod val="50000"/>
                            </a:schemeClr>
                          </a:solidFill>
                        </a:rPr>
                        <a:t> story</a:t>
                      </a:r>
                      <a:endParaRPr lang="ar-SA" sz="2400" dirty="0">
                        <a:solidFill>
                          <a:schemeClr val="bg2">
                            <a:lumMod val="50000"/>
                          </a:schemeClr>
                        </a:solidFill>
                      </a:endParaRPr>
                    </a:p>
                  </a:txBody>
                  <a:tcPr/>
                </a:tc>
                <a:tc>
                  <a:txBody>
                    <a:bodyPr/>
                    <a:lstStyle/>
                    <a:p>
                      <a:pPr algn="l" rtl="1"/>
                      <a:r>
                        <a:rPr lang="en-US" sz="2400" dirty="0" smtClean="0"/>
                        <a:t>Newspaper</a:t>
                      </a:r>
                      <a:endParaRPr lang="ar-SA" sz="2400" dirty="0"/>
                    </a:p>
                  </a:txBody>
                  <a:tcPr/>
                </a:tc>
              </a:tr>
              <a:tr h="799917">
                <a:tc>
                  <a:txBody>
                    <a:bodyPr/>
                    <a:lstStyle/>
                    <a:p>
                      <a:pPr algn="l" rtl="1"/>
                      <a:endParaRPr lang="ar-SA" sz="2400" dirty="0">
                        <a:solidFill>
                          <a:srgbClr val="C00000"/>
                        </a:solidFill>
                      </a:endParaRPr>
                    </a:p>
                  </a:txBody>
                  <a:tcPr/>
                </a:tc>
                <a:tc>
                  <a:txBody>
                    <a:bodyPr/>
                    <a:lstStyle/>
                    <a:p>
                      <a:pPr algn="l" rtl="1"/>
                      <a:r>
                        <a:rPr lang="en-US" sz="2400" dirty="0" smtClean="0">
                          <a:solidFill>
                            <a:schemeClr val="bg2">
                              <a:lumMod val="50000"/>
                            </a:schemeClr>
                          </a:solidFill>
                        </a:rPr>
                        <a:t>Individual </a:t>
                      </a:r>
                      <a:r>
                        <a:rPr lang="en-US" sz="2400" dirty="0" smtClean="0">
                          <a:solidFill>
                            <a:schemeClr val="bg2">
                              <a:lumMod val="50000"/>
                            </a:schemeClr>
                          </a:solidFill>
                        </a:rPr>
                        <a:t>show episode</a:t>
                      </a:r>
                      <a:endParaRPr lang="ar-SA" sz="2400" dirty="0">
                        <a:solidFill>
                          <a:schemeClr val="bg2">
                            <a:lumMod val="50000"/>
                          </a:schemeClr>
                        </a:solidFill>
                      </a:endParaRPr>
                    </a:p>
                  </a:txBody>
                  <a:tcPr/>
                </a:tc>
                <a:tc>
                  <a:txBody>
                    <a:bodyPr/>
                    <a:lstStyle/>
                    <a:p>
                      <a:pPr algn="l" rtl="1"/>
                      <a:r>
                        <a:rPr lang="en-US" sz="2400" dirty="0" smtClean="0"/>
                        <a:t>TV</a:t>
                      </a:r>
                      <a:r>
                        <a:rPr lang="en-US" sz="2400" baseline="0" dirty="0" smtClean="0"/>
                        <a:t> Series</a:t>
                      </a:r>
                      <a:endParaRPr lang="ar-SA" sz="2400" dirty="0"/>
                    </a:p>
                  </a:txBody>
                  <a:tcPr/>
                </a:tc>
              </a:tr>
              <a:tr h="499942">
                <a:tc>
                  <a:txBody>
                    <a:bodyPr/>
                    <a:lstStyle/>
                    <a:p>
                      <a:pPr algn="l" rtl="1"/>
                      <a:endParaRPr lang="ar-SA" sz="2400" dirty="0">
                        <a:solidFill>
                          <a:srgbClr val="C00000"/>
                        </a:solidFill>
                      </a:endParaRPr>
                    </a:p>
                  </a:txBody>
                  <a:tcPr/>
                </a:tc>
                <a:tc>
                  <a:txBody>
                    <a:bodyPr/>
                    <a:lstStyle/>
                    <a:p>
                      <a:pPr algn="l" rtl="1"/>
                      <a:r>
                        <a:rPr lang="en-US" sz="2400" dirty="0" smtClean="0">
                          <a:solidFill>
                            <a:schemeClr val="bg2">
                              <a:lumMod val="50000"/>
                            </a:schemeClr>
                          </a:solidFill>
                        </a:rPr>
                        <a:t>Article</a:t>
                      </a:r>
                      <a:endParaRPr lang="ar-SA" sz="2400" dirty="0">
                        <a:solidFill>
                          <a:schemeClr val="bg2">
                            <a:lumMod val="50000"/>
                          </a:schemeClr>
                        </a:solidFill>
                      </a:endParaRPr>
                    </a:p>
                  </a:txBody>
                  <a:tcPr/>
                </a:tc>
                <a:tc>
                  <a:txBody>
                    <a:bodyPr/>
                    <a:lstStyle/>
                    <a:p>
                      <a:pPr algn="l" rtl="1"/>
                      <a:r>
                        <a:rPr lang="en-US" sz="2400" dirty="0" smtClean="0"/>
                        <a:t>Magazine</a:t>
                      </a:r>
                      <a:endParaRPr lang="ar-SA" sz="2400" dirty="0"/>
                    </a:p>
                  </a:txBody>
                  <a:tcPr/>
                </a:tc>
              </a:tr>
            </a:tbl>
          </a:graphicData>
        </a:graphic>
      </p:graphicFrame>
      <p:sp>
        <p:nvSpPr>
          <p:cNvPr id="4" name="TextBox 3"/>
          <p:cNvSpPr txBox="1"/>
          <p:nvPr/>
        </p:nvSpPr>
        <p:spPr>
          <a:xfrm>
            <a:off x="395536" y="1690247"/>
            <a:ext cx="1800200" cy="400110"/>
          </a:xfrm>
          <a:prstGeom prst="rect">
            <a:avLst/>
          </a:prstGeom>
          <a:noFill/>
        </p:spPr>
        <p:txBody>
          <a:bodyPr wrap="square" rtlCol="1">
            <a:spAutoFit/>
          </a:bodyPr>
          <a:lstStyle/>
          <a:p>
            <a:pPr algn="l"/>
            <a:r>
              <a:rPr lang="en-US" dirty="0" smtClean="0"/>
              <a:t>Or </a:t>
            </a:r>
            <a:r>
              <a:rPr lang="en-US" sz="2000" b="1" i="1" dirty="0" smtClean="0"/>
              <a:t>Italicized</a:t>
            </a:r>
            <a:endParaRPr lang="ar-SA" sz="2000" b="1" i="1" dirty="0"/>
          </a:p>
        </p:txBody>
      </p:sp>
    </p:spTree>
    <p:extLst>
      <p:ext uri="{BB962C8B-B14F-4D97-AF65-F5344CB8AC3E}">
        <p14:creationId xmlns:p14="http://schemas.microsoft.com/office/powerpoint/2010/main" val="1760591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628800"/>
            <a:ext cx="8424936" cy="5040560"/>
          </a:xfrm>
        </p:spPr>
        <p:txBody>
          <a:bodyPr>
            <a:normAutofit lnSpcReduction="10000"/>
          </a:bodyPr>
          <a:lstStyle/>
          <a:p>
            <a:pPr algn="l"/>
            <a:r>
              <a:rPr lang="en-US" dirty="0" smtClean="0"/>
              <a:t>- Thesis statement is </a:t>
            </a:r>
            <a:r>
              <a:rPr lang="en-US" dirty="0" smtClean="0"/>
              <a:t>in the introduction and is the </a:t>
            </a:r>
            <a:r>
              <a:rPr lang="en-US" dirty="0" smtClean="0"/>
              <a:t>most important sentence in you essay</a:t>
            </a:r>
          </a:p>
          <a:p>
            <a:pPr algn="l"/>
            <a:r>
              <a:rPr lang="en-US" dirty="0" smtClean="0"/>
              <a:t>- It tells the readers what is your essay is going to be about.</a:t>
            </a:r>
          </a:p>
          <a:p>
            <a:pPr algn="l"/>
            <a:r>
              <a:rPr lang="en-US" dirty="0" smtClean="0"/>
              <a:t>- By reading the thesis statement, the reader should be able to recognize the </a:t>
            </a:r>
            <a:r>
              <a:rPr lang="en-US" dirty="0" smtClean="0">
                <a:solidFill>
                  <a:srgbClr val="0070C0"/>
                </a:solidFill>
              </a:rPr>
              <a:t>main idea </a:t>
            </a:r>
            <a:r>
              <a:rPr lang="en-US" dirty="0" smtClean="0"/>
              <a:t>of the whole essay as well as the </a:t>
            </a:r>
            <a:endParaRPr lang="ar-SA" dirty="0" smtClean="0"/>
          </a:p>
          <a:p>
            <a:pPr marL="45720" indent="0" algn="l">
              <a:buNone/>
            </a:pPr>
            <a:r>
              <a:rPr lang="ar-SA" dirty="0" smtClean="0">
                <a:solidFill>
                  <a:srgbClr val="FF0000"/>
                </a:solidFill>
              </a:rPr>
              <a:t>        </a:t>
            </a:r>
            <a:r>
              <a:rPr lang="en-US" dirty="0" smtClean="0">
                <a:solidFill>
                  <a:srgbClr val="FF0000"/>
                </a:solidFill>
              </a:rPr>
              <a:t> subtopics</a:t>
            </a:r>
            <a:r>
              <a:rPr lang="en-US" dirty="0" smtClean="0"/>
              <a:t>.</a:t>
            </a:r>
          </a:p>
          <a:p>
            <a:pPr algn="l"/>
            <a:r>
              <a:rPr lang="en-US" dirty="0" smtClean="0"/>
              <a:t>- The thesis statement contains two parts: </a:t>
            </a:r>
          </a:p>
          <a:p>
            <a:pPr algn="l"/>
            <a:r>
              <a:rPr lang="en-US" dirty="0" smtClean="0"/>
              <a:t>1) The topic ( the general subject)</a:t>
            </a:r>
            <a:endParaRPr lang="en-US" dirty="0"/>
          </a:p>
          <a:p>
            <a:pPr algn="l"/>
            <a:r>
              <a:rPr lang="en-US" dirty="0" smtClean="0"/>
              <a:t>2) The approach (writer’s attitude about the topic and indicate how the writer will develop the essay).</a:t>
            </a:r>
          </a:p>
          <a:p>
            <a:pPr marL="45720" indent="0" algn="l">
              <a:buNone/>
            </a:pPr>
            <a:r>
              <a:rPr lang="en-US" b="1" u="sng" dirty="0" smtClean="0"/>
              <a:t>Example:</a:t>
            </a:r>
          </a:p>
          <a:p>
            <a:pPr marL="45720" indent="0" algn="l">
              <a:buNone/>
            </a:pPr>
            <a:r>
              <a:rPr lang="en-US" dirty="0" smtClean="0"/>
              <a:t>Native Americans have made many valuable </a:t>
            </a:r>
            <a:r>
              <a:rPr lang="en-US" dirty="0" smtClean="0">
                <a:solidFill>
                  <a:srgbClr val="0070C0"/>
                </a:solidFill>
              </a:rPr>
              <a:t>contributions</a:t>
            </a:r>
            <a:r>
              <a:rPr lang="en-US" dirty="0" smtClean="0"/>
              <a:t> to U.S culture. (GENERAL only </a:t>
            </a:r>
            <a:r>
              <a:rPr lang="en-US" dirty="0" smtClean="0">
                <a:solidFill>
                  <a:srgbClr val="0070C0"/>
                </a:solidFill>
              </a:rPr>
              <a:t>main idea</a:t>
            </a:r>
            <a:r>
              <a:rPr lang="en-US" dirty="0" smtClean="0"/>
              <a:t>)</a:t>
            </a:r>
          </a:p>
          <a:p>
            <a:pPr marL="45720" indent="0" algn="l">
              <a:buNone/>
            </a:pPr>
            <a:r>
              <a:rPr lang="en-US" dirty="0" smtClean="0"/>
              <a:t>Native </a:t>
            </a:r>
            <a:r>
              <a:rPr lang="en-US" dirty="0"/>
              <a:t>Americans have made many valuable </a:t>
            </a:r>
            <a:r>
              <a:rPr lang="en-US" dirty="0">
                <a:solidFill>
                  <a:srgbClr val="0070C0"/>
                </a:solidFill>
              </a:rPr>
              <a:t>contributions</a:t>
            </a:r>
            <a:r>
              <a:rPr lang="en-US" dirty="0"/>
              <a:t> to U.S </a:t>
            </a:r>
            <a:r>
              <a:rPr lang="en-US" dirty="0" smtClean="0"/>
              <a:t>culture, particularly in the areas of </a:t>
            </a:r>
            <a:r>
              <a:rPr lang="en-US" dirty="0" smtClean="0">
                <a:solidFill>
                  <a:srgbClr val="FF0000"/>
                </a:solidFill>
              </a:rPr>
              <a:t>language, art, food, and government</a:t>
            </a:r>
            <a:r>
              <a:rPr lang="en-US" dirty="0" smtClean="0"/>
              <a:t>. (</a:t>
            </a:r>
            <a:r>
              <a:rPr lang="en-US" dirty="0" smtClean="0">
                <a:solidFill>
                  <a:srgbClr val="0070C0"/>
                </a:solidFill>
              </a:rPr>
              <a:t>Main</a:t>
            </a:r>
            <a:r>
              <a:rPr lang="en-US" dirty="0" smtClean="0"/>
              <a:t> </a:t>
            </a:r>
            <a:r>
              <a:rPr lang="en-US" dirty="0" smtClean="0">
                <a:solidFill>
                  <a:srgbClr val="0070C0"/>
                </a:solidFill>
              </a:rPr>
              <a:t>idea</a:t>
            </a:r>
            <a:r>
              <a:rPr lang="en-US" dirty="0" smtClean="0"/>
              <a:t> and </a:t>
            </a:r>
            <a:r>
              <a:rPr lang="en-US" dirty="0" smtClean="0">
                <a:solidFill>
                  <a:srgbClr val="FF0000"/>
                </a:solidFill>
              </a:rPr>
              <a:t>subtopics</a:t>
            </a:r>
            <a:r>
              <a:rPr lang="en-US" dirty="0" smtClean="0"/>
              <a:t>)</a:t>
            </a:r>
          </a:p>
        </p:txBody>
      </p:sp>
      <p:sp>
        <p:nvSpPr>
          <p:cNvPr id="3" name="Title 2"/>
          <p:cNvSpPr>
            <a:spLocks noGrp="1"/>
          </p:cNvSpPr>
          <p:nvPr>
            <p:ph type="title"/>
          </p:nvPr>
        </p:nvSpPr>
        <p:spPr>
          <a:xfrm>
            <a:off x="539551" y="355848"/>
            <a:ext cx="8222709" cy="840904"/>
          </a:xfrm>
        </p:spPr>
        <p:txBody>
          <a:bodyPr/>
          <a:lstStyle/>
          <a:p>
            <a:r>
              <a:rPr lang="en-US" dirty="0" smtClean="0"/>
              <a:t>Thesis statements</a:t>
            </a:r>
            <a:endParaRPr lang="ar-SA" dirty="0"/>
          </a:p>
        </p:txBody>
      </p:sp>
    </p:spTree>
    <p:extLst>
      <p:ext uri="{BB962C8B-B14F-4D97-AF65-F5344CB8AC3E}">
        <p14:creationId xmlns:p14="http://schemas.microsoft.com/office/powerpoint/2010/main" val="1345445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39472" cy="4806273"/>
          </a:xfrm>
        </p:spPr>
        <p:txBody>
          <a:bodyPr>
            <a:noAutofit/>
          </a:bodyPr>
          <a:lstStyle/>
          <a:p>
            <a:pPr algn="l"/>
            <a:r>
              <a:rPr lang="en-US" dirty="0" smtClean="0"/>
              <a:t>Sometimes we use </a:t>
            </a:r>
            <a:r>
              <a:rPr lang="en-US" b="1" dirty="0" smtClean="0">
                <a:solidFill>
                  <a:srgbClr val="7030A0"/>
                </a:solidFill>
              </a:rPr>
              <a:t>Colon (:) </a:t>
            </a:r>
            <a:r>
              <a:rPr lang="en-US" dirty="0" smtClean="0"/>
              <a:t>before lists in the thesis statement.</a:t>
            </a:r>
          </a:p>
          <a:p>
            <a:pPr algn="l"/>
            <a:r>
              <a:rPr lang="en-US" dirty="0"/>
              <a:t>Native Americans have made many valuable </a:t>
            </a:r>
            <a:r>
              <a:rPr lang="en-US" dirty="0">
                <a:solidFill>
                  <a:srgbClr val="0070C0"/>
                </a:solidFill>
              </a:rPr>
              <a:t>contributions</a:t>
            </a:r>
            <a:r>
              <a:rPr lang="en-US" dirty="0"/>
              <a:t> to U.S culture, particularly in </a:t>
            </a:r>
            <a:r>
              <a:rPr lang="en-US" dirty="0" smtClean="0"/>
              <a:t>three areas</a:t>
            </a:r>
            <a:r>
              <a:rPr lang="en-US" b="1" u="sng" dirty="0" smtClean="0">
                <a:solidFill>
                  <a:srgbClr val="7030A0"/>
                </a:solidFill>
              </a:rPr>
              <a:t>:</a:t>
            </a:r>
            <a:r>
              <a:rPr lang="en-US" b="1" u="sng" dirty="0" smtClean="0"/>
              <a:t> </a:t>
            </a:r>
            <a:r>
              <a:rPr lang="en-US" dirty="0">
                <a:solidFill>
                  <a:srgbClr val="FF0000"/>
                </a:solidFill>
              </a:rPr>
              <a:t>language, art, food, and </a:t>
            </a:r>
            <a:r>
              <a:rPr lang="en-US" dirty="0" smtClean="0">
                <a:solidFill>
                  <a:srgbClr val="FF0000"/>
                </a:solidFill>
              </a:rPr>
              <a:t>government</a:t>
            </a:r>
            <a:r>
              <a:rPr lang="en-US" dirty="0" smtClean="0"/>
              <a:t>.</a:t>
            </a:r>
          </a:p>
          <a:p>
            <a:pPr algn="l"/>
            <a:endParaRPr lang="en-US" dirty="0">
              <a:effectLst>
                <a:outerShdw blurRad="38100" dist="38100" dir="2700000" algn="tl">
                  <a:srgbClr val="000000">
                    <a:alpha val="43137"/>
                  </a:srgbClr>
                </a:outerShdw>
              </a:effectLst>
            </a:endParaRPr>
          </a:p>
          <a:p>
            <a:pPr algn="l"/>
            <a:r>
              <a:rPr lang="en-US" dirty="0" smtClean="0"/>
              <a:t>Thesis statement indicates also the </a:t>
            </a:r>
            <a:r>
              <a:rPr lang="en-US" b="1" dirty="0" smtClean="0">
                <a:solidFill>
                  <a:srgbClr val="33881C"/>
                </a:solidFill>
              </a:rPr>
              <a:t>pattern of organization</a:t>
            </a:r>
            <a:r>
              <a:rPr lang="en-US" b="1" dirty="0" smtClean="0"/>
              <a:t> </a:t>
            </a:r>
            <a:r>
              <a:rPr lang="en-US" dirty="0" smtClean="0"/>
              <a:t>that </a:t>
            </a:r>
            <a:r>
              <a:rPr lang="ar-SA" dirty="0" smtClean="0"/>
              <a:t> </a:t>
            </a:r>
            <a:r>
              <a:rPr lang="en-US" dirty="0" smtClean="0"/>
              <a:t>the essay will follow e.g. </a:t>
            </a:r>
            <a:r>
              <a:rPr lang="en-US" dirty="0">
                <a:solidFill>
                  <a:srgbClr val="33881C"/>
                </a:solidFill>
              </a:rPr>
              <a:t>causes and effect, problem and solution, comparison and contrast, spatial order (i.e. place and position), or </a:t>
            </a:r>
            <a:endParaRPr lang="ar-SA" dirty="0" smtClean="0">
              <a:solidFill>
                <a:srgbClr val="33881C"/>
              </a:solidFill>
            </a:endParaRPr>
          </a:p>
          <a:p>
            <a:pPr marL="45720" indent="0" algn="l">
              <a:buNone/>
            </a:pPr>
            <a:r>
              <a:rPr lang="en-US" dirty="0" smtClean="0">
                <a:solidFill>
                  <a:srgbClr val="33881C"/>
                </a:solidFill>
              </a:rPr>
              <a:t>chronological </a:t>
            </a:r>
            <a:r>
              <a:rPr lang="en-US" dirty="0">
                <a:solidFill>
                  <a:srgbClr val="33881C"/>
                </a:solidFill>
              </a:rPr>
              <a:t>order (i.e. time</a:t>
            </a:r>
            <a:r>
              <a:rPr lang="en-US" dirty="0" smtClean="0">
                <a:solidFill>
                  <a:srgbClr val="33881C"/>
                </a:solidFill>
              </a:rPr>
              <a:t>).</a:t>
            </a:r>
          </a:p>
          <a:p>
            <a:pPr marL="45720" indent="0" algn="l">
              <a:buNone/>
            </a:pPr>
            <a:r>
              <a:rPr lang="en-US" b="1" u="sng" dirty="0" smtClean="0">
                <a:solidFill>
                  <a:schemeClr val="tx1"/>
                </a:solidFill>
              </a:rPr>
              <a:t>Examples:</a:t>
            </a:r>
            <a:endParaRPr lang="en-US" b="1" u="sng" dirty="0" smtClean="0">
              <a:solidFill>
                <a:schemeClr val="tx1"/>
              </a:solidFill>
            </a:endParaRPr>
          </a:p>
          <a:p>
            <a:pPr algn="l">
              <a:buFontTx/>
              <a:buChar char="-"/>
            </a:pPr>
            <a:r>
              <a:rPr lang="ar-SA" dirty="0" smtClean="0">
                <a:solidFill>
                  <a:schemeClr val="tx2">
                    <a:lumMod val="75000"/>
                  </a:schemeClr>
                </a:solidFill>
              </a:rPr>
              <a:t> </a:t>
            </a:r>
            <a:r>
              <a:rPr lang="en-US" dirty="0" smtClean="0">
                <a:solidFill>
                  <a:schemeClr val="tx2">
                    <a:lumMod val="75000"/>
                  </a:schemeClr>
                </a:solidFill>
              </a:rPr>
              <a:t>- There are several differences between a nurse practitioner </a:t>
            </a:r>
            <a:r>
              <a:rPr lang="en-US" dirty="0" smtClean="0">
                <a:solidFill>
                  <a:schemeClr val="tx2">
                    <a:lumMod val="75000"/>
                  </a:schemeClr>
                </a:solidFill>
              </a:rPr>
              <a:t>and a </a:t>
            </a:r>
            <a:r>
              <a:rPr lang="en-US" dirty="0" smtClean="0">
                <a:solidFill>
                  <a:schemeClr val="tx2">
                    <a:lumMod val="75000"/>
                  </a:schemeClr>
                </a:solidFill>
              </a:rPr>
              <a:t>physician’s </a:t>
            </a:r>
            <a:r>
              <a:rPr lang="en-US" dirty="0" smtClean="0">
                <a:solidFill>
                  <a:schemeClr val="tx2">
                    <a:lumMod val="75000"/>
                  </a:schemeClr>
                </a:solidFill>
              </a:rPr>
              <a:t>assistant.</a:t>
            </a:r>
            <a:endParaRPr lang="en-US" dirty="0" smtClean="0">
              <a:solidFill>
                <a:schemeClr val="tx2">
                  <a:lumMod val="75000"/>
                </a:schemeClr>
              </a:solidFill>
            </a:endParaRPr>
          </a:p>
          <a:p>
            <a:pPr algn="l">
              <a:buFontTx/>
              <a:buChar char="-"/>
            </a:pPr>
            <a:r>
              <a:rPr lang="en-US" dirty="0" smtClean="0">
                <a:solidFill>
                  <a:schemeClr val="tx2">
                    <a:lumMod val="75000"/>
                  </a:schemeClr>
                </a:solidFill>
              </a:rPr>
              <a:t>- In order to minimize gang violence, schools should require uniforms, set strict rules, and stimulate family participation.  </a:t>
            </a:r>
            <a:endParaRPr lang="ar-SA" dirty="0">
              <a:solidFill>
                <a:schemeClr val="tx2">
                  <a:lumMod val="75000"/>
                </a:schemeClr>
              </a:solidFill>
            </a:endParaRPr>
          </a:p>
        </p:txBody>
      </p:sp>
      <p:sp>
        <p:nvSpPr>
          <p:cNvPr id="3" name="Title 2"/>
          <p:cNvSpPr>
            <a:spLocks noGrp="1"/>
          </p:cNvSpPr>
          <p:nvPr>
            <p:ph type="title"/>
          </p:nvPr>
        </p:nvSpPr>
        <p:spPr/>
        <p:txBody>
          <a:bodyPr/>
          <a:lstStyle/>
          <a:p>
            <a:r>
              <a:rPr lang="en-US" dirty="0"/>
              <a:t>Thesis statements</a:t>
            </a:r>
            <a:endParaRPr lang="ar-SA" dirty="0"/>
          </a:p>
        </p:txBody>
      </p:sp>
    </p:spTree>
    <p:extLst>
      <p:ext uri="{BB962C8B-B14F-4D97-AF65-F5344CB8AC3E}">
        <p14:creationId xmlns:p14="http://schemas.microsoft.com/office/powerpoint/2010/main" val="858863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a:r>
              <a:rPr lang="en-US" sz="2400" dirty="0" smtClean="0">
                <a:solidFill>
                  <a:srgbClr val="C00000"/>
                </a:solidFill>
              </a:rPr>
              <a:t>What is parallelism?</a:t>
            </a:r>
          </a:p>
          <a:p>
            <a:pPr algn="l"/>
            <a:r>
              <a:rPr lang="en-US" dirty="0" smtClean="0"/>
              <a:t>It means that each item in a list or comparison follows the same </a:t>
            </a:r>
            <a:endParaRPr lang="ar-SA" dirty="0" smtClean="0"/>
          </a:p>
          <a:p>
            <a:pPr marL="45720" indent="0" algn="l">
              <a:buNone/>
            </a:pPr>
            <a:r>
              <a:rPr lang="en-US" dirty="0" smtClean="0"/>
              <a:t>grammatical pattern (i.e. the same word class).</a:t>
            </a:r>
          </a:p>
          <a:p>
            <a:pPr marL="45720" indent="0" algn="l">
              <a:buNone/>
            </a:pPr>
            <a:endParaRPr lang="en-US" dirty="0"/>
          </a:p>
          <a:p>
            <a:pPr marL="45720" indent="0" algn="l">
              <a:buNone/>
            </a:pPr>
            <a:r>
              <a:rPr lang="en-US" dirty="0" smtClean="0"/>
              <a:t>Examples:</a:t>
            </a:r>
          </a:p>
          <a:p>
            <a:pPr marL="45720" indent="0" algn="l">
              <a:buNone/>
            </a:pPr>
            <a:r>
              <a:rPr lang="en-US" dirty="0" smtClean="0"/>
              <a:t>1)………………………………………………………………………..</a:t>
            </a:r>
          </a:p>
          <a:p>
            <a:pPr marL="45720" indent="0" algn="l">
              <a:buNone/>
            </a:pPr>
            <a:r>
              <a:rPr lang="en-US" dirty="0" smtClean="0"/>
              <a:t>2)………………………………………………………………………..</a:t>
            </a:r>
          </a:p>
          <a:p>
            <a:pPr marL="45720" indent="0" algn="l">
              <a:buNone/>
            </a:pPr>
            <a:endParaRPr lang="en-US" dirty="0"/>
          </a:p>
          <a:p>
            <a:pPr marL="45720" indent="0" algn="l">
              <a:buNone/>
            </a:pPr>
            <a:r>
              <a:rPr lang="en-US" dirty="0" smtClean="0"/>
              <a:t>Exercise:</a:t>
            </a:r>
          </a:p>
          <a:p>
            <a:pPr marL="45720" indent="0" algn="l">
              <a:buNone/>
            </a:pPr>
            <a:r>
              <a:rPr lang="en-US" dirty="0" smtClean="0"/>
              <a:t>In the booklet.</a:t>
            </a:r>
          </a:p>
          <a:p>
            <a:pPr marL="45720" indent="0" algn="l">
              <a:buNone/>
            </a:pPr>
            <a:endParaRPr lang="en-US" dirty="0"/>
          </a:p>
          <a:p>
            <a:pPr marL="45720" indent="0" algn="l">
              <a:buNone/>
            </a:pPr>
            <a:endParaRPr lang="ar-SA" dirty="0"/>
          </a:p>
        </p:txBody>
      </p:sp>
      <p:sp>
        <p:nvSpPr>
          <p:cNvPr id="3" name="Title 2"/>
          <p:cNvSpPr>
            <a:spLocks noGrp="1"/>
          </p:cNvSpPr>
          <p:nvPr>
            <p:ph type="title"/>
          </p:nvPr>
        </p:nvSpPr>
        <p:spPr/>
        <p:txBody>
          <a:bodyPr/>
          <a:lstStyle/>
          <a:p>
            <a:r>
              <a:rPr lang="en-US" dirty="0" smtClean="0"/>
              <a:t>parallelism</a:t>
            </a:r>
            <a:endParaRPr lang="ar-SA" dirty="0"/>
          </a:p>
        </p:txBody>
      </p:sp>
    </p:spTree>
    <p:extLst>
      <p:ext uri="{BB962C8B-B14F-4D97-AF65-F5344CB8AC3E}">
        <p14:creationId xmlns:p14="http://schemas.microsoft.com/office/powerpoint/2010/main" val="3732920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l"/>
            <a:r>
              <a:rPr lang="en-US" sz="2400" dirty="0"/>
              <a:t>1) People may have two choices to eat, either they go out to fast food stands or restaurants, or they prepare food </a:t>
            </a:r>
            <a:r>
              <a:rPr lang="en-US" sz="2400" dirty="0" smtClean="0"/>
              <a:t>at home. Personally, </a:t>
            </a:r>
            <a:r>
              <a:rPr lang="en-US" sz="2400" dirty="0"/>
              <a:t>I prefer to go out to eat, as </a:t>
            </a:r>
            <a:r>
              <a:rPr lang="en-US" sz="2400" dirty="0">
                <a:solidFill>
                  <a:srgbClr val="C00000"/>
                </a:solidFill>
              </a:rPr>
              <a:t>it</a:t>
            </a:r>
            <a:r>
              <a:rPr lang="en-US" sz="2400" dirty="0"/>
              <a:t> is easy to get</a:t>
            </a:r>
            <a:r>
              <a:rPr lang="en-US" sz="2400" dirty="0" smtClean="0"/>
              <a:t>, </a:t>
            </a:r>
            <a:r>
              <a:rPr lang="en-US" sz="2400" dirty="0" smtClean="0">
                <a:solidFill>
                  <a:srgbClr val="C00000"/>
                </a:solidFill>
              </a:rPr>
              <a:t>it </a:t>
            </a:r>
            <a:r>
              <a:rPr lang="en-US" sz="2400" dirty="0" smtClean="0"/>
              <a:t>saves </a:t>
            </a:r>
            <a:r>
              <a:rPr lang="en-US" sz="2400" dirty="0"/>
              <a:t>my time, and </a:t>
            </a:r>
            <a:r>
              <a:rPr lang="en-US" sz="2400" dirty="0">
                <a:solidFill>
                  <a:srgbClr val="C00000"/>
                </a:solidFill>
              </a:rPr>
              <a:t>I</a:t>
            </a:r>
            <a:r>
              <a:rPr lang="en-US" sz="2400" dirty="0"/>
              <a:t> can try variety of interesting food of different </a:t>
            </a:r>
            <a:r>
              <a:rPr lang="ar-SA" sz="2400" dirty="0" smtClean="0"/>
              <a:t> </a:t>
            </a:r>
          </a:p>
          <a:p>
            <a:pPr marL="45720" indent="0" algn="l">
              <a:buNone/>
            </a:pPr>
            <a:r>
              <a:rPr lang="en-US" sz="2400" dirty="0" smtClean="0"/>
              <a:t>countries.</a:t>
            </a:r>
          </a:p>
          <a:p>
            <a:pPr marL="45720" indent="0" algn="l">
              <a:buNone/>
            </a:pPr>
            <a:r>
              <a:rPr lang="en-US" sz="2400" dirty="0" smtClean="0"/>
              <a:t> </a:t>
            </a:r>
          </a:p>
          <a:p>
            <a:pPr marL="45720" indent="0" algn="l">
              <a:buNone/>
            </a:pPr>
            <a:r>
              <a:rPr lang="en-US" sz="2400" dirty="0"/>
              <a:t>2) If you have a good neighbor, you are a lucky person. You have someone </a:t>
            </a:r>
            <a:r>
              <a:rPr lang="en-US" sz="2400" dirty="0">
                <a:solidFill>
                  <a:srgbClr val="C00000"/>
                </a:solidFill>
              </a:rPr>
              <a:t>who</a:t>
            </a:r>
            <a:r>
              <a:rPr lang="en-US" sz="2400" dirty="0"/>
              <a:t> cares about </a:t>
            </a:r>
            <a:r>
              <a:rPr lang="en-US" sz="2400" dirty="0" smtClean="0"/>
              <a:t>your </a:t>
            </a:r>
            <a:r>
              <a:rPr lang="en-US" sz="2400" dirty="0"/>
              <a:t>property, </a:t>
            </a:r>
            <a:r>
              <a:rPr lang="en-US" sz="2400" dirty="0">
                <a:solidFill>
                  <a:srgbClr val="C00000"/>
                </a:solidFill>
              </a:rPr>
              <a:t>who</a:t>
            </a:r>
            <a:r>
              <a:rPr lang="en-US" sz="2400" dirty="0"/>
              <a:t> </a:t>
            </a:r>
            <a:r>
              <a:rPr lang="en-US" sz="2400" dirty="0" smtClean="0"/>
              <a:t>volunteers to </a:t>
            </a:r>
            <a:r>
              <a:rPr lang="en-US" sz="2400" dirty="0"/>
              <a:t>help </a:t>
            </a:r>
            <a:r>
              <a:rPr lang="en-US" sz="2400" dirty="0" smtClean="0"/>
              <a:t>at anytime, </a:t>
            </a:r>
            <a:r>
              <a:rPr lang="en-US" sz="2400" dirty="0"/>
              <a:t>and </a:t>
            </a:r>
            <a:r>
              <a:rPr lang="en-US" sz="2400" dirty="0">
                <a:solidFill>
                  <a:srgbClr val="C00000"/>
                </a:solidFill>
              </a:rPr>
              <a:t>who</a:t>
            </a:r>
            <a:r>
              <a:rPr lang="en-US" sz="2400" dirty="0"/>
              <a:t> is supportive in times of crisis. </a:t>
            </a:r>
          </a:p>
          <a:p>
            <a:pPr marL="45720" indent="0" algn="l">
              <a:buNone/>
            </a:pPr>
            <a:r>
              <a:rPr lang="en-US" dirty="0" smtClean="0"/>
              <a:t> </a:t>
            </a:r>
            <a:endParaRPr lang="en-US" dirty="0"/>
          </a:p>
          <a:p>
            <a:pPr algn="l"/>
            <a:endParaRPr lang="ar-SA" dirty="0"/>
          </a:p>
        </p:txBody>
      </p:sp>
      <p:sp>
        <p:nvSpPr>
          <p:cNvPr id="3" name="Title 2"/>
          <p:cNvSpPr>
            <a:spLocks noGrp="1"/>
          </p:cNvSpPr>
          <p:nvPr>
            <p:ph type="title"/>
          </p:nvPr>
        </p:nvSpPr>
        <p:spPr/>
        <p:txBody>
          <a:bodyPr/>
          <a:lstStyle/>
          <a:p>
            <a:r>
              <a:rPr lang="en-US" dirty="0" smtClean="0"/>
              <a:t>Exercise Parallelism</a:t>
            </a:r>
            <a:endParaRPr lang="ar-SA" dirty="0"/>
          </a:p>
        </p:txBody>
      </p:sp>
    </p:spTree>
    <p:extLst>
      <p:ext uri="{BB962C8B-B14F-4D97-AF65-F5344CB8AC3E}">
        <p14:creationId xmlns:p14="http://schemas.microsoft.com/office/powerpoint/2010/main" val="331238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a:r>
              <a:rPr lang="en-US" sz="2400" dirty="0"/>
              <a:t>1) A computer is necessary for college students for three reasons:</a:t>
            </a:r>
          </a:p>
          <a:p>
            <a:pPr algn="l"/>
            <a:r>
              <a:rPr lang="en-US" sz="2400" dirty="0">
                <a:solidFill>
                  <a:srgbClr val="C00000"/>
                </a:solidFill>
              </a:rPr>
              <a:t>w</a:t>
            </a:r>
            <a:r>
              <a:rPr lang="en-US" sz="2400" dirty="0" smtClean="0">
                <a:solidFill>
                  <a:srgbClr val="C00000"/>
                </a:solidFill>
              </a:rPr>
              <a:t>riting</a:t>
            </a:r>
            <a:r>
              <a:rPr lang="en-US" sz="2400" dirty="0" smtClean="0"/>
              <a:t> research, </a:t>
            </a:r>
            <a:r>
              <a:rPr lang="en-US" sz="2400" dirty="0" smtClean="0">
                <a:solidFill>
                  <a:srgbClr val="C00000"/>
                </a:solidFill>
              </a:rPr>
              <a:t>dropping</a:t>
            </a:r>
            <a:r>
              <a:rPr lang="en-US" sz="2400" dirty="0" smtClean="0"/>
              <a:t> and adding courses, and </a:t>
            </a:r>
            <a:r>
              <a:rPr lang="en-US" sz="2400" dirty="0" smtClean="0">
                <a:solidFill>
                  <a:srgbClr val="C00000"/>
                </a:solidFill>
              </a:rPr>
              <a:t>sending</a:t>
            </a:r>
            <a:r>
              <a:rPr lang="en-US" sz="2400" dirty="0" smtClean="0"/>
              <a:t> emails for their lecturers and colleagues.</a:t>
            </a:r>
          </a:p>
          <a:p>
            <a:pPr algn="l"/>
            <a:endParaRPr lang="en-US" sz="2400" dirty="0"/>
          </a:p>
          <a:p>
            <a:pPr algn="l"/>
            <a:r>
              <a:rPr lang="en-US" sz="2400" dirty="0" smtClean="0"/>
              <a:t>2) To survive a major disaster such as earthquake requires:</a:t>
            </a:r>
          </a:p>
          <a:p>
            <a:pPr algn="l"/>
            <a:r>
              <a:rPr lang="en-US" sz="2400" dirty="0">
                <a:solidFill>
                  <a:srgbClr val="C00000"/>
                </a:solidFill>
              </a:rPr>
              <a:t>p</a:t>
            </a:r>
            <a:r>
              <a:rPr lang="en-US" sz="2400" dirty="0" smtClean="0">
                <a:solidFill>
                  <a:srgbClr val="C00000"/>
                </a:solidFill>
              </a:rPr>
              <a:t>repare</a:t>
            </a:r>
            <a:r>
              <a:rPr lang="en-US" sz="2400" dirty="0" smtClean="0"/>
              <a:t> in advance what to do, </a:t>
            </a:r>
            <a:r>
              <a:rPr lang="en-US" sz="2400" dirty="0" smtClean="0">
                <a:solidFill>
                  <a:srgbClr val="C00000"/>
                </a:solidFill>
              </a:rPr>
              <a:t>keep</a:t>
            </a:r>
            <a:r>
              <a:rPr lang="en-US" sz="2400" dirty="0" smtClean="0"/>
              <a:t> calm when it happens, and </a:t>
            </a:r>
            <a:r>
              <a:rPr lang="en-US" sz="2400" dirty="0" smtClean="0">
                <a:solidFill>
                  <a:srgbClr val="C00000"/>
                </a:solidFill>
              </a:rPr>
              <a:t>find</a:t>
            </a:r>
            <a:r>
              <a:rPr lang="en-US" sz="2400" dirty="0" smtClean="0"/>
              <a:t> safer place.</a:t>
            </a:r>
            <a:endParaRPr lang="ar-SA" sz="2400" dirty="0"/>
          </a:p>
        </p:txBody>
      </p:sp>
      <p:sp>
        <p:nvSpPr>
          <p:cNvPr id="3" name="Title 2"/>
          <p:cNvSpPr>
            <a:spLocks noGrp="1"/>
          </p:cNvSpPr>
          <p:nvPr>
            <p:ph type="title"/>
          </p:nvPr>
        </p:nvSpPr>
        <p:spPr/>
        <p:txBody>
          <a:bodyPr/>
          <a:lstStyle/>
          <a:p>
            <a:r>
              <a:rPr lang="en-US" dirty="0"/>
              <a:t>Exercise Parallelism</a:t>
            </a:r>
            <a:endParaRPr lang="ar-SA" dirty="0"/>
          </a:p>
        </p:txBody>
      </p:sp>
    </p:spTree>
    <p:extLst>
      <p:ext uri="{BB962C8B-B14F-4D97-AF65-F5344CB8AC3E}">
        <p14:creationId xmlns:p14="http://schemas.microsoft.com/office/powerpoint/2010/main" val="2567494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719070"/>
            <a:ext cx="8465365" cy="5022297"/>
          </a:xfrm>
        </p:spPr>
        <p:txBody>
          <a:bodyPr/>
          <a:lstStyle/>
          <a:p>
            <a:pPr algn="l"/>
            <a:r>
              <a:rPr lang="en-US" b="1" u="sng" dirty="0">
                <a:sym typeface="Wingdings"/>
              </a:rPr>
              <a:t></a:t>
            </a:r>
            <a:r>
              <a:rPr lang="en-US" b="1" u="sng" dirty="0"/>
              <a:t> Types of Introductory Paragraphs </a:t>
            </a:r>
            <a:r>
              <a:rPr lang="en-US" b="1" u="sng" dirty="0" smtClean="0">
                <a:sym typeface="Wingdings"/>
              </a:rPr>
              <a:t></a:t>
            </a:r>
            <a:endParaRPr lang="en-US" dirty="0" smtClean="0"/>
          </a:p>
          <a:p>
            <a:pPr algn="l"/>
            <a:r>
              <a:rPr lang="en-US" dirty="0" smtClean="0"/>
              <a:t>1- </a:t>
            </a:r>
            <a:r>
              <a:rPr lang="en-US" b="1" dirty="0" smtClean="0">
                <a:solidFill>
                  <a:srgbClr val="C00000"/>
                </a:solidFill>
              </a:rPr>
              <a:t>Background Information Introduction:</a:t>
            </a:r>
          </a:p>
          <a:p>
            <a:pPr algn="l"/>
            <a:r>
              <a:rPr lang="en-US" b="1" i="1" dirty="0"/>
              <a:t>Presents background on the topic that slowly leads up to the thesis. </a:t>
            </a:r>
            <a:endParaRPr lang="en-US" b="1" i="1" dirty="0" smtClean="0"/>
          </a:p>
          <a:p>
            <a:pPr algn="l"/>
            <a:endParaRPr lang="en-US" dirty="0" smtClean="0"/>
          </a:p>
          <a:p>
            <a:pPr algn="l"/>
            <a:r>
              <a:rPr lang="en-US" dirty="0" smtClean="0"/>
              <a:t>2- </a:t>
            </a:r>
            <a:r>
              <a:rPr lang="en-US" b="1" dirty="0">
                <a:solidFill>
                  <a:srgbClr val="C00000"/>
                </a:solidFill>
              </a:rPr>
              <a:t>Quotation Introduction:</a:t>
            </a:r>
          </a:p>
          <a:p>
            <a:pPr algn="l"/>
            <a:r>
              <a:rPr lang="en-US" b="1" i="1" dirty="0"/>
              <a:t>Must be directly related to the main idea of the essay; it can be from reading that you have done to prepare for your essay or it can be from a well-known saying, an appropriate remark from a famous person, or a line from a song or a poem.</a:t>
            </a:r>
            <a:endParaRPr lang="en-US" dirty="0"/>
          </a:p>
          <a:p>
            <a:pPr algn="l"/>
            <a:endParaRPr lang="ar-SA" dirty="0" smtClean="0"/>
          </a:p>
          <a:p>
            <a:pPr algn="l"/>
            <a:r>
              <a:rPr lang="en-US" dirty="0" smtClean="0"/>
              <a:t>3- </a:t>
            </a:r>
            <a:r>
              <a:rPr lang="en-US" b="1" dirty="0">
                <a:solidFill>
                  <a:srgbClr val="C00000"/>
                </a:solidFill>
              </a:rPr>
              <a:t>Definition Introduction: </a:t>
            </a:r>
          </a:p>
          <a:p>
            <a:pPr algn="l"/>
            <a:r>
              <a:rPr lang="en-US" b="1" i="1" dirty="0"/>
              <a:t>Prepares the reader for applications and examples of the concept or term being </a:t>
            </a:r>
            <a:r>
              <a:rPr lang="en-US" b="1" i="1" dirty="0" smtClean="0"/>
              <a:t>defined.</a:t>
            </a:r>
            <a:r>
              <a:rPr lang="en-US" dirty="0" smtClean="0"/>
              <a:t> </a:t>
            </a:r>
          </a:p>
        </p:txBody>
      </p:sp>
      <p:sp>
        <p:nvSpPr>
          <p:cNvPr id="3" name="Title 2"/>
          <p:cNvSpPr>
            <a:spLocks noGrp="1"/>
          </p:cNvSpPr>
          <p:nvPr>
            <p:ph type="title"/>
          </p:nvPr>
        </p:nvSpPr>
        <p:spPr/>
        <p:txBody>
          <a:bodyPr/>
          <a:lstStyle/>
          <a:p>
            <a:r>
              <a:rPr lang="en-US" dirty="0" smtClean="0"/>
              <a:t>Introductions</a:t>
            </a:r>
            <a:endParaRPr lang="ar-SA" dirty="0"/>
          </a:p>
        </p:txBody>
      </p:sp>
    </p:spTree>
    <p:extLst>
      <p:ext uri="{BB962C8B-B14F-4D97-AF65-F5344CB8AC3E}">
        <p14:creationId xmlns:p14="http://schemas.microsoft.com/office/powerpoint/2010/main" val="10917464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719070"/>
            <a:ext cx="8465365" cy="4878281"/>
          </a:xfrm>
        </p:spPr>
        <p:txBody>
          <a:bodyPr>
            <a:normAutofit lnSpcReduction="10000"/>
          </a:bodyPr>
          <a:lstStyle/>
          <a:p>
            <a:pPr algn="l"/>
            <a:r>
              <a:rPr lang="en-US" dirty="0" smtClean="0">
                <a:solidFill>
                  <a:srgbClr val="C00000"/>
                </a:solidFill>
              </a:rPr>
              <a:t>4-</a:t>
            </a:r>
            <a:r>
              <a:rPr lang="en-US" dirty="0" smtClean="0"/>
              <a:t> </a:t>
            </a:r>
            <a:r>
              <a:rPr lang="en-US" b="1" dirty="0" smtClean="0">
                <a:solidFill>
                  <a:srgbClr val="C00000"/>
                </a:solidFill>
              </a:rPr>
              <a:t>Summary </a:t>
            </a:r>
            <a:r>
              <a:rPr lang="en-US" b="1" dirty="0">
                <a:solidFill>
                  <a:srgbClr val="C00000"/>
                </a:solidFill>
              </a:rPr>
              <a:t>Introduction</a:t>
            </a:r>
            <a:r>
              <a:rPr lang="en-US" b="1" dirty="0" smtClean="0">
                <a:solidFill>
                  <a:srgbClr val="C00000"/>
                </a:solidFill>
              </a:rPr>
              <a:t>: </a:t>
            </a:r>
          </a:p>
          <a:p>
            <a:pPr marL="45720" indent="0" algn="l">
              <a:buNone/>
            </a:pPr>
            <a:r>
              <a:rPr lang="en-US" b="1" i="1" dirty="0"/>
              <a:t>Summarizes a reading selection (or a lecture, speech, or movie) and prepares the reader for an analysis or discussion of what </a:t>
            </a:r>
            <a:endParaRPr lang="ar-SA" b="1" i="1" dirty="0" smtClean="0"/>
          </a:p>
          <a:p>
            <a:pPr marL="45720" indent="0" algn="l">
              <a:buNone/>
            </a:pPr>
            <a:r>
              <a:rPr lang="en-US" b="1" i="1" dirty="0" smtClean="0"/>
              <a:t>has </a:t>
            </a:r>
            <a:r>
              <a:rPr lang="en-US" b="1" i="1" dirty="0"/>
              <a:t>been summarized.</a:t>
            </a:r>
            <a:r>
              <a:rPr lang="en-US" dirty="0"/>
              <a:t> </a:t>
            </a:r>
          </a:p>
          <a:p>
            <a:pPr marL="45720" indent="0" algn="l">
              <a:buNone/>
            </a:pPr>
            <a:endParaRPr lang="ar-SA" b="1" dirty="0" smtClean="0">
              <a:solidFill>
                <a:srgbClr val="C00000"/>
              </a:solidFill>
            </a:endParaRPr>
          </a:p>
          <a:p>
            <a:pPr marL="45720" indent="0" algn="l">
              <a:buNone/>
            </a:pPr>
            <a:r>
              <a:rPr lang="en-US" b="1" dirty="0" smtClean="0">
                <a:solidFill>
                  <a:srgbClr val="C00000"/>
                </a:solidFill>
              </a:rPr>
              <a:t>5- Funnel Introduction:</a:t>
            </a:r>
          </a:p>
          <a:p>
            <a:pPr marL="45720" indent="0" algn="l">
              <a:buNone/>
            </a:pPr>
            <a:r>
              <a:rPr lang="en-US" b="1" i="1" dirty="0"/>
              <a:t>The funnel introduction begins with one or two very general sentences about the topic. Each subsequent sentence becomes increasingly focused on the topic until the last sentence, which states very specifically what the essay will be about. </a:t>
            </a:r>
            <a:endParaRPr lang="en-US" b="1" dirty="0">
              <a:solidFill>
                <a:srgbClr val="C00000"/>
              </a:solidFill>
            </a:endParaRPr>
          </a:p>
          <a:p>
            <a:pPr algn="l"/>
            <a:endParaRPr lang="en-US" b="1" dirty="0" smtClean="0">
              <a:solidFill>
                <a:srgbClr val="C00000"/>
              </a:solidFill>
            </a:endParaRPr>
          </a:p>
          <a:p>
            <a:pPr algn="l"/>
            <a:r>
              <a:rPr lang="en-US" b="1" dirty="0" smtClean="0">
                <a:solidFill>
                  <a:srgbClr val="C00000"/>
                </a:solidFill>
              </a:rPr>
              <a:t>6- Dramatic, Interesting, and Funny story Introduction:</a:t>
            </a:r>
          </a:p>
          <a:p>
            <a:pPr algn="l"/>
            <a:r>
              <a:rPr lang="en-US" b="1" i="1" dirty="0"/>
              <a:t>A dramatic, humorous, or otherwise interesting opening will generate interest in the reader. It is important, after all, to capture the reader’s attention. </a:t>
            </a:r>
            <a:endParaRPr lang="ar-SA" dirty="0"/>
          </a:p>
        </p:txBody>
      </p:sp>
      <p:sp>
        <p:nvSpPr>
          <p:cNvPr id="3" name="Title 2"/>
          <p:cNvSpPr>
            <a:spLocks noGrp="1"/>
          </p:cNvSpPr>
          <p:nvPr>
            <p:ph type="title"/>
          </p:nvPr>
        </p:nvSpPr>
        <p:spPr/>
        <p:txBody>
          <a:bodyPr/>
          <a:lstStyle/>
          <a:p>
            <a:r>
              <a:rPr lang="en-US" dirty="0"/>
              <a:t>Introductions</a:t>
            </a:r>
            <a:endParaRPr lang="ar-SA" dirty="0"/>
          </a:p>
        </p:txBody>
      </p:sp>
    </p:spTree>
    <p:extLst>
      <p:ext uri="{BB962C8B-B14F-4D97-AF65-F5344CB8AC3E}">
        <p14:creationId xmlns:p14="http://schemas.microsoft.com/office/powerpoint/2010/main" val="1170402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lgn="l">
              <a:buNone/>
            </a:pPr>
            <a:r>
              <a:rPr lang="en-US" dirty="0" smtClean="0">
                <a:solidFill>
                  <a:srgbClr val="C00000"/>
                </a:solidFill>
              </a:rPr>
              <a:t>7- Surprising Statistic or Facts Introduction </a:t>
            </a:r>
          </a:p>
          <a:p>
            <a:pPr marL="45720" indent="0" algn="l">
              <a:buNone/>
            </a:pPr>
            <a:endParaRPr lang="ar-SA" dirty="0" smtClean="0">
              <a:solidFill>
                <a:srgbClr val="C00000"/>
              </a:solidFill>
            </a:endParaRPr>
          </a:p>
          <a:p>
            <a:pPr marL="45720" indent="0" algn="l">
              <a:buNone/>
            </a:pPr>
            <a:r>
              <a:rPr lang="ar-SA" dirty="0" smtClean="0">
                <a:solidFill>
                  <a:srgbClr val="C00000"/>
                </a:solidFill>
              </a:rPr>
              <a:t>    </a:t>
            </a:r>
            <a:r>
              <a:rPr lang="en-US" dirty="0" smtClean="0">
                <a:solidFill>
                  <a:srgbClr val="C00000"/>
                </a:solidFill>
              </a:rPr>
              <a:t>8- Historical Background.</a:t>
            </a:r>
          </a:p>
          <a:p>
            <a:pPr marL="45720" indent="0" algn="l">
              <a:buNone/>
            </a:pPr>
            <a:endParaRPr lang="en-US" dirty="0" smtClean="0">
              <a:solidFill>
                <a:srgbClr val="C00000"/>
              </a:solidFill>
            </a:endParaRPr>
          </a:p>
          <a:p>
            <a:pPr marL="45720" indent="0" algn="l">
              <a:buNone/>
            </a:pPr>
            <a:r>
              <a:rPr lang="en-US" dirty="0" smtClean="0">
                <a:solidFill>
                  <a:srgbClr val="C00000"/>
                </a:solidFill>
              </a:rPr>
              <a:t>9- The turnabout Introduction:</a:t>
            </a:r>
          </a:p>
          <a:p>
            <a:pPr marL="45720" indent="0" algn="l">
              <a:buNone/>
            </a:pPr>
            <a:r>
              <a:rPr lang="en-US" b="1" i="1" dirty="0"/>
              <a:t>This type of introduction opens with a few sentences summarizing a point of view that is actually the opposite of the writer’s own thesis. By the end of the introduction, the writer makes a complete turnabout and presents his or her thesis – the opposite of what he or she started out with. This technique is useful when the writer’s purpose in the essay is to argue a point or to clear up a commonly held misconception.</a:t>
            </a:r>
            <a:endParaRPr lang="en-US" dirty="0"/>
          </a:p>
          <a:p>
            <a:pPr marL="45720" indent="0" algn="l">
              <a:buNone/>
            </a:pPr>
            <a:endParaRPr lang="ar-SA" dirty="0">
              <a:solidFill>
                <a:srgbClr val="C00000"/>
              </a:solidFill>
            </a:endParaRPr>
          </a:p>
        </p:txBody>
      </p:sp>
      <p:sp>
        <p:nvSpPr>
          <p:cNvPr id="3" name="Title 2"/>
          <p:cNvSpPr>
            <a:spLocks noGrp="1"/>
          </p:cNvSpPr>
          <p:nvPr>
            <p:ph type="title"/>
          </p:nvPr>
        </p:nvSpPr>
        <p:spPr/>
        <p:txBody>
          <a:bodyPr/>
          <a:lstStyle/>
          <a:p>
            <a:r>
              <a:rPr lang="en-US" dirty="0"/>
              <a:t>Introductions</a:t>
            </a:r>
            <a:endParaRPr lang="ar-SA" dirty="0"/>
          </a:p>
        </p:txBody>
      </p:sp>
    </p:spTree>
    <p:extLst>
      <p:ext uri="{BB962C8B-B14F-4D97-AF65-F5344CB8AC3E}">
        <p14:creationId xmlns:p14="http://schemas.microsoft.com/office/powerpoint/2010/main" val="17863535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1279</TotalTime>
  <Words>833</Words>
  <Application>Microsoft Office PowerPoint</Application>
  <PresentationFormat>On-screen Show (4:3)</PresentationFormat>
  <Paragraphs>91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Grid</vt:lpstr>
      <vt:lpstr>Punctuating Titles</vt:lpstr>
      <vt:lpstr>Thesis statements</vt:lpstr>
      <vt:lpstr>Thesis statements</vt:lpstr>
      <vt:lpstr>parallelism</vt:lpstr>
      <vt:lpstr>Exercise Parallelism</vt:lpstr>
      <vt:lpstr>Exercise Parallelism</vt:lpstr>
      <vt:lpstr>Introductions</vt:lpstr>
      <vt:lpstr>Introductions</vt:lpstr>
      <vt:lpstr>Introductions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Punctuating Titles</dc:title>
  <dc:creator>user</dc:creator>
  <cp:lastModifiedBy>user</cp:lastModifiedBy>
  <cp:revision>20</cp:revision>
  <dcterms:created xsi:type="dcterms:W3CDTF">2012-09-16T09:12:02Z</dcterms:created>
  <dcterms:modified xsi:type="dcterms:W3CDTF">2012-09-17T06:32:18Z</dcterms:modified>
</cp:coreProperties>
</file>