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5"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03BF4E-7A36-4B2B-9FFA-7A440005B012}" type="datetimeFigureOut">
              <a:rPr lang="en-US" smtClean="0"/>
              <a:pPr/>
              <a:t>5/14/2011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C8BC3F-7BE3-4BCF-9A52-C520DC50B9E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C8BC3F-7BE3-4BCF-9A52-C520DC50B9E3}"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C8BC3F-7BE3-4BCF-9A52-C520DC50B9E3}"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C8BC3F-7BE3-4BCF-9A52-C520DC50B9E3}"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C8BC3F-7BE3-4BCF-9A52-C520DC50B9E3}" type="slidenum">
              <a:rPr lang="en-US" smtClean="0"/>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C8BC3F-7BE3-4BCF-9A52-C520DC50B9E3}" type="slidenum">
              <a:rPr lang="en-US" smtClean="0"/>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C8BC3F-7BE3-4BCF-9A52-C520DC50B9E3}" type="slidenum">
              <a:rPr lang="en-US" smtClean="0"/>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C8BC3F-7BE3-4BCF-9A52-C520DC50B9E3}" type="slidenum">
              <a:rPr lang="en-US" smtClean="0"/>
              <a:pPr/>
              <a:t>21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C8BC3F-7BE3-4BCF-9A52-C520DC50B9E3}" type="slidenum">
              <a:rPr lang="en-US" smtClean="0"/>
              <a:pPr/>
              <a:t>22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C8BC3F-7BE3-4BCF-9A52-C520DC50B9E3}"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C8BC3F-7BE3-4BCF-9A52-C520DC50B9E3}"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C8BC3F-7BE3-4BCF-9A52-C520DC50B9E3}"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C8BC3F-7BE3-4BCF-9A52-C520DC50B9E3}"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C8BC3F-7BE3-4BCF-9A52-C520DC50B9E3}"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C8BC3F-7BE3-4BCF-9A52-C520DC50B9E3}"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C8BC3F-7BE3-4BCF-9A52-C520DC50B9E3}" type="slidenum">
              <a:rPr lang="en-US" smtClean="0"/>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C8BC3F-7BE3-4BCF-9A52-C520DC50B9E3}" type="slidenum">
              <a:rPr lang="en-US" smtClean="0"/>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C8BC3F-7BE3-4BCF-9A52-C520DC50B9E3}"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62FC43-AF33-4B20-B91B-2FA66B64750F}" type="datetimeFigureOut">
              <a:rPr lang="en-US" smtClean="0"/>
              <a:pPr/>
              <a:t>5/14/2011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307A7-2662-4622-97FA-B67523DB25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62FC43-AF33-4B20-B91B-2FA66B64750F}" type="datetimeFigureOut">
              <a:rPr lang="en-US" smtClean="0"/>
              <a:pPr/>
              <a:t>5/14/2011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307A7-2662-4622-97FA-B67523DB25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62FC43-AF33-4B20-B91B-2FA66B64750F}" type="datetimeFigureOut">
              <a:rPr lang="en-US" smtClean="0"/>
              <a:pPr/>
              <a:t>5/14/2011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307A7-2662-4622-97FA-B67523DB25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62FC43-AF33-4B20-B91B-2FA66B64750F}" type="datetimeFigureOut">
              <a:rPr lang="en-US" smtClean="0"/>
              <a:pPr/>
              <a:t>5/14/2011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307A7-2662-4622-97FA-B67523DB25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62FC43-AF33-4B20-B91B-2FA66B64750F}" type="datetimeFigureOut">
              <a:rPr lang="en-US" smtClean="0"/>
              <a:pPr/>
              <a:t>5/14/2011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307A7-2662-4622-97FA-B67523DB25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62FC43-AF33-4B20-B91B-2FA66B64750F}" type="datetimeFigureOut">
              <a:rPr lang="en-US" smtClean="0"/>
              <a:pPr/>
              <a:t>5/14/2011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307A7-2662-4622-97FA-B67523DB25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62FC43-AF33-4B20-B91B-2FA66B64750F}" type="datetimeFigureOut">
              <a:rPr lang="en-US" smtClean="0"/>
              <a:pPr/>
              <a:t>5/14/2011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1307A7-2662-4622-97FA-B67523DB25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62FC43-AF33-4B20-B91B-2FA66B64750F}" type="datetimeFigureOut">
              <a:rPr lang="en-US" smtClean="0"/>
              <a:pPr/>
              <a:t>5/14/2011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1307A7-2662-4622-97FA-B67523DB25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2FC43-AF33-4B20-B91B-2FA66B64750F}" type="datetimeFigureOut">
              <a:rPr lang="en-US" smtClean="0"/>
              <a:pPr/>
              <a:t>5/14/2011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1307A7-2662-4622-97FA-B67523DB25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2FC43-AF33-4B20-B91B-2FA66B64750F}" type="datetimeFigureOut">
              <a:rPr lang="en-US" smtClean="0"/>
              <a:pPr/>
              <a:t>5/14/2011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307A7-2662-4622-97FA-B67523DB25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2FC43-AF33-4B20-B91B-2FA66B64750F}" type="datetimeFigureOut">
              <a:rPr lang="en-US" smtClean="0"/>
              <a:pPr/>
              <a:t>5/14/2011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307A7-2662-4622-97FA-B67523DB25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2FC43-AF33-4B20-B91B-2FA66B64750F}" type="datetimeFigureOut">
              <a:rPr lang="en-US" smtClean="0"/>
              <a:pPr/>
              <a:t>5/14/2011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307A7-2662-4622-97FA-B67523DB25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8.png"/></Relationships>
</file>

<file path=ppt/slides/_rels/slide1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1.png"/><Relationship Id="rId4" Type="http://schemas.openxmlformats.org/officeDocument/2006/relationships/image" Target="../media/image30.png"/></Relationships>
</file>

<file path=ppt/slides/_rels/slide1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3.png"/></Relationships>
</file>

<file path=ppt/slides/_rels/slide1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6.png"/><Relationship Id="rId4" Type="http://schemas.openxmlformats.org/officeDocument/2006/relationships/image" Target="../media/image35.png"/></Relationships>
</file>

<file path=ppt/slides/_rels/slide15.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1.png"/><Relationship Id="rId7" Type="http://schemas.openxmlformats.org/officeDocument/2006/relationships/image" Target="../media/image45.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42.png"/></Relationships>
</file>

<file path=ppt/slides/_rels/slide18.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48.png"/><Relationship Id="rId5" Type="http://schemas.openxmlformats.org/officeDocument/2006/relationships/image" Target="../media/image47.png"/><Relationship Id="rId4" Type="http://schemas.openxmlformats.org/officeDocument/2006/relationships/image" Target="../media/image45.png"/></Relationships>
</file>

<file path=ppt/slides/_rels/slide19.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51.png"/><Relationship Id="rId4" Type="http://schemas.openxmlformats.org/officeDocument/2006/relationships/image" Target="../media/image50.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53.png"/></Relationships>
</file>

<file path=ppt/slides/_rels/slide21.xml.rels><?xml version="1.0" encoding="UTF-8" standalone="yes"?>
<Relationships xmlns="http://schemas.openxmlformats.org/package/2006/relationships"><Relationship Id="rId3" Type="http://schemas.openxmlformats.org/officeDocument/2006/relationships/image" Target="../media/image54.png"/><Relationship Id="rId7" Type="http://schemas.openxmlformats.org/officeDocument/2006/relationships/image" Target="../media/image58.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57.png"/><Relationship Id="rId5" Type="http://schemas.openxmlformats.org/officeDocument/2006/relationships/image" Target="../media/image56.png"/><Relationship Id="rId4" Type="http://schemas.openxmlformats.org/officeDocument/2006/relationships/image" Target="../media/image55.png"/></Relationships>
</file>

<file path=ppt/slides/_rels/slide22.xml.rels><?xml version="1.0" encoding="UTF-8" standalone="yes"?>
<Relationships xmlns="http://schemas.openxmlformats.org/package/2006/relationships"><Relationship Id="rId8" Type="http://schemas.openxmlformats.org/officeDocument/2006/relationships/image" Target="../media/image64.png"/><Relationship Id="rId3" Type="http://schemas.openxmlformats.org/officeDocument/2006/relationships/image" Target="../media/image59.png"/><Relationship Id="rId7" Type="http://schemas.openxmlformats.org/officeDocument/2006/relationships/image" Target="../media/image63.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62.png"/><Relationship Id="rId5" Type="http://schemas.openxmlformats.org/officeDocument/2006/relationships/image" Target="../media/image61.png"/><Relationship Id="rId4" Type="http://schemas.openxmlformats.org/officeDocument/2006/relationships/image" Target="../media/image60.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1.xml"/><Relationship Id="rId4"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762000"/>
          </a:xfrm>
        </p:spPr>
        <p:txBody>
          <a:bodyPr>
            <a:noAutofit/>
          </a:bodyPr>
          <a:lstStyle/>
          <a:p>
            <a:r>
              <a:rPr lang="en-US" sz="3600" dirty="0" smtClean="0">
                <a:solidFill>
                  <a:srgbClr val="0033CC"/>
                </a:solidFill>
              </a:rPr>
              <a:t>The London-London equation </a:t>
            </a:r>
            <a:endParaRPr lang="en-US" dirty="0">
              <a:solidFill>
                <a:srgbClr val="0033CC"/>
              </a:solidFill>
            </a:endParaRPr>
          </a:p>
        </p:txBody>
      </p:sp>
      <p:sp>
        <p:nvSpPr>
          <p:cNvPr id="3" name="Subtitle 2"/>
          <p:cNvSpPr>
            <a:spLocks noGrp="1"/>
          </p:cNvSpPr>
          <p:nvPr>
            <p:ph type="subTitle" idx="1"/>
          </p:nvPr>
        </p:nvSpPr>
        <p:spPr>
          <a:xfrm>
            <a:off x="152400" y="1066800"/>
            <a:ext cx="8763000" cy="5791200"/>
          </a:xfrm>
        </p:spPr>
        <p:txBody>
          <a:bodyPr>
            <a:normAutofit/>
          </a:bodyPr>
          <a:lstStyle/>
          <a:p>
            <a:pPr marL="514350" indent="-514350" algn="just">
              <a:buFont typeface="Wingdings" pitchFamily="2" charset="2"/>
              <a:buChar char="Ø"/>
            </a:pPr>
            <a:r>
              <a:rPr lang="en-US" sz="2800" dirty="0" smtClean="0">
                <a:solidFill>
                  <a:srgbClr val="C00000"/>
                </a:solidFill>
              </a:rPr>
              <a:t>The London (F. London and H. London 1935) equations are useful in describing many of the magnetic properties of superconductors</a:t>
            </a:r>
            <a:r>
              <a:rPr lang="en-US" sz="2800" dirty="0" smtClean="0"/>
              <a:t>. </a:t>
            </a:r>
          </a:p>
          <a:p>
            <a:pPr marL="514350" indent="-514350" algn="just">
              <a:buFont typeface="Wingdings" pitchFamily="2" charset="2"/>
              <a:buChar char="Ø"/>
            </a:pPr>
            <a:r>
              <a:rPr lang="en-US" sz="2800" dirty="0" smtClean="0">
                <a:solidFill>
                  <a:srgbClr val="0033CC"/>
                </a:solidFill>
              </a:rPr>
              <a:t>London starts with the </a:t>
            </a:r>
            <a:r>
              <a:rPr lang="en-US" sz="2800" dirty="0" err="1" smtClean="0">
                <a:solidFill>
                  <a:srgbClr val="0033CC"/>
                </a:solidFill>
              </a:rPr>
              <a:t>Drude</a:t>
            </a:r>
            <a:r>
              <a:rPr lang="en-US" sz="2800" dirty="0" smtClean="0">
                <a:solidFill>
                  <a:srgbClr val="0033CC"/>
                </a:solidFill>
              </a:rPr>
              <a:t>-Lorentz equation of motion for electrons in a metal, which is Newton's law for the velocity, </a:t>
            </a:r>
            <a:r>
              <a:rPr lang="en-US" sz="2800" i="1" dirty="0" smtClean="0">
                <a:solidFill>
                  <a:srgbClr val="0033CC"/>
                </a:solidFill>
              </a:rPr>
              <a:t>v</a:t>
            </a:r>
            <a:r>
              <a:rPr lang="en-US" sz="2800" dirty="0" smtClean="0">
                <a:solidFill>
                  <a:srgbClr val="0033CC"/>
                </a:solidFill>
              </a:rPr>
              <a:t>, of an electron with mass, </a:t>
            </a:r>
            <a:r>
              <a:rPr lang="en-US" sz="2800" i="1" dirty="0" smtClean="0">
                <a:solidFill>
                  <a:srgbClr val="0033CC"/>
                </a:solidFill>
              </a:rPr>
              <a:t>m.</a:t>
            </a:r>
            <a:r>
              <a:rPr lang="en-US" sz="2800" dirty="0" smtClean="0">
                <a:solidFill>
                  <a:srgbClr val="0033CC"/>
                </a:solidFill>
              </a:rPr>
              <a:t> and charge, </a:t>
            </a:r>
            <a:r>
              <a:rPr lang="en-US" sz="2800" i="1" dirty="0" smtClean="0">
                <a:solidFill>
                  <a:srgbClr val="0033CC"/>
                </a:solidFill>
              </a:rPr>
              <a:t>e</a:t>
            </a:r>
            <a:r>
              <a:rPr lang="en-US" sz="2800" dirty="0" smtClean="0">
                <a:solidFill>
                  <a:srgbClr val="0033CC"/>
                </a:solidFill>
              </a:rPr>
              <a:t>, in an electric field, </a:t>
            </a:r>
            <a:r>
              <a:rPr lang="en-US" sz="2800" i="1" dirty="0" smtClean="0">
                <a:solidFill>
                  <a:srgbClr val="0033CC"/>
                </a:solidFill>
              </a:rPr>
              <a:t>E</a:t>
            </a:r>
            <a:r>
              <a:rPr lang="en-US" sz="2800" dirty="0" smtClean="0">
                <a:solidFill>
                  <a:srgbClr val="0033CC"/>
                </a:solidFill>
              </a:rPr>
              <a:t>, with a phenomenological viscous drag proportional to </a:t>
            </a:r>
            <a:endParaRPr lang="en-US" sz="2800" dirty="0">
              <a:solidFill>
                <a:srgbClr val="0033CC"/>
              </a:solidFill>
            </a:endParaRPr>
          </a:p>
        </p:txBody>
      </p:sp>
      <p:pic>
        <p:nvPicPr>
          <p:cNvPr id="1026" name="Picture 2"/>
          <p:cNvPicPr>
            <a:picLocks noChangeAspect="1" noChangeArrowheads="1"/>
          </p:cNvPicPr>
          <p:nvPr/>
        </p:nvPicPr>
        <p:blipFill>
          <a:blip r:embed="rId2"/>
          <a:srcRect/>
          <a:stretch>
            <a:fillRect/>
          </a:stretch>
        </p:blipFill>
        <p:spPr bwMode="auto">
          <a:xfrm>
            <a:off x="7696200" y="4267200"/>
            <a:ext cx="542925" cy="32385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3505200" y="4876800"/>
            <a:ext cx="3276600" cy="1487704"/>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990600"/>
          </a:xfrm>
        </p:spPr>
        <p:txBody>
          <a:bodyPr/>
          <a:lstStyle/>
          <a:p>
            <a:r>
              <a:rPr lang="en-US" b="1" dirty="0" smtClean="0">
                <a:solidFill>
                  <a:srgbClr val="0033CC"/>
                </a:solidFill>
                <a:latin typeface="Times New Roman" pitchFamily="18" charset="0"/>
                <a:cs typeface="Times New Roman" pitchFamily="18" charset="0"/>
              </a:rPr>
              <a:t>The </a:t>
            </a:r>
            <a:r>
              <a:rPr lang="en-US" b="1" dirty="0" err="1" smtClean="0">
                <a:solidFill>
                  <a:srgbClr val="0033CC"/>
                </a:solidFill>
                <a:latin typeface="Times New Roman" pitchFamily="18" charset="0"/>
                <a:cs typeface="Times New Roman" pitchFamily="18" charset="0"/>
              </a:rPr>
              <a:t>Pippard’s</a:t>
            </a:r>
            <a:r>
              <a:rPr lang="en-US" b="1" dirty="0" smtClean="0">
                <a:solidFill>
                  <a:srgbClr val="0033CC"/>
                </a:solidFill>
                <a:latin typeface="Times New Roman" pitchFamily="18" charset="0"/>
                <a:cs typeface="Times New Roman" pitchFamily="18" charset="0"/>
              </a:rPr>
              <a:t> equation </a:t>
            </a:r>
            <a:endParaRPr lang="en-US" dirty="0"/>
          </a:p>
        </p:txBody>
      </p:sp>
      <p:sp>
        <p:nvSpPr>
          <p:cNvPr id="3" name="Subtitle 2"/>
          <p:cNvSpPr>
            <a:spLocks noGrp="1"/>
          </p:cNvSpPr>
          <p:nvPr>
            <p:ph type="subTitle" idx="1"/>
          </p:nvPr>
        </p:nvSpPr>
        <p:spPr>
          <a:xfrm>
            <a:off x="0" y="1066800"/>
            <a:ext cx="8991600" cy="5791200"/>
          </a:xfrm>
        </p:spPr>
        <p:txBody>
          <a:bodyPr>
            <a:normAutofit fontScale="85000" lnSpcReduction="10000"/>
          </a:bodyPr>
          <a:lstStyle/>
          <a:p>
            <a:pPr marL="571500" indent="-571500" algn="just">
              <a:buFont typeface="Wingdings" pitchFamily="2" charset="2"/>
              <a:buChar char="Ø"/>
            </a:pPr>
            <a:r>
              <a:rPr lang="en-US" dirty="0" smtClean="0">
                <a:solidFill>
                  <a:srgbClr val="C00000"/>
                </a:solidFill>
              </a:rPr>
              <a:t>This length bears no resemblance to the London depth, </a:t>
            </a:r>
            <a:r>
              <a:rPr lang="en-US" b="1" i="1" dirty="0" smtClean="0">
                <a:solidFill>
                  <a:srgbClr val="C00000"/>
                </a:solidFill>
                <a:sym typeface="Symbol"/>
              </a:rPr>
              <a:t></a:t>
            </a:r>
            <a:r>
              <a:rPr lang="en-US" b="1" i="1" baseline="-25000" dirty="0" smtClean="0">
                <a:solidFill>
                  <a:srgbClr val="C00000"/>
                </a:solidFill>
                <a:sym typeface="Symbol"/>
              </a:rPr>
              <a:t>L</a:t>
            </a:r>
            <a:r>
              <a:rPr lang="en-US" dirty="0" smtClean="0">
                <a:solidFill>
                  <a:srgbClr val="C00000"/>
                </a:solidFill>
              </a:rPr>
              <a:t>, and hence represents a different length scale affecting the behavior of a superconductor.</a:t>
            </a:r>
          </a:p>
          <a:p>
            <a:pPr marL="571500" indent="-571500" algn="just">
              <a:buFont typeface="Wingdings" pitchFamily="2" charset="2"/>
              <a:buChar char="Ø"/>
            </a:pPr>
            <a:r>
              <a:rPr lang="en-US" dirty="0" smtClean="0">
                <a:solidFill>
                  <a:srgbClr val="0033CC"/>
                </a:solidFill>
              </a:rPr>
              <a:t>It can be interpreted as a characteristic length which measures the spatial response of the superconductor to some perturbation (e.g. the distance over which the superconducting state develops at a normal metal superconductor boundary).</a:t>
            </a:r>
          </a:p>
          <a:p>
            <a:pPr marL="571500" indent="-571500" algn="just">
              <a:buFont typeface="Wingdings" pitchFamily="2" charset="2"/>
              <a:buChar char="Ø"/>
            </a:pPr>
            <a:r>
              <a:rPr lang="en-US" dirty="0" smtClean="0">
                <a:solidFill>
                  <a:srgbClr val="C00000"/>
                </a:solidFill>
              </a:rPr>
              <a:t>Length scales of this kind were introduced independently by </a:t>
            </a:r>
            <a:r>
              <a:rPr lang="en-US" dirty="0" err="1" smtClean="0">
                <a:solidFill>
                  <a:srgbClr val="C00000"/>
                </a:solidFill>
              </a:rPr>
              <a:t>Ginzburg</a:t>
            </a:r>
            <a:r>
              <a:rPr lang="en-US" dirty="0" smtClean="0">
                <a:solidFill>
                  <a:srgbClr val="C00000"/>
                </a:solidFill>
              </a:rPr>
              <a:t> and Landau (1950) and by </a:t>
            </a:r>
            <a:r>
              <a:rPr lang="en-US" dirty="0" err="1" smtClean="0">
                <a:solidFill>
                  <a:srgbClr val="C00000"/>
                </a:solidFill>
              </a:rPr>
              <a:t>Pippard</a:t>
            </a:r>
            <a:r>
              <a:rPr lang="en-US" dirty="0" smtClean="0">
                <a:solidFill>
                  <a:srgbClr val="C00000"/>
                </a:solidFill>
              </a:rPr>
              <a:t> (1953). </a:t>
            </a:r>
          </a:p>
          <a:p>
            <a:pPr marL="571500" indent="-571500" algn="just">
              <a:buFont typeface="Wingdings" pitchFamily="2" charset="2"/>
              <a:buChar char="Ø"/>
            </a:pPr>
            <a:r>
              <a:rPr lang="en-US" dirty="0" smtClean="0">
                <a:solidFill>
                  <a:srgbClr val="7030A0"/>
                </a:solidFill>
              </a:rPr>
              <a:t>These length scales are not identical, however: the </a:t>
            </a:r>
            <a:r>
              <a:rPr lang="en-US" dirty="0" err="1" smtClean="0">
                <a:solidFill>
                  <a:srgbClr val="7030A0"/>
                </a:solidFill>
              </a:rPr>
              <a:t>Pippard</a:t>
            </a:r>
            <a:r>
              <a:rPr lang="en-US" dirty="0" smtClean="0">
                <a:solidFill>
                  <a:srgbClr val="7030A0"/>
                </a:solidFill>
              </a:rPr>
              <a:t> length is temperature-independent while the </a:t>
            </a:r>
            <a:r>
              <a:rPr lang="en-US" dirty="0" err="1" smtClean="0">
                <a:solidFill>
                  <a:srgbClr val="7030A0"/>
                </a:solidFill>
              </a:rPr>
              <a:t>Ginzburg</a:t>
            </a:r>
            <a:r>
              <a:rPr lang="en-US" dirty="0" smtClean="0">
                <a:solidFill>
                  <a:srgbClr val="7030A0"/>
                </a:solidFill>
              </a:rPr>
              <a:t> Landau length depends on temperature. The </a:t>
            </a:r>
            <a:r>
              <a:rPr lang="en-US" dirty="0" err="1" smtClean="0">
                <a:solidFill>
                  <a:srgbClr val="7030A0"/>
                </a:solidFill>
              </a:rPr>
              <a:t>Pippard</a:t>
            </a:r>
            <a:r>
              <a:rPr lang="en-US" dirty="0" smtClean="0">
                <a:solidFill>
                  <a:srgbClr val="7030A0"/>
                </a:solidFill>
              </a:rPr>
              <a:t> coherence length is related to the BCS coherence length. </a:t>
            </a:r>
            <a:endParaRPr lang="en-US" dirty="0">
              <a:solidFill>
                <a:srgbClr val="7030A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990600"/>
          </a:xfrm>
        </p:spPr>
        <p:txBody>
          <a:bodyPr/>
          <a:lstStyle/>
          <a:p>
            <a:r>
              <a:rPr lang="en-US" b="1" dirty="0" smtClean="0">
                <a:solidFill>
                  <a:srgbClr val="0033CC"/>
                </a:solidFill>
                <a:latin typeface="Times New Roman" pitchFamily="18" charset="0"/>
                <a:cs typeface="Times New Roman" pitchFamily="18" charset="0"/>
              </a:rPr>
              <a:t>The </a:t>
            </a:r>
            <a:r>
              <a:rPr lang="en-US" b="1" dirty="0" err="1" smtClean="0">
                <a:solidFill>
                  <a:srgbClr val="0033CC"/>
                </a:solidFill>
                <a:latin typeface="Times New Roman" pitchFamily="18" charset="0"/>
                <a:cs typeface="Times New Roman" pitchFamily="18" charset="0"/>
              </a:rPr>
              <a:t>Pippard’s</a:t>
            </a:r>
            <a:r>
              <a:rPr lang="en-US" b="1" dirty="0" smtClean="0">
                <a:solidFill>
                  <a:srgbClr val="0033CC"/>
                </a:solidFill>
                <a:latin typeface="Times New Roman" pitchFamily="18" charset="0"/>
                <a:cs typeface="Times New Roman" pitchFamily="18" charset="0"/>
              </a:rPr>
              <a:t> equation </a:t>
            </a:r>
            <a:endParaRPr lang="en-US" dirty="0"/>
          </a:p>
        </p:txBody>
      </p:sp>
      <p:sp>
        <p:nvSpPr>
          <p:cNvPr id="3" name="Subtitle 2"/>
          <p:cNvSpPr>
            <a:spLocks noGrp="1"/>
          </p:cNvSpPr>
          <p:nvPr>
            <p:ph type="subTitle" idx="1"/>
          </p:nvPr>
        </p:nvSpPr>
        <p:spPr>
          <a:xfrm>
            <a:off x="0" y="1066800"/>
            <a:ext cx="8991600" cy="5791200"/>
          </a:xfrm>
        </p:spPr>
        <p:txBody>
          <a:bodyPr>
            <a:normAutofit/>
          </a:bodyPr>
          <a:lstStyle/>
          <a:p>
            <a:pPr marL="571500" indent="-571500" algn="just">
              <a:buFont typeface="Wingdings" pitchFamily="2" charset="2"/>
              <a:buChar char="Ø"/>
            </a:pPr>
            <a:r>
              <a:rPr lang="en-US" dirty="0" smtClean="0">
                <a:solidFill>
                  <a:srgbClr val="C00000"/>
                </a:solidFill>
              </a:rPr>
              <a:t>We </a:t>
            </a:r>
            <a:r>
              <a:rPr lang="en-US" sz="2400" dirty="0" smtClean="0">
                <a:solidFill>
                  <a:srgbClr val="C00000"/>
                </a:solidFill>
              </a:rPr>
              <a:t>first discuss </a:t>
            </a:r>
            <a:r>
              <a:rPr lang="en-US" sz="2400" dirty="0" err="1" smtClean="0">
                <a:solidFill>
                  <a:srgbClr val="C00000"/>
                </a:solidFill>
              </a:rPr>
              <a:t>Pippard's</a:t>
            </a:r>
            <a:r>
              <a:rPr lang="en-US" sz="2400" dirty="0" smtClean="0">
                <a:solidFill>
                  <a:srgbClr val="C00000"/>
                </a:solidFill>
              </a:rPr>
              <a:t> phenomenological theory (which semi quantitatively captures the main features of the microscopic theory (BCS). </a:t>
            </a:r>
          </a:p>
          <a:p>
            <a:pPr marL="571500" indent="-571500" algn="just">
              <a:buFont typeface="Wingdings" pitchFamily="2" charset="2"/>
              <a:buChar char="Ø"/>
            </a:pPr>
            <a:r>
              <a:rPr lang="en-US" sz="2400" dirty="0" smtClean="0">
                <a:solidFill>
                  <a:srgbClr val="0033CC"/>
                </a:solidFill>
              </a:rPr>
              <a:t>We begin by writing London's equation in an alternative form. Substituting the fourth Maxwell equation</a:t>
            </a:r>
          </a:p>
          <a:p>
            <a:pPr marL="571500" indent="-571500" algn="just">
              <a:buFont typeface="Wingdings" pitchFamily="2" charset="2"/>
              <a:buChar char="Ø"/>
            </a:pPr>
            <a:endParaRPr lang="en-US" sz="2400" dirty="0"/>
          </a:p>
          <a:p>
            <a:pPr marL="571500" indent="-571500" algn="just">
              <a:buFont typeface="Wingdings" pitchFamily="2" charset="2"/>
              <a:buChar char="Ø"/>
            </a:pPr>
            <a:endParaRPr lang="en-US" sz="2400" dirty="0" smtClean="0"/>
          </a:p>
          <a:p>
            <a:pPr marL="571500" indent="-571500" algn="just">
              <a:buFont typeface="Wingdings" pitchFamily="2" charset="2"/>
              <a:buChar char="Ø"/>
            </a:pPr>
            <a:endParaRPr lang="en-US" sz="2400" dirty="0" smtClean="0"/>
          </a:p>
          <a:p>
            <a:pPr marL="571500" indent="-571500" algn="just">
              <a:buFont typeface="Wingdings" pitchFamily="2" charset="2"/>
              <a:buChar char="Ø"/>
            </a:pPr>
            <a:r>
              <a:rPr lang="en-US" sz="2400" dirty="0" smtClean="0">
                <a:solidFill>
                  <a:srgbClr val="C00000"/>
                </a:solidFill>
              </a:rPr>
              <a:t>in the London equation yields </a:t>
            </a:r>
            <a:endParaRPr lang="en-US" sz="2400" dirty="0">
              <a:solidFill>
                <a:srgbClr val="C00000"/>
              </a:solidFill>
            </a:endParaRPr>
          </a:p>
        </p:txBody>
      </p:sp>
      <p:pic>
        <p:nvPicPr>
          <p:cNvPr id="10242" name="Picture 2"/>
          <p:cNvPicPr>
            <a:picLocks noChangeAspect="1" noChangeArrowheads="1"/>
          </p:cNvPicPr>
          <p:nvPr/>
        </p:nvPicPr>
        <p:blipFill>
          <a:blip r:embed="rId3"/>
          <a:srcRect/>
          <a:stretch>
            <a:fillRect/>
          </a:stretch>
        </p:blipFill>
        <p:spPr bwMode="auto">
          <a:xfrm>
            <a:off x="2209800" y="3505200"/>
            <a:ext cx="2261050" cy="483898"/>
          </a:xfrm>
          <a:prstGeom prst="rect">
            <a:avLst/>
          </a:prstGeom>
          <a:noFill/>
          <a:ln w="9525">
            <a:noFill/>
            <a:miter lim="800000"/>
            <a:headEnd/>
            <a:tailEnd/>
          </a:ln>
          <a:effectLst/>
        </p:spPr>
      </p:pic>
      <p:pic>
        <p:nvPicPr>
          <p:cNvPr id="10244" name="Picture 4"/>
          <p:cNvPicPr>
            <a:picLocks noChangeAspect="1" noChangeArrowheads="1"/>
          </p:cNvPicPr>
          <p:nvPr/>
        </p:nvPicPr>
        <p:blipFill>
          <a:blip r:embed="rId4"/>
          <a:srcRect/>
          <a:stretch>
            <a:fillRect/>
          </a:stretch>
        </p:blipFill>
        <p:spPr bwMode="auto">
          <a:xfrm>
            <a:off x="1447800" y="4876800"/>
            <a:ext cx="2590800" cy="1544234"/>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990600"/>
          </a:xfrm>
        </p:spPr>
        <p:txBody>
          <a:bodyPr/>
          <a:lstStyle/>
          <a:p>
            <a:r>
              <a:rPr lang="en-US" b="1" dirty="0" smtClean="0">
                <a:solidFill>
                  <a:srgbClr val="0033CC"/>
                </a:solidFill>
                <a:latin typeface="Times New Roman" pitchFamily="18" charset="0"/>
                <a:cs typeface="Times New Roman" pitchFamily="18" charset="0"/>
              </a:rPr>
              <a:t>The </a:t>
            </a:r>
            <a:r>
              <a:rPr lang="en-US" b="1" dirty="0" err="1" smtClean="0">
                <a:solidFill>
                  <a:srgbClr val="0033CC"/>
                </a:solidFill>
                <a:latin typeface="Times New Roman" pitchFamily="18" charset="0"/>
                <a:cs typeface="Times New Roman" pitchFamily="18" charset="0"/>
              </a:rPr>
              <a:t>Pippard’s</a:t>
            </a:r>
            <a:r>
              <a:rPr lang="en-US" b="1" dirty="0" smtClean="0">
                <a:solidFill>
                  <a:srgbClr val="0033CC"/>
                </a:solidFill>
                <a:latin typeface="Times New Roman" pitchFamily="18" charset="0"/>
                <a:cs typeface="Times New Roman" pitchFamily="18" charset="0"/>
              </a:rPr>
              <a:t> equation </a:t>
            </a:r>
            <a:endParaRPr lang="en-US" dirty="0"/>
          </a:p>
        </p:txBody>
      </p:sp>
      <p:sp>
        <p:nvSpPr>
          <p:cNvPr id="3" name="Subtitle 2"/>
          <p:cNvSpPr>
            <a:spLocks noGrp="1"/>
          </p:cNvSpPr>
          <p:nvPr>
            <p:ph type="subTitle" idx="1"/>
          </p:nvPr>
        </p:nvSpPr>
        <p:spPr>
          <a:xfrm>
            <a:off x="0" y="1066800"/>
            <a:ext cx="8991600" cy="5791200"/>
          </a:xfrm>
        </p:spPr>
        <p:txBody>
          <a:bodyPr>
            <a:normAutofit/>
          </a:bodyPr>
          <a:lstStyle/>
          <a:p>
            <a:pPr marL="571500" indent="-571500" algn="just">
              <a:buFont typeface="Wingdings" pitchFamily="2" charset="2"/>
              <a:buChar char="Ø"/>
            </a:pPr>
            <a:r>
              <a:rPr lang="en-US" dirty="0" smtClean="0">
                <a:solidFill>
                  <a:srgbClr val="C00000"/>
                </a:solidFill>
              </a:rPr>
              <a:t>We next write         where </a:t>
            </a:r>
            <a:r>
              <a:rPr lang="en-US" b="1" dirty="0" smtClean="0">
                <a:solidFill>
                  <a:srgbClr val="C00000"/>
                </a:solidFill>
              </a:rPr>
              <a:t>A</a:t>
            </a:r>
            <a:r>
              <a:rPr lang="en-US" dirty="0" smtClean="0">
                <a:solidFill>
                  <a:srgbClr val="C00000"/>
                </a:solidFill>
              </a:rPr>
              <a:t> is the magnetic vector potential, and restrict the gauge to satisfy .</a:t>
            </a:r>
          </a:p>
          <a:p>
            <a:pPr marL="571500" indent="-571500" algn="just">
              <a:buFont typeface="Wingdings" pitchFamily="2" charset="2"/>
              <a:buChar char="Ø"/>
            </a:pPr>
            <a:endParaRPr lang="en-US" dirty="0">
              <a:solidFill>
                <a:srgbClr val="7030A0"/>
              </a:solidFill>
            </a:endParaRPr>
          </a:p>
          <a:p>
            <a:pPr marL="571500" indent="-571500" algn="just">
              <a:buFont typeface="Wingdings" pitchFamily="2" charset="2"/>
              <a:buChar char="Ø"/>
            </a:pPr>
            <a:endParaRPr lang="en-US" dirty="0" smtClean="0">
              <a:solidFill>
                <a:srgbClr val="7030A0"/>
              </a:solidFill>
            </a:endParaRPr>
          </a:p>
          <a:p>
            <a:pPr marL="571500" indent="-571500" algn="just">
              <a:buFont typeface="Wingdings" pitchFamily="2" charset="2"/>
              <a:buChar char="Ø"/>
            </a:pPr>
            <a:r>
              <a:rPr lang="en-US" dirty="0" smtClean="0">
                <a:solidFill>
                  <a:srgbClr val="0033CC"/>
                </a:solidFill>
              </a:rPr>
              <a:t>and the boundary condition,   </a:t>
            </a:r>
            <a:r>
              <a:rPr lang="en-US" b="1" i="1" dirty="0" smtClean="0">
                <a:solidFill>
                  <a:srgbClr val="0033CC"/>
                </a:solidFill>
              </a:rPr>
              <a:t>A</a:t>
            </a:r>
            <a:r>
              <a:rPr lang="en-US" b="1" i="1" baseline="-25000" dirty="0" smtClean="0">
                <a:solidFill>
                  <a:srgbClr val="0033CC"/>
                </a:solidFill>
              </a:rPr>
              <a:t>n</a:t>
            </a:r>
            <a:r>
              <a:rPr lang="en-US" b="1" i="1" dirty="0" smtClean="0">
                <a:solidFill>
                  <a:srgbClr val="0033CC"/>
                </a:solidFill>
              </a:rPr>
              <a:t> = 0</a:t>
            </a:r>
          </a:p>
          <a:p>
            <a:pPr marL="571500" indent="-571500" algn="just">
              <a:buFont typeface="Wingdings" pitchFamily="2" charset="2"/>
              <a:buChar char="Ø"/>
            </a:pPr>
            <a:r>
              <a:rPr lang="en-US" dirty="0" smtClean="0">
                <a:solidFill>
                  <a:srgbClr val="C00000"/>
                </a:solidFill>
              </a:rPr>
              <a:t>where </a:t>
            </a:r>
            <a:r>
              <a:rPr lang="en-US" b="1" i="1" dirty="0" smtClean="0">
                <a:solidFill>
                  <a:srgbClr val="C00000"/>
                </a:solidFill>
              </a:rPr>
              <a:t>A</a:t>
            </a:r>
            <a:r>
              <a:rPr lang="en-US" b="1" i="1" baseline="-25000" dirty="0" smtClean="0">
                <a:solidFill>
                  <a:srgbClr val="C00000"/>
                </a:solidFill>
              </a:rPr>
              <a:t>n</a:t>
            </a:r>
            <a:r>
              <a:rPr lang="en-US" dirty="0" smtClean="0">
                <a:solidFill>
                  <a:srgbClr val="C00000"/>
                </a:solidFill>
              </a:rPr>
              <a:t> is the component of </a:t>
            </a:r>
            <a:r>
              <a:rPr lang="en-US" b="1" i="1" dirty="0" smtClean="0">
                <a:solidFill>
                  <a:srgbClr val="C00000"/>
                </a:solidFill>
              </a:rPr>
              <a:t>A</a:t>
            </a:r>
            <a:r>
              <a:rPr lang="en-US" dirty="0" smtClean="0">
                <a:solidFill>
                  <a:srgbClr val="C00000"/>
                </a:solidFill>
              </a:rPr>
              <a:t> perpendicular to the superconductor surface. London's equation  may then be written </a:t>
            </a:r>
          </a:p>
          <a:p>
            <a:pPr marL="571500" indent="-571500" algn="just">
              <a:buFont typeface="Wingdings" pitchFamily="2" charset="2"/>
              <a:buChar char="Ø"/>
            </a:pPr>
            <a:endParaRPr lang="en-US" dirty="0">
              <a:solidFill>
                <a:srgbClr val="C00000"/>
              </a:solidFill>
            </a:endParaRPr>
          </a:p>
          <a:p>
            <a:pPr marL="571500" indent="-571500" algn="just">
              <a:buFont typeface="Wingdings" pitchFamily="2" charset="2"/>
              <a:buChar char="Ø"/>
            </a:pPr>
            <a:r>
              <a:rPr lang="en-US" dirty="0" smtClean="0">
                <a:solidFill>
                  <a:srgbClr val="C00000"/>
                </a:solidFill>
              </a:rPr>
              <a:t>                                                                    (1)</a:t>
            </a:r>
          </a:p>
        </p:txBody>
      </p:sp>
      <p:pic>
        <p:nvPicPr>
          <p:cNvPr id="11266" name="Picture 2"/>
          <p:cNvPicPr>
            <a:picLocks noChangeAspect="1" noChangeArrowheads="1"/>
          </p:cNvPicPr>
          <p:nvPr/>
        </p:nvPicPr>
        <p:blipFill>
          <a:blip r:embed="rId3"/>
          <a:srcRect/>
          <a:stretch>
            <a:fillRect/>
          </a:stretch>
        </p:blipFill>
        <p:spPr bwMode="auto">
          <a:xfrm>
            <a:off x="3276600" y="1219200"/>
            <a:ext cx="1143000" cy="354039"/>
          </a:xfrm>
          <a:prstGeom prst="rect">
            <a:avLst/>
          </a:prstGeom>
          <a:noFill/>
          <a:ln w="9525">
            <a:noFill/>
            <a:miter lim="800000"/>
            <a:headEnd/>
            <a:tailEnd/>
          </a:ln>
          <a:effectLst/>
        </p:spPr>
      </p:pic>
      <p:pic>
        <p:nvPicPr>
          <p:cNvPr id="11267" name="Picture 3"/>
          <p:cNvPicPr>
            <a:picLocks noChangeAspect="1" noChangeArrowheads="1"/>
          </p:cNvPicPr>
          <p:nvPr/>
        </p:nvPicPr>
        <p:blipFill>
          <a:blip r:embed="rId4"/>
          <a:srcRect/>
          <a:stretch>
            <a:fillRect/>
          </a:stretch>
        </p:blipFill>
        <p:spPr bwMode="auto">
          <a:xfrm>
            <a:off x="2819400" y="2209800"/>
            <a:ext cx="4183856" cy="685800"/>
          </a:xfrm>
          <a:prstGeom prst="rect">
            <a:avLst/>
          </a:prstGeom>
          <a:noFill/>
          <a:ln w="9525">
            <a:noFill/>
            <a:miter lim="800000"/>
            <a:headEnd/>
            <a:tailEnd/>
          </a:ln>
          <a:effectLst/>
        </p:spPr>
      </p:pic>
      <p:pic>
        <p:nvPicPr>
          <p:cNvPr id="11268" name="Picture 4"/>
          <p:cNvPicPr>
            <a:picLocks noChangeAspect="1" noChangeArrowheads="1"/>
          </p:cNvPicPr>
          <p:nvPr/>
        </p:nvPicPr>
        <p:blipFill>
          <a:blip r:embed="rId5"/>
          <a:srcRect/>
          <a:stretch>
            <a:fillRect/>
          </a:stretch>
        </p:blipFill>
        <p:spPr bwMode="auto">
          <a:xfrm>
            <a:off x="2971800" y="5595730"/>
            <a:ext cx="2362200" cy="1075597"/>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990600"/>
          </a:xfrm>
        </p:spPr>
        <p:txBody>
          <a:bodyPr/>
          <a:lstStyle/>
          <a:p>
            <a:r>
              <a:rPr lang="en-US" b="1" dirty="0" smtClean="0">
                <a:solidFill>
                  <a:srgbClr val="0033CC"/>
                </a:solidFill>
                <a:latin typeface="Times New Roman" pitchFamily="18" charset="0"/>
                <a:cs typeface="Times New Roman" pitchFamily="18" charset="0"/>
              </a:rPr>
              <a:t>The </a:t>
            </a:r>
            <a:r>
              <a:rPr lang="en-US" b="1" dirty="0" err="1" smtClean="0">
                <a:solidFill>
                  <a:srgbClr val="0033CC"/>
                </a:solidFill>
                <a:latin typeface="Times New Roman" pitchFamily="18" charset="0"/>
                <a:cs typeface="Times New Roman" pitchFamily="18" charset="0"/>
              </a:rPr>
              <a:t>Pippard’s</a:t>
            </a:r>
            <a:r>
              <a:rPr lang="en-US" b="1" dirty="0" smtClean="0">
                <a:solidFill>
                  <a:srgbClr val="0033CC"/>
                </a:solidFill>
                <a:latin typeface="Times New Roman" pitchFamily="18" charset="0"/>
                <a:cs typeface="Times New Roman" pitchFamily="18" charset="0"/>
              </a:rPr>
              <a:t> equation </a:t>
            </a:r>
            <a:endParaRPr lang="en-US" dirty="0"/>
          </a:p>
        </p:txBody>
      </p:sp>
      <p:sp>
        <p:nvSpPr>
          <p:cNvPr id="3" name="Subtitle 2"/>
          <p:cNvSpPr>
            <a:spLocks noGrp="1"/>
          </p:cNvSpPr>
          <p:nvPr>
            <p:ph type="subTitle" idx="1"/>
          </p:nvPr>
        </p:nvSpPr>
        <p:spPr>
          <a:xfrm>
            <a:off x="0" y="1066800"/>
            <a:ext cx="8991600" cy="5791200"/>
          </a:xfrm>
        </p:spPr>
        <p:txBody>
          <a:bodyPr>
            <a:normAutofit fontScale="70000" lnSpcReduction="20000"/>
          </a:bodyPr>
          <a:lstStyle/>
          <a:p>
            <a:pPr marL="571500" indent="-571500" algn="just">
              <a:buFont typeface="Wingdings" pitchFamily="2" charset="2"/>
              <a:buChar char="Ø"/>
            </a:pPr>
            <a:r>
              <a:rPr lang="en-US" dirty="0" smtClean="0">
                <a:solidFill>
                  <a:srgbClr val="7030A0"/>
                </a:solidFill>
              </a:rPr>
              <a:t>The boundary condition that the normal component of </a:t>
            </a:r>
            <a:r>
              <a:rPr lang="en-US" b="1" i="1" dirty="0" smtClean="0">
                <a:solidFill>
                  <a:srgbClr val="7030A0"/>
                </a:solidFill>
              </a:rPr>
              <a:t>A</a:t>
            </a:r>
            <a:r>
              <a:rPr lang="en-US" b="1" i="1" baseline="-25000" dirty="0" smtClean="0">
                <a:solidFill>
                  <a:srgbClr val="7030A0"/>
                </a:solidFill>
              </a:rPr>
              <a:t>n</a:t>
            </a:r>
            <a:r>
              <a:rPr lang="en-US" dirty="0" smtClean="0">
                <a:solidFill>
                  <a:srgbClr val="7030A0"/>
                </a:solidFill>
              </a:rPr>
              <a:t> </a:t>
            </a:r>
            <a:r>
              <a:rPr lang="en-US" b="1" i="1" dirty="0" smtClean="0">
                <a:solidFill>
                  <a:srgbClr val="7030A0"/>
                </a:solidFill>
              </a:rPr>
              <a:t>=0</a:t>
            </a:r>
            <a:r>
              <a:rPr lang="en-US" dirty="0" smtClean="0">
                <a:solidFill>
                  <a:srgbClr val="7030A0"/>
                </a:solidFill>
              </a:rPr>
              <a:t>,  is reasonable.</a:t>
            </a:r>
          </a:p>
          <a:p>
            <a:pPr marL="571500" indent="-571500" algn="just">
              <a:buFont typeface="Wingdings" pitchFamily="2" charset="2"/>
              <a:buChar char="Ø"/>
            </a:pPr>
            <a:r>
              <a:rPr lang="en-US" dirty="0" smtClean="0">
                <a:solidFill>
                  <a:srgbClr val="7030A0"/>
                </a:solidFill>
              </a:rPr>
              <a:t>Because the normal component of the super-current, </a:t>
            </a:r>
            <a:r>
              <a:rPr lang="en-US" b="1" i="1" dirty="0" err="1" smtClean="0">
                <a:solidFill>
                  <a:srgbClr val="7030A0"/>
                </a:solidFill>
              </a:rPr>
              <a:t>j</a:t>
            </a:r>
            <a:r>
              <a:rPr lang="en-US" b="1" i="1" baseline="-25000" dirty="0" err="1" smtClean="0">
                <a:solidFill>
                  <a:srgbClr val="7030A0"/>
                </a:solidFill>
              </a:rPr>
              <a:t>n</a:t>
            </a:r>
            <a:r>
              <a:rPr lang="en-US" dirty="0" smtClean="0">
                <a:solidFill>
                  <a:srgbClr val="7030A0"/>
                </a:solidFill>
              </a:rPr>
              <a:t>, vanishes at a boundary (this is a good boundary condition at a superconductor-insulator boundary but will require modification for metal superconductor or superconductor-superconductor boundaries). </a:t>
            </a:r>
          </a:p>
          <a:p>
            <a:pPr marL="571500" indent="-571500" algn="just">
              <a:buFont typeface="Wingdings" pitchFamily="2" charset="2"/>
              <a:buChar char="Ø"/>
            </a:pPr>
            <a:endParaRPr lang="en-US" dirty="0" smtClean="0">
              <a:solidFill>
                <a:srgbClr val="7030A0"/>
              </a:solidFill>
            </a:endParaRPr>
          </a:p>
          <a:p>
            <a:pPr marL="571500" indent="-571500" algn="just">
              <a:lnSpc>
                <a:spcPct val="170000"/>
              </a:lnSpc>
              <a:buFont typeface="Wingdings" pitchFamily="2" charset="2"/>
              <a:buChar char="Ø"/>
            </a:pPr>
            <a:r>
              <a:rPr lang="en-US" dirty="0" smtClean="0">
                <a:solidFill>
                  <a:srgbClr val="7030A0"/>
                </a:solidFill>
              </a:rPr>
              <a:t>To generalize                         </a:t>
            </a:r>
            <a:r>
              <a:rPr lang="en-US" dirty="0" err="1" smtClean="0">
                <a:solidFill>
                  <a:srgbClr val="7030A0"/>
                </a:solidFill>
              </a:rPr>
              <a:t>Pippard</a:t>
            </a:r>
            <a:r>
              <a:rPr lang="en-US" dirty="0" smtClean="0">
                <a:solidFill>
                  <a:srgbClr val="7030A0"/>
                </a:solidFill>
              </a:rPr>
              <a:t> reasoned that the relation between j and A should be nonlocal, meaning that the current j(r) at a point r involves contributions from A(r') at neighboring points r‘ located in a volume with a radius of order               go surrounding r. </a:t>
            </a:r>
          </a:p>
          <a:p>
            <a:pPr marL="571500" indent="-571500" algn="just">
              <a:lnSpc>
                <a:spcPct val="120000"/>
              </a:lnSpc>
              <a:buFont typeface="Wingdings" pitchFamily="2" charset="2"/>
              <a:buChar char="Ø"/>
            </a:pPr>
            <a:r>
              <a:rPr lang="en-US" dirty="0" smtClean="0">
                <a:solidFill>
                  <a:srgbClr val="7030A0"/>
                </a:solidFill>
              </a:rPr>
              <a:t>The mathematical form he selected was guided by the nonlocal relation between the electric field. E(r'). and the current, j(r), which had been developed earlier by Chambers (1952). The expression employed by </a:t>
            </a:r>
            <a:r>
              <a:rPr lang="en-US" dirty="0" err="1" smtClean="0">
                <a:solidFill>
                  <a:srgbClr val="7030A0"/>
                </a:solidFill>
              </a:rPr>
              <a:t>Pippard</a:t>
            </a:r>
            <a:r>
              <a:rPr lang="en-US" dirty="0" smtClean="0">
                <a:solidFill>
                  <a:srgbClr val="7030A0"/>
                </a:solidFill>
              </a:rPr>
              <a:t> was </a:t>
            </a:r>
          </a:p>
          <a:p>
            <a:pPr marL="571500" indent="-571500" algn="just">
              <a:buFont typeface="Wingdings" pitchFamily="2" charset="2"/>
              <a:buChar char="Ø"/>
            </a:pPr>
            <a:endParaRPr lang="en-US" dirty="0">
              <a:solidFill>
                <a:srgbClr val="7030A0"/>
              </a:solidFill>
            </a:endParaRPr>
          </a:p>
        </p:txBody>
      </p:sp>
      <p:pic>
        <p:nvPicPr>
          <p:cNvPr id="12290" name="Picture 2"/>
          <p:cNvPicPr>
            <a:picLocks noChangeAspect="1" noChangeArrowheads="1"/>
          </p:cNvPicPr>
          <p:nvPr/>
        </p:nvPicPr>
        <p:blipFill>
          <a:blip r:embed="rId3"/>
          <a:srcRect/>
          <a:stretch>
            <a:fillRect/>
          </a:stretch>
        </p:blipFill>
        <p:spPr bwMode="auto">
          <a:xfrm>
            <a:off x="2362200" y="3124200"/>
            <a:ext cx="1219200" cy="575417"/>
          </a:xfrm>
          <a:prstGeom prst="rect">
            <a:avLst/>
          </a:prstGeom>
          <a:noFill/>
          <a:ln w="9525">
            <a:noFill/>
            <a:miter lim="800000"/>
            <a:headEnd/>
            <a:tailEnd/>
          </a:ln>
          <a:effectLst/>
        </p:spPr>
      </p:pic>
      <p:pic>
        <p:nvPicPr>
          <p:cNvPr id="12291" name="Picture 3"/>
          <p:cNvPicPr>
            <a:picLocks noChangeAspect="1" noChangeArrowheads="1"/>
          </p:cNvPicPr>
          <p:nvPr/>
        </p:nvPicPr>
        <p:blipFill>
          <a:blip r:embed="rId4"/>
          <a:srcRect/>
          <a:stretch>
            <a:fillRect/>
          </a:stretch>
        </p:blipFill>
        <p:spPr bwMode="auto">
          <a:xfrm>
            <a:off x="4267200" y="4800600"/>
            <a:ext cx="447675" cy="377824"/>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990600"/>
          </a:xfrm>
        </p:spPr>
        <p:txBody>
          <a:bodyPr/>
          <a:lstStyle/>
          <a:p>
            <a:r>
              <a:rPr lang="en-US" b="1" dirty="0" smtClean="0">
                <a:solidFill>
                  <a:srgbClr val="0033CC"/>
                </a:solidFill>
                <a:latin typeface="Times New Roman" pitchFamily="18" charset="0"/>
                <a:cs typeface="Times New Roman" pitchFamily="18" charset="0"/>
              </a:rPr>
              <a:t>The </a:t>
            </a:r>
            <a:r>
              <a:rPr lang="en-US" b="1" dirty="0" err="1" smtClean="0">
                <a:solidFill>
                  <a:srgbClr val="0033CC"/>
                </a:solidFill>
                <a:latin typeface="Times New Roman" pitchFamily="18" charset="0"/>
                <a:cs typeface="Times New Roman" pitchFamily="18" charset="0"/>
              </a:rPr>
              <a:t>Pippard’s</a:t>
            </a:r>
            <a:r>
              <a:rPr lang="en-US" b="1" dirty="0" smtClean="0">
                <a:solidFill>
                  <a:srgbClr val="0033CC"/>
                </a:solidFill>
                <a:latin typeface="Times New Roman" pitchFamily="18" charset="0"/>
                <a:cs typeface="Times New Roman" pitchFamily="18" charset="0"/>
              </a:rPr>
              <a:t> equation </a:t>
            </a:r>
            <a:endParaRPr lang="en-US" dirty="0"/>
          </a:p>
        </p:txBody>
      </p:sp>
      <p:sp>
        <p:nvSpPr>
          <p:cNvPr id="3" name="Subtitle 2"/>
          <p:cNvSpPr>
            <a:spLocks noGrp="1"/>
          </p:cNvSpPr>
          <p:nvPr>
            <p:ph type="subTitle" idx="1"/>
          </p:nvPr>
        </p:nvSpPr>
        <p:spPr>
          <a:xfrm>
            <a:off x="0" y="1066800"/>
            <a:ext cx="8991600" cy="5791200"/>
          </a:xfrm>
        </p:spPr>
        <p:txBody>
          <a:bodyPr>
            <a:normAutofit fontScale="92500" lnSpcReduction="10000"/>
          </a:bodyPr>
          <a:lstStyle/>
          <a:p>
            <a:pPr marL="571500" indent="-571500" algn="just">
              <a:buFont typeface="Wingdings" pitchFamily="2" charset="2"/>
              <a:buChar char="Ø"/>
            </a:pPr>
            <a:r>
              <a:rPr lang="en-US" dirty="0" smtClean="0">
                <a:solidFill>
                  <a:srgbClr val="7030A0"/>
                </a:solidFill>
              </a:rPr>
              <a:t>The expression employed by </a:t>
            </a:r>
            <a:r>
              <a:rPr lang="en-US" dirty="0" err="1" smtClean="0">
                <a:solidFill>
                  <a:srgbClr val="7030A0"/>
                </a:solidFill>
              </a:rPr>
              <a:t>Pippard</a:t>
            </a:r>
            <a:r>
              <a:rPr lang="en-US" dirty="0" smtClean="0">
                <a:solidFill>
                  <a:srgbClr val="7030A0"/>
                </a:solidFill>
              </a:rPr>
              <a:t> was</a:t>
            </a:r>
          </a:p>
          <a:p>
            <a:pPr marL="571500" indent="-571500" algn="just">
              <a:buFont typeface="Wingdings" pitchFamily="2" charset="2"/>
              <a:buChar char="Ø"/>
            </a:pPr>
            <a:endParaRPr lang="en-US" dirty="0">
              <a:solidFill>
                <a:srgbClr val="7030A0"/>
              </a:solidFill>
            </a:endParaRPr>
          </a:p>
          <a:p>
            <a:pPr marL="571500" indent="-571500" algn="just">
              <a:buFont typeface="Wingdings" pitchFamily="2" charset="2"/>
              <a:buChar char="Ø"/>
            </a:pPr>
            <a:r>
              <a:rPr lang="en-US" dirty="0" smtClean="0">
                <a:solidFill>
                  <a:srgbClr val="7030A0"/>
                </a:solidFill>
              </a:rPr>
              <a:t>                                                                        (2)</a:t>
            </a:r>
          </a:p>
          <a:p>
            <a:pPr marL="571500" indent="-571500" algn="just"/>
            <a:endParaRPr lang="en-US" dirty="0" smtClean="0">
              <a:solidFill>
                <a:srgbClr val="7030A0"/>
              </a:solidFill>
            </a:endParaRPr>
          </a:p>
          <a:p>
            <a:pPr marL="571500" indent="-571500" algn="just">
              <a:buFont typeface="Wingdings" pitchFamily="2" charset="2"/>
              <a:buChar char="Ø"/>
            </a:pPr>
            <a:r>
              <a:rPr lang="en-US" dirty="0" smtClean="0">
                <a:solidFill>
                  <a:srgbClr val="7030A0"/>
                </a:solidFill>
              </a:rPr>
              <a:t>where </a:t>
            </a:r>
            <a:r>
              <a:rPr lang="en-US" b="1" i="1" dirty="0" smtClean="0">
                <a:solidFill>
                  <a:srgbClr val="7030A0"/>
                </a:solidFill>
              </a:rPr>
              <a:t>R = r - r</a:t>
            </a:r>
            <a:r>
              <a:rPr lang="en-US" dirty="0" smtClean="0">
                <a:solidFill>
                  <a:srgbClr val="7030A0"/>
                </a:solidFill>
              </a:rPr>
              <a:t>'. The constant C is fixed by requiring (2) reduce to (1) in the quasi-uniform limit where we may take </a:t>
            </a:r>
            <a:r>
              <a:rPr lang="en-US" b="1" i="1" dirty="0" smtClean="0">
                <a:solidFill>
                  <a:srgbClr val="7030A0"/>
                </a:solidFill>
              </a:rPr>
              <a:t>A </a:t>
            </a:r>
            <a:r>
              <a:rPr lang="en-US" dirty="0" smtClean="0">
                <a:solidFill>
                  <a:srgbClr val="7030A0"/>
                </a:solidFill>
              </a:rPr>
              <a:t>from under the integral sign; we then have </a:t>
            </a:r>
          </a:p>
          <a:p>
            <a:pPr marL="571500" indent="-571500" algn="just">
              <a:buFont typeface="Wingdings" pitchFamily="2" charset="2"/>
              <a:buChar char="Ø"/>
            </a:pPr>
            <a:endParaRPr lang="en-US" dirty="0">
              <a:solidFill>
                <a:srgbClr val="7030A0"/>
              </a:solidFill>
            </a:endParaRPr>
          </a:p>
          <a:p>
            <a:pPr marL="571500" indent="-571500" algn="just">
              <a:buFont typeface="Wingdings" pitchFamily="2" charset="2"/>
              <a:buChar char="Ø"/>
            </a:pPr>
            <a:endParaRPr lang="en-US" dirty="0" smtClean="0">
              <a:solidFill>
                <a:srgbClr val="7030A0"/>
              </a:solidFill>
            </a:endParaRPr>
          </a:p>
          <a:p>
            <a:pPr marL="571500" indent="-571500" algn="just">
              <a:buFont typeface="Wingdings" pitchFamily="2" charset="2"/>
              <a:buChar char="Ø"/>
            </a:pPr>
            <a:endParaRPr lang="en-US" dirty="0">
              <a:solidFill>
                <a:srgbClr val="7030A0"/>
              </a:solidFill>
            </a:endParaRPr>
          </a:p>
          <a:p>
            <a:pPr marL="571500" indent="-571500" algn="just">
              <a:buFont typeface="Wingdings" pitchFamily="2" charset="2"/>
              <a:buChar char="Ø"/>
            </a:pPr>
            <a:r>
              <a:rPr lang="en-US" dirty="0" smtClean="0">
                <a:solidFill>
                  <a:srgbClr val="7030A0"/>
                </a:solidFill>
              </a:rPr>
              <a:t> </a:t>
            </a:r>
          </a:p>
          <a:p>
            <a:pPr marL="571500" indent="-571500" algn="just">
              <a:buFont typeface="Wingdings" pitchFamily="2" charset="2"/>
              <a:buChar char="Ø"/>
            </a:pPr>
            <a:endParaRPr lang="en-US" dirty="0">
              <a:solidFill>
                <a:srgbClr val="7030A0"/>
              </a:solidFill>
            </a:endParaRPr>
          </a:p>
        </p:txBody>
      </p:sp>
      <p:pic>
        <p:nvPicPr>
          <p:cNvPr id="13314" name="Picture 2"/>
          <p:cNvPicPr>
            <a:picLocks noChangeAspect="1" noChangeArrowheads="1"/>
          </p:cNvPicPr>
          <p:nvPr/>
        </p:nvPicPr>
        <p:blipFill>
          <a:blip r:embed="rId3"/>
          <a:srcRect/>
          <a:stretch>
            <a:fillRect/>
          </a:stretch>
        </p:blipFill>
        <p:spPr bwMode="auto">
          <a:xfrm>
            <a:off x="1066800" y="1676400"/>
            <a:ext cx="5068006" cy="1039813"/>
          </a:xfrm>
          <a:prstGeom prst="rect">
            <a:avLst/>
          </a:prstGeom>
          <a:noFill/>
          <a:ln w="9525">
            <a:noFill/>
            <a:miter lim="800000"/>
            <a:headEnd/>
            <a:tailEnd/>
          </a:ln>
          <a:effectLst/>
        </p:spPr>
      </p:pic>
      <p:pic>
        <p:nvPicPr>
          <p:cNvPr id="13315" name="Picture 3"/>
          <p:cNvPicPr>
            <a:picLocks noChangeAspect="1" noChangeArrowheads="1"/>
          </p:cNvPicPr>
          <p:nvPr/>
        </p:nvPicPr>
        <p:blipFill>
          <a:blip r:embed="rId4"/>
          <a:srcRect/>
          <a:stretch>
            <a:fillRect/>
          </a:stretch>
        </p:blipFill>
        <p:spPr bwMode="auto">
          <a:xfrm>
            <a:off x="1905000" y="4572000"/>
            <a:ext cx="5200151" cy="1195394"/>
          </a:xfrm>
          <a:prstGeom prst="rect">
            <a:avLst/>
          </a:prstGeom>
          <a:noFill/>
          <a:ln w="9525">
            <a:noFill/>
            <a:miter lim="800000"/>
            <a:headEnd/>
            <a:tailEnd/>
          </a:ln>
          <a:effectLst/>
        </p:spPr>
      </p:pic>
      <p:pic>
        <p:nvPicPr>
          <p:cNvPr id="13316" name="Picture 4"/>
          <p:cNvPicPr>
            <a:picLocks noChangeAspect="1" noChangeArrowheads="1"/>
          </p:cNvPicPr>
          <p:nvPr/>
        </p:nvPicPr>
        <p:blipFill>
          <a:blip r:embed="rId5"/>
          <a:srcRect/>
          <a:stretch>
            <a:fillRect/>
          </a:stretch>
        </p:blipFill>
        <p:spPr bwMode="auto">
          <a:xfrm>
            <a:off x="609600" y="5943600"/>
            <a:ext cx="8382000" cy="658813"/>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990600"/>
          </a:xfrm>
        </p:spPr>
        <p:txBody>
          <a:bodyPr/>
          <a:lstStyle/>
          <a:p>
            <a:r>
              <a:rPr lang="en-US" b="1" dirty="0" smtClean="0">
                <a:solidFill>
                  <a:srgbClr val="0033CC"/>
                </a:solidFill>
                <a:latin typeface="Times New Roman" pitchFamily="18" charset="0"/>
                <a:cs typeface="Times New Roman" pitchFamily="18" charset="0"/>
              </a:rPr>
              <a:t>The </a:t>
            </a:r>
            <a:r>
              <a:rPr lang="en-US" b="1" dirty="0" err="1" smtClean="0">
                <a:solidFill>
                  <a:srgbClr val="0033CC"/>
                </a:solidFill>
                <a:latin typeface="Times New Roman" pitchFamily="18" charset="0"/>
                <a:cs typeface="Times New Roman" pitchFamily="18" charset="0"/>
              </a:rPr>
              <a:t>Pippard’s</a:t>
            </a:r>
            <a:r>
              <a:rPr lang="en-US" b="1" dirty="0" smtClean="0">
                <a:solidFill>
                  <a:srgbClr val="0033CC"/>
                </a:solidFill>
                <a:latin typeface="Times New Roman" pitchFamily="18" charset="0"/>
                <a:cs typeface="Times New Roman" pitchFamily="18" charset="0"/>
              </a:rPr>
              <a:t> equation </a:t>
            </a:r>
            <a:endParaRPr lang="en-US" dirty="0"/>
          </a:p>
        </p:txBody>
      </p:sp>
      <p:sp>
        <p:nvSpPr>
          <p:cNvPr id="3" name="Subtitle 2"/>
          <p:cNvSpPr>
            <a:spLocks noGrp="1"/>
          </p:cNvSpPr>
          <p:nvPr>
            <p:ph type="subTitle" idx="1"/>
          </p:nvPr>
        </p:nvSpPr>
        <p:spPr>
          <a:xfrm>
            <a:off x="0" y="1066800"/>
            <a:ext cx="8991600" cy="5791200"/>
          </a:xfrm>
        </p:spPr>
        <p:txBody>
          <a:bodyPr>
            <a:normAutofit/>
          </a:bodyPr>
          <a:lstStyle/>
          <a:p>
            <a:pPr marL="571500" indent="-571500" algn="just">
              <a:buFont typeface="Wingdings" pitchFamily="2" charset="2"/>
              <a:buChar char="Ø"/>
            </a:pPr>
            <a:endParaRPr lang="en-US" dirty="0">
              <a:solidFill>
                <a:srgbClr val="7030A0"/>
              </a:solidFill>
            </a:endParaRPr>
          </a:p>
          <a:p>
            <a:pPr marL="571500" indent="-571500" algn="just">
              <a:buFont typeface="Wingdings" pitchFamily="2" charset="2"/>
              <a:buChar char="Ø"/>
            </a:pPr>
            <a:r>
              <a:rPr lang="en-US" dirty="0" smtClean="0">
                <a:solidFill>
                  <a:srgbClr val="7030A0"/>
                </a:solidFill>
              </a:rPr>
              <a:t>                                                                          (3)  </a:t>
            </a:r>
          </a:p>
          <a:p>
            <a:pPr marL="571500" indent="-571500" algn="just">
              <a:buFont typeface="Wingdings" pitchFamily="2" charset="2"/>
              <a:buChar char="Ø"/>
            </a:pPr>
            <a:r>
              <a:rPr lang="en-US" dirty="0" smtClean="0">
                <a:solidFill>
                  <a:srgbClr val="7030A0"/>
                </a:solidFill>
              </a:rPr>
              <a:t>   </a:t>
            </a:r>
            <a:endParaRPr lang="en-US" dirty="0">
              <a:solidFill>
                <a:srgbClr val="7030A0"/>
              </a:solidFill>
            </a:endParaRPr>
          </a:p>
          <a:p>
            <a:pPr marL="571500" indent="-571500" algn="just">
              <a:buFont typeface="Wingdings" pitchFamily="2" charset="2"/>
              <a:buChar char="Ø"/>
            </a:pPr>
            <a:r>
              <a:rPr lang="en-US" dirty="0" smtClean="0">
                <a:solidFill>
                  <a:srgbClr val="C00000"/>
                </a:solidFill>
              </a:rPr>
              <a:t>Since Eq. (3) involves two functions, A(r) and j(r), a complete description requires a second </a:t>
            </a:r>
          </a:p>
          <a:p>
            <a:pPr marL="571500" indent="-571500" algn="just">
              <a:buFont typeface="Wingdings" pitchFamily="2" charset="2"/>
              <a:buChar char="Ø"/>
            </a:pPr>
            <a:r>
              <a:rPr lang="en-US" dirty="0" smtClean="0">
                <a:solidFill>
                  <a:srgbClr val="7030A0"/>
                </a:solidFill>
              </a:rPr>
              <a:t>equation which is obtained by substituting</a:t>
            </a:r>
          </a:p>
          <a:p>
            <a:pPr marL="571500" indent="-571500" algn="just"/>
            <a:r>
              <a:rPr lang="en-US" dirty="0" smtClean="0">
                <a:solidFill>
                  <a:srgbClr val="7030A0"/>
                </a:solidFill>
              </a:rPr>
              <a:t>       in the fourth Maxwell equation to obtain </a:t>
            </a:r>
          </a:p>
          <a:p>
            <a:pPr marL="571500" indent="-571500" algn="just">
              <a:buFont typeface="Wingdings" pitchFamily="2" charset="2"/>
              <a:buChar char="Ø"/>
            </a:pPr>
            <a:endParaRPr lang="en-US" dirty="0" smtClean="0">
              <a:solidFill>
                <a:srgbClr val="7030A0"/>
              </a:solidFill>
            </a:endParaRPr>
          </a:p>
          <a:p>
            <a:pPr marL="571500" indent="-571500" algn="just">
              <a:buFont typeface="Wingdings" pitchFamily="2" charset="2"/>
              <a:buChar char="Ø"/>
            </a:pPr>
            <a:endParaRPr lang="en-US" dirty="0">
              <a:solidFill>
                <a:srgbClr val="7030A0"/>
              </a:solidFill>
            </a:endParaRPr>
          </a:p>
          <a:p>
            <a:pPr marL="571500" indent="-571500" algn="just">
              <a:buFont typeface="Wingdings" pitchFamily="2" charset="2"/>
              <a:buChar char="Ø"/>
            </a:pPr>
            <a:r>
              <a:rPr lang="en-US" dirty="0" smtClean="0">
                <a:solidFill>
                  <a:srgbClr val="7030A0"/>
                </a:solidFill>
              </a:rPr>
              <a:t> </a:t>
            </a:r>
          </a:p>
          <a:p>
            <a:pPr marL="571500" indent="-571500" algn="just">
              <a:buFont typeface="Wingdings" pitchFamily="2" charset="2"/>
              <a:buChar char="Ø"/>
            </a:pPr>
            <a:endParaRPr lang="en-US" dirty="0">
              <a:solidFill>
                <a:srgbClr val="7030A0"/>
              </a:solidFill>
            </a:endParaRPr>
          </a:p>
        </p:txBody>
      </p:sp>
      <p:pic>
        <p:nvPicPr>
          <p:cNvPr id="14338" name="Picture 2"/>
          <p:cNvPicPr>
            <a:picLocks noChangeAspect="1" noChangeArrowheads="1"/>
          </p:cNvPicPr>
          <p:nvPr/>
        </p:nvPicPr>
        <p:blipFill>
          <a:blip r:embed="rId3"/>
          <a:srcRect/>
          <a:stretch>
            <a:fillRect/>
          </a:stretch>
        </p:blipFill>
        <p:spPr bwMode="auto">
          <a:xfrm>
            <a:off x="1676400" y="1524000"/>
            <a:ext cx="4892675" cy="876300"/>
          </a:xfrm>
          <a:prstGeom prst="rect">
            <a:avLst/>
          </a:prstGeom>
          <a:noFill/>
          <a:ln w="9525">
            <a:noFill/>
            <a:miter lim="800000"/>
            <a:headEnd/>
            <a:tailEnd/>
          </a:ln>
          <a:effectLst/>
        </p:spPr>
      </p:pic>
      <p:pic>
        <p:nvPicPr>
          <p:cNvPr id="14339" name="Picture 3"/>
          <p:cNvPicPr>
            <a:picLocks noChangeAspect="1" noChangeArrowheads="1"/>
          </p:cNvPicPr>
          <p:nvPr/>
        </p:nvPicPr>
        <p:blipFill>
          <a:blip r:embed="rId4"/>
          <a:srcRect/>
          <a:stretch>
            <a:fillRect/>
          </a:stretch>
        </p:blipFill>
        <p:spPr bwMode="auto">
          <a:xfrm>
            <a:off x="7772400" y="3962400"/>
            <a:ext cx="1066800" cy="381000"/>
          </a:xfrm>
          <a:prstGeom prst="rect">
            <a:avLst/>
          </a:prstGeom>
          <a:noFill/>
          <a:ln w="9525">
            <a:noFill/>
            <a:miter lim="800000"/>
            <a:headEnd/>
            <a:tailEnd/>
          </a:ln>
          <a:effectLst/>
        </p:spPr>
      </p:pic>
      <p:pic>
        <p:nvPicPr>
          <p:cNvPr id="14340" name="Picture 4"/>
          <p:cNvPicPr>
            <a:picLocks noChangeAspect="1" noChangeArrowheads="1"/>
          </p:cNvPicPr>
          <p:nvPr/>
        </p:nvPicPr>
        <p:blipFill>
          <a:blip r:embed="rId5"/>
          <a:srcRect/>
          <a:stretch>
            <a:fillRect/>
          </a:stretch>
        </p:blipFill>
        <p:spPr bwMode="auto">
          <a:xfrm>
            <a:off x="3048000" y="5181600"/>
            <a:ext cx="3124200" cy="1015364"/>
          </a:xfrm>
          <a:prstGeom prst="rect">
            <a:avLst/>
          </a:prstGeom>
          <a:noFill/>
          <a:ln w="9525">
            <a:noFill/>
            <a:miter lim="800000"/>
            <a:headEnd/>
            <a:tailEnd/>
          </a:ln>
          <a:effectLst/>
        </p:spPr>
      </p:pic>
      <p:pic>
        <p:nvPicPr>
          <p:cNvPr id="14341" name="Picture 5"/>
          <p:cNvPicPr>
            <a:picLocks noChangeAspect="1" noChangeArrowheads="1"/>
          </p:cNvPicPr>
          <p:nvPr/>
        </p:nvPicPr>
        <p:blipFill>
          <a:blip r:embed="rId6"/>
          <a:srcRect/>
          <a:stretch>
            <a:fillRect/>
          </a:stretch>
        </p:blipFill>
        <p:spPr bwMode="auto">
          <a:xfrm>
            <a:off x="685800" y="6248400"/>
            <a:ext cx="7848600" cy="4572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990600"/>
          </a:xfrm>
        </p:spPr>
        <p:txBody>
          <a:bodyPr/>
          <a:lstStyle/>
          <a:p>
            <a:r>
              <a:rPr lang="en-US" b="1" dirty="0" smtClean="0">
                <a:solidFill>
                  <a:srgbClr val="0033CC"/>
                </a:solidFill>
                <a:latin typeface="Times New Roman" pitchFamily="18" charset="0"/>
                <a:cs typeface="Times New Roman" pitchFamily="18" charset="0"/>
              </a:rPr>
              <a:t>The </a:t>
            </a:r>
            <a:r>
              <a:rPr lang="en-US" b="1" dirty="0" err="1" smtClean="0">
                <a:solidFill>
                  <a:srgbClr val="0033CC"/>
                </a:solidFill>
                <a:latin typeface="Times New Roman" pitchFamily="18" charset="0"/>
                <a:cs typeface="Times New Roman" pitchFamily="18" charset="0"/>
              </a:rPr>
              <a:t>Pippard’s</a:t>
            </a:r>
            <a:r>
              <a:rPr lang="en-US" b="1" dirty="0" smtClean="0">
                <a:solidFill>
                  <a:srgbClr val="0033CC"/>
                </a:solidFill>
                <a:latin typeface="Times New Roman" pitchFamily="18" charset="0"/>
                <a:cs typeface="Times New Roman" pitchFamily="18" charset="0"/>
              </a:rPr>
              <a:t> equation </a:t>
            </a:r>
            <a:endParaRPr lang="en-US" dirty="0"/>
          </a:p>
        </p:txBody>
      </p:sp>
      <p:sp>
        <p:nvSpPr>
          <p:cNvPr id="3" name="Subtitle 2"/>
          <p:cNvSpPr>
            <a:spLocks noGrp="1"/>
          </p:cNvSpPr>
          <p:nvPr>
            <p:ph type="subTitle" idx="1"/>
          </p:nvPr>
        </p:nvSpPr>
        <p:spPr>
          <a:xfrm>
            <a:off x="0" y="1066800"/>
            <a:ext cx="8991600" cy="5791200"/>
          </a:xfrm>
        </p:spPr>
        <p:txBody>
          <a:bodyPr>
            <a:normAutofit fontScale="85000" lnSpcReduction="10000"/>
          </a:bodyPr>
          <a:lstStyle/>
          <a:p>
            <a:pPr marL="571500" indent="-571500" algn="just">
              <a:buFont typeface="Wingdings" pitchFamily="2" charset="2"/>
              <a:buChar char="Ø"/>
            </a:pPr>
            <a:r>
              <a:rPr lang="en-US" dirty="0" smtClean="0">
                <a:solidFill>
                  <a:srgbClr val="C00000"/>
                </a:solidFill>
              </a:rPr>
              <a:t>Eq. (</a:t>
            </a:r>
            <a:r>
              <a:rPr lang="en-US" dirty="0" smtClean="0">
                <a:solidFill>
                  <a:srgbClr val="C00000"/>
                </a:solidFill>
              </a:rPr>
              <a:t>3) </a:t>
            </a:r>
            <a:r>
              <a:rPr lang="en-US" dirty="0" smtClean="0">
                <a:solidFill>
                  <a:srgbClr val="C00000"/>
                </a:solidFill>
              </a:rPr>
              <a:t>applies only to a bulk superconductor. An important question </a:t>
            </a:r>
            <a:r>
              <a:rPr lang="en-US" dirty="0" smtClean="0">
                <a:solidFill>
                  <a:srgbClr val="C00000"/>
                </a:solidFill>
              </a:rPr>
              <a:t>we </a:t>
            </a:r>
            <a:r>
              <a:rPr lang="en-US" dirty="0" smtClean="0">
                <a:solidFill>
                  <a:srgbClr val="C00000"/>
                </a:solidFill>
              </a:rPr>
              <a:t>would like to </a:t>
            </a:r>
            <a:r>
              <a:rPr lang="en-US" dirty="0" smtClean="0">
                <a:solidFill>
                  <a:srgbClr val="C00000"/>
                </a:solidFill>
              </a:rPr>
              <a:t>examine </a:t>
            </a:r>
            <a:r>
              <a:rPr lang="en-US" dirty="0" smtClean="0">
                <a:solidFill>
                  <a:srgbClr val="C00000"/>
                </a:solidFill>
              </a:rPr>
              <a:t>is the behavior of a magnetic field near a surface, which will require a modification (or </a:t>
            </a:r>
            <a:r>
              <a:rPr lang="en-US" dirty="0" smtClean="0">
                <a:solidFill>
                  <a:srgbClr val="C00000"/>
                </a:solidFill>
              </a:rPr>
              <a:t>reinterpretation</a:t>
            </a:r>
            <a:r>
              <a:rPr lang="en-US" dirty="0" smtClean="0">
                <a:solidFill>
                  <a:srgbClr val="C00000"/>
                </a:solidFill>
              </a:rPr>
              <a:t>) of (</a:t>
            </a:r>
            <a:r>
              <a:rPr lang="en-US" dirty="0" smtClean="0">
                <a:solidFill>
                  <a:srgbClr val="C00000"/>
                </a:solidFill>
              </a:rPr>
              <a:t>3). </a:t>
            </a:r>
          </a:p>
          <a:p>
            <a:pPr marL="571500" indent="-571500" algn="just">
              <a:buFont typeface="Wingdings" pitchFamily="2" charset="2"/>
              <a:buChar char="Ø"/>
            </a:pPr>
            <a:r>
              <a:rPr lang="en-US" dirty="0" smtClean="0">
                <a:solidFill>
                  <a:schemeClr val="tx1"/>
                </a:solidFill>
              </a:rPr>
              <a:t>To </a:t>
            </a:r>
            <a:r>
              <a:rPr lang="en-US" dirty="0" smtClean="0">
                <a:solidFill>
                  <a:schemeClr val="tx1"/>
                </a:solidFill>
              </a:rPr>
              <a:t>model the effect of the surface the integration over points r' is </a:t>
            </a:r>
            <a:r>
              <a:rPr lang="en-US" dirty="0" smtClean="0">
                <a:solidFill>
                  <a:schemeClr val="tx1"/>
                </a:solidFill>
              </a:rPr>
              <a:t>restricted </a:t>
            </a:r>
            <a:r>
              <a:rPr lang="en-US" dirty="0" smtClean="0">
                <a:solidFill>
                  <a:schemeClr val="tx1"/>
                </a:solidFill>
              </a:rPr>
              <a:t>to the interior of the superconductor</a:t>
            </a:r>
            <a:r>
              <a:rPr lang="en-US" dirty="0" smtClean="0">
                <a:solidFill>
                  <a:schemeClr val="tx1"/>
                </a:solidFill>
              </a:rPr>
              <a:t>.</a:t>
            </a:r>
          </a:p>
          <a:p>
            <a:pPr marL="571500" indent="-571500" algn="just">
              <a:buFont typeface="Wingdings" pitchFamily="2" charset="2"/>
              <a:buChar char="Ø"/>
            </a:pPr>
            <a:r>
              <a:rPr lang="en-US" dirty="0" smtClean="0">
                <a:solidFill>
                  <a:srgbClr val="0033CC"/>
                </a:solidFill>
              </a:rPr>
              <a:t> </a:t>
            </a:r>
            <a:r>
              <a:rPr lang="en-US" dirty="0" smtClean="0">
                <a:solidFill>
                  <a:srgbClr val="0033CC"/>
                </a:solidFill>
              </a:rPr>
              <a:t>If the surface is highly </a:t>
            </a:r>
            <a:r>
              <a:rPr lang="en-US" dirty="0" smtClean="0">
                <a:solidFill>
                  <a:srgbClr val="0033CC"/>
                </a:solidFill>
              </a:rPr>
              <a:t>contorted (twisted/bended,), </a:t>
            </a:r>
            <a:r>
              <a:rPr lang="en-US" dirty="0" smtClean="0">
                <a:solidFill>
                  <a:srgbClr val="0033CC"/>
                </a:solidFill>
              </a:rPr>
              <a:t>then it can </a:t>
            </a:r>
            <a:r>
              <a:rPr lang="en-US" dirty="0" smtClean="0">
                <a:solidFill>
                  <a:srgbClr val="0033CC"/>
                </a:solidFill>
              </a:rPr>
              <a:t>happen </a:t>
            </a:r>
            <a:r>
              <a:rPr lang="en-US" dirty="0" smtClean="0">
                <a:solidFill>
                  <a:srgbClr val="0033CC"/>
                </a:solidFill>
              </a:rPr>
              <a:t>that two points near the surface and separated by about a coherence length cannot be </a:t>
            </a:r>
            <a:r>
              <a:rPr lang="en-US" dirty="0" smtClean="0">
                <a:solidFill>
                  <a:srgbClr val="0033CC"/>
                </a:solidFill>
              </a:rPr>
              <a:t>connected </a:t>
            </a:r>
            <a:r>
              <a:rPr lang="en-US" dirty="0" smtClean="0">
                <a:solidFill>
                  <a:srgbClr val="0033CC"/>
                </a:solidFill>
              </a:rPr>
              <a:t>by a straight electron </a:t>
            </a:r>
            <a:r>
              <a:rPr lang="en-US" dirty="0" smtClean="0">
                <a:solidFill>
                  <a:srgbClr val="0033CC"/>
                </a:solidFill>
              </a:rPr>
              <a:t>trajectory </a:t>
            </a:r>
            <a:r>
              <a:rPr lang="en-US" dirty="0" smtClean="0">
                <a:solidFill>
                  <a:srgbClr val="0033CC"/>
                </a:solidFill>
              </a:rPr>
              <a:t>without passing through the vacuum; one then has to </a:t>
            </a:r>
            <a:r>
              <a:rPr lang="en-US" dirty="0" smtClean="0">
                <a:solidFill>
                  <a:srgbClr val="0033CC"/>
                </a:solidFill>
              </a:rPr>
              <a:t>account </a:t>
            </a:r>
            <a:r>
              <a:rPr lang="en-US" dirty="0" smtClean="0">
                <a:solidFill>
                  <a:srgbClr val="0033CC"/>
                </a:solidFill>
              </a:rPr>
              <a:t>for this shadowing </a:t>
            </a:r>
            <a:r>
              <a:rPr lang="en-US" dirty="0" smtClean="0">
                <a:solidFill>
                  <a:srgbClr val="0033CC"/>
                </a:solidFill>
              </a:rPr>
              <a:t>effect</a:t>
            </a:r>
            <a:r>
              <a:rPr lang="en-US" dirty="0" smtClean="0">
                <a:solidFill>
                  <a:srgbClr val="0033CC"/>
                </a:solidFill>
              </a:rPr>
              <a:t>. We restrict ourselves here to plane boundaries which we take </a:t>
            </a:r>
            <a:r>
              <a:rPr lang="en-US" dirty="0" smtClean="0">
                <a:solidFill>
                  <a:srgbClr val="0033CC"/>
                </a:solidFill>
              </a:rPr>
              <a:t>to be </a:t>
            </a:r>
            <a:r>
              <a:rPr lang="en-US" dirty="0" smtClean="0">
                <a:solidFill>
                  <a:srgbClr val="0033CC"/>
                </a:solidFill>
              </a:rPr>
              <a:t>normal to the z direction.   </a:t>
            </a:r>
            <a:endParaRPr lang="en-US" dirty="0">
              <a:solidFill>
                <a:srgbClr val="0033CC"/>
              </a:solidFill>
            </a:endParaRPr>
          </a:p>
          <a:p>
            <a:pPr marL="571500" indent="-571500" algn="just">
              <a:buFont typeface="Wingdings" pitchFamily="2" charset="2"/>
              <a:buChar char="Ø"/>
            </a:pPr>
            <a:endParaRPr lang="en-US" dirty="0">
              <a:solidFill>
                <a:srgbClr val="7030A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990600"/>
          </a:xfrm>
        </p:spPr>
        <p:txBody>
          <a:bodyPr/>
          <a:lstStyle/>
          <a:p>
            <a:r>
              <a:rPr lang="en-US" b="1" dirty="0" smtClean="0">
                <a:solidFill>
                  <a:srgbClr val="0033CC"/>
                </a:solidFill>
                <a:latin typeface="Times New Roman" pitchFamily="18" charset="0"/>
                <a:cs typeface="Times New Roman" pitchFamily="18" charset="0"/>
              </a:rPr>
              <a:t>The </a:t>
            </a:r>
            <a:r>
              <a:rPr lang="en-US" b="1" dirty="0" err="1" smtClean="0">
                <a:solidFill>
                  <a:srgbClr val="0033CC"/>
                </a:solidFill>
                <a:latin typeface="Times New Roman" pitchFamily="18" charset="0"/>
                <a:cs typeface="Times New Roman" pitchFamily="18" charset="0"/>
              </a:rPr>
              <a:t>Pippard’s</a:t>
            </a:r>
            <a:r>
              <a:rPr lang="en-US" b="1" dirty="0" smtClean="0">
                <a:solidFill>
                  <a:srgbClr val="0033CC"/>
                </a:solidFill>
                <a:latin typeface="Times New Roman" pitchFamily="18" charset="0"/>
                <a:cs typeface="Times New Roman" pitchFamily="18" charset="0"/>
              </a:rPr>
              <a:t> equation </a:t>
            </a:r>
            <a:endParaRPr lang="en-US" dirty="0"/>
          </a:p>
        </p:txBody>
      </p:sp>
      <p:sp>
        <p:nvSpPr>
          <p:cNvPr id="3" name="Subtitle 2"/>
          <p:cNvSpPr>
            <a:spLocks noGrp="1"/>
          </p:cNvSpPr>
          <p:nvPr>
            <p:ph type="subTitle" idx="1"/>
          </p:nvPr>
        </p:nvSpPr>
        <p:spPr>
          <a:xfrm>
            <a:off x="0" y="1066800"/>
            <a:ext cx="8991600" cy="5791200"/>
          </a:xfrm>
        </p:spPr>
        <p:txBody>
          <a:bodyPr>
            <a:normAutofit/>
          </a:bodyPr>
          <a:lstStyle/>
          <a:p>
            <a:pPr marL="571500" indent="-571500" algn="just">
              <a:buFont typeface="Wingdings" pitchFamily="2" charset="2"/>
              <a:buChar char="Ø"/>
            </a:pPr>
            <a:r>
              <a:rPr lang="en-US" sz="2800" dirty="0" smtClean="0">
                <a:solidFill>
                  <a:srgbClr val="C00000"/>
                </a:solidFill>
              </a:rPr>
              <a:t>In the limit </a:t>
            </a:r>
            <a:r>
              <a:rPr lang="en-US" sz="2800" dirty="0" smtClean="0">
                <a:solidFill>
                  <a:srgbClr val="C00000"/>
                </a:solidFill>
              </a:rPr>
              <a:t>            Eq</a:t>
            </a:r>
            <a:r>
              <a:rPr lang="en-US" sz="2800" dirty="0" smtClean="0">
                <a:solidFill>
                  <a:srgbClr val="C00000"/>
                </a:solidFill>
              </a:rPr>
              <a:t>. (</a:t>
            </a:r>
            <a:r>
              <a:rPr lang="en-US" sz="2800" dirty="0" smtClean="0">
                <a:solidFill>
                  <a:srgbClr val="C00000"/>
                </a:solidFill>
              </a:rPr>
              <a:t>3) reduces </a:t>
            </a:r>
            <a:r>
              <a:rPr lang="en-US" sz="2800" dirty="0" smtClean="0">
                <a:solidFill>
                  <a:srgbClr val="C00000"/>
                </a:solidFill>
              </a:rPr>
              <a:t>to the London equation, as discussed above. </a:t>
            </a:r>
            <a:endParaRPr lang="en-US" sz="2800" dirty="0" smtClean="0">
              <a:solidFill>
                <a:srgbClr val="C00000"/>
              </a:solidFill>
            </a:endParaRPr>
          </a:p>
          <a:p>
            <a:pPr marL="571500" indent="-571500" algn="just">
              <a:buFont typeface="Wingdings" pitchFamily="2" charset="2"/>
              <a:buChar char="Ø"/>
            </a:pPr>
            <a:r>
              <a:rPr lang="en-US" sz="2800" dirty="0" smtClean="0">
                <a:solidFill>
                  <a:srgbClr val="0033CC"/>
                </a:solidFill>
              </a:rPr>
              <a:t>By expanding </a:t>
            </a:r>
            <a:r>
              <a:rPr lang="en-US" sz="2800" dirty="0" smtClean="0">
                <a:solidFill>
                  <a:srgbClr val="0033CC"/>
                </a:solidFill>
              </a:rPr>
              <a:t>A(r') in a power series in R, we may obtain corrections to the London equation due to </a:t>
            </a:r>
            <a:r>
              <a:rPr lang="en-US" sz="2800" dirty="0" smtClean="0">
                <a:solidFill>
                  <a:srgbClr val="0033CC"/>
                </a:solidFill>
              </a:rPr>
              <a:t>non-locality.</a:t>
            </a:r>
          </a:p>
          <a:p>
            <a:pPr marL="571500" indent="-571500" algn="just">
              <a:buFont typeface="Wingdings" pitchFamily="2" charset="2"/>
              <a:buChar char="Ø"/>
            </a:pPr>
            <a:r>
              <a:rPr lang="en-US" sz="2800" dirty="0" smtClean="0">
                <a:solidFill>
                  <a:srgbClr val="C00000"/>
                </a:solidFill>
              </a:rPr>
              <a:t>In </a:t>
            </a:r>
            <a:r>
              <a:rPr lang="en-US" sz="2800" dirty="0" smtClean="0">
                <a:solidFill>
                  <a:srgbClr val="C00000"/>
                </a:solidFill>
              </a:rPr>
              <a:t>the opposite limit, </a:t>
            </a:r>
            <a:r>
              <a:rPr lang="en-US" sz="2800" dirty="0" smtClean="0">
                <a:solidFill>
                  <a:srgbClr val="C00000"/>
                </a:solidFill>
              </a:rPr>
              <a:t>           , </a:t>
            </a:r>
            <a:r>
              <a:rPr lang="en-US" sz="2800" dirty="0" smtClean="0">
                <a:solidFill>
                  <a:srgbClr val="C00000"/>
                </a:solidFill>
              </a:rPr>
              <a:t>A(r') varies rapidly. Let us assume that A(r) falls off over a </a:t>
            </a:r>
            <a:r>
              <a:rPr lang="en-US" sz="2800" dirty="0" smtClean="0">
                <a:solidFill>
                  <a:srgbClr val="C00000"/>
                </a:solidFill>
              </a:rPr>
              <a:t>characteristic </a:t>
            </a:r>
            <a:r>
              <a:rPr lang="en-US" sz="2800" dirty="0" smtClean="0">
                <a:solidFill>
                  <a:srgbClr val="C00000"/>
                </a:solidFill>
              </a:rPr>
              <a:t>distance </a:t>
            </a:r>
            <a:r>
              <a:rPr lang="en-US" sz="2800" dirty="0" smtClean="0">
                <a:solidFill>
                  <a:srgbClr val="C00000"/>
                </a:solidFill>
                <a:sym typeface="Symbol"/>
              </a:rPr>
              <a:t> </a:t>
            </a:r>
            <a:r>
              <a:rPr lang="en-US" sz="2800" dirty="0" smtClean="0">
                <a:solidFill>
                  <a:srgbClr val="C00000"/>
                </a:solidFill>
              </a:rPr>
              <a:t>; </a:t>
            </a:r>
            <a:r>
              <a:rPr lang="en-US" sz="2800" dirty="0" smtClean="0">
                <a:solidFill>
                  <a:srgbClr val="C00000"/>
                </a:solidFill>
              </a:rPr>
              <a:t>(which we will determine shortly through a self-consistency </a:t>
            </a:r>
            <a:r>
              <a:rPr lang="en-US" sz="2800" dirty="0" smtClean="0">
                <a:solidFill>
                  <a:srgbClr val="C00000"/>
                </a:solidFill>
              </a:rPr>
              <a:t> argument</a:t>
            </a:r>
            <a:r>
              <a:rPr lang="en-US" sz="2800" dirty="0" smtClean="0">
                <a:solidFill>
                  <a:srgbClr val="C00000"/>
                </a:solidFill>
              </a:rPr>
              <a:t>). </a:t>
            </a:r>
            <a:r>
              <a:rPr lang="en-US" sz="2800" dirty="0" smtClean="0">
                <a:solidFill>
                  <a:srgbClr val="C00000"/>
                </a:solidFill>
              </a:rPr>
              <a:t>When        , </a:t>
            </a:r>
            <a:r>
              <a:rPr lang="en-US" sz="2800" dirty="0" smtClean="0">
                <a:solidFill>
                  <a:srgbClr val="C00000"/>
                </a:solidFill>
              </a:rPr>
              <a:t>the value of the integral (</a:t>
            </a:r>
            <a:r>
              <a:rPr lang="en-US" sz="2800" dirty="0" smtClean="0">
                <a:solidFill>
                  <a:srgbClr val="C00000"/>
                </a:solidFill>
              </a:rPr>
              <a:t>3) </a:t>
            </a:r>
            <a:r>
              <a:rPr lang="en-US" sz="2800" dirty="0" smtClean="0">
                <a:solidFill>
                  <a:srgbClr val="C00000"/>
                </a:solidFill>
              </a:rPr>
              <a:t>will be reduced roughly by a factor </a:t>
            </a:r>
            <a:r>
              <a:rPr lang="en-US" sz="2800" dirty="0" smtClean="0">
                <a:solidFill>
                  <a:srgbClr val="C00000"/>
                </a:solidFill>
              </a:rPr>
              <a:t>          </a:t>
            </a:r>
            <a:r>
              <a:rPr lang="en-US" sz="2800" dirty="0" smtClean="0">
                <a:solidFill>
                  <a:srgbClr val="0033CC"/>
                </a:solidFill>
              </a:rPr>
              <a:t>; </a:t>
            </a:r>
            <a:endParaRPr lang="en-US" sz="2800" dirty="0" smtClean="0">
              <a:solidFill>
                <a:srgbClr val="0033CC"/>
              </a:solidFill>
            </a:endParaRPr>
          </a:p>
          <a:p>
            <a:pPr marL="571500" indent="-571500" algn="just">
              <a:buFont typeface="Wingdings" pitchFamily="2" charset="2"/>
              <a:buChar char="Ø"/>
            </a:pPr>
            <a:endParaRPr lang="en-US" sz="2800" dirty="0" smtClean="0">
              <a:solidFill>
                <a:srgbClr val="0033CC"/>
              </a:solidFill>
            </a:endParaRPr>
          </a:p>
          <a:p>
            <a:pPr marL="571500" indent="-571500" algn="just">
              <a:buFont typeface="Wingdings" pitchFamily="2" charset="2"/>
              <a:buChar char="Ø"/>
            </a:pPr>
            <a:r>
              <a:rPr lang="en-US" sz="2800" dirty="0" smtClean="0">
                <a:solidFill>
                  <a:srgbClr val="0033CC"/>
                </a:solidFill>
              </a:rPr>
              <a:t>i.e</a:t>
            </a:r>
            <a:r>
              <a:rPr lang="en-US" sz="2800" dirty="0" smtClean="0">
                <a:solidFill>
                  <a:srgbClr val="0033CC"/>
                </a:solidFill>
              </a:rPr>
              <a:t>., </a:t>
            </a:r>
            <a:r>
              <a:rPr lang="en-US" sz="2800" dirty="0" smtClean="0">
                <a:solidFill>
                  <a:srgbClr val="0033CC"/>
                </a:solidFill>
              </a:rPr>
              <a:t>                                                                  (4)</a:t>
            </a:r>
            <a:endParaRPr lang="en-US" sz="2800" dirty="0">
              <a:solidFill>
                <a:srgbClr val="0033CC"/>
              </a:solidFill>
            </a:endParaRPr>
          </a:p>
          <a:p>
            <a:pPr marL="571500" indent="-571500" algn="just">
              <a:buFont typeface="Wingdings" pitchFamily="2" charset="2"/>
              <a:buChar char="Ø"/>
            </a:pPr>
            <a:endParaRPr lang="en-US" dirty="0">
              <a:solidFill>
                <a:srgbClr val="7030A0"/>
              </a:solidFill>
            </a:endParaRPr>
          </a:p>
        </p:txBody>
      </p:sp>
      <p:pic>
        <p:nvPicPr>
          <p:cNvPr id="1026" name="Picture 2"/>
          <p:cNvPicPr>
            <a:picLocks noChangeAspect="1" noChangeArrowheads="1"/>
          </p:cNvPicPr>
          <p:nvPr/>
        </p:nvPicPr>
        <p:blipFill>
          <a:blip r:embed="rId3"/>
          <a:srcRect/>
          <a:stretch>
            <a:fillRect/>
          </a:stretch>
        </p:blipFill>
        <p:spPr bwMode="auto">
          <a:xfrm>
            <a:off x="2590800" y="1219200"/>
            <a:ext cx="1060450" cy="3048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srcRect/>
          <a:stretch>
            <a:fillRect/>
          </a:stretch>
        </p:blipFill>
        <p:spPr bwMode="auto">
          <a:xfrm>
            <a:off x="3810000" y="3048000"/>
            <a:ext cx="1143000" cy="405098"/>
          </a:xfrm>
          <a:prstGeom prst="rect">
            <a:avLst/>
          </a:prstGeom>
          <a:noFill/>
          <a:ln w="9525">
            <a:noFill/>
            <a:miter lim="800000"/>
            <a:headEnd/>
            <a:tailEnd/>
          </a:ln>
          <a:effectLst/>
        </p:spPr>
      </p:pic>
      <p:pic>
        <p:nvPicPr>
          <p:cNvPr id="1028" name="Picture 4"/>
          <p:cNvPicPr>
            <a:picLocks noChangeAspect="1" noChangeArrowheads="1"/>
          </p:cNvPicPr>
          <p:nvPr/>
        </p:nvPicPr>
        <p:blipFill>
          <a:blip r:embed="rId5"/>
          <a:srcRect/>
          <a:stretch>
            <a:fillRect/>
          </a:stretch>
        </p:blipFill>
        <p:spPr bwMode="auto">
          <a:xfrm>
            <a:off x="5257800" y="4343400"/>
            <a:ext cx="928351" cy="303213"/>
          </a:xfrm>
          <a:prstGeom prst="rect">
            <a:avLst/>
          </a:prstGeom>
          <a:noFill/>
          <a:ln w="9525">
            <a:noFill/>
            <a:miter lim="800000"/>
            <a:headEnd/>
            <a:tailEnd/>
          </a:ln>
          <a:effectLst/>
        </p:spPr>
      </p:pic>
      <p:pic>
        <p:nvPicPr>
          <p:cNvPr id="1029" name="Picture 5"/>
          <p:cNvPicPr>
            <a:picLocks noChangeAspect="1" noChangeArrowheads="1"/>
          </p:cNvPicPr>
          <p:nvPr/>
        </p:nvPicPr>
        <p:blipFill>
          <a:blip r:embed="rId6"/>
          <a:srcRect/>
          <a:stretch>
            <a:fillRect/>
          </a:stretch>
        </p:blipFill>
        <p:spPr bwMode="auto">
          <a:xfrm>
            <a:off x="7239000" y="4648200"/>
            <a:ext cx="838200" cy="486998"/>
          </a:xfrm>
          <a:prstGeom prst="rect">
            <a:avLst/>
          </a:prstGeom>
          <a:noFill/>
          <a:ln w="9525">
            <a:noFill/>
            <a:miter lim="800000"/>
            <a:headEnd/>
            <a:tailEnd/>
          </a:ln>
          <a:effectLst/>
        </p:spPr>
      </p:pic>
      <p:pic>
        <p:nvPicPr>
          <p:cNvPr id="1030" name="Picture 6"/>
          <p:cNvPicPr>
            <a:picLocks noChangeAspect="1" noChangeArrowheads="1"/>
          </p:cNvPicPr>
          <p:nvPr/>
        </p:nvPicPr>
        <p:blipFill>
          <a:blip r:embed="rId7"/>
          <a:srcRect/>
          <a:stretch>
            <a:fillRect/>
          </a:stretch>
        </p:blipFill>
        <p:spPr bwMode="auto">
          <a:xfrm>
            <a:off x="2730433" y="5562600"/>
            <a:ext cx="3024637" cy="9906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990600"/>
          </a:xfrm>
        </p:spPr>
        <p:txBody>
          <a:bodyPr/>
          <a:lstStyle/>
          <a:p>
            <a:r>
              <a:rPr lang="en-US" b="1" dirty="0" smtClean="0">
                <a:solidFill>
                  <a:srgbClr val="0033CC"/>
                </a:solidFill>
                <a:latin typeface="Times New Roman" pitchFamily="18" charset="0"/>
                <a:cs typeface="Times New Roman" pitchFamily="18" charset="0"/>
              </a:rPr>
              <a:t>The </a:t>
            </a:r>
            <a:r>
              <a:rPr lang="en-US" b="1" dirty="0" err="1" smtClean="0">
                <a:solidFill>
                  <a:srgbClr val="0033CC"/>
                </a:solidFill>
                <a:latin typeface="Times New Roman" pitchFamily="18" charset="0"/>
                <a:cs typeface="Times New Roman" pitchFamily="18" charset="0"/>
              </a:rPr>
              <a:t>Pippard’s</a:t>
            </a:r>
            <a:r>
              <a:rPr lang="en-US" b="1" dirty="0" smtClean="0">
                <a:solidFill>
                  <a:srgbClr val="0033CC"/>
                </a:solidFill>
                <a:latin typeface="Times New Roman" pitchFamily="18" charset="0"/>
                <a:cs typeface="Times New Roman" pitchFamily="18" charset="0"/>
              </a:rPr>
              <a:t> equation </a:t>
            </a:r>
            <a:endParaRPr lang="en-US" dirty="0"/>
          </a:p>
        </p:txBody>
      </p:sp>
      <p:sp>
        <p:nvSpPr>
          <p:cNvPr id="3" name="Subtitle 2"/>
          <p:cNvSpPr>
            <a:spLocks noGrp="1"/>
          </p:cNvSpPr>
          <p:nvPr>
            <p:ph type="subTitle" idx="1"/>
          </p:nvPr>
        </p:nvSpPr>
        <p:spPr>
          <a:xfrm>
            <a:off x="0" y="1066800"/>
            <a:ext cx="8991600" cy="5791200"/>
          </a:xfrm>
        </p:spPr>
        <p:txBody>
          <a:bodyPr>
            <a:normAutofit/>
          </a:bodyPr>
          <a:lstStyle/>
          <a:p>
            <a:pPr marL="571500" indent="-571500" algn="just">
              <a:buFont typeface="Wingdings" pitchFamily="2" charset="2"/>
              <a:buChar char="Ø"/>
            </a:pPr>
            <a:r>
              <a:rPr lang="en-US" dirty="0" smtClean="0">
                <a:solidFill>
                  <a:srgbClr val="7030A0"/>
                </a:solidFill>
              </a:rPr>
              <a:t>                                                                        (4)</a:t>
            </a:r>
          </a:p>
          <a:p>
            <a:pPr marL="571500" indent="-571500" algn="just">
              <a:buFont typeface="Wingdings" pitchFamily="2" charset="2"/>
              <a:buChar char="Ø"/>
            </a:pPr>
            <a:endParaRPr lang="en-US" sz="2800" dirty="0" smtClean="0">
              <a:solidFill>
                <a:srgbClr val="7030A0"/>
              </a:solidFill>
            </a:endParaRPr>
          </a:p>
          <a:p>
            <a:pPr marL="571500" indent="-571500" algn="just">
              <a:buFont typeface="Wingdings" pitchFamily="2" charset="2"/>
              <a:buChar char="Ø"/>
            </a:pPr>
            <a:r>
              <a:rPr lang="en-US" sz="2800" dirty="0" smtClean="0">
                <a:solidFill>
                  <a:srgbClr val="7030A0"/>
                </a:solidFill>
              </a:rPr>
              <a:t>We </a:t>
            </a:r>
            <a:r>
              <a:rPr lang="en-US" sz="2800" dirty="0" smtClean="0">
                <a:solidFill>
                  <a:srgbClr val="7030A0"/>
                </a:solidFill>
              </a:rPr>
              <a:t>may also write </a:t>
            </a:r>
            <a:r>
              <a:rPr lang="en-US" sz="2800" dirty="0" smtClean="0">
                <a:solidFill>
                  <a:srgbClr val="7030A0"/>
                </a:solidFill>
              </a:rPr>
              <a:t>(4) </a:t>
            </a:r>
            <a:r>
              <a:rPr lang="en-US" sz="2800" dirty="0" smtClean="0">
                <a:solidFill>
                  <a:srgbClr val="7030A0"/>
                </a:solidFill>
              </a:rPr>
              <a:t>in the </a:t>
            </a:r>
            <a:r>
              <a:rPr lang="en-US" sz="2800" dirty="0" smtClean="0">
                <a:solidFill>
                  <a:srgbClr val="7030A0"/>
                </a:solidFill>
              </a:rPr>
              <a:t>London-like</a:t>
            </a:r>
            <a:r>
              <a:rPr lang="en-US" sz="2800" dirty="0" smtClean="0">
                <a:solidFill>
                  <a:srgbClr val="7030A0"/>
                </a:solidFill>
              </a:rPr>
              <a:t>' form </a:t>
            </a:r>
            <a:endParaRPr lang="en-US" sz="2800" dirty="0" smtClean="0">
              <a:solidFill>
                <a:srgbClr val="7030A0"/>
              </a:solidFill>
            </a:endParaRPr>
          </a:p>
          <a:p>
            <a:pPr marL="571500" indent="-571500" algn="just">
              <a:buFont typeface="Wingdings" pitchFamily="2" charset="2"/>
              <a:buChar char="Ø"/>
            </a:pPr>
            <a:endParaRPr lang="en-US" sz="2800" dirty="0" smtClean="0">
              <a:solidFill>
                <a:srgbClr val="7030A0"/>
              </a:solidFill>
            </a:endParaRPr>
          </a:p>
          <a:p>
            <a:pPr marL="571500" indent="-571500" algn="just">
              <a:buFont typeface="Wingdings" pitchFamily="2" charset="2"/>
              <a:buChar char="Ø"/>
            </a:pPr>
            <a:endParaRPr lang="en-US" sz="2800" dirty="0" smtClean="0">
              <a:solidFill>
                <a:srgbClr val="0033CC"/>
              </a:solidFill>
            </a:endParaRPr>
          </a:p>
          <a:p>
            <a:pPr marL="571500" indent="-571500" algn="just">
              <a:buFont typeface="Wingdings" pitchFamily="2" charset="2"/>
              <a:buChar char="Ø"/>
            </a:pPr>
            <a:r>
              <a:rPr lang="en-US" sz="2800" dirty="0" smtClean="0">
                <a:solidFill>
                  <a:srgbClr val="0033CC"/>
                </a:solidFill>
              </a:rPr>
              <a:t>This </a:t>
            </a:r>
            <a:r>
              <a:rPr lang="en-US" sz="2800" dirty="0" smtClean="0">
                <a:solidFill>
                  <a:srgbClr val="0033CC"/>
                </a:solidFill>
              </a:rPr>
              <a:t>equation has solutions which decay in a characteristic length</a:t>
            </a:r>
          </a:p>
          <a:p>
            <a:pPr marL="571500" indent="-571500" algn="just">
              <a:buFont typeface="Wingdings" pitchFamily="2" charset="2"/>
              <a:buChar char="Ø"/>
            </a:pPr>
            <a:r>
              <a:rPr lang="en-US" dirty="0" smtClean="0">
                <a:solidFill>
                  <a:srgbClr val="0033CC"/>
                </a:solidFill>
              </a:rPr>
              <a:t>To </a:t>
            </a:r>
            <a:r>
              <a:rPr lang="en-US" dirty="0" smtClean="0">
                <a:solidFill>
                  <a:srgbClr val="0033CC"/>
                </a:solidFill>
              </a:rPr>
              <a:t>achieve self-consistency we set this length equal to </a:t>
            </a:r>
            <a:r>
              <a:rPr lang="en-US" dirty="0" smtClean="0">
                <a:solidFill>
                  <a:srgbClr val="0033CC"/>
                </a:solidFill>
                <a:sym typeface="Symbol"/>
              </a:rPr>
              <a:t></a:t>
            </a:r>
            <a:r>
              <a:rPr lang="en-US" dirty="0" smtClean="0">
                <a:solidFill>
                  <a:srgbClr val="0033CC"/>
                </a:solidFill>
              </a:rPr>
              <a:t>:</a:t>
            </a:r>
          </a:p>
          <a:p>
            <a:pPr marL="571500" indent="-571500" algn="just">
              <a:buFont typeface="Wingdings" pitchFamily="2" charset="2"/>
              <a:buChar char="Ø"/>
            </a:pPr>
            <a:endParaRPr lang="en-US" dirty="0" smtClean="0">
              <a:solidFill>
                <a:srgbClr val="7030A0"/>
              </a:solidFill>
            </a:endParaRPr>
          </a:p>
          <a:p>
            <a:pPr marL="571500" indent="-571500" algn="just">
              <a:buFont typeface="Wingdings" pitchFamily="2" charset="2"/>
              <a:buChar char="Ø"/>
            </a:pPr>
            <a:endParaRPr lang="en-US" dirty="0" smtClean="0">
              <a:solidFill>
                <a:srgbClr val="7030A0"/>
              </a:solidFill>
            </a:endParaRPr>
          </a:p>
          <a:p>
            <a:pPr marL="571500" indent="-571500" algn="just">
              <a:buFont typeface="Wingdings" pitchFamily="2" charset="2"/>
              <a:buChar char="Ø"/>
            </a:pPr>
            <a:endParaRPr lang="en-US" dirty="0" smtClean="0">
              <a:solidFill>
                <a:srgbClr val="7030A0"/>
              </a:solidFill>
            </a:endParaRPr>
          </a:p>
          <a:p>
            <a:pPr marL="571500" indent="-571500" algn="just">
              <a:buFont typeface="Wingdings" pitchFamily="2" charset="2"/>
              <a:buChar char="Ø"/>
            </a:pPr>
            <a:endParaRPr lang="en-US" dirty="0" smtClean="0">
              <a:solidFill>
                <a:srgbClr val="7030A0"/>
              </a:solidFill>
            </a:endParaRPr>
          </a:p>
          <a:p>
            <a:pPr marL="571500" indent="-571500" algn="just"/>
            <a:endParaRPr lang="en-US" dirty="0">
              <a:solidFill>
                <a:srgbClr val="7030A0"/>
              </a:solidFill>
            </a:endParaRPr>
          </a:p>
        </p:txBody>
      </p:sp>
      <p:pic>
        <p:nvPicPr>
          <p:cNvPr id="2050" name="Picture 2"/>
          <p:cNvPicPr>
            <a:picLocks noChangeAspect="1" noChangeArrowheads="1"/>
          </p:cNvPicPr>
          <p:nvPr/>
        </p:nvPicPr>
        <p:blipFill>
          <a:blip r:embed="rId3"/>
          <a:srcRect/>
          <a:stretch>
            <a:fillRect/>
          </a:stretch>
        </p:blipFill>
        <p:spPr bwMode="auto">
          <a:xfrm>
            <a:off x="2362200" y="2743200"/>
            <a:ext cx="3581400" cy="709695"/>
          </a:xfrm>
          <a:prstGeom prst="rect">
            <a:avLst/>
          </a:prstGeom>
          <a:noFill/>
          <a:ln w="9525">
            <a:noFill/>
            <a:miter lim="800000"/>
            <a:headEnd/>
            <a:tailEnd/>
          </a:ln>
          <a:effectLst/>
        </p:spPr>
      </p:pic>
      <p:pic>
        <p:nvPicPr>
          <p:cNvPr id="5" name="Picture 6"/>
          <p:cNvPicPr>
            <a:picLocks noChangeAspect="1" noChangeArrowheads="1"/>
          </p:cNvPicPr>
          <p:nvPr/>
        </p:nvPicPr>
        <p:blipFill>
          <a:blip r:embed="rId4"/>
          <a:srcRect/>
          <a:stretch>
            <a:fillRect/>
          </a:stretch>
        </p:blipFill>
        <p:spPr bwMode="auto">
          <a:xfrm>
            <a:off x="2133600" y="1143000"/>
            <a:ext cx="3024637" cy="762000"/>
          </a:xfrm>
          <a:prstGeom prst="rect">
            <a:avLst/>
          </a:prstGeom>
          <a:noFill/>
          <a:ln w="9525">
            <a:noFill/>
            <a:miter lim="800000"/>
            <a:headEnd/>
            <a:tailEnd/>
          </a:ln>
          <a:effectLst/>
        </p:spPr>
      </p:pic>
      <p:pic>
        <p:nvPicPr>
          <p:cNvPr id="6" name="Picture 2"/>
          <p:cNvPicPr>
            <a:picLocks noChangeAspect="1" noChangeArrowheads="1"/>
          </p:cNvPicPr>
          <p:nvPr/>
        </p:nvPicPr>
        <p:blipFill>
          <a:blip r:embed="rId5"/>
          <a:srcRect/>
          <a:stretch>
            <a:fillRect/>
          </a:stretch>
        </p:blipFill>
        <p:spPr bwMode="auto">
          <a:xfrm>
            <a:off x="3962400" y="4191000"/>
            <a:ext cx="1752600" cy="517705"/>
          </a:xfrm>
          <a:prstGeom prst="rect">
            <a:avLst/>
          </a:prstGeom>
          <a:noFill/>
          <a:ln w="9525">
            <a:noFill/>
            <a:miter lim="800000"/>
            <a:headEnd/>
            <a:tailEnd/>
          </a:ln>
          <a:effectLst/>
        </p:spPr>
      </p:pic>
      <p:pic>
        <p:nvPicPr>
          <p:cNvPr id="2051" name="Picture 3"/>
          <p:cNvPicPr>
            <a:picLocks noChangeAspect="1" noChangeArrowheads="1"/>
          </p:cNvPicPr>
          <p:nvPr/>
        </p:nvPicPr>
        <p:blipFill>
          <a:blip r:embed="rId6"/>
          <a:srcRect/>
          <a:stretch>
            <a:fillRect/>
          </a:stretch>
        </p:blipFill>
        <p:spPr bwMode="auto">
          <a:xfrm>
            <a:off x="3657600" y="5562600"/>
            <a:ext cx="1961710" cy="6858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990600"/>
          </a:xfrm>
        </p:spPr>
        <p:txBody>
          <a:bodyPr/>
          <a:lstStyle/>
          <a:p>
            <a:r>
              <a:rPr lang="en-US" b="1" dirty="0" smtClean="0">
                <a:solidFill>
                  <a:srgbClr val="0033CC"/>
                </a:solidFill>
                <a:latin typeface="Times New Roman" pitchFamily="18" charset="0"/>
                <a:cs typeface="Times New Roman" pitchFamily="18" charset="0"/>
              </a:rPr>
              <a:t>The </a:t>
            </a:r>
            <a:r>
              <a:rPr lang="en-US" b="1" dirty="0" err="1" smtClean="0">
                <a:solidFill>
                  <a:srgbClr val="0033CC"/>
                </a:solidFill>
                <a:latin typeface="Times New Roman" pitchFamily="18" charset="0"/>
                <a:cs typeface="Times New Roman" pitchFamily="18" charset="0"/>
              </a:rPr>
              <a:t>Pippard’s</a:t>
            </a:r>
            <a:r>
              <a:rPr lang="en-US" b="1" dirty="0" smtClean="0">
                <a:solidFill>
                  <a:srgbClr val="0033CC"/>
                </a:solidFill>
                <a:latin typeface="Times New Roman" pitchFamily="18" charset="0"/>
                <a:cs typeface="Times New Roman" pitchFamily="18" charset="0"/>
              </a:rPr>
              <a:t> equation </a:t>
            </a:r>
            <a:endParaRPr lang="en-US" dirty="0"/>
          </a:p>
        </p:txBody>
      </p:sp>
      <p:sp>
        <p:nvSpPr>
          <p:cNvPr id="3" name="Subtitle 2"/>
          <p:cNvSpPr>
            <a:spLocks noGrp="1"/>
          </p:cNvSpPr>
          <p:nvPr>
            <p:ph type="subTitle" idx="1"/>
          </p:nvPr>
        </p:nvSpPr>
        <p:spPr>
          <a:xfrm>
            <a:off x="0" y="1066800"/>
            <a:ext cx="8991600" cy="5791200"/>
          </a:xfrm>
        </p:spPr>
        <p:txBody>
          <a:bodyPr>
            <a:normAutofit/>
          </a:bodyPr>
          <a:lstStyle/>
          <a:p>
            <a:pPr marL="571500" indent="-571500" algn="just">
              <a:buFont typeface="Wingdings" pitchFamily="2" charset="2"/>
              <a:buChar char="Ø"/>
            </a:pPr>
            <a:r>
              <a:rPr lang="en-US" dirty="0" smtClean="0">
                <a:solidFill>
                  <a:srgbClr val="C00000"/>
                </a:solidFill>
              </a:rPr>
              <a:t>A </a:t>
            </a:r>
            <a:r>
              <a:rPr lang="en-US" dirty="0" smtClean="0">
                <a:solidFill>
                  <a:srgbClr val="C00000"/>
                </a:solidFill>
              </a:rPr>
              <a:t>more rigorous derivation from the microscopic </a:t>
            </a:r>
            <a:r>
              <a:rPr lang="en-US" dirty="0" smtClean="0">
                <a:solidFill>
                  <a:srgbClr val="C00000"/>
                </a:solidFill>
              </a:rPr>
              <a:t>theory </a:t>
            </a:r>
            <a:r>
              <a:rPr lang="en-US" dirty="0" smtClean="0">
                <a:solidFill>
                  <a:srgbClr val="C00000"/>
                </a:solidFill>
              </a:rPr>
              <a:t>carried out </a:t>
            </a:r>
            <a:r>
              <a:rPr lang="en-US" dirty="0" smtClean="0">
                <a:solidFill>
                  <a:srgbClr val="C00000"/>
                </a:solidFill>
              </a:rPr>
              <a:t>yields,  </a:t>
            </a:r>
          </a:p>
          <a:p>
            <a:pPr marL="571500" indent="-571500" algn="just">
              <a:buFont typeface="Wingdings" pitchFamily="2" charset="2"/>
              <a:buChar char="Ø"/>
            </a:pPr>
            <a:endParaRPr lang="en-US" dirty="0" smtClean="0">
              <a:solidFill>
                <a:srgbClr val="0033CC"/>
              </a:solidFill>
            </a:endParaRPr>
          </a:p>
          <a:p>
            <a:pPr marL="571500" indent="-571500" algn="just">
              <a:buFont typeface="Wingdings" pitchFamily="2" charset="2"/>
              <a:buChar char="Ø"/>
            </a:pPr>
            <a:r>
              <a:rPr lang="en-US" dirty="0" smtClean="0">
                <a:solidFill>
                  <a:srgbClr val="0033CC"/>
                </a:solidFill>
              </a:rPr>
              <a:t>We </a:t>
            </a:r>
            <a:r>
              <a:rPr lang="en-US" dirty="0" smtClean="0">
                <a:solidFill>
                  <a:srgbClr val="0033CC"/>
                </a:solidFill>
              </a:rPr>
              <a:t>conclude that in the </a:t>
            </a:r>
            <a:r>
              <a:rPr lang="en-US" dirty="0" err="1" smtClean="0">
                <a:solidFill>
                  <a:srgbClr val="0033CC"/>
                </a:solidFill>
              </a:rPr>
              <a:t>Pippard</a:t>
            </a:r>
            <a:r>
              <a:rPr lang="en-US" dirty="0" smtClean="0">
                <a:solidFill>
                  <a:srgbClr val="0033CC"/>
                </a:solidFill>
              </a:rPr>
              <a:t> limit the effective penetration depth </a:t>
            </a:r>
            <a:r>
              <a:rPr lang="en-US" dirty="0" smtClean="0">
                <a:solidFill>
                  <a:srgbClr val="0033CC"/>
                </a:solidFill>
                <a:sym typeface="Symbol"/>
              </a:rPr>
              <a:t></a:t>
            </a:r>
            <a:r>
              <a:rPr lang="en-US" dirty="0" smtClean="0">
                <a:solidFill>
                  <a:srgbClr val="0033CC"/>
                </a:solidFill>
              </a:rPr>
              <a:t> </a:t>
            </a:r>
            <a:r>
              <a:rPr lang="en-US" dirty="0" smtClean="0">
                <a:solidFill>
                  <a:srgbClr val="0033CC"/>
                </a:solidFill>
              </a:rPr>
              <a:t>is </a:t>
            </a:r>
            <a:r>
              <a:rPr lang="en-US" dirty="0" smtClean="0">
                <a:solidFill>
                  <a:srgbClr val="0033CC"/>
                </a:solidFill>
              </a:rPr>
              <a:t>larger than </a:t>
            </a:r>
            <a:r>
              <a:rPr lang="en-US" dirty="0" smtClean="0">
                <a:solidFill>
                  <a:srgbClr val="0033CC"/>
                </a:solidFill>
              </a:rPr>
              <a:t>the London depth, </a:t>
            </a:r>
            <a:r>
              <a:rPr lang="en-US" dirty="0" smtClean="0">
                <a:solidFill>
                  <a:srgbClr val="0033CC"/>
                </a:solidFill>
                <a:sym typeface="Symbol"/>
              </a:rPr>
              <a:t></a:t>
            </a:r>
            <a:r>
              <a:rPr lang="en-US" baseline="-25000" dirty="0" smtClean="0">
                <a:solidFill>
                  <a:srgbClr val="0033CC"/>
                </a:solidFill>
              </a:rPr>
              <a:t>L</a:t>
            </a:r>
            <a:r>
              <a:rPr lang="en-US" dirty="0" smtClean="0">
                <a:solidFill>
                  <a:srgbClr val="0033CC"/>
                </a:solidFill>
              </a:rPr>
              <a:t>: </a:t>
            </a:r>
            <a:r>
              <a:rPr lang="en-US" dirty="0" smtClean="0">
                <a:solidFill>
                  <a:srgbClr val="0033CC"/>
                </a:solidFill>
              </a:rPr>
              <a:t>                            . </a:t>
            </a:r>
            <a:r>
              <a:rPr lang="en-US" dirty="0" smtClean="0">
                <a:solidFill>
                  <a:srgbClr val="0033CC"/>
                </a:solidFill>
              </a:rPr>
              <a:t>At the same time </a:t>
            </a:r>
            <a:r>
              <a:rPr lang="en-US" dirty="0" smtClean="0">
                <a:solidFill>
                  <a:srgbClr val="0033CC"/>
                </a:solidFill>
                <a:sym typeface="Symbol"/>
              </a:rPr>
              <a:t></a:t>
            </a:r>
            <a:r>
              <a:rPr lang="en-US" dirty="0" smtClean="0">
                <a:solidFill>
                  <a:srgbClr val="0033CC"/>
                </a:solidFill>
              </a:rPr>
              <a:t> </a:t>
            </a:r>
            <a:r>
              <a:rPr lang="en-US" dirty="0" smtClean="0">
                <a:solidFill>
                  <a:srgbClr val="0033CC"/>
                </a:solidFill>
              </a:rPr>
              <a:t>remains smaller than the </a:t>
            </a:r>
            <a:r>
              <a:rPr lang="en-US" dirty="0" smtClean="0">
                <a:solidFill>
                  <a:srgbClr val="0033CC"/>
                </a:solidFill>
              </a:rPr>
              <a:t>coherence </a:t>
            </a:r>
            <a:r>
              <a:rPr lang="en-US" dirty="0" smtClean="0">
                <a:solidFill>
                  <a:srgbClr val="0033CC"/>
                </a:solidFill>
              </a:rPr>
              <a:t>length</a:t>
            </a:r>
            <a:r>
              <a:rPr lang="en-US" dirty="0" smtClean="0">
                <a:solidFill>
                  <a:srgbClr val="0033CC"/>
                </a:solidFill>
              </a:rPr>
              <a:t>:  </a:t>
            </a:r>
            <a:endParaRPr lang="en-US" dirty="0">
              <a:solidFill>
                <a:srgbClr val="0033CC"/>
              </a:solidFill>
            </a:endParaRPr>
          </a:p>
          <a:p>
            <a:pPr marL="571500" indent="-571500" algn="just">
              <a:buFont typeface="Wingdings" pitchFamily="2" charset="2"/>
              <a:buChar char="Ø"/>
            </a:pPr>
            <a:endParaRPr lang="en-US" dirty="0">
              <a:solidFill>
                <a:srgbClr val="7030A0"/>
              </a:solidFill>
            </a:endParaRPr>
          </a:p>
        </p:txBody>
      </p:sp>
      <p:pic>
        <p:nvPicPr>
          <p:cNvPr id="3075" name="Picture 3"/>
          <p:cNvPicPr>
            <a:picLocks noChangeAspect="1" noChangeArrowheads="1"/>
          </p:cNvPicPr>
          <p:nvPr/>
        </p:nvPicPr>
        <p:blipFill>
          <a:blip r:embed="rId3"/>
          <a:srcRect/>
          <a:stretch>
            <a:fillRect/>
          </a:stretch>
        </p:blipFill>
        <p:spPr bwMode="auto">
          <a:xfrm>
            <a:off x="5029200" y="1676400"/>
            <a:ext cx="2045208" cy="422564"/>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a:srcRect/>
          <a:stretch>
            <a:fillRect/>
          </a:stretch>
        </p:blipFill>
        <p:spPr bwMode="auto">
          <a:xfrm>
            <a:off x="3810000" y="3886200"/>
            <a:ext cx="2438400" cy="294609"/>
          </a:xfrm>
          <a:prstGeom prst="rect">
            <a:avLst/>
          </a:prstGeom>
          <a:noFill/>
          <a:ln w="9525">
            <a:noFill/>
            <a:miter lim="800000"/>
            <a:headEnd/>
            <a:tailEnd/>
          </a:ln>
          <a:effectLst/>
        </p:spPr>
      </p:pic>
      <p:pic>
        <p:nvPicPr>
          <p:cNvPr id="3077" name="Picture 5"/>
          <p:cNvPicPr>
            <a:picLocks noChangeAspect="1" noChangeArrowheads="1"/>
          </p:cNvPicPr>
          <p:nvPr/>
        </p:nvPicPr>
        <p:blipFill>
          <a:blip r:embed="rId5"/>
          <a:srcRect/>
          <a:stretch>
            <a:fillRect/>
          </a:stretch>
        </p:blipFill>
        <p:spPr bwMode="auto">
          <a:xfrm>
            <a:off x="2286000" y="4800600"/>
            <a:ext cx="2362200" cy="398172"/>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762000"/>
          </a:xfrm>
        </p:spPr>
        <p:txBody>
          <a:bodyPr>
            <a:noAutofit/>
          </a:bodyPr>
          <a:lstStyle/>
          <a:p>
            <a:r>
              <a:rPr lang="en-US" sz="3600" dirty="0" smtClean="0">
                <a:solidFill>
                  <a:srgbClr val="0033CC"/>
                </a:solidFill>
              </a:rPr>
              <a:t>The London-London equation </a:t>
            </a:r>
            <a:endParaRPr lang="en-US" dirty="0">
              <a:solidFill>
                <a:srgbClr val="0033CC"/>
              </a:solidFill>
            </a:endParaRPr>
          </a:p>
        </p:txBody>
      </p:sp>
      <p:sp>
        <p:nvSpPr>
          <p:cNvPr id="3" name="Subtitle 2"/>
          <p:cNvSpPr>
            <a:spLocks noGrp="1"/>
          </p:cNvSpPr>
          <p:nvPr>
            <p:ph type="subTitle" idx="1"/>
          </p:nvPr>
        </p:nvSpPr>
        <p:spPr>
          <a:xfrm>
            <a:off x="152400" y="1066800"/>
            <a:ext cx="8763000" cy="5791200"/>
          </a:xfrm>
        </p:spPr>
        <p:txBody>
          <a:bodyPr>
            <a:normAutofit/>
          </a:bodyPr>
          <a:lstStyle/>
          <a:p>
            <a:pPr marL="514350" indent="-514350" algn="just">
              <a:buFont typeface="Wingdings" pitchFamily="2" charset="2"/>
              <a:buChar char="Ø"/>
            </a:pPr>
            <a:r>
              <a:rPr lang="en-US" sz="2800" dirty="0" smtClean="0">
                <a:solidFill>
                  <a:srgbClr val="C00000"/>
                </a:solidFill>
              </a:rPr>
              <a:t>For a perfect conductor </a:t>
            </a:r>
            <a:r>
              <a:rPr lang="en-US" sz="2800" dirty="0" smtClean="0">
                <a:solidFill>
                  <a:srgbClr val="C00000"/>
                </a:solidFill>
                <a:latin typeface="Symbol" pitchFamily="18" charset="2"/>
              </a:rPr>
              <a:t>t</a:t>
            </a:r>
            <a:r>
              <a:rPr lang="en-US" sz="2800" dirty="0" smtClean="0">
                <a:solidFill>
                  <a:srgbClr val="C00000"/>
                </a:solidFill>
                <a:latin typeface="Symbol" pitchFamily="18" charset="2"/>
                <a:sym typeface="Symbol"/>
              </a:rPr>
              <a:t></a:t>
            </a:r>
            <a:r>
              <a:rPr lang="en-US" sz="2800" dirty="0" smtClean="0">
                <a:solidFill>
                  <a:srgbClr val="C00000"/>
                </a:solidFill>
              </a:rPr>
              <a:t>. Introducing the current density </a:t>
            </a:r>
            <a:r>
              <a:rPr lang="en-US" sz="2800" i="1" dirty="0" smtClean="0">
                <a:solidFill>
                  <a:srgbClr val="C00000"/>
                </a:solidFill>
              </a:rPr>
              <a:t>j = </a:t>
            </a:r>
            <a:r>
              <a:rPr lang="en-US" sz="2800" i="1" dirty="0" err="1" smtClean="0">
                <a:solidFill>
                  <a:srgbClr val="C00000"/>
                </a:solidFill>
              </a:rPr>
              <a:t>nev</a:t>
            </a:r>
            <a:r>
              <a:rPr lang="en-US" sz="2800" dirty="0" smtClean="0">
                <a:solidFill>
                  <a:srgbClr val="C00000"/>
                </a:solidFill>
              </a:rPr>
              <a:t>, where n is the conduction electron density,, </a:t>
            </a:r>
            <a:r>
              <a:rPr lang="en-US" sz="2800" dirty="0" err="1" smtClean="0">
                <a:solidFill>
                  <a:srgbClr val="C00000"/>
                </a:solidFill>
              </a:rPr>
              <a:t>Drude</a:t>
            </a:r>
            <a:r>
              <a:rPr lang="en-US" sz="2800" dirty="0" smtClean="0">
                <a:solidFill>
                  <a:srgbClr val="C00000"/>
                </a:solidFill>
              </a:rPr>
              <a:t> Eq. can be written as</a:t>
            </a:r>
            <a:r>
              <a:rPr lang="en-US" sz="2800" dirty="0" smtClean="0"/>
              <a:t> </a:t>
            </a:r>
          </a:p>
          <a:p>
            <a:pPr marL="514350" indent="-514350" algn="just">
              <a:buFont typeface="Wingdings" pitchFamily="2" charset="2"/>
              <a:buChar char="Ø"/>
            </a:pPr>
            <a:endParaRPr lang="en-US" sz="2800" dirty="0"/>
          </a:p>
          <a:p>
            <a:pPr marL="514350" indent="-514350" algn="just">
              <a:buFont typeface="Wingdings" pitchFamily="2" charset="2"/>
              <a:buChar char="Ø"/>
            </a:pPr>
            <a:endParaRPr lang="en-US" sz="2800" dirty="0" smtClean="0"/>
          </a:p>
          <a:p>
            <a:pPr marL="514350" indent="-514350" algn="just">
              <a:buFont typeface="Wingdings" pitchFamily="2" charset="2"/>
              <a:buChar char="Ø"/>
            </a:pPr>
            <a:endParaRPr lang="en-US" sz="2800" dirty="0"/>
          </a:p>
          <a:p>
            <a:pPr marL="514350" indent="-514350" algn="just">
              <a:buFont typeface="Wingdings" pitchFamily="2" charset="2"/>
              <a:buChar char="Ø"/>
            </a:pPr>
            <a:r>
              <a:rPr lang="en-US" sz="2800" dirty="0" smtClean="0">
                <a:solidFill>
                  <a:srgbClr val="0033CC"/>
                </a:solidFill>
              </a:rPr>
              <a:t>which is referred to as the first London equation. </a:t>
            </a:r>
          </a:p>
          <a:p>
            <a:pPr marL="514350" indent="-514350" algn="just">
              <a:buFont typeface="Wingdings" pitchFamily="2" charset="2"/>
              <a:buChar char="Ø"/>
            </a:pPr>
            <a:r>
              <a:rPr lang="en-US" sz="2800" dirty="0" smtClean="0">
                <a:solidFill>
                  <a:srgbClr val="C00000"/>
                </a:solidFill>
              </a:rPr>
              <a:t>The time derivative of Maxwell's fourth equation</a:t>
            </a:r>
            <a:endParaRPr lang="en-US" sz="2800" dirty="0">
              <a:solidFill>
                <a:srgbClr val="C00000"/>
              </a:solidFill>
            </a:endParaRPr>
          </a:p>
          <a:p>
            <a:pPr marL="514350" indent="-514350" algn="just">
              <a:buFont typeface="Wingdings" pitchFamily="2" charset="2"/>
              <a:buChar char="Ø"/>
            </a:pPr>
            <a:endParaRPr lang="en-US" sz="2800" dirty="0" smtClean="0"/>
          </a:p>
          <a:p>
            <a:pPr marL="514350" indent="-514350" algn="just">
              <a:buFont typeface="Wingdings" pitchFamily="2" charset="2"/>
              <a:buChar char="Ø"/>
            </a:pPr>
            <a:endParaRPr lang="en-US" sz="2800" dirty="0" smtClean="0"/>
          </a:p>
          <a:p>
            <a:pPr marL="514350" indent="-514350" algn="just"/>
            <a:endParaRPr lang="en-US" sz="2800" dirty="0"/>
          </a:p>
          <a:p>
            <a:pPr marL="514350" indent="-514350" algn="just">
              <a:buFont typeface="Wingdings" pitchFamily="2" charset="2"/>
              <a:buChar char="Ø"/>
            </a:pPr>
            <a:endParaRPr lang="en-US" sz="2800" dirty="0" smtClean="0"/>
          </a:p>
        </p:txBody>
      </p:sp>
      <p:pic>
        <p:nvPicPr>
          <p:cNvPr id="2050" name="Picture 2"/>
          <p:cNvPicPr>
            <a:picLocks noChangeAspect="1" noChangeArrowheads="1"/>
          </p:cNvPicPr>
          <p:nvPr/>
        </p:nvPicPr>
        <p:blipFill>
          <a:blip r:embed="rId3"/>
          <a:srcRect/>
          <a:stretch>
            <a:fillRect/>
          </a:stretch>
        </p:blipFill>
        <p:spPr bwMode="auto">
          <a:xfrm>
            <a:off x="2667000" y="2667000"/>
            <a:ext cx="2895600" cy="11430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a:srcRect/>
          <a:stretch>
            <a:fillRect/>
          </a:stretch>
        </p:blipFill>
        <p:spPr bwMode="auto">
          <a:xfrm>
            <a:off x="2247809" y="5165012"/>
            <a:ext cx="3390991" cy="1007188"/>
          </a:xfrm>
          <a:prstGeom prst="rect">
            <a:avLst/>
          </a:prstGeom>
          <a:noFill/>
          <a:ln w="9525">
            <a:noFill/>
            <a:miter lim="800000"/>
            <a:headEnd/>
            <a:tailEnd/>
          </a:ln>
          <a:effectLst/>
        </p:spPr>
      </p:pic>
      <p:pic>
        <p:nvPicPr>
          <p:cNvPr id="2052" name="Picture 4"/>
          <p:cNvPicPr>
            <a:picLocks noChangeAspect="1" noChangeArrowheads="1"/>
          </p:cNvPicPr>
          <p:nvPr/>
        </p:nvPicPr>
        <p:blipFill>
          <a:blip r:embed="rId5"/>
          <a:srcRect/>
          <a:stretch>
            <a:fillRect/>
          </a:stretch>
        </p:blipFill>
        <p:spPr bwMode="auto">
          <a:xfrm>
            <a:off x="762001" y="6096000"/>
            <a:ext cx="4227032" cy="762000"/>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990600"/>
          </a:xfrm>
        </p:spPr>
        <p:txBody>
          <a:bodyPr/>
          <a:lstStyle/>
          <a:p>
            <a:r>
              <a:rPr lang="en-US" b="1" dirty="0" smtClean="0">
                <a:solidFill>
                  <a:srgbClr val="0033CC"/>
                </a:solidFill>
                <a:latin typeface="Times New Roman" pitchFamily="18" charset="0"/>
                <a:cs typeface="Times New Roman" pitchFamily="18" charset="0"/>
              </a:rPr>
              <a:t>The </a:t>
            </a:r>
            <a:r>
              <a:rPr lang="en-US" b="1" dirty="0" err="1" smtClean="0">
                <a:solidFill>
                  <a:srgbClr val="0033CC"/>
                </a:solidFill>
                <a:latin typeface="Times New Roman" pitchFamily="18" charset="0"/>
                <a:cs typeface="Times New Roman" pitchFamily="18" charset="0"/>
              </a:rPr>
              <a:t>Pippard’s</a:t>
            </a:r>
            <a:r>
              <a:rPr lang="en-US" b="1" dirty="0" smtClean="0">
                <a:solidFill>
                  <a:srgbClr val="0033CC"/>
                </a:solidFill>
                <a:latin typeface="Times New Roman" pitchFamily="18" charset="0"/>
                <a:cs typeface="Times New Roman" pitchFamily="18" charset="0"/>
              </a:rPr>
              <a:t> equation </a:t>
            </a:r>
            <a:endParaRPr lang="en-US" dirty="0"/>
          </a:p>
        </p:txBody>
      </p:sp>
      <p:sp>
        <p:nvSpPr>
          <p:cNvPr id="3" name="Subtitle 2"/>
          <p:cNvSpPr>
            <a:spLocks noGrp="1"/>
          </p:cNvSpPr>
          <p:nvPr>
            <p:ph type="subTitle" idx="1"/>
          </p:nvPr>
        </p:nvSpPr>
        <p:spPr>
          <a:xfrm>
            <a:off x="0" y="1066800"/>
            <a:ext cx="8991600" cy="5791200"/>
          </a:xfrm>
        </p:spPr>
        <p:txBody>
          <a:bodyPr>
            <a:normAutofit/>
          </a:bodyPr>
          <a:lstStyle/>
          <a:p>
            <a:pPr marL="571500" indent="-571500" algn="just">
              <a:buFont typeface="Wingdings" pitchFamily="2" charset="2"/>
              <a:buChar char="Ø"/>
            </a:pPr>
            <a:r>
              <a:rPr lang="en-US" dirty="0" smtClean="0">
                <a:solidFill>
                  <a:srgbClr val="C00000"/>
                </a:solidFill>
              </a:rPr>
              <a:t>If our metal has </a:t>
            </a:r>
            <a:r>
              <a:rPr lang="en-US" dirty="0" smtClean="0">
                <a:solidFill>
                  <a:srgbClr val="C00000"/>
                </a:solidFill>
              </a:rPr>
              <a:t>impurities, </a:t>
            </a:r>
            <a:r>
              <a:rPr lang="en-US" dirty="0" smtClean="0">
                <a:solidFill>
                  <a:srgbClr val="C00000"/>
                </a:solidFill>
              </a:rPr>
              <a:t>it is natural to assume the relation between the current and </a:t>
            </a:r>
            <a:r>
              <a:rPr lang="en-US" dirty="0" smtClean="0">
                <a:solidFill>
                  <a:srgbClr val="C00000"/>
                </a:solidFill>
              </a:rPr>
              <a:t>vector potential </a:t>
            </a:r>
            <a:r>
              <a:rPr lang="en-US" dirty="0" smtClean="0">
                <a:solidFill>
                  <a:srgbClr val="C00000"/>
                </a:solidFill>
              </a:rPr>
              <a:t>will be altered. To account for the </a:t>
            </a:r>
            <a:r>
              <a:rPr lang="en-US" dirty="0" smtClean="0">
                <a:solidFill>
                  <a:srgbClr val="C00000"/>
                </a:solidFill>
              </a:rPr>
              <a:t>effects </a:t>
            </a:r>
            <a:r>
              <a:rPr lang="en-US" dirty="0" smtClean="0">
                <a:solidFill>
                  <a:srgbClr val="C00000"/>
                </a:solidFill>
              </a:rPr>
              <a:t>of electron scattering, </a:t>
            </a:r>
            <a:endParaRPr lang="en-US" dirty="0" smtClean="0">
              <a:solidFill>
                <a:srgbClr val="C00000"/>
              </a:solidFill>
            </a:endParaRPr>
          </a:p>
          <a:p>
            <a:pPr marL="571500" indent="-571500" algn="just">
              <a:buFont typeface="Wingdings" pitchFamily="2" charset="2"/>
              <a:buChar char="Ø"/>
            </a:pPr>
            <a:r>
              <a:rPr lang="en-US" dirty="0" err="1" smtClean="0">
                <a:solidFill>
                  <a:srgbClr val="0033CC"/>
                </a:solidFill>
              </a:rPr>
              <a:t>Pippard</a:t>
            </a:r>
            <a:r>
              <a:rPr lang="en-US" dirty="0" smtClean="0">
                <a:solidFill>
                  <a:srgbClr val="0033CC"/>
                </a:solidFill>
              </a:rPr>
              <a:t> </a:t>
            </a:r>
            <a:r>
              <a:rPr lang="en-US" dirty="0" smtClean="0">
                <a:solidFill>
                  <a:srgbClr val="0033CC"/>
                </a:solidFill>
              </a:rPr>
              <a:t>modified </a:t>
            </a:r>
            <a:r>
              <a:rPr lang="en-US" dirty="0" smtClean="0">
                <a:solidFill>
                  <a:srgbClr val="0033CC"/>
                </a:solidFill>
              </a:rPr>
              <a:t>the </a:t>
            </a:r>
            <a:r>
              <a:rPr lang="en-US" dirty="0" smtClean="0">
                <a:solidFill>
                  <a:srgbClr val="0033CC"/>
                </a:solidFill>
              </a:rPr>
              <a:t>coherence length factor in the exponent </a:t>
            </a:r>
            <a:r>
              <a:rPr lang="en-US" dirty="0" smtClean="0">
                <a:solidFill>
                  <a:srgbClr val="0033CC"/>
                </a:solidFill>
              </a:rPr>
              <a:t>of(3) </a:t>
            </a:r>
            <a:r>
              <a:rPr lang="en-US" dirty="0" smtClean="0">
                <a:solidFill>
                  <a:srgbClr val="0033CC"/>
                </a:solidFill>
              </a:rPr>
              <a:t>as </a:t>
            </a:r>
            <a:endParaRPr lang="en-US" dirty="0" smtClean="0">
              <a:solidFill>
                <a:srgbClr val="0033CC"/>
              </a:solidFill>
            </a:endParaRPr>
          </a:p>
          <a:p>
            <a:pPr marL="571500" indent="-571500" algn="just">
              <a:buFont typeface="Wingdings" pitchFamily="2" charset="2"/>
              <a:buChar char="Ø"/>
            </a:pPr>
            <a:endParaRPr lang="en-US" dirty="0" smtClean="0">
              <a:solidFill>
                <a:srgbClr val="7030A0"/>
              </a:solidFill>
            </a:endParaRPr>
          </a:p>
          <a:p>
            <a:pPr marL="571500" indent="-571500" algn="just">
              <a:buFont typeface="Wingdings" pitchFamily="2" charset="2"/>
              <a:buChar char="Ø"/>
            </a:pPr>
            <a:r>
              <a:rPr lang="en-US" dirty="0" smtClean="0">
                <a:solidFill>
                  <a:srgbClr val="C00000"/>
                </a:solidFill>
              </a:rPr>
              <a:t>Where       is  the electron mean </a:t>
            </a:r>
            <a:r>
              <a:rPr lang="en-US" dirty="0" smtClean="0">
                <a:solidFill>
                  <a:srgbClr val="C00000"/>
                </a:solidFill>
              </a:rPr>
              <a:t>free path; </a:t>
            </a:r>
            <a:r>
              <a:rPr lang="en-US" dirty="0" smtClean="0">
                <a:solidFill>
                  <a:srgbClr val="C00000"/>
                </a:solidFill>
              </a:rPr>
              <a:t>the </a:t>
            </a:r>
            <a:r>
              <a:rPr lang="en-US" dirty="0" smtClean="0">
                <a:solidFill>
                  <a:srgbClr val="C00000"/>
                </a:solidFill>
              </a:rPr>
              <a:t>coefficient in front of the </a:t>
            </a:r>
            <a:r>
              <a:rPr lang="en-US" dirty="0" smtClean="0">
                <a:solidFill>
                  <a:srgbClr val="C00000"/>
                </a:solidFill>
              </a:rPr>
              <a:t>integral </a:t>
            </a:r>
            <a:r>
              <a:rPr lang="en-US" dirty="0" smtClean="0">
                <a:solidFill>
                  <a:srgbClr val="C00000"/>
                </a:solidFill>
              </a:rPr>
              <a:t>was not altered. Eq. (</a:t>
            </a:r>
            <a:r>
              <a:rPr lang="en-US" dirty="0" smtClean="0">
                <a:solidFill>
                  <a:srgbClr val="C00000"/>
                </a:solidFill>
              </a:rPr>
              <a:t>3) </a:t>
            </a:r>
            <a:r>
              <a:rPr lang="en-US" dirty="0" smtClean="0">
                <a:solidFill>
                  <a:srgbClr val="C00000"/>
                </a:solidFill>
              </a:rPr>
              <a:t>then becomes</a:t>
            </a:r>
            <a:endParaRPr lang="en-US" dirty="0">
              <a:solidFill>
                <a:srgbClr val="C00000"/>
              </a:solidFill>
            </a:endParaRPr>
          </a:p>
        </p:txBody>
      </p:sp>
      <p:pic>
        <p:nvPicPr>
          <p:cNvPr id="4098" name="Picture 2"/>
          <p:cNvPicPr>
            <a:picLocks noChangeAspect="1" noChangeArrowheads="1"/>
          </p:cNvPicPr>
          <p:nvPr/>
        </p:nvPicPr>
        <p:blipFill>
          <a:blip r:embed="rId3"/>
          <a:srcRect/>
          <a:stretch>
            <a:fillRect/>
          </a:stretch>
        </p:blipFill>
        <p:spPr bwMode="auto">
          <a:xfrm>
            <a:off x="3181909" y="4190228"/>
            <a:ext cx="2990291" cy="457972"/>
          </a:xfrm>
          <a:prstGeom prst="rect">
            <a:avLst/>
          </a:prstGeom>
          <a:noFill/>
          <a:ln w="9525">
            <a:noFill/>
            <a:miter lim="800000"/>
            <a:headEnd/>
            <a:tailEnd/>
          </a:ln>
          <a:effectLst/>
        </p:spPr>
      </p:pic>
      <p:pic>
        <p:nvPicPr>
          <p:cNvPr id="4099" name="Picture 3"/>
          <p:cNvPicPr>
            <a:picLocks noChangeAspect="1" noChangeArrowheads="1"/>
          </p:cNvPicPr>
          <p:nvPr/>
        </p:nvPicPr>
        <p:blipFill>
          <a:blip r:embed="rId4"/>
          <a:srcRect/>
          <a:stretch>
            <a:fillRect/>
          </a:stretch>
        </p:blipFill>
        <p:spPr bwMode="auto">
          <a:xfrm>
            <a:off x="1981200" y="4781550"/>
            <a:ext cx="304800" cy="457200"/>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990600"/>
          </a:xfrm>
        </p:spPr>
        <p:txBody>
          <a:bodyPr/>
          <a:lstStyle/>
          <a:p>
            <a:r>
              <a:rPr lang="en-US" b="1" dirty="0" smtClean="0">
                <a:solidFill>
                  <a:srgbClr val="0033CC"/>
                </a:solidFill>
                <a:latin typeface="Times New Roman" pitchFamily="18" charset="0"/>
                <a:cs typeface="Times New Roman" pitchFamily="18" charset="0"/>
              </a:rPr>
              <a:t>The </a:t>
            </a:r>
            <a:r>
              <a:rPr lang="en-US" b="1" dirty="0" err="1" smtClean="0">
                <a:solidFill>
                  <a:srgbClr val="0033CC"/>
                </a:solidFill>
                <a:latin typeface="Times New Roman" pitchFamily="18" charset="0"/>
                <a:cs typeface="Times New Roman" pitchFamily="18" charset="0"/>
              </a:rPr>
              <a:t>Pippard’s</a:t>
            </a:r>
            <a:r>
              <a:rPr lang="en-US" b="1" dirty="0" smtClean="0">
                <a:solidFill>
                  <a:srgbClr val="0033CC"/>
                </a:solidFill>
                <a:latin typeface="Times New Roman" pitchFamily="18" charset="0"/>
                <a:cs typeface="Times New Roman" pitchFamily="18" charset="0"/>
              </a:rPr>
              <a:t> equation </a:t>
            </a:r>
            <a:endParaRPr lang="en-US" dirty="0"/>
          </a:p>
        </p:txBody>
      </p:sp>
      <p:sp>
        <p:nvSpPr>
          <p:cNvPr id="3" name="Subtitle 2"/>
          <p:cNvSpPr>
            <a:spLocks noGrp="1"/>
          </p:cNvSpPr>
          <p:nvPr>
            <p:ph type="subTitle" idx="1"/>
          </p:nvPr>
        </p:nvSpPr>
        <p:spPr>
          <a:xfrm>
            <a:off x="0" y="1066800"/>
            <a:ext cx="8991600" cy="5791200"/>
          </a:xfrm>
        </p:spPr>
        <p:txBody>
          <a:bodyPr>
            <a:normAutofit/>
          </a:bodyPr>
          <a:lstStyle/>
          <a:p>
            <a:pPr marL="571500" indent="-571500" algn="just">
              <a:buFont typeface="Wingdings" pitchFamily="2" charset="2"/>
              <a:buChar char="Ø"/>
            </a:pPr>
            <a:r>
              <a:rPr lang="en-US" dirty="0" smtClean="0">
                <a:solidFill>
                  <a:srgbClr val="7030A0"/>
                </a:solidFill>
              </a:rPr>
              <a:t> </a:t>
            </a:r>
            <a:endParaRPr lang="en-US" dirty="0" smtClean="0">
              <a:solidFill>
                <a:srgbClr val="7030A0"/>
              </a:solidFill>
            </a:endParaRPr>
          </a:p>
        </p:txBody>
      </p:sp>
      <p:pic>
        <p:nvPicPr>
          <p:cNvPr id="5122" name="Picture 2"/>
          <p:cNvPicPr>
            <a:picLocks noChangeAspect="1" noChangeArrowheads="1"/>
          </p:cNvPicPr>
          <p:nvPr/>
        </p:nvPicPr>
        <p:blipFill>
          <a:blip r:embed="rId3"/>
          <a:srcRect/>
          <a:stretch>
            <a:fillRect/>
          </a:stretch>
        </p:blipFill>
        <p:spPr bwMode="auto">
          <a:xfrm>
            <a:off x="1600200" y="1066800"/>
            <a:ext cx="4830036" cy="1001713"/>
          </a:xfrm>
          <a:prstGeom prst="rect">
            <a:avLst/>
          </a:prstGeom>
          <a:noFill/>
          <a:ln w="9525">
            <a:noFill/>
            <a:miter lim="800000"/>
            <a:headEnd/>
            <a:tailEnd/>
          </a:ln>
          <a:effectLst/>
        </p:spPr>
      </p:pic>
      <p:pic>
        <p:nvPicPr>
          <p:cNvPr id="5123" name="Picture 3"/>
          <p:cNvPicPr>
            <a:picLocks noChangeAspect="1" noChangeArrowheads="1"/>
          </p:cNvPicPr>
          <p:nvPr/>
        </p:nvPicPr>
        <p:blipFill>
          <a:blip r:embed="rId4"/>
          <a:srcRect/>
          <a:stretch>
            <a:fillRect/>
          </a:stretch>
        </p:blipFill>
        <p:spPr bwMode="auto">
          <a:xfrm>
            <a:off x="228600" y="2438400"/>
            <a:ext cx="8686800" cy="1165225"/>
          </a:xfrm>
          <a:prstGeom prst="rect">
            <a:avLst/>
          </a:prstGeom>
          <a:noFill/>
          <a:ln w="9525">
            <a:noFill/>
            <a:miter lim="800000"/>
            <a:headEnd/>
            <a:tailEnd/>
          </a:ln>
          <a:effectLst/>
        </p:spPr>
      </p:pic>
      <p:pic>
        <p:nvPicPr>
          <p:cNvPr id="5124" name="Picture 4"/>
          <p:cNvPicPr>
            <a:picLocks noChangeAspect="1" noChangeArrowheads="1"/>
          </p:cNvPicPr>
          <p:nvPr/>
        </p:nvPicPr>
        <p:blipFill>
          <a:blip r:embed="rId5"/>
          <a:srcRect/>
          <a:stretch>
            <a:fillRect/>
          </a:stretch>
        </p:blipFill>
        <p:spPr bwMode="auto">
          <a:xfrm>
            <a:off x="2286000" y="3505200"/>
            <a:ext cx="3886200" cy="1371600"/>
          </a:xfrm>
          <a:prstGeom prst="rect">
            <a:avLst/>
          </a:prstGeom>
          <a:noFill/>
          <a:ln w="9525">
            <a:noFill/>
            <a:miter lim="800000"/>
            <a:headEnd/>
            <a:tailEnd/>
          </a:ln>
          <a:effectLst/>
        </p:spPr>
      </p:pic>
      <p:pic>
        <p:nvPicPr>
          <p:cNvPr id="5125" name="Picture 5"/>
          <p:cNvPicPr>
            <a:picLocks noChangeAspect="1" noChangeArrowheads="1"/>
          </p:cNvPicPr>
          <p:nvPr/>
        </p:nvPicPr>
        <p:blipFill>
          <a:blip r:embed="rId6"/>
          <a:srcRect/>
          <a:stretch>
            <a:fillRect/>
          </a:stretch>
        </p:blipFill>
        <p:spPr bwMode="auto">
          <a:xfrm>
            <a:off x="228600" y="5029200"/>
            <a:ext cx="7620000" cy="685800"/>
          </a:xfrm>
          <a:prstGeom prst="rect">
            <a:avLst/>
          </a:prstGeom>
          <a:noFill/>
          <a:ln w="9525">
            <a:noFill/>
            <a:miter lim="800000"/>
            <a:headEnd/>
            <a:tailEnd/>
          </a:ln>
          <a:effectLst/>
        </p:spPr>
      </p:pic>
      <p:pic>
        <p:nvPicPr>
          <p:cNvPr id="5126" name="Picture 6"/>
          <p:cNvPicPr>
            <a:picLocks noChangeAspect="1" noChangeArrowheads="1"/>
          </p:cNvPicPr>
          <p:nvPr/>
        </p:nvPicPr>
        <p:blipFill>
          <a:blip r:embed="rId7"/>
          <a:srcRect/>
          <a:stretch>
            <a:fillRect/>
          </a:stretch>
        </p:blipFill>
        <p:spPr bwMode="auto">
          <a:xfrm>
            <a:off x="3048000" y="5715000"/>
            <a:ext cx="3199326" cy="92710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990600"/>
          </a:xfrm>
        </p:spPr>
        <p:txBody>
          <a:bodyPr/>
          <a:lstStyle/>
          <a:p>
            <a:r>
              <a:rPr lang="en-US" b="1" dirty="0" smtClean="0">
                <a:solidFill>
                  <a:srgbClr val="0033CC"/>
                </a:solidFill>
                <a:latin typeface="Times New Roman" pitchFamily="18" charset="0"/>
                <a:cs typeface="Times New Roman" pitchFamily="18" charset="0"/>
              </a:rPr>
              <a:t>The </a:t>
            </a:r>
            <a:r>
              <a:rPr lang="en-US" b="1" dirty="0" err="1" smtClean="0">
                <a:solidFill>
                  <a:srgbClr val="0033CC"/>
                </a:solidFill>
                <a:latin typeface="Times New Roman" pitchFamily="18" charset="0"/>
                <a:cs typeface="Times New Roman" pitchFamily="18" charset="0"/>
              </a:rPr>
              <a:t>Pippard’s</a:t>
            </a:r>
            <a:r>
              <a:rPr lang="en-US" b="1" dirty="0" smtClean="0">
                <a:solidFill>
                  <a:srgbClr val="0033CC"/>
                </a:solidFill>
                <a:latin typeface="Times New Roman" pitchFamily="18" charset="0"/>
                <a:cs typeface="Times New Roman" pitchFamily="18" charset="0"/>
              </a:rPr>
              <a:t> equation </a:t>
            </a:r>
            <a:endParaRPr lang="en-US" dirty="0"/>
          </a:p>
        </p:txBody>
      </p:sp>
      <p:sp>
        <p:nvSpPr>
          <p:cNvPr id="3" name="Subtitle 2"/>
          <p:cNvSpPr>
            <a:spLocks noGrp="1"/>
          </p:cNvSpPr>
          <p:nvPr>
            <p:ph type="subTitle" idx="1"/>
          </p:nvPr>
        </p:nvSpPr>
        <p:spPr>
          <a:xfrm>
            <a:off x="0" y="1066800"/>
            <a:ext cx="8991600" cy="5791200"/>
          </a:xfrm>
        </p:spPr>
        <p:txBody>
          <a:bodyPr>
            <a:normAutofit/>
          </a:bodyPr>
          <a:lstStyle/>
          <a:p>
            <a:pPr marL="571500" indent="-571500" algn="just"/>
            <a:r>
              <a:rPr lang="en-US" dirty="0" smtClean="0">
                <a:solidFill>
                  <a:srgbClr val="7030A0"/>
                </a:solidFill>
              </a:rPr>
              <a:t> </a:t>
            </a:r>
            <a:endParaRPr lang="en-US" dirty="0">
              <a:solidFill>
                <a:srgbClr val="7030A0"/>
              </a:solidFill>
            </a:endParaRPr>
          </a:p>
        </p:txBody>
      </p:sp>
      <p:pic>
        <p:nvPicPr>
          <p:cNvPr id="6146" name="Picture 2"/>
          <p:cNvPicPr>
            <a:picLocks noChangeAspect="1" noChangeArrowheads="1"/>
          </p:cNvPicPr>
          <p:nvPr/>
        </p:nvPicPr>
        <p:blipFill>
          <a:blip r:embed="rId3"/>
          <a:srcRect/>
          <a:stretch>
            <a:fillRect/>
          </a:stretch>
        </p:blipFill>
        <p:spPr bwMode="auto">
          <a:xfrm>
            <a:off x="533400" y="990600"/>
            <a:ext cx="8382000" cy="617538"/>
          </a:xfrm>
          <a:prstGeom prst="rect">
            <a:avLst/>
          </a:prstGeom>
          <a:noFill/>
          <a:ln w="9525">
            <a:noFill/>
            <a:miter lim="800000"/>
            <a:headEnd/>
            <a:tailEnd/>
          </a:ln>
          <a:effectLst/>
        </p:spPr>
      </p:pic>
      <p:pic>
        <p:nvPicPr>
          <p:cNvPr id="6147" name="Picture 3"/>
          <p:cNvPicPr>
            <a:picLocks noChangeAspect="1" noChangeArrowheads="1"/>
          </p:cNvPicPr>
          <p:nvPr/>
        </p:nvPicPr>
        <p:blipFill>
          <a:blip r:embed="rId4"/>
          <a:srcRect/>
          <a:stretch>
            <a:fillRect/>
          </a:stretch>
        </p:blipFill>
        <p:spPr bwMode="auto">
          <a:xfrm>
            <a:off x="2895600" y="1447800"/>
            <a:ext cx="2155104" cy="1122363"/>
          </a:xfrm>
          <a:prstGeom prst="rect">
            <a:avLst/>
          </a:prstGeom>
          <a:noFill/>
          <a:ln w="9525">
            <a:noFill/>
            <a:miter lim="800000"/>
            <a:headEnd/>
            <a:tailEnd/>
          </a:ln>
          <a:effectLst/>
        </p:spPr>
      </p:pic>
      <p:pic>
        <p:nvPicPr>
          <p:cNvPr id="6148" name="Picture 4"/>
          <p:cNvPicPr>
            <a:picLocks noChangeAspect="1" noChangeArrowheads="1"/>
          </p:cNvPicPr>
          <p:nvPr/>
        </p:nvPicPr>
        <p:blipFill>
          <a:blip r:embed="rId5"/>
          <a:srcRect/>
          <a:stretch>
            <a:fillRect/>
          </a:stretch>
        </p:blipFill>
        <p:spPr bwMode="auto">
          <a:xfrm>
            <a:off x="609600" y="2438400"/>
            <a:ext cx="4868179" cy="609599"/>
          </a:xfrm>
          <a:prstGeom prst="rect">
            <a:avLst/>
          </a:prstGeom>
          <a:noFill/>
          <a:ln w="9525">
            <a:noFill/>
            <a:miter lim="800000"/>
            <a:headEnd/>
            <a:tailEnd/>
          </a:ln>
          <a:effectLst/>
        </p:spPr>
      </p:pic>
      <p:pic>
        <p:nvPicPr>
          <p:cNvPr id="6149" name="Picture 5"/>
          <p:cNvPicPr>
            <a:picLocks noChangeAspect="1" noChangeArrowheads="1"/>
          </p:cNvPicPr>
          <p:nvPr/>
        </p:nvPicPr>
        <p:blipFill>
          <a:blip r:embed="rId6"/>
          <a:srcRect/>
          <a:stretch>
            <a:fillRect/>
          </a:stretch>
        </p:blipFill>
        <p:spPr bwMode="auto">
          <a:xfrm>
            <a:off x="2819400" y="3048000"/>
            <a:ext cx="2029883" cy="769219"/>
          </a:xfrm>
          <a:prstGeom prst="rect">
            <a:avLst/>
          </a:prstGeom>
          <a:noFill/>
          <a:ln w="9525">
            <a:noFill/>
            <a:miter lim="800000"/>
            <a:headEnd/>
            <a:tailEnd/>
          </a:ln>
          <a:effectLst/>
        </p:spPr>
      </p:pic>
      <p:pic>
        <p:nvPicPr>
          <p:cNvPr id="6150" name="Picture 6"/>
          <p:cNvPicPr>
            <a:picLocks noChangeAspect="1" noChangeArrowheads="1"/>
          </p:cNvPicPr>
          <p:nvPr/>
        </p:nvPicPr>
        <p:blipFill>
          <a:blip r:embed="rId7"/>
          <a:srcRect/>
          <a:stretch>
            <a:fillRect/>
          </a:stretch>
        </p:blipFill>
        <p:spPr bwMode="auto">
          <a:xfrm>
            <a:off x="2209800" y="4320526"/>
            <a:ext cx="5334000" cy="2537474"/>
          </a:xfrm>
          <a:prstGeom prst="rect">
            <a:avLst/>
          </a:prstGeom>
          <a:noFill/>
          <a:ln w="9525">
            <a:noFill/>
            <a:miter lim="800000"/>
            <a:headEnd/>
            <a:tailEnd/>
          </a:ln>
          <a:effectLst/>
        </p:spPr>
      </p:pic>
      <p:pic>
        <p:nvPicPr>
          <p:cNvPr id="6151" name="Picture 7"/>
          <p:cNvPicPr>
            <a:picLocks noChangeAspect="1" noChangeArrowheads="1"/>
          </p:cNvPicPr>
          <p:nvPr/>
        </p:nvPicPr>
        <p:blipFill>
          <a:blip r:embed="rId8"/>
          <a:srcRect/>
          <a:stretch>
            <a:fillRect/>
          </a:stretch>
        </p:blipFill>
        <p:spPr bwMode="auto">
          <a:xfrm>
            <a:off x="685800" y="3886200"/>
            <a:ext cx="8458200" cy="53340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990600"/>
          </a:xfrm>
        </p:spPr>
        <p:txBody>
          <a:bodyPr/>
          <a:lstStyle/>
          <a:p>
            <a:r>
              <a:rPr lang="en-US" b="1" dirty="0" smtClean="0">
                <a:solidFill>
                  <a:srgbClr val="0033CC"/>
                </a:solidFill>
                <a:latin typeface="Times New Roman" pitchFamily="18" charset="0"/>
                <a:cs typeface="Times New Roman" pitchFamily="18" charset="0"/>
              </a:rPr>
              <a:t>The </a:t>
            </a:r>
            <a:r>
              <a:rPr lang="en-US" b="1" dirty="0" err="1" smtClean="0">
                <a:solidFill>
                  <a:srgbClr val="0033CC"/>
                </a:solidFill>
                <a:latin typeface="Times New Roman" pitchFamily="18" charset="0"/>
                <a:cs typeface="Times New Roman" pitchFamily="18" charset="0"/>
              </a:rPr>
              <a:t>Pippard’s</a:t>
            </a:r>
            <a:r>
              <a:rPr lang="en-US" b="1" dirty="0" smtClean="0">
                <a:solidFill>
                  <a:srgbClr val="0033CC"/>
                </a:solidFill>
                <a:latin typeface="Times New Roman" pitchFamily="18" charset="0"/>
                <a:cs typeface="Times New Roman" pitchFamily="18" charset="0"/>
              </a:rPr>
              <a:t> equation </a:t>
            </a:r>
            <a:endParaRPr lang="en-US" dirty="0"/>
          </a:p>
        </p:txBody>
      </p:sp>
      <p:sp>
        <p:nvSpPr>
          <p:cNvPr id="3" name="Subtitle 2"/>
          <p:cNvSpPr>
            <a:spLocks noGrp="1"/>
          </p:cNvSpPr>
          <p:nvPr>
            <p:ph type="subTitle" idx="1"/>
          </p:nvPr>
        </p:nvSpPr>
        <p:spPr>
          <a:xfrm>
            <a:off x="0" y="1066800"/>
            <a:ext cx="8991600" cy="5791200"/>
          </a:xfrm>
        </p:spPr>
        <p:txBody>
          <a:bodyPr>
            <a:normAutofit/>
          </a:bodyPr>
          <a:lstStyle/>
          <a:p>
            <a:pPr marL="571500" indent="-571500" algn="just">
              <a:buFont typeface="Wingdings" pitchFamily="2" charset="2"/>
              <a:buChar char="Ø"/>
            </a:pPr>
            <a:endParaRPr lang="en-US" dirty="0" smtClean="0">
              <a:solidFill>
                <a:srgbClr val="0033CC"/>
              </a:solidFill>
            </a:endParaRPr>
          </a:p>
          <a:p>
            <a:pPr marL="571500" indent="-571500" algn="just">
              <a:buFont typeface="Wingdings" pitchFamily="2" charset="2"/>
              <a:buChar char="Ø"/>
            </a:pPr>
            <a:endParaRPr lang="en-US" dirty="0" smtClean="0">
              <a:solidFill>
                <a:srgbClr val="0033CC"/>
              </a:solidFill>
            </a:endParaRPr>
          </a:p>
          <a:p>
            <a:pPr marL="571500" indent="-571500" algn="just">
              <a:buFont typeface="Wingdings" pitchFamily="2" charset="2"/>
              <a:buChar char="Ø"/>
            </a:pPr>
            <a:endParaRPr lang="en-US" dirty="0" smtClean="0">
              <a:solidFill>
                <a:srgbClr val="0033CC"/>
              </a:solidFill>
            </a:endParaRPr>
          </a:p>
          <a:p>
            <a:pPr marL="571500" indent="-571500"/>
            <a:r>
              <a:rPr lang="en-US" sz="6600" i="1" dirty="0" smtClean="0">
                <a:solidFill>
                  <a:srgbClr val="0033CC"/>
                </a:solidFill>
                <a:latin typeface="Algerian" pitchFamily="82" charset="0"/>
              </a:rPr>
              <a:t>END. </a:t>
            </a:r>
            <a:r>
              <a:rPr lang="en-US" sz="6600" dirty="0" smtClean="0">
                <a:solidFill>
                  <a:srgbClr val="0033CC"/>
                </a:solidFill>
              </a:rPr>
              <a:t>  </a:t>
            </a:r>
            <a:endParaRPr lang="en-US" sz="6600" dirty="0">
              <a:solidFill>
                <a:srgbClr val="0033CC"/>
              </a:solidFill>
            </a:endParaRPr>
          </a:p>
          <a:p>
            <a:pPr marL="571500" indent="-571500" algn="just"/>
            <a:endParaRPr lang="en-US"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762000"/>
          </a:xfrm>
        </p:spPr>
        <p:txBody>
          <a:bodyPr>
            <a:noAutofit/>
          </a:bodyPr>
          <a:lstStyle/>
          <a:p>
            <a:r>
              <a:rPr lang="en-US" sz="3600" dirty="0" smtClean="0">
                <a:solidFill>
                  <a:srgbClr val="0033CC"/>
                </a:solidFill>
              </a:rPr>
              <a:t>The London-London equation </a:t>
            </a:r>
            <a:endParaRPr lang="en-US" dirty="0">
              <a:solidFill>
                <a:srgbClr val="0033CC"/>
              </a:solidFill>
            </a:endParaRPr>
          </a:p>
        </p:txBody>
      </p:sp>
      <p:sp>
        <p:nvSpPr>
          <p:cNvPr id="3" name="Subtitle 2"/>
          <p:cNvSpPr>
            <a:spLocks noGrp="1"/>
          </p:cNvSpPr>
          <p:nvPr>
            <p:ph type="subTitle" idx="1"/>
          </p:nvPr>
        </p:nvSpPr>
        <p:spPr>
          <a:xfrm>
            <a:off x="152400" y="1066800"/>
            <a:ext cx="8763000" cy="5791200"/>
          </a:xfrm>
        </p:spPr>
        <p:txBody>
          <a:bodyPr>
            <a:normAutofit/>
          </a:bodyPr>
          <a:lstStyle/>
          <a:p>
            <a:pPr marL="514350" indent="-514350" algn="just">
              <a:buFont typeface="Wingdings" pitchFamily="2" charset="2"/>
              <a:buChar char="Ø"/>
            </a:pPr>
            <a:r>
              <a:rPr lang="en-US" sz="2800" dirty="0" smtClean="0">
                <a:solidFill>
                  <a:srgbClr val="0033CC"/>
                </a:solidFill>
              </a:rPr>
              <a:t> </a:t>
            </a:r>
            <a:r>
              <a:rPr lang="en-US" sz="2800" dirty="0" smtClean="0">
                <a:solidFill>
                  <a:srgbClr val="C00000"/>
                </a:solidFill>
              </a:rPr>
              <a:t>Taking the curl,</a:t>
            </a:r>
          </a:p>
          <a:p>
            <a:pPr marL="514350" indent="-514350" algn="just">
              <a:buFont typeface="Wingdings" pitchFamily="2" charset="2"/>
              <a:buChar char="Ø"/>
            </a:pPr>
            <a:endParaRPr lang="en-US" sz="2800" i="1" dirty="0">
              <a:solidFill>
                <a:srgbClr val="C00000"/>
              </a:solidFill>
            </a:endParaRPr>
          </a:p>
          <a:p>
            <a:pPr marL="514350" indent="-514350" algn="just">
              <a:buFont typeface="Wingdings" pitchFamily="2" charset="2"/>
              <a:buChar char="Ø"/>
            </a:pPr>
            <a:endParaRPr lang="en-US" sz="2800" i="1" dirty="0" smtClean="0">
              <a:solidFill>
                <a:srgbClr val="C00000"/>
              </a:solidFill>
            </a:endParaRPr>
          </a:p>
          <a:p>
            <a:pPr marL="514350" indent="-514350" algn="just">
              <a:buFont typeface="Wingdings" pitchFamily="2" charset="2"/>
              <a:buChar char="Ø"/>
            </a:pPr>
            <a:endParaRPr lang="en-US" sz="2800" i="1" dirty="0">
              <a:solidFill>
                <a:srgbClr val="C00000"/>
              </a:solidFill>
            </a:endParaRPr>
          </a:p>
          <a:p>
            <a:pPr marL="514350" indent="-514350" algn="just">
              <a:buFont typeface="Wingdings" pitchFamily="2" charset="2"/>
              <a:buChar char="Ø"/>
            </a:pPr>
            <a:r>
              <a:rPr lang="en-US" sz="2800" dirty="0" smtClean="0">
                <a:solidFill>
                  <a:srgbClr val="0033CC"/>
                </a:solidFill>
              </a:rPr>
              <a:t>And using                                          we have, </a:t>
            </a:r>
          </a:p>
          <a:p>
            <a:pPr marL="514350" indent="-514350" algn="just">
              <a:buFont typeface="Wingdings" pitchFamily="2" charset="2"/>
              <a:buChar char="Ø"/>
            </a:pPr>
            <a:endParaRPr lang="en-US" sz="2800" i="1" dirty="0">
              <a:solidFill>
                <a:srgbClr val="0033CC"/>
              </a:solidFill>
            </a:endParaRPr>
          </a:p>
          <a:p>
            <a:pPr marL="514350" indent="-514350" algn="just">
              <a:buFont typeface="Wingdings" pitchFamily="2" charset="2"/>
              <a:buChar char="Ø"/>
            </a:pPr>
            <a:r>
              <a:rPr lang="en-US" sz="2800" i="1" dirty="0" smtClean="0">
                <a:solidFill>
                  <a:srgbClr val="0033CC"/>
                </a:solidFill>
              </a:rPr>
              <a:t>                                                                                      </a:t>
            </a:r>
            <a:r>
              <a:rPr lang="en-US" sz="2800" i="1" dirty="0" smtClean="0">
                <a:solidFill>
                  <a:srgbClr val="C00000"/>
                </a:solidFill>
              </a:rPr>
              <a:t>(1)</a:t>
            </a:r>
          </a:p>
          <a:p>
            <a:pPr marL="514350" indent="-514350" algn="just">
              <a:buFont typeface="Wingdings" pitchFamily="2" charset="2"/>
              <a:buChar char="Ø"/>
            </a:pPr>
            <a:endParaRPr lang="en-US" sz="2800" i="1" dirty="0">
              <a:solidFill>
                <a:srgbClr val="0033CC"/>
              </a:solidFill>
            </a:endParaRPr>
          </a:p>
          <a:p>
            <a:pPr marL="514350" indent="-514350" algn="just">
              <a:buFont typeface="Wingdings" pitchFamily="2" charset="2"/>
              <a:buChar char="Ø"/>
            </a:pPr>
            <a:r>
              <a:rPr lang="en-US" sz="2800" dirty="0" smtClean="0">
                <a:solidFill>
                  <a:srgbClr val="0033CC"/>
                </a:solidFill>
              </a:rPr>
              <a:t>Where we introduced the London depth </a:t>
            </a:r>
            <a:r>
              <a:rPr lang="en-US" sz="2800" i="1" dirty="0" smtClean="0">
                <a:solidFill>
                  <a:srgbClr val="0033CC"/>
                </a:solidFill>
                <a:sym typeface="Symbol"/>
              </a:rPr>
              <a:t></a:t>
            </a:r>
            <a:r>
              <a:rPr lang="en-US" sz="2800" i="1" baseline="-25000" dirty="0" smtClean="0">
                <a:solidFill>
                  <a:srgbClr val="0033CC"/>
                </a:solidFill>
                <a:sym typeface="Symbol"/>
              </a:rPr>
              <a:t>L</a:t>
            </a:r>
            <a:r>
              <a:rPr lang="en-US" sz="2800" i="1" dirty="0" smtClean="0">
                <a:solidFill>
                  <a:srgbClr val="0033CC"/>
                </a:solidFill>
                <a:sym typeface="Symbol"/>
              </a:rPr>
              <a:t> defined by</a:t>
            </a:r>
            <a:endParaRPr lang="en-US" sz="2800" dirty="0">
              <a:solidFill>
                <a:srgbClr val="0033CC"/>
              </a:solidFill>
            </a:endParaRPr>
          </a:p>
        </p:txBody>
      </p:sp>
      <p:pic>
        <p:nvPicPr>
          <p:cNvPr id="3074" name="Picture 2"/>
          <p:cNvPicPr>
            <a:picLocks noChangeAspect="1" noChangeArrowheads="1"/>
          </p:cNvPicPr>
          <p:nvPr/>
        </p:nvPicPr>
        <p:blipFill>
          <a:blip r:embed="rId2"/>
          <a:srcRect/>
          <a:stretch>
            <a:fillRect/>
          </a:stretch>
        </p:blipFill>
        <p:spPr bwMode="auto">
          <a:xfrm>
            <a:off x="1524000" y="1828800"/>
            <a:ext cx="5203723" cy="92710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2438400" y="3200400"/>
            <a:ext cx="2821373" cy="379412"/>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a:srcRect/>
          <a:stretch>
            <a:fillRect/>
          </a:stretch>
        </p:blipFill>
        <p:spPr bwMode="auto">
          <a:xfrm>
            <a:off x="1219200" y="3962400"/>
            <a:ext cx="5956448" cy="1143000"/>
          </a:xfrm>
          <a:prstGeom prst="rect">
            <a:avLst/>
          </a:prstGeom>
          <a:noFill/>
          <a:ln w="9525">
            <a:noFill/>
            <a:miter lim="800000"/>
            <a:headEnd/>
            <a:tailEnd/>
          </a:ln>
          <a:effectLst/>
        </p:spPr>
      </p:pic>
      <p:pic>
        <p:nvPicPr>
          <p:cNvPr id="3077" name="Picture 5"/>
          <p:cNvPicPr>
            <a:picLocks noChangeAspect="1" noChangeArrowheads="1"/>
          </p:cNvPicPr>
          <p:nvPr/>
        </p:nvPicPr>
        <p:blipFill>
          <a:blip r:embed="rId5"/>
          <a:srcRect/>
          <a:stretch>
            <a:fillRect/>
          </a:stretch>
        </p:blipFill>
        <p:spPr bwMode="auto">
          <a:xfrm>
            <a:off x="2971799" y="5715000"/>
            <a:ext cx="2590801" cy="9144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762000"/>
          </a:xfrm>
        </p:spPr>
        <p:txBody>
          <a:bodyPr>
            <a:noAutofit/>
          </a:bodyPr>
          <a:lstStyle/>
          <a:p>
            <a:r>
              <a:rPr lang="en-US" sz="3600" dirty="0" smtClean="0">
                <a:solidFill>
                  <a:srgbClr val="0033CC"/>
                </a:solidFill>
              </a:rPr>
              <a:t>The London-London equation </a:t>
            </a:r>
            <a:endParaRPr lang="en-US" dirty="0">
              <a:solidFill>
                <a:srgbClr val="0033CC"/>
              </a:solidFill>
            </a:endParaRPr>
          </a:p>
        </p:txBody>
      </p:sp>
      <p:sp>
        <p:nvSpPr>
          <p:cNvPr id="3" name="Subtitle 2"/>
          <p:cNvSpPr>
            <a:spLocks noGrp="1"/>
          </p:cNvSpPr>
          <p:nvPr>
            <p:ph type="subTitle" idx="1"/>
          </p:nvPr>
        </p:nvSpPr>
        <p:spPr>
          <a:xfrm>
            <a:off x="152400" y="1066800"/>
            <a:ext cx="8763000" cy="5791200"/>
          </a:xfrm>
        </p:spPr>
        <p:txBody>
          <a:bodyPr>
            <a:normAutofit/>
          </a:bodyPr>
          <a:lstStyle/>
          <a:p>
            <a:pPr marL="514350" indent="-514350" algn="just">
              <a:buFont typeface="Wingdings" pitchFamily="2" charset="2"/>
              <a:buChar char="Ø"/>
            </a:pPr>
            <a:r>
              <a:rPr lang="en-US" sz="2800" dirty="0" smtClean="0">
                <a:solidFill>
                  <a:srgbClr val="0033CC"/>
                </a:solidFill>
              </a:rPr>
              <a:t>Eq. </a:t>
            </a:r>
            <a:r>
              <a:rPr lang="en-US" sz="2800" dirty="0" smtClean="0">
                <a:solidFill>
                  <a:srgbClr val="C00000"/>
                </a:solidFill>
              </a:rPr>
              <a:t>(1)</a:t>
            </a:r>
            <a:r>
              <a:rPr lang="en-US" sz="2800" dirty="0" smtClean="0">
                <a:solidFill>
                  <a:srgbClr val="0033CC"/>
                </a:solidFill>
              </a:rPr>
              <a:t> has been obtained for a perfect conductor model. </a:t>
            </a:r>
          </a:p>
          <a:p>
            <a:pPr marL="514350" indent="-514350" algn="just">
              <a:buFont typeface="Wingdings" pitchFamily="2" charset="2"/>
              <a:buChar char="Ø"/>
            </a:pPr>
            <a:r>
              <a:rPr lang="en-US" sz="2800" dirty="0" smtClean="0">
                <a:solidFill>
                  <a:srgbClr val="0033CC"/>
                </a:solidFill>
              </a:rPr>
              <a:t>In order to conform with the experimentally observed </a:t>
            </a:r>
            <a:r>
              <a:rPr lang="en-US" sz="2800" dirty="0" err="1" smtClean="0">
                <a:solidFill>
                  <a:srgbClr val="0033CC"/>
                </a:solidFill>
              </a:rPr>
              <a:t>Meissner</a:t>
            </a:r>
            <a:r>
              <a:rPr lang="en-US" sz="2800" dirty="0" smtClean="0">
                <a:solidFill>
                  <a:srgbClr val="0033CC"/>
                </a:solidFill>
              </a:rPr>
              <a:t> effect, we must exclude time-independent field solutions arising from integrating </a:t>
            </a:r>
            <a:r>
              <a:rPr lang="en-US" sz="2800" dirty="0" smtClean="0">
                <a:solidFill>
                  <a:srgbClr val="C00000"/>
                </a:solidFill>
              </a:rPr>
              <a:t>(1)</a:t>
            </a:r>
            <a:r>
              <a:rPr lang="en-US" sz="2800" dirty="0" smtClean="0">
                <a:solidFill>
                  <a:srgbClr val="0033CC"/>
                </a:solidFill>
              </a:rPr>
              <a:t> once with respect to time and we therefore write,</a:t>
            </a:r>
          </a:p>
          <a:p>
            <a:pPr marL="514350" indent="-514350" algn="just"/>
            <a:endParaRPr lang="en-US" sz="2800" dirty="0" smtClean="0">
              <a:solidFill>
                <a:srgbClr val="0033CC"/>
              </a:solidFill>
            </a:endParaRPr>
          </a:p>
          <a:p>
            <a:pPr marL="514350" indent="-514350" algn="just">
              <a:buFont typeface="Wingdings" pitchFamily="2" charset="2"/>
              <a:buChar char="Ø"/>
            </a:pPr>
            <a:r>
              <a:rPr lang="en-US" sz="2800" dirty="0" smtClean="0">
                <a:solidFill>
                  <a:srgbClr val="0033CC"/>
                </a:solidFill>
              </a:rPr>
              <a:t>                                                                                   (2)  </a:t>
            </a:r>
          </a:p>
          <a:p>
            <a:pPr marL="514350" indent="-514350" algn="just">
              <a:buFont typeface="Wingdings" pitchFamily="2" charset="2"/>
              <a:buChar char="Ø"/>
            </a:pPr>
            <a:endParaRPr lang="en-US" sz="2800" dirty="0" smtClean="0">
              <a:solidFill>
                <a:srgbClr val="0033CC"/>
              </a:solidFill>
            </a:endParaRPr>
          </a:p>
          <a:p>
            <a:pPr marL="514350" indent="-514350" algn="just">
              <a:buFont typeface="Wingdings" pitchFamily="2" charset="2"/>
              <a:buChar char="Ø"/>
            </a:pPr>
            <a:r>
              <a:rPr lang="en-US" sz="2800" dirty="0" smtClean="0">
                <a:solidFill>
                  <a:srgbClr val="0033CC"/>
                </a:solidFill>
              </a:rPr>
              <a:t>this is referred to as the second London equation. </a:t>
            </a:r>
            <a:endParaRPr lang="en-US" sz="2800" dirty="0">
              <a:solidFill>
                <a:srgbClr val="0033CC"/>
              </a:solidFill>
            </a:endParaRPr>
          </a:p>
        </p:txBody>
      </p:sp>
      <p:pic>
        <p:nvPicPr>
          <p:cNvPr id="4098" name="Picture 2"/>
          <p:cNvPicPr>
            <a:picLocks noChangeAspect="1" noChangeArrowheads="1"/>
          </p:cNvPicPr>
          <p:nvPr/>
        </p:nvPicPr>
        <p:blipFill>
          <a:blip r:embed="rId2"/>
          <a:srcRect/>
          <a:stretch>
            <a:fillRect/>
          </a:stretch>
        </p:blipFill>
        <p:spPr bwMode="auto">
          <a:xfrm>
            <a:off x="2438400" y="4191000"/>
            <a:ext cx="4483319" cy="8255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762000"/>
          </a:xfrm>
        </p:spPr>
        <p:txBody>
          <a:bodyPr>
            <a:noAutofit/>
          </a:bodyPr>
          <a:lstStyle/>
          <a:p>
            <a:r>
              <a:rPr lang="en-US" sz="3600" dirty="0" smtClean="0">
                <a:solidFill>
                  <a:srgbClr val="0033CC"/>
                </a:solidFill>
              </a:rPr>
              <a:t>The London-London equation </a:t>
            </a:r>
            <a:endParaRPr lang="en-US" dirty="0">
              <a:solidFill>
                <a:srgbClr val="0033CC"/>
              </a:solidFill>
            </a:endParaRPr>
          </a:p>
        </p:txBody>
      </p:sp>
      <p:sp>
        <p:nvSpPr>
          <p:cNvPr id="3" name="Subtitle 2"/>
          <p:cNvSpPr>
            <a:spLocks noGrp="1"/>
          </p:cNvSpPr>
          <p:nvPr>
            <p:ph type="subTitle" idx="1"/>
          </p:nvPr>
        </p:nvSpPr>
        <p:spPr>
          <a:xfrm>
            <a:off x="152400" y="1066800"/>
            <a:ext cx="8763000" cy="5791200"/>
          </a:xfrm>
        </p:spPr>
        <p:txBody>
          <a:bodyPr>
            <a:normAutofit fontScale="92500"/>
          </a:bodyPr>
          <a:lstStyle/>
          <a:p>
            <a:pPr marL="514350" indent="-514350" algn="just">
              <a:buFont typeface="Wingdings" pitchFamily="2" charset="2"/>
              <a:buChar char="Ø"/>
            </a:pPr>
            <a:r>
              <a:rPr lang="en-US" sz="2800" dirty="0" smtClean="0">
                <a:solidFill>
                  <a:srgbClr val="C00000"/>
                </a:solidFill>
              </a:rPr>
              <a:t>As a simple application of London equation we now discuss the behavior of a superconductor in a magnetic field near a plane boundary. </a:t>
            </a:r>
          </a:p>
          <a:p>
            <a:pPr marL="514350" indent="-514350" algn="just">
              <a:buFont typeface="Wingdings" pitchFamily="2" charset="2"/>
              <a:buChar char="Ø"/>
            </a:pPr>
            <a:r>
              <a:rPr lang="en-US" sz="2800" dirty="0" smtClean="0">
                <a:solidFill>
                  <a:srgbClr val="0033CC"/>
                </a:solidFill>
              </a:rPr>
              <a:t>Consider first the case of a field perpendicular to a superconductor surface lying in the x-y plane with no current flowing in the z direction. </a:t>
            </a:r>
          </a:p>
          <a:p>
            <a:pPr marL="514350" indent="-514350" algn="just">
              <a:buFont typeface="Wingdings" pitchFamily="2" charset="2"/>
              <a:buChar char="Ø"/>
            </a:pPr>
            <a:r>
              <a:rPr lang="en-US" sz="2800" dirty="0" smtClean="0">
                <a:solidFill>
                  <a:srgbClr val="C00000"/>
                </a:solidFill>
              </a:rPr>
              <a:t>From the second Maxwell equation,      </a:t>
            </a:r>
          </a:p>
          <a:p>
            <a:pPr marL="514350" indent="-514350" algn="just">
              <a:buFont typeface="Wingdings" pitchFamily="2" charset="2"/>
              <a:buChar char="Ø"/>
            </a:pPr>
            <a:r>
              <a:rPr lang="en-US" sz="2800" dirty="0" smtClean="0">
                <a:solidFill>
                  <a:srgbClr val="0033CC"/>
                </a:solidFill>
              </a:rPr>
              <a:t>we obtain,                     or H= const </a:t>
            </a:r>
            <a:r>
              <a:rPr lang="en-US" sz="2800" dirty="0" smtClean="0">
                <a:solidFill>
                  <a:srgbClr val="C00000"/>
                </a:solidFill>
              </a:rPr>
              <a:t>.</a:t>
            </a:r>
          </a:p>
          <a:p>
            <a:pPr marL="514350" indent="-514350" algn="just">
              <a:buFont typeface="Wingdings" pitchFamily="2" charset="2"/>
              <a:buChar char="Ø"/>
            </a:pPr>
            <a:r>
              <a:rPr lang="en-US" sz="2800" dirty="0" smtClean="0">
                <a:solidFill>
                  <a:srgbClr val="C00000"/>
                </a:solidFill>
              </a:rPr>
              <a:t>From the fourth Maxwell equation, </a:t>
            </a:r>
          </a:p>
          <a:p>
            <a:pPr marL="514350" indent="-514350" algn="just">
              <a:buFont typeface="Wingdings" pitchFamily="2" charset="2"/>
              <a:buChar char="Ø"/>
            </a:pPr>
            <a:r>
              <a:rPr lang="en-US" sz="2800" dirty="0" smtClean="0">
                <a:solidFill>
                  <a:srgbClr val="0033CC"/>
                </a:solidFill>
              </a:rPr>
              <a:t>Hence the first term in the 2</a:t>
            </a:r>
            <a:r>
              <a:rPr lang="en-US" sz="2800" baseline="30000" dirty="0" smtClean="0">
                <a:solidFill>
                  <a:srgbClr val="0033CC"/>
                </a:solidFill>
              </a:rPr>
              <a:t>nd</a:t>
            </a:r>
            <a:r>
              <a:rPr lang="en-US" sz="2800" dirty="0" smtClean="0">
                <a:solidFill>
                  <a:srgbClr val="0033CC"/>
                </a:solidFill>
              </a:rPr>
              <a:t> London equation vanishes and hence H=0 is the only solution. </a:t>
            </a:r>
          </a:p>
          <a:p>
            <a:pPr marL="514350" indent="-514350" algn="just">
              <a:buFont typeface="Wingdings" pitchFamily="2" charset="2"/>
              <a:buChar char="Ø"/>
            </a:pPr>
            <a:r>
              <a:rPr lang="en-US" sz="2800" dirty="0" smtClean="0">
                <a:solidFill>
                  <a:srgbClr val="0033CC"/>
                </a:solidFill>
              </a:rPr>
              <a:t>Thus a superconductor exhibiting the </a:t>
            </a:r>
            <a:r>
              <a:rPr lang="en-US" sz="2800" dirty="0" err="1" smtClean="0">
                <a:solidFill>
                  <a:srgbClr val="0033CC"/>
                </a:solidFill>
              </a:rPr>
              <a:t>Meissner</a:t>
            </a:r>
            <a:r>
              <a:rPr lang="en-US" sz="2800" dirty="0" smtClean="0">
                <a:solidFill>
                  <a:srgbClr val="0033CC"/>
                </a:solidFill>
              </a:rPr>
              <a:t> effect cannot have a field component  perpendicular to its surface.</a:t>
            </a:r>
            <a:r>
              <a:rPr lang="en-US" sz="2800" dirty="0" smtClean="0">
                <a:solidFill>
                  <a:srgbClr val="C00000"/>
                </a:solidFill>
              </a:rPr>
              <a:t> </a:t>
            </a:r>
            <a:endParaRPr lang="en-US" sz="2800" dirty="0">
              <a:solidFill>
                <a:srgbClr val="0033CC"/>
              </a:solidFill>
            </a:endParaRPr>
          </a:p>
        </p:txBody>
      </p:sp>
      <p:pic>
        <p:nvPicPr>
          <p:cNvPr id="5122" name="Picture 2"/>
          <p:cNvPicPr>
            <a:picLocks noChangeAspect="1" noChangeArrowheads="1"/>
          </p:cNvPicPr>
          <p:nvPr/>
        </p:nvPicPr>
        <p:blipFill>
          <a:blip r:embed="rId3"/>
          <a:srcRect/>
          <a:stretch>
            <a:fillRect/>
          </a:stretch>
        </p:blipFill>
        <p:spPr bwMode="auto">
          <a:xfrm>
            <a:off x="6096000" y="3657600"/>
            <a:ext cx="838200" cy="354724"/>
          </a:xfrm>
          <a:prstGeom prst="rect">
            <a:avLst/>
          </a:prstGeom>
          <a:noFill/>
          <a:ln w="9525">
            <a:noFill/>
            <a:miter lim="800000"/>
            <a:headEnd/>
            <a:tailEnd/>
          </a:ln>
          <a:effectLst/>
        </p:spPr>
      </p:pic>
      <p:pic>
        <p:nvPicPr>
          <p:cNvPr id="5123" name="Picture 3"/>
          <p:cNvPicPr>
            <a:picLocks noChangeAspect="1" noChangeArrowheads="1"/>
          </p:cNvPicPr>
          <p:nvPr/>
        </p:nvPicPr>
        <p:blipFill>
          <a:blip r:embed="rId4"/>
          <a:srcRect/>
          <a:stretch>
            <a:fillRect/>
          </a:stretch>
        </p:blipFill>
        <p:spPr bwMode="auto">
          <a:xfrm>
            <a:off x="2438400" y="4191000"/>
            <a:ext cx="1447800" cy="346074"/>
          </a:xfrm>
          <a:prstGeom prst="rect">
            <a:avLst/>
          </a:prstGeom>
          <a:noFill/>
          <a:ln w="9525">
            <a:noFill/>
            <a:miter lim="800000"/>
            <a:headEnd/>
            <a:tailEnd/>
          </a:ln>
          <a:effectLst/>
        </p:spPr>
      </p:pic>
      <p:pic>
        <p:nvPicPr>
          <p:cNvPr id="5124" name="Picture 4"/>
          <p:cNvPicPr>
            <a:picLocks noChangeAspect="1" noChangeArrowheads="1"/>
          </p:cNvPicPr>
          <p:nvPr/>
        </p:nvPicPr>
        <p:blipFill>
          <a:blip r:embed="rId5"/>
          <a:srcRect/>
          <a:stretch>
            <a:fillRect/>
          </a:stretch>
        </p:blipFill>
        <p:spPr bwMode="auto">
          <a:xfrm>
            <a:off x="5867400" y="4572000"/>
            <a:ext cx="2078281" cy="3937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762000"/>
          </a:xfrm>
        </p:spPr>
        <p:txBody>
          <a:bodyPr>
            <a:noAutofit/>
          </a:bodyPr>
          <a:lstStyle/>
          <a:p>
            <a:r>
              <a:rPr lang="en-US" sz="3600" dirty="0" smtClean="0">
                <a:solidFill>
                  <a:srgbClr val="0033CC"/>
                </a:solidFill>
              </a:rPr>
              <a:t>The London-London equation </a:t>
            </a:r>
            <a:endParaRPr lang="en-US" dirty="0">
              <a:solidFill>
                <a:srgbClr val="0033CC"/>
              </a:solidFill>
            </a:endParaRPr>
          </a:p>
        </p:txBody>
      </p:sp>
      <p:sp>
        <p:nvSpPr>
          <p:cNvPr id="3" name="Subtitle 2"/>
          <p:cNvSpPr>
            <a:spLocks noGrp="1"/>
          </p:cNvSpPr>
          <p:nvPr>
            <p:ph type="subTitle" idx="1"/>
          </p:nvPr>
        </p:nvSpPr>
        <p:spPr>
          <a:xfrm>
            <a:off x="152400" y="1066800"/>
            <a:ext cx="8763000" cy="5791200"/>
          </a:xfrm>
        </p:spPr>
        <p:txBody>
          <a:bodyPr>
            <a:normAutofit/>
          </a:bodyPr>
          <a:lstStyle/>
          <a:p>
            <a:pPr marL="514350" indent="-514350" algn="just">
              <a:buFont typeface="Wingdings" pitchFamily="2" charset="2"/>
              <a:buChar char="Ø"/>
            </a:pPr>
            <a:endParaRPr lang="en-US" sz="2800" dirty="0" smtClean="0">
              <a:solidFill>
                <a:srgbClr val="0033CC"/>
              </a:solidFill>
            </a:endParaRPr>
          </a:p>
          <a:p>
            <a:pPr marL="514350" indent="-514350" algn="just">
              <a:buFont typeface="Wingdings" pitchFamily="2" charset="2"/>
              <a:buChar char="Ø"/>
            </a:pPr>
            <a:endParaRPr lang="en-US" sz="2800" dirty="0">
              <a:solidFill>
                <a:srgbClr val="0033CC"/>
              </a:solidFill>
            </a:endParaRPr>
          </a:p>
          <a:p>
            <a:pPr marL="514350" indent="-514350" algn="just">
              <a:buFont typeface="Wingdings" pitchFamily="2" charset="2"/>
              <a:buChar char="Ø"/>
            </a:pPr>
            <a:endParaRPr lang="en-US" sz="2800" dirty="0" smtClean="0">
              <a:solidFill>
                <a:srgbClr val="0033CC"/>
              </a:solidFill>
            </a:endParaRPr>
          </a:p>
          <a:p>
            <a:pPr marL="514350" indent="-514350" algn="just">
              <a:buFont typeface="Wingdings" pitchFamily="2" charset="2"/>
              <a:buChar char="Ø"/>
            </a:pPr>
            <a:endParaRPr lang="en-US" sz="2800" dirty="0">
              <a:solidFill>
                <a:srgbClr val="0033CC"/>
              </a:solidFill>
            </a:endParaRPr>
          </a:p>
          <a:p>
            <a:pPr marL="514350" indent="-514350" algn="just">
              <a:buFont typeface="Wingdings" pitchFamily="2" charset="2"/>
              <a:buChar char="Ø"/>
            </a:pPr>
            <a:r>
              <a:rPr lang="en-US" sz="2800" dirty="0" smtClean="0">
                <a:solidFill>
                  <a:srgbClr val="0033CC"/>
                </a:solidFill>
              </a:rPr>
              <a:t>London equation becomes  </a:t>
            </a:r>
            <a:endParaRPr lang="en-US" sz="2800" dirty="0">
              <a:solidFill>
                <a:srgbClr val="0033CC"/>
              </a:solidFill>
            </a:endParaRPr>
          </a:p>
        </p:txBody>
      </p:sp>
      <p:pic>
        <p:nvPicPr>
          <p:cNvPr id="5125" name="Picture 5"/>
          <p:cNvPicPr>
            <a:picLocks noChangeAspect="1" noChangeArrowheads="1"/>
          </p:cNvPicPr>
          <p:nvPr/>
        </p:nvPicPr>
        <p:blipFill>
          <a:blip r:embed="rId3"/>
          <a:srcRect/>
          <a:stretch>
            <a:fillRect/>
          </a:stretch>
        </p:blipFill>
        <p:spPr bwMode="auto">
          <a:xfrm>
            <a:off x="304800" y="1295400"/>
            <a:ext cx="8534400" cy="1143000"/>
          </a:xfrm>
          <a:prstGeom prst="rect">
            <a:avLst/>
          </a:prstGeom>
          <a:noFill/>
          <a:ln w="9525">
            <a:noFill/>
            <a:miter lim="800000"/>
            <a:headEnd/>
            <a:tailEnd/>
          </a:ln>
          <a:effectLst/>
        </p:spPr>
      </p:pic>
      <p:pic>
        <p:nvPicPr>
          <p:cNvPr id="6146" name="Picture 2"/>
          <p:cNvPicPr>
            <a:picLocks noChangeAspect="1" noChangeArrowheads="1"/>
          </p:cNvPicPr>
          <p:nvPr/>
        </p:nvPicPr>
        <p:blipFill>
          <a:blip r:embed="rId4"/>
          <a:srcRect/>
          <a:stretch>
            <a:fillRect/>
          </a:stretch>
        </p:blipFill>
        <p:spPr bwMode="auto">
          <a:xfrm>
            <a:off x="3124200" y="2362200"/>
            <a:ext cx="3313620" cy="685800"/>
          </a:xfrm>
          <a:prstGeom prst="rect">
            <a:avLst/>
          </a:prstGeom>
          <a:noFill/>
          <a:ln w="9525">
            <a:noFill/>
            <a:miter lim="800000"/>
            <a:headEnd/>
            <a:tailEnd/>
          </a:ln>
          <a:effectLst/>
        </p:spPr>
      </p:pic>
      <p:pic>
        <p:nvPicPr>
          <p:cNvPr id="6147" name="Picture 3"/>
          <p:cNvPicPr>
            <a:picLocks noChangeAspect="1" noChangeArrowheads="1"/>
          </p:cNvPicPr>
          <p:nvPr/>
        </p:nvPicPr>
        <p:blipFill>
          <a:blip r:embed="rId5"/>
          <a:srcRect/>
          <a:stretch>
            <a:fillRect/>
          </a:stretch>
        </p:blipFill>
        <p:spPr bwMode="auto">
          <a:xfrm>
            <a:off x="2592879" y="3791659"/>
            <a:ext cx="3045921" cy="1237541"/>
          </a:xfrm>
          <a:prstGeom prst="rect">
            <a:avLst/>
          </a:prstGeom>
          <a:noFill/>
          <a:ln w="9525">
            <a:noFill/>
            <a:miter lim="800000"/>
            <a:headEnd/>
            <a:tailEnd/>
          </a:ln>
          <a:effectLst/>
        </p:spPr>
      </p:pic>
      <p:pic>
        <p:nvPicPr>
          <p:cNvPr id="6148" name="Picture 4"/>
          <p:cNvPicPr>
            <a:picLocks noChangeAspect="1" noChangeArrowheads="1"/>
          </p:cNvPicPr>
          <p:nvPr/>
        </p:nvPicPr>
        <p:blipFill>
          <a:blip r:embed="rId6"/>
          <a:srcRect/>
          <a:stretch>
            <a:fillRect/>
          </a:stretch>
        </p:blipFill>
        <p:spPr bwMode="auto">
          <a:xfrm>
            <a:off x="914400" y="5029200"/>
            <a:ext cx="6019810" cy="685800"/>
          </a:xfrm>
          <a:prstGeom prst="rect">
            <a:avLst/>
          </a:prstGeom>
          <a:noFill/>
          <a:ln w="9525">
            <a:noFill/>
            <a:miter lim="800000"/>
            <a:headEnd/>
            <a:tailEnd/>
          </a:ln>
          <a:effectLst/>
        </p:spPr>
      </p:pic>
      <p:pic>
        <p:nvPicPr>
          <p:cNvPr id="6149" name="Picture 5"/>
          <p:cNvPicPr>
            <a:picLocks noChangeAspect="1" noChangeArrowheads="1"/>
          </p:cNvPicPr>
          <p:nvPr/>
        </p:nvPicPr>
        <p:blipFill>
          <a:blip r:embed="rId7"/>
          <a:srcRect/>
          <a:stretch>
            <a:fillRect/>
          </a:stretch>
        </p:blipFill>
        <p:spPr bwMode="auto">
          <a:xfrm>
            <a:off x="2514600" y="5715000"/>
            <a:ext cx="2895600" cy="6858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381000" y="663682"/>
            <a:ext cx="8458200" cy="1546118"/>
          </a:xfrm>
          <a:prstGeom prst="rect">
            <a:avLst/>
          </a:prstGeom>
          <a:noFill/>
          <a:ln w="9525">
            <a:noFill/>
            <a:miter lim="800000"/>
            <a:headEnd/>
            <a:tailEnd/>
          </a:ln>
          <a:effectLst/>
        </p:spPr>
      </p:pic>
      <p:pic>
        <p:nvPicPr>
          <p:cNvPr id="7171" name="Picture 3"/>
          <p:cNvPicPr>
            <a:picLocks noChangeAspect="1" noChangeArrowheads="1"/>
          </p:cNvPicPr>
          <p:nvPr/>
        </p:nvPicPr>
        <p:blipFill>
          <a:blip r:embed="rId3"/>
          <a:srcRect/>
          <a:stretch>
            <a:fillRect/>
          </a:stretch>
        </p:blipFill>
        <p:spPr bwMode="auto">
          <a:xfrm>
            <a:off x="2384106" y="2209800"/>
            <a:ext cx="3840484" cy="914400"/>
          </a:xfrm>
          <a:prstGeom prst="rect">
            <a:avLst/>
          </a:prstGeom>
          <a:noFill/>
          <a:ln w="9525">
            <a:noFill/>
            <a:miter lim="800000"/>
            <a:headEnd/>
            <a:tailEnd/>
          </a:ln>
          <a:effectLst/>
        </p:spPr>
      </p:pic>
      <p:pic>
        <p:nvPicPr>
          <p:cNvPr id="7172" name="Picture 4"/>
          <p:cNvPicPr>
            <a:picLocks noChangeAspect="1" noChangeArrowheads="1"/>
          </p:cNvPicPr>
          <p:nvPr/>
        </p:nvPicPr>
        <p:blipFill>
          <a:blip r:embed="rId4"/>
          <a:srcRect/>
          <a:stretch>
            <a:fillRect/>
          </a:stretch>
        </p:blipFill>
        <p:spPr bwMode="auto">
          <a:xfrm>
            <a:off x="381000" y="3429000"/>
            <a:ext cx="8534399" cy="761999"/>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b="1" dirty="0" smtClean="0">
                <a:solidFill>
                  <a:srgbClr val="0033CC"/>
                </a:solidFill>
                <a:latin typeface="Times New Roman" pitchFamily="18" charset="0"/>
                <a:cs typeface="Times New Roman" pitchFamily="18" charset="0"/>
              </a:rPr>
              <a:t>The </a:t>
            </a:r>
            <a:r>
              <a:rPr lang="en-US" b="1" dirty="0" err="1" smtClean="0">
                <a:solidFill>
                  <a:srgbClr val="0033CC"/>
                </a:solidFill>
                <a:latin typeface="Times New Roman" pitchFamily="18" charset="0"/>
                <a:cs typeface="Times New Roman" pitchFamily="18" charset="0"/>
              </a:rPr>
              <a:t>Pippard’s</a:t>
            </a:r>
            <a:r>
              <a:rPr lang="en-US" b="1" dirty="0" smtClean="0">
                <a:solidFill>
                  <a:srgbClr val="0033CC"/>
                </a:solidFill>
                <a:latin typeface="Times New Roman" pitchFamily="18" charset="0"/>
                <a:cs typeface="Times New Roman" pitchFamily="18" charset="0"/>
              </a:rPr>
              <a:t> equation </a:t>
            </a:r>
            <a:endParaRPr lang="en-US" dirty="0"/>
          </a:p>
        </p:txBody>
      </p:sp>
      <p:sp>
        <p:nvSpPr>
          <p:cNvPr id="3" name="Content Placeholder 2"/>
          <p:cNvSpPr>
            <a:spLocks noGrp="1"/>
          </p:cNvSpPr>
          <p:nvPr>
            <p:ph sz="half" idx="1"/>
          </p:nvPr>
        </p:nvSpPr>
        <p:spPr>
          <a:xfrm>
            <a:off x="457200" y="1600200"/>
            <a:ext cx="2514600" cy="5257800"/>
          </a:xfrm>
        </p:spPr>
        <p:txBody>
          <a:bodyPr lIns="0">
            <a:normAutofit/>
          </a:bodyPr>
          <a:lstStyle/>
          <a:p>
            <a:pPr marL="514350" indent="-514350" algn="just">
              <a:buFont typeface="Wingdings" pitchFamily="2" charset="2"/>
              <a:buChar char="Ø"/>
            </a:pPr>
            <a:r>
              <a:rPr lang="en-US" sz="2000" dirty="0">
                <a:solidFill>
                  <a:srgbClr val="0033CC"/>
                </a:solidFill>
              </a:rPr>
              <a:t>At temperatures well below the superconducting transition temperature the heat capacity of a superconductor displays an exponential behavior (see Fig.). </a:t>
            </a:r>
          </a:p>
          <a:p>
            <a:endParaRPr lang="en-US" dirty="0"/>
          </a:p>
        </p:txBody>
      </p:sp>
      <p:pic>
        <p:nvPicPr>
          <p:cNvPr id="5" name="Content Placeholder 4"/>
          <p:cNvPicPr>
            <a:picLocks noGrp="1" noChangeAspect="1" noChangeArrowheads="1"/>
          </p:cNvPicPr>
          <p:nvPr>
            <p:ph sz="half" idx="2"/>
          </p:nvPr>
        </p:nvPicPr>
        <p:blipFill>
          <a:blip r:embed="rId2"/>
          <a:srcRect/>
          <a:stretch>
            <a:fillRect/>
          </a:stretch>
        </p:blipFill>
        <p:spPr bwMode="auto">
          <a:xfrm>
            <a:off x="3276600" y="1447800"/>
            <a:ext cx="5867400" cy="5410200"/>
          </a:xfrm>
          <a:prstGeom prst="rect">
            <a:avLst/>
          </a:prstGeom>
          <a:noFill/>
          <a:ln w="9525">
            <a:noFill/>
            <a:miter lim="800000"/>
            <a:headEnd/>
            <a:tailEnd/>
          </a:ln>
          <a:effectLst/>
        </p:spPr>
      </p:pic>
      <p:pic>
        <p:nvPicPr>
          <p:cNvPr id="6" name="Picture 3"/>
          <p:cNvPicPr>
            <a:picLocks noChangeAspect="1" noChangeArrowheads="1"/>
          </p:cNvPicPr>
          <p:nvPr/>
        </p:nvPicPr>
        <p:blipFill>
          <a:blip r:embed="rId3"/>
          <a:srcRect/>
          <a:stretch>
            <a:fillRect/>
          </a:stretch>
        </p:blipFill>
        <p:spPr bwMode="auto">
          <a:xfrm>
            <a:off x="762000" y="5029200"/>
            <a:ext cx="2057400" cy="557213"/>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990600"/>
          </a:xfrm>
        </p:spPr>
        <p:txBody>
          <a:bodyPr/>
          <a:lstStyle/>
          <a:p>
            <a:r>
              <a:rPr lang="en-US" b="1" dirty="0" smtClean="0">
                <a:solidFill>
                  <a:srgbClr val="0033CC"/>
                </a:solidFill>
                <a:latin typeface="Times New Roman" pitchFamily="18" charset="0"/>
                <a:cs typeface="Times New Roman" pitchFamily="18" charset="0"/>
              </a:rPr>
              <a:t>The </a:t>
            </a:r>
            <a:r>
              <a:rPr lang="en-US" b="1" dirty="0" err="1" smtClean="0">
                <a:solidFill>
                  <a:srgbClr val="0033CC"/>
                </a:solidFill>
                <a:latin typeface="Times New Roman" pitchFamily="18" charset="0"/>
                <a:cs typeface="Times New Roman" pitchFamily="18" charset="0"/>
              </a:rPr>
              <a:t>Pippard’s</a:t>
            </a:r>
            <a:r>
              <a:rPr lang="en-US" b="1" dirty="0" smtClean="0">
                <a:solidFill>
                  <a:srgbClr val="0033CC"/>
                </a:solidFill>
                <a:latin typeface="Times New Roman" pitchFamily="18" charset="0"/>
                <a:cs typeface="Times New Roman" pitchFamily="18" charset="0"/>
              </a:rPr>
              <a:t> equation </a:t>
            </a:r>
            <a:endParaRPr lang="en-US" dirty="0"/>
          </a:p>
        </p:txBody>
      </p:sp>
      <p:sp>
        <p:nvSpPr>
          <p:cNvPr id="3" name="Subtitle 2"/>
          <p:cNvSpPr>
            <a:spLocks noGrp="1"/>
          </p:cNvSpPr>
          <p:nvPr>
            <p:ph type="subTitle" idx="1"/>
          </p:nvPr>
        </p:nvSpPr>
        <p:spPr>
          <a:xfrm>
            <a:off x="0" y="1066800"/>
            <a:ext cx="8991600" cy="5791200"/>
          </a:xfrm>
        </p:spPr>
        <p:txBody>
          <a:bodyPr>
            <a:normAutofit/>
          </a:bodyPr>
          <a:lstStyle/>
          <a:p>
            <a:pPr marL="514350" indent="-514350" algn="just">
              <a:buFont typeface="Wingdings" pitchFamily="2" charset="2"/>
              <a:buChar char="Ø"/>
            </a:pPr>
            <a:r>
              <a:rPr lang="en-US" sz="2800" dirty="0" smtClean="0">
                <a:solidFill>
                  <a:srgbClr val="0033CC"/>
                </a:solidFill>
              </a:rPr>
              <a:t>This suggests that the conduction electron spectrum develops an energy gap,    (not to be confused with the gap in a semiconductor): </a:t>
            </a:r>
          </a:p>
          <a:p>
            <a:pPr marL="514350" indent="-514350" algn="just">
              <a:buFont typeface="Wingdings" pitchFamily="2" charset="2"/>
              <a:buChar char="Ø"/>
            </a:pPr>
            <a:r>
              <a:rPr lang="en-US" sz="2800" dirty="0" smtClean="0">
                <a:solidFill>
                  <a:srgbClr val="C00000"/>
                </a:solidFill>
              </a:rPr>
              <a:t>Electrons in normal metals have a continuous (gapless) distribution of  energy levels near the Fermi energy,   </a:t>
            </a:r>
          </a:p>
          <a:p>
            <a:pPr marL="514350" indent="-514350" algn="just">
              <a:buFont typeface="Wingdings" pitchFamily="2" charset="2"/>
              <a:buChar char="Ø"/>
            </a:pPr>
            <a:r>
              <a:rPr lang="en-US" sz="2800" dirty="0" smtClean="0">
                <a:solidFill>
                  <a:srgbClr val="0033CC"/>
                </a:solidFill>
              </a:rPr>
              <a:t>One dimensional grounds one can construct a quantity  having the units of length from     and the Fermi velocity, </a:t>
            </a:r>
            <a:r>
              <a:rPr lang="en-US" sz="2800" b="1" i="1" dirty="0" err="1" smtClean="0">
                <a:solidFill>
                  <a:srgbClr val="0033CC"/>
                </a:solidFill>
              </a:rPr>
              <a:t>v</a:t>
            </a:r>
            <a:r>
              <a:rPr lang="en-US" sz="2800" b="1" i="1" baseline="-25000" dirty="0" err="1" smtClean="0">
                <a:solidFill>
                  <a:srgbClr val="0033CC"/>
                </a:solidFill>
              </a:rPr>
              <a:t>F</a:t>
            </a:r>
            <a:r>
              <a:rPr lang="en-US" sz="2800" dirty="0" smtClean="0">
                <a:solidFill>
                  <a:srgbClr val="0033CC"/>
                </a:solidFill>
              </a:rPr>
              <a:t>; we define the so-called coherence length by   </a:t>
            </a:r>
          </a:p>
          <a:p>
            <a:endParaRPr lang="en-US" dirty="0"/>
          </a:p>
        </p:txBody>
      </p:sp>
      <p:pic>
        <p:nvPicPr>
          <p:cNvPr id="9218" name="Picture 2"/>
          <p:cNvPicPr>
            <a:picLocks noChangeAspect="1" noChangeArrowheads="1"/>
          </p:cNvPicPr>
          <p:nvPr/>
        </p:nvPicPr>
        <p:blipFill>
          <a:blip r:embed="rId2"/>
          <a:srcRect/>
          <a:stretch>
            <a:fillRect/>
          </a:stretch>
        </p:blipFill>
        <p:spPr bwMode="auto">
          <a:xfrm>
            <a:off x="4191000" y="1600200"/>
            <a:ext cx="390525" cy="314325"/>
          </a:xfrm>
          <a:prstGeom prst="rect">
            <a:avLst/>
          </a:prstGeom>
          <a:noFill/>
          <a:ln w="9525">
            <a:noFill/>
            <a:miter lim="800000"/>
            <a:headEnd/>
            <a:tailEnd/>
          </a:ln>
          <a:effectLst/>
        </p:spPr>
      </p:pic>
      <p:pic>
        <p:nvPicPr>
          <p:cNvPr id="9219" name="Picture 3"/>
          <p:cNvPicPr>
            <a:picLocks noChangeAspect="1" noChangeArrowheads="1"/>
          </p:cNvPicPr>
          <p:nvPr/>
        </p:nvPicPr>
        <p:blipFill>
          <a:blip r:embed="rId3"/>
          <a:srcRect/>
          <a:stretch>
            <a:fillRect/>
          </a:stretch>
        </p:blipFill>
        <p:spPr bwMode="auto">
          <a:xfrm>
            <a:off x="8001000" y="2971800"/>
            <a:ext cx="390525" cy="352425"/>
          </a:xfrm>
          <a:prstGeom prst="rect">
            <a:avLst/>
          </a:prstGeom>
          <a:noFill/>
          <a:ln w="9525">
            <a:noFill/>
            <a:miter lim="800000"/>
            <a:headEnd/>
            <a:tailEnd/>
          </a:ln>
          <a:effectLst/>
        </p:spPr>
      </p:pic>
      <p:pic>
        <p:nvPicPr>
          <p:cNvPr id="6" name="Picture 2"/>
          <p:cNvPicPr>
            <a:picLocks noChangeAspect="1" noChangeArrowheads="1"/>
          </p:cNvPicPr>
          <p:nvPr/>
        </p:nvPicPr>
        <p:blipFill>
          <a:blip r:embed="rId2"/>
          <a:srcRect/>
          <a:stretch>
            <a:fillRect/>
          </a:stretch>
        </p:blipFill>
        <p:spPr bwMode="auto">
          <a:xfrm>
            <a:off x="5181601" y="3893866"/>
            <a:ext cx="381000" cy="306659"/>
          </a:xfrm>
          <a:prstGeom prst="rect">
            <a:avLst/>
          </a:prstGeom>
          <a:noFill/>
          <a:ln w="9525">
            <a:noFill/>
            <a:miter lim="800000"/>
            <a:headEnd/>
            <a:tailEnd/>
          </a:ln>
          <a:effectLst/>
        </p:spPr>
      </p:pic>
      <p:pic>
        <p:nvPicPr>
          <p:cNvPr id="9220" name="Picture 4"/>
          <p:cNvPicPr>
            <a:picLocks noChangeAspect="1" noChangeArrowheads="1"/>
          </p:cNvPicPr>
          <p:nvPr/>
        </p:nvPicPr>
        <p:blipFill>
          <a:blip r:embed="rId4"/>
          <a:srcRect/>
          <a:stretch>
            <a:fillRect/>
          </a:stretch>
        </p:blipFill>
        <p:spPr bwMode="auto">
          <a:xfrm>
            <a:off x="4343400" y="5029200"/>
            <a:ext cx="1600200" cy="89028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593</TotalTime>
  <Words>1327</Words>
  <Application>Microsoft Office PowerPoint</Application>
  <PresentationFormat>On-screen Show (4:3)</PresentationFormat>
  <Paragraphs>151</Paragraphs>
  <Slides>23</Slides>
  <Notes>17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The London-London equation </vt:lpstr>
      <vt:lpstr>The London-London equation </vt:lpstr>
      <vt:lpstr>The London-London equation </vt:lpstr>
      <vt:lpstr>The London-London equation </vt:lpstr>
      <vt:lpstr>The London-London equation </vt:lpstr>
      <vt:lpstr>The London-London equation </vt:lpstr>
      <vt:lpstr>Slide 7</vt:lpstr>
      <vt:lpstr>The Pippard’s equation </vt:lpstr>
      <vt:lpstr>The Pippard’s equation </vt:lpstr>
      <vt:lpstr>The Pippard’s equation </vt:lpstr>
      <vt:lpstr>The Pippard’s equation </vt:lpstr>
      <vt:lpstr>The Pippard’s equation </vt:lpstr>
      <vt:lpstr>The Pippard’s equation </vt:lpstr>
      <vt:lpstr>The Pippard’s equation </vt:lpstr>
      <vt:lpstr>The Pippard’s equation </vt:lpstr>
      <vt:lpstr>The Pippard’s equation </vt:lpstr>
      <vt:lpstr>The Pippard’s equation </vt:lpstr>
      <vt:lpstr>The Pippard’s equation </vt:lpstr>
      <vt:lpstr>The Pippard’s equation </vt:lpstr>
      <vt:lpstr>The Pippard’s equation </vt:lpstr>
      <vt:lpstr>The Pippard’s equation </vt:lpstr>
      <vt:lpstr>The Pippard’s equation </vt:lpstr>
      <vt:lpstr>The Pippard’s equation </vt:lpstr>
    </vt:vector>
  </TitlesOfParts>
  <Company>King Saud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London-London equation </dc:title>
  <dc:creator>Shahabuddin</dc:creator>
  <cp:lastModifiedBy>Shahabuddin</cp:lastModifiedBy>
  <cp:revision>5</cp:revision>
  <dcterms:created xsi:type="dcterms:W3CDTF">2011-05-08T05:57:31Z</dcterms:created>
  <dcterms:modified xsi:type="dcterms:W3CDTF">2011-05-14T20:13:31Z</dcterms:modified>
</cp:coreProperties>
</file>