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8" r:id="rId2"/>
    <p:sldId id="259" r:id="rId3"/>
    <p:sldId id="256" r:id="rId4"/>
    <p:sldId id="277" r:id="rId5"/>
    <p:sldId id="257" r:id="rId6"/>
    <p:sldId id="271" r:id="rId7"/>
    <p:sldId id="272" r:id="rId8"/>
    <p:sldId id="273" r:id="rId9"/>
    <p:sldId id="274" r:id="rId10"/>
    <p:sldId id="262" r:id="rId11"/>
    <p:sldId id="263" r:id="rId12"/>
    <p:sldId id="264" r:id="rId13"/>
    <p:sldId id="265" r:id="rId14"/>
    <p:sldId id="266" r:id="rId15"/>
    <p:sldId id="267" r:id="rId16"/>
    <p:sldId id="268" r:id="rId17"/>
    <p:sldId id="269" r:id="rId18"/>
    <p:sldId id="270" r:id="rId19"/>
    <p:sldId id="275" r:id="rId20"/>
    <p:sldId id="278" r:id="rId21"/>
    <p:sldId id="276" r:id="rId2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110" d="100"/>
          <a:sy n="110" d="100"/>
        </p:scale>
        <p:origin x="161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1A1834B5-6797-475A-B1AB-B658ACAB4137}" type="datetimeFigureOut">
              <a:rPr lang="ar-SA" smtClean="0"/>
              <a:t>29/05/1438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246056C-638A-4B7A-BFBC-EF18529C225F}"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A1834B5-6797-475A-B1AB-B658ACAB4137}" type="datetimeFigureOut">
              <a:rPr lang="ar-SA" smtClean="0"/>
              <a:t>29/05/1438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246056C-638A-4B7A-BFBC-EF18529C225F}"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A1834B5-6797-475A-B1AB-B658ACAB4137}" type="datetimeFigureOut">
              <a:rPr lang="ar-SA" smtClean="0"/>
              <a:t>29/05/1438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246056C-638A-4B7A-BFBC-EF18529C225F}"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A1834B5-6797-475A-B1AB-B658ACAB4137}" type="datetimeFigureOut">
              <a:rPr lang="ar-SA" smtClean="0"/>
              <a:t>29/05/1438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246056C-638A-4B7A-BFBC-EF18529C225F}"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A1834B5-6797-475A-B1AB-B658ACAB4137}" type="datetimeFigureOut">
              <a:rPr lang="ar-SA" smtClean="0"/>
              <a:t>29/05/1438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246056C-638A-4B7A-BFBC-EF18529C225F}"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1A1834B5-6797-475A-B1AB-B658ACAB4137}" type="datetimeFigureOut">
              <a:rPr lang="ar-SA" smtClean="0"/>
              <a:t>29/05/1438</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246056C-638A-4B7A-BFBC-EF18529C225F}"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half" idx="10"/>
          </p:nvPr>
        </p:nvSpPr>
        <p:spPr/>
        <p:txBody>
          <a:bodyPr/>
          <a:lstStyle/>
          <a:p>
            <a:fld id="{1A1834B5-6797-475A-B1AB-B658ACAB4137}" type="datetimeFigureOut">
              <a:rPr lang="ar-SA" smtClean="0"/>
              <a:t>29/05/1438</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246056C-638A-4B7A-BFBC-EF18529C225F}"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1A1834B5-6797-475A-B1AB-B658ACAB4137}" type="datetimeFigureOut">
              <a:rPr lang="ar-SA" smtClean="0"/>
              <a:t>29/05/1438</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246056C-638A-4B7A-BFBC-EF18529C225F}"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1834B5-6797-475A-B1AB-B658ACAB4137}" type="datetimeFigureOut">
              <a:rPr lang="ar-SA" smtClean="0"/>
              <a:t>29/05/1438</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246056C-638A-4B7A-BFBC-EF18529C225F}"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A1834B5-6797-475A-B1AB-B658ACAB4137}" type="datetimeFigureOut">
              <a:rPr lang="ar-SA" smtClean="0"/>
              <a:t>29/05/1438</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246056C-638A-4B7A-BFBC-EF18529C225F}" type="slidenum">
              <a:rPr lang="ar-SA" smtClean="0"/>
              <a:t>‹#›</a:t>
            </a:fld>
            <a:endParaRPr lang="ar-SA"/>
          </a:p>
        </p:txBody>
      </p:sp>
      <p:sp>
        <p:nvSpPr>
          <p:cNvPr id="9" name="Content Placeholder 8"/>
          <p:cNvSpPr>
            <a:spLocks noGrp="1"/>
          </p:cNvSpPr>
          <p:nvPr>
            <p:ph sz="quarter" idx="13"/>
          </p:nvPr>
        </p:nvSpPr>
        <p:spPr>
          <a:xfrm>
            <a:off x="304800" y="381000"/>
            <a:ext cx="7772400" cy="494284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8" name="Date Placeholder 7"/>
          <p:cNvSpPr>
            <a:spLocks noGrp="1"/>
          </p:cNvSpPr>
          <p:nvPr>
            <p:ph type="dt" sz="half" idx="10"/>
          </p:nvPr>
        </p:nvSpPr>
        <p:spPr/>
        <p:txBody>
          <a:bodyPr/>
          <a:lstStyle/>
          <a:p>
            <a:fld id="{1A1834B5-6797-475A-B1AB-B658ACAB4137}" type="datetimeFigureOut">
              <a:rPr lang="ar-SA" smtClean="0"/>
              <a:t>29/05/1438</a:t>
            </a:fld>
            <a:endParaRPr lang="ar-SA"/>
          </a:p>
        </p:txBody>
      </p:sp>
      <p:sp>
        <p:nvSpPr>
          <p:cNvPr id="9" name="Slide Number Placeholder 8"/>
          <p:cNvSpPr>
            <a:spLocks noGrp="1"/>
          </p:cNvSpPr>
          <p:nvPr>
            <p:ph type="sldNum" sz="quarter" idx="11"/>
          </p:nvPr>
        </p:nvSpPr>
        <p:spPr/>
        <p:txBody>
          <a:bodyPr/>
          <a:lstStyle/>
          <a:p>
            <a:fld id="{0246056C-638A-4B7A-BFBC-EF18529C225F}" type="slidenum">
              <a:rPr lang="ar-SA" smtClean="0"/>
              <a:t>‹#›</a:t>
            </a:fld>
            <a:endParaRPr lang="ar-SA"/>
          </a:p>
        </p:txBody>
      </p:sp>
      <p:sp>
        <p:nvSpPr>
          <p:cNvPr id="10" name="Footer Placeholder 9"/>
          <p:cNvSpPr>
            <a:spLocks noGrp="1"/>
          </p:cNvSpPr>
          <p:nvPr>
            <p:ph type="ftr" sz="quarter" idx="12"/>
          </p:nvPr>
        </p:nvSpPr>
        <p:spPr/>
        <p:txBody>
          <a:bodyPr/>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0246056C-638A-4B7A-BFBC-EF18529C225F}" type="slidenum">
              <a:rPr lang="ar-SA" smtClean="0"/>
              <a:t>‹#›</a:t>
            </a:fld>
            <a:endParaRPr lang="ar-SA"/>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ar-SA"/>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A1834B5-6797-475A-B1AB-B658ACAB4137}" type="datetimeFigureOut">
              <a:rPr lang="ar-SA" smtClean="0"/>
              <a:t>29/05/1438</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youtube.com/watch?v=WjLa2sJjla0"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55576" y="1052737"/>
            <a:ext cx="7344816" cy="1224136"/>
          </a:xfrm>
        </p:spPr>
        <p:txBody>
          <a:bodyPr/>
          <a:lstStyle/>
          <a:p>
            <a:r>
              <a:rPr lang="en-US" b="1" i="1" dirty="0"/>
              <a:t>Academic writing </a:t>
            </a:r>
            <a:endParaRPr lang="ar-SA" b="1" i="1" dirty="0"/>
          </a:p>
        </p:txBody>
      </p:sp>
      <p:sp>
        <p:nvSpPr>
          <p:cNvPr id="3" name="عنوان فرعي 2"/>
          <p:cNvSpPr>
            <a:spLocks noGrp="1"/>
          </p:cNvSpPr>
          <p:nvPr>
            <p:ph type="subTitle" idx="1"/>
          </p:nvPr>
        </p:nvSpPr>
        <p:spPr/>
        <p:txBody>
          <a:bodyPr/>
          <a:lstStyle/>
          <a:p>
            <a:endParaRPr lang="ar-SA" dirty="0"/>
          </a:p>
        </p:txBody>
      </p:sp>
      <p:sp>
        <p:nvSpPr>
          <p:cNvPr id="5" name="AutoShape 2" descr="نتيجة بحث الصور عن ‪academic writing‬‏"/>
          <p:cNvSpPr>
            <a:spLocks noChangeAspect="1" noChangeArrowheads="1"/>
          </p:cNvSpPr>
          <p:nvPr/>
        </p:nvSpPr>
        <p:spPr bwMode="auto">
          <a:xfrm>
            <a:off x="-61913" y="-136525"/>
            <a:ext cx="304801"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SA"/>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2852936"/>
            <a:ext cx="6696744" cy="33868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016349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marL="0" indent="0" algn="ctr">
              <a:buNone/>
            </a:pPr>
            <a:r>
              <a:rPr lang="en-US" b="1" i="1" dirty="0" smtClean="0"/>
              <a:t>Types </a:t>
            </a:r>
            <a:r>
              <a:rPr lang="en-US" b="1" i="1" dirty="0"/>
              <a:t>of academic writing :</a:t>
            </a:r>
          </a:p>
          <a:p>
            <a:pPr marL="0" indent="0" algn="l">
              <a:buNone/>
            </a:pPr>
            <a:endParaRPr lang="en-US" dirty="0" smtClean="0"/>
          </a:p>
          <a:p>
            <a:pPr marL="0" indent="0" algn="l">
              <a:buNone/>
            </a:pPr>
            <a:r>
              <a:rPr lang="en-US" dirty="0" smtClean="0"/>
              <a:t>There </a:t>
            </a:r>
            <a:r>
              <a:rPr lang="en-US" dirty="0"/>
              <a:t>are different types of academic papers students are expected to write. They each serve a different purpose while helping students build writing and analytical skills.</a:t>
            </a:r>
          </a:p>
          <a:p>
            <a:pPr marL="0" indent="0" algn="l">
              <a:buNone/>
            </a:pPr>
            <a:endParaRPr lang="ar-SA"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3508" y="4077072"/>
            <a:ext cx="8100900" cy="2160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829282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marL="114300" indent="0" algn="l">
              <a:buNone/>
            </a:pPr>
            <a:r>
              <a:rPr lang="en-US" sz="2800" b="1" dirty="0"/>
              <a:t>:</a:t>
            </a:r>
            <a:r>
              <a:rPr lang="ar-SA" sz="2800" b="1" dirty="0" smtClean="0"/>
              <a:t> </a:t>
            </a:r>
            <a:r>
              <a:rPr lang="en-US" sz="2800" b="1" dirty="0" smtClean="0"/>
              <a:t>Essays</a:t>
            </a:r>
            <a:endParaRPr lang="en-US" sz="2800" b="1" dirty="0"/>
          </a:p>
          <a:p>
            <a:pPr marL="114300" indent="0" algn="l">
              <a:buNone/>
            </a:pPr>
            <a:r>
              <a:rPr lang="en-US" dirty="0"/>
              <a:t>Essays are normally written as continuous pieces of writing without headings and subheadings. Diagrams and tables are not normally used in essays, neither are bullet points or numbered lists. Words and sentences are used to show the structure.</a:t>
            </a:r>
          </a:p>
          <a:p>
            <a:pPr marL="114300" indent="0" algn="l">
              <a:buNone/>
            </a:pPr>
            <a:endParaRPr lang="ar-SA"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4149080"/>
            <a:ext cx="5157166" cy="2160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0549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23528" y="260648"/>
            <a:ext cx="7920880" cy="1426170"/>
          </a:xfrm>
        </p:spPr>
        <p:txBody>
          <a:bodyPr/>
          <a:lstStyle/>
          <a:p>
            <a:endParaRPr lang="ar-SA" sz="2800" dirty="0"/>
          </a:p>
        </p:txBody>
      </p:sp>
      <p:sp>
        <p:nvSpPr>
          <p:cNvPr id="3" name="عنصر نائب للمحتوى 2"/>
          <p:cNvSpPr>
            <a:spLocks noGrp="1"/>
          </p:cNvSpPr>
          <p:nvPr>
            <p:ph idx="1"/>
          </p:nvPr>
        </p:nvSpPr>
        <p:spPr>
          <a:xfrm>
            <a:off x="457200" y="1772816"/>
            <a:ext cx="7620000" cy="4627984"/>
          </a:xfrm>
        </p:spPr>
        <p:txBody>
          <a:bodyPr>
            <a:normAutofit/>
          </a:bodyPr>
          <a:lstStyle/>
          <a:p>
            <a:pPr marL="114300" indent="0" algn="l">
              <a:buNone/>
            </a:pPr>
            <a:endParaRPr lang="en-US" dirty="0"/>
          </a:p>
          <a:p>
            <a:pPr marL="114300" indent="0" algn="l">
              <a:buNone/>
            </a:pPr>
            <a:r>
              <a:rPr lang="en-US" dirty="0"/>
              <a:t>An essay in four areas very different </a:t>
            </a:r>
            <a:r>
              <a:rPr lang="en-US" dirty="0" smtClean="0"/>
              <a:t>parts</a:t>
            </a:r>
          </a:p>
          <a:p>
            <a:pPr marL="114300" indent="0" algn="l">
              <a:buNone/>
            </a:pPr>
            <a:r>
              <a:rPr lang="en-US" dirty="0" smtClean="0"/>
              <a:t>1 </a:t>
            </a:r>
            <a:r>
              <a:rPr lang="en-US" dirty="0"/>
              <a:t>Introduction </a:t>
            </a:r>
            <a:endParaRPr lang="en-US" dirty="0" smtClean="0"/>
          </a:p>
          <a:p>
            <a:pPr marL="114300" indent="0" algn="l">
              <a:buNone/>
            </a:pPr>
            <a:r>
              <a:rPr lang="en-US" dirty="0" smtClean="0"/>
              <a:t>2 </a:t>
            </a:r>
            <a:r>
              <a:rPr lang="en-US" dirty="0"/>
              <a:t>Development </a:t>
            </a:r>
            <a:endParaRPr lang="en-US" dirty="0" smtClean="0"/>
          </a:p>
          <a:p>
            <a:pPr marL="114300" indent="0" algn="l">
              <a:buNone/>
            </a:pPr>
            <a:r>
              <a:rPr lang="en-US" dirty="0" smtClean="0"/>
              <a:t>3 </a:t>
            </a:r>
            <a:r>
              <a:rPr lang="en-US" dirty="0"/>
              <a:t>Conclusion </a:t>
            </a:r>
            <a:endParaRPr lang="en-US" dirty="0" smtClean="0"/>
          </a:p>
          <a:p>
            <a:pPr marL="114300" indent="0" algn="l">
              <a:buNone/>
            </a:pPr>
            <a:r>
              <a:rPr lang="en-US" dirty="0" smtClean="0"/>
              <a:t>4 </a:t>
            </a:r>
            <a:r>
              <a:rPr lang="en-US" dirty="0"/>
              <a:t>References.</a:t>
            </a:r>
          </a:p>
          <a:p>
            <a:pPr marL="114300" indent="0" algn="l">
              <a:buNone/>
            </a:pPr>
            <a:r>
              <a:rPr lang="en-US" dirty="0"/>
              <a:t> </a:t>
            </a:r>
            <a:endParaRPr lang="en-US" dirty="0" smtClean="0"/>
          </a:p>
          <a:p>
            <a:pPr marL="114300" indent="0" algn="l">
              <a:buNone/>
            </a:pPr>
            <a:endParaRPr lang="ar-SA" dirty="0"/>
          </a:p>
        </p:txBody>
      </p:sp>
    </p:spTree>
    <p:extLst>
      <p:ext uri="{BB962C8B-B14F-4D97-AF65-F5344CB8AC3E}">
        <p14:creationId xmlns:p14="http://schemas.microsoft.com/office/powerpoint/2010/main" val="3905412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xfrm>
            <a:off x="467544" y="980728"/>
            <a:ext cx="7609656" cy="5420072"/>
          </a:xfrm>
        </p:spPr>
        <p:txBody>
          <a:bodyPr>
            <a:normAutofit fontScale="92500" lnSpcReduction="10000"/>
          </a:bodyPr>
          <a:lstStyle/>
          <a:p>
            <a:pPr marL="114300" indent="0" algn="l">
              <a:buNone/>
            </a:pPr>
            <a:r>
              <a:rPr lang="en-US" b="1" u="sng" dirty="0"/>
              <a:t>The Introduction</a:t>
            </a:r>
            <a:r>
              <a:rPr lang="en-US" dirty="0"/>
              <a:t> </a:t>
            </a:r>
            <a:endParaRPr lang="en-US" dirty="0" smtClean="0"/>
          </a:p>
          <a:p>
            <a:pPr marL="114300" indent="0" algn="l">
              <a:buNone/>
            </a:pPr>
            <a:r>
              <a:rPr lang="en-US" dirty="0" smtClean="0"/>
              <a:t>acts </a:t>
            </a:r>
            <a:r>
              <a:rPr lang="en-US" dirty="0"/>
              <a:t>as a way in to the main section, providing some background information on the topic and explaining which particular aspects of it will be covered in the essay. It is normally one or two paragraphs long.</a:t>
            </a:r>
          </a:p>
          <a:p>
            <a:pPr marL="114300" indent="0" algn="l">
              <a:buNone/>
            </a:pPr>
            <a:endParaRPr lang="en-US" dirty="0"/>
          </a:p>
          <a:p>
            <a:pPr marL="114300" indent="0" algn="l">
              <a:buNone/>
            </a:pPr>
            <a:r>
              <a:rPr lang="en-US" dirty="0"/>
              <a:t> </a:t>
            </a:r>
            <a:r>
              <a:rPr lang="en-US" b="1" u="sng" dirty="0"/>
              <a:t>The Development section </a:t>
            </a:r>
            <a:endParaRPr lang="en-US" b="1" u="sng" dirty="0" smtClean="0"/>
          </a:p>
          <a:p>
            <a:pPr marL="114300" indent="0" algn="l">
              <a:buNone/>
            </a:pPr>
            <a:r>
              <a:rPr lang="en-US" dirty="0" smtClean="0"/>
              <a:t>builds </a:t>
            </a:r>
            <a:r>
              <a:rPr lang="en-US" dirty="0"/>
              <a:t>up the writer’s main ideas in a series of paragraphs. These paragraphs must be linked to one another so that anyone reading the essay can follow the line of argument and thread of the discussion.</a:t>
            </a:r>
          </a:p>
          <a:p>
            <a:pPr marL="114300" indent="0" algn="l">
              <a:buNone/>
            </a:pPr>
            <a:endParaRPr lang="en-US" dirty="0"/>
          </a:p>
          <a:p>
            <a:pPr marL="114300" indent="0" algn="l">
              <a:buNone/>
            </a:pPr>
            <a:r>
              <a:rPr lang="en-US" dirty="0"/>
              <a:t> </a:t>
            </a:r>
            <a:r>
              <a:rPr lang="en-US" b="1" u="sng" dirty="0"/>
              <a:t>The Conclusion </a:t>
            </a:r>
            <a:endParaRPr lang="en-US" b="1" u="sng" dirty="0" smtClean="0"/>
          </a:p>
          <a:p>
            <a:pPr marL="114300" indent="0" algn="l">
              <a:buNone/>
            </a:pPr>
            <a:r>
              <a:rPr lang="en-US" dirty="0" smtClean="0"/>
              <a:t>draws </a:t>
            </a:r>
            <a:r>
              <a:rPr lang="en-US" dirty="0"/>
              <a:t>together the main point of each of the paragraphs and can include a statement on the opinion of the writer. </a:t>
            </a:r>
          </a:p>
          <a:p>
            <a:pPr marL="114300" indent="0" algn="l">
              <a:buNone/>
            </a:pPr>
            <a:endParaRPr lang="en-US" dirty="0"/>
          </a:p>
          <a:p>
            <a:pPr marL="114300" indent="0" algn="l">
              <a:buNone/>
            </a:pPr>
            <a:r>
              <a:rPr lang="en-US" b="1" dirty="0"/>
              <a:t>Finally the References section </a:t>
            </a:r>
            <a:endParaRPr lang="en-US" b="1" dirty="0" smtClean="0"/>
          </a:p>
          <a:p>
            <a:pPr marL="114300" indent="0" algn="l">
              <a:buNone/>
            </a:pPr>
            <a:r>
              <a:rPr lang="en-US" dirty="0" smtClean="0"/>
              <a:t>gives </a:t>
            </a:r>
            <a:r>
              <a:rPr lang="en-US" dirty="0"/>
              <a:t>full details of any sources (books, journals, websites, etc.) that have been mentioned, cited or quoted in the essay</a:t>
            </a:r>
          </a:p>
          <a:p>
            <a:pPr marL="114300" indent="0" algn="l">
              <a:buNone/>
            </a:pPr>
            <a:endParaRPr lang="en-US" dirty="0"/>
          </a:p>
          <a:p>
            <a:pPr marL="114300" indent="0">
              <a:buNone/>
            </a:pPr>
            <a:endParaRPr lang="ar-SA" dirty="0"/>
          </a:p>
        </p:txBody>
      </p:sp>
    </p:spTree>
    <p:extLst>
      <p:ext uri="{BB962C8B-B14F-4D97-AF65-F5344CB8AC3E}">
        <p14:creationId xmlns:p14="http://schemas.microsoft.com/office/powerpoint/2010/main" val="37801044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marL="114300" indent="0" algn="l">
              <a:buNone/>
            </a:pPr>
            <a:r>
              <a:rPr lang="en-US" sz="2800" b="1" dirty="0" smtClean="0"/>
              <a:t>Report :</a:t>
            </a:r>
            <a:endParaRPr lang="en-US" sz="2800" b="1" dirty="0"/>
          </a:p>
          <a:p>
            <a:pPr marL="114300" indent="0" algn="l">
              <a:buNone/>
            </a:pPr>
            <a:r>
              <a:rPr lang="en-US" dirty="0"/>
              <a:t> report is usually the result of some kind of investigation of a situation, event or series of events .</a:t>
            </a:r>
          </a:p>
          <a:p>
            <a:pPr marL="114300" indent="0" algn="l">
              <a:buNone/>
            </a:pPr>
            <a:r>
              <a:rPr lang="en-US" dirty="0" smtClean="0"/>
              <a:t>- an </a:t>
            </a:r>
            <a:r>
              <a:rPr lang="en-US" dirty="0"/>
              <a:t>annual report from a company, documenting </a:t>
            </a:r>
            <a:r>
              <a:rPr lang="en-US" dirty="0" smtClean="0"/>
              <a:t>performance</a:t>
            </a:r>
            <a:endParaRPr lang="en-US" dirty="0"/>
          </a:p>
          <a:p>
            <a:pPr marL="114300" indent="0" algn="l">
              <a:buNone/>
            </a:pPr>
            <a:r>
              <a:rPr lang="en-US" dirty="0"/>
              <a:t>- a survey report, presenting findings on opinions, preferences</a:t>
            </a:r>
          </a:p>
          <a:p>
            <a:pPr marL="114300" indent="0" algn="l">
              <a:buNone/>
            </a:pPr>
            <a:endParaRPr lang="ar-SA" dirty="0"/>
          </a:p>
        </p:txBody>
      </p:sp>
    </p:spTree>
    <p:extLst>
      <p:ext uri="{BB962C8B-B14F-4D97-AF65-F5344CB8AC3E}">
        <p14:creationId xmlns:p14="http://schemas.microsoft.com/office/powerpoint/2010/main" val="17740082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xfrm>
            <a:off x="457200" y="1196752"/>
            <a:ext cx="7355160" cy="5204048"/>
          </a:xfrm>
        </p:spPr>
        <p:txBody>
          <a:bodyPr/>
          <a:lstStyle/>
          <a:p>
            <a:pPr marL="114300" indent="0" algn="l">
              <a:buNone/>
            </a:pPr>
            <a:r>
              <a:rPr lang="ar-SA" sz="2800" b="1" dirty="0" smtClean="0"/>
              <a:t> :</a:t>
            </a:r>
            <a:r>
              <a:rPr lang="en-US" sz="2800" b="1" dirty="0" smtClean="0"/>
              <a:t>Typical </a:t>
            </a:r>
            <a:r>
              <a:rPr lang="en-US" sz="2800" b="1" dirty="0"/>
              <a:t>report structure</a:t>
            </a:r>
          </a:p>
          <a:p>
            <a:pPr marL="114300" indent="0" algn="l">
              <a:buNone/>
            </a:pPr>
            <a:endParaRPr lang="ar-SA" dirty="0" smtClean="0"/>
          </a:p>
          <a:p>
            <a:pPr marL="114300" indent="0" algn="l">
              <a:buNone/>
            </a:pPr>
            <a:r>
              <a:rPr lang="en-US" dirty="0" smtClean="0"/>
              <a:t>a </a:t>
            </a:r>
            <a:r>
              <a:rPr lang="en-US" dirty="0"/>
              <a:t>report will have sections and headings to guide the reader through the document. it has a beginning, middle and end. </a:t>
            </a:r>
          </a:p>
          <a:p>
            <a:pPr marL="114300" indent="0" algn="l">
              <a:buNone/>
            </a:pPr>
            <a:r>
              <a:rPr lang="en-US" dirty="0"/>
              <a:t> </a:t>
            </a:r>
            <a:endParaRPr lang="en-US" dirty="0" smtClean="0"/>
          </a:p>
          <a:p>
            <a:pPr marL="114300" indent="0" algn="l">
              <a:buNone/>
            </a:pPr>
            <a:r>
              <a:rPr lang="en-US" dirty="0" smtClean="0"/>
              <a:t>first </a:t>
            </a:r>
            <a:r>
              <a:rPr lang="en-US" dirty="0"/>
              <a:t>part: title page; summary; list of contents </a:t>
            </a:r>
          </a:p>
          <a:p>
            <a:pPr marL="114300" indent="0" algn="l">
              <a:buNone/>
            </a:pPr>
            <a:r>
              <a:rPr lang="en-US" dirty="0"/>
              <a:t> </a:t>
            </a:r>
            <a:endParaRPr lang="en-US" dirty="0" smtClean="0"/>
          </a:p>
          <a:p>
            <a:pPr marL="114300" indent="0" algn="l">
              <a:buNone/>
            </a:pPr>
            <a:r>
              <a:rPr lang="en-US" dirty="0" smtClean="0"/>
              <a:t>middle </a:t>
            </a:r>
            <a:r>
              <a:rPr lang="en-US" dirty="0"/>
              <a:t>part: introduction; methodology; findings/results; </a:t>
            </a:r>
            <a:r>
              <a:rPr lang="en-US" dirty="0" smtClean="0"/>
              <a:t>discussion</a:t>
            </a:r>
            <a:r>
              <a:rPr lang="en-US" dirty="0"/>
              <a:t>; conclusion </a:t>
            </a:r>
            <a:endParaRPr lang="en-US" dirty="0" smtClean="0"/>
          </a:p>
          <a:p>
            <a:pPr marL="114300" indent="0" algn="l">
              <a:buNone/>
            </a:pPr>
            <a:endParaRPr lang="en-US" dirty="0"/>
          </a:p>
          <a:p>
            <a:pPr marL="114300" indent="0" algn="l">
              <a:buNone/>
            </a:pPr>
            <a:r>
              <a:rPr lang="en-US" dirty="0" smtClean="0"/>
              <a:t> </a:t>
            </a:r>
            <a:r>
              <a:rPr lang="en-US" dirty="0"/>
              <a:t>last part: references; bibliography; appendices</a:t>
            </a:r>
          </a:p>
          <a:p>
            <a:pPr marL="114300" indent="0" algn="l">
              <a:buNone/>
            </a:pPr>
            <a:endParaRPr lang="ar-SA" dirty="0"/>
          </a:p>
        </p:txBody>
      </p:sp>
    </p:spTree>
    <p:extLst>
      <p:ext uri="{BB962C8B-B14F-4D97-AF65-F5344CB8AC3E}">
        <p14:creationId xmlns:p14="http://schemas.microsoft.com/office/powerpoint/2010/main" val="18162461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xfrm>
            <a:off x="395536" y="1124744"/>
            <a:ext cx="7681664" cy="5276056"/>
          </a:xfrm>
        </p:spPr>
        <p:txBody>
          <a:bodyPr/>
          <a:lstStyle/>
          <a:p>
            <a:pPr marL="114300" indent="0" algn="l">
              <a:buNone/>
            </a:pPr>
            <a:r>
              <a:rPr lang="ar-SA" sz="2800" b="1" dirty="0" smtClean="0"/>
              <a:t> :</a:t>
            </a:r>
            <a:r>
              <a:rPr lang="en-US" sz="2800" b="1" dirty="0" smtClean="0"/>
              <a:t>Critique/review</a:t>
            </a:r>
            <a:endParaRPr lang="en-US" sz="2800" b="1" dirty="0"/>
          </a:p>
          <a:p>
            <a:pPr marL="114300" indent="0" algn="l">
              <a:buNone/>
            </a:pPr>
            <a:r>
              <a:rPr lang="en-US" dirty="0"/>
              <a:t> </a:t>
            </a:r>
            <a:endParaRPr lang="en-US" dirty="0" smtClean="0"/>
          </a:p>
          <a:p>
            <a:pPr marL="114300" indent="0" algn="l">
              <a:buNone/>
            </a:pPr>
            <a:r>
              <a:rPr lang="en-US" dirty="0" smtClean="0"/>
              <a:t>A </a:t>
            </a:r>
            <a:r>
              <a:rPr lang="en-US" dirty="0"/>
              <a:t>critique (or review) is used to make a judgment about a book or article. It calls upon a number of academic skills, including </a:t>
            </a:r>
            <a:r>
              <a:rPr lang="en-US" dirty="0" smtClean="0"/>
              <a:t>summary</a:t>
            </a:r>
            <a:r>
              <a:rPr lang="en-US" dirty="0"/>
              <a:t>, analysis and evaluation</a:t>
            </a:r>
          </a:p>
          <a:p>
            <a:pPr marL="114300" indent="0" algn="l">
              <a:buNone/>
            </a:pPr>
            <a:endParaRPr lang="en-US" sz="2800" b="1" dirty="0" smtClean="0"/>
          </a:p>
          <a:p>
            <a:pPr marL="114300" indent="0" algn="l">
              <a:buNone/>
            </a:pPr>
            <a:r>
              <a:rPr lang="en-US" sz="2800" b="1" dirty="0" smtClean="0"/>
              <a:t>Reflective</a:t>
            </a:r>
            <a:r>
              <a:rPr lang="en-US" dirty="0" smtClean="0"/>
              <a:t> </a:t>
            </a:r>
            <a:endParaRPr lang="en-US" dirty="0"/>
          </a:p>
          <a:p>
            <a:pPr marL="114300" indent="0" algn="l">
              <a:buNone/>
            </a:pPr>
            <a:r>
              <a:rPr lang="en-US" dirty="0"/>
              <a:t>Reflective are characterized by a personal view of events, with an explanation of how the writer reacted to and acted upon those events</a:t>
            </a:r>
          </a:p>
          <a:p>
            <a:pPr marL="114300" indent="0" algn="l">
              <a:buNone/>
            </a:pPr>
            <a:endParaRPr lang="ar-SA" dirty="0"/>
          </a:p>
        </p:txBody>
      </p:sp>
    </p:spTree>
    <p:extLst>
      <p:ext uri="{BB962C8B-B14F-4D97-AF65-F5344CB8AC3E}">
        <p14:creationId xmlns:p14="http://schemas.microsoft.com/office/powerpoint/2010/main" val="19593209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a:xfrm>
            <a:off x="467544" y="980728"/>
            <a:ext cx="7620000" cy="5184576"/>
          </a:xfrm>
        </p:spPr>
        <p:txBody>
          <a:bodyPr/>
          <a:lstStyle/>
          <a:p>
            <a:pPr marL="114300" indent="0" algn="l">
              <a:buNone/>
            </a:pPr>
            <a:r>
              <a:rPr lang="en-US" sz="2800" b="1" dirty="0" smtClean="0"/>
              <a:t>Case </a:t>
            </a:r>
            <a:r>
              <a:rPr lang="en-US" sz="2800" b="1" dirty="0"/>
              <a:t>study</a:t>
            </a:r>
          </a:p>
          <a:p>
            <a:pPr marL="114300" indent="0" algn="l">
              <a:buNone/>
            </a:pPr>
            <a:r>
              <a:rPr lang="en-US" dirty="0"/>
              <a:t>A case study gives  student a chance to study one aspect of a real-world problem in detail from many different viewpoints. It does not just restrict itself to a single research procedure such as a library search or interview data – but it could use any of them . </a:t>
            </a:r>
            <a:endParaRPr lang="en-US" dirty="0" smtClean="0"/>
          </a:p>
          <a:p>
            <a:pPr marL="114300" indent="0" algn="l">
              <a:buNone/>
            </a:pPr>
            <a:r>
              <a:rPr lang="en-US" dirty="0" smtClean="0"/>
              <a:t>Case </a:t>
            </a:r>
            <a:r>
              <a:rPr lang="en-US" dirty="0"/>
              <a:t>studies are frequently used to analyses a situation, place or organization in order to draw some general conclusions that could then be applied elsewhere</a:t>
            </a:r>
          </a:p>
          <a:p>
            <a:pPr marL="114300" indent="0" algn="l">
              <a:buNone/>
            </a:pPr>
            <a:endParaRPr lang="ar-SA" dirty="0"/>
          </a:p>
        </p:txBody>
      </p:sp>
    </p:spTree>
    <p:extLst>
      <p:ext uri="{BB962C8B-B14F-4D97-AF65-F5344CB8AC3E}">
        <p14:creationId xmlns:p14="http://schemas.microsoft.com/office/powerpoint/2010/main" val="24979060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xfrm>
            <a:off x="457200" y="1600200"/>
            <a:ext cx="7859216" cy="4800600"/>
          </a:xfrm>
        </p:spPr>
        <p:txBody>
          <a:bodyPr>
            <a:normAutofit fontScale="85000" lnSpcReduction="20000"/>
          </a:bodyPr>
          <a:lstStyle/>
          <a:p>
            <a:pPr marL="114300" indent="0" algn="l">
              <a:buNone/>
            </a:pPr>
            <a:r>
              <a:rPr lang="en-US" sz="3000" b="1" dirty="0"/>
              <a:t>Citing sources</a:t>
            </a:r>
          </a:p>
          <a:p>
            <a:pPr marL="114300" indent="0" algn="l">
              <a:buNone/>
            </a:pPr>
            <a:endParaRPr lang="en-US" dirty="0"/>
          </a:p>
          <a:p>
            <a:pPr marL="114300" indent="0" algn="l">
              <a:buNone/>
            </a:pPr>
            <a:r>
              <a:rPr lang="en-US" sz="2600" dirty="0"/>
              <a:t>Why use quotations, paraphrases, and summaries?</a:t>
            </a:r>
          </a:p>
          <a:p>
            <a:pPr marL="114300" indent="0" algn="l">
              <a:buNone/>
            </a:pPr>
            <a:endParaRPr lang="en-US" sz="2600" dirty="0"/>
          </a:p>
          <a:p>
            <a:pPr marL="114300" indent="0" algn="l">
              <a:buNone/>
            </a:pPr>
            <a:r>
              <a:rPr lang="en-US" sz="2600" dirty="0"/>
              <a:t>Quotations, paraphrases, and summaries serve many purposes:</a:t>
            </a:r>
          </a:p>
          <a:p>
            <a:pPr marL="114300" indent="0" algn="l">
              <a:buNone/>
            </a:pPr>
            <a:endParaRPr lang="en-US" sz="2600" dirty="0"/>
          </a:p>
          <a:p>
            <a:pPr marL="114300" indent="0" algn="l">
              <a:buNone/>
            </a:pPr>
            <a:r>
              <a:rPr lang="en-US" sz="2600" dirty="0"/>
              <a:t>·  </a:t>
            </a:r>
            <a:r>
              <a:rPr lang="en-US" sz="2600" dirty="0" smtClean="0"/>
              <a:t> </a:t>
            </a:r>
            <a:r>
              <a:rPr lang="en-US" sz="2600" dirty="0"/>
              <a:t>Provide proof or credibility to one’s writing</a:t>
            </a:r>
          </a:p>
          <a:p>
            <a:pPr marL="114300" indent="0" algn="l">
              <a:buNone/>
            </a:pPr>
            <a:endParaRPr lang="en-US" sz="2600" dirty="0"/>
          </a:p>
          <a:p>
            <a:pPr marL="114300" indent="0" algn="l">
              <a:buNone/>
            </a:pPr>
            <a:r>
              <a:rPr lang="en-US" sz="2600" dirty="0"/>
              <a:t>·  </a:t>
            </a:r>
            <a:r>
              <a:rPr lang="en-US" sz="2600" dirty="0" smtClean="0"/>
              <a:t> </a:t>
            </a:r>
            <a:r>
              <a:rPr lang="en-US" sz="2600" dirty="0"/>
              <a:t>Refer to work that leads up to the work the writer is doing now</a:t>
            </a:r>
          </a:p>
          <a:p>
            <a:pPr marL="114300" indent="0" algn="l">
              <a:buNone/>
            </a:pPr>
            <a:endParaRPr lang="en-US" sz="2600" dirty="0"/>
          </a:p>
          <a:p>
            <a:pPr marL="114300" indent="0" algn="l">
              <a:buNone/>
            </a:pPr>
            <a:r>
              <a:rPr lang="en-US" sz="2600" dirty="0"/>
              <a:t>·  </a:t>
            </a:r>
            <a:r>
              <a:rPr lang="en-US" sz="2600" dirty="0" smtClean="0"/>
              <a:t> </a:t>
            </a:r>
            <a:r>
              <a:rPr lang="en-US" sz="2600" dirty="0"/>
              <a:t>Give examples of two or more points of view on a subject</a:t>
            </a:r>
          </a:p>
          <a:p>
            <a:pPr marL="114300" indent="0" algn="l">
              <a:buNone/>
            </a:pPr>
            <a:endParaRPr lang="en-US" sz="2600" dirty="0"/>
          </a:p>
          <a:p>
            <a:pPr marL="114300" indent="0" algn="l">
              <a:buNone/>
            </a:pPr>
            <a:r>
              <a:rPr lang="en-US" sz="2600" dirty="0"/>
              <a:t>·   </a:t>
            </a:r>
            <a:r>
              <a:rPr lang="en-US" sz="2600" dirty="0" smtClean="0"/>
              <a:t>Add </a:t>
            </a:r>
            <a:r>
              <a:rPr lang="en-US" sz="2600" dirty="0"/>
              <a:t>depth or breadth to one’s writing</a:t>
            </a:r>
          </a:p>
          <a:p>
            <a:pPr marL="114300" indent="0" algn="l">
              <a:buNone/>
            </a:pPr>
            <a:endParaRPr lang="ar-SA" sz="2600" dirty="0"/>
          </a:p>
        </p:txBody>
      </p:sp>
    </p:spTree>
    <p:extLst>
      <p:ext uri="{BB962C8B-B14F-4D97-AF65-F5344CB8AC3E}">
        <p14:creationId xmlns:p14="http://schemas.microsoft.com/office/powerpoint/2010/main" val="10971041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74638"/>
            <a:ext cx="8028384" cy="1143000"/>
          </a:xfrm>
        </p:spPr>
        <p:txBody>
          <a:bodyPr/>
          <a:lstStyle/>
          <a:p>
            <a:r>
              <a:rPr lang="en-US" sz="2800" dirty="0"/>
              <a:t>What are the differences between quoting, paraphrasing, and summarizing?</a:t>
            </a:r>
            <a:endParaRPr lang="ar-SA" sz="2800" dirty="0"/>
          </a:p>
        </p:txBody>
      </p:sp>
      <p:sp>
        <p:nvSpPr>
          <p:cNvPr id="3" name="عنصر نائب للمحتوى 2"/>
          <p:cNvSpPr>
            <a:spLocks noGrp="1"/>
          </p:cNvSpPr>
          <p:nvPr>
            <p:ph idx="1"/>
          </p:nvPr>
        </p:nvSpPr>
        <p:spPr>
          <a:xfrm>
            <a:off x="179512" y="1412776"/>
            <a:ext cx="8136904" cy="4944616"/>
          </a:xfrm>
        </p:spPr>
        <p:txBody>
          <a:bodyPr>
            <a:normAutofit fontScale="47500" lnSpcReduction="20000"/>
          </a:bodyPr>
          <a:lstStyle/>
          <a:p>
            <a:pPr marL="114300" indent="0" algn="l">
              <a:buNone/>
            </a:pPr>
            <a:r>
              <a:rPr lang="en-US" sz="5100" b="1" dirty="0"/>
              <a:t>Quoting</a:t>
            </a:r>
          </a:p>
          <a:p>
            <a:pPr marL="114300" indent="0" algn="l">
              <a:buNone/>
            </a:pPr>
            <a:endParaRPr lang="en-US" sz="2600" dirty="0"/>
          </a:p>
          <a:p>
            <a:pPr marL="114300" indent="0" algn="l">
              <a:buNone/>
            </a:pPr>
            <a:r>
              <a:rPr lang="en-US" sz="3800" dirty="0"/>
              <a:t>Quotations must match the source document word for word and must be attributed to the original author.</a:t>
            </a:r>
          </a:p>
          <a:p>
            <a:pPr marL="114300" indent="0" algn="l">
              <a:buNone/>
            </a:pPr>
            <a:endParaRPr lang="en-US" sz="2600" dirty="0"/>
          </a:p>
          <a:p>
            <a:pPr marL="114300" indent="0" algn="l">
              <a:buNone/>
            </a:pPr>
            <a:r>
              <a:rPr lang="en-US" sz="4400" b="1" dirty="0"/>
              <a:t>Paraphrasing</a:t>
            </a:r>
          </a:p>
          <a:p>
            <a:pPr marL="114300" indent="0" algn="l">
              <a:buNone/>
            </a:pPr>
            <a:endParaRPr lang="en-US" sz="2600" dirty="0"/>
          </a:p>
          <a:p>
            <a:pPr marL="114300" indent="0" algn="l">
              <a:buNone/>
            </a:pPr>
            <a:r>
              <a:rPr lang="en-US" sz="3800" dirty="0"/>
              <a:t>Paraphrasing is putting another person’s ideas into one’s own words using one’s own sentence structure and style of writing. A paraphrase simplifies a selection; it does not necessarily shorten it. Paraphrased material must also be attributed to the original source.</a:t>
            </a:r>
          </a:p>
          <a:p>
            <a:pPr marL="114300" indent="0" algn="l">
              <a:buNone/>
            </a:pPr>
            <a:endParaRPr lang="en-US" sz="3800" dirty="0"/>
          </a:p>
          <a:p>
            <a:pPr marL="114300" indent="0" algn="l">
              <a:buNone/>
            </a:pPr>
            <a:r>
              <a:rPr lang="en-US" sz="4400" b="1" dirty="0"/>
              <a:t>Summarizing</a:t>
            </a:r>
          </a:p>
          <a:p>
            <a:pPr marL="114300" indent="0" algn="l">
              <a:buNone/>
            </a:pPr>
            <a:endParaRPr lang="en-US" sz="2600" dirty="0"/>
          </a:p>
          <a:p>
            <a:pPr marL="114300" indent="0" algn="l">
              <a:buNone/>
            </a:pPr>
            <a:r>
              <a:rPr lang="en-US" sz="4200" dirty="0"/>
              <a:t>To summarize, one must put the main thoughts or ideas into one’s own words, but it is only necessary to include the “main points.” Summarizing cuts a selection down to about one-third of its original length. Its purpose is to shorten a passage without sacrificing its basic meaning. Once again, it is necessary to attribute the ideas to the original source.</a:t>
            </a:r>
          </a:p>
          <a:p>
            <a:pPr marL="114300" indent="0">
              <a:buNone/>
            </a:pPr>
            <a:endParaRPr lang="ar-SA" sz="4200" dirty="0"/>
          </a:p>
        </p:txBody>
      </p:sp>
    </p:spTree>
    <p:extLst>
      <p:ext uri="{BB962C8B-B14F-4D97-AF65-F5344CB8AC3E}">
        <p14:creationId xmlns:p14="http://schemas.microsoft.com/office/powerpoint/2010/main" val="38543637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l"/>
            <a:r>
              <a:rPr lang="en-US" b="1" dirty="0" smtClean="0">
                <a:solidFill>
                  <a:schemeClr val="tx2">
                    <a:lumMod val="75000"/>
                  </a:schemeClr>
                </a:solidFill>
              </a:rPr>
              <a:t>Introduction :</a:t>
            </a:r>
            <a:endParaRPr lang="ar-SA" b="1" dirty="0">
              <a:solidFill>
                <a:schemeClr val="tx2">
                  <a:lumMod val="75000"/>
                </a:schemeClr>
              </a:solidFill>
            </a:endParaRPr>
          </a:p>
        </p:txBody>
      </p:sp>
      <p:sp>
        <p:nvSpPr>
          <p:cNvPr id="3" name="عنصر نائب للمحتوى 2"/>
          <p:cNvSpPr>
            <a:spLocks noGrp="1"/>
          </p:cNvSpPr>
          <p:nvPr>
            <p:ph idx="1"/>
          </p:nvPr>
        </p:nvSpPr>
        <p:spPr/>
        <p:txBody>
          <a:bodyPr>
            <a:normAutofit lnSpcReduction="10000"/>
          </a:bodyPr>
          <a:lstStyle/>
          <a:p>
            <a:pPr marL="0" indent="0" algn="l">
              <a:buNone/>
            </a:pPr>
            <a:r>
              <a:rPr lang="en-US" dirty="0">
                <a:cs typeface="+mj-cs"/>
              </a:rPr>
              <a:t>Nurses not only care for the physical needs of patients, but also further and create legal, medical, and academic knowledge in the form of workplace documents such as charts, lab reports, and nursing research.  </a:t>
            </a:r>
            <a:endParaRPr lang="en-US" dirty="0" smtClean="0">
              <a:cs typeface="+mj-cs"/>
            </a:endParaRPr>
          </a:p>
          <a:p>
            <a:pPr marL="0" indent="0" algn="l">
              <a:buNone/>
            </a:pPr>
            <a:endParaRPr lang="en-US" dirty="0">
              <a:cs typeface="+mj-cs"/>
            </a:endParaRPr>
          </a:p>
          <a:p>
            <a:pPr marL="0" indent="0" algn="l">
              <a:buNone/>
            </a:pPr>
            <a:r>
              <a:rPr lang="en-US" dirty="0" smtClean="0">
                <a:cs typeface="+mj-cs"/>
              </a:rPr>
              <a:t>On </a:t>
            </a:r>
            <a:r>
              <a:rPr lang="en-US" dirty="0">
                <a:cs typeface="+mj-cs"/>
              </a:rPr>
              <a:t>the job, the health of a patient may depend on the nurse's ability to speak and write. Communication with colleagues is crucial in nursing since it can affect the quality of care for patients/clients. </a:t>
            </a:r>
            <a:endParaRPr lang="en-US" dirty="0" smtClean="0">
              <a:cs typeface="+mj-cs"/>
            </a:endParaRPr>
          </a:p>
          <a:p>
            <a:pPr marL="0" indent="0" algn="l">
              <a:buNone/>
            </a:pPr>
            <a:endParaRPr lang="en-US" dirty="0">
              <a:cs typeface="+mj-cs"/>
            </a:endParaRPr>
          </a:p>
          <a:p>
            <a:pPr marL="0" indent="0" algn="l">
              <a:buNone/>
            </a:pPr>
            <a:r>
              <a:rPr lang="en-US" dirty="0" smtClean="0">
                <a:cs typeface="+mj-cs"/>
              </a:rPr>
              <a:t>Writing </a:t>
            </a:r>
            <a:r>
              <a:rPr lang="en-US" dirty="0">
                <a:cs typeface="+mj-cs"/>
              </a:rPr>
              <a:t>must be supported with accurate client observation and </a:t>
            </a:r>
            <a:r>
              <a:rPr lang="en-US" dirty="0" smtClean="0">
                <a:cs typeface="+mj-cs"/>
              </a:rPr>
              <a:t>up-to date </a:t>
            </a:r>
            <a:r>
              <a:rPr lang="en-US" dirty="0">
                <a:cs typeface="+mj-cs"/>
              </a:rPr>
              <a:t>researched evidence. Audiences include health care providers, nurses, patients or clients, staff, and administrators at clinics and hospitals. </a:t>
            </a:r>
            <a:endParaRPr lang="ar-SA" dirty="0">
              <a:cs typeface="+mj-cs"/>
            </a:endParaRPr>
          </a:p>
        </p:txBody>
      </p:sp>
    </p:spTree>
    <p:extLst>
      <p:ext uri="{BB962C8B-B14F-4D97-AF65-F5344CB8AC3E}">
        <p14:creationId xmlns:p14="http://schemas.microsoft.com/office/powerpoint/2010/main" val="30273371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74638"/>
            <a:ext cx="8028384" cy="1143000"/>
          </a:xfrm>
        </p:spPr>
        <p:txBody>
          <a:bodyPr/>
          <a:lstStyle/>
          <a:p>
            <a:pPr algn="ctr"/>
            <a:r>
              <a:rPr lang="en-US" sz="2800" dirty="0" smtClean="0"/>
              <a:t>Video Links</a:t>
            </a:r>
            <a:endParaRPr lang="ar-SA" sz="2800" dirty="0"/>
          </a:p>
        </p:txBody>
      </p:sp>
      <p:sp>
        <p:nvSpPr>
          <p:cNvPr id="3" name="عنصر نائب للمحتوى 2"/>
          <p:cNvSpPr>
            <a:spLocks noGrp="1"/>
          </p:cNvSpPr>
          <p:nvPr>
            <p:ph idx="1"/>
          </p:nvPr>
        </p:nvSpPr>
        <p:spPr>
          <a:xfrm>
            <a:off x="179512" y="1412776"/>
            <a:ext cx="8136904" cy="4944616"/>
          </a:xfrm>
        </p:spPr>
        <p:txBody>
          <a:bodyPr>
            <a:normAutofit/>
          </a:bodyPr>
          <a:lstStyle/>
          <a:p>
            <a:pPr marL="114300" indent="0" algn="l">
              <a:buNone/>
            </a:pPr>
            <a:endParaRPr lang="en-US" sz="4200" dirty="0" smtClean="0"/>
          </a:p>
          <a:p>
            <a:pPr marL="114300" indent="0" algn="l">
              <a:buNone/>
            </a:pPr>
            <a:r>
              <a:rPr lang="en-US" sz="4200">
                <a:hlinkClick r:id="rId2"/>
              </a:rPr>
              <a:t>https://</a:t>
            </a:r>
            <a:r>
              <a:rPr lang="en-US" sz="4200" smtClean="0">
                <a:hlinkClick r:id="rId2"/>
              </a:rPr>
              <a:t>www.youtube.com/watch?v=X1xkFgHAWD0</a:t>
            </a:r>
          </a:p>
          <a:p>
            <a:pPr marL="114300" indent="0" algn="l">
              <a:buNone/>
            </a:pPr>
            <a:endParaRPr lang="en-US" sz="4200">
              <a:hlinkClick r:id="rId2"/>
            </a:endParaRPr>
          </a:p>
          <a:p>
            <a:pPr marL="114300" indent="0" algn="l">
              <a:buNone/>
            </a:pPr>
            <a:r>
              <a:rPr lang="en-US" sz="4200" dirty="0" smtClean="0">
                <a:hlinkClick r:id="rId2"/>
              </a:rPr>
              <a:t>https</a:t>
            </a:r>
            <a:r>
              <a:rPr lang="en-US" sz="4200" dirty="0">
                <a:hlinkClick r:id="rId2"/>
              </a:rPr>
              <a:t>://</a:t>
            </a:r>
            <a:r>
              <a:rPr lang="en-US" sz="4200" dirty="0" smtClean="0">
                <a:hlinkClick r:id="rId2"/>
              </a:rPr>
              <a:t>www.youtube.com/watch?v=WjLa2sJjla0</a:t>
            </a:r>
            <a:endParaRPr lang="en-US" sz="4200" dirty="0" smtClean="0"/>
          </a:p>
          <a:p>
            <a:pPr marL="114300" indent="0" algn="l">
              <a:buNone/>
            </a:pPr>
            <a:endParaRPr lang="ar-SA" sz="4200" dirty="0"/>
          </a:p>
        </p:txBody>
      </p:sp>
    </p:spTree>
    <p:extLst>
      <p:ext uri="{BB962C8B-B14F-4D97-AF65-F5344CB8AC3E}">
        <p14:creationId xmlns:p14="http://schemas.microsoft.com/office/powerpoint/2010/main" val="11977350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spTree>
    <p:extLst>
      <p:ext uri="{BB962C8B-B14F-4D97-AF65-F5344CB8AC3E}">
        <p14:creationId xmlns:p14="http://schemas.microsoft.com/office/powerpoint/2010/main" val="7830650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51520" y="1412776"/>
            <a:ext cx="7992888" cy="4392488"/>
          </a:xfrm>
        </p:spPr>
        <p:txBody>
          <a:bodyPr>
            <a:noAutofit/>
          </a:bodyPr>
          <a:lstStyle/>
          <a:p>
            <a:r>
              <a:rPr lang="en-US" sz="2800" dirty="0" smtClean="0"/>
              <a:t/>
            </a:r>
            <a:br>
              <a:rPr lang="en-US" sz="2800" dirty="0" smtClean="0"/>
            </a:br>
            <a:r>
              <a:rPr lang="en-US" sz="2800" dirty="0"/>
              <a:t/>
            </a:r>
            <a:br>
              <a:rPr lang="en-US" sz="2800" dirty="0"/>
            </a:br>
            <a:r>
              <a:rPr lang="en-US" sz="2800" dirty="0" smtClean="0"/>
              <a:t/>
            </a:r>
            <a:br>
              <a:rPr lang="en-US" sz="2800" dirty="0" smtClean="0"/>
            </a:br>
            <a:r>
              <a:rPr lang="en-US" sz="2800" dirty="0"/>
              <a:t/>
            </a:r>
            <a:br>
              <a:rPr lang="en-US" sz="2800" dirty="0"/>
            </a:br>
            <a:r>
              <a:rPr lang="en-US" sz="2800" dirty="0" smtClean="0"/>
              <a:t/>
            </a:r>
            <a:br>
              <a:rPr lang="en-US" sz="2800" dirty="0" smtClean="0"/>
            </a:br>
            <a:r>
              <a:rPr lang="en-US" sz="2800" dirty="0" smtClean="0"/>
              <a:t/>
            </a:r>
            <a:br>
              <a:rPr lang="en-US" sz="2800" dirty="0" smtClean="0"/>
            </a:br>
            <a:r>
              <a:rPr lang="en-US" sz="2800" dirty="0"/>
              <a:t/>
            </a:r>
            <a:br>
              <a:rPr lang="en-US" sz="2800" dirty="0"/>
            </a:br>
            <a:r>
              <a:rPr lang="en-US" sz="2800" dirty="0" smtClean="0"/>
              <a:t/>
            </a:r>
            <a:br>
              <a:rPr lang="en-US" sz="2800" dirty="0" smtClean="0"/>
            </a:br>
            <a:r>
              <a:rPr lang="en-US" sz="2800" dirty="0"/>
              <a:t/>
            </a:r>
            <a:br>
              <a:rPr lang="en-US" sz="2800" dirty="0"/>
            </a:br>
            <a:r>
              <a:rPr lang="en-US" sz="2800" b="1" dirty="0" smtClean="0"/>
              <a:t>Academic Writing :</a:t>
            </a:r>
            <a:br>
              <a:rPr lang="en-US" sz="2800" b="1" dirty="0" smtClean="0"/>
            </a:br>
            <a:r>
              <a:rPr lang="en-US" sz="2800" dirty="0"/>
              <a:t/>
            </a:r>
            <a:br>
              <a:rPr lang="en-US" sz="2800" dirty="0"/>
            </a:br>
            <a:r>
              <a:rPr lang="en-US" sz="2800" dirty="0" smtClean="0"/>
              <a:t>A </a:t>
            </a:r>
            <a:r>
              <a:rPr lang="en-US" sz="2800" dirty="0"/>
              <a:t>broad definition of academic writing is any writing done to fulfill a requirement of a college or university. Academic writing is also used for publications that are read by teacher and researchers or presented at conferences. A very broad definition of academic writing could include any writing assignment given in an academic setting</a:t>
            </a:r>
            <a:br>
              <a:rPr lang="en-US" sz="2800" dirty="0"/>
            </a:br>
            <a:endParaRPr lang="ar-SA" sz="2800" dirty="0"/>
          </a:p>
        </p:txBody>
      </p:sp>
    </p:spTree>
    <p:extLst>
      <p:ext uri="{BB962C8B-B14F-4D97-AF65-F5344CB8AC3E}">
        <p14:creationId xmlns:p14="http://schemas.microsoft.com/office/powerpoint/2010/main" val="6624348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48680"/>
            <a:ext cx="7571184" cy="868958"/>
          </a:xfrm>
        </p:spPr>
        <p:txBody>
          <a:bodyPr/>
          <a:lstStyle/>
          <a:p>
            <a:r>
              <a:rPr lang="en-US" sz="2800" dirty="0"/>
              <a:t>Purpose of academic writing</a:t>
            </a:r>
            <a:br>
              <a:rPr lang="en-US" sz="2800" dirty="0"/>
            </a:br>
            <a:endParaRPr lang="ar-SA" sz="2800" dirty="0"/>
          </a:p>
        </p:txBody>
      </p:sp>
      <p:sp>
        <p:nvSpPr>
          <p:cNvPr id="3" name="عنصر نائب للمحتوى 2"/>
          <p:cNvSpPr>
            <a:spLocks noGrp="1"/>
          </p:cNvSpPr>
          <p:nvPr>
            <p:ph idx="1"/>
          </p:nvPr>
        </p:nvSpPr>
        <p:spPr>
          <a:xfrm>
            <a:off x="467544" y="1268760"/>
            <a:ext cx="7620000" cy="5088632"/>
          </a:xfrm>
        </p:spPr>
        <p:txBody>
          <a:bodyPr>
            <a:normAutofit fontScale="85000" lnSpcReduction="20000"/>
          </a:bodyPr>
          <a:lstStyle/>
          <a:p>
            <a:pPr marL="114300" indent="0" algn="l">
              <a:buNone/>
            </a:pPr>
            <a:endParaRPr lang="en-US" dirty="0"/>
          </a:p>
          <a:p>
            <a:pPr marL="114300" indent="0" algn="l">
              <a:buNone/>
            </a:pPr>
            <a:r>
              <a:rPr lang="en-US" sz="2600" b="1" dirty="0" smtClean="0"/>
              <a:t>General purpose :</a:t>
            </a:r>
          </a:p>
          <a:p>
            <a:pPr marL="114300" indent="0" algn="l">
              <a:buNone/>
            </a:pPr>
            <a:endParaRPr lang="en-US" dirty="0" smtClean="0"/>
          </a:p>
          <a:p>
            <a:pPr marL="114300" indent="0" algn="l">
              <a:buNone/>
            </a:pPr>
            <a:r>
              <a:rPr lang="en-US" dirty="0" smtClean="0"/>
              <a:t>to </a:t>
            </a:r>
            <a:r>
              <a:rPr lang="en-US" dirty="0"/>
              <a:t>present information that displays a clear understanding of a </a:t>
            </a:r>
            <a:r>
              <a:rPr lang="en-US" dirty="0" smtClean="0"/>
              <a:t>subject</a:t>
            </a:r>
          </a:p>
          <a:p>
            <a:pPr marL="114300" indent="0" algn="l">
              <a:buNone/>
            </a:pPr>
            <a:endParaRPr lang="en-US" dirty="0" smtClean="0"/>
          </a:p>
          <a:p>
            <a:pPr marL="114300" indent="0" algn="l">
              <a:buNone/>
            </a:pPr>
            <a:r>
              <a:rPr lang="en-US" sz="3000" b="1" dirty="0" smtClean="0"/>
              <a:t>Specific purpose:</a:t>
            </a:r>
          </a:p>
          <a:p>
            <a:pPr marL="114300" indent="0" algn="l">
              <a:buNone/>
            </a:pPr>
            <a:endParaRPr lang="en-US" dirty="0" smtClean="0"/>
          </a:p>
          <a:p>
            <a:pPr marL="114300" indent="0" algn="l">
              <a:buNone/>
            </a:pPr>
            <a:r>
              <a:rPr lang="en-US" dirty="0" smtClean="0"/>
              <a:t>varies </a:t>
            </a:r>
            <a:r>
              <a:rPr lang="en-US" dirty="0"/>
              <a:t>according to the assignment:</a:t>
            </a:r>
          </a:p>
          <a:p>
            <a:pPr marL="114300" indent="0" algn="l">
              <a:buNone/>
            </a:pPr>
            <a:endParaRPr lang="en-US" dirty="0"/>
          </a:p>
          <a:p>
            <a:pPr marL="114300" indent="0" algn="l">
              <a:buNone/>
            </a:pPr>
            <a:r>
              <a:rPr lang="en-US" b="1" u="sng" dirty="0"/>
              <a:t>Argument </a:t>
            </a:r>
            <a:r>
              <a:rPr lang="en-US" b="1" u="sng" dirty="0" smtClean="0"/>
              <a:t>:</a:t>
            </a:r>
            <a:r>
              <a:rPr lang="en-US" dirty="0" smtClean="0"/>
              <a:t>To </a:t>
            </a:r>
            <a:r>
              <a:rPr lang="en-US" dirty="0"/>
              <a:t>persuade readers to accept the writer's opinion</a:t>
            </a:r>
          </a:p>
          <a:p>
            <a:pPr marL="114300" indent="0" algn="l">
              <a:buNone/>
            </a:pPr>
            <a:endParaRPr lang="en-US" dirty="0"/>
          </a:p>
          <a:p>
            <a:pPr marL="114300" indent="0" algn="l">
              <a:buNone/>
            </a:pPr>
            <a:r>
              <a:rPr lang="en-US" b="1" u="sng" dirty="0" smtClean="0"/>
              <a:t>Exposition: </a:t>
            </a:r>
            <a:r>
              <a:rPr lang="en-US" dirty="0" smtClean="0"/>
              <a:t>To </a:t>
            </a:r>
            <a:r>
              <a:rPr lang="en-US" dirty="0"/>
              <a:t>explain something</a:t>
            </a:r>
          </a:p>
          <a:p>
            <a:pPr marL="114300" indent="0" algn="l">
              <a:buNone/>
            </a:pPr>
            <a:endParaRPr lang="en-US" dirty="0"/>
          </a:p>
          <a:p>
            <a:pPr marL="114300" indent="0" algn="l">
              <a:buNone/>
            </a:pPr>
            <a:r>
              <a:rPr lang="en-US" b="1" u="sng" dirty="0"/>
              <a:t>Description </a:t>
            </a:r>
            <a:r>
              <a:rPr lang="en-US" b="1" u="sng" dirty="0" smtClean="0"/>
              <a:t>: </a:t>
            </a:r>
            <a:r>
              <a:rPr lang="en-US" dirty="0"/>
              <a:t>To describe something</a:t>
            </a:r>
          </a:p>
          <a:p>
            <a:pPr marL="114300" indent="0" algn="l">
              <a:buNone/>
            </a:pPr>
            <a:endParaRPr lang="en-US" dirty="0"/>
          </a:p>
          <a:p>
            <a:pPr marL="114300" indent="0" algn="l">
              <a:buNone/>
            </a:pPr>
            <a:r>
              <a:rPr lang="en-US" b="1" u="sng" dirty="0"/>
              <a:t>Narration </a:t>
            </a:r>
            <a:r>
              <a:rPr lang="en-US" b="1" u="sng" dirty="0" smtClean="0"/>
              <a:t>: </a:t>
            </a:r>
            <a:r>
              <a:rPr lang="en-US" dirty="0"/>
              <a:t>To tell a story</a:t>
            </a:r>
            <a:endParaRPr lang="ar-SA" dirty="0"/>
          </a:p>
        </p:txBody>
      </p:sp>
    </p:spTree>
    <p:extLst>
      <p:ext uri="{BB962C8B-B14F-4D97-AF65-F5344CB8AC3E}">
        <p14:creationId xmlns:p14="http://schemas.microsoft.com/office/powerpoint/2010/main" val="15630788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620688"/>
            <a:ext cx="8280920" cy="792088"/>
          </a:xfrm>
        </p:spPr>
        <p:txBody>
          <a:bodyPr>
            <a:normAutofit fontScale="90000"/>
          </a:bodyPr>
          <a:lstStyle/>
          <a:p>
            <a:r>
              <a:rPr lang="ar-SA" b="1" i="1" dirty="0" smtClean="0"/>
              <a:t/>
            </a:r>
            <a:br>
              <a:rPr lang="ar-SA" b="1" i="1" dirty="0" smtClean="0"/>
            </a:br>
            <a:r>
              <a:rPr lang="en-US" sz="3600" b="1" dirty="0"/>
              <a:t>Characteristics of academic writing</a:t>
            </a:r>
            <a:br>
              <a:rPr lang="en-US" sz="3600" b="1" dirty="0"/>
            </a:br>
            <a:r>
              <a:rPr lang="en-US" dirty="0" smtClean="0"/>
              <a:t> </a:t>
            </a:r>
            <a:br>
              <a:rPr lang="en-US" dirty="0" smtClean="0"/>
            </a:br>
            <a:endParaRPr lang="ar-SA" dirty="0"/>
          </a:p>
        </p:txBody>
      </p:sp>
      <p:sp>
        <p:nvSpPr>
          <p:cNvPr id="3" name="عنصر نائب للمحتوى 2"/>
          <p:cNvSpPr>
            <a:spLocks noGrp="1"/>
          </p:cNvSpPr>
          <p:nvPr>
            <p:ph idx="1"/>
          </p:nvPr>
        </p:nvSpPr>
        <p:spPr>
          <a:xfrm>
            <a:off x="467544" y="1340768"/>
            <a:ext cx="7609656" cy="5060032"/>
          </a:xfrm>
        </p:spPr>
        <p:txBody>
          <a:bodyPr>
            <a:normAutofit fontScale="85000" lnSpcReduction="10000"/>
          </a:bodyPr>
          <a:lstStyle/>
          <a:p>
            <a:pPr lvl="0" indent="-342900" algn="l">
              <a:lnSpc>
                <a:spcPct val="115000"/>
              </a:lnSpc>
              <a:spcAft>
                <a:spcPts val="1000"/>
              </a:spcAft>
              <a:buSzPts val="1000"/>
              <a:buFont typeface="Symbol"/>
              <a:buChar char=""/>
              <a:tabLst>
                <a:tab pos="457200" algn="l"/>
              </a:tabLst>
            </a:pPr>
            <a:r>
              <a:rPr lang="en-US" dirty="0" smtClean="0"/>
              <a:t>	</a:t>
            </a:r>
            <a:r>
              <a:rPr lang="en-US" sz="2400" b="1" dirty="0">
                <a:ea typeface="Calibri"/>
                <a:cs typeface="Arial"/>
              </a:rPr>
              <a:t>Personal nouns</a:t>
            </a:r>
            <a:r>
              <a:rPr lang="en-US" sz="2400" dirty="0">
                <a:ea typeface="Calibri"/>
                <a:cs typeface="Arial"/>
              </a:rPr>
              <a:t>. Excessive use of personal nouns [e.g., I, me, you, us] may lead the reader to believe the study was overly subjective. Using these words may be interpreted as being done only to avoid presenting empirical evidence about the research problem.</a:t>
            </a:r>
          </a:p>
          <a:p>
            <a:pPr lvl="0" indent="-342900" algn="l">
              <a:lnSpc>
                <a:spcPct val="115000"/>
              </a:lnSpc>
              <a:spcAft>
                <a:spcPts val="1000"/>
              </a:spcAft>
              <a:buSzPts val="1000"/>
              <a:buFont typeface="Symbol"/>
              <a:buChar char=""/>
              <a:tabLst>
                <a:tab pos="457200" algn="l"/>
              </a:tabLst>
            </a:pPr>
            <a:r>
              <a:rPr lang="en-US" sz="2400" b="1" dirty="0">
                <a:ea typeface="Calibri"/>
                <a:cs typeface="Arial"/>
              </a:rPr>
              <a:t>Directives</a:t>
            </a:r>
            <a:r>
              <a:rPr lang="en-US" sz="2400" dirty="0">
                <a:ea typeface="Calibri"/>
                <a:cs typeface="Arial"/>
              </a:rPr>
              <a:t>. Avoid directives that demands the reader to "Do this" or "Do that." Directives should be framed as evidence-based recommendations or goals leading to specific outcomes.</a:t>
            </a:r>
          </a:p>
          <a:p>
            <a:pPr lvl="0" indent="-342900" algn="l">
              <a:lnSpc>
                <a:spcPct val="115000"/>
              </a:lnSpc>
              <a:spcAft>
                <a:spcPts val="1000"/>
              </a:spcAft>
              <a:buSzPts val="1000"/>
              <a:buFont typeface="Symbol"/>
              <a:buChar char=""/>
              <a:tabLst>
                <a:tab pos="457200" algn="l"/>
              </a:tabLst>
            </a:pPr>
            <a:r>
              <a:rPr lang="en-US" sz="2400" b="1" dirty="0">
                <a:ea typeface="Calibri"/>
                <a:cs typeface="Arial"/>
              </a:rPr>
              <a:t>Informal, conversational tone using slang and idioms</a:t>
            </a:r>
            <a:r>
              <a:rPr lang="en-US" sz="2400" dirty="0">
                <a:ea typeface="Calibri"/>
                <a:cs typeface="Arial"/>
              </a:rPr>
              <a:t>. Academic writing relies on excellent grammar and precise word structure. Your narrative should not include regional dialects or slang terms because they can be open to interpretation; be direct and concise.</a:t>
            </a:r>
          </a:p>
          <a:p>
            <a:pPr marL="0" indent="0" algn="l">
              <a:buNone/>
            </a:pPr>
            <a:endParaRPr lang="ar-SA" dirty="0"/>
          </a:p>
        </p:txBody>
      </p:sp>
    </p:spTree>
    <p:extLst>
      <p:ext uri="{BB962C8B-B14F-4D97-AF65-F5344CB8AC3E}">
        <p14:creationId xmlns:p14="http://schemas.microsoft.com/office/powerpoint/2010/main" val="12742022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xfrm>
            <a:off x="457200" y="1052736"/>
            <a:ext cx="7499176" cy="5348064"/>
          </a:xfrm>
        </p:spPr>
        <p:txBody>
          <a:bodyPr/>
          <a:lstStyle/>
          <a:p>
            <a:pPr marL="114300" indent="0" algn="l">
              <a:buNone/>
            </a:pPr>
            <a:r>
              <a:rPr lang="en-US" dirty="0"/>
              <a:t>	</a:t>
            </a:r>
            <a:r>
              <a:rPr lang="en-US" dirty="0" smtClean="0"/>
              <a:t>- </a:t>
            </a:r>
            <a:r>
              <a:rPr lang="en-US" b="1" dirty="0" smtClean="0"/>
              <a:t>Wordiness</a:t>
            </a:r>
            <a:r>
              <a:rPr lang="en-US" b="1" dirty="0"/>
              <a:t>.</a:t>
            </a:r>
            <a:r>
              <a:rPr lang="en-US" dirty="0"/>
              <a:t> </a:t>
            </a:r>
            <a:endParaRPr lang="en-US" dirty="0" smtClean="0"/>
          </a:p>
          <a:p>
            <a:pPr marL="114300" indent="0" algn="l">
              <a:buNone/>
            </a:pPr>
            <a:r>
              <a:rPr lang="en-US" dirty="0" smtClean="0"/>
              <a:t>Focus </a:t>
            </a:r>
            <a:r>
              <a:rPr lang="en-US" dirty="0"/>
              <a:t>on being concise, straightforward, and writing that does not have confusing language. By doing so, you  help eliminate the possibility of the reader misinterpreting the research design and purpose of your study.</a:t>
            </a:r>
          </a:p>
          <a:p>
            <a:pPr marL="114300" indent="0" algn="l">
              <a:buNone/>
            </a:pPr>
            <a:r>
              <a:rPr lang="en-US" dirty="0"/>
              <a:t>	</a:t>
            </a:r>
            <a:r>
              <a:rPr lang="en-US" b="1" dirty="0" smtClean="0"/>
              <a:t>-Vague </a:t>
            </a:r>
            <a:r>
              <a:rPr lang="en-US" b="1" dirty="0"/>
              <a:t>expressions </a:t>
            </a:r>
            <a:endParaRPr lang="en-US" b="1" dirty="0" smtClean="0"/>
          </a:p>
          <a:p>
            <a:pPr marL="114300" indent="0" algn="l">
              <a:buNone/>
            </a:pPr>
            <a:r>
              <a:rPr lang="en-US" dirty="0" smtClean="0"/>
              <a:t>(</a:t>
            </a:r>
            <a:r>
              <a:rPr lang="en-US" dirty="0"/>
              <a:t>e.g., "they," "we," "people," "the company," "that area," etc.). Being concise in your writing also includes avoiding vague references to persons, places, or things. While proofreading your paper, be sure to look for and edit any vague statements that lack context.</a:t>
            </a:r>
          </a:p>
          <a:p>
            <a:pPr marL="114300" indent="0">
              <a:buNone/>
            </a:pPr>
            <a:endParaRPr lang="ar-SA" dirty="0"/>
          </a:p>
        </p:txBody>
      </p:sp>
    </p:spTree>
    <p:extLst>
      <p:ext uri="{BB962C8B-B14F-4D97-AF65-F5344CB8AC3E}">
        <p14:creationId xmlns:p14="http://schemas.microsoft.com/office/powerpoint/2010/main" val="36696295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marL="114300" indent="0" algn="l">
              <a:buNone/>
            </a:pPr>
            <a:r>
              <a:rPr lang="en-US" dirty="0"/>
              <a:t>	</a:t>
            </a:r>
            <a:r>
              <a:rPr lang="en-US" b="1" dirty="0"/>
              <a:t>Numbered lists and bulleted items. </a:t>
            </a:r>
            <a:endParaRPr lang="en-US" b="1" dirty="0" smtClean="0"/>
          </a:p>
          <a:p>
            <a:pPr marL="114300" indent="0" algn="l">
              <a:buNone/>
            </a:pPr>
            <a:r>
              <a:rPr lang="en-US" dirty="0" smtClean="0"/>
              <a:t>The </a:t>
            </a:r>
            <a:r>
              <a:rPr lang="en-US" dirty="0"/>
              <a:t>use of bulleted items or lists should be used only if the narrative dictates a need for clarity. For example, it is fine to state, "The four main problems with hedge funds are:" and then list them 1, 2, 3, 4. However, in academic writing this must then be followed by detailed explanation and analysis of each item. Given this, the question you should ask yourself while proofreading is: why begin with a list in the first place rather than just starting with systematic analysis of each item?</a:t>
            </a:r>
            <a:endParaRPr lang="ar-SA" dirty="0"/>
          </a:p>
        </p:txBody>
      </p:sp>
    </p:spTree>
    <p:extLst>
      <p:ext uri="{BB962C8B-B14F-4D97-AF65-F5344CB8AC3E}">
        <p14:creationId xmlns:p14="http://schemas.microsoft.com/office/powerpoint/2010/main" val="29508880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marL="114300" indent="0" algn="l">
              <a:buNone/>
            </a:pPr>
            <a:r>
              <a:rPr lang="en-US" dirty="0"/>
              <a:t>	</a:t>
            </a:r>
            <a:r>
              <a:rPr lang="en-US" b="1" dirty="0"/>
              <a:t>Descriptive writing</a:t>
            </a:r>
            <a:r>
              <a:rPr lang="en-US" dirty="0"/>
              <a:t>. </a:t>
            </a:r>
            <a:endParaRPr lang="en-US" dirty="0" smtClean="0"/>
          </a:p>
          <a:p>
            <a:pPr marL="114300" indent="0" algn="l">
              <a:buNone/>
            </a:pPr>
            <a:r>
              <a:rPr lang="en-US" dirty="0" smtClean="0"/>
              <a:t>Describing </a:t>
            </a:r>
            <a:r>
              <a:rPr lang="en-US" dirty="0"/>
              <a:t>a research problem is an important means of contextualizing a study and, in fact, some description is needed because you can't assume the reader knows everything about the topic. However, the content of your paper should focus on methodology, the analysis and interpretation of findings, and their implications as they apply to the research problem and not background information and descriptions of tangential issues.</a:t>
            </a:r>
            <a:endParaRPr lang="ar-SA" dirty="0"/>
          </a:p>
        </p:txBody>
      </p:sp>
    </p:spTree>
    <p:extLst>
      <p:ext uri="{BB962C8B-B14F-4D97-AF65-F5344CB8AC3E}">
        <p14:creationId xmlns:p14="http://schemas.microsoft.com/office/powerpoint/2010/main" val="23344738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marL="114300" indent="0" algn="l">
              <a:buNone/>
            </a:pPr>
            <a:r>
              <a:rPr lang="en-US" dirty="0"/>
              <a:t>	</a:t>
            </a:r>
            <a:r>
              <a:rPr lang="en-US" b="1" dirty="0"/>
              <a:t>Personal experiences. </a:t>
            </a:r>
            <a:endParaRPr lang="en-US" b="1" dirty="0" smtClean="0"/>
          </a:p>
          <a:p>
            <a:pPr marL="114300" indent="0" algn="l">
              <a:buNone/>
            </a:pPr>
            <a:r>
              <a:rPr lang="en-US" dirty="0" smtClean="0"/>
              <a:t>Drawing </a:t>
            </a:r>
            <a:r>
              <a:rPr lang="en-US" dirty="0"/>
              <a:t>upon personal experience [e.g., traveling abroad; caring for someone with Alzheimer's disease] can be an effective way of engaging your readers in understanding the research problem. Use personal experience only as an example, though, because academic writing relies on evidence-based research. To do otherwise is simply story-telling</a:t>
            </a:r>
            <a:endParaRPr lang="ar-SA" dirty="0"/>
          </a:p>
        </p:txBody>
      </p:sp>
    </p:spTree>
    <p:extLst>
      <p:ext uri="{BB962C8B-B14F-4D97-AF65-F5344CB8AC3E}">
        <p14:creationId xmlns:p14="http://schemas.microsoft.com/office/powerpoint/2010/main" val="352404227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جاور">
  <a:themeElements>
    <a:clrScheme name="تجاور">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جاور">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116</TotalTime>
  <Words>870</Words>
  <Application>Microsoft Office PowerPoint</Application>
  <PresentationFormat>On-screen Show (4:3)</PresentationFormat>
  <Paragraphs>114</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Cambria</vt:lpstr>
      <vt:lpstr>Symbol</vt:lpstr>
      <vt:lpstr>Times New Roman</vt:lpstr>
      <vt:lpstr>تجاور</vt:lpstr>
      <vt:lpstr>Academic writing </vt:lpstr>
      <vt:lpstr>Introduction :</vt:lpstr>
      <vt:lpstr>         Academic Writing :  A broad definition of academic writing is any writing done to fulfill a requirement of a college or university. Academic writing is also used for publications that are read by teacher and researchers or presented at conferences. A very broad definition of academic writing could include any writing assignment given in an academic setting </vt:lpstr>
      <vt:lpstr>Purpose of academic writing </vt:lpstr>
      <vt:lpstr> Characteristics of academic writing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What are the differences between quoting, paraphrasing, and summarizing?</vt:lpstr>
      <vt:lpstr>Video Links</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 Academic writing is, essentially, the writing student  have to do for university courses. instructors may have different names for academic writing assignments (essay, paper, research paper, term paper, essay, analysis paper) but all of these assignments have the same goal and principles </dc:title>
  <dc:creator>yasser</dc:creator>
  <cp:lastModifiedBy>Zafrul</cp:lastModifiedBy>
  <cp:revision>14</cp:revision>
  <dcterms:created xsi:type="dcterms:W3CDTF">2017-02-24T00:24:34Z</dcterms:created>
  <dcterms:modified xsi:type="dcterms:W3CDTF">2017-02-25T16:37:32Z</dcterms:modified>
</cp:coreProperties>
</file>