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6"/>
  </p:notesMasterIdLst>
  <p:sldIdLst>
    <p:sldId id="265" r:id="rId2"/>
    <p:sldId id="370" r:id="rId3"/>
    <p:sldId id="371" r:id="rId4"/>
    <p:sldId id="373" r:id="rId5"/>
    <p:sldId id="376" r:id="rId6"/>
    <p:sldId id="377" r:id="rId7"/>
    <p:sldId id="378" r:id="rId8"/>
    <p:sldId id="382" r:id="rId9"/>
    <p:sldId id="381" r:id="rId10"/>
    <p:sldId id="383" r:id="rId11"/>
    <p:sldId id="384" r:id="rId12"/>
    <p:sldId id="406" r:id="rId13"/>
    <p:sldId id="385" r:id="rId14"/>
    <p:sldId id="386" r:id="rId15"/>
    <p:sldId id="387" r:id="rId16"/>
    <p:sldId id="388" r:id="rId17"/>
    <p:sldId id="389" r:id="rId18"/>
    <p:sldId id="390" r:id="rId19"/>
    <p:sldId id="391" r:id="rId20"/>
    <p:sldId id="392" r:id="rId21"/>
    <p:sldId id="393" r:id="rId22"/>
    <p:sldId id="394" r:id="rId23"/>
    <p:sldId id="395" r:id="rId24"/>
    <p:sldId id="396" r:id="rId25"/>
    <p:sldId id="397" r:id="rId26"/>
    <p:sldId id="398" r:id="rId27"/>
    <p:sldId id="399" r:id="rId28"/>
    <p:sldId id="400" r:id="rId29"/>
    <p:sldId id="401" r:id="rId30"/>
    <p:sldId id="402" r:id="rId31"/>
    <p:sldId id="403" r:id="rId32"/>
    <p:sldId id="404" r:id="rId33"/>
    <p:sldId id="405" r:id="rId34"/>
    <p:sldId id="407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3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75946-83F0-4C23-80D2-4D270AFD2AD2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F2168-0AA6-49B0-AB37-68BA2EC9E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39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8961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24878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44435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3575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Figure 5.14 Direct microscopic counting procedure using the Petroff–Hausser counting chamber.</a:t>
            </a:r>
          </a:p>
        </p:txBody>
      </p:sp>
    </p:spTree>
    <p:extLst>
      <p:ext uri="{BB962C8B-B14F-4D97-AF65-F5344CB8AC3E}">
        <p14:creationId xmlns:p14="http://schemas.microsoft.com/office/powerpoint/2010/main" val="26074238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38423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Figure 5.15 Two methods for the viable count.</a:t>
            </a:r>
          </a:p>
        </p:txBody>
      </p:sp>
    </p:spTree>
    <p:extLst>
      <p:ext uri="{BB962C8B-B14F-4D97-AF65-F5344CB8AC3E}">
        <p14:creationId xmlns:p14="http://schemas.microsoft.com/office/powerpoint/2010/main" val="37518117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Figure 5.16 Procedure for viable counting using serial dilutions of the sample and the pour-plate method.</a:t>
            </a:r>
          </a:p>
        </p:txBody>
      </p:sp>
    </p:spTree>
    <p:extLst>
      <p:ext uri="{BB962C8B-B14F-4D97-AF65-F5344CB8AC3E}">
        <p14:creationId xmlns:p14="http://schemas.microsoft.com/office/powerpoint/2010/main" val="17679659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28741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6914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Figure 5.20 Antarctic microbial habitats and microorganisms.</a:t>
            </a:r>
          </a:p>
        </p:txBody>
      </p:sp>
    </p:spTree>
    <p:extLst>
      <p:ext uri="{BB962C8B-B14F-4D97-AF65-F5344CB8AC3E}">
        <p14:creationId xmlns:p14="http://schemas.microsoft.com/office/powerpoint/2010/main" val="3734997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28789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Figure 5.22 Growth of hyperthermophiles in boiling water.</a:t>
            </a:r>
          </a:p>
        </p:txBody>
      </p:sp>
    </p:spTree>
    <p:extLst>
      <p:ext uri="{BB962C8B-B14F-4D97-AF65-F5344CB8AC3E}">
        <p14:creationId xmlns:p14="http://schemas.microsoft.com/office/powerpoint/2010/main" val="41105268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Figure 5.23 Growth of thermophilic cyanobacteria in a hot spring in Yellowstone National Park.</a:t>
            </a:r>
          </a:p>
        </p:txBody>
      </p:sp>
    </p:spTree>
    <p:extLst>
      <p:ext uri="{BB962C8B-B14F-4D97-AF65-F5344CB8AC3E}">
        <p14:creationId xmlns:p14="http://schemas.microsoft.com/office/powerpoint/2010/main" val="38260593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16866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Figure 5.24 The pH scale.</a:t>
            </a:r>
          </a:p>
        </p:txBody>
      </p:sp>
    </p:spTree>
    <p:extLst>
      <p:ext uri="{BB962C8B-B14F-4D97-AF65-F5344CB8AC3E}">
        <p14:creationId xmlns:p14="http://schemas.microsoft.com/office/powerpoint/2010/main" val="41981058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06170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Figure 5.25 Effect of sodium chloride (NaCl) concentration on growth of microorganisms of different salt tolerances or requirements.</a:t>
            </a:r>
          </a:p>
        </p:txBody>
      </p:sp>
    </p:spTree>
    <p:extLst>
      <p:ext uri="{BB962C8B-B14F-4D97-AF65-F5344CB8AC3E}">
        <p14:creationId xmlns:p14="http://schemas.microsoft.com/office/powerpoint/2010/main" val="40742055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726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4641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EECD79E1-4E78-46FF-BEA3-96BDBC84B1E0}" type="slidenum">
              <a:rPr lang="en-US" altLang="en-US" sz="1200">
                <a:latin typeface="Times" panose="02020603050405020304" pitchFamily="18" charset="0"/>
              </a:rPr>
              <a:pPr algn="r"/>
              <a:t>5</a:t>
            </a:fld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231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14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Figure 5.3 DNA replication and cell-division events.</a:t>
            </a:r>
          </a:p>
        </p:txBody>
      </p:sp>
    </p:spTree>
    <p:extLst>
      <p:ext uri="{BB962C8B-B14F-4D97-AF65-F5344CB8AC3E}">
        <p14:creationId xmlns:p14="http://schemas.microsoft.com/office/powerpoint/2010/main" val="1282074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0776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9482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Figure 5.10 Typical growth curve for a bacterial population.</a:t>
            </a:r>
          </a:p>
        </p:txBody>
      </p:sp>
    </p:spTree>
    <p:extLst>
      <p:ext uri="{BB962C8B-B14F-4D97-AF65-F5344CB8AC3E}">
        <p14:creationId xmlns:p14="http://schemas.microsoft.com/office/powerpoint/2010/main" val="14555204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17283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Figure 5.11 Schematic for a continuous culture device (chemostat).</a:t>
            </a:r>
          </a:p>
        </p:txBody>
      </p:sp>
    </p:spTree>
    <p:extLst>
      <p:ext uri="{BB962C8B-B14F-4D97-AF65-F5344CB8AC3E}">
        <p14:creationId xmlns:p14="http://schemas.microsoft.com/office/powerpoint/2010/main" val="4067252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775E-A82D-4B30-B04D-3245288B119B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B5A6-134A-4200-B860-469E5838867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7557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775E-A82D-4B30-B04D-3245288B119B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B5A6-134A-4200-B860-469E58388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989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775E-A82D-4B30-B04D-3245288B119B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B5A6-134A-4200-B860-469E58388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78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775E-A82D-4B30-B04D-3245288B119B}" type="datetimeFigureOut">
              <a:rPr lang="en-US" smtClean="0"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B5A6-134A-4200-B860-469E58388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57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775E-A82D-4B30-B04D-3245288B119B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B5A6-134A-4200-B860-469E5838867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25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775E-A82D-4B30-B04D-3245288B119B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B5A6-134A-4200-B860-469E58388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06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775E-A82D-4B30-B04D-3245288B119B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B5A6-134A-4200-B860-469E58388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50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775E-A82D-4B30-B04D-3245288B119B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B5A6-134A-4200-B860-469E58388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005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775E-A82D-4B30-B04D-3245288B119B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B5A6-134A-4200-B860-469E58388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1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72F775E-A82D-4B30-B04D-3245288B119B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440B5A6-134A-4200-B860-469E58388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371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775E-A82D-4B30-B04D-3245288B119B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B5A6-134A-4200-B860-469E58388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6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72F775E-A82D-4B30-B04D-3245288B119B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440B5A6-134A-4200-B860-469E5838867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220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smalsaleh@KSU.EDU.SA" TargetMode="External"/><Relationship Id="rId2" Type="http://schemas.openxmlformats.org/officeDocument/2006/relationships/hyperlink" Target="http://fac.ksu.edu.sa/asmalsaleh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asmalsaleh@KSU.EDU.SA" TargetMode="External"/><Relationship Id="rId2" Type="http://schemas.openxmlformats.org/officeDocument/2006/relationships/hyperlink" Target="http://fac.ksu.edu.sa/asmalsaleh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 txBox="1">
            <a:spLocks/>
          </p:cNvSpPr>
          <p:nvPr/>
        </p:nvSpPr>
        <p:spPr>
          <a:xfrm>
            <a:off x="8856" y="8869"/>
            <a:ext cx="2704772" cy="744920"/>
          </a:xfrm>
          <a:prstGeom prst="rect">
            <a:avLst/>
          </a:prstGeom>
        </p:spPr>
        <p:txBody>
          <a:bodyPr vert="horz" lIns="28932" tIns="14466" rIns="28932" bIns="14466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/>
              <a:t>140MIC: Microbiology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1361241" y="1015826"/>
            <a:ext cx="6473716" cy="1817370"/>
          </a:xfrm>
          <a:prstGeom prst="rect">
            <a:avLst/>
          </a:prstGeom>
        </p:spPr>
        <p:txBody>
          <a:bodyPr vert="horz" lIns="28932" tIns="14466" rIns="28932" bIns="14466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38" b="1" dirty="0" smtClean="0"/>
              <a:t>Lecture-11</a:t>
            </a:r>
          </a:p>
          <a:p>
            <a:pPr algn="ctr"/>
            <a:endParaRPr lang="en-US" sz="3038" b="1" dirty="0" smtClean="0"/>
          </a:p>
          <a:p>
            <a:pPr algn="ctr"/>
            <a:r>
              <a:rPr lang="en-US" sz="3038" b="1" dirty="0" smtClean="0"/>
              <a:t>Microbial growth (Part-1)</a:t>
            </a:r>
            <a:endParaRPr lang="en-US" sz="2700" dirty="0" smtClean="0"/>
          </a:p>
        </p:txBody>
      </p:sp>
      <p:sp>
        <p:nvSpPr>
          <p:cNvPr id="6" name="Content Placeholder 2"/>
          <p:cNvSpPr txBox="1">
            <a:spLocks noGrp="1"/>
          </p:cNvSpPr>
          <p:nvPr>
            <p:ph idx="1"/>
          </p:nvPr>
        </p:nvSpPr>
        <p:spPr>
          <a:xfrm>
            <a:off x="822959" y="4257297"/>
            <a:ext cx="7543801" cy="206462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162562" indent="-162562" algn="l" defTabSz="162562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356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3556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2761" indent="-325124" algn="l" defTabSz="1625620" rtl="0" eaLnBrk="1" latinLnBrk="0" hangingPunct="1">
              <a:lnSpc>
                <a:spcPct val="90000"/>
              </a:lnSpc>
              <a:spcBef>
                <a:spcPts val="356"/>
              </a:spcBef>
              <a:spcAft>
                <a:spcPts val="711"/>
              </a:spcAft>
              <a:buClr>
                <a:schemeClr val="accent1"/>
              </a:buClr>
              <a:buFont typeface="Calibri" pitchFamily="34" charset="0"/>
              <a:buChar char="◦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7885" indent="-325124" algn="l" defTabSz="1625620" rtl="0" eaLnBrk="1" latinLnBrk="0" hangingPunct="1">
              <a:lnSpc>
                <a:spcPct val="90000"/>
              </a:lnSpc>
              <a:spcBef>
                <a:spcPts val="356"/>
              </a:spcBef>
              <a:spcAft>
                <a:spcPts val="711"/>
              </a:spcAft>
              <a:buClr>
                <a:schemeClr val="accent1"/>
              </a:buClr>
              <a:buFont typeface="Calibri" pitchFamily="34" charset="0"/>
              <a:buChar char="◦"/>
              <a:defRPr sz="248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33009" indent="-325124" algn="l" defTabSz="1625620" rtl="0" eaLnBrk="1" latinLnBrk="0" hangingPunct="1">
              <a:lnSpc>
                <a:spcPct val="90000"/>
              </a:lnSpc>
              <a:spcBef>
                <a:spcPts val="356"/>
              </a:spcBef>
              <a:spcAft>
                <a:spcPts val="711"/>
              </a:spcAft>
              <a:buClr>
                <a:schemeClr val="accent1"/>
              </a:buClr>
              <a:buFont typeface="Calibri" pitchFamily="34" charset="0"/>
              <a:buChar char="◦"/>
              <a:defRPr sz="248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8133" indent="-325124" algn="l" defTabSz="1625620" rtl="0" eaLnBrk="1" latinLnBrk="0" hangingPunct="1">
              <a:lnSpc>
                <a:spcPct val="90000"/>
              </a:lnSpc>
              <a:spcBef>
                <a:spcPts val="356"/>
              </a:spcBef>
              <a:spcAft>
                <a:spcPts val="711"/>
              </a:spcAft>
              <a:buClr>
                <a:schemeClr val="accent1"/>
              </a:buClr>
              <a:buFont typeface="Calibri" pitchFamily="34" charset="0"/>
              <a:buChar char="◦"/>
              <a:defRPr sz="248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55580" indent="-406405" algn="l" defTabSz="1625620" rtl="0" eaLnBrk="1" latinLnBrk="0" hangingPunct="1">
              <a:lnSpc>
                <a:spcPct val="90000"/>
              </a:lnSpc>
              <a:spcBef>
                <a:spcPts val="356"/>
              </a:spcBef>
              <a:spcAft>
                <a:spcPts val="711"/>
              </a:spcAft>
              <a:buClr>
                <a:schemeClr val="accent1"/>
              </a:buClr>
              <a:buFont typeface="Calibri" pitchFamily="34" charset="0"/>
              <a:buChar char="◦"/>
              <a:defRPr sz="248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11140" indent="-406405" algn="l" defTabSz="1625620" rtl="0" eaLnBrk="1" latinLnBrk="0" hangingPunct="1">
              <a:lnSpc>
                <a:spcPct val="90000"/>
              </a:lnSpc>
              <a:spcBef>
                <a:spcPts val="356"/>
              </a:spcBef>
              <a:spcAft>
                <a:spcPts val="711"/>
              </a:spcAft>
              <a:buClr>
                <a:schemeClr val="accent1"/>
              </a:buClr>
              <a:buFont typeface="Calibri" pitchFamily="34" charset="0"/>
              <a:buChar char="◦"/>
              <a:defRPr sz="248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666700" indent="-406405" algn="l" defTabSz="1625620" rtl="0" eaLnBrk="1" latinLnBrk="0" hangingPunct="1">
              <a:lnSpc>
                <a:spcPct val="90000"/>
              </a:lnSpc>
              <a:spcBef>
                <a:spcPts val="356"/>
              </a:spcBef>
              <a:spcAft>
                <a:spcPts val="711"/>
              </a:spcAft>
              <a:buClr>
                <a:schemeClr val="accent1"/>
              </a:buClr>
              <a:buFont typeface="Calibri" pitchFamily="34" charset="0"/>
              <a:buChar char="◦"/>
              <a:defRPr sz="248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22260" indent="-406405" algn="l" defTabSz="1625620" rtl="0" eaLnBrk="1" latinLnBrk="0" hangingPunct="1">
              <a:lnSpc>
                <a:spcPct val="90000"/>
              </a:lnSpc>
              <a:spcBef>
                <a:spcPts val="356"/>
              </a:spcBef>
              <a:spcAft>
                <a:spcPts val="711"/>
              </a:spcAft>
              <a:buClr>
                <a:schemeClr val="accent1"/>
              </a:buClr>
              <a:buFont typeface="Calibri" pitchFamily="34" charset="0"/>
              <a:buChar char="◦"/>
              <a:defRPr sz="248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1400" b="1" dirty="0" smtClean="0"/>
              <a:t>140 MBIO panel (semester 2; 1437-1438H)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ar-SA" sz="1400" b="1" dirty="0" smtClean="0"/>
              <a:t>د. فاطمة العتيبي</a:t>
            </a:r>
            <a:r>
              <a:rPr lang="en-US" sz="1400" b="1" dirty="0" smtClean="0"/>
              <a:t> Dr. </a:t>
            </a:r>
            <a:r>
              <a:rPr lang="en-US" sz="1400" b="1" dirty="0" err="1" smtClean="0"/>
              <a:t>Fatmah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Alotaibi</a:t>
            </a:r>
            <a:r>
              <a:rPr lang="en-US" sz="1400" b="1" dirty="0" smtClean="0"/>
              <a:t>    </a:t>
            </a:r>
            <a:endParaRPr lang="ar-SA" sz="1400" b="1" dirty="0" smtClean="0"/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ar-SA" sz="1400" b="1" dirty="0" smtClean="0"/>
              <a:t>د. كاكاشان بروين</a:t>
            </a:r>
            <a:r>
              <a:rPr lang="en-US" sz="1400" b="1" dirty="0" smtClean="0"/>
              <a:t> Dr. </a:t>
            </a:r>
            <a:r>
              <a:rPr lang="en-US" sz="1400" b="1" dirty="0" err="1" smtClean="0"/>
              <a:t>Kahkashan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Perveen</a:t>
            </a:r>
            <a:r>
              <a:rPr lang="en-US" sz="1400" b="1" dirty="0" smtClean="0"/>
              <a:t>   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ar-SA" sz="1400" b="1" dirty="0" smtClean="0"/>
              <a:t>د. حميراء رضوان </a:t>
            </a:r>
            <a:r>
              <a:rPr lang="en-US" sz="1400" b="1" dirty="0" smtClean="0"/>
              <a:t> Dr. </a:t>
            </a:r>
            <a:r>
              <a:rPr lang="en-US" sz="1400" b="1" dirty="0" err="1" smtClean="0"/>
              <a:t>Humaira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Rizwana</a:t>
            </a:r>
            <a:endParaRPr lang="ar-SA" sz="1400" b="1" dirty="0" smtClean="0"/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ar-SA" sz="1400" dirty="0" smtClean="0"/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ar-SA" sz="1400" dirty="0" smtClean="0"/>
              <a:t>أعدت العروض التقديمية منسقة المقرر: د. أسماء الصالح </a:t>
            </a:r>
            <a:endParaRPr lang="en-US" sz="1400" dirty="0" smtClean="0"/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ar-SA" sz="1400" dirty="0" smtClean="0"/>
              <a:t>رقم المكتب </a:t>
            </a:r>
            <a:r>
              <a:rPr lang="en-US" sz="1400" dirty="0" smtClean="0"/>
              <a:t>5T201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ar-SA" sz="1400" dirty="0" smtClean="0"/>
              <a:t>الموقع: </a:t>
            </a:r>
            <a:r>
              <a:rPr lang="en-US" sz="1400" u="sng" dirty="0" smtClean="0">
                <a:hlinkClick r:id="rId2"/>
              </a:rPr>
              <a:t>http://fac.ksu.edu.sa/asmalsaleh</a:t>
            </a:r>
            <a:endParaRPr lang="en-US" sz="1400" dirty="0" smtClean="0"/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ar-SA" sz="1400" dirty="0" smtClean="0"/>
              <a:t>إيميل </a:t>
            </a:r>
            <a:r>
              <a:rPr lang="en-US" sz="1400" u="sng" dirty="0" smtClean="0">
                <a:hlinkClick r:id="rId3"/>
              </a:rPr>
              <a:t>asmalsaleh@KSU.EDU.SA</a:t>
            </a:r>
            <a:endParaRPr lang="ar-SA" sz="1400" u="sng" dirty="0" smtClean="0"/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6854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 smtClean="0"/>
              <a:t>Continuous Culture: The </a:t>
            </a:r>
            <a:r>
              <a:rPr lang="en-US" altLang="en-US" b="0" dirty="0" err="1" smtClean="0"/>
              <a:t>Chemostat</a:t>
            </a:r>
            <a:endParaRPr lang="en-US" altLang="en-US" b="0" dirty="0" smtClean="0"/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xfrm>
            <a:off x="822959" y="1845734"/>
            <a:ext cx="7680961" cy="4463626"/>
          </a:xfrm>
        </p:spPr>
        <p:txBody>
          <a:bodyPr>
            <a:noAutofit/>
          </a:bodyPr>
          <a:lstStyle/>
          <a:p>
            <a:pPr marL="0" indent="0" defTabSz="1019175">
              <a:buNone/>
            </a:pPr>
            <a:r>
              <a:rPr lang="en-US" altLang="en-US" sz="1800" i="1" u="sng" dirty="0" smtClean="0"/>
              <a:t>Continuous culture</a:t>
            </a:r>
            <a:r>
              <a:rPr lang="en-US" altLang="en-US" sz="1800" dirty="0" smtClean="0"/>
              <a:t>: an open-system microbial culture of fixed volume</a:t>
            </a:r>
          </a:p>
          <a:p>
            <a:pPr marL="0" indent="0" defTabSz="1019175">
              <a:buNone/>
            </a:pPr>
            <a:r>
              <a:rPr lang="en-US" altLang="en-US" sz="1800" i="1" u="sng" dirty="0" err="1" smtClean="0"/>
              <a:t>Chemostat</a:t>
            </a:r>
            <a:r>
              <a:rPr lang="en-US" altLang="en-US" sz="1800" dirty="0" smtClean="0"/>
              <a:t>: most common type of continuous culture device</a:t>
            </a:r>
          </a:p>
          <a:p>
            <a:pPr marL="509588" lvl="1" indent="0" defTabSz="1019175">
              <a:buNone/>
            </a:pPr>
            <a:r>
              <a:rPr lang="en-US" altLang="en-US" dirty="0" smtClean="0"/>
              <a:t>Both growth rate and population density of culture can be controlled independently and simultaneously</a:t>
            </a:r>
          </a:p>
          <a:p>
            <a:pPr marL="1368425" lvl="2" indent="-285750" defTabSz="1019175">
              <a:buFont typeface="Courier New" panose="02070309020205020404" pitchFamily="49" charset="0"/>
              <a:buChar char="o"/>
            </a:pPr>
            <a:r>
              <a:rPr lang="en-US" altLang="en-US" sz="1600" i="1" u="sng" dirty="0" smtClean="0"/>
              <a:t>Dilution rate</a:t>
            </a:r>
            <a:r>
              <a:rPr lang="en-US" altLang="en-US" sz="1600" dirty="0" smtClean="0"/>
              <a:t>: rate at which fresh medium is pumped in and spent medium is pumped out</a:t>
            </a:r>
          </a:p>
          <a:p>
            <a:pPr marL="1368425" lvl="2" indent="-285750" defTabSz="1019175">
              <a:buFont typeface="Courier New" panose="02070309020205020404" pitchFamily="49" charset="0"/>
              <a:buChar char="o"/>
            </a:pPr>
            <a:r>
              <a:rPr lang="en-US" altLang="en-US" sz="1600" i="1" u="sng" dirty="0" smtClean="0"/>
              <a:t>Concentration</a:t>
            </a:r>
            <a:r>
              <a:rPr lang="en-US" altLang="en-US" sz="1600" dirty="0" smtClean="0"/>
              <a:t> of a limiting nutrient</a:t>
            </a:r>
          </a:p>
          <a:p>
            <a:pPr marL="0" indent="0">
              <a:buNone/>
            </a:pPr>
            <a:r>
              <a:rPr lang="en-US" altLang="en-US" sz="1800" dirty="0"/>
              <a:t>In a </a:t>
            </a:r>
            <a:r>
              <a:rPr lang="en-US" altLang="en-US" sz="1800" dirty="0" err="1"/>
              <a:t>chemostat</a:t>
            </a:r>
            <a:r>
              <a:rPr lang="en-US" altLang="en-US" sz="1800" dirty="0"/>
              <a:t> </a:t>
            </a:r>
          </a:p>
          <a:p>
            <a:pPr marL="896620" lvl="1" indent="-285750">
              <a:buFont typeface="Courier New" panose="02070309020205020404" pitchFamily="49" charset="0"/>
              <a:buChar char="o"/>
            </a:pPr>
            <a:r>
              <a:rPr lang="en-US" altLang="en-US" dirty="0"/>
              <a:t>The growth rate is controlled by dilution rate</a:t>
            </a:r>
          </a:p>
          <a:p>
            <a:pPr marL="896620" lvl="1" indent="-285750">
              <a:buFont typeface="Courier New" panose="02070309020205020404" pitchFamily="49" charset="0"/>
              <a:buChar char="o"/>
            </a:pPr>
            <a:r>
              <a:rPr lang="en-US" altLang="en-US" dirty="0"/>
              <a:t>The growth yield (cell number/ml) is controlled by the concentration of the limiting nutrient</a:t>
            </a:r>
          </a:p>
          <a:p>
            <a:pPr marL="0" indent="0">
              <a:buNone/>
            </a:pPr>
            <a:r>
              <a:rPr lang="en-US" altLang="en-US" sz="1800" dirty="0"/>
              <a:t>In a batch culture, growth conditions are constantly changing; it is impossible to independently control both growth </a:t>
            </a:r>
            <a:r>
              <a:rPr lang="en-US" altLang="en-US" sz="1800" dirty="0" smtClean="0"/>
              <a:t>parameters.</a:t>
            </a:r>
          </a:p>
        </p:txBody>
      </p:sp>
      <p:grpSp>
        <p:nvGrpSpPr>
          <p:cNvPr id="94212" name="Group 8"/>
          <p:cNvGrpSpPr>
            <a:grpSpLocks/>
          </p:cNvGrpSpPr>
          <p:nvPr/>
        </p:nvGrpSpPr>
        <p:grpSpPr bwMode="auto">
          <a:xfrm>
            <a:off x="0" y="6553200"/>
            <a:ext cx="9144000" cy="304800"/>
            <a:chOff x="0" y="4128"/>
            <a:chExt cx="5760" cy="192"/>
          </a:xfrm>
        </p:grpSpPr>
        <p:sp>
          <p:nvSpPr>
            <p:cNvPr id="94213" name="Rectangle 9"/>
            <p:cNvSpPr>
              <a:spLocks noChangeArrowheads="1"/>
            </p:cNvSpPr>
            <p:nvPr/>
          </p:nvSpPr>
          <p:spPr bwMode="auto">
            <a:xfrm>
              <a:off x="0" y="4128"/>
              <a:ext cx="5760" cy="192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4214" name="Date Placeholder 3"/>
            <p:cNvSpPr>
              <a:spLocks/>
            </p:cNvSpPr>
            <p:nvPr/>
          </p:nvSpPr>
          <p:spPr bwMode="auto">
            <a:xfrm>
              <a:off x="96" y="4160"/>
              <a:ext cx="1440" cy="144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© 2012 Pearson Education, Inc.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818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xtLs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altLang="en-US" sz="1400" smtClean="0">
                <a:solidFill>
                  <a:schemeClr val="accent2"/>
                </a:solidFill>
              </a:rPr>
              <a:t>Figure 5.11</a:t>
            </a:r>
          </a:p>
        </p:txBody>
      </p:sp>
      <p:pic>
        <p:nvPicPr>
          <p:cNvPr id="269315" name="Picture 40" descr="figure_05_11_unlabe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6"/>
          <a:stretch>
            <a:fillRect/>
          </a:stretch>
        </p:blipFill>
        <p:spPr bwMode="auto">
          <a:xfrm>
            <a:off x="593725" y="288925"/>
            <a:ext cx="7956550" cy="641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9316" name="Text Box 23"/>
          <p:cNvSpPr txBox="1">
            <a:spLocks noChangeArrowheads="1"/>
          </p:cNvSpPr>
          <p:nvPr/>
        </p:nvSpPr>
        <p:spPr bwMode="auto">
          <a:xfrm>
            <a:off x="617538" y="311150"/>
            <a:ext cx="2127250" cy="60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b="1"/>
              <a:t>Fresh medium</a:t>
            </a:r>
            <a:br>
              <a:rPr lang="en-US" altLang="en-US" b="1"/>
            </a:br>
            <a:r>
              <a:rPr lang="en-US" altLang="en-US" b="1"/>
              <a:t>from reservoir</a:t>
            </a:r>
          </a:p>
        </p:txBody>
      </p:sp>
      <p:sp>
        <p:nvSpPr>
          <p:cNvPr id="269317" name="Text Box 27"/>
          <p:cNvSpPr txBox="1">
            <a:spLocks noChangeArrowheads="1"/>
          </p:cNvSpPr>
          <p:nvPr/>
        </p:nvSpPr>
        <p:spPr bwMode="auto">
          <a:xfrm>
            <a:off x="731838" y="1331913"/>
            <a:ext cx="1876425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b="1"/>
              <a:t>Sterile air or</a:t>
            </a:r>
            <a:br>
              <a:rPr lang="en-US" altLang="en-US" b="1"/>
            </a:br>
            <a:r>
              <a:rPr lang="en-US" altLang="en-US" b="1"/>
              <a:t>other gas</a:t>
            </a:r>
          </a:p>
        </p:txBody>
      </p:sp>
      <p:sp>
        <p:nvSpPr>
          <p:cNvPr id="269318" name="Text Box 28"/>
          <p:cNvSpPr txBox="1">
            <a:spLocks noChangeArrowheads="1"/>
          </p:cNvSpPr>
          <p:nvPr/>
        </p:nvSpPr>
        <p:spPr bwMode="auto">
          <a:xfrm>
            <a:off x="5648325" y="317500"/>
            <a:ext cx="1449388" cy="58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b="1"/>
              <a:t>Flow-rate</a:t>
            </a:r>
            <a:br>
              <a:rPr lang="en-US" altLang="en-US" b="1"/>
            </a:br>
            <a:r>
              <a:rPr lang="en-US" altLang="en-US" b="1"/>
              <a:t>regulator</a:t>
            </a:r>
          </a:p>
        </p:txBody>
      </p:sp>
      <p:sp>
        <p:nvSpPr>
          <p:cNvPr id="269319" name="Text Box 29"/>
          <p:cNvSpPr txBox="1">
            <a:spLocks noChangeArrowheads="1"/>
          </p:cNvSpPr>
          <p:nvPr/>
        </p:nvSpPr>
        <p:spPr bwMode="auto">
          <a:xfrm>
            <a:off x="6929438" y="1722438"/>
            <a:ext cx="1624012" cy="60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b="1"/>
              <a:t>Gaseous </a:t>
            </a:r>
            <a:br>
              <a:rPr lang="en-US" altLang="en-US" b="1"/>
            </a:br>
            <a:r>
              <a:rPr lang="en-US" altLang="en-US" b="1"/>
              <a:t>headspace</a:t>
            </a:r>
          </a:p>
        </p:txBody>
      </p:sp>
      <p:sp>
        <p:nvSpPr>
          <p:cNvPr id="269320" name="Text Box 30"/>
          <p:cNvSpPr txBox="1">
            <a:spLocks noChangeArrowheads="1"/>
          </p:cNvSpPr>
          <p:nvPr/>
        </p:nvSpPr>
        <p:spPr bwMode="auto">
          <a:xfrm>
            <a:off x="6943725" y="2627313"/>
            <a:ext cx="1109663" cy="569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b="1"/>
              <a:t>Culture</a:t>
            </a:r>
            <a:br>
              <a:rPr lang="en-US" altLang="en-US" b="1"/>
            </a:br>
            <a:r>
              <a:rPr lang="en-US" altLang="en-US" b="1"/>
              <a:t>vessel</a:t>
            </a:r>
          </a:p>
        </p:txBody>
      </p:sp>
      <p:sp>
        <p:nvSpPr>
          <p:cNvPr id="269321" name="Text Box 31"/>
          <p:cNvSpPr txBox="1">
            <a:spLocks noChangeArrowheads="1"/>
          </p:cNvSpPr>
          <p:nvPr/>
        </p:nvSpPr>
        <p:spPr bwMode="auto">
          <a:xfrm>
            <a:off x="6932613" y="3859213"/>
            <a:ext cx="1135062" cy="31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b="1"/>
              <a:t>Culture</a:t>
            </a:r>
          </a:p>
        </p:txBody>
      </p:sp>
      <p:sp>
        <p:nvSpPr>
          <p:cNvPr id="269322" name="Text Box 32"/>
          <p:cNvSpPr txBox="1">
            <a:spLocks noChangeArrowheads="1"/>
          </p:cNvSpPr>
          <p:nvPr/>
        </p:nvSpPr>
        <p:spPr bwMode="auto">
          <a:xfrm>
            <a:off x="6994525" y="4802188"/>
            <a:ext cx="1323975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b="1"/>
              <a:t>Overflow</a:t>
            </a:r>
          </a:p>
        </p:txBody>
      </p:sp>
      <p:sp>
        <p:nvSpPr>
          <p:cNvPr id="269323" name="Text Box 33"/>
          <p:cNvSpPr txBox="1">
            <a:spLocks noChangeArrowheads="1"/>
          </p:cNvSpPr>
          <p:nvPr/>
        </p:nvSpPr>
        <p:spPr bwMode="auto">
          <a:xfrm>
            <a:off x="3511550" y="6034088"/>
            <a:ext cx="2806700" cy="60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b="1"/>
              <a:t>Effluent containing</a:t>
            </a:r>
            <a:br>
              <a:rPr lang="en-US" altLang="en-US" b="1"/>
            </a:br>
            <a:r>
              <a:rPr lang="en-US" altLang="en-US" b="1"/>
              <a:t>microbial cells</a:t>
            </a:r>
          </a:p>
        </p:txBody>
      </p:sp>
      <p:sp>
        <p:nvSpPr>
          <p:cNvPr id="269324" name="Line 34"/>
          <p:cNvSpPr>
            <a:spLocks noChangeShapeType="1"/>
          </p:cNvSpPr>
          <p:nvPr/>
        </p:nvSpPr>
        <p:spPr bwMode="auto">
          <a:xfrm flipH="1">
            <a:off x="4954588" y="466725"/>
            <a:ext cx="590550" cy="327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9325" name="Line 35"/>
          <p:cNvSpPr>
            <a:spLocks noChangeShapeType="1"/>
          </p:cNvSpPr>
          <p:nvPr/>
        </p:nvSpPr>
        <p:spPr bwMode="auto">
          <a:xfrm flipH="1">
            <a:off x="5657850" y="1887538"/>
            <a:ext cx="1219200" cy="288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9326" name="Line 36"/>
          <p:cNvSpPr>
            <a:spLocks noChangeShapeType="1"/>
          </p:cNvSpPr>
          <p:nvPr/>
        </p:nvSpPr>
        <p:spPr bwMode="auto">
          <a:xfrm flipH="1" flipV="1">
            <a:off x="6235700" y="2605088"/>
            <a:ext cx="641350" cy="125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9327" name="Line 37"/>
          <p:cNvSpPr>
            <a:spLocks noChangeShapeType="1"/>
          </p:cNvSpPr>
          <p:nvPr/>
        </p:nvSpPr>
        <p:spPr bwMode="auto">
          <a:xfrm flipH="1" flipV="1">
            <a:off x="6022975" y="3811588"/>
            <a:ext cx="854075" cy="176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9328" name="Line 38"/>
          <p:cNvSpPr>
            <a:spLocks noChangeShapeType="1"/>
          </p:cNvSpPr>
          <p:nvPr/>
        </p:nvSpPr>
        <p:spPr bwMode="auto">
          <a:xfrm flipH="1">
            <a:off x="6324600" y="4994275"/>
            <a:ext cx="603250" cy="4016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9329" name="Line 39"/>
          <p:cNvSpPr>
            <a:spLocks noChangeShapeType="1"/>
          </p:cNvSpPr>
          <p:nvPr/>
        </p:nvSpPr>
        <p:spPr bwMode="auto">
          <a:xfrm>
            <a:off x="5670550" y="6464300"/>
            <a:ext cx="766763" cy="101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9330" name="Date Placeholder 3"/>
          <p:cNvSpPr>
            <a:spLocks/>
          </p:cNvSpPr>
          <p:nvPr/>
        </p:nvSpPr>
        <p:spPr bwMode="auto">
          <a:xfrm>
            <a:off x="152400" y="6604000"/>
            <a:ext cx="2286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E25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© 2012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208401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64" b="96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0308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 txBox="1">
            <a:spLocks/>
          </p:cNvSpPr>
          <p:nvPr/>
        </p:nvSpPr>
        <p:spPr>
          <a:xfrm>
            <a:off x="8856" y="8869"/>
            <a:ext cx="2704772" cy="744920"/>
          </a:xfrm>
          <a:prstGeom prst="rect">
            <a:avLst/>
          </a:prstGeom>
        </p:spPr>
        <p:txBody>
          <a:bodyPr vert="horz" lIns="28932" tIns="14466" rIns="28932" bIns="14466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/>
              <a:t>140MIC: Microbiology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1361241" y="1015826"/>
            <a:ext cx="6473716" cy="1817370"/>
          </a:xfrm>
          <a:prstGeom prst="rect">
            <a:avLst/>
          </a:prstGeom>
        </p:spPr>
        <p:txBody>
          <a:bodyPr vert="horz" lIns="28932" tIns="14466" rIns="28932" bIns="14466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38" b="1" dirty="0" smtClean="0"/>
              <a:t>Lecture-12</a:t>
            </a:r>
          </a:p>
          <a:p>
            <a:pPr algn="ctr"/>
            <a:endParaRPr lang="en-US" sz="3038" b="1" dirty="0" smtClean="0"/>
          </a:p>
          <a:p>
            <a:pPr algn="ctr"/>
            <a:r>
              <a:rPr lang="en-US" sz="3038" b="1" dirty="0" smtClean="0"/>
              <a:t>Microbial growth (Part-2)</a:t>
            </a:r>
            <a:endParaRPr lang="en-US" sz="2700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32824" y="4158828"/>
            <a:ext cx="8095492" cy="212442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162562" indent="-162562" algn="l" defTabSz="162562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356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3556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2761" indent="-325124" algn="l" defTabSz="1625620" rtl="0" eaLnBrk="1" latinLnBrk="0" hangingPunct="1">
              <a:lnSpc>
                <a:spcPct val="90000"/>
              </a:lnSpc>
              <a:spcBef>
                <a:spcPts val="356"/>
              </a:spcBef>
              <a:spcAft>
                <a:spcPts val="711"/>
              </a:spcAft>
              <a:buClr>
                <a:schemeClr val="accent1"/>
              </a:buClr>
              <a:buFont typeface="Calibri" pitchFamily="34" charset="0"/>
              <a:buChar char="◦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7885" indent="-325124" algn="l" defTabSz="1625620" rtl="0" eaLnBrk="1" latinLnBrk="0" hangingPunct="1">
              <a:lnSpc>
                <a:spcPct val="90000"/>
              </a:lnSpc>
              <a:spcBef>
                <a:spcPts val="356"/>
              </a:spcBef>
              <a:spcAft>
                <a:spcPts val="711"/>
              </a:spcAft>
              <a:buClr>
                <a:schemeClr val="accent1"/>
              </a:buClr>
              <a:buFont typeface="Calibri" pitchFamily="34" charset="0"/>
              <a:buChar char="◦"/>
              <a:defRPr sz="248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33009" indent="-325124" algn="l" defTabSz="1625620" rtl="0" eaLnBrk="1" latinLnBrk="0" hangingPunct="1">
              <a:lnSpc>
                <a:spcPct val="90000"/>
              </a:lnSpc>
              <a:spcBef>
                <a:spcPts val="356"/>
              </a:spcBef>
              <a:spcAft>
                <a:spcPts val="711"/>
              </a:spcAft>
              <a:buClr>
                <a:schemeClr val="accent1"/>
              </a:buClr>
              <a:buFont typeface="Calibri" pitchFamily="34" charset="0"/>
              <a:buChar char="◦"/>
              <a:defRPr sz="248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8133" indent="-325124" algn="l" defTabSz="1625620" rtl="0" eaLnBrk="1" latinLnBrk="0" hangingPunct="1">
              <a:lnSpc>
                <a:spcPct val="90000"/>
              </a:lnSpc>
              <a:spcBef>
                <a:spcPts val="356"/>
              </a:spcBef>
              <a:spcAft>
                <a:spcPts val="711"/>
              </a:spcAft>
              <a:buClr>
                <a:schemeClr val="accent1"/>
              </a:buClr>
              <a:buFont typeface="Calibri" pitchFamily="34" charset="0"/>
              <a:buChar char="◦"/>
              <a:defRPr sz="248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55580" indent="-406405" algn="l" defTabSz="1625620" rtl="0" eaLnBrk="1" latinLnBrk="0" hangingPunct="1">
              <a:lnSpc>
                <a:spcPct val="90000"/>
              </a:lnSpc>
              <a:spcBef>
                <a:spcPts val="356"/>
              </a:spcBef>
              <a:spcAft>
                <a:spcPts val="711"/>
              </a:spcAft>
              <a:buClr>
                <a:schemeClr val="accent1"/>
              </a:buClr>
              <a:buFont typeface="Calibri" pitchFamily="34" charset="0"/>
              <a:buChar char="◦"/>
              <a:defRPr sz="248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11140" indent="-406405" algn="l" defTabSz="1625620" rtl="0" eaLnBrk="1" latinLnBrk="0" hangingPunct="1">
              <a:lnSpc>
                <a:spcPct val="90000"/>
              </a:lnSpc>
              <a:spcBef>
                <a:spcPts val="356"/>
              </a:spcBef>
              <a:spcAft>
                <a:spcPts val="711"/>
              </a:spcAft>
              <a:buClr>
                <a:schemeClr val="accent1"/>
              </a:buClr>
              <a:buFont typeface="Calibri" pitchFamily="34" charset="0"/>
              <a:buChar char="◦"/>
              <a:defRPr sz="248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666700" indent="-406405" algn="l" defTabSz="1625620" rtl="0" eaLnBrk="1" latinLnBrk="0" hangingPunct="1">
              <a:lnSpc>
                <a:spcPct val="90000"/>
              </a:lnSpc>
              <a:spcBef>
                <a:spcPts val="356"/>
              </a:spcBef>
              <a:spcAft>
                <a:spcPts val="711"/>
              </a:spcAft>
              <a:buClr>
                <a:schemeClr val="accent1"/>
              </a:buClr>
              <a:buFont typeface="Calibri" pitchFamily="34" charset="0"/>
              <a:buChar char="◦"/>
              <a:defRPr sz="248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22260" indent="-406405" algn="l" defTabSz="1625620" rtl="0" eaLnBrk="1" latinLnBrk="0" hangingPunct="1">
              <a:lnSpc>
                <a:spcPct val="90000"/>
              </a:lnSpc>
              <a:spcBef>
                <a:spcPts val="356"/>
              </a:spcBef>
              <a:spcAft>
                <a:spcPts val="711"/>
              </a:spcAft>
              <a:buClr>
                <a:schemeClr val="accent1"/>
              </a:buClr>
              <a:buFont typeface="Calibri" pitchFamily="34" charset="0"/>
              <a:buChar char="◦"/>
              <a:defRPr sz="248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1400" b="1" dirty="0" smtClean="0"/>
              <a:t>140 MBIO panel (semester 2; 1437-1438H)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ar-SA" sz="1400" b="1" dirty="0" smtClean="0"/>
              <a:t>د. فاطمة العتيبي</a:t>
            </a:r>
            <a:r>
              <a:rPr lang="en-US" sz="1400" b="1" dirty="0" smtClean="0"/>
              <a:t> Dr. </a:t>
            </a:r>
            <a:r>
              <a:rPr lang="en-US" sz="1400" b="1" dirty="0" err="1" smtClean="0"/>
              <a:t>Fatmah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Alotaibi</a:t>
            </a:r>
            <a:r>
              <a:rPr lang="en-US" sz="1400" b="1" dirty="0" smtClean="0"/>
              <a:t>    </a:t>
            </a:r>
            <a:endParaRPr lang="ar-SA" sz="1400" b="1" dirty="0" smtClean="0"/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ar-SA" sz="1400" b="1" dirty="0" smtClean="0"/>
              <a:t>د. كاكاشان بروين</a:t>
            </a:r>
            <a:r>
              <a:rPr lang="en-US" sz="1400" b="1" dirty="0" smtClean="0"/>
              <a:t> Dr. </a:t>
            </a:r>
            <a:r>
              <a:rPr lang="en-US" sz="1400" b="1" dirty="0" err="1" smtClean="0"/>
              <a:t>Kahkashan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Perveen</a:t>
            </a:r>
            <a:r>
              <a:rPr lang="en-US" sz="1400" b="1" dirty="0" smtClean="0"/>
              <a:t>   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ar-SA" sz="1400" b="1" dirty="0" smtClean="0"/>
              <a:t>د. حميراء رضوان </a:t>
            </a:r>
            <a:r>
              <a:rPr lang="en-US" sz="1400" b="1" dirty="0" smtClean="0"/>
              <a:t> Dr. </a:t>
            </a:r>
            <a:r>
              <a:rPr lang="en-US" sz="1400" b="1" dirty="0" err="1" smtClean="0"/>
              <a:t>Humaira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Rizwana</a:t>
            </a:r>
            <a:endParaRPr lang="ar-SA" sz="1400" b="1" dirty="0" smtClean="0"/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ar-SA" sz="1400" dirty="0" smtClean="0"/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ar-SA" sz="1400" dirty="0" smtClean="0"/>
              <a:t>أعدت العروض التقديمية منسقة المقرر: د. أسماء الصالح </a:t>
            </a:r>
            <a:endParaRPr lang="en-US" sz="1400" dirty="0" smtClean="0"/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ar-SA" sz="1400" dirty="0" smtClean="0"/>
              <a:t>رقم المكتب </a:t>
            </a:r>
            <a:r>
              <a:rPr lang="en-US" sz="1400" dirty="0" smtClean="0"/>
              <a:t>5T201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ar-SA" sz="1400" dirty="0" smtClean="0"/>
              <a:t>الموقع: </a:t>
            </a:r>
            <a:r>
              <a:rPr lang="en-US" sz="1400" u="sng" dirty="0" smtClean="0">
                <a:hlinkClick r:id="rId2"/>
              </a:rPr>
              <a:t>http://fac.ksu.edu.sa/asmalsaleh</a:t>
            </a:r>
            <a:endParaRPr lang="en-US" sz="1400" dirty="0" smtClean="0"/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ar-SA" sz="1400" dirty="0" smtClean="0"/>
              <a:t>إيميل </a:t>
            </a:r>
            <a:r>
              <a:rPr lang="en-US" sz="1400" u="sng" dirty="0" smtClean="0">
                <a:hlinkClick r:id="rId3"/>
              </a:rPr>
              <a:t>asmalsaleh@KSU.EDU.SA</a:t>
            </a:r>
            <a:endParaRPr lang="ar-SA" sz="1400" u="sng" dirty="0" smtClean="0"/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5471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 smtClean="0"/>
              <a:t>Content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822959" y="1788161"/>
            <a:ext cx="7646337" cy="453273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800" dirty="0" smtClean="0">
                <a:solidFill>
                  <a:schemeClr val="bg1">
                    <a:lumMod val="75000"/>
                  </a:schemeClr>
                </a:solidFill>
              </a:rPr>
              <a:t>Bacterial Cell Division 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600" dirty="0" smtClean="0">
                <a:solidFill>
                  <a:schemeClr val="bg1">
                    <a:lumMod val="75000"/>
                  </a:schemeClr>
                </a:solidFill>
              </a:rPr>
              <a:t>Cell Growth and Binary Fission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600" dirty="0" smtClean="0">
                <a:solidFill>
                  <a:schemeClr val="bg1">
                    <a:lumMod val="75000"/>
                  </a:schemeClr>
                </a:solidFill>
              </a:rPr>
              <a:t>Determinant Proteins  for division and morphology (</a:t>
            </a:r>
            <a:r>
              <a:rPr lang="en-US" altLang="en-US" sz="1600" dirty="0" err="1" smtClean="0">
                <a:solidFill>
                  <a:schemeClr val="bg1">
                    <a:lumMod val="75000"/>
                  </a:schemeClr>
                </a:solidFill>
              </a:rPr>
              <a:t>Fts</a:t>
            </a:r>
            <a:r>
              <a:rPr lang="en-US" altLang="en-US" sz="1600" dirty="0" smtClean="0">
                <a:solidFill>
                  <a:schemeClr val="bg1">
                    <a:lumMod val="75000"/>
                  </a:schemeClr>
                </a:solidFill>
              </a:rPr>
              <a:t>, </a:t>
            </a:r>
            <a:r>
              <a:rPr lang="en-US" altLang="en-US" sz="1600" dirty="0" err="1" smtClean="0">
                <a:solidFill>
                  <a:schemeClr val="bg1">
                    <a:lumMod val="75000"/>
                  </a:schemeClr>
                </a:solidFill>
              </a:rPr>
              <a:t>MreB</a:t>
            </a:r>
            <a:r>
              <a:rPr lang="en-US" altLang="en-US" sz="1600" dirty="0" smtClean="0">
                <a:solidFill>
                  <a:schemeClr val="bg1">
                    <a:lumMod val="75000"/>
                  </a:schemeClr>
                </a:solidFill>
              </a:rPr>
              <a:t>).</a:t>
            </a:r>
          </a:p>
          <a:p>
            <a:pPr defTabSz="1019175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800" dirty="0" smtClean="0">
                <a:solidFill>
                  <a:schemeClr val="bg1">
                    <a:lumMod val="75000"/>
                  </a:schemeClr>
                </a:solidFill>
              </a:rPr>
              <a:t>Population growth </a:t>
            </a:r>
          </a:p>
          <a:p>
            <a:pPr lvl="1" defTabSz="1019175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600" dirty="0" smtClean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US" altLang="en-US" sz="1600" dirty="0">
                <a:solidFill>
                  <a:schemeClr val="bg1">
                    <a:lumMod val="75000"/>
                  </a:schemeClr>
                </a:solidFill>
              </a:rPr>
              <a:t>Concept of Exponential Growth</a:t>
            </a:r>
          </a:p>
          <a:p>
            <a:pPr lvl="1" defTabSz="1019175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600" dirty="0" smtClean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US" altLang="en-US" sz="1600" dirty="0">
                <a:solidFill>
                  <a:schemeClr val="bg1">
                    <a:lumMod val="75000"/>
                  </a:schemeClr>
                </a:solidFill>
              </a:rPr>
              <a:t>Microbial Growth Cycle</a:t>
            </a:r>
          </a:p>
          <a:p>
            <a:pPr defTabSz="1019175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800" dirty="0" smtClean="0"/>
              <a:t>Measuring </a:t>
            </a:r>
            <a:r>
              <a:rPr lang="en-US" altLang="en-US" sz="1800" dirty="0"/>
              <a:t>Microbial </a:t>
            </a:r>
            <a:r>
              <a:rPr lang="en-US" altLang="en-US" sz="1800" dirty="0" smtClean="0"/>
              <a:t>Growth</a:t>
            </a:r>
          </a:p>
          <a:p>
            <a:pPr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800" dirty="0" smtClean="0"/>
              <a:t>Environmental </a:t>
            </a:r>
            <a:r>
              <a:rPr lang="en-US" altLang="en-US" sz="1800" dirty="0"/>
              <a:t>Factors Affecting </a:t>
            </a:r>
            <a:r>
              <a:rPr lang="en-US" altLang="en-US" sz="1800" dirty="0" smtClean="0"/>
              <a:t>Growth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600" dirty="0" smtClean="0"/>
              <a:t>Temperature 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600" dirty="0" smtClean="0"/>
              <a:t>Acidity </a:t>
            </a:r>
            <a:r>
              <a:rPr lang="en-US" altLang="en-US" sz="1600" dirty="0"/>
              <a:t>and Alkalinity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600" dirty="0" smtClean="0"/>
              <a:t>Osmotic </a:t>
            </a:r>
            <a:r>
              <a:rPr lang="en-US" altLang="en-US" sz="1600" dirty="0"/>
              <a:t>Effects on Microbial Growth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600" dirty="0" smtClean="0"/>
              <a:t>Oxygen </a:t>
            </a:r>
            <a:r>
              <a:rPr lang="en-US" altLang="en-US" sz="1600" dirty="0"/>
              <a:t>and Microorganisms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600" dirty="0" smtClean="0"/>
              <a:t>Toxic </a:t>
            </a:r>
            <a:r>
              <a:rPr lang="en-US" altLang="en-US" sz="1600" dirty="0"/>
              <a:t>Forms of </a:t>
            </a:r>
            <a:r>
              <a:rPr lang="en-US" altLang="en-US" sz="1600" dirty="0" smtClean="0"/>
              <a:t>Oxygen</a:t>
            </a:r>
          </a:p>
        </p:txBody>
      </p:sp>
      <p:grpSp>
        <p:nvGrpSpPr>
          <p:cNvPr id="27652" name="Group 8"/>
          <p:cNvGrpSpPr>
            <a:grpSpLocks/>
          </p:cNvGrpSpPr>
          <p:nvPr/>
        </p:nvGrpSpPr>
        <p:grpSpPr bwMode="auto">
          <a:xfrm>
            <a:off x="0" y="6553200"/>
            <a:ext cx="9144000" cy="304800"/>
            <a:chOff x="0" y="4128"/>
            <a:chExt cx="5760" cy="192"/>
          </a:xfrm>
        </p:grpSpPr>
        <p:sp>
          <p:nvSpPr>
            <p:cNvPr id="27653" name="Rectangle 9"/>
            <p:cNvSpPr>
              <a:spLocks noChangeArrowheads="1"/>
            </p:cNvSpPr>
            <p:nvPr/>
          </p:nvSpPr>
          <p:spPr bwMode="auto">
            <a:xfrm>
              <a:off x="0" y="4128"/>
              <a:ext cx="5760" cy="192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54" name="Date Placeholder 3"/>
            <p:cNvSpPr>
              <a:spLocks/>
            </p:cNvSpPr>
            <p:nvPr/>
          </p:nvSpPr>
          <p:spPr bwMode="auto">
            <a:xfrm>
              <a:off x="96" y="4160"/>
              <a:ext cx="1440" cy="144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© 2012 Pearson Education, Inc.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990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 smtClean="0"/>
              <a:t>Measuring Microbial Growth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xfrm>
            <a:off x="822960" y="1845734"/>
            <a:ext cx="2630454" cy="2237994"/>
          </a:xfrm>
        </p:spPr>
        <p:txBody>
          <a:bodyPr/>
          <a:lstStyle/>
          <a:p>
            <a:r>
              <a:rPr lang="en-US" altLang="en-US" dirty="0" smtClean="0"/>
              <a:t>Microscopic Counts</a:t>
            </a:r>
          </a:p>
          <a:p>
            <a:r>
              <a:rPr lang="en-US" altLang="en-US" dirty="0" smtClean="0"/>
              <a:t>Viable Counts</a:t>
            </a:r>
          </a:p>
          <a:p>
            <a:r>
              <a:rPr lang="en-US" altLang="en-US" dirty="0" err="1" smtClean="0"/>
              <a:t>Turbidimetric</a:t>
            </a:r>
            <a:r>
              <a:rPr lang="en-US" altLang="en-US" dirty="0" smtClean="0"/>
              <a:t> Methods</a:t>
            </a:r>
          </a:p>
        </p:txBody>
      </p:sp>
      <p:grpSp>
        <p:nvGrpSpPr>
          <p:cNvPr id="106500" name="Group 8"/>
          <p:cNvGrpSpPr>
            <a:grpSpLocks/>
          </p:cNvGrpSpPr>
          <p:nvPr/>
        </p:nvGrpSpPr>
        <p:grpSpPr bwMode="auto">
          <a:xfrm>
            <a:off x="0" y="6553200"/>
            <a:ext cx="9144000" cy="304800"/>
            <a:chOff x="0" y="4128"/>
            <a:chExt cx="5760" cy="192"/>
          </a:xfrm>
        </p:grpSpPr>
        <p:sp>
          <p:nvSpPr>
            <p:cNvPr id="106501" name="Rectangle 9"/>
            <p:cNvSpPr>
              <a:spLocks noChangeArrowheads="1"/>
            </p:cNvSpPr>
            <p:nvPr/>
          </p:nvSpPr>
          <p:spPr bwMode="auto">
            <a:xfrm>
              <a:off x="0" y="4128"/>
              <a:ext cx="5760" cy="192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6502" name="Date Placeholder 3"/>
            <p:cNvSpPr>
              <a:spLocks/>
            </p:cNvSpPr>
            <p:nvPr/>
          </p:nvSpPr>
          <p:spPr bwMode="auto">
            <a:xfrm>
              <a:off x="96" y="4160"/>
              <a:ext cx="1440" cy="144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© 2012 Pearson Education, Inc.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626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 smtClean="0"/>
              <a:t>Measuring Microbial Growth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xfrm>
            <a:off x="822960" y="1845734"/>
            <a:ext cx="2630454" cy="2237994"/>
          </a:xfrm>
        </p:spPr>
        <p:txBody>
          <a:bodyPr/>
          <a:lstStyle/>
          <a:p>
            <a:r>
              <a:rPr lang="en-US" altLang="en-US" b="1" dirty="0" smtClean="0"/>
              <a:t>Microscopic Counts</a:t>
            </a:r>
          </a:p>
          <a:p>
            <a:r>
              <a:rPr lang="en-US" altLang="en-US" dirty="0" smtClean="0"/>
              <a:t>Viable Counts</a:t>
            </a:r>
          </a:p>
          <a:p>
            <a:r>
              <a:rPr lang="en-US" altLang="en-US" dirty="0" err="1" smtClean="0"/>
              <a:t>Turbidimetric</a:t>
            </a:r>
            <a:r>
              <a:rPr lang="en-US" altLang="en-US" dirty="0" smtClean="0"/>
              <a:t> Methods</a:t>
            </a:r>
          </a:p>
        </p:txBody>
      </p:sp>
      <p:grpSp>
        <p:nvGrpSpPr>
          <p:cNvPr id="106500" name="Group 8"/>
          <p:cNvGrpSpPr>
            <a:grpSpLocks/>
          </p:cNvGrpSpPr>
          <p:nvPr/>
        </p:nvGrpSpPr>
        <p:grpSpPr bwMode="auto">
          <a:xfrm>
            <a:off x="0" y="6553200"/>
            <a:ext cx="9144000" cy="304800"/>
            <a:chOff x="0" y="4128"/>
            <a:chExt cx="5760" cy="192"/>
          </a:xfrm>
        </p:grpSpPr>
        <p:sp>
          <p:nvSpPr>
            <p:cNvPr id="106501" name="Rectangle 9"/>
            <p:cNvSpPr>
              <a:spLocks noChangeArrowheads="1"/>
            </p:cNvSpPr>
            <p:nvPr/>
          </p:nvSpPr>
          <p:spPr bwMode="auto">
            <a:xfrm>
              <a:off x="0" y="4128"/>
              <a:ext cx="5760" cy="192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6502" name="Date Placeholder 3"/>
            <p:cNvSpPr>
              <a:spLocks/>
            </p:cNvSpPr>
            <p:nvPr/>
          </p:nvSpPr>
          <p:spPr bwMode="auto">
            <a:xfrm>
              <a:off x="96" y="4160"/>
              <a:ext cx="1440" cy="144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© 2012 Pearson Education, Inc.</a:t>
              </a:r>
            </a:p>
          </p:txBody>
        </p:sp>
      </p:grp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453414" y="1819917"/>
            <a:ext cx="4913346" cy="4341179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/>
              <a:t>Microbial cells are enumerated by microscopic observations</a:t>
            </a:r>
          </a:p>
          <a:p>
            <a:pPr marL="793750" lvl="1"/>
            <a:r>
              <a:rPr lang="en-US" altLang="en-US" dirty="0" smtClean="0"/>
              <a:t>Results can be unreliable</a:t>
            </a:r>
          </a:p>
          <a:p>
            <a:pPr marL="250825" indent="-250825" defTabSz="1019175"/>
            <a:r>
              <a:rPr lang="en-US" altLang="en-US" dirty="0"/>
              <a:t>Limitations of microscopic counts</a:t>
            </a:r>
          </a:p>
          <a:p>
            <a:pPr marL="827088" lvl="1" indent="-317500" defTabSz="1019175"/>
            <a:r>
              <a:rPr lang="en-US" altLang="en-US" dirty="0"/>
              <a:t>Cannot distinguish between live and dead cells without special stains</a:t>
            </a:r>
          </a:p>
          <a:p>
            <a:pPr marL="827088" lvl="1" indent="-317500" defTabSz="1019175"/>
            <a:r>
              <a:rPr lang="en-US" altLang="en-US" dirty="0"/>
              <a:t>Small cells can be overlooked</a:t>
            </a:r>
          </a:p>
          <a:p>
            <a:pPr marL="827088" lvl="1" indent="-317500" defTabSz="1019175"/>
            <a:r>
              <a:rPr lang="en-US" altLang="en-US" dirty="0"/>
              <a:t>Precision is difficult to achieve</a:t>
            </a:r>
          </a:p>
          <a:p>
            <a:pPr marL="827088" lvl="1" indent="-317500" defTabSz="1019175"/>
            <a:r>
              <a:rPr lang="en-US" altLang="en-US" dirty="0"/>
              <a:t>Phase-contrast microscope required if a stain is not used</a:t>
            </a:r>
          </a:p>
          <a:p>
            <a:pPr marL="827088" lvl="1" indent="-317500" defTabSz="1019175"/>
            <a:r>
              <a:rPr lang="en-US" altLang="en-US" dirty="0"/>
              <a:t>Cell suspensions of low density (&lt;10</a:t>
            </a:r>
            <a:r>
              <a:rPr lang="en-US" altLang="en-US" baseline="30000" dirty="0"/>
              <a:t>6</a:t>
            </a:r>
            <a:r>
              <a:rPr lang="en-US" altLang="en-US" dirty="0"/>
              <a:t> cells/ml) hard to count</a:t>
            </a:r>
          </a:p>
          <a:p>
            <a:pPr marL="827088" lvl="1" indent="-317500" defTabSz="1019175"/>
            <a:r>
              <a:rPr lang="en-US" altLang="en-US" dirty="0"/>
              <a:t>Motile cells need to immobilized</a:t>
            </a:r>
          </a:p>
          <a:p>
            <a:pPr marL="827088" lvl="1" indent="-317500" defTabSz="1019175"/>
            <a:r>
              <a:rPr lang="en-US" altLang="en-US" dirty="0"/>
              <a:t>Debris in sample can be mistaken for cells</a:t>
            </a:r>
          </a:p>
          <a:p>
            <a:pPr marL="610870" lvl="1" indent="0"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22984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xtLs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altLang="en-US" sz="1400" smtClean="0">
                <a:solidFill>
                  <a:schemeClr val="accent2"/>
                </a:solidFill>
              </a:rPr>
              <a:t>Figure 5.14</a:t>
            </a:r>
          </a:p>
        </p:txBody>
      </p:sp>
      <p:pic>
        <p:nvPicPr>
          <p:cNvPr id="275459" name="Picture 39" descr="figure_05_14_unlabe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59"/>
          <a:stretch>
            <a:fillRect/>
          </a:stretch>
        </p:blipFill>
        <p:spPr bwMode="auto">
          <a:xfrm>
            <a:off x="296863" y="1879600"/>
            <a:ext cx="8548687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5460" name="Text Box 26"/>
          <p:cNvSpPr txBox="1">
            <a:spLocks noChangeArrowheads="1"/>
          </p:cNvSpPr>
          <p:nvPr/>
        </p:nvSpPr>
        <p:spPr bwMode="auto">
          <a:xfrm>
            <a:off x="355600" y="2163763"/>
            <a:ext cx="7318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200" b="1"/>
              <a:t>Coverslip</a:t>
            </a:r>
          </a:p>
        </p:txBody>
      </p:sp>
      <p:sp>
        <p:nvSpPr>
          <p:cNvPr id="275461" name="Text Box 28"/>
          <p:cNvSpPr txBox="1">
            <a:spLocks noChangeArrowheads="1"/>
          </p:cNvSpPr>
          <p:nvPr/>
        </p:nvSpPr>
        <p:spPr bwMode="auto">
          <a:xfrm>
            <a:off x="923925" y="1989138"/>
            <a:ext cx="2290763" cy="20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200" b="1"/>
              <a:t>Ridges that support coverslip</a:t>
            </a:r>
          </a:p>
        </p:txBody>
      </p:sp>
      <p:sp>
        <p:nvSpPr>
          <p:cNvPr id="275462" name="Text Box 29"/>
          <p:cNvSpPr txBox="1">
            <a:spLocks noChangeArrowheads="1"/>
          </p:cNvSpPr>
          <p:nvPr/>
        </p:nvSpPr>
        <p:spPr bwMode="auto">
          <a:xfrm>
            <a:off x="5992813" y="1914525"/>
            <a:ext cx="2743200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To calculate number</a:t>
            </a:r>
            <a:br>
              <a:rPr lang="en-US" altLang="en-US" sz="1200" b="1"/>
            </a:br>
            <a:r>
              <a:rPr lang="en-US" altLang="en-US" sz="1200" b="1"/>
              <a:t>per milliliter of sample:</a:t>
            </a:r>
            <a:br>
              <a:rPr lang="en-US" altLang="en-US" sz="1200" b="1"/>
            </a:br>
            <a:r>
              <a:rPr lang="en-US" altLang="en-US" sz="1200" b="1"/>
              <a:t>12 cells </a:t>
            </a:r>
            <a:r>
              <a:rPr lang="en-US" altLang="en-US" sz="1200" b="1">
                <a:sym typeface="Symbol" panose="05050102010706020507" pitchFamily="18" charset="2"/>
              </a:rPr>
              <a:t></a:t>
            </a:r>
            <a:r>
              <a:rPr lang="en-US" altLang="en-US" sz="1200" b="1"/>
              <a:t> 25 large squares </a:t>
            </a:r>
            <a:r>
              <a:rPr lang="en-US" altLang="en-US" sz="1200" b="1">
                <a:sym typeface="Symbol" panose="05050102010706020507" pitchFamily="18" charset="2"/>
              </a:rPr>
              <a:t></a:t>
            </a:r>
            <a:r>
              <a:rPr lang="en-US" altLang="en-US" sz="1200" b="1"/>
              <a:t> 50 </a:t>
            </a:r>
            <a:r>
              <a:rPr lang="en-US" altLang="en-US" sz="1200" b="1">
                <a:sym typeface="Symbol" panose="05050102010706020507" pitchFamily="18" charset="2"/>
              </a:rPr>
              <a:t></a:t>
            </a:r>
            <a:r>
              <a:rPr lang="en-US" altLang="en-US" sz="1200" b="1"/>
              <a:t> 10</a:t>
            </a:r>
            <a:r>
              <a:rPr lang="en-US" altLang="en-US" sz="1200" b="1" baseline="30000"/>
              <a:t>3</a:t>
            </a:r>
            <a:endParaRPr lang="en-US" altLang="en-US" sz="1200" b="1"/>
          </a:p>
        </p:txBody>
      </p:sp>
      <p:sp>
        <p:nvSpPr>
          <p:cNvPr id="275463" name="Text Box 30"/>
          <p:cNvSpPr txBox="1">
            <a:spLocks noChangeArrowheads="1"/>
          </p:cNvSpPr>
          <p:nvPr/>
        </p:nvSpPr>
        <p:spPr bwMode="auto">
          <a:xfrm>
            <a:off x="6396038" y="3175000"/>
            <a:ext cx="1624012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Number/mm</a:t>
            </a:r>
            <a:r>
              <a:rPr lang="en-US" altLang="en-US" sz="1200" b="1" baseline="30000"/>
              <a:t>2</a:t>
            </a:r>
            <a:r>
              <a:rPr lang="en-US" altLang="en-US" sz="1200" b="1"/>
              <a:t> (3 </a:t>
            </a:r>
            <a:r>
              <a:rPr lang="en-US" altLang="en-US" sz="1200" b="1">
                <a:sym typeface="Symbol" panose="05050102010706020507" pitchFamily="18" charset="2"/>
              </a:rPr>
              <a:t></a:t>
            </a:r>
            <a:r>
              <a:rPr lang="en-US" altLang="en-US" sz="1200" b="1"/>
              <a:t> 10</a:t>
            </a:r>
            <a:r>
              <a:rPr lang="en-US" altLang="en-US" sz="1200" b="1" baseline="30000"/>
              <a:t>2</a:t>
            </a:r>
            <a:r>
              <a:rPr lang="en-US" altLang="en-US" sz="1200" b="1"/>
              <a:t>)</a:t>
            </a:r>
          </a:p>
        </p:txBody>
      </p:sp>
      <p:sp>
        <p:nvSpPr>
          <p:cNvPr id="275464" name="Text Box 31"/>
          <p:cNvSpPr txBox="1">
            <a:spLocks noChangeArrowheads="1"/>
          </p:cNvSpPr>
          <p:nvPr/>
        </p:nvSpPr>
        <p:spPr bwMode="auto">
          <a:xfrm>
            <a:off x="6523038" y="3630613"/>
            <a:ext cx="1749425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Number/mm</a:t>
            </a:r>
            <a:r>
              <a:rPr lang="en-US" altLang="en-US" sz="1200" b="1" baseline="30000"/>
              <a:t>3</a:t>
            </a:r>
            <a:r>
              <a:rPr lang="en-US" altLang="en-US" sz="1200" b="1"/>
              <a:t> (1.5 </a:t>
            </a:r>
            <a:r>
              <a:rPr lang="en-US" altLang="en-US" sz="1200" b="1">
                <a:sym typeface="Symbol" panose="05050102010706020507" pitchFamily="18" charset="2"/>
              </a:rPr>
              <a:t></a:t>
            </a:r>
            <a:r>
              <a:rPr lang="en-US" altLang="en-US" sz="1200" b="1"/>
              <a:t> 10</a:t>
            </a:r>
            <a:r>
              <a:rPr lang="en-US" altLang="en-US" sz="1200" b="1" baseline="30000"/>
              <a:t>4</a:t>
            </a:r>
            <a:r>
              <a:rPr lang="en-US" altLang="en-US" sz="1200" b="1"/>
              <a:t>)</a:t>
            </a:r>
          </a:p>
        </p:txBody>
      </p:sp>
      <p:sp>
        <p:nvSpPr>
          <p:cNvPr id="275465" name="Text Box 32"/>
          <p:cNvSpPr txBox="1">
            <a:spLocks noChangeArrowheads="1"/>
          </p:cNvSpPr>
          <p:nvPr/>
        </p:nvSpPr>
        <p:spPr bwMode="auto">
          <a:xfrm>
            <a:off x="6550025" y="4006850"/>
            <a:ext cx="2049463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Number/cm</a:t>
            </a:r>
            <a:r>
              <a:rPr lang="en-US" altLang="en-US" sz="1200" b="1" baseline="30000"/>
              <a:t>3</a:t>
            </a:r>
            <a:r>
              <a:rPr lang="en-US" altLang="en-US" sz="1200" b="1"/>
              <a:t> (ml) (1.5 </a:t>
            </a:r>
            <a:r>
              <a:rPr lang="en-US" altLang="en-US" sz="1200" b="1">
                <a:sym typeface="Symbol" panose="05050102010706020507" pitchFamily="18" charset="2"/>
              </a:rPr>
              <a:t></a:t>
            </a:r>
            <a:r>
              <a:rPr lang="en-US" altLang="en-US" sz="1200" b="1"/>
              <a:t> 10</a:t>
            </a:r>
            <a:r>
              <a:rPr lang="en-US" altLang="en-US" sz="1200" b="1" baseline="30000"/>
              <a:t>7</a:t>
            </a:r>
            <a:r>
              <a:rPr lang="en-US" altLang="en-US" sz="1200" b="1"/>
              <a:t>)</a:t>
            </a:r>
          </a:p>
        </p:txBody>
      </p:sp>
      <p:sp>
        <p:nvSpPr>
          <p:cNvPr id="275466" name="Text Box 33"/>
          <p:cNvSpPr txBox="1">
            <a:spLocks noChangeArrowheads="1"/>
          </p:cNvSpPr>
          <p:nvPr/>
        </p:nvSpPr>
        <p:spPr bwMode="auto">
          <a:xfrm>
            <a:off x="334963" y="3427413"/>
            <a:ext cx="2868612" cy="99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Sample added here. Care must be</a:t>
            </a:r>
            <a:br>
              <a:rPr lang="en-US" altLang="en-US" sz="1200" b="1"/>
            </a:br>
            <a:r>
              <a:rPr lang="en-US" altLang="en-US" sz="1200" b="1"/>
              <a:t>taken not to allow overflow; space</a:t>
            </a:r>
            <a:br>
              <a:rPr lang="en-US" altLang="en-US" sz="1200" b="1"/>
            </a:br>
            <a:r>
              <a:rPr lang="en-US" altLang="en-US" sz="1200" b="1"/>
              <a:t>between coverslip and slide is 0.02 mm</a:t>
            </a:r>
            <a:br>
              <a:rPr lang="en-US" altLang="en-US" sz="1200" b="1"/>
            </a:br>
            <a:r>
              <a:rPr lang="en-US" altLang="en-US" sz="1200" b="1"/>
              <a:t>(    mm. Whole grid has 25 large</a:t>
            </a:r>
            <a:br>
              <a:rPr lang="en-US" altLang="en-US" sz="1200" b="1"/>
            </a:br>
            <a:r>
              <a:rPr lang="en-US" altLang="en-US" sz="1200" b="1"/>
              <a:t>squares, a total area of 1 mm</a:t>
            </a:r>
            <a:r>
              <a:rPr lang="en-US" altLang="en-US" sz="1200" b="1" baseline="30000"/>
              <a:t>2</a:t>
            </a:r>
            <a:r>
              <a:rPr lang="en-US" altLang="en-US" sz="1200" b="1"/>
              <a:t> and</a:t>
            </a:r>
            <a:br>
              <a:rPr lang="en-US" altLang="en-US" sz="1200" b="1"/>
            </a:br>
            <a:r>
              <a:rPr lang="en-US" altLang="en-US" sz="1200" b="1"/>
              <a:t>a total volume of 0.02 mm</a:t>
            </a:r>
            <a:r>
              <a:rPr lang="en-US" altLang="en-US" sz="1200" b="1" baseline="30000"/>
              <a:t>3</a:t>
            </a:r>
            <a:r>
              <a:rPr lang="en-US" altLang="en-US" sz="1200" b="1"/>
              <a:t>.</a:t>
            </a:r>
          </a:p>
        </p:txBody>
      </p:sp>
      <p:sp>
        <p:nvSpPr>
          <p:cNvPr id="275467" name="Text Box 34"/>
          <p:cNvSpPr txBox="1">
            <a:spLocks noChangeArrowheads="1"/>
          </p:cNvSpPr>
          <p:nvPr/>
        </p:nvSpPr>
        <p:spPr bwMode="auto">
          <a:xfrm>
            <a:off x="3519488" y="3768725"/>
            <a:ext cx="2227262" cy="106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Microscopic observation; all</a:t>
            </a:r>
            <a:br>
              <a:rPr lang="en-US" altLang="en-US" sz="1200" b="1"/>
            </a:br>
            <a:r>
              <a:rPr lang="en-US" altLang="en-US" sz="1200" b="1"/>
              <a:t>cells are counted in large</a:t>
            </a:r>
            <a:br>
              <a:rPr lang="en-US" altLang="en-US" sz="1200" b="1"/>
            </a:br>
            <a:r>
              <a:rPr lang="en-US" altLang="en-US" sz="1200" b="1"/>
              <a:t>square (16 small squares):</a:t>
            </a:r>
            <a:br>
              <a:rPr lang="en-US" altLang="en-US" sz="1200" b="1"/>
            </a:br>
            <a:r>
              <a:rPr lang="en-US" altLang="en-US" sz="1200" b="1"/>
              <a:t>12 cells. (In practice, several</a:t>
            </a:r>
            <a:br>
              <a:rPr lang="en-US" altLang="en-US" sz="1200" b="1"/>
            </a:br>
            <a:r>
              <a:rPr lang="en-US" altLang="en-US" sz="1200" b="1"/>
              <a:t>large squares are counted and</a:t>
            </a:r>
            <a:br>
              <a:rPr lang="en-US" altLang="en-US" sz="1200" b="1"/>
            </a:br>
            <a:r>
              <a:rPr lang="en-US" altLang="en-US" sz="1200" b="1"/>
              <a:t>the numbers averaged.)</a:t>
            </a:r>
          </a:p>
        </p:txBody>
      </p:sp>
      <p:sp>
        <p:nvSpPr>
          <p:cNvPr id="275468" name="Line 35"/>
          <p:cNvSpPr>
            <a:spLocks noChangeShapeType="1"/>
          </p:cNvSpPr>
          <p:nvPr/>
        </p:nvSpPr>
        <p:spPr bwMode="auto">
          <a:xfrm flipV="1">
            <a:off x="1131888" y="3043238"/>
            <a:ext cx="250825" cy="352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5469" name="Line 36"/>
          <p:cNvSpPr>
            <a:spLocks noChangeShapeType="1"/>
          </p:cNvSpPr>
          <p:nvPr/>
        </p:nvSpPr>
        <p:spPr bwMode="auto">
          <a:xfrm>
            <a:off x="930275" y="2325688"/>
            <a:ext cx="503238" cy="277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5470" name="Line 37"/>
          <p:cNvSpPr>
            <a:spLocks noChangeShapeType="1"/>
          </p:cNvSpPr>
          <p:nvPr/>
        </p:nvSpPr>
        <p:spPr bwMode="auto">
          <a:xfrm>
            <a:off x="1709738" y="2125663"/>
            <a:ext cx="38100" cy="873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5471" name="Line 38"/>
          <p:cNvSpPr>
            <a:spLocks noChangeShapeType="1"/>
          </p:cNvSpPr>
          <p:nvPr/>
        </p:nvSpPr>
        <p:spPr bwMode="auto">
          <a:xfrm>
            <a:off x="2351088" y="2125663"/>
            <a:ext cx="25400" cy="873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75472" name="Group 48"/>
          <p:cNvGrpSpPr>
            <a:grpSpLocks/>
          </p:cNvGrpSpPr>
          <p:nvPr/>
        </p:nvGrpSpPr>
        <p:grpSpPr bwMode="auto">
          <a:xfrm>
            <a:off x="412750" y="3917950"/>
            <a:ext cx="122238" cy="212725"/>
            <a:chOff x="260" y="2468"/>
            <a:chExt cx="77" cy="134"/>
          </a:xfrm>
        </p:grpSpPr>
        <p:sp>
          <p:nvSpPr>
            <p:cNvPr id="275473" name="Text Box 44"/>
            <p:cNvSpPr txBox="1">
              <a:spLocks noChangeArrowheads="1"/>
            </p:cNvSpPr>
            <p:nvPr/>
          </p:nvSpPr>
          <p:spPr bwMode="auto">
            <a:xfrm>
              <a:off x="274" y="2468"/>
              <a:ext cx="63" cy="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US" altLang="en-US" sz="700" b="1"/>
                <a:t>1</a:t>
              </a:r>
            </a:p>
          </p:txBody>
        </p:sp>
        <p:sp>
          <p:nvSpPr>
            <p:cNvPr id="275474" name="Text Box 45"/>
            <p:cNvSpPr txBox="1">
              <a:spLocks noChangeArrowheads="1"/>
            </p:cNvSpPr>
            <p:nvPr/>
          </p:nvSpPr>
          <p:spPr bwMode="auto">
            <a:xfrm>
              <a:off x="260" y="2532"/>
              <a:ext cx="77" cy="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US" altLang="en-US" sz="700" b="1"/>
                <a:t>50</a:t>
              </a:r>
            </a:p>
          </p:txBody>
        </p:sp>
        <p:sp>
          <p:nvSpPr>
            <p:cNvPr id="275475" name="Line 46"/>
            <p:cNvSpPr>
              <a:spLocks noChangeShapeType="1"/>
            </p:cNvSpPr>
            <p:nvPr/>
          </p:nvSpPr>
          <p:spPr bwMode="auto">
            <a:xfrm>
              <a:off x="262" y="2525"/>
              <a:ext cx="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75476" name="Date Placeholder 3"/>
          <p:cNvSpPr>
            <a:spLocks/>
          </p:cNvSpPr>
          <p:nvPr/>
        </p:nvSpPr>
        <p:spPr bwMode="auto">
          <a:xfrm>
            <a:off x="152400" y="6604000"/>
            <a:ext cx="2286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E25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© 2012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9475726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 smtClean="0"/>
              <a:t>Measuring Microbial Growth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xfrm>
            <a:off x="822960" y="1845734"/>
            <a:ext cx="2630454" cy="2237994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bg1">
                    <a:lumMod val="75000"/>
                  </a:schemeClr>
                </a:solidFill>
              </a:rPr>
              <a:t>Microscopic Counts</a:t>
            </a:r>
          </a:p>
          <a:p>
            <a:r>
              <a:rPr lang="en-US" altLang="en-US" b="1" dirty="0" smtClean="0"/>
              <a:t>Viable Counts</a:t>
            </a:r>
          </a:p>
          <a:p>
            <a:r>
              <a:rPr lang="en-US" altLang="en-US" dirty="0" err="1" smtClean="0"/>
              <a:t>Turbidimetric</a:t>
            </a:r>
            <a:r>
              <a:rPr lang="en-US" altLang="en-US" dirty="0" smtClean="0"/>
              <a:t> Methods</a:t>
            </a:r>
          </a:p>
        </p:txBody>
      </p:sp>
      <p:grpSp>
        <p:nvGrpSpPr>
          <p:cNvPr id="106500" name="Group 8"/>
          <p:cNvGrpSpPr>
            <a:grpSpLocks/>
          </p:cNvGrpSpPr>
          <p:nvPr/>
        </p:nvGrpSpPr>
        <p:grpSpPr bwMode="auto">
          <a:xfrm>
            <a:off x="0" y="6553200"/>
            <a:ext cx="9144000" cy="304800"/>
            <a:chOff x="0" y="4128"/>
            <a:chExt cx="5760" cy="192"/>
          </a:xfrm>
        </p:grpSpPr>
        <p:sp>
          <p:nvSpPr>
            <p:cNvPr id="106501" name="Rectangle 9"/>
            <p:cNvSpPr>
              <a:spLocks noChangeArrowheads="1"/>
            </p:cNvSpPr>
            <p:nvPr/>
          </p:nvSpPr>
          <p:spPr bwMode="auto">
            <a:xfrm>
              <a:off x="0" y="4128"/>
              <a:ext cx="5760" cy="192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6502" name="Date Placeholder 3"/>
            <p:cNvSpPr>
              <a:spLocks/>
            </p:cNvSpPr>
            <p:nvPr/>
          </p:nvSpPr>
          <p:spPr bwMode="auto">
            <a:xfrm>
              <a:off x="96" y="4160"/>
              <a:ext cx="1440" cy="144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© 2012 Pearson Education, Inc.</a:t>
              </a:r>
            </a:p>
          </p:txBody>
        </p:sp>
      </p:grp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453414" y="1819917"/>
            <a:ext cx="4913346" cy="434117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i="1" u="sng" dirty="0">
                <a:cs typeface="Times New Roman" panose="02020603050405020304" pitchFamily="18" charset="0"/>
              </a:rPr>
              <a:t>Viable cell counts (plate counts)</a:t>
            </a:r>
            <a:r>
              <a:rPr lang="en-US" altLang="en-US" dirty="0">
                <a:cs typeface="Times New Roman" panose="02020603050405020304" pitchFamily="18" charset="0"/>
              </a:rPr>
              <a:t>: </a:t>
            </a:r>
            <a:endParaRPr lang="en-US" altLang="en-US" dirty="0" smtClean="0">
              <a:cs typeface="Times New Roman" panose="02020603050405020304" pitchFamily="18" charset="0"/>
            </a:endParaRPr>
          </a:p>
          <a:p>
            <a:r>
              <a:rPr lang="en-US" altLang="en-US" dirty="0" smtClean="0">
                <a:cs typeface="Times New Roman" panose="02020603050405020304" pitchFamily="18" charset="0"/>
              </a:rPr>
              <a:t>measurement </a:t>
            </a:r>
            <a:r>
              <a:rPr lang="en-US" altLang="en-US" dirty="0">
                <a:cs typeface="Times New Roman" panose="02020603050405020304" pitchFamily="18" charset="0"/>
              </a:rPr>
              <a:t>of living, reproducing population</a:t>
            </a:r>
          </a:p>
          <a:p>
            <a:pPr marL="793750" lvl="1"/>
            <a:r>
              <a:rPr lang="en-US" altLang="en-US" dirty="0">
                <a:cs typeface="Times New Roman" panose="02020603050405020304" pitchFamily="18" charset="0"/>
              </a:rPr>
              <a:t>Two main ways to perform plate counts:</a:t>
            </a:r>
          </a:p>
          <a:p>
            <a:pPr marL="1320800" lvl="2"/>
            <a:r>
              <a:rPr lang="en-US" altLang="en-US" i="1" u="sng" dirty="0"/>
              <a:t>Spread-plate method </a:t>
            </a:r>
            <a:r>
              <a:rPr lang="en-US" altLang="en-US" dirty="0"/>
              <a:t>(Figure 5.15)</a:t>
            </a:r>
          </a:p>
          <a:p>
            <a:pPr marL="1320800" lvl="2"/>
            <a:r>
              <a:rPr lang="en-US" altLang="en-US" i="1" u="sng" dirty="0"/>
              <a:t>Pour-plate method</a:t>
            </a:r>
            <a:endParaRPr lang="en-US" altLang="en-US" dirty="0">
              <a:cs typeface="Times New Roman" panose="02020603050405020304" pitchFamily="18" charset="0"/>
            </a:endParaRPr>
          </a:p>
          <a:p>
            <a:r>
              <a:rPr lang="en-US" altLang="en-US" dirty="0">
                <a:cs typeface="Times New Roman" panose="02020603050405020304" pitchFamily="18" charset="0"/>
              </a:rPr>
              <a:t>To obtain the appropriate colony number, the sample to be counted should always be </a:t>
            </a:r>
            <a:r>
              <a:rPr lang="en-US" altLang="en-US" dirty="0" smtClean="0">
                <a:cs typeface="Times New Roman" panose="02020603050405020304" pitchFamily="18" charset="0"/>
              </a:rPr>
              <a:t>diluted. 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43724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xtLs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altLang="en-US" sz="1400" smtClean="0">
                <a:solidFill>
                  <a:schemeClr val="accent2"/>
                </a:solidFill>
              </a:rPr>
              <a:t>Figure 5.15</a:t>
            </a:r>
          </a:p>
        </p:txBody>
      </p:sp>
      <p:pic>
        <p:nvPicPr>
          <p:cNvPr id="277507" name="Picture 42" descr="figure_05_15_0_unlabe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4"/>
          <a:stretch>
            <a:fillRect/>
          </a:stretch>
        </p:blipFill>
        <p:spPr bwMode="auto">
          <a:xfrm>
            <a:off x="296863" y="849313"/>
            <a:ext cx="8548687" cy="500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7508" name="Text Box 6"/>
          <p:cNvSpPr txBox="1">
            <a:spLocks noChangeArrowheads="1"/>
          </p:cNvSpPr>
          <p:nvPr/>
        </p:nvSpPr>
        <p:spPr bwMode="auto">
          <a:xfrm>
            <a:off x="347663" y="2606675"/>
            <a:ext cx="177482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Sample is pipetted onto</a:t>
            </a:r>
            <a:br>
              <a:rPr lang="en-US" altLang="en-US" sz="1200" b="1"/>
            </a:br>
            <a:r>
              <a:rPr lang="en-US" altLang="en-US" sz="1200" b="1"/>
              <a:t>surface of agar plate</a:t>
            </a:r>
            <a:br>
              <a:rPr lang="en-US" altLang="en-US" sz="1200" b="1"/>
            </a:br>
            <a:r>
              <a:rPr lang="en-US" altLang="en-US" sz="1200" b="1"/>
              <a:t>(0.1 ml or less)</a:t>
            </a:r>
          </a:p>
        </p:txBody>
      </p:sp>
      <p:sp>
        <p:nvSpPr>
          <p:cNvPr id="277509" name="Text Box 17"/>
          <p:cNvSpPr txBox="1">
            <a:spLocks noChangeArrowheads="1"/>
          </p:cNvSpPr>
          <p:nvPr/>
        </p:nvSpPr>
        <p:spPr bwMode="auto">
          <a:xfrm>
            <a:off x="2701925" y="2608263"/>
            <a:ext cx="1774825" cy="76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Sample is spread evenly</a:t>
            </a:r>
            <a:br>
              <a:rPr lang="en-US" altLang="en-US" sz="1200" b="1"/>
            </a:br>
            <a:r>
              <a:rPr lang="en-US" altLang="en-US" sz="1200" b="1"/>
              <a:t>over surface of agar</a:t>
            </a:r>
            <a:br>
              <a:rPr lang="en-US" altLang="en-US" sz="1200" b="1"/>
            </a:br>
            <a:r>
              <a:rPr lang="en-US" altLang="en-US" sz="1200" b="1"/>
              <a:t>using sterile glass</a:t>
            </a:r>
            <a:br>
              <a:rPr lang="en-US" altLang="en-US" sz="1200" b="1"/>
            </a:br>
            <a:r>
              <a:rPr lang="en-US" altLang="en-US" sz="1200" b="1"/>
              <a:t>spreader</a:t>
            </a:r>
          </a:p>
        </p:txBody>
      </p:sp>
      <p:sp>
        <p:nvSpPr>
          <p:cNvPr id="277510" name="Text Box 18"/>
          <p:cNvSpPr txBox="1">
            <a:spLocks noChangeArrowheads="1"/>
          </p:cNvSpPr>
          <p:nvPr/>
        </p:nvSpPr>
        <p:spPr bwMode="auto">
          <a:xfrm>
            <a:off x="5278438" y="2608263"/>
            <a:ext cx="1473200" cy="36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Typical spread-plate</a:t>
            </a:r>
            <a:br>
              <a:rPr lang="en-US" altLang="en-US" sz="1200" b="1"/>
            </a:br>
            <a:r>
              <a:rPr lang="en-US" altLang="en-US" sz="1200" b="1"/>
              <a:t>results</a:t>
            </a:r>
          </a:p>
        </p:txBody>
      </p:sp>
      <p:sp>
        <p:nvSpPr>
          <p:cNvPr id="277511" name="Text Box 19"/>
          <p:cNvSpPr txBox="1">
            <a:spLocks noChangeArrowheads="1"/>
          </p:cNvSpPr>
          <p:nvPr/>
        </p:nvSpPr>
        <p:spPr bwMode="auto">
          <a:xfrm>
            <a:off x="6626225" y="1250950"/>
            <a:ext cx="668338" cy="41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Surface</a:t>
            </a:r>
            <a:br>
              <a:rPr lang="en-US" altLang="en-US" sz="1200" b="1"/>
            </a:br>
            <a:r>
              <a:rPr lang="en-US" altLang="en-US" sz="1200" b="1"/>
              <a:t>colonies</a:t>
            </a:r>
          </a:p>
        </p:txBody>
      </p:sp>
      <p:sp>
        <p:nvSpPr>
          <p:cNvPr id="277512" name="Text Box 20"/>
          <p:cNvSpPr txBox="1">
            <a:spLocks noChangeArrowheads="1"/>
          </p:cNvSpPr>
          <p:nvPr/>
        </p:nvSpPr>
        <p:spPr bwMode="auto">
          <a:xfrm>
            <a:off x="6627813" y="3956050"/>
            <a:ext cx="668337" cy="41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Surface</a:t>
            </a:r>
            <a:br>
              <a:rPr lang="en-US" altLang="en-US" sz="1200" b="1"/>
            </a:br>
            <a:r>
              <a:rPr lang="en-US" altLang="en-US" sz="1200" b="1"/>
              <a:t>colonies</a:t>
            </a:r>
          </a:p>
        </p:txBody>
      </p:sp>
      <p:sp>
        <p:nvSpPr>
          <p:cNvPr id="277513" name="Text Box 21"/>
          <p:cNvSpPr txBox="1">
            <a:spLocks noChangeArrowheads="1"/>
          </p:cNvSpPr>
          <p:nvPr/>
        </p:nvSpPr>
        <p:spPr bwMode="auto">
          <a:xfrm>
            <a:off x="6629400" y="4876800"/>
            <a:ext cx="855663" cy="41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Subsurface</a:t>
            </a:r>
            <a:br>
              <a:rPr lang="en-US" altLang="en-US" sz="1200" b="1"/>
            </a:br>
            <a:r>
              <a:rPr lang="en-US" altLang="en-US" sz="1200" b="1"/>
              <a:t>colonies</a:t>
            </a:r>
          </a:p>
        </p:txBody>
      </p:sp>
      <p:sp>
        <p:nvSpPr>
          <p:cNvPr id="277514" name="Text Box 22"/>
          <p:cNvSpPr txBox="1">
            <a:spLocks noChangeArrowheads="1"/>
          </p:cNvSpPr>
          <p:nvPr/>
        </p:nvSpPr>
        <p:spPr bwMode="auto">
          <a:xfrm>
            <a:off x="5318125" y="5313363"/>
            <a:ext cx="1347788" cy="37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Typical pour-plate</a:t>
            </a:r>
            <a:br>
              <a:rPr lang="en-US" altLang="en-US" sz="1200" b="1"/>
            </a:br>
            <a:r>
              <a:rPr lang="en-US" altLang="en-US" sz="1200" b="1"/>
              <a:t>results</a:t>
            </a:r>
          </a:p>
        </p:txBody>
      </p:sp>
      <p:sp>
        <p:nvSpPr>
          <p:cNvPr id="277515" name="Text Box 23"/>
          <p:cNvSpPr txBox="1">
            <a:spLocks noChangeArrowheads="1"/>
          </p:cNvSpPr>
          <p:nvPr/>
        </p:nvSpPr>
        <p:spPr bwMode="auto">
          <a:xfrm>
            <a:off x="352425" y="5326063"/>
            <a:ext cx="1711325" cy="37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Sample is pipetted into</a:t>
            </a:r>
            <a:br>
              <a:rPr lang="en-US" altLang="en-US" sz="1200" b="1"/>
            </a:br>
            <a:r>
              <a:rPr lang="en-US" altLang="en-US" sz="1200" b="1"/>
              <a:t>sterile plate</a:t>
            </a:r>
          </a:p>
        </p:txBody>
      </p:sp>
      <p:sp>
        <p:nvSpPr>
          <p:cNvPr id="277516" name="Text Box 24"/>
          <p:cNvSpPr txBox="1">
            <a:spLocks noChangeArrowheads="1"/>
          </p:cNvSpPr>
          <p:nvPr/>
        </p:nvSpPr>
        <p:spPr bwMode="auto">
          <a:xfrm>
            <a:off x="2828925" y="5313363"/>
            <a:ext cx="14478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Sterile medium is</a:t>
            </a:r>
            <a:br>
              <a:rPr lang="en-US" altLang="en-US" sz="1200" b="1"/>
            </a:br>
            <a:r>
              <a:rPr lang="en-US" altLang="en-US" sz="1200" b="1"/>
              <a:t>added and mixed</a:t>
            </a:r>
            <a:br>
              <a:rPr lang="en-US" altLang="en-US" sz="1200" b="1"/>
            </a:br>
            <a:r>
              <a:rPr lang="en-US" altLang="en-US" sz="1200" b="1"/>
              <a:t>well with inoculum</a:t>
            </a:r>
          </a:p>
        </p:txBody>
      </p:sp>
      <p:sp>
        <p:nvSpPr>
          <p:cNvPr id="277517" name="Text Box 25"/>
          <p:cNvSpPr txBox="1">
            <a:spLocks noChangeArrowheads="1"/>
          </p:cNvSpPr>
          <p:nvPr/>
        </p:nvSpPr>
        <p:spPr bwMode="auto">
          <a:xfrm>
            <a:off x="352425" y="849313"/>
            <a:ext cx="2201863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b="1"/>
              <a:t>Spread-plate method</a:t>
            </a:r>
          </a:p>
        </p:txBody>
      </p:sp>
      <p:sp>
        <p:nvSpPr>
          <p:cNvPr id="277518" name="Text Box 26"/>
          <p:cNvSpPr txBox="1">
            <a:spLocks noChangeArrowheads="1"/>
          </p:cNvSpPr>
          <p:nvPr/>
        </p:nvSpPr>
        <p:spPr bwMode="auto">
          <a:xfrm>
            <a:off x="354013" y="3490913"/>
            <a:ext cx="1863725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b="1"/>
              <a:t>Pour-plate method</a:t>
            </a:r>
          </a:p>
        </p:txBody>
      </p:sp>
      <p:sp>
        <p:nvSpPr>
          <p:cNvPr id="277519" name="Text Box 27"/>
          <p:cNvSpPr txBox="1">
            <a:spLocks noChangeArrowheads="1"/>
          </p:cNvSpPr>
          <p:nvPr/>
        </p:nvSpPr>
        <p:spPr bwMode="auto">
          <a:xfrm>
            <a:off x="4403725" y="2133600"/>
            <a:ext cx="681038" cy="16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000" b="1">
                <a:solidFill>
                  <a:srgbClr val="0099B3"/>
                </a:solidFill>
              </a:rPr>
              <a:t>Incubation</a:t>
            </a:r>
          </a:p>
        </p:txBody>
      </p:sp>
      <p:sp>
        <p:nvSpPr>
          <p:cNvPr id="277520" name="Text Box 28"/>
          <p:cNvSpPr txBox="1">
            <a:spLocks noChangeArrowheads="1"/>
          </p:cNvSpPr>
          <p:nvPr/>
        </p:nvSpPr>
        <p:spPr bwMode="auto">
          <a:xfrm>
            <a:off x="4316413" y="4813300"/>
            <a:ext cx="946150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000" b="1">
                <a:solidFill>
                  <a:srgbClr val="0099B3"/>
                </a:solidFill>
              </a:rPr>
              <a:t>Solidification</a:t>
            </a:r>
            <a:br>
              <a:rPr lang="en-US" altLang="en-US" sz="1000" b="1">
                <a:solidFill>
                  <a:srgbClr val="0099B3"/>
                </a:solidFill>
              </a:rPr>
            </a:br>
            <a:r>
              <a:rPr lang="en-US" altLang="en-US" sz="1000" b="1">
                <a:solidFill>
                  <a:srgbClr val="0099B3"/>
                </a:solidFill>
              </a:rPr>
              <a:t>and incubation</a:t>
            </a:r>
          </a:p>
        </p:txBody>
      </p:sp>
      <p:sp>
        <p:nvSpPr>
          <p:cNvPr id="277521" name="Line 29"/>
          <p:cNvSpPr>
            <a:spLocks noChangeShapeType="1"/>
          </p:cNvSpPr>
          <p:nvPr/>
        </p:nvSpPr>
        <p:spPr bwMode="auto">
          <a:xfrm flipH="1">
            <a:off x="5959475" y="1333500"/>
            <a:ext cx="628650" cy="4778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522" name="Line 30"/>
          <p:cNvSpPr>
            <a:spLocks noChangeShapeType="1"/>
          </p:cNvSpPr>
          <p:nvPr/>
        </p:nvSpPr>
        <p:spPr bwMode="auto">
          <a:xfrm flipH="1">
            <a:off x="6048375" y="1333500"/>
            <a:ext cx="539750" cy="7413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523" name="Line 31"/>
          <p:cNvSpPr>
            <a:spLocks noChangeShapeType="1"/>
          </p:cNvSpPr>
          <p:nvPr/>
        </p:nvSpPr>
        <p:spPr bwMode="auto">
          <a:xfrm>
            <a:off x="7242175" y="1357313"/>
            <a:ext cx="741363" cy="176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524" name="Line 32"/>
          <p:cNvSpPr>
            <a:spLocks noChangeShapeType="1"/>
          </p:cNvSpPr>
          <p:nvPr/>
        </p:nvSpPr>
        <p:spPr bwMode="auto">
          <a:xfrm>
            <a:off x="7242175" y="1357313"/>
            <a:ext cx="439738" cy="554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525" name="Line 33"/>
          <p:cNvSpPr>
            <a:spLocks noChangeShapeType="1"/>
          </p:cNvSpPr>
          <p:nvPr/>
        </p:nvSpPr>
        <p:spPr bwMode="auto">
          <a:xfrm flipH="1">
            <a:off x="5946775" y="4062413"/>
            <a:ext cx="628650" cy="552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526" name="Line 35"/>
          <p:cNvSpPr>
            <a:spLocks noChangeShapeType="1"/>
          </p:cNvSpPr>
          <p:nvPr/>
        </p:nvSpPr>
        <p:spPr bwMode="auto">
          <a:xfrm flipH="1">
            <a:off x="6362700" y="4062413"/>
            <a:ext cx="212725" cy="514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527" name="Line 36"/>
          <p:cNvSpPr>
            <a:spLocks noChangeShapeType="1"/>
          </p:cNvSpPr>
          <p:nvPr/>
        </p:nvSpPr>
        <p:spPr bwMode="auto">
          <a:xfrm flipH="1" flipV="1">
            <a:off x="6148388" y="4765675"/>
            <a:ext cx="427037" cy="150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528" name="Line 37"/>
          <p:cNvSpPr>
            <a:spLocks noChangeShapeType="1"/>
          </p:cNvSpPr>
          <p:nvPr/>
        </p:nvSpPr>
        <p:spPr bwMode="auto">
          <a:xfrm flipH="1" flipV="1">
            <a:off x="6437313" y="4714875"/>
            <a:ext cx="138112" cy="2143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529" name="Line 38"/>
          <p:cNvSpPr>
            <a:spLocks noChangeShapeType="1"/>
          </p:cNvSpPr>
          <p:nvPr/>
        </p:nvSpPr>
        <p:spPr bwMode="auto">
          <a:xfrm>
            <a:off x="7242175" y="4049713"/>
            <a:ext cx="1031875" cy="49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530" name="Line 39"/>
          <p:cNvSpPr>
            <a:spLocks noChangeShapeType="1"/>
          </p:cNvSpPr>
          <p:nvPr/>
        </p:nvSpPr>
        <p:spPr bwMode="auto">
          <a:xfrm>
            <a:off x="7242175" y="4062413"/>
            <a:ext cx="754063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531" name="Line 40"/>
          <p:cNvSpPr>
            <a:spLocks noChangeShapeType="1"/>
          </p:cNvSpPr>
          <p:nvPr/>
        </p:nvSpPr>
        <p:spPr bwMode="auto">
          <a:xfrm flipV="1">
            <a:off x="7392988" y="4387850"/>
            <a:ext cx="214312" cy="503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532" name="Line 41"/>
          <p:cNvSpPr>
            <a:spLocks noChangeShapeType="1"/>
          </p:cNvSpPr>
          <p:nvPr/>
        </p:nvSpPr>
        <p:spPr bwMode="auto">
          <a:xfrm flipV="1">
            <a:off x="7392988" y="4640263"/>
            <a:ext cx="227012" cy="2508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533" name="Date Placeholder 3"/>
          <p:cNvSpPr>
            <a:spLocks/>
          </p:cNvSpPr>
          <p:nvPr/>
        </p:nvSpPr>
        <p:spPr bwMode="auto">
          <a:xfrm>
            <a:off x="152400" y="6604000"/>
            <a:ext cx="2286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E25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© 2012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255081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 smtClean="0"/>
              <a:t>Content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822959" y="1788161"/>
            <a:ext cx="7646337" cy="453273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800" dirty="0" smtClean="0"/>
              <a:t>Bacterial Cell Division 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600" dirty="0" smtClean="0"/>
              <a:t>Cell Growth and Binary Fission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600" dirty="0" smtClean="0"/>
              <a:t>Determinant Proteins  for division and morphology (</a:t>
            </a:r>
            <a:r>
              <a:rPr lang="en-US" altLang="en-US" sz="1600" dirty="0" err="1" smtClean="0"/>
              <a:t>Fts</a:t>
            </a:r>
            <a:r>
              <a:rPr lang="en-US" altLang="en-US" sz="1600" dirty="0" smtClean="0"/>
              <a:t>, </a:t>
            </a:r>
            <a:r>
              <a:rPr lang="en-US" altLang="en-US" sz="1600" dirty="0" err="1" smtClean="0"/>
              <a:t>MreB</a:t>
            </a:r>
            <a:r>
              <a:rPr lang="en-US" altLang="en-US" sz="1600" dirty="0" smtClean="0"/>
              <a:t>).</a:t>
            </a:r>
          </a:p>
          <a:p>
            <a:pPr defTabSz="1019175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800" dirty="0" smtClean="0"/>
              <a:t>Population growth </a:t>
            </a:r>
          </a:p>
          <a:p>
            <a:pPr lvl="1" defTabSz="1019175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600" dirty="0" smtClean="0"/>
              <a:t>The </a:t>
            </a:r>
            <a:r>
              <a:rPr lang="en-US" altLang="en-US" sz="1600" dirty="0"/>
              <a:t>Concept of Exponential Growth</a:t>
            </a:r>
          </a:p>
          <a:p>
            <a:pPr lvl="1" defTabSz="1019175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600" dirty="0" smtClean="0"/>
              <a:t>The </a:t>
            </a:r>
            <a:r>
              <a:rPr lang="en-US" altLang="en-US" sz="1600" dirty="0"/>
              <a:t>Microbial Growth Cycle</a:t>
            </a:r>
          </a:p>
          <a:p>
            <a:pPr defTabSz="1019175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800" dirty="0" smtClean="0"/>
              <a:t>Measuring </a:t>
            </a:r>
            <a:r>
              <a:rPr lang="en-US" altLang="en-US" sz="1800" dirty="0"/>
              <a:t>Microbial </a:t>
            </a:r>
            <a:r>
              <a:rPr lang="en-US" altLang="en-US" sz="1800" dirty="0" smtClean="0"/>
              <a:t>Growth</a:t>
            </a:r>
          </a:p>
          <a:p>
            <a:pPr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800" dirty="0" smtClean="0"/>
              <a:t>Environmental </a:t>
            </a:r>
            <a:r>
              <a:rPr lang="en-US" altLang="en-US" sz="1800" dirty="0"/>
              <a:t>Factors Affecting </a:t>
            </a:r>
            <a:r>
              <a:rPr lang="en-US" altLang="en-US" sz="1800" dirty="0" smtClean="0"/>
              <a:t>Growth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600" dirty="0" smtClean="0"/>
              <a:t>Temperature 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600" dirty="0" smtClean="0"/>
              <a:t>Acidity </a:t>
            </a:r>
            <a:r>
              <a:rPr lang="en-US" altLang="en-US" sz="1600" dirty="0"/>
              <a:t>and Alkalinity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600" dirty="0" smtClean="0"/>
              <a:t>Osmotic </a:t>
            </a:r>
            <a:r>
              <a:rPr lang="en-US" altLang="en-US" sz="1600" dirty="0"/>
              <a:t>Effects on Microbial Growth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600" dirty="0" smtClean="0"/>
              <a:t>Oxygen </a:t>
            </a:r>
            <a:r>
              <a:rPr lang="en-US" altLang="en-US" sz="1600" dirty="0"/>
              <a:t>and Microorganisms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sz="1600" dirty="0" smtClean="0"/>
              <a:t>Toxic </a:t>
            </a:r>
            <a:r>
              <a:rPr lang="en-US" altLang="en-US" sz="1600" dirty="0"/>
              <a:t>Forms of </a:t>
            </a:r>
            <a:r>
              <a:rPr lang="en-US" altLang="en-US" sz="1600" dirty="0" smtClean="0"/>
              <a:t>Oxygen</a:t>
            </a:r>
          </a:p>
        </p:txBody>
      </p:sp>
      <p:grpSp>
        <p:nvGrpSpPr>
          <p:cNvPr id="27652" name="Group 8"/>
          <p:cNvGrpSpPr>
            <a:grpSpLocks/>
          </p:cNvGrpSpPr>
          <p:nvPr/>
        </p:nvGrpSpPr>
        <p:grpSpPr bwMode="auto">
          <a:xfrm>
            <a:off x="0" y="6553200"/>
            <a:ext cx="9144000" cy="304800"/>
            <a:chOff x="0" y="4128"/>
            <a:chExt cx="5760" cy="192"/>
          </a:xfrm>
        </p:grpSpPr>
        <p:sp>
          <p:nvSpPr>
            <p:cNvPr id="27653" name="Rectangle 9"/>
            <p:cNvSpPr>
              <a:spLocks noChangeArrowheads="1"/>
            </p:cNvSpPr>
            <p:nvPr/>
          </p:nvSpPr>
          <p:spPr bwMode="auto">
            <a:xfrm>
              <a:off x="0" y="4128"/>
              <a:ext cx="5760" cy="192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54" name="Date Placeholder 3"/>
            <p:cNvSpPr>
              <a:spLocks/>
            </p:cNvSpPr>
            <p:nvPr/>
          </p:nvSpPr>
          <p:spPr bwMode="auto">
            <a:xfrm>
              <a:off x="96" y="4160"/>
              <a:ext cx="1440" cy="144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© 2012 Pearson Education, Inc.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006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xtLs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altLang="en-US" sz="1400" smtClean="0">
                <a:solidFill>
                  <a:schemeClr val="accent2"/>
                </a:solidFill>
              </a:rPr>
              <a:t>Figure 5.16</a:t>
            </a:r>
          </a:p>
        </p:txBody>
      </p:sp>
      <p:pic>
        <p:nvPicPr>
          <p:cNvPr id="283651" name="Picture 52" descr="figure_05_16_unlabe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6"/>
          <a:stretch>
            <a:fillRect/>
          </a:stretch>
        </p:blipFill>
        <p:spPr bwMode="auto">
          <a:xfrm>
            <a:off x="1739900" y="136525"/>
            <a:ext cx="5664200" cy="641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3652" name="Text Box 9"/>
          <p:cNvSpPr txBox="1">
            <a:spLocks noChangeArrowheads="1"/>
          </p:cNvSpPr>
          <p:nvPr/>
        </p:nvSpPr>
        <p:spPr bwMode="auto">
          <a:xfrm>
            <a:off x="3760788" y="1216025"/>
            <a:ext cx="895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Sample to</a:t>
            </a:r>
            <a:br>
              <a:rPr lang="en-US" altLang="en-US" sz="1200" b="1"/>
            </a:br>
            <a:r>
              <a:rPr lang="en-US" altLang="en-US" sz="1200" b="1"/>
              <a:t>be counted</a:t>
            </a:r>
          </a:p>
        </p:txBody>
      </p:sp>
      <p:sp>
        <p:nvSpPr>
          <p:cNvPr id="283653" name="Text Box 20"/>
          <p:cNvSpPr txBox="1">
            <a:spLocks noChangeArrowheads="1"/>
          </p:cNvSpPr>
          <p:nvPr/>
        </p:nvSpPr>
        <p:spPr bwMode="auto">
          <a:xfrm>
            <a:off x="2241550" y="1355725"/>
            <a:ext cx="379413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1 ml</a:t>
            </a:r>
          </a:p>
        </p:txBody>
      </p:sp>
      <p:sp>
        <p:nvSpPr>
          <p:cNvPr id="283654" name="Text Box 21"/>
          <p:cNvSpPr txBox="1">
            <a:spLocks noChangeArrowheads="1"/>
          </p:cNvSpPr>
          <p:nvPr/>
        </p:nvSpPr>
        <p:spPr bwMode="auto">
          <a:xfrm>
            <a:off x="2833688" y="1973263"/>
            <a:ext cx="379412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1 ml</a:t>
            </a:r>
          </a:p>
        </p:txBody>
      </p:sp>
      <p:sp>
        <p:nvSpPr>
          <p:cNvPr id="283655" name="Text Box 22"/>
          <p:cNvSpPr txBox="1">
            <a:spLocks noChangeArrowheads="1"/>
          </p:cNvSpPr>
          <p:nvPr/>
        </p:nvSpPr>
        <p:spPr bwMode="auto">
          <a:xfrm>
            <a:off x="3576638" y="1973263"/>
            <a:ext cx="379412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1 ml</a:t>
            </a:r>
          </a:p>
        </p:txBody>
      </p:sp>
      <p:sp>
        <p:nvSpPr>
          <p:cNvPr id="283656" name="Text Box 23"/>
          <p:cNvSpPr txBox="1">
            <a:spLocks noChangeArrowheads="1"/>
          </p:cNvSpPr>
          <p:nvPr/>
        </p:nvSpPr>
        <p:spPr bwMode="auto">
          <a:xfrm>
            <a:off x="4305300" y="1973263"/>
            <a:ext cx="379413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1 ml</a:t>
            </a:r>
          </a:p>
        </p:txBody>
      </p:sp>
      <p:sp>
        <p:nvSpPr>
          <p:cNvPr id="283657" name="Text Box 24"/>
          <p:cNvSpPr txBox="1">
            <a:spLocks noChangeArrowheads="1"/>
          </p:cNvSpPr>
          <p:nvPr/>
        </p:nvSpPr>
        <p:spPr bwMode="auto">
          <a:xfrm>
            <a:off x="5084763" y="1973263"/>
            <a:ext cx="379412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1 ml</a:t>
            </a:r>
          </a:p>
        </p:txBody>
      </p:sp>
      <p:sp>
        <p:nvSpPr>
          <p:cNvPr id="283658" name="Text Box 25"/>
          <p:cNvSpPr txBox="1">
            <a:spLocks noChangeArrowheads="1"/>
          </p:cNvSpPr>
          <p:nvPr/>
        </p:nvSpPr>
        <p:spPr bwMode="auto">
          <a:xfrm>
            <a:off x="5851525" y="1973263"/>
            <a:ext cx="379413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1 ml</a:t>
            </a:r>
          </a:p>
        </p:txBody>
      </p:sp>
      <p:sp>
        <p:nvSpPr>
          <p:cNvPr id="283659" name="Text Box 26"/>
          <p:cNvSpPr txBox="1">
            <a:spLocks noChangeArrowheads="1"/>
          </p:cNvSpPr>
          <p:nvPr/>
        </p:nvSpPr>
        <p:spPr bwMode="auto">
          <a:xfrm>
            <a:off x="1790700" y="3167063"/>
            <a:ext cx="43021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9-ml</a:t>
            </a:r>
            <a:br>
              <a:rPr lang="en-US" altLang="en-US" sz="1200" b="1"/>
            </a:br>
            <a:r>
              <a:rPr lang="en-US" altLang="en-US" sz="1200" b="1"/>
              <a:t>broth</a:t>
            </a:r>
          </a:p>
        </p:txBody>
      </p:sp>
      <p:sp>
        <p:nvSpPr>
          <p:cNvPr id="283660" name="Text Box 27"/>
          <p:cNvSpPr txBox="1">
            <a:spLocks noChangeArrowheads="1"/>
          </p:cNvSpPr>
          <p:nvPr/>
        </p:nvSpPr>
        <p:spPr bwMode="auto">
          <a:xfrm>
            <a:off x="1790700" y="3695700"/>
            <a:ext cx="706438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400" b="1"/>
              <a:t>Total </a:t>
            </a:r>
            <a:br>
              <a:rPr lang="en-US" altLang="en-US" sz="1400" b="1"/>
            </a:br>
            <a:r>
              <a:rPr lang="en-US" altLang="en-US" sz="1400" b="1"/>
              <a:t>dilution</a:t>
            </a:r>
          </a:p>
        </p:txBody>
      </p:sp>
      <p:sp>
        <p:nvSpPr>
          <p:cNvPr id="283661" name="Text Box 28"/>
          <p:cNvSpPr txBox="1">
            <a:spLocks noChangeArrowheads="1"/>
          </p:cNvSpPr>
          <p:nvPr/>
        </p:nvSpPr>
        <p:spPr bwMode="auto">
          <a:xfrm>
            <a:off x="1776413" y="4133850"/>
            <a:ext cx="1462087" cy="20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Plate 1-ml samples</a:t>
            </a:r>
          </a:p>
        </p:txBody>
      </p:sp>
      <p:sp>
        <p:nvSpPr>
          <p:cNvPr id="283662" name="Text Box 29"/>
          <p:cNvSpPr txBox="1">
            <a:spLocks noChangeArrowheads="1"/>
          </p:cNvSpPr>
          <p:nvPr/>
        </p:nvSpPr>
        <p:spPr bwMode="auto">
          <a:xfrm>
            <a:off x="2517775" y="3694113"/>
            <a:ext cx="468313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1/10</a:t>
            </a:r>
            <a:br>
              <a:rPr lang="en-US" altLang="en-US" sz="1200" b="1"/>
            </a:br>
            <a:r>
              <a:rPr lang="en-US" altLang="en-US" sz="1200" b="1"/>
              <a:t>(10</a:t>
            </a:r>
            <a:r>
              <a:rPr lang="en-US" altLang="en-US" sz="1200" b="1" baseline="30000">
                <a:sym typeface="Symbol" panose="05050102010706020507" pitchFamily="18" charset="2"/>
              </a:rPr>
              <a:t></a:t>
            </a:r>
            <a:r>
              <a:rPr lang="en-US" altLang="en-US" sz="1200" b="1" baseline="30000"/>
              <a:t>1</a:t>
            </a:r>
            <a:r>
              <a:rPr lang="en-US" altLang="en-US" sz="1200" b="1"/>
              <a:t>)</a:t>
            </a:r>
          </a:p>
        </p:txBody>
      </p:sp>
      <p:sp>
        <p:nvSpPr>
          <p:cNvPr id="283663" name="Text Box 30"/>
          <p:cNvSpPr txBox="1">
            <a:spLocks noChangeArrowheads="1"/>
          </p:cNvSpPr>
          <p:nvPr/>
        </p:nvSpPr>
        <p:spPr bwMode="auto">
          <a:xfrm>
            <a:off x="3286125" y="3695700"/>
            <a:ext cx="392113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1/100</a:t>
            </a:r>
            <a:br>
              <a:rPr lang="en-US" altLang="en-US" sz="1200" b="1"/>
            </a:br>
            <a:r>
              <a:rPr lang="en-US" altLang="en-US" sz="1200" b="1"/>
              <a:t>(10</a:t>
            </a:r>
            <a:r>
              <a:rPr lang="en-US" altLang="en-US" sz="1200" b="1" baseline="30000">
                <a:sym typeface="Symbol" panose="05050102010706020507" pitchFamily="18" charset="2"/>
              </a:rPr>
              <a:t></a:t>
            </a:r>
            <a:r>
              <a:rPr lang="en-US" altLang="en-US" sz="1200" b="1" baseline="30000"/>
              <a:t>2</a:t>
            </a:r>
            <a:r>
              <a:rPr lang="en-US" altLang="en-US" sz="1200" b="1"/>
              <a:t>)</a:t>
            </a:r>
          </a:p>
        </p:txBody>
      </p:sp>
      <p:sp>
        <p:nvSpPr>
          <p:cNvPr id="283664" name="Text Box 31"/>
          <p:cNvSpPr txBox="1">
            <a:spLocks noChangeArrowheads="1"/>
          </p:cNvSpPr>
          <p:nvPr/>
        </p:nvSpPr>
        <p:spPr bwMode="auto">
          <a:xfrm>
            <a:off x="4017963" y="3697288"/>
            <a:ext cx="42862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1/10</a:t>
            </a:r>
            <a:r>
              <a:rPr lang="en-US" altLang="en-US" sz="1200" b="1" baseline="30000"/>
              <a:t>3</a:t>
            </a:r>
            <a:r>
              <a:rPr lang="en-US" altLang="en-US" sz="1200" b="1"/>
              <a:t/>
            </a:r>
            <a:br>
              <a:rPr lang="en-US" altLang="en-US" sz="1200" b="1"/>
            </a:br>
            <a:r>
              <a:rPr lang="en-US" altLang="en-US" sz="1200" b="1"/>
              <a:t>(10</a:t>
            </a:r>
            <a:r>
              <a:rPr lang="en-US" altLang="en-US" sz="1200" b="1" baseline="30000">
                <a:sym typeface="Symbol" panose="05050102010706020507" pitchFamily="18" charset="2"/>
              </a:rPr>
              <a:t></a:t>
            </a:r>
            <a:r>
              <a:rPr lang="en-US" altLang="en-US" sz="1200" b="1" baseline="30000"/>
              <a:t>3</a:t>
            </a:r>
            <a:r>
              <a:rPr lang="en-US" altLang="en-US" sz="1200" b="1"/>
              <a:t>)</a:t>
            </a:r>
          </a:p>
        </p:txBody>
      </p:sp>
      <p:sp>
        <p:nvSpPr>
          <p:cNvPr id="283665" name="Text Box 32"/>
          <p:cNvSpPr txBox="1">
            <a:spLocks noChangeArrowheads="1"/>
          </p:cNvSpPr>
          <p:nvPr/>
        </p:nvSpPr>
        <p:spPr bwMode="auto">
          <a:xfrm>
            <a:off x="4711700" y="3686175"/>
            <a:ext cx="42862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1/10</a:t>
            </a:r>
            <a:r>
              <a:rPr lang="en-US" altLang="en-US" sz="1200" b="1" baseline="30000"/>
              <a:t>4</a:t>
            </a:r>
            <a:r>
              <a:rPr lang="en-US" altLang="en-US" sz="1200" b="1"/>
              <a:t/>
            </a:r>
            <a:br>
              <a:rPr lang="en-US" altLang="en-US" sz="1200" b="1"/>
            </a:br>
            <a:r>
              <a:rPr lang="en-US" altLang="en-US" sz="1200" b="1"/>
              <a:t>(10</a:t>
            </a:r>
            <a:r>
              <a:rPr lang="en-US" altLang="en-US" sz="1200" b="1" baseline="30000">
                <a:sym typeface="Symbol" panose="05050102010706020507" pitchFamily="18" charset="2"/>
              </a:rPr>
              <a:t></a:t>
            </a:r>
            <a:r>
              <a:rPr lang="en-US" altLang="en-US" sz="1200" b="1" baseline="30000"/>
              <a:t>4</a:t>
            </a:r>
            <a:r>
              <a:rPr lang="en-US" altLang="en-US" sz="1200" b="1"/>
              <a:t>)</a:t>
            </a:r>
          </a:p>
        </p:txBody>
      </p:sp>
      <p:sp>
        <p:nvSpPr>
          <p:cNvPr id="283666" name="Text Box 33"/>
          <p:cNvSpPr txBox="1">
            <a:spLocks noChangeArrowheads="1"/>
          </p:cNvSpPr>
          <p:nvPr/>
        </p:nvSpPr>
        <p:spPr bwMode="auto">
          <a:xfrm>
            <a:off x="5491163" y="3686175"/>
            <a:ext cx="42862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1/10</a:t>
            </a:r>
            <a:r>
              <a:rPr lang="en-US" altLang="en-US" sz="1200" b="1" baseline="30000"/>
              <a:t>5</a:t>
            </a:r>
            <a:r>
              <a:rPr lang="en-US" altLang="en-US" sz="1200" b="1"/>
              <a:t/>
            </a:r>
            <a:br>
              <a:rPr lang="en-US" altLang="en-US" sz="1200" b="1"/>
            </a:br>
            <a:r>
              <a:rPr lang="en-US" altLang="en-US" sz="1200" b="1"/>
              <a:t>(10</a:t>
            </a:r>
            <a:r>
              <a:rPr lang="en-US" altLang="en-US" sz="1200" b="1" baseline="30000">
                <a:sym typeface="Symbol" panose="05050102010706020507" pitchFamily="18" charset="2"/>
              </a:rPr>
              <a:t></a:t>
            </a:r>
            <a:r>
              <a:rPr lang="en-US" altLang="en-US" sz="1200" b="1" baseline="30000"/>
              <a:t>5</a:t>
            </a:r>
            <a:r>
              <a:rPr lang="en-US" altLang="en-US" sz="1200" b="1"/>
              <a:t>)</a:t>
            </a:r>
          </a:p>
        </p:txBody>
      </p:sp>
      <p:sp>
        <p:nvSpPr>
          <p:cNvPr id="283667" name="Text Box 34"/>
          <p:cNvSpPr txBox="1">
            <a:spLocks noChangeArrowheads="1"/>
          </p:cNvSpPr>
          <p:nvPr/>
        </p:nvSpPr>
        <p:spPr bwMode="auto">
          <a:xfrm>
            <a:off x="6232525" y="3698875"/>
            <a:ext cx="42862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1/10</a:t>
            </a:r>
            <a:r>
              <a:rPr lang="en-US" altLang="en-US" sz="1200" b="1" baseline="30000"/>
              <a:t>6</a:t>
            </a:r>
            <a:r>
              <a:rPr lang="en-US" altLang="en-US" sz="1200" b="1"/>
              <a:t/>
            </a:r>
            <a:br>
              <a:rPr lang="en-US" altLang="en-US" sz="1200" b="1"/>
            </a:br>
            <a:r>
              <a:rPr lang="en-US" altLang="en-US" sz="1200" b="1"/>
              <a:t>(10</a:t>
            </a:r>
            <a:r>
              <a:rPr lang="en-US" altLang="en-US" sz="1200" b="1" baseline="30000">
                <a:sym typeface="Symbol" panose="05050102010706020507" pitchFamily="18" charset="2"/>
              </a:rPr>
              <a:t></a:t>
            </a:r>
            <a:r>
              <a:rPr lang="en-US" altLang="en-US" sz="1200" b="1" baseline="30000"/>
              <a:t>6</a:t>
            </a:r>
            <a:r>
              <a:rPr lang="en-US" altLang="en-US" sz="1200" b="1"/>
              <a:t>)</a:t>
            </a:r>
          </a:p>
        </p:txBody>
      </p:sp>
      <p:sp>
        <p:nvSpPr>
          <p:cNvPr id="283668" name="Text Box 35"/>
          <p:cNvSpPr txBox="1">
            <a:spLocks noChangeArrowheads="1"/>
          </p:cNvSpPr>
          <p:nvPr/>
        </p:nvSpPr>
        <p:spPr bwMode="auto">
          <a:xfrm>
            <a:off x="3729038" y="5999163"/>
            <a:ext cx="906462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159   </a:t>
            </a:r>
            <a:r>
              <a:rPr lang="en-US" altLang="en-US" sz="1200" b="1">
                <a:sym typeface="Symbol" panose="05050102010706020507" pitchFamily="18" charset="2"/>
              </a:rPr>
              <a:t> </a:t>
            </a:r>
            <a:r>
              <a:rPr lang="en-US" altLang="en-US" sz="1200" b="1"/>
              <a:t>  10</a:t>
            </a:r>
            <a:r>
              <a:rPr lang="en-US" altLang="en-US" sz="1200" b="1" baseline="30000"/>
              <a:t>3</a:t>
            </a:r>
            <a:endParaRPr lang="en-US" altLang="en-US" sz="1200" b="1"/>
          </a:p>
        </p:txBody>
      </p:sp>
      <p:sp>
        <p:nvSpPr>
          <p:cNvPr id="283669" name="Text Box 36"/>
          <p:cNvSpPr txBox="1">
            <a:spLocks noChangeArrowheads="1"/>
          </p:cNvSpPr>
          <p:nvPr/>
        </p:nvSpPr>
        <p:spPr bwMode="auto">
          <a:xfrm>
            <a:off x="5238750" y="6011863"/>
            <a:ext cx="906463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1.59   </a:t>
            </a:r>
            <a:r>
              <a:rPr lang="en-US" altLang="en-US" sz="1200" b="1">
                <a:sym typeface="Symbol" panose="05050102010706020507" pitchFamily="18" charset="2"/>
              </a:rPr>
              <a:t> </a:t>
            </a:r>
            <a:r>
              <a:rPr lang="en-US" altLang="en-US" sz="1200" b="1"/>
              <a:t>  10</a:t>
            </a:r>
            <a:r>
              <a:rPr lang="en-US" altLang="en-US" sz="1200" b="1" baseline="30000"/>
              <a:t>5</a:t>
            </a:r>
            <a:endParaRPr lang="en-US" altLang="en-US" sz="1200" b="1"/>
          </a:p>
        </p:txBody>
      </p:sp>
      <p:sp>
        <p:nvSpPr>
          <p:cNvPr id="283670" name="Text Box 37"/>
          <p:cNvSpPr txBox="1">
            <a:spLocks noChangeArrowheads="1"/>
          </p:cNvSpPr>
          <p:nvPr/>
        </p:nvSpPr>
        <p:spPr bwMode="auto">
          <a:xfrm>
            <a:off x="4887913" y="6024563"/>
            <a:ext cx="165100" cy="16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>
                <a:sym typeface="Symbol" panose="05050102010706020507" pitchFamily="18" charset="2"/>
              </a:rPr>
              <a:t></a:t>
            </a:r>
            <a:endParaRPr lang="en-US" altLang="en-US" sz="1200" b="1"/>
          </a:p>
        </p:txBody>
      </p:sp>
      <p:sp>
        <p:nvSpPr>
          <p:cNvPr id="283671" name="Text Box 38"/>
          <p:cNvSpPr txBox="1">
            <a:spLocks noChangeArrowheads="1"/>
          </p:cNvSpPr>
          <p:nvPr/>
        </p:nvSpPr>
        <p:spPr bwMode="auto">
          <a:xfrm>
            <a:off x="3656013" y="6176963"/>
            <a:ext cx="42862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Plate </a:t>
            </a:r>
            <a:br>
              <a:rPr lang="en-US" altLang="en-US" sz="1200" b="1"/>
            </a:br>
            <a:r>
              <a:rPr lang="en-US" altLang="en-US" sz="1200" b="1"/>
              <a:t>count</a:t>
            </a:r>
          </a:p>
        </p:txBody>
      </p:sp>
      <p:sp>
        <p:nvSpPr>
          <p:cNvPr id="283672" name="Text Box 39"/>
          <p:cNvSpPr txBox="1">
            <a:spLocks noChangeArrowheads="1"/>
          </p:cNvSpPr>
          <p:nvPr/>
        </p:nvSpPr>
        <p:spPr bwMode="auto">
          <a:xfrm>
            <a:off x="4197350" y="6191250"/>
            <a:ext cx="630238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Dilution</a:t>
            </a:r>
            <a:br>
              <a:rPr lang="en-US" altLang="en-US" sz="1200" b="1"/>
            </a:br>
            <a:r>
              <a:rPr lang="en-US" altLang="en-US" sz="1200" b="1"/>
              <a:t>factor</a:t>
            </a:r>
          </a:p>
        </p:txBody>
      </p:sp>
      <p:sp>
        <p:nvSpPr>
          <p:cNvPr id="283673" name="Text Box 40"/>
          <p:cNvSpPr txBox="1">
            <a:spLocks noChangeArrowheads="1"/>
          </p:cNvSpPr>
          <p:nvPr/>
        </p:nvSpPr>
        <p:spPr bwMode="auto">
          <a:xfrm>
            <a:off x="5092700" y="6178550"/>
            <a:ext cx="2263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b="1"/>
              <a:t>Cells (colony-forming units)</a:t>
            </a:r>
            <a:br>
              <a:rPr lang="en-US" altLang="en-US" sz="1200" b="1"/>
            </a:br>
            <a:r>
              <a:rPr lang="en-US" altLang="en-US" sz="1200" b="1"/>
              <a:t>per milliliter of original sample</a:t>
            </a:r>
          </a:p>
        </p:txBody>
      </p:sp>
      <p:sp>
        <p:nvSpPr>
          <p:cNvPr id="283674" name="Text Box 41"/>
          <p:cNvSpPr txBox="1">
            <a:spLocks noChangeArrowheads="1"/>
          </p:cNvSpPr>
          <p:nvPr/>
        </p:nvSpPr>
        <p:spPr bwMode="auto">
          <a:xfrm>
            <a:off x="3846513" y="5349875"/>
            <a:ext cx="630237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 b="1"/>
              <a:t>159 </a:t>
            </a:r>
            <a:br>
              <a:rPr lang="en-US" altLang="en-US" sz="1200" b="1"/>
            </a:br>
            <a:r>
              <a:rPr lang="en-US" altLang="en-US" sz="1200" b="1"/>
              <a:t>colonies</a:t>
            </a:r>
          </a:p>
        </p:txBody>
      </p:sp>
      <p:sp>
        <p:nvSpPr>
          <p:cNvPr id="283675" name="Text Box 42"/>
          <p:cNvSpPr txBox="1">
            <a:spLocks noChangeArrowheads="1"/>
          </p:cNvSpPr>
          <p:nvPr/>
        </p:nvSpPr>
        <p:spPr bwMode="auto">
          <a:xfrm>
            <a:off x="4565650" y="5349875"/>
            <a:ext cx="630238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 b="1"/>
              <a:t>17 </a:t>
            </a:r>
            <a:br>
              <a:rPr lang="en-US" altLang="en-US" sz="1200" b="1"/>
            </a:br>
            <a:r>
              <a:rPr lang="en-US" altLang="en-US" sz="1200" b="1"/>
              <a:t>colonies</a:t>
            </a:r>
          </a:p>
        </p:txBody>
      </p:sp>
      <p:sp>
        <p:nvSpPr>
          <p:cNvPr id="283676" name="Text Box 43"/>
          <p:cNvSpPr txBox="1">
            <a:spLocks noChangeArrowheads="1"/>
          </p:cNvSpPr>
          <p:nvPr/>
        </p:nvSpPr>
        <p:spPr bwMode="auto">
          <a:xfrm>
            <a:off x="5321300" y="5349875"/>
            <a:ext cx="630238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 b="1"/>
              <a:t>2 </a:t>
            </a:r>
            <a:br>
              <a:rPr lang="en-US" altLang="en-US" sz="1200" b="1"/>
            </a:br>
            <a:r>
              <a:rPr lang="en-US" altLang="en-US" sz="1200" b="1"/>
              <a:t>colonies</a:t>
            </a:r>
          </a:p>
        </p:txBody>
      </p:sp>
      <p:sp>
        <p:nvSpPr>
          <p:cNvPr id="283677" name="Text Box 44"/>
          <p:cNvSpPr txBox="1">
            <a:spLocks noChangeArrowheads="1"/>
          </p:cNvSpPr>
          <p:nvPr/>
        </p:nvSpPr>
        <p:spPr bwMode="auto">
          <a:xfrm>
            <a:off x="6065838" y="5362575"/>
            <a:ext cx="630237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 b="1"/>
              <a:t>0 </a:t>
            </a:r>
            <a:br>
              <a:rPr lang="en-US" altLang="en-US" sz="1200" b="1"/>
            </a:br>
            <a:r>
              <a:rPr lang="en-US" altLang="en-US" sz="1200" b="1"/>
              <a:t>colonies</a:t>
            </a:r>
          </a:p>
        </p:txBody>
      </p:sp>
      <p:sp>
        <p:nvSpPr>
          <p:cNvPr id="283678" name="Text Box 45"/>
          <p:cNvSpPr txBox="1">
            <a:spLocks noChangeArrowheads="1"/>
          </p:cNvSpPr>
          <p:nvPr/>
        </p:nvSpPr>
        <p:spPr bwMode="auto">
          <a:xfrm>
            <a:off x="2305050" y="5514975"/>
            <a:ext cx="1397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 b="1"/>
              <a:t>Too many colonies</a:t>
            </a:r>
            <a:br>
              <a:rPr lang="en-US" altLang="en-US" sz="1200" b="1"/>
            </a:br>
            <a:r>
              <a:rPr lang="en-US" altLang="en-US" sz="1200" b="1"/>
              <a:t>to count</a:t>
            </a:r>
          </a:p>
        </p:txBody>
      </p:sp>
      <p:sp>
        <p:nvSpPr>
          <p:cNvPr id="283679" name="Line 46"/>
          <p:cNvSpPr>
            <a:spLocks noChangeShapeType="1"/>
          </p:cNvSpPr>
          <p:nvPr/>
        </p:nvSpPr>
        <p:spPr bwMode="auto">
          <a:xfrm>
            <a:off x="2325688" y="5362575"/>
            <a:ext cx="0" cy="82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3680" name="Line 47"/>
          <p:cNvSpPr>
            <a:spLocks noChangeShapeType="1"/>
          </p:cNvSpPr>
          <p:nvPr/>
        </p:nvSpPr>
        <p:spPr bwMode="auto">
          <a:xfrm>
            <a:off x="3702050" y="5356225"/>
            <a:ext cx="0" cy="88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3681" name="Line 48"/>
          <p:cNvSpPr>
            <a:spLocks noChangeShapeType="1"/>
          </p:cNvSpPr>
          <p:nvPr/>
        </p:nvSpPr>
        <p:spPr bwMode="auto">
          <a:xfrm>
            <a:off x="2325688" y="5432425"/>
            <a:ext cx="1382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3682" name="Line 49"/>
          <p:cNvSpPr>
            <a:spLocks noChangeShapeType="1"/>
          </p:cNvSpPr>
          <p:nvPr/>
        </p:nvSpPr>
        <p:spPr bwMode="auto">
          <a:xfrm>
            <a:off x="3005138" y="5432425"/>
            <a:ext cx="0" cy="746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3683" name="Line 50"/>
          <p:cNvSpPr>
            <a:spLocks noChangeShapeType="1"/>
          </p:cNvSpPr>
          <p:nvPr/>
        </p:nvSpPr>
        <p:spPr bwMode="auto">
          <a:xfrm>
            <a:off x="4137025" y="5734050"/>
            <a:ext cx="6350" cy="2016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3684" name="Line 53"/>
          <p:cNvSpPr>
            <a:spLocks noChangeShapeType="1"/>
          </p:cNvSpPr>
          <p:nvPr/>
        </p:nvSpPr>
        <p:spPr bwMode="auto">
          <a:xfrm>
            <a:off x="2200275" y="3395663"/>
            <a:ext cx="35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3685" name="Date Placeholder 3"/>
          <p:cNvSpPr>
            <a:spLocks/>
          </p:cNvSpPr>
          <p:nvPr/>
        </p:nvSpPr>
        <p:spPr bwMode="auto">
          <a:xfrm>
            <a:off x="152400" y="6604000"/>
            <a:ext cx="2286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E25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© 2012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5170268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 smtClean="0"/>
              <a:t>Measuring Microbial Growth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xfrm>
            <a:off x="822960" y="1845734"/>
            <a:ext cx="2630454" cy="2237994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bg1">
                    <a:lumMod val="75000"/>
                  </a:schemeClr>
                </a:solidFill>
              </a:rPr>
              <a:t>Microscopic Counts</a:t>
            </a:r>
          </a:p>
          <a:p>
            <a:r>
              <a:rPr lang="en-US" altLang="en-US" dirty="0" smtClean="0">
                <a:solidFill>
                  <a:schemeClr val="bg1">
                    <a:lumMod val="75000"/>
                  </a:schemeClr>
                </a:solidFill>
              </a:rPr>
              <a:t>Viable Counts</a:t>
            </a:r>
          </a:p>
          <a:p>
            <a:r>
              <a:rPr lang="en-US" altLang="en-US" b="1" dirty="0" err="1" smtClean="0"/>
              <a:t>Turbidimetric</a:t>
            </a:r>
            <a:r>
              <a:rPr lang="en-US" altLang="en-US" b="1" dirty="0" smtClean="0"/>
              <a:t> Methods</a:t>
            </a:r>
          </a:p>
        </p:txBody>
      </p:sp>
      <p:grpSp>
        <p:nvGrpSpPr>
          <p:cNvPr id="106500" name="Group 8"/>
          <p:cNvGrpSpPr>
            <a:grpSpLocks/>
          </p:cNvGrpSpPr>
          <p:nvPr/>
        </p:nvGrpSpPr>
        <p:grpSpPr bwMode="auto">
          <a:xfrm>
            <a:off x="0" y="6553200"/>
            <a:ext cx="9144000" cy="304800"/>
            <a:chOff x="0" y="4128"/>
            <a:chExt cx="5760" cy="192"/>
          </a:xfrm>
        </p:grpSpPr>
        <p:sp>
          <p:nvSpPr>
            <p:cNvPr id="106501" name="Rectangle 9"/>
            <p:cNvSpPr>
              <a:spLocks noChangeArrowheads="1"/>
            </p:cNvSpPr>
            <p:nvPr/>
          </p:nvSpPr>
          <p:spPr bwMode="auto">
            <a:xfrm>
              <a:off x="0" y="4128"/>
              <a:ext cx="5760" cy="192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6502" name="Date Placeholder 3"/>
            <p:cNvSpPr>
              <a:spLocks/>
            </p:cNvSpPr>
            <p:nvPr/>
          </p:nvSpPr>
          <p:spPr bwMode="auto">
            <a:xfrm>
              <a:off x="96" y="4160"/>
              <a:ext cx="1440" cy="144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© 2012 Pearson Education, Inc.</a:t>
              </a:r>
            </a:p>
          </p:txBody>
        </p:sp>
      </p:grp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781886" y="1819917"/>
            <a:ext cx="4584873" cy="434117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en-US" altLang="en-US" sz="1800" dirty="0">
                <a:cs typeface="Times New Roman" panose="02020603050405020304" pitchFamily="18" charset="0"/>
              </a:rPr>
              <a:t>Turbidity measurements are an indirect, rapid, and useful method of measuring microbial </a:t>
            </a:r>
            <a:r>
              <a:rPr lang="en-US" altLang="en-US" sz="1800" dirty="0" smtClean="0">
                <a:cs typeface="Times New Roman" panose="02020603050405020304" pitchFamily="18" charset="0"/>
              </a:rPr>
              <a:t>growth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en-US" sz="1800" dirty="0" smtClean="0">
                <a:cs typeface="Times New Roman" panose="02020603050405020304" pitchFamily="18" charset="0"/>
              </a:rPr>
              <a:t>Most </a:t>
            </a:r>
            <a:r>
              <a:rPr lang="en-US" altLang="en-US" sz="1800" dirty="0">
                <a:cs typeface="Times New Roman" panose="02020603050405020304" pitchFamily="18" charset="0"/>
              </a:rPr>
              <a:t>often measured with a spectrophotometer and measurement referred to as optical density (O.D</a:t>
            </a:r>
            <a:r>
              <a:rPr lang="en-US" altLang="en-US" sz="1800" dirty="0" smtClean="0">
                <a:cs typeface="Times New Roman" panose="02020603050405020304" pitchFamily="18" charset="0"/>
              </a:rPr>
              <a:t>.)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en-US" sz="1800" dirty="0" smtClean="0">
                <a:cs typeface="Times New Roman" panose="02020603050405020304" pitchFamily="18" charset="0"/>
              </a:rPr>
              <a:t>To </a:t>
            </a:r>
            <a:r>
              <a:rPr lang="en-US" altLang="en-US" sz="1800" dirty="0">
                <a:cs typeface="Times New Roman" panose="02020603050405020304" pitchFamily="18" charset="0"/>
              </a:rPr>
              <a:t>relate a direct cell count to a turbidity value, a standard curve must first be </a:t>
            </a:r>
            <a:r>
              <a:rPr lang="en-US" altLang="en-US" sz="1800" dirty="0" smtClean="0">
                <a:cs typeface="Times New Roman" panose="02020603050405020304" pitchFamily="18" charset="0"/>
              </a:rPr>
              <a:t>established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en-US" sz="1800" dirty="0" smtClean="0"/>
              <a:t>Quick </a:t>
            </a:r>
            <a:r>
              <a:rPr lang="en-US" altLang="en-US" sz="1800" dirty="0"/>
              <a:t>and easy to </a:t>
            </a:r>
            <a:r>
              <a:rPr lang="en-US" altLang="en-US" sz="1800" dirty="0" smtClean="0"/>
              <a:t>perform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en-US" sz="1800" dirty="0" smtClean="0"/>
              <a:t>Typically </a:t>
            </a:r>
            <a:r>
              <a:rPr lang="en-US" altLang="en-US" sz="1800" dirty="0"/>
              <a:t>do not require destruction or significant disturbance of </a:t>
            </a:r>
            <a:r>
              <a:rPr lang="en-US" altLang="en-US" sz="1800" dirty="0" smtClean="0"/>
              <a:t>sample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en-US" sz="1800" dirty="0" smtClean="0"/>
              <a:t>Sometimes </a:t>
            </a:r>
            <a:r>
              <a:rPr lang="en-US" altLang="en-US" sz="1800" dirty="0"/>
              <a:t>problematic (e.g., microbes that form clumps or biofilms in liquid medium</a:t>
            </a:r>
            <a:r>
              <a:rPr lang="en-US" altLang="en-US" sz="1800" dirty="0" smtClean="0"/>
              <a:t>)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71071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46334" t="24370" r="30749" b="15925"/>
          <a:stretch/>
        </p:blipFill>
        <p:spPr>
          <a:xfrm>
            <a:off x="152400" y="91440"/>
            <a:ext cx="4191000" cy="61417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48417" t="34889" r="32666" b="24962"/>
          <a:stretch/>
        </p:blipFill>
        <p:spPr>
          <a:xfrm>
            <a:off x="5212080" y="1889760"/>
            <a:ext cx="3459481" cy="413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4895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Environmental Factors Affecting Growth</a:t>
            </a:r>
            <a:br>
              <a:rPr lang="en-US" alt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dirty="0" smtClean="0"/>
              <a:t>Temperature </a:t>
            </a:r>
            <a:endParaRPr lang="en-US" altLang="en-US" dirty="0"/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dirty="0"/>
              <a:t>Acidity and Alkalinity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dirty="0"/>
              <a:t>Osmotic Effects on Microbial Growth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dirty="0"/>
              <a:t>Oxygen and Microorganisms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en-US" dirty="0"/>
              <a:t>Toxic Forms of Oxygen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425670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 smtClean="0"/>
              <a:t>Effect of Temperature on Growth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idx="1"/>
          </p:nvPr>
        </p:nvSpPr>
        <p:spPr>
          <a:xfrm>
            <a:off x="563881" y="1845734"/>
            <a:ext cx="4297680" cy="4433146"/>
          </a:xfrm>
        </p:spPr>
        <p:txBody>
          <a:bodyPr>
            <a:normAutofit/>
          </a:bodyPr>
          <a:lstStyle/>
          <a:p>
            <a:r>
              <a:rPr lang="en-US" altLang="en-US" sz="1800" dirty="0" smtClean="0">
                <a:cs typeface="Times New Roman" panose="02020603050405020304" pitchFamily="18" charset="0"/>
              </a:rPr>
              <a:t>Temperature is a major environmental factor controlling microbial growth</a:t>
            </a:r>
          </a:p>
          <a:p>
            <a:r>
              <a:rPr lang="en-US" altLang="en-US" sz="1800" b="1" i="1" u="sng" dirty="0" smtClean="0">
                <a:cs typeface="Times New Roman" panose="02020603050405020304" pitchFamily="18" charset="0"/>
              </a:rPr>
              <a:t>Cardinal temperatures</a:t>
            </a:r>
            <a:r>
              <a:rPr lang="en-US" altLang="en-US" sz="1800" b="1" dirty="0" smtClean="0">
                <a:cs typeface="Times New Roman" panose="02020603050405020304" pitchFamily="18" charset="0"/>
              </a:rPr>
              <a:t>:</a:t>
            </a:r>
            <a:r>
              <a:rPr lang="en-US" altLang="en-US" sz="1800" dirty="0" smtClean="0">
                <a:cs typeface="Times New Roman" panose="02020603050405020304" pitchFamily="18" charset="0"/>
              </a:rPr>
              <a:t> the minimum, optimum, and maximum temperatures at which an organism grows.</a:t>
            </a:r>
          </a:p>
          <a:p>
            <a:pPr marL="0" indent="0" defTabSz="1019175">
              <a:buNone/>
            </a:pPr>
            <a:r>
              <a:rPr lang="en-US" altLang="en-US" sz="1800" dirty="0">
                <a:cs typeface="Times New Roman" panose="02020603050405020304" pitchFamily="18" charset="0"/>
              </a:rPr>
              <a:t>Microorganisms can be classified into groups by their growth temperature optima </a:t>
            </a:r>
            <a:endParaRPr lang="en-US" altLang="en-US" sz="1800" dirty="0" smtClean="0">
              <a:cs typeface="Times New Roman" panose="02020603050405020304" pitchFamily="18" charset="0"/>
            </a:endParaRPr>
          </a:p>
          <a:p>
            <a:pPr defTabSz="1019175">
              <a:buFont typeface="Courier New" panose="02070309020205020404" pitchFamily="49" charset="0"/>
              <a:buChar char="o"/>
            </a:pPr>
            <a:r>
              <a:rPr lang="en-US" altLang="en-US" sz="1800" dirty="0" err="1" smtClean="0"/>
              <a:t>Psychrophile</a:t>
            </a:r>
            <a:r>
              <a:rPr lang="en-US" altLang="en-US" sz="1800" dirty="0"/>
              <a:t>: low </a:t>
            </a:r>
            <a:r>
              <a:rPr lang="en-US" altLang="en-US" sz="1800" dirty="0" smtClean="0"/>
              <a:t>temperature</a:t>
            </a:r>
          </a:p>
          <a:p>
            <a:pPr defTabSz="1019175">
              <a:buFont typeface="Courier New" panose="02070309020205020404" pitchFamily="49" charset="0"/>
              <a:buChar char="o"/>
            </a:pPr>
            <a:r>
              <a:rPr lang="en-US" altLang="en-US" dirty="0" err="1" smtClean="0"/>
              <a:t>Mesophile</a:t>
            </a:r>
            <a:r>
              <a:rPr lang="en-US" altLang="en-US" dirty="0"/>
              <a:t>: midrange </a:t>
            </a:r>
            <a:r>
              <a:rPr lang="en-US" altLang="en-US" dirty="0" smtClean="0"/>
              <a:t>temperature</a:t>
            </a:r>
          </a:p>
          <a:p>
            <a:pPr defTabSz="1019175">
              <a:buFont typeface="Courier New" panose="02070309020205020404" pitchFamily="49" charset="0"/>
              <a:buChar char="o"/>
            </a:pPr>
            <a:r>
              <a:rPr lang="en-US" altLang="en-US" dirty="0" smtClean="0"/>
              <a:t>Thermophile</a:t>
            </a:r>
            <a:r>
              <a:rPr lang="en-US" altLang="en-US" dirty="0"/>
              <a:t>: high </a:t>
            </a:r>
            <a:r>
              <a:rPr lang="en-US" altLang="en-US" dirty="0" smtClean="0"/>
              <a:t>temperature</a:t>
            </a:r>
          </a:p>
          <a:p>
            <a:pPr defTabSz="1019175">
              <a:buFont typeface="Courier New" panose="02070309020205020404" pitchFamily="49" charset="0"/>
              <a:buChar char="o"/>
            </a:pPr>
            <a:r>
              <a:rPr lang="en-US" altLang="en-US" dirty="0" smtClean="0"/>
              <a:t>Hyperthermophile</a:t>
            </a:r>
            <a:r>
              <a:rPr lang="en-US" altLang="en-US" dirty="0"/>
              <a:t>: very high temperature</a:t>
            </a:r>
          </a:p>
          <a:p>
            <a:endParaRPr lang="en-US" altLang="en-US" sz="1800" dirty="0" smtClean="0"/>
          </a:p>
        </p:txBody>
      </p:sp>
      <p:grpSp>
        <p:nvGrpSpPr>
          <p:cNvPr id="139268" name="Group 8"/>
          <p:cNvGrpSpPr>
            <a:grpSpLocks/>
          </p:cNvGrpSpPr>
          <p:nvPr/>
        </p:nvGrpSpPr>
        <p:grpSpPr bwMode="auto">
          <a:xfrm>
            <a:off x="0" y="6553200"/>
            <a:ext cx="9144000" cy="304800"/>
            <a:chOff x="0" y="4128"/>
            <a:chExt cx="5760" cy="192"/>
          </a:xfrm>
        </p:grpSpPr>
        <p:sp>
          <p:nvSpPr>
            <p:cNvPr id="139269" name="Rectangle 9"/>
            <p:cNvSpPr>
              <a:spLocks noChangeArrowheads="1"/>
            </p:cNvSpPr>
            <p:nvPr/>
          </p:nvSpPr>
          <p:spPr bwMode="auto">
            <a:xfrm>
              <a:off x="0" y="4128"/>
              <a:ext cx="5760" cy="192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9270" name="Date Placeholder 3"/>
            <p:cNvSpPr>
              <a:spLocks/>
            </p:cNvSpPr>
            <p:nvPr/>
          </p:nvSpPr>
          <p:spPr bwMode="auto">
            <a:xfrm>
              <a:off x="96" y="4160"/>
              <a:ext cx="1440" cy="144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© 2012 Pearson Education, Inc.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3416" t="22444" r="18333" b="11185"/>
          <a:stretch/>
        </p:blipFill>
        <p:spPr>
          <a:xfrm>
            <a:off x="5027558" y="2421467"/>
            <a:ext cx="4116442" cy="3185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20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xtLs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altLang="en-US" sz="1400" smtClean="0">
                <a:solidFill>
                  <a:schemeClr val="accent2"/>
                </a:solidFill>
              </a:rPr>
              <a:t>Figure 5.20</a:t>
            </a:r>
          </a:p>
        </p:txBody>
      </p:sp>
      <p:pic>
        <p:nvPicPr>
          <p:cNvPr id="302083" name="Picture 35" descr="figure_05_20_unlabe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6"/>
          <a:stretch>
            <a:fillRect/>
          </a:stretch>
        </p:blipFill>
        <p:spPr bwMode="auto">
          <a:xfrm>
            <a:off x="488950" y="238125"/>
            <a:ext cx="8164513" cy="641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2084" name="Date Placeholder 3"/>
          <p:cNvSpPr>
            <a:spLocks/>
          </p:cNvSpPr>
          <p:nvPr/>
        </p:nvSpPr>
        <p:spPr bwMode="auto">
          <a:xfrm>
            <a:off x="152400" y="6604000"/>
            <a:ext cx="2286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E25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© 2012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34167404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xtLs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altLang="en-US" sz="1400" smtClean="0">
                <a:solidFill>
                  <a:schemeClr val="accent2"/>
                </a:solidFill>
              </a:rPr>
              <a:t>Figure 5.22</a:t>
            </a:r>
          </a:p>
        </p:txBody>
      </p:sp>
      <p:pic>
        <p:nvPicPr>
          <p:cNvPr id="320515" name="Picture 5" descr="figure_05_22_unlabe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0"/>
          <a:stretch>
            <a:fillRect/>
          </a:stretch>
        </p:blipFill>
        <p:spPr bwMode="auto">
          <a:xfrm>
            <a:off x="1816100" y="136525"/>
            <a:ext cx="5511800" cy="643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0516" name="Date Placeholder 3"/>
          <p:cNvSpPr>
            <a:spLocks/>
          </p:cNvSpPr>
          <p:nvPr/>
        </p:nvSpPr>
        <p:spPr bwMode="auto">
          <a:xfrm>
            <a:off x="152400" y="6604000"/>
            <a:ext cx="2286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E25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© 2012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26861267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xtLs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altLang="en-US" sz="1400" smtClean="0">
                <a:solidFill>
                  <a:schemeClr val="accent2"/>
                </a:solidFill>
              </a:rPr>
              <a:t>Figure 5.23</a:t>
            </a:r>
          </a:p>
        </p:txBody>
      </p:sp>
      <p:pic>
        <p:nvPicPr>
          <p:cNvPr id="326659" name="Picture 5" descr="figure_05_23_unlabe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07"/>
          <a:stretch>
            <a:fillRect/>
          </a:stretch>
        </p:blipFill>
        <p:spPr bwMode="auto">
          <a:xfrm>
            <a:off x="1322388" y="407988"/>
            <a:ext cx="6499225" cy="587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6660" name="Date Placeholder 3"/>
          <p:cNvSpPr>
            <a:spLocks/>
          </p:cNvSpPr>
          <p:nvPr/>
        </p:nvSpPr>
        <p:spPr bwMode="auto">
          <a:xfrm>
            <a:off x="152400" y="6604000"/>
            <a:ext cx="2286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E25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© 2012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22195456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Acidity and Alkalinity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idx="1"/>
          </p:nvPr>
        </p:nvSpPr>
        <p:spPr>
          <a:xfrm>
            <a:off x="822959" y="1845734"/>
            <a:ext cx="7543801" cy="4478866"/>
          </a:xfrm>
        </p:spPr>
        <p:txBody>
          <a:bodyPr>
            <a:normAutofit lnSpcReduction="10000"/>
          </a:bodyPr>
          <a:lstStyle/>
          <a:p>
            <a:r>
              <a:rPr lang="en-US" altLang="en-US" sz="1800" dirty="0" smtClean="0"/>
              <a:t>The pH of an environment greatly affects microbial growth (Figure 5.24)</a:t>
            </a:r>
          </a:p>
          <a:p>
            <a:r>
              <a:rPr lang="en-US" altLang="en-US" sz="1800" dirty="0" smtClean="0"/>
              <a:t>Some organisms have evolved to grow best at low or high pH, but most organisms grow best between pH 6 and 8 (</a:t>
            </a:r>
            <a:r>
              <a:rPr lang="en-US" altLang="en-US" sz="1800" dirty="0" err="1" smtClean="0"/>
              <a:t>neutrophiles</a:t>
            </a:r>
            <a:r>
              <a:rPr lang="en-US" altLang="en-US" sz="1800" dirty="0" smtClean="0"/>
              <a:t>)</a:t>
            </a:r>
          </a:p>
          <a:p>
            <a:pPr marL="250825" indent="-250825" defTabSz="1019175"/>
            <a:r>
              <a:rPr lang="en-US" altLang="en-US" sz="1800" b="1" i="1" u="sng" dirty="0" err="1">
                <a:cs typeface="Times New Roman" panose="02020603050405020304" pitchFamily="18" charset="0"/>
              </a:rPr>
              <a:t>Acidophiles</a:t>
            </a:r>
            <a:r>
              <a:rPr lang="en-US" altLang="en-US" sz="1800" b="1" dirty="0">
                <a:cs typeface="Times New Roman" panose="02020603050405020304" pitchFamily="18" charset="0"/>
              </a:rPr>
              <a:t>:</a:t>
            </a:r>
            <a:r>
              <a:rPr lang="en-US" altLang="en-US" sz="1800" dirty="0">
                <a:cs typeface="Times New Roman" panose="02020603050405020304" pitchFamily="18" charset="0"/>
              </a:rPr>
              <a:t> organisms that grow best at low </a:t>
            </a:r>
            <a:br>
              <a:rPr lang="en-US" altLang="en-US" sz="1800" dirty="0">
                <a:cs typeface="Times New Roman" panose="02020603050405020304" pitchFamily="18" charset="0"/>
              </a:rPr>
            </a:br>
            <a:r>
              <a:rPr lang="en-US" altLang="en-US" sz="1800" dirty="0">
                <a:cs typeface="Times New Roman" panose="02020603050405020304" pitchFamily="18" charset="0"/>
              </a:rPr>
              <a:t>pH (&lt;6)</a:t>
            </a:r>
          </a:p>
          <a:p>
            <a:pPr marL="827088" lvl="1" indent="-317500" defTabSz="1019175"/>
            <a:r>
              <a:rPr lang="en-US" altLang="en-US" dirty="0">
                <a:cs typeface="Times New Roman" panose="02020603050405020304" pitchFamily="18" charset="0"/>
              </a:rPr>
              <a:t>Some are obligate </a:t>
            </a:r>
            <a:r>
              <a:rPr lang="en-US" altLang="en-US" dirty="0" err="1">
                <a:cs typeface="Times New Roman" panose="02020603050405020304" pitchFamily="18" charset="0"/>
              </a:rPr>
              <a:t>acidophiles</a:t>
            </a:r>
            <a:r>
              <a:rPr lang="en-US" altLang="en-US" dirty="0">
                <a:cs typeface="Times New Roman" panose="02020603050405020304" pitchFamily="18" charset="0"/>
              </a:rPr>
              <a:t>; membranes destroyed at neutral pH</a:t>
            </a:r>
          </a:p>
          <a:p>
            <a:pPr marL="827088" lvl="1" indent="-317500" defTabSz="1019175"/>
            <a:r>
              <a:rPr lang="en-US" altLang="en-US" dirty="0">
                <a:cs typeface="Times New Roman" panose="02020603050405020304" pitchFamily="18" charset="0"/>
              </a:rPr>
              <a:t>Stability of cytoplasmic membrane critical</a:t>
            </a:r>
          </a:p>
          <a:p>
            <a:pPr marL="250825" indent="-250825" defTabSz="1019175"/>
            <a:r>
              <a:rPr lang="en-US" altLang="en-US" sz="1800" b="1" i="1" u="sng" dirty="0" err="1">
                <a:cs typeface="Times New Roman" panose="02020603050405020304" pitchFamily="18" charset="0"/>
              </a:rPr>
              <a:t>Alkaliphiles</a:t>
            </a:r>
            <a:r>
              <a:rPr lang="en-US" altLang="en-US" sz="1800" b="1" dirty="0">
                <a:cs typeface="Times New Roman" panose="02020603050405020304" pitchFamily="18" charset="0"/>
              </a:rPr>
              <a:t>:</a:t>
            </a:r>
            <a:r>
              <a:rPr lang="en-US" altLang="en-US" sz="1800" dirty="0">
                <a:cs typeface="Times New Roman" panose="02020603050405020304" pitchFamily="18" charset="0"/>
              </a:rPr>
              <a:t> organisms that grow best at high </a:t>
            </a:r>
            <a:br>
              <a:rPr lang="en-US" altLang="en-US" sz="1800" dirty="0">
                <a:cs typeface="Times New Roman" panose="02020603050405020304" pitchFamily="18" charset="0"/>
              </a:rPr>
            </a:br>
            <a:r>
              <a:rPr lang="en-US" altLang="en-US" sz="1800" dirty="0">
                <a:cs typeface="Times New Roman" panose="02020603050405020304" pitchFamily="18" charset="0"/>
              </a:rPr>
              <a:t>pH (&gt;9)</a:t>
            </a:r>
          </a:p>
          <a:p>
            <a:pPr marL="827088" lvl="1" indent="-317500" defTabSz="1019175"/>
            <a:r>
              <a:rPr lang="en-US" altLang="en-US" dirty="0"/>
              <a:t>Some have sodium motive force rather than proton motive </a:t>
            </a:r>
            <a:r>
              <a:rPr lang="en-US" altLang="en-US" dirty="0" smtClean="0"/>
              <a:t>force</a:t>
            </a:r>
          </a:p>
          <a:p>
            <a:pPr marL="827088" lvl="1" indent="-317500" defTabSz="1019175"/>
            <a:endParaRPr lang="en-US" altLang="en-US" dirty="0" smtClean="0">
              <a:cs typeface="Times New Roman" panose="02020603050405020304" pitchFamily="18" charset="0"/>
            </a:endParaRPr>
          </a:p>
          <a:p>
            <a:pPr marL="509588" lvl="1" indent="0" algn="ctr" defTabSz="1019175">
              <a:buNone/>
            </a:pPr>
            <a:r>
              <a:rPr lang="en-US" altLang="en-US" sz="2000" b="1" dirty="0">
                <a:cs typeface="Times New Roman" panose="02020603050405020304" pitchFamily="18" charset="0"/>
              </a:rPr>
              <a:t>The internal pH of a cell must stay </a:t>
            </a:r>
            <a:r>
              <a:rPr lang="en-US" altLang="en-US" sz="2000" b="1" u="sng" dirty="0">
                <a:cs typeface="Times New Roman" panose="02020603050405020304" pitchFamily="18" charset="0"/>
              </a:rPr>
              <a:t>relatively</a:t>
            </a:r>
            <a:r>
              <a:rPr lang="en-US" altLang="en-US" sz="2000" b="1" dirty="0">
                <a:cs typeface="Times New Roman" panose="02020603050405020304" pitchFamily="18" charset="0"/>
              </a:rPr>
              <a:t> close to neutral even though the external pH is highly acidic or </a:t>
            </a:r>
            <a:r>
              <a:rPr lang="en-US" altLang="en-US" sz="2000" b="1" dirty="0" smtClean="0">
                <a:cs typeface="Times New Roman" panose="02020603050405020304" pitchFamily="18" charset="0"/>
              </a:rPr>
              <a:t>basic</a:t>
            </a:r>
            <a:endParaRPr lang="en-US" altLang="en-US" sz="2400" b="1" dirty="0" smtClean="0">
              <a:cs typeface="Times New Roman" panose="02020603050405020304" pitchFamily="18" charset="0"/>
            </a:endParaRPr>
          </a:p>
          <a:p>
            <a:pPr marL="509588" lvl="1" indent="0" algn="ctr" defTabSz="1019175">
              <a:buNone/>
            </a:pPr>
            <a:r>
              <a:rPr lang="en-US" altLang="en-US" sz="2000" b="1" dirty="0">
                <a:cs typeface="Times New Roman" panose="02020603050405020304" pitchFamily="18" charset="0"/>
              </a:rPr>
              <a:t>Microbial culture media typically contain buffers to maintain constant pH</a:t>
            </a:r>
            <a:endParaRPr lang="en-US" altLang="en-US" sz="2000" b="1" dirty="0" smtClean="0"/>
          </a:p>
        </p:txBody>
      </p:sp>
      <p:grpSp>
        <p:nvGrpSpPr>
          <p:cNvPr id="178180" name="Group 8"/>
          <p:cNvGrpSpPr>
            <a:grpSpLocks/>
          </p:cNvGrpSpPr>
          <p:nvPr/>
        </p:nvGrpSpPr>
        <p:grpSpPr bwMode="auto">
          <a:xfrm>
            <a:off x="0" y="6553200"/>
            <a:ext cx="9144000" cy="304800"/>
            <a:chOff x="0" y="4128"/>
            <a:chExt cx="5760" cy="192"/>
          </a:xfrm>
        </p:grpSpPr>
        <p:sp>
          <p:nvSpPr>
            <p:cNvPr id="178181" name="Rectangle 9"/>
            <p:cNvSpPr>
              <a:spLocks noChangeArrowheads="1"/>
            </p:cNvSpPr>
            <p:nvPr/>
          </p:nvSpPr>
          <p:spPr bwMode="auto">
            <a:xfrm>
              <a:off x="0" y="4128"/>
              <a:ext cx="5760" cy="192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8182" name="Date Placeholder 3"/>
            <p:cNvSpPr>
              <a:spLocks/>
            </p:cNvSpPr>
            <p:nvPr/>
          </p:nvSpPr>
          <p:spPr bwMode="auto">
            <a:xfrm>
              <a:off x="96" y="4160"/>
              <a:ext cx="1440" cy="144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© 2012 Pearson Education, Inc.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130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xtLs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altLang="en-US" sz="1400" smtClean="0">
                <a:solidFill>
                  <a:schemeClr val="accent2"/>
                </a:solidFill>
              </a:rPr>
              <a:t>Figure 5.24</a:t>
            </a:r>
          </a:p>
        </p:txBody>
      </p:sp>
      <p:pic>
        <p:nvPicPr>
          <p:cNvPr id="328707" name="Picture 59" descr="figure_05_24_unlabe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48"/>
          <a:stretch>
            <a:fillRect/>
          </a:stretch>
        </p:blipFill>
        <p:spPr bwMode="auto">
          <a:xfrm>
            <a:off x="1590675" y="136525"/>
            <a:ext cx="5962650" cy="640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8708" name="Text Box 4"/>
          <p:cNvSpPr txBox="1">
            <a:spLocks noChangeArrowheads="1"/>
          </p:cNvSpPr>
          <p:nvPr/>
        </p:nvSpPr>
        <p:spPr bwMode="auto">
          <a:xfrm>
            <a:off x="3763963" y="1081088"/>
            <a:ext cx="1738312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300" b="1"/>
              <a:t>Volcanic soils, waters</a:t>
            </a:r>
            <a:br>
              <a:rPr lang="en-US" altLang="en-US" sz="1300" b="1"/>
            </a:br>
            <a:r>
              <a:rPr lang="en-US" altLang="en-US" sz="1300" b="1"/>
              <a:t>Gastric fluids</a:t>
            </a:r>
            <a:br>
              <a:rPr lang="en-US" altLang="en-US" sz="1300" b="1"/>
            </a:br>
            <a:r>
              <a:rPr lang="en-US" altLang="en-US" sz="1300" b="1"/>
              <a:t>Lemon juice</a:t>
            </a:r>
          </a:p>
        </p:txBody>
      </p:sp>
      <p:sp>
        <p:nvSpPr>
          <p:cNvPr id="328709" name="Text Box 5"/>
          <p:cNvSpPr txBox="1">
            <a:spLocks noChangeArrowheads="1"/>
          </p:cNvSpPr>
          <p:nvPr/>
        </p:nvSpPr>
        <p:spPr bwMode="auto">
          <a:xfrm>
            <a:off x="3763963" y="1571625"/>
            <a:ext cx="153670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300" b="1"/>
              <a:t>Acid mine drainage</a:t>
            </a:r>
            <a:br>
              <a:rPr lang="en-US" altLang="en-US" sz="1300" b="1"/>
            </a:br>
            <a:r>
              <a:rPr lang="en-US" altLang="en-US" sz="1300" b="1"/>
              <a:t>Vinegar</a:t>
            </a:r>
          </a:p>
        </p:txBody>
      </p:sp>
      <p:sp>
        <p:nvSpPr>
          <p:cNvPr id="328710" name="Text Box 6"/>
          <p:cNvSpPr txBox="1">
            <a:spLocks noChangeArrowheads="1"/>
          </p:cNvSpPr>
          <p:nvPr/>
        </p:nvSpPr>
        <p:spPr bwMode="auto">
          <a:xfrm>
            <a:off x="3752850" y="1925638"/>
            <a:ext cx="7445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300" b="1"/>
              <a:t>Rhubarb</a:t>
            </a:r>
            <a:br>
              <a:rPr lang="en-US" altLang="en-US" sz="1300" b="1"/>
            </a:br>
            <a:r>
              <a:rPr lang="en-US" altLang="en-US" sz="1300" b="1"/>
              <a:t>Peaches</a:t>
            </a:r>
          </a:p>
        </p:txBody>
      </p:sp>
      <p:sp>
        <p:nvSpPr>
          <p:cNvPr id="328711" name="Text Box 7"/>
          <p:cNvSpPr txBox="1">
            <a:spLocks noChangeArrowheads="1"/>
          </p:cNvSpPr>
          <p:nvPr/>
        </p:nvSpPr>
        <p:spPr bwMode="auto">
          <a:xfrm>
            <a:off x="3752850" y="2328863"/>
            <a:ext cx="844550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300" b="1"/>
              <a:t>Acid soil</a:t>
            </a:r>
            <a:br>
              <a:rPr lang="en-US" altLang="en-US" sz="1300" b="1"/>
            </a:br>
            <a:r>
              <a:rPr lang="en-US" altLang="en-US" sz="1300" b="1"/>
              <a:t>Tomatoes</a:t>
            </a:r>
          </a:p>
        </p:txBody>
      </p:sp>
      <p:sp>
        <p:nvSpPr>
          <p:cNvPr id="328712" name="Text Box 8"/>
          <p:cNvSpPr txBox="1">
            <a:spLocks noChangeArrowheads="1"/>
          </p:cNvSpPr>
          <p:nvPr/>
        </p:nvSpPr>
        <p:spPr bwMode="auto">
          <a:xfrm>
            <a:off x="3752850" y="2705100"/>
            <a:ext cx="1449388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300" b="1"/>
              <a:t>American cheese</a:t>
            </a:r>
            <a:br>
              <a:rPr lang="en-US" altLang="en-US" sz="1300" b="1"/>
            </a:br>
            <a:r>
              <a:rPr lang="en-US" altLang="en-US" sz="1300" b="1"/>
              <a:t>Cabbage</a:t>
            </a:r>
          </a:p>
        </p:txBody>
      </p:sp>
      <p:sp>
        <p:nvSpPr>
          <p:cNvPr id="328713" name="Text Box 9"/>
          <p:cNvSpPr txBox="1">
            <a:spLocks noChangeArrowheads="1"/>
          </p:cNvSpPr>
          <p:nvPr/>
        </p:nvSpPr>
        <p:spPr bwMode="auto">
          <a:xfrm>
            <a:off x="3752850" y="3082925"/>
            <a:ext cx="1738313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300" b="1"/>
              <a:t>Peas</a:t>
            </a:r>
            <a:br>
              <a:rPr lang="en-US" altLang="en-US" sz="1300" b="1"/>
            </a:br>
            <a:r>
              <a:rPr lang="en-US" altLang="en-US" sz="1300" b="1"/>
              <a:t>Corn, salmon, shrimp</a:t>
            </a:r>
          </a:p>
        </p:txBody>
      </p:sp>
      <p:sp>
        <p:nvSpPr>
          <p:cNvPr id="328714" name="Text Box 10"/>
          <p:cNvSpPr txBox="1">
            <a:spLocks noChangeArrowheads="1"/>
          </p:cNvSpPr>
          <p:nvPr/>
        </p:nvSpPr>
        <p:spPr bwMode="auto">
          <a:xfrm>
            <a:off x="3752850" y="3522663"/>
            <a:ext cx="895350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300" b="1"/>
              <a:t>Pure water</a:t>
            </a:r>
          </a:p>
        </p:txBody>
      </p:sp>
      <p:sp>
        <p:nvSpPr>
          <p:cNvPr id="328715" name="Text Box 11"/>
          <p:cNvSpPr txBox="1">
            <a:spLocks noChangeArrowheads="1"/>
          </p:cNvSpPr>
          <p:nvPr/>
        </p:nvSpPr>
        <p:spPr bwMode="auto">
          <a:xfrm>
            <a:off x="3752850" y="3862388"/>
            <a:ext cx="782638" cy="15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300" b="1"/>
              <a:t>Seawater</a:t>
            </a:r>
          </a:p>
        </p:txBody>
      </p:sp>
      <p:sp>
        <p:nvSpPr>
          <p:cNvPr id="328716" name="Text Box 12"/>
          <p:cNvSpPr txBox="1">
            <a:spLocks noChangeArrowheads="1"/>
          </p:cNvSpPr>
          <p:nvPr/>
        </p:nvSpPr>
        <p:spPr bwMode="auto">
          <a:xfrm>
            <a:off x="3741738" y="4202113"/>
            <a:ext cx="119697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300" b="1"/>
              <a:t>Very alkaline</a:t>
            </a:r>
            <a:br>
              <a:rPr lang="en-US" altLang="en-US" sz="1300" b="1"/>
            </a:br>
            <a:r>
              <a:rPr lang="en-US" altLang="en-US" sz="1300" b="1"/>
              <a:t>   natural soil</a:t>
            </a:r>
          </a:p>
        </p:txBody>
      </p:sp>
      <p:sp>
        <p:nvSpPr>
          <p:cNvPr id="328717" name="Text Box 13"/>
          <p:cNvSpPr txBox="1">
            <a:spLocks noChangeArrowheads="1"/>
          </p:cNvSpPr>
          <p:nvPr/>
        </p:nvSpPr>
        <p:spPr bwMode="auto">
          <a:xfrm>
            <a:off x="3752850" y="4614863"/>
            <a:ext cx="1122363" cy="16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300" b="1"/>
              <a:t>Alkaline lakes</a:t>
            </a:r>
          </a:p>
        </p:txBody>
      </p:sp>
      <p:sp>
        <p:nvSpPr>
          <p:cNvPr id="328718" name="Text Box 14"/>
          <p:cNvSpPr txBox="1">
            <a:spLocks noChangeArrowheads="1"/>
          </p:cNvSpPr>
          <p:nvPr/>
        </p:nvSpPr>
        <p:spPr bwMode="auto">
          <a:xfrm>
            <a:off x="3752850" y="4816475"/>
            <a:ext cx="1196975" cy="16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300" b="1"/>
              <a:t>Soap solutions</a:t>
            </a:r>
          </a:p>
        </p:txBody>
      </p:sp>
      <p:sp>
        <p:nvSpPr>
          <p:cNvPr id="328719" name="Text Box 15"/>
          <p:cNvSpPr txBox="1">
            <a:spLocks noChangeArrowheads="1"/>
          </p:cNvSpPr>
          <p:nvPr/>
        </p:nvSpPr>
        <p:spPr bwMode="auto">
          <a:xfrm>
            <a:off x="3752850" y="5005388"/>
            <a:ext cx="1574800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300" b="1"/>
              <a:t>Household ammonia</a:t>
            </a:r>
            <a:br>
              <a:rPr lang="en-US" altLang="en-US" sz="1300" b="1"/>
            </a:br>
            <a:r>
              <a:rPr lang="en-US" altLang="en-US" sz="1300" b="1"/>
              <a:t>Extremely alkaline</a:t>
            </a:r>
            <a:br>
              <a:rPr lang="en-US" altLang="en-US" sz="1300" b="1"/>
            </a:br>
            <a:r>
              <a:rPr lang="en-US" altLang="en-US" sz="1300" b="1"/>
              <a:t>   soda lakes</a:t>
            </a:r>
          </a:p>
        </p:txBody>
      </p:sp>
      <p:sp>
        <p:nvSpPr>
          <p:cNvPr id="328720" name="Text Box 16"/>
          <p:cNvSpPr txBox="1">
            <a:spLocks noChangeArrowheads="1"/>
          </p:cNvSpPr>
          <p:nvPr/>
        </p:nvSpPr>
        <p:spPr bwMode="auto">
          <a:xfrm>
            <a:off x="3752850" y="5597525"/>
            <a:ext cx="2001838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300" b="1"/>
              <a:t>Lime (saturated solution)</a:t>
            </a:r>
          </a:p>
        </p:txBody>
      </p:sp>
      <p:sp>
        <p:nvSpPr>
          <p:cNvPr id="328721" name="Text Box 17"/>
          <p:cNvSpPr txBox="1">
            <a:spLocks noChangeArrowheads="1"/>
          </p:cNvSpPr>
          <p:nvPr/>
        </p:nvSpPr>
        <p:spPr bwMode="auto">
          <a:xfrm>
            <a:off x="2206625" y="3459163"/>
            <a:ext cx="9080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400" b="1">
                <a:solidFill>
                  <a:srgbClr val="EF1A23"/>
                </a:solidFill>
              </a:rPr>
              <a:t>Neutrality</a:t>
            </a:r>
          </a:p>
        </p:txBody>
      </p:sp>
      <p:sp>
        <p:nvSpPr>
          <p:cNvPr id="328722" name="Text Box 18"/>
          <p:cNvSpPr txBox="1">
            <a:spLocks noChangeArrowheads="1"/>
          </p:cNvSpPr>
          <p:nvPr/>
        </p:nvSpPr>
        <p:spPr bwMode="auto">
          <a:xfrm>
            <a:off x="2132013" y="1900238"/>
            <a:ext cx="920750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en-US" sz="1400" b="1">
                <a:solidFill>
                  <a:schemeClr val="bg1"/>
                </a:solidFill>
              </a:rPr>
              <a:t>Increasing</a:t>
            </a:r>
            <a:br>
              <a:rPr lang="en-US" altLang="en-US" sz="1400" b="1">
                <a:solidFill>
                  <a:schemeClr val="bg1"/>
                </a:solidFill>
              </a:rPr>
            </a:br>
            <a:r>
              <a:rPr lang="en-US" altLang="en-US" sz="1400" b="1">
                <a:solidFill>
                  <a:schemeClr val="bg1"/>
                </a:solidFill>
              </a:rPr>
              <a:t>acidity</a:t>
            </a:r>
          </a:p>
        </p:txBody>
      </p:sp>
      <p:sp>
        <p:nvSpPr>
          <p:cNvPr id="328723" name="Text Box 19"/>
          <p:cNvSpPr txBox="1">
            <a:spLocks noChangeArrowheads="1"/>
          </p:cNvSpPr>
          <p:nvPr/>
        </p:nvSpPr>
        <p:spPr bwMode="auto">
          <a:xfrm>
            <a:off x="2133600" y="4743450"/>
            <a:ext cx="920750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en-US" sz="1400" b="1">
                <a:solidFill>
                  <a:schemeClr val="bg1"/>
                </a:solidFill>
              </a:rPr>
              <a:t>Increasing</a:t>
            </a:r>
            <a:br>
              <a:rPr lang="en-US" altLang="en-US" sz="1400" b="1">
                <a:solidFill>
                  <a:schemeClr val="bg1"/>
                </a:solidFill>
              </a:rPr>
            </a:br>
            <a:r>
              <a:rPr lang="en-US" altLang="en-US" sz="1400" b="1">
                <a:solidFill>
                  <a:schemeClr val="bg1"/>
                </a:solidFill>
              </a:rPr>
              <a:t>alkalinity</a:t>
            </a:r>
          </a:p>
        </p:txBody>
      </p:sp>
      <p:sp>
        <p:nvSpPr>
          <p:cNvPr id="328724" name="Text Box 20"/>
          <p:cNvSpPr txBox="1">
            <a:spLocks noChangeArrowheads="1"/>
          </p:cNvSpPr>
          <p:nvPr/>
        </p:nvSpPr>
        <p:spPr bwMode="auto">
          <a:xfrm>
            <a:off x="5957888" y="3436938"/>
            <a:ext cx="568325" cy="23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000" b="1">
                <a:solidFill>
                  <a:schemeClr val="bg1"/>
                </a:solidFill>
              </a:rPr>
              <a:t>10</a:t>
            </a:r>
            <a:r>
              <a:rPr lang="en-US" altLang="en-US" sz="2000" b="1" baseline="30000">
                <a:solidFill>
                  <a:schemeClr val="bg1"/>
                </a:solidFill>
                <a:sym typeface="Symbol" panose="05050102010706020507" pitchFamily="18" charset="2"/>
              </a:rPr>
              <a:t></a:t>
            </a:r>
            <a:r>
              <a:rPr lang="en-US" altLang="en-US" sz="2000" b="1" baseline="30000">
                <a:solidFill>
                  <a:schemeClr val="bg1"/>
                </a:solidFill>
              </a:rPr>
              <a:t>7</a:t>
            </a:r>
            <a:endParaRPr lang="en-US" altLang="en-US" sz="2000" b="1">
              <a:solidFill>
                <a:schemeClr val="bg1"/>
              </a:solidFill>
            </a:endParaRPr>
          </a:p>
        </p:txBody>
      </p:sp>
      <p:sp>
        <p:nvSpPr>
          <p:cNvPr id="328725" name="Text Box 21"/>
          <p:cNvSpPr txBox="1">
            <a:spLocks noChangeArrowheads="1"/>
          </p:cNvSpPr>
          <p:nvPr/>
        </p:nvSpPr>
        <p:spPr bwMode="auto">
          <a:xfrm>
            <a:off x="6664325" y="3425825"/>
            <a:ext cx="568325" cy="22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000" b="1">
                <a:solidFill>
                  <a:schemeClr val="bg1"/>
                </a:solidFill>
              </a:rPr>
              <a:t>10</a:t>
            </a:r>
            <a:r>
              <a:rPr lang="en-US" altLang="en-US" sz="2000" b="1" baseline="30000">
                <a:solidFill>
                  <a:schemeClr val="bg1"/>
                </a:solidFill>
                <a:sym typeface="Symbol" panose="05050102010706020507" pitchFamily="18" charset="2"/>
              </a:rPr>
              <a:t></a:t>
            </a:r>
            <a:r>
              <a:rPr lang="en-US" altLang="en-US" sz="2000" b="1" baseline="30000">
                <a:solidFill>
                  <a:schemeClr val="bg1"/>
                </a:solidFill>
              </a:rPr>
              <a:t>7</a:t>
            </a:r>
            <a:endParaRPr lang="en-US" altLang="en-US" sz="2000" b="1">
              <a:solidFill>
                <a:schemeClr val="bg1"/>
              </a:solidFill>
            </a:endParaRPr>
          </a:p>
        </p:txBody>
      </p:sp>
      <p:sp>
        <p:nvSpPr>
          <p:cNvPr id="328726" name="Text Box 23"/>
          <p:cNvSpPr txBox="1">
            <a:spLocks noChangeArrowheads="1"/>
          </p:cNvSpPr>
          <p:nvPr/>
        </p:nvSpPr>
        <p:spPr bwMode="auto">
          <a:xfrm rot="-5400000">
            <a:off x="1314450" y="2052638"/>
            <a:ext cx="782638" cy="15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700" b="1"/>
              <a:t>Acidophiles</a:t>
            </a:r>
          </a:p>
        </p:txBody>
      </p:sp>
      <p:sp>
        <p:nvSpPr>
          <p:cNvPr id="328727" name="Text Box 24"/>
          <p:cNvSpPr txBox="1">
            <a:spLocks noChangeArrowheads="1"/>
          </p:cNvSpPr>
          <p:nvPr/>
        </p:nvSpPr>
        <p:spPr bwMode="auto">
          <a:xfrm rot="-5400000">
            <a:off x="1121569" y="4901406"/>
            <a:ext cx="1247775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700" b="1"/>
              <a:t>Alkaliphiles</a:t>
            </a:r>
          </a:p>
        </p:txBody>
      </p:sp>
      <p:sp>
        <p:nvSpPr>
          <p:cNvPr id="328728" name="Text Box 25"/>
          <p:cNvSpPr txBox="1">
            <a:spLocks noChangeArrowheads="1"/>
          </p:cNvSpPr>
          <p:nvPr/>
        </p:nvSpPr>
        <p:spPr bwMode="auto">
          <a:xfrm>
            <a:off x="3314700" y="255588"/>
            <a:ext cx="16764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2100" b="1"/>
              <a:t>pH Example</a:t>
            </a:r>
          </a:p>
        </p:txBody>
      </p:sp>
      <p:sp>
        <p:nvSpPr>
          <p:cNvPr id="328729" name="Text Box 26"/>
          <p:cNvSpPr txBox="1">
            <a:spLocks noChangeArrowheads="1"/>
          </p:cNvSpPr>
          <p:nvPr/>
        </p:nvSpPr>
        <p:spPr bwMode="auto">
          <a:xfrm>
            <a:off x="5340350" y="155575"/>
            <a:ext cx="2281238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2100" b="1"/>
              <a:t>Moles per liter of:</a:t>
            </a:r>
          </a:p>
        </p:txBody>
      </p:sp>
      <p:sp>
        <p:nvSpPr>
          <p:cNvPr id="328730" name="Text Box 27"/>
          <p:cNvSpPr txBox="1">
            <a:spLocks noChangeArrowheads="1"/>
          </p:cNvSpPr>
          <p:nvPr/>
        </p:nvSpPr>
        <p:spPr bwMode="auto">
          <a:xfrm>
            <a:off x="6069013" y="468313"/>
            <a:ext cx="3683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H</a:t>
            </a:r>
            <a:r>
              <a:rPr lang="en-US" altLang="en-US" sz="1600" b="1" baseline="30000">
                <a:sym typeface="Symbol" panose="05050102010706020507" pitchFamily="18" charset="2"/>
              </a:rPr>
              <a:t></a:t>
            </a:r>
            <a:endParaRPr lang="en-US" altLang="en-US" sz="1600" b="1"/>
          </a:p>
        </p:txBody>
      </p:sp>
      <p:sp>
        <p:nvSpPr>
          <p:cNvPr id="328731" name="Text Box 28"/>
          <p:cNvSpPr txBox="1">
            <a:spLocks noChangeArrowheads="1"/>
          </p:cNvSpPr>
          <p:nvPr/>
        </p:nvSpPr>
        <p:spPr bwMode="auto">
          <a:xfrm>
            <a:off x="6924675" y="457200"/>
            <a:ext cx="430213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OH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endParaRPr lang="en-US" altLang="en-US" sz="1600" b="1"/>
          </a:p>
        </p:txBody>
      </p:sp>
      <p:sp>
        <p:nvSpPr>
          <p:cNvPr id="328732" name="AutoShape 29"/>
          <p:cNvSpPr>
            <a:spLocks/>
          </p:cNvSpPr>
          <p:nvPr/>
        </p:nvSpPr>
        <p:spPr bwMode="auto">
          <a:xfrm>
            <a:off x="1835150" y="766763"/>
            <a:ext cx="165100" cy="2349500"/>
          </a:xfrm>
          <a:prstGeom prst="leftBrace">
            <a:avLst>
              <a:gd name="adj1" fmla="val 118590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328733" name="AutoShape 31"/>
          <p:cNvSpPr>
            <a:spLocks/>
          </p:cNvSpPr>
          <p:nvPr/>
        </p:nvSpPr>
        <p:spPr bwMode="auto">
          <a:xfrm>
            <a:off x="1836738" y="3873500"/>
            <a:ext cx="165100" cy="2349500"/>
          </a:xfrm>
          <a:prstGeom prst="leftBrace">
            <a:avLst>
              <a:gd name="adj1" fmla="val 118590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328734" name="Text Box 32"/>
          <p:cNvSpPr txBox="1">
            <a:spLocks noChangeArrowheads="1"/>
          </p:cNvSpPr>
          <p:nvPr/>
        </p:nvSpPr>
        <p:spPr bwMode="auto">
          <a:xfrm>
            <a:off x="5916613" y="1109663"/>
            <a:ext cx="493712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1</a:t>
            </a:r>
            <a:endParaRPr lang="en-US" altLang="en-US" sz="1600" b="1"/>
          </a:p>
        </p:txBody>
      </p:sp>
      <p:sp>
        <p:nvSpPr>
          <p:cNvPr id="328735" name="Text Box 33"/>
          <p:cNvSpPr txBox="1">
            <a:spLocks noChangeArrowheads="1"/>
          </p:cNvSpPr>
          <p:nvPr/>
        </p:nvSpPr>
        <p:spPr bwMode="auto">
          <a:xfrm>
            <a:off x="5918200" y="1501775"/>
            <a:ext cx="493713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2</a:t>
            </a:r>
            <a:endParaRPr lang="en-US" altLang="en-US" sz="1600" b="1"/>
          </a:p>
        </p:txBody>
      </p:sp>
      <p:sp>
        <p:nvSpPr>
          <p:cNvPr id="328736" name="Text Box 34"/>
          <p:cNvSpPr txBox="1">
            <a:spLocks noChangeArrowheads="1"/>
          </p:cNvSpPr>
          <p:nvPr/>
        </p:nvSpPr>
        <p:spPr bwMode="auto">
          <a:xfrm>
            <a:off x="5929313" y="1892300"/>
            <a:ext cx="493712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3</a:t>
            </a:r>
            <a:endParaRPr lang="en-US" altLang="en-US" sz="1600" b="1"/>
          </a:p>
        </p:txBody>
      </p:sp>
      <p:sp>
        <p:nvSpPr>
          <p:cNvPr id="328737" name="Text Box 35"/>
          <p:cNvSpPr txBox="1">
            <a:spLocks noChangeArrowheads="1"/>
          </p:cNvSpPr>
          <p:nvPr/>
        </p:nvSpPr>
        <p:spPr bwMode="auto">
          <a:xfrm>
            <a:off x="5930900" y="2293938"/>
            <a:ext cx="493713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4</a:t>
            </a:r>
            <a:endParaRPr lang="en-US" altLang="en-US" sz="1600" b="1"/>
          </a:p>
        </p:txBody>
      </p:sp>
      <p:sp>
        <p:nvSpPr>
          <p:cNvPr id="328738" name="Text Box 36"/>
          <p:cNvSpPr txBox="1">
            <a:spLocks noChangeArrowheads="1"/>
          </p:cNvSpPr>
          <p:nvPr/>
        </p:nvSpPr>
        <p:spPr bwMode="auto">
          <a:xfrm>
            <a:off x="5918200" y="2684463"/>
            <a:ext cx="493713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5</a:t>
            </a:r>
            <a:endParaRPr lang="en-US" altLang="en-US" sz="1600" b="1"/>
          </a:p>
        </p:txBody>
      </p:sp>
      <p:sp>
        <p:nvSpPr>
          <p:cNvPr id="328739" name="Text Box 37"/>
          <p:cNvSpPr txBox="1">
            <a:spLocks noChangeArrowheads="1"/>
          </p:cNvSpPr>
          <p:nvPr/>
        </p:nvSpPr>
        <p:spPr bwMode="auto">
          <a:xfrm>
            <a:off x="5930900" y="3060700"/>
            <a:ext cx="493713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6</a:t>
            </a:r>
            <a:endParaRPr lang="en-US" altLang="en-US" sz="1600" b="1"/>
          </a:p>
        </p:txBody>
      </p:sp>
      <p:sp>
        <p:nvSpPr>
          <p:cNvPr id="328740" name="Text Box 38"/>
          <p:cNvSpPr txBox="1">
            <a:spLocks noChangeArrowheads="1"/>
          </p:cNvSpPr>
          <p:nvPr/>
        </p:nvSpPr>
        <p:spPr bwMode="auto">
          <a:xfrm>
            <a:off x="5918200" y="3851275"/>
            <a:ext cx="493713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8</a:t>
            </a:r>
            <a:endParaRPr lang="en-US" altLang="en-US" sz="1600" b="1"/>
          </a:p>
        </p:txBody>
      </p:sp>
      <p:sp>
        <p:nvSpPr>
          <p:cNvPr id="328741" name="Text Box 39"/>
          <p:cNvSpPr txBox="1">
            <a:spLocks noChangeArrowheads="1"/>
          </p:cNvSpPr>
          <p:nvPr/>
        </p:nvSpPr>
        <p:spPr bwMode="auto">
          <a:xfrm>
            <a:off x="5930900" y="4243388"/>
            <a:ext cx="493713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9</a:t>
            </a:r>
            <a:endParaRPr lang="en-US" altLang="en-US" sz="1600" b="1"/>
          </a:p>
        </p:txBody>
      </p:sp>
      <p:sp>
        <p:nvSpPr>
          <p:cNvPr id="328742" name="Text Box 40"/>
          <p:cNvSpPr txBox="1">
            <a:spLocks noChangeArrowheads="1"/>
          </p:cNvSpPr>
          <p:nvPr/>
        </p:nvSpPr>
        <p:spPr bwMode="auto">
          <a:xfrm>
            <a:off x="5930900" y="4606925"/>
            <a:ext cx="493713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10</a:t>
            </a:r>
            <a:endParaRPr lang="en-US" altLang="en-US" sz="1600" b="1"/>
          </a:p>
        </p:txBody>
      </p:sp>
      <p:sp>
        <p:nvSpPr>
          <p:cNvPr id="328743" name="Text Box 41"/>
          <p:cNvSpPr txBox="1">
            <a:spLocks noChangeArrowheads="1"/>
          </p:cNvSpPr>
          <p:nvPr/>
        </p:nvSpPr>
        <p:spPr bwMode="auto">
          <a:xfrm>
            <a:off x="5932488" y="5010150"/>
            <a:ext cx="493712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11</a:t>
            </a:r>
            <a:endParaRPr lang="en-US" altLang="en-US" sz="1600" b="1"/>
          </a:p>
        </p:txBody>
      </p:sp>
      <p:sp>
        <p:nvSpPr>
          <p:cNvPr id="328744" name="Text Box 42"/>
          <p:cNvSpPr txBox="1">
            <a:spLocks noChangeArrowheads="1"/>
          </p:cNvSpPr>
          <p:nvPr/>
        </p:nvSpPr>
        <p:spPr bwMode="auto">
          <a:xfrm>
            <a:off x="5932488" y="5364163"/>
            <a:ext cx="493712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12</a:t>
            </a:r>
            <a:endParaRPr lang="en-US" altLang="en-US" sz="1600" b="1"/>
          </a:p>
        </p:txBody>
      </p:sp>
      <p:sp>
        <p:nvSpPr>
          <p:cNvPr id="328745" name="Text Box 43"/>
          <p:cNvSpPr txBox="1">
            <a:spLocks noChangeArrowheads="1"/>
          </p:cNvSpPr>
          <p:nvPr/>
        </p:nvSpPr>
        <p:spPr bwMode="auto">
          <a:xfrm>
            <a:off x="5932488" y="5776913"/>
            <a:ext cx="493712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13</a:t>
            </a:r>
            <a:endParaRPr lang="en-US" altLang="en-US" sz="1600" b="1"/>
          </a:p>
        </p:txBody>
      </p:sp>
      <p:sp>
        <p:nvSpPr>
          <p:cNvPr id="328746" name="Text Box 44"/>
          <p:cNvSpPr txBox="1">
            <a:spLocks noChangeArrowheads="1"/>
          </p:cNvSpPr>
          <p:nvPr/>
        </p:nvSpPr>
        <p:spPr bwMode="auto">
          <a:xfrm>
            <a:off x="5932488" y="6192838"/>
            <a:ext cx="493712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14</a:t>
            </a:r>
            <a:endParaRPr lang="en-US" altLang="en-US" sz="1600" b="1"/>
          </a:p>
        </p:txBody>
      </p:sp>
      <p:sp>
        <p:nvSpPr>
          <p:cNvPr id="328747" name="Text Box 45"/>
          <p:cNvSpPr txBox="1">
            <a:spLocks noChangeArrowheads="1"/>
          </p:cNvSpPr>
          <p:nvPr/>
        </p:nvSpPr>
        <p:spPr bwMode="auto">
          <a:xfrm>
            <a:off x="6637338" y="711200"/>
            <a:ext cx="493712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14</a:t>
            </a:r>
            <a:endParaRPr lang="en-US" altLang="en-US" sz="1600" b="1"/>
          </a:p>
        </p:txBody>
      </p:sp>
      <p:sp>
        <p:nvSpPr>
          <p:cNvPr id="328748" name="Text Box 46"/>
          <p:cNvSpPr txBox="1">
            <a:spLocks noChangeArrowheads="1"/>
          </p:cNvSpPr>
          <p:nvPr/>
        </p:nvSpPr>
        <p:spPr bwMode="auto">
          <a:xfrm>
            <a:off x="6635750" y="1112838"/>
            <a:ext cx="493713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13</a:t>
            </a:r>
            <a:endParaRPr lang="en-US" altLang="en-US" sz="1600" b="1"/>
          </a:p>
        </p:txBody>
      </p:sp>
      <p:sp>
        <p:nvSpPr>
          <p:cNvPr id="328749" name="Text Box 47"/>
          <p:cNvSpPr txBox="1">
            <a:spLocks noChangeArrowheads="1"/>
          </p:cNvSpPr>
          <p:nvPr/>
        </p:nvSpPr>
        <p:spPr bwMode="auto">
          <a:xfrm>
            <a:off x="6648450" y="1501775"/>
            <a:ext cx="493713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12</a:t>
            </a:r>
            <a:endParaRPr lang="en-US" altLang="en-US" sz="1600" b="1"/>
          </a:p>
        </p:txBody>
      </p:sp>
      <p:sp>
        <p:nvSpPr>
          <p:cNvPr id="328750" name="Text Box 48"/>
          <p:cNvSpPr txBox="1">
            <a:spLocks noChangeArrowheads="1"/>
          </p:cNvSpPr>
          <p:nvPr/>
        </p:nvSpPr>
        <p:spPr bwMode="auto">
          <a:xfrm>
            <a:off x="6635750" y="1892300"/>
            <a:ext cx="493713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11</a:t>
            </a:r>
            <a:endParaRPr lang="en-US" altLang="en-US" sz="1600" b="1"/>
          </a:p>
        </p:txBody>
      </p:sp>
      <p:sp>
        <p:nvSpPr>
          <p:cNvPr id="328751" name="Text Box 49"/>
          <p:cNvSpPr txBox="1">
            <a:spLocks noChangeArrowheads="1"/>
          </p:cNvSpPr>
          <p:nvPr/>
        </p:nvSpPr>
        <p:spPr bwMode="auto">
          <a:xfrm>
            <a:off x="6635750" y="2295525"/>
            <a:ext cx="493713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10</a:t>
            </a:r>
            <a:endParaRPr lang="en-US" altLang="en-US" sz="1600" b="1"/>
          </a:p>
        </p:txBody>
      </p:sp>
      <p:sp>
        <p:nvSpPr>
          <p:cNvPr id="328752" name="Text Box 50"/>
          <p:cNvSpPr txBox="1">
            <a:spLocks noChangeArrowheads="1"/>
          </p:cNvSpPr>
          <p:nvPr/>
        </p:nvSpPr>
        <p:spPr bwMode="auto">
          <a:xfrm>
            <a:off x="6637338" y="2684463"/>
            <a:ext cx="493712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9</a:t>
            </a:r>
            <a:endParaRPr lang="en-US" altLang="en-US" sz="1600" b="1"/>
          </a:p>
        </p:txBody>
      </p:sp>
      <p:sp>
        <p:nvSpPr>
          <p:cNvPr id="328753" name="Text Box 51"/>
          <p:cNvSpPr txBox="1">
            <a:spLocks noChangeArrowheads="1"/>
          </p:cNvSpPr>
          <p:nvPr/>
        </p:nvSpPr>
        <p:spPr bwMode="auto">
          <a:xfrm>
            <a:off x="6637338" y="3062288"/>
            <a:ext cx="493712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8</a:t>
            </a:r>
            <a:endParaRPr lang="en-US" altLang="en-US" sz="1600" b="1"/>
          </a:p>
        </p:txBody>
      </p:sp>
      <p:sp>
        <p:nvSpPr>
          <p:cNvPr id="328754" name="Text Box 52"/>
          <p:cNvSpPr txBox="1">
            <a:spLocks noChangeArrowheads="1"/>
          </p:cNvSpPr>
          <p:nvPr/>
        </p:nvSpPr>
        <p:spPr bwMode="auto">
          <a:xfrm>
            <a:off x="6635750" y="3841750"/>
            <a:ext cx="493713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6</a:t>
            </a:r>
            <a:endParaRPr lang="en-US" altLang="en-US" sz="1600" b="1"/>
          </a:p>
        </p:txBody>
      </p:sp>
      <p:sp>
        <p:nvSpPr>
          <p:cNvPr id="328755" name="Text Box 53"/>
          <p:cNvSpPr txBox="1">
            <a:spLocks noChangeArrowheads="1"/>
          </p:cNvSpPr>
          <p:nvPr/>
        </p:nvSpPr>
        <p:spPr bwMode="auto">
          <a:xfrm>
            <a:off x="6635750" y="4232275"/>
            <a:ext cx="493713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10</a:t>
            </a:r>
            <a:r>
              <a:rPr lang="en-US" altLang="en-US" sz="1600" b="1" baseline="30000">
                <a:sym typeface="Symbol" panose="05050102010706020507" pitchFamily="18" charset="2"/>
              </a:rPr>
              <a:t></a:t>
            </a:r>
            <a:r>
              <a:rPr lang="en-US" altLang="en-US" sz="1600" b="1" baseline="30000"/>
              <a:t>5</a:t>
            </a:r>
            <a:endParaRPr lang="en-US" altLang="en-US" sz="1600" b="1"/>
          </a:p>
        </p:txBody>
      </p:sp>
      <p:sp>
        <p:nvSpPr>
          <p:cNvPr id="328756" name="Text Box 54"/>
          <p:cNvSpPr txBox="1">
            <a:spLocks noChangeArrowheads="1"/>
          </p:cNvSpPr>
          <p:nvPr/>
        </p:nvSpPr>
        <p:spPr bwMode="auto">
          <a:xfrm>
            <a:off x="6635750" y="4583113"/>
            <a:ext cx="493713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b="1">
                <a:ea typeface="ヒラギノ角ゴ Pro W3" pitchFamily="84" charset="-128"/>
              </a:rPr>
              <a:t>10</a:t>
            </a:r>
            <a:r>
              <a:rPr lang="en-US" altLang="en-US" sz="1600" b="1" baseline="30000">
                <a:ea typeface="ヒラギノ角ゴ Pro W3" pitchFamily="84" charset="-128"/>
                <a:sym typeface="Symbol" panose="05050102010706020507" pitchFamily="18" charset="2"/>
              </a:rPr>
              <a:t></a:t>
            </a:r>
            <a:r>
              <a:rPr lang="en-US" altLang="en-US" sz="1600" b="1" baseline="30000">
                <a:ea typeface="ヒラギノ角ゴ Pro W3" pitchFamily="84" charset="-128"/>
              </a:rPr>
              <a:t>4</a:t>
            </a:r>
            <a:endParaRPr lang="en-US" altLang="en-US" sz="1600" b="1">
              <a:ea typeface="ヒラギノ角ゴ Pro W3" pitchFamily="84" charset="-128"/>
            </a:endParaRPr>
          </a:p>
        </p:txBody>
      </p:sp>
      <p:sp>
        <p:nvSpPr>
          <p:cNvPr id="328757" name="Text Box 55"/>
          <p:cNvSpPr txBox="1">
            <a:spLocks noChangeArrowheads="1"/>
          </p:cNvSpPr>
          <p:nvPr/>
        </p:nvSpPr>
        <p:spPr bwMode="auto">
          <a:xfrm>
            <a:off x="6635750" y="4972050"/>
            <a:ext cx="493713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b="1">
                <a:ea typeface="ヒラギノ角ゴ Pro W3" pitchFamily="84" charset="-128"/>
              </a:rPr>
              <a:t>10</a:t>
            </a:r>
            <a:r>
              <a:rPr lang="en-US" altLang="en-US" sz="1600" b="1" baseline="30000">
                <a:ea typeface="ヒラギノ角ゴ Pro W3" pitchFamily="84" charset="-128"/>
                <a:sym typeface="Symbol" panose="05050102010706020507" pitchFamily="18" charset="2"/>
              </a:rPr>
              <a:t></a:t>
            </a:r>
            <a:r>
              <a:rPr lang="en-US" altLang="en-US" sz="1600" b="1" baseline="30000">
                <a:ea typeface="ヒラギノ角ゴ Pro W3" pitchFamily="84" charset="-128"/>
              </a:rPr>
              <a:t>3</a:t>
            </a:r>
            <a:endParaRPr lang="en-US" altLang="en-US" sz="1600" b="1">
              <a:ea typeface="ヒラギノ角ゴ Pro W3" pitchFamily="84" charset="-128"/>
            </a:endParaRPr>
          </a:p>
        </p:txBody>
      </p:sp>
      <p:sp>
        <p:nvSpPr>
          <p:cNvPr id="328758" name="Text Box 56"/>
          <p:cNvSpPr txBox="1">
            <a:spLocks noChangeArrowheads="1"/>
          </p:cNvSpPr>
          <p:nvPr/>
        </p:nvSpPr>
        <p:spPr bwMode="auto">
          <a:xfrm>
            <a:off x="6635750" y="5338763"/>
            <a:ext cx="493713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b="1">
                <a:ea typeface="ヒラギノ角ゴ Pro W3" pitchFamily="84" charset="-128"/>
              </a:rPr>
              <a:t>10</a:t>
            </a:r>
            <a:r>
              <a:rPr lang="en-US" altLang="en-US" sz="1600" b="1" baseline="30000">
                <a:ea typeface="ヒラギノ角ゴ Pro W3" pitchFamily="84" charset="-128"/>
                <a:sym typeface="Symbol" panose="05050102010706020507" pitchFamily="18" charset="2"/>
              </a:rPr>
              <a:t></a:t>
            </a:r>
            <a:r>
              <a:rPr lang="en-US" altLang="en-US" sz="1600" b="1" baseline="30000">
                <a:ea typeface="ヒラギノ角ゴ Pro W3" pitchFamily="84" charset="-128"/>
              </a:rPr>
              <a:t>2</a:t>
            </a:r>
            <a:endParaRPr lang="en-US" altLang="en-US" sz="1600" b="1">
              <a:ea typeface="ヒラギノ角ゴ Pro W3" pitchFamily="84" charset="-128"/>
            </a:endParaRPr>
          </a:p>
        </p:txBody>
      </p:sp>
      <p:sp>
        <p:nvSpPr>
          <p:cNvPr id="328759" name="Text Box 57"/>
          <p:cNvSpPr txBox="1">
            <a:spLocks noChangeArrowheads="1"/>
          </p:cNvSpPr>
          <p:nvPr/>
        </p:nvSpPr>
        <p:spPr bwMode="auto">
          <a:xfrm>
            <a:off x="6648450" y="5753100"/>
            <a:ext cx="493713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b="1">
                <a:ea typeface="ヒラギノ角ゴ Pro W3" pitchFamily="84" charset="-128"/>
              </a:rPr>
              <a:t>10</a:t>
            </a:r>
            <a:r>
              <a:rPr lang="en-US" altLang="en-US" sz="1600" b="1" baseline="30000">
                <a:ea typeface="ヒラギノ角ゴ Pro W3" pitchFamily="84" charset="-128"/>
                <a:sym typeface="Symbol" panose="05050102010706020507" pitchFamily="18" charset="2"/>
              </a:rPr>
              <a:t></a:t>
            </a:r>
            <a:r>
              <a:rPr lang="en-US" altLang="en-US" sz="1600" b="1" baseline="30000">
                <a:ea typeface="ヒラギノ角ゴ Pro W3" pitchFamily="84" charset="-128"/>
              </a:rPr>
              <a:t>1</a:t>
            </a:r>
            <a:endParaRPr lang="en-US" altLang="en-US" sz="1600" b="1">
              <a:ea typeface="ヒラギノ角ゴ Pro W3" pitchFamily="84" charset="-128"/>
            </a:endParaRPr>
          </a:p>
        </p:txBody>
      </p:sp>
      <p:sp>
        <p:nvSpPr>
          <p:cNvPr id="328760" name="Text Box 58"/>
          <p:cNvSpPr txBox="1">
            <a:spLocks noChangeArrowheads="1"/>
          </p:cNvSpPr>
          <p:nvPr/>
        </p:nvSpPr>
        <p:spPr bwMode="auto">
          <a:xfrm>
            <a:off x="6648450" y="6154738"/>
            <a:ext cx="179388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b="1">
                <a:ea typeface="ヒラギノ角ゴ Pro W3" pitchFamily="84" charset="-128"/>
              </a:rPr>
              <a:t>1</a:t>
            </a:r>
          </a:p>
        </p:txBody>
      </p:sp>
      <p:sp>
        <p:nvSpPr>
          <p:cNvPr id="328761" name="Text Box 60"/>
          <p:cNvSpPr txBox="1">
            <a:spLocks noChangeArrowheads="1"/>
          </p:cNvSpPr>
          <p:nvPr/>
        </p:nvSpPr>
        <p:spPr bwMode="auto">
          <a:xfrm>
            <a:off x="5918200" y="706438"/>
            <a:ext cx="493713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 b="1"/>
              <a:t>1</a:t>
            </a:r>
          </a:p>
        </p:txBody>
      </p:sp>
      <p:sp>
        <p:nvSpPr>
          <p:cNvPr id="328762" name="Date Placeholder 3"/>
          <p:cNvSpPr>
            <a:spLocks/>
          </p:cNvSpPr>
          <p:nvPr/>
        </p:nvSpPr>
        <p:spPr bwMode="auto">
          <a:xfrm>
            <a:off x="152400" y="6604000"/>
            <a:ext cx="2286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E25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© 2012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3849817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 smtClean="0"/>
              <a:t>Cell Growth and Binary Fission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defTabSz="1019175">
              <a:buNone/>
            </a:pPr>
            <a:r>
              <a:rPr lang="en-US" altLang="en-US" sz="1800" i="1" u="sng" dirty="0" smtClean="0"/>
              <a:t>Growth</a:t>
            </a:r>
            <a:r>
              <a:rPr lang="en-US" altLang="en-US" sz="1800" dirty="0" smtClean="0"/>
              <a:t>: increase in the number of cells</a:t>
            </a:r>
          </a:p>
          <a:p>
            <a:pPr marL="0" indent="0" defTabSz="1019175">
              <a:buNone/>
            </a:pPr>
            <a:r>
              <a:rPr lang="en-US" altLang="en-US" sz="1800" i="1" u="sng" dirty="0" smtClean="0"/>
              <a:t>Binary fission</a:t>
            </a:r>
            <a:r>
              <a:rPr lang="en-US" altLang="en-US" sz="1800" dirty="0" smtClean="0"/>
              <a:t>: cell division following enlargement of a cell to twice its minimum size </a:t>
            </a:r>
          </a:p>
          <a:p>
            <a:pPr marL="0" indent="0" defTabSz="1019175">
              <a:buNone/>
            </a:pPr>
            <a:r>
              <a:rPr lang="en-US" altLang="en-US" sz="1800" i="1" u="sng" dirty="0" smtClean="0"/>
              <a:t>Generation time</a:t>
            </a:r>
            <a:r>
              <a:rPr lang="en-US" altLang="en-US" sz="1800" dirty="0" smtClean="0"/>
              <a:t>: time required for microbial cells to double in number</a:t>
            </a:r>
          </a:p>
          <a:p>
            <a:pPr marL="0" indent="0" algn="ctr" defTabSz="1019175">
              <a:buNone/>
            </a:pPr>
            <a:r>
              <a:rPr lang="en-US" altLang="en-US" sz="1800" b="1" dirty="0" smtClean="0"/>
              <a:t>During cell division, each daughter cell receives a chromosome and sufficient copies of all other cell constituents to exist as an independent cell</a:t>
            </a:r>
          </a:p>
        </p:txBody>
      </p:sp>
      <p:grpSp>
        <p:nvGrpSpPr>
          <p:cNvPr id="29712" name="Group 16"/>
          <p:cNvGrpSpPr>
            <a:grpSpLocks/>
          </p:cNvGrpSpPr>
          <p:nvPr/>
        </p:nvGrpSpPr>
        <p:grpSpPr bwMode="auto">
          <a:xfrm>
            <a:off x="0" y="6553200"/>
            <a:ext cx="9144000" cy="304800"/>
            <a:chOff x="0" y="4128"/>
            <a:chExt cx="5760" cy="192"/>
          </a:xfrm>
        </p:grpSpPr>
        <p:sp>
          <p:nvSpPr>
            <p:cNvPr id="29705" name="Rectangle 9"/>
            <p:cNvSpPr>
              <a:spLocks noChangeArrowheads="1"/>
            </p:cNvSpPr>
            <p:nvPr/>
          </p:nvSpPr>
          <p:spPr bwMode="auto">
            <a:xfrm>
              <a:off x="0" y="4128"/>
              <a:ext cx="5760" cy="192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9706" name="Date Placeholder 3"/>
            <p:cNvSpPr>
              <a:spLocks/>
            </p:cNvSpPr>
            <p:nvPr/>
          </p:nvSpPr>
          <p:spPr bwMode="auto">
            <a:xfrm>
              <a:off x="96" y="4160"/>
              <a:ext cx="1440" cy="144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© 2012 Pearson Education, Inc.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041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 smtClean="0"/>
              <a:t>Osmotic Effects on Microbial Growth 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idx="1"/>
          </p:nvPr>
        </p:nvSpPr>
        <p:spPr>
          <a:xfrm>
            <a:off x="822959" y="1768983"/>
            <a:ext cx="7543801" cy="5004027"/>
          </a:xfrm>
        </p:spPr>
        <p:txBody>
          <a:bodyPr>
            <a:normAutofit/>
          </a:bodyPr>
          <a:lstStyle/>
          <a:p>
            <a:pPr marL="0" indent="0" algn="ctr" defTabSz="1019175">
              <a:buNone/>
            </a:pPr>
            <a:r>
              <a:rPr lang="en-US" altLang="en-US" b="1" dirty="0" smtClean="0">
                <a:cs typeface="Times New Roman" panose="02020603050405020304" pitchFamily="18" charset="0"/>
              </a:rPr>
              <a:t>Typically</a:t>
            </a:r>
            <a:r>
              <a:rPr lang="en-US" altLang="en-US" b="1" dirty="0">
                <a:cs typeface="Times New Roman" panose="02020603050405020304" pitchFamily="18" charset="0"/>
              </a:rPr>
              <a:t>, the cytoplasm has a higher solute concentration than the surrounding environment, thus the tendency is for water to move into the cell (</a:t>
            </a:r>
            <a:r>
              <a:rPr lang="en-US" altLang="en-US" b="1" i="1" dirty="0">
                <a:cs typeface="Times New Roman" panose="02020603050405020304" pitchFamily="18" charset="0"/>
              </a:rPr>
              <a:t>positive water balance</a:t>
            </a:r>
            <a:r>
              <a:rPr lang="en-US" altLang="en-US" b="1" dirty="0">
                <a:cs typeface="Times New Roman" panose="02020603050405020304" pitchFamily="18" charset="0"/>
              </a:rPr>
              <a:t>)</a:t>
            </a:r>
          </a:p>
          <a:p>
            <a:pPr marL="250825" indent="-250825" algn="ctr" defTabSz="1019175"/>
            <a:r>
              <a:rPr lang="en-US" altLang="en-US" b="1" dirty="0">
                <a:cs typeface="Times New Roman" panose="02020603050405020304" pitchFamily="18" charset="0"/>
              </a:rPr>
              <a:t>When a cell is in an environment with a higher external solute concentration, water will flow out unless the cell has a mechanism to prevent this</a:t>
            </a:r>
            <a:endParaRPr lang="en-US" altLang="en-US" b="1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en-US" i="1" u="sng" dirty="0">
                <a:cs typeface="Times New Roman" panose="02020603050405020304" pitchFamily="18" charset="0"/>
              </a:rPr>
              <a:t>Halophiles</a:t>
            </a:r>
            <a:r>
              <a:rPr lang="en-US" altLang="en-US" dirty="0">
                <a:cs typeface="Times New Roman" panose="02020603050405020304" pitchFamily="18" charset="0"/>
              </a:rPr>
              <a:t>: organisms that grow best at reduced water potential; have a specific requirement for </a:t>
            </a:r>
            <a:r>
              <a:rPr lang="en-US" altLang="en-US" dirty="0" err="1" smtClean="0">
                <a:cs typeface="Times New Roman" panose="02020603050405020304" pitchFamily="18" charset="0"/>
              </a:rPr>
              <a:t>NaCl</a:t>
            </a:r>
            <a:r>
              <a:rPr lang="en-US" altLang="en-US" dirty="0" smtClean="0">
                <a:cs typeface="Times New Roman" panose="02020603050405020304" pitchFamily="18" charset="0"/>
              </a:rPr>
              <a:t>.</a:t>
            </a:r>
            <a:endParaRPr lang="en-US" altLang="en-US" dirty="0">
              <a:cs typeface="Times New Roman" panose="02020603050405020304" pitchFamily="18" charset="0"/>
            </a:endParaRPr>
          </a:p>
          <a:p>
            <a:pPr>
              <a:spcBef>
                <a:spcPct val="75000"/>
              </a:spcBef>
              <a:buFont typeface="Courier New" panose="02070309020205020404" pitchFamily="49" charset="0"/>
              <a:buChar char="o"/>
            </a:pPr>
            <a:r>
              <a:rPr lang="en-US" altLang="en-US" i="1" u="sng" dirty="0">
                <a:cs typeface="Times New Roman" panose="02020603050405020304" pitchFamily="18" charset="0"/>
              </a:rPr>
              <a:t>Extreme halophiles</a:t>
            </a:r>
            <a:r>
              <a:rPr lang="en-US" altLang="en-US" dirty="0">
                <a:cs typeface="Times New Roman" panose="02020603050405020304" pitchFamily="18" charset="0"/>
              </a:rPr>
              <a:t>: organisms that require high levels (15</a:t>
            </a:r>
            <a:r>
              <a:rPr lang="en-US" altLang="en-US" dirty="0">
                <a:cs typeface="Arial" panose="020B0604020202020204" pitchFamily="34" charset="0"/>
              </a:rPr>
              <a:t>–</a:t>
            </a:r>
            <a:r>
              <a:rPr lang="en-US" altLang="en-US" dirty="0">
                <a:cs typeface="Times New Roman" panose="02020603050405020304" pitchFamily="18" charset="0"/>
              </a:rPr>
              <a:t>30%) of </a:t>
            </a:r>
            <a:r>
              <a:rPr lang="en-US" altLang="en-US" dirty="0" err="1">
                <a:cs typeface="Times New Roman" panose="02020603050405020304" pitchFamily="18" charset="0"/>
              </a:rPr>
              <a:t>NaCl</a:t>
            </a:r>
            <a:r>
              <a:rPr lang="en-US" altLang="en-US" dirty="0">
                <a:cs typeface="Times New Roman" panose="02020603050405020304" pitchFamily="18" charset="0"/>
              </a:rPr>
              <a:t> for growth</a:t>
            </a:r>
          </a:p>
          <a:p>
            <a:pPr>
              <a:spcBef>
                <a:spcPct val="75000"/>
              </a:spcBef>
              <a:buFont typeface="Courier New" panose="02070309020205020404" pitchFamily="49" charset="0"/>
              <a:buChar char="o"/>
            </a:pPr>
            <a:r>
              <a:rPr lang="en-US" altLang="en-US" i="1" u="sng" dirty="0">
                <a:cs typeface="Times New Roman" panose="02020603050405020304" pitchFamily="18" charset="0"/>
              </a:rPr>
              <a:t>Halotolerant</a:t>
            </a:r>
            <a:r>
              <a:rPr lang="en-US" altLang="en-US" dirty="0">
                <a:cs typeface="Times New Roman" panose="02020603050405020304" pitchFamily="18" charset="0"/>
              </a:rPr>
              <a:t>: organisms that can tolerate some reduction in water activity of environment but generally grow best in the absence of the added solute</a:t>
            </a:r>
          </a:p>
          <a:p>
            <a:endParaRPr lang="en-US" altLang="en-US" dirty="0" smtClean="0">
              <a:cs typeface="Times New Roman" panose="02020603050405020304" pitchFamily="18" charset="0"/>
            </a:endParaRPr>
          </a:p>
          <a:p>
            <a:pPr marL="793750" lvl="1"/>
            <a:endParaRPr lang="en-US" altLang="en-US" sz="2400" dirty="0" smtClean="0"/>
          </a:p>
        </p:txBody>
      </p:sp>
      <p:grpSp>
        <p:nvGrpSpPr>
          <p:cNvPr id="188420" name="Group 8"/>
          <p:cNvGrpSpPr>
            <a:grpSpLocks/>
          </p:cNvGrpSpPr>
          <p:nvPr/>
        </p:nvGrpSpPr>
        <p:grpSpPr bwMode="auto">
          <a:xfrm>
            <a:off x="0" y="6553200"/>
            <a:ext cx="9144000" cy="304800"/>
            <a:chOff x="0" y="4128"/>
            <a:chExt cx="5760" cy="192"/>
          </a:xfrm>
        </p:grpSpPr>
        <p:sp>
          <p:nvSpPr>
            <p:cNvPr id="188421" name="Rectangle 9"/>
            <p:cNvSpPr>
              <a:spLocks noChangeArrowheads="1"/>
            </p:cNvSpPr>
            <p:nvPr/>
          </p:nvSpPr>
          <p:spPr bwMode="auto">
            <a:xfrm>
              <a:off x="0" y="4128"/>
              <a:ext cx="5760" cy="192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88422" name="Date Placeholder 3"/>
            <p:cNvSpPr>
              <a:spLocks/>
            </p:cNvSpPr>
            <p:nvPr/>
          </p:nvSpPr>
          <p:spPr bwMode="auto">
            <a:xfrm>
              <a:off x="96" y="4160"/>
              <a:ext cx="1440" cy="144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© 2012 Pearson Education, Inc.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660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850" name="Picture 77" descr="figure_05_25_unlabe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3"/>
          <a:stretch>
            <a:fillRect/>
          </a:stretch>
        </p:blipFill>
        <p:spPr bwMode="auto">
          <a:xfrm>
            <a:off x="1031875" y="136525"/>
            <a:ext cx="7078663" cy="642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4851" name="Text Box 24"/>
          <p:cNvSpPr txBox="1">
            <a:spLocks noChangeArrowheads="1"/>
          </p:cNvSpPr>
          <p:nvPr/>
        </p:nvSpPr>
        <p:spPr bwMode="auto">
          <a:xfrm>
            <a:off x="1555750" y="733425"/>
            <a:ext cx="2103438" cy="84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000" b="1"/>
              <a:t>Example:</a:t>
            </a:r>
            <a:br>
              <a:rPr lang="en-US" altLang="en-US" sz="2000" b="1"/>
            </a:br>
            <a:r>
              <a:rPr lang="en-US" altLang="en-US" sz="2000" b="1" i="1"/>
              <a:t>Staphylococcus</a:t>
            </a:r>
            <a:br>
              <a:rPr lang="en-US" altLang="en-US" sz="2000" b="1" i="1"/>
            </a:br>
            <a:r>
              <a:rPr lang="en-US" altLang="en-US" sz="2000" b="1" i="1"/>
              <a:t>aureus</a:t>
            </a:r>
          </a:p>
        </p:txBody>
      </p:sp>
      <p:sp>
        <p:nvSpPr>
          <p:cNvPr id="334852" name="Text Box 58"/>
          <p:cNvSpPr txBox="1">
            <a:spLocks noChangeArrowheads="1"/>
          </p:cNvSpPr>
          <p:nvPr/>
        </p:nvSpPr>
        <p:spPr bwMode="auto">
          <a:xfrm>
            <a:off x="3870325" y="722313"/>
            <a:ext cx="2152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000" b="1"/>
              <a:t>Example:</a:t>
            </a:r>
            <a:br>
              <a:rPr lang="en-US" altLang="en-US" sz="2000" b="1"/>
            </a:br>
            <a:r>
              <a:rPr lang="en-US" altLang="en-US" sz="2000" b="1" i="1"/>
              <a:t>Aliivibrio fischeri</a:t>
            </a:r>
          </a:p>
        </p:txBody>
      </p:sp>
      <p:sp>
        <p:nvSpPr>
          <p:cNvPr id="334853" name="Text Box 59"/>
          <p:cNvSpPr txBox="1">
            <a:spLocks noChangeArrowheads="1"/>
          </p:cNvSpPr>
          <p:nvPr/>
        </p:nvSpPr>
        <p:spPr bwMode="auto">
          <a:xfrm>
            <a:off x="6197600" y="998538"/>
            <a:ext cx="1800225" cy="84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000" b="1"/>
              <a:t>Example:</a:t>
            </a:r>
            <a:br>
              <a:rPr lang="en-US" altLang="en-US" sz="2000" b="1"/>
            </a:br>
            <a:r>
              <a:rPr lang="en-US" altLang="en-US" sz="2000" b="1" i="1"/>
              <a:t>Halobacterium</a:t>
            </a:r>
            <a:br>
              <a:rPr lang="en-US" altLang="en-US" sz="2000" b="1" i="1"/>
            </a:br>
            <a:r>
              <a:rPr lang="en-US" altLang="en-US" sz="2000" b="1" i="1"/>
              <a:t>salinarum</a:t>
            </a:r>
          </a:p>
        </p:txBody>
      </p:sp>
      <p:sp>
        <p:nvSpPr>
          <p:cNvPr id="334854" name="Text Box 60"/>
          <p:cNvSpPr txBox="1">
            <a:spLocks noChangeArrowheads="1"/>
          </p:cNvSpPr>
          <p:nvPr/>
        </p:nvSpPr>
        <p:spPr bwMode="auto">
          <a:xfrm>
            <a:off x="1973263" y="5160963"/>
            <a:ext cx="20018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000" b="1"/>
              <a:t>Example:</a:t>
            </a:r>
            <a:br>
              <a:rPr lang="en-US" altLang="en-US" sz="2000" b="1"/>
            </a:br>
            <a:r>
              <a:rPr lang="en-US" altLang="en-US" sz="2000" b="1" i="1"/>
              <a:t>Escherichia coli</a:t>
            </a:r>
          </a:p>
        </p:txBody>
      </p:sp>
      <p:sp>
        <p:nvSpPr>
          <p:cNvPr id="334855" name="Text Box 61"/>
          <p:cNvSpPr txBox="1">
            <a:spLocks noChangeArrowheads="1"/>
          </p:cNvSpPr>
          <p:nvPr/>
        </p:nvSpPr>
        <p:spPr bwMode="auto">
          <a:xfrm>
            <a:off x="4073525" y="6242050"/>
            <a:ext cx="1149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000" b="1"/>
              <a:t>NaCl (%)</a:t>
            </a:r>
            <a:endParaRPr lang="en-US" altLang="en-US" sz="2000" b="1" i="1"/>
          </a:p>
        </p:txBody>
      </p:sp>
      <p:sp>
        <p:nvSpPr>
          <p:cNvPr id="334856" name="Text Box 62"/>
          <p:cNvSpPr txBox="1">
            <a:spLocks noChangeArrowheads="1"/>
          </p:cNvSpPr>
          <p:nvPr/>
        </p:nvSpPr>
        <p:spPr bwMode="auto">
          <a:xfrm rot="-5400000">
            <a:off x="414338" y="2971800"/>
            <a:ext cx="1550987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000" b="1"/>
              <a:t>Growth rate</a:t>
            </a:r>
            <a:endParaRPr lang="en-US" altLang="en-US" sz="2000" b="1" i="1"/>
          </a:p>
        </p:txBody>
      </p:sp>
      <p:sp>
        <p:nvSpPr>
          <p:cNvPr id="334857" name="Text Box 63"/>
          <p:cNvSpPr txBox="1">
            <a:spLocks noChangeArrowheads="1"/>
          </p:cNvSpPr>
          <p:nvPr/>
        </p:nvSpPr>
        <p:spPr bwMode="auto">
          <a:xfrm>
            <a:off x="1331913" y="5902325"/>
            <a:ext cx="255587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000" b="1"/>
              <a:t>0</a:t>
            </a:r>
            <a:endParaRPr lang="en-US" altLang="en-US" sz="2000" b="1" i="1"/>
          </a:p>
        </p:txBody>
      </p:sp>
      <p:sp>
        <p:nvSpPr>
          <p:cNvPr id="334858" name="Text Box 65"/>
          <p:cNvSpPr txBox="1">
            <a:spLocks noChangeArrowheads="1"/>
          </p:cNvSpPr>
          <p:nvPr/>
        </p:nvSpPr>
        <p:spPr bwMode="auto">
          <a:xfrm>
            <a:off x="2805113" y="5891213"/>
            <a:ext cx="255587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000" b="1"/>
              <a:t>5</a:t>
            </a:r>
            <a:endParaRPr lang="en-US" altLang="en-US" sz="2000" b="1" i="1"/>
          </a:p>
        </p:txBody>
      </p:sp>
      <p:sp>
        <p:nvSpPr>
          <p:cNvPr id="334859" name="Text Box 66"/>
          <p:cNvSpPr txBox="1">
            <a:spLocks noChangeArrowheads="1"/>
          </p:cNvSpPr>
          <p:nvPr/>
        </p:nvSpPr>
        <p:spPr bwMode="auto">
          <a:xfrm>
            <a:off x="4276725" y="5878513"/>
            <a:ext cx="33020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000" b="1"/>
              <a:t>10</a:t>
            </a:r>
            <a:endParaRPr lang="en-US" altLang="en-US" sz="2000" b="1" i="1"/>
          </a:p>
        </p:txBody>
      </p:sp>
      <p:sp>
        <p:nvSpPr>
          <p:cNvPr id="334860" name="Text Box 67"/>
          <p:cNvSpPr txBox="1">
            <a:spLocks noChangeArrowheads="1"/>
          </p:cNvSpPr>
          <p:nvPr/>
        </p:nvSpPr>
        <p:spPr bwMode="auto">
          <a:xfrm>
            <a:off x="5737225" y="5880100"/>
            <a:ext cx="33020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000" b="1"/>
              <a:t>15</a:t>
            </a:r>
            <a:endParaRPr lang="en-US" altLang="en-US" sz="2000" b="1" i="1"/>
          </a:p>
        </p:txBody>
      </p:sp>
      <p:sp>
        <p:nvSpPr>
          <p:cNvPr id="334861" name="Text Box 68"/>
          <p:cNvSpPr txBox="1">
            <a:spLocks noChangeArrowheads="1"/>
          </p:cNvSpPr>
          <p:nvPr/>
        </p:nvSpPr>
        <p:spPr bwMode="auto">
          <a:xfrm>
            <a:off x="7234238" y="5867400"/>
            <a:ext cx="33020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000" b="1"/>
              <a:t>20</a:t>
            </a:r>
            <a:endParaRPr lang="en-US" altLang="en-US" sz="2000" b="1" i="1"/>
          </a:p>
        </p:txBody>
      </p:sp>
      <p:sp>
        <p:nvSpPr>
          <p:cNvPr id="334862" name="Text Box 69"/>
          <p:cNvSpPr txBox="1">
            <a:spLocks noChangeArrowheads="1"/>
          </p:cNvSpPr>
          <p:nvPr/>
        </p:nvSpPr>
        <p:spPr bwMode="auto">
          <a:xfrm>
            <a:off x="1965325" y="4811713"/>
            <a:ext cx="1952625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b="1">
                <a:solidFill>
                  <a:schemeClr val="bg1"/>
                </a:solidFill>
              </a:rPr>
              <a:t>Nonhalophile</a:t>
            </a:r>
            <a:endParaRPr lang="en-US" altLang="en-US" b="1" i="1">
              <a:solidFill>
                <a:schemeClr val="bg1"/>
              </a:solidFill>
            </a:endParaRPr>
          </a:p>
        </p:txBody>
      </p:sp>
      <p:sp>
        <p:nvSpPr>
          <p:cNvPr id="334863" name="Text Box 70"/>
          <p:cNvSpPr txBox="1">
            <a:spLocks noChangeArrowheads="1"/>
          </p:cNvSpPr>
          <p:nvPr/>
        </p:nvSpPr>
        <p:spPr bwMode="auto">
          <a:xfrm>
            <a:off x="1563688" y="374650"/>
            <a:ext cx="1878012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600" b="1">
                <a:solidFill>
                  <a:schemeClr val="bg1"/>
                </a:solidFill>
              </a:rPr>
              <a:t>Halotolerant</a:t>
            </a:r>
            <a:endParaRPr lang="en-US" altLang="en-US" sz="2600" b="1" i="1">
              <a:solidFill>
                <a:schemeClr val="bg1"/>
              </a:solidFill>
            </a:endParaRPr>
          </a:p>
        </p:txBody>
      </p:sp>
      <p:sp>
        <p:nvSpPr>
          <p:cNvPr id="334864" name="Text Box 71"/>
          <p:cNvSpPr txBox="1">
            <a:spLocks noChangeArrowheads="1"/>
          </p:cNvSpPr>
          <p:nvPr/>
        </p:nvSpPr>
        <p:spPr bwMode="auto">
          <a:xfrm>
            <a:off x="3879850" y="360363"/>
            <a:ext cx="1512888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600" b="1">
                <a:solidFill>
                  <a:schemeClr val="bg1"/>
                </a:solidFill>
              </a:rPr>
              <a:t>Halophile</a:t>
            </a:r>
            <a:endParaRPr lang="en-US" altLang="en-US" sz="2600" b="1" i="1">
              <a:solidFill>
                <a:schemeClr val="bg1"/>
              </a:solidFill>
            </a:endParaRPr>
          </a:p>
        </p:txBody>
      </p:sp>
      <p:sp>
        <p:nvSpPr>
          <p:cNvPr id="334865" name="Text Box 72"/>
          <p:cNvSpPr txBox="1">
            <a:spLocks noChangeArrowheads="1"/>
          </p:cNvSpPr>
          <p:nvPr/>
        </p:nvSpPr>
        <p:spPr bwMode="auto">
          <a:xfrm>
            <a:off x="6167438" y="401638"/>
            <a:ext cx="1589087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b="1">
                <a:solidFill>
                  <a:schemeClr val="bg1"/>
                </a:solidFill>
              </a:rPr>
              <a:t>Extreme</a:t>
            </a:r>
            <a:br>
              <a:rPr lang="en-US" altLang="en-US" b="1">
                <a:solidFill>
                  <a:schemeClr val="bg1"/>
                </a:solidFill>
              </a:rPr>
            </a:br>
            <a:r>
              <a:rPr lang="en-US" altLang="en-US" b="1">
                <a:solidFill>
                  <a:schemeClr val="bg1"/>
                </a:solidFill>
              </a:rPr>
              <a:t>halophile</a:t>
            </a:r>
            <a:endParaRPr lang="en-US" altLang="en-US" b="1" i="1">
              <a:solidFill>
                <a:schemeClr val="bg1"/>
              </a:solidFill>
            </a:endParaRPr>
          </a:p>
        </p:txBody>
      </p:sp>
      <p:sp>
        <p:nvSpPr>
          <p:cNvPr id="334866" name="Line 73"/>
          <p:cNvSpPr>
            <a:spLocks noChangeShapeType="1"/>
          </p:cNvSpPr>
          <p:nvPr/>
        </p:nvSpPr>
        <p:spPr bwMode="auto">
          <a:xfrm>
            <a:off x="2212975" y="1584325"/>
            <a:ext cx="227013" cy="10937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4867" name="Line 74"/>
          <p:cNvSpPr>
            <a:spLocks noChangeShapeType="1"/>
          </p:cNvSpPr>
          <p:nvPr/>
        </p:nvSpPr>
        <p:spPr bwMode="auto">
          <a:xfrm flipH="1">
            <a:off x="4035425" y="1295400"/>
            <a:ext cx="679450" cy="21002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4868" name="Line 75"/>
          <p:cNvSpPr>
            <a:spLocks noChangeShapeType="1"/>
          </p:cNvSpPr>
          <p:nvPr/>
        </p:nvSpPr>
        <p:spPr bwMode="auto">
          <a:xfrm flipH="1">
            <a:off x="6084888" y="1860550"/>
            <a:ext cx="290512" cy="1409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4869" name="Line 76"/>
          <p:cNvSpPr>
            <a:spLocks noChangeShapeType="1"/>
          </p:cNvSpPr>
          <p:nvPr/>
        </p:nvSpPr>
        <p:spPr bwMode="auto">
          <a:xfrm>
            <a:off x="1684338" y="4037013"/>
            <a:ext cx="452437" cy="7413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48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xtLs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altLang="en-US" sz="1400" smtClean="0">
                <a:solidFill>
                  <a:schemeClr val="accent2"/>
                </a:solidFill>
              </a:rPr>
              <a:t>Figure 5.25</a:t>
            </a:r>
          </a:p>
        </p:txBody>
      </p:sp>
      <p:sp>
        <p:nvSpPr>
          <p:cNvPr id="334871" name="Date Placeholder 3"/>
          <p:cNvSpPr>
            <a:spLocks/>
          </p:cNvSpPr>
          <p:nvPr/>
        </p:nvSpPr>
        <p:spPr bwMode="auto">
          <a:xfrm>
            <a:off x="152400" y="6604000"/>
            <a:ext cx="2286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E25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© 2012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30769682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 smtClean="0"/>
              <a:t>Oxygen and Microorganisms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50825" indent="-250825" defTabSz="1019175"/>
            <a:r>
              <a:rPr lang="en-US" altLang="en-US" i="1" u="sng" smtClean="0">
                <a:cs typeface="Times New Roman" panose="02020603050405020304" pitchFamily="18" charset="0"/>
              </a:rPr>
              <a:t>Aerobes</a:t>
            </a:r>
            <a:r>
              <a:rPr lang="en-US" altLang="en-US" smtClean="0">
                <a:cs typeface="Times New Roman" panose="02020603050405020304" pitchFamily="18" charset="0"/>
              </a:rPr>
              <a:t>: require oxygen to live</a:t>
            </a:r>
          </a:p>
          <a:p>
            <a:pPr marL="250825" indent="-250825" defTabSz="1019175"/>
            <a:r>
              <a:rPr lang="en-US" altLang="en-US" i="1" u="sng" smtClean="0">
                <a:cs typeface="Times New Roman" panose="02020603050405020304" pitchFamily="18" charset="0"/>
              </a:rPr>
              <a:t>Anaerobes</a:t>
            </a:r>
            <a:r>
              <a:rPr lang="en-US" altLang="en-US" smtClean="0">
                <a:cs typeface="Times New Roman" panose="02020603050405020304" pitchFamily="18" charset="0"/>
              </a:rPr>
              <a:t>: do not require oxygen and may even be killed by exposure</a:t>
            </a:r>
          </a:p>
          <a:p>
            <a:pPr marL="250825" indent="-250825" defTabSz="1019175"/>
            <a:r>
              <a:rPr lang="en-US" altLang="en-US" i="1" u="sng" smtClean="0">
                <a:cs typeface="Times New Roman" panose="02020603050405020304" pitchFamily="18" charset="0"/>
              </a:rPr>
              <a:t>Facultative organisms</a:t>
            </a:r>
            <a:r>
              <a:rPr lang="en-US" altLang="en-US" smtClean="0">
                <a:cs typeface="Times New Roman" panose="02020603050405020304" pitchFamily="18" charset="0"/>
              </a:rPr>
              <a:t>: can live with or without oxygen</a:t>
            </a:r>
          </a:p>
          <a:p>
            <a:pPr marL="250825" indent="-250825" defTabSz="1019175"/>
            <a:r>
              <a:rPr lang="en-US" altLang="en-US" i="1" u="sng" smtClean="0">
                <a:cs typeface="Times New Roman" panose="02020603050405020304" pitchFamily="18" charset="0"/>
              </a:rPr>
              <a:t>Aerotolerant anaerobes</a:t>
            </a:r>
            <a:r>
              <a:rPr lang="en-US" altLang="en-US" smtClean="0">
                <a:cs typeface="Times New Roman" panose="02020603050405020304" pitchFamily="18" charset="0"/>
              </a:rPr>
              <a:t>: can tolerate oxygen and grow in its presence even though they cannot </a:t>
            </a:r>
            <a:br>
              <a:rPr lang="en-US" altLang="en-US" smtClean="0">
                <a:cs typeface="Times New Roman" panose="02020603050405020304" pitchFamily="18" charset="0"/>
              </a:rPr>
            </a:br>
            <a:r>
              <a:rPr lang="en-US" altLang="en-US" smtClean="0">
                <a:cs typeface="Times New Roman" panose="02020603050405020304" pitchFamily="18" charset="0"/>
              </a:rPr>
              <a:t>use it</a:t>
            </a:r>
          </a:p>
          <a:p>
            <a:pPr marL="250825" indent="-250825" defTabSz="1019175"/>
            <a:r>
              <a:rPr lang="en-US" altLang="en-US" i="1" u="sng" smtClean="0">
                <a:cs typeface="Times New Roman" panose="02020603050405020304" pitchFamily="18" charset="0"/>
              </a:rPr>
              <a:t>Microaerophiles</a:t>
            </a:r>
            <a:r>
              <a:rPr lang="en-US" altLang="en-US" smtClean="0">
                <a:cs typeface="Times New Roman" panose="02020603050405020304" pitchFamily="18" charset="0"/>
              </a:rPr>
              <a:t>: can use oxygen only when it is present at levels reduced from that in air</a:t>
            </a:r>
            <a:endParaRPr lang="en-US" altLang="en-US" smtClean="0"/>
          </a:p>
        </p:txBody>
      </p:sp>
      <p:grpSp>
        <p:nvGrpSpPr>
          <p:cNvPr id="200708" name="Group 8"/>
          <p:cNvGrpSpPr>
            <a:grpSpLocks/>
          </p:cNvGrpSpPr>
          <p:nvPr/>
        </p:nvGrpSpPr>
        <p:grpSpPr bwMode="auto">
          <a:xfrm>
            <a:off x="0" y="6553200"/>
            <a:ext cx="9144000" cy="304800"/>
            <a:chOff x="0" y="4128"/>
            <a:chExt cx="5760" cy="192"/>
          </a:xfrm>
        </p:grpSpPr>
        <p:sp>
          <p:nvSpPr>
            <p:cNvPr id="200709" name="Rectangle 9"/>
            <p:cNvSpPr>
              <a:spLocks noChangeArrowheads="1"/>
            </p:cNvSpPr>
            <p:nvPr/>
          </p:nvSpPr>
          <p:spPr bwMode="auto">
            <a:xfrm>
              <a:off x="0" y="4128"/>
              <a:ext cx="5760" cy="192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0710" name="Date Placeholder 3"/>
            <p:cNvSpPr>
              <a:spLocks/>
            </p:cNvSpPr>
            <p:nvPr/>
          </p:nvSpPr>
          <p:spPr bwMode="auto">
            <a:xfrm>
              <a:off x="96" y="4160"/>
              <a:ext cx="1440" cy="144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© 2012 Pearson Education, Inc.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652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 smtClean="0"/>
              <a:t>Oxygen and Microorganisms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idx="1"/>
          </p:nvPr>
        </p:nvSpPr>
        <p:spPr>
          <a:xfrm>
            <a:off x="822959" y="1845734"/>
            <a:ext cx="3058161" cy="3860243"/>
          </a:xfrm>
        </p:spPr>
        <p:txBody>
          <a:bodyPr/>
          <a:lstStyle/>
          <a:p>
            <a:r>
              <a:rPr lang="en-US" altLang="en-US" b="1" u="sng" dirty="0" err="1" smtClean="0"/>
              <a:t>Thioglycolate</a:t>
            </a:r>
            <a:r>
              <a:rPr lang="en-US" altLang="en-US" b="1" u="sng" dirty="0" smtClean="0"/>
              <a:t> broth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en-US" dirty="0" smtClean="0"/>
              <a:t>Complex medium that separates microbes based on oxygen requirements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en-US" dirty="0" smtClean="0"/>
              <a:t>Reacts with oxygen so oxygen can only penetrate the top of the tube</a:t>
            </a:r>
          </a:p>
        </p:txBody>
      </p:sp>
      <p:grpSp>
        <p:nvGrpSpPr>
          <p:cNvPr id="202756" name="Group 8"/>
          <p:cNvGrpSpPr>
            <a:grpSpLocks/>
          </p:cNvGrpSpPr>
          <p:nvPr/>
        </p:nvGrpSpPr>
        <p:grpSpPr bwMode="auto">
          <a:xfrm>
            <a:off x="0" y="6553200"/>
            <a:ext cx="9144000" cy="304800"/>
            <a:chOff x="0" y="4128"/>
            <a:chExt cx="5760" cy="192"/>
          </a:xfrm>
        </p:grpSpPr>
        <p:sp>
          <p:nvSpPr>
            <p:cNvPr id="202757" name="Rectangle 9"/>
            <p:cNvSpPr>
              <a:spLocks noChangeArrowheads="1"/>
            </p:cNvSpPr>
            <p:nvPr/>
          </p:nvSpPr>
          <p:spPr bwMode="auto">
            <a:xfrm>
              <a:off x="0" y="4128"/>
              <a:ext cx="5760" cy="192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2758" name="Date Placeholder 3"/>
            <p:cNvSpPr>
              <a:spLocks/>
            </p:cNvSpPr>
            <p:nvPr/>
          </p:nvSpPr>
          <p:spPr bwMode="auto">
            <a:xfrm>
              <a:off x="96" y="4160"/>
              <a:ext cx="1440" cy="144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© 2012 Pearson Education, Inc.</a:t>
              </a:r>
            </a:p>
          </p:txBody>
        </p:sp>
      </p:grpSp>
      <p:sp>
        <p:nvSpPr>
          <p:cNvPr id="202759" name="Rectangle 11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3100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6250" t="22148" r="20916" b="12370"/>
          <a:stretch/>
        </p:blipFill>
        <p:spPr>
          <a:xfrm>
            <a:off x="3969284" y="2249303"/>
            <a:ext cx="4019752" cy="3456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93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64" b="96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293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>
              <a:lnSpc>
                <a:spcPct val="100000"/>
              </a:lnSpc>
            </a:pPr>
            <a:r>
              <a:rPr lang="en-US" altLang="en-US" sz="3200" dirty="0" smtClean="0">
                <a:latin typeface="+mn-lt"/>
              </a:rPr>
              <a:t>Determinant Proteins  for division and morphology (</a:t>
            </a:r>
            <a:r>
              <a:rPr lang="en-US" altLang="en-US" sz="3200" dirty="0" err="1" smtClean="0">
                <a:latin typeface="+mn-lt"/>
              </a:rPr>
              <a:t>Fts</a:t>
            </a:r>
            <a:r>
              <a:rPr lang="en-US" altLang="en-US" sz="3200" dirty="0" smtClean="0">
                <a:latin typeface="+mn-lt"/>
              </a:rPr>
              <a:t>, </a:t>
            </a:r>
            <a:r>
              <a:rPr lang="en-US" altLang="en-US" sz="3200" dirty="0" err="1" smtClean="0">
                <a:latin typeface="+mn-lt"/>
              </a:rPr>
              <a:t>MreB</a:t>
            </a:r>
            <a:r>
              <a:rPr lang="en-US" altLang="en-US" sz="3200" dirty="0" smtClean="0">
                <a:latin typeface="+mn-lt"/>
              </a:rPr>
              <a:t>).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337351" y="1845733"/>
            <a:ext cx="4030463" cy="4510679"/>
          </a:xfrm>
        </p:spPr>
        <p:txBody>
          <a:bodyPr>
            <a:normAutofit fontScale="85000" lnSpcReduction="10000"/>
          </a:bodyPr>
          <a:lstStyle/>
          <a:p>
            <a:pPr marL="0" indent="0" defTabSz="1019175">
              <a:lnSpc>
                <a:spcPct val="90000"/>
              </a:lnSpc>
              <a:buNone/>
            </a:pPr>
            <a:r>
              <a:rPr lang="en-US" altLang="en-US" i="1" u="sng" dirty="0" err="1" smtClean="0"/>
              <a:t>Fts</a:t>
            </a:r>
            <a:r>
              <a:rPr lang="en-US" altLang="en-US" i="1" u="sng" dirty="0" smtClean="0"/>
              <a:t> (filamentous temperature-sensitive) Proteins</a:t>
            </a:r>
            <a:r>
              <a:rPr lang="en-US" altLang="en-US" dirty="0" smtClean="0"/>
              <a:t>  </a:t>
            </a:r>
          </a:p>
          <a:p>
            <a:pPr defTabSz="1019175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US" altLang="en-US" dirty="0" smtClean="0"/>
              <a:t>Essential for cell division in all prokaryotes</a:t>
            </a:r>
          </a:p>
          <a:p>
            <a:pPr defTabSz="1019175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US" altLang="en-US" dirty="0" smtClean="0"/>
              <a:t>Interact to form the </a:t>
            </a:r>
            <a:r>
              <a:rPr lang="en-US" altLang="en-US" dirty="0" err="1" smtClean="0"/>
              <a:t>divisome</a:t>
            </a:r>
            <a:r>
              <a:rPr lang="en-US" altLang="en-US" dirty="0" smtClean="0"/>
              <a:t> (cell division apparatus)</a:t>
            </a:r>
          </a:p>
          <a:p>
            <a:pPr marL="578358" lvl="1" indent="-285750" defTabSz="1019175">
              <a:buFont typeface="Arial" panose="020B0604020202020204" pitchFamily="34" charset="0"/>
              <a:buChar char="•"/>
            </a:pPr>
            <a:r>
              <a:rPr lang="en-US" altLang="en-US" i="1" u="sng" dirty="0" err="1" smtClean="0"/>
              <a:t>FtsZ</a:t>
            </a:r>
            <a:r>
              <a:rPr lang="en-US" altLang="en-US" dirty="0" smtClean="0"/>
              <a:t>: forms ring around center of cell; related to tubulin</a:t>
            </a:r>
          </a:p>
          <a:p>
            <a:pPr marL="578358" lvl="1" indent="-285750" defTabSz="1019175">
              <a:buFont typeface="Arial" panose="020B0604020202020204" pitchFamily="34" charset="0"/>
              <a:buChar char="•"/>
            </a:pPr>
            <a:r>
              <a:rPr lang="en-US" altLang="en-US" i="1" u="sng" dirty="0" err="1" smtClean="0">
                <a:solidFill>
                  <a:schemeClr val="bg1">
                    <a:lumMod val="65000"/>
                  </a:schemeClr>
                </a:solidFill>
              </a:rPr>
              <a:t>ZipA</a:t>
            </a:r>
            <a:r>
              <a:rPr lang="en-US" altLang="en-US" dirty="0" smtClean="0">
                <a:solidFill>
                  <a:schemeClr val="bg1">
                    <a:lumMod val="65000"/>
                  </a:schemeClr>
                </a:solidFill>
              </a:rPr>
              <a:t>: anchor that connects </a:t>
            </a:r>
            <a:r>
              <a:rPr lang="en-US" altLang="en-US" dirty="0" err="1" smtClean="0">
                <a:solidFill>
                  <a:schemeClr val="bg1">
                    <a:lumMod val="65000"/>
                  </a:schemeClr>
                </a:solidFill>
              </a:rPr>
              <a:t>FtsZ</a:t>
            </a:r>
            <a:r>
              <a:rPr lang="en-US" altLang="en-US" dirty="0" smtClean="0">
                <a:solidFill>
                  <a:schemeClr val="bg1">
                    <a:lumMod val="65000"/>
                  </a:schemeClr>
                </a:solidFill>
              </a:rPr>
              <a:t> ring to cytoplasmic membrane</a:t>
            </a:r>
          </a:p>
          <a:p>
            <a:pPr marL="578358" lvl="1" indent="-285750" defTabSz="1019175">
              <a:buFont typeface="Arial" panose="020B0604020202020204" pitchFamily="34" charset="0"/>
              <a:buChar char="•"/>
            </a:pPr>
            <a:r>
              <a:rPr lang="en-US" altLang="en-US" i="1" u="sng" dirty="0" err="1" smtClean="0">
                <a:solidFill>
                  <a:schemeClr val="bg1">
                    <a:lumMod val="65000"/>
                  </a:schemeClr>
                </a:solidFill>
              </a:rPr>
              <a:t>FtsA</a:t>
            </a:r>
            <a:r>
              <a:rPr lang="en-US" altLang="en-US" dirty="0" smtClean="0">
                <a:solidFill>
                  <a:schemeClr val="bg1">
                    <a:lumMod val="65000"/>
                  </a:schemeClr>
                </a:solidFill>
              </a:rPr>
              <a:t>: helps connect </a:t>
            </a:r>
            <a:r>
              <a:rPr lang="en-US" altLang="en-US" dirty="0" err="1" smtClean="0">
                <a:solidFill>
                  <a:schemeClr val="bg1">
                    <a:lumMod val="65000"/>
                  </a:schemeClr>
                </a:solidFill>
              </a:rPr>
              <a:t>FtsZ</a:t>
            </a:r>
            <a:r>
              <a:rPr lang="en-US" altLang="en-US" dirty="0" smtClean="0">
                <a:solidFill>
                  <a:schemeClr val="bg1">
                    <a:lumMod val="65000"/>
                  </a:schemeClr>
                </a:solidFill>
              </a:rPr>
              <a:t> ring to membrane and also recruits other </a:t>
            </a:r>
            <a:r>
              <a:rPr lang="en-US" altLang="en-US" dirty="0" err="1" smtClean="0">
                <a:solidFill>
                  <a:schemeClr val="bg1">
                    <a:lumMod val="65000"/>
                  </a:schemeClr>
                </a:solidFill>
              </a:rPr>
              <a:t>divisome</a:t>
            </a:r>
            <a:r>
              <a:rPr lang="en-US" altLang="en-US" dirty="0" smtClean="0">
                <a:solidFill>
                  <a:schemeClr val="bg1">
                    <a:lumMod val="65000"/>
                  </a:schemeClr>
                </a:solidFill>
              </a:rPr>
              <a:t> proteins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en-US" dirty="0"/>
              <a:t>DNA replicates before the </a:t>
            </a:r>
            <a:r>
              <a:rPr lang="en-US" altLang="en-US" dirty="0" err="1"/>
              <a:t>FtsZ</a:t>
            </a:r>
            <a:r>
              <a:rPr lang="en-US" altLang="en-US" dirty="0"/>
              <a:t> ring </a:t>
            </a:r>
            <a:r>
              <a:rPr lang="en-US" altLang="en-US" dirty="0" smtClean="0"/>
              <a:t>forms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en-US" dirty="0" smtClean="0"/>
              <a:t>Location </a:t>
            </a:r>
            <a:r>
              <a:rPr lang="en-US" altLang="en-US" dirty="0"/>
              <a:t>of </a:t>
            </a:r>
            <a:r>
              <a:rPr lang="en-US" altLang="en-US" dirty="0" err="1"/>
              <a:t>FtsZ</a:t>
            </a:r>
            <a:r>
              <a:rPr lang="en-US" altLang="en-US" dirty="0"/>
              <a:t> ring is facilitated by </a:t>
            </a:r>
            <a:r>
              <a:rPr lang="en-US" altLang="en-US" i="1" u="sng" dirty="0"/>
              <a:t>Min proteins</a:t>
            </a:r>
            <a:r>
              <a:rPr lang="en-US" altLang="en-US" dirty="0"/>
              <a:t> </a:t>
            </a:r>
            <a:r>
              <a:rPr lang="en-US" altLang="en-US" dirty="0" smtClean="0"/>
              <a:t>: </a:t>
            </a:r>
            <a:r>
              <a:rPr lang="en-US" altLang="en-US" dirty="0" err="1" smtClean="0"/>
              <a:t>MinC</a:t>
            </a:r>
            <a:r>
              <a:rPr lang="en-US" altLang="en-US" dirty="0"/>
              <a:t>, </a:t>
            </a:r>
            <a:r>
              <a:rPr lang="en-US" altLang="en-US" dirty="0" err="1"/>
              <a:t>MinD</a:t>
            </a:r>
            <a:r>
              <a:rPr lang="en-US" altLang="en-US" dirty="0"/>
              <a:t>, </a:t>
            </a:r>
            <a:r>
              <a:rPr lang="en-US" altLang="en-US" dirty="0" err="1"/>
              <a:t>MinE</a:t>
            </a:r>
            <a:endParaRPr lang="en-US" alt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en-US" i="1" u="sng" dirty="0" err="1"/>
              <a:t>FtsK</a:t>
            </a:r>
            <a:r>
              <a:rPr lang="en-US" altLang="en-US" dirty="0"/>
              <a:t> protein mediates separation of chromosomes to daughter cells</a:t>
            </a:r>
          </a:p>
          <a:p>
            <a:pPr marL="578358" lvl="1" indent="-285750" defTabSz="1019175">
              <a:buFont typeface="Arial" panose="020B0604020202020204" pitchFamily="34" charset="0"/>
              <a:buChar char="•"/>
            </a:pPr>
            <a:endParaRPr lang="en-US" altLang="en-US" sz="1800" dirty="0" smtClean="0"/>
          </a:p>
        </p:txBody>
      </p:sp>
      <p:grpSp>
        <p:nvGrpSpPr>
          <p:cNvPr id="33796" name="Group 8"/>
          <p:cNvGrpSpPr>
            <a:grpSpLocks/>
          </p:cNvGrpSpPr>
          <p:nvPr/>
        </p:nvGrpSpPr>
        <p:grpSpPr bwMode="auto">
          <a:xfrm>
            <a:off x="0" y="6553200"/>
            <a:ext cx="9144000" cy="304800"/>
            <a:chOff x="0" y="4128"/>
            <a:chExt cx="5760" cy="192"/>
          </a:xfrm>
        </p:grpSpPr>
        <p:sp>
          <p:nvSpPr>
            <p:cNvPr id="33797" name="Rectangle 9"/>
            <p:cNvSpPr>
              <a:spLocks noChangeArrowheads="1"/>
            </p:cNvSpPr>
            <p:nvPr/>
          </p:nvSpPr>
          <p:spPr bwMode="auto">
            <a:xfrm>
              <a:off x="0" y="4128"/>
              <a:ext cx="5760" cy="192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3798" name="Date Placeholder 3"/>
            <p:cNvSpPr>
              <a:spLocks/>
            </p:cNvSpPr>
            <p:nvPr/>
          </p:nvSpPr>
          <p:spPr bwMode="auto">
            <a:xfrm>
              <a:off x="96" y="4160"/>
              <a:ext cx="1440" cy="144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© 2012 Pearson Education, Inc.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522951" y="1934611"/>
            <a:ext cx="4350502" cy="4232340"/>
            <a:chOff x="4522951" y="1914291"/>
            <a:chExt cx="4350502" cy="423234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543" t="20097" r="22136" b="11899"/>
            <a:stretch/>
          </p:blipFill>
          <p:spPr>
            <a:xfrm>
              <a:off x="4522951" y="1914291"/>
              <a:ext cx="4350502" cy="423234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5504155" y="5699464"/>
              <a:ext cx="2521259" cy="328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5385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402" name="Picture 32" descr="figure_05_03_unlabe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6"/>
          <a:stretch>
            <a:fillRect/>
          </a:stretch>
        </p:blipFill>
        <p:spPr bwMode="auto">
          <a:xfrm>
            <a:off x="1644650" y="136525"/>
            <a:ext cx="5853113" cy="641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0404" name="Text Box 5"/>
          <p:cNvSpPr txBox="1">
            <a:spLocks noChangeArrowheads="1"/>
          </p:cNvSpPr>
          <p:nvPr/>
        </p:nvSpPr>
        <p:spPr bwMode="auto">
          <a:xfrm>
            <a:off x="5886450" y="574675"/>
            <a:ext cx="1147763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100" b="1"/>
              <a:t>Cell wall</a:t>
            </a:r>
          </a:p>
        </p:txBody>
      </p:sp>
      <p:sp>
        <p:nvSpPr>
          <p:cNvPr id="230405" name="Text Box 6"/>
          <p:cNvSpPr txBox="1">
            <a:spLocks noChangeArrowheads="1"/>
          </p:cNvSpPr>
          <p:nvPr/>
        </p:nvSpPr>
        <p:spPr bwMode="auto">
          <a:xfrm>
            <a:off x="5888038" y="147638"/>
            <a:ext cx="946150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100" b="1"/>
              <a:t>Min CD</a:t>
            </a:r>
          </a:p>
        </p:txBody>
      </p:sp>
      <p:sp>
        <p:nvSpPr>
          <p:cNvPr id="230406" name="Text Box 7"/>
          <p:cNvSpPr txBox="1">
            <a:spLocks noChangeArrowheads="1"/>
          </p:cNvSpPr>
          <p:nvPr/>
        </p:nvSpPr>
        <p:spPr bwMode="auto">
          <a:xfrm>
            <a:off x="5888038" y="977900"/>
            <a:ext cx="1612900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100" b="1"/>
              <a:t>Cytoplasmic</a:t>
            </a:r>
            <a:br>
              <a:rPr lang="en-US" altLang="en-US" sz="2100" b="1"/>
            </a:br>
            <a:r>
              <a:rPr lang="en-US" altLang="en-US" sz="2100" b="1"/>
              <a:t>membrane</a:t>
            </a:r>
          </a:p>
        </p:txBody>
      </p:sp>
      <p:sp>
        <p:nvSpPr>
          <p:cNvPr id="230407" name="Text Box 8"/>
          <p:cNvSpPr txBox="1">
            <a:spLocks noChangeArrowheads="1"/>
          </p:cNvSpPr>
          <p:nvPr/>
        </p:nvSpPr>
        <p:spPr bwMode="auto">
          <a:xfrm>
            <a:off x="5888038" y="1631950"/>
            <a:ext cx="1147762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100" b="1"/>
              <a:t>Nucleoid</a:t>
            </a:r>
          </a:p>
        </p:txBody>
      </p:sp>
      <p:sp>
        <p:nvSpPr>
          <p:cNvPr id="230408" name="Text Box 9"/>
          <p:cNvSpPr txBox="1">
            <a:spLocks noChangeArrowheads="1"/>
          </p:cNvSpPr>
          <p:nvPr/>
        </p:nvSpPr>
        <p:spPr bwMode="auto">
          <a:xfrm>
            <a:off x="5888038" y="2071688"/>
            <a:ext cx="733425" cy="27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100" b="1"/>
              <a:t>MinE</a:t>
            </a:r>
          </a:p>
        </p:txBody>
      </p:sp>
      <p:sp>
        <p:nvSpPr>
          <p:cNvPr id="230409" name="Text Box 10"/>
          <p:cNvSpPr txBox="1">
            <a:spLocks noChangeArrowheads="1"/>
          </p:cNvSpPr>
          <p:nvPr/>
        </p:nvSpPr>
        <p:spPr bwMode="auto">
          <a:xfrm>
            <a:off x="5888038" y="3832225"/>
            <a:ext cx="1236662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100" b="1"/>
              <a:t>Divisome</a:t>
            </a:r>
            <a:br>
              <a:rPr lang="en-US" altLang="en-US" sz="2100" b="1"/>
            </a:br>
            <a:r>
              <a:rPr lang="en-US" altLang="en-US" sz="2100" b="1"/>
              <a:t>complex</a:t>
            </a:r>
          </a:p>
        </p:txBody>
      </p:sp>
      <p:sp>
        <p:nvSpPr>
          <p:cNvPr id="230410" name="Text Box 11"/>
          <p:cNvSpPr txBox="1">
            <a:spLocks noChangeArrowheads="1"/>
          </p:cNvSpPr>
          <p:nvPr/>
        </p:nvSpPr>
        <p:spPr bwMode="auto">
          <a:xfrm>
            <a:off x="5888038" y="4749800"/>
            <a:ext cx="1147762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100" b="1"/>
              <a:t>FtsZ ring</a:t>
            </a:r>
          </a:p>
        </p:txBody>
      </p:sp>
      <p:sp>
        <p:nvSpPr>
          <p:cNvPr id="230411" name="Text Box 12"/>
          <p:cNvSpPr txBox="1">
            <a:spLocks noChangeArrowheads="1"/>
          </p:cNvSpPr>
          <p:nvPr/>
        </p:nvSpPr>
        <p:spPr bwMode="auto">
          <a:xfrm>
            <a:off x="5824538" y="5756275"/>
            <a:ext cx="1147762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100" b="1"/>
              <a:t>Nucleoid</a:t>
            </a:r>
          </a:p>
        </p:txBody>
      </p:sp>
      <p:sp>
        <p:nvSpPr>
          <p:cNvPr id="230412" name="Text Box 13"/>
          <p:cNvSpPr txBox="1">
            <a:spLocks noChangeArrowheads="1"/>
          </p:cNvSpPr>
          <p:nvPr/>
        </p:nvSpPr>
        <p:spPr bwMode="auto">
          <a:xfrm>
            <a:off x="4379913" y="5102225"/>
            <a:ext cx="10477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100" b="1"/>
              <a:t>Septum</a:t>
            </a:r>
          </a:p>
        </p:txBody>
      </p:sp>
      <p:sp>
        <p:nvSpPr>
          <p:cNvPr id="230413" name="Text Box 14"/>
          <p:cNvSpPr txBox="1">
            <a:spLocks noChangeArrowheads="1"/>
          </p:cNvSpPr>
          <p:nvPr/>
        </p:nvSpPr>
        <p:spPr bwMode="auto">
          <a:xfrm>
            <a:off x="3813175" y="6297613"/>
            <a:ext cx="7080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100" b="1"/>
              <a:t>MinE</a:t>
            </a:r>
          </a:p>
        </p:txBody>
      </p:sp>
      <p:sp>
        <p:nvSpPr>
          <p:cNvPr id="230414" name="Text Box 15"/>
          <p:cNvSpPr txBox="1">
            <a:spLocks noChangeArrowheads="1"/>
          </p:cNvSpPr>
          <p:nvPr/>
        </p:nvSpPr>
        <p:spPr bwMode="auto">
          <a:xfrm>
            <a:off x="1676400" y="525463"/>
            <a:ext cx="1223963" cy="29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b="1"/>
              <a:t>Minutes</a:t>
            </a:r>
          </a:p>
        </p:txBody>
      </p:sp>
      <p:sp>
        <p:nvSpPr>
          <p:cNvPr id="230415" name="Text Box 16"/>
          <p:cNvSpPr txBox="1">
            <a:spLocks noChangeArrowheads="1"/>
          </p:cNvSpPr>
          <p:nvPr/>
        </p:nvSpPr>
        <p:spPr bwMode="auto">
          <a:xfrm>
            <a:off x="2132013" y="839788"/>
            <a:ext cx="231775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b="1"/>
              <a:t>0</a:t>
            </a:r>
          </a:p>
        </p:txBody>
      </p:sp>
      <p:sp>
        <p:nvSpPr>
          <p:cNvPr id="230416" name="Text Box 17"/>
          <p:cNvSpPr txBox="1">
            <a:spLocks noChangeArrowheads="1"/>
          </p:cNvSpPr>
          <p:nvPr/>
        </p:nvSpPr>
        <p:spPr bwMode="auto">
          <a:xfrm>
            <a:off x="2058988" y="1973263"/>
            <a:ext cx="371475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b="1"/>
              <a:t>20</a:t>
            </a:r>
          </a:p>
        </p:txBody>
      </p:sp>
      <p:sp>
        <p:nvSpPr>
          <p:cNvPr id="230417" name="Text Box 18"/>
          <p:cNvSpPr txBox="1">
            <a:spLocks noChangeArrowheads="1"/>
          </p:cNvSpPr>
          <p:nvPr/>
        </p:nvSpPr>
        <p:spPr bwMode="auto">
          <a:xfrm>
            <a:off x="2047875" y="3257550"/>
            <a:ext cx="371475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b="1"/>
              <a:t>40</a:t>
            </a:r>
          </a:p>
        </p:txBody>
      </p:sp>
      <p:sp>
        <p:nvSpPr>
          <p:cNvPr id="230418" name="Text Box 19"/>
          <p:cNvSpPr txBox="1">
            <a:spLocks noChangeArrowheads="1"/>
          </p:cNvSpPr>
          <p:nvPr/>
        </p:nvSpPr>
        <p:spPr bwMode="auto">
          <a:xfrm>
            <a:off x="2062163" y="4564063"/>
            <a:ext cx="371475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b="1"/>
              <a:t>60</a:t>
            </a:r>
          </a:p>
        </p:txBody>
      </p:sp>
      <p:sp>
        <p:nvSpPr>
          <p:cNvPr id="230419" name="Text Box 20"/>
          <p:cNvSpPr txBox="1">
            <a:spLocks noChangeArrowheads="1"/>
          </p:cNvSpPr>
          <p:nvPr/>
        </p:nvSpPr>
        <p:spPr bwMode="auto">
          <a:xfrm>
            <a:off x="2062163" y="5797550"/>
            <a:ext cx="371475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b="1"/>
              <a:t>80</a:t>
            </a:r>
          </a:p>
        </p:txBody>
      </p:sp>
      <p:sp>
        <p:nvSpPr>
          <p:cNvPr id="230420" name="Line 21"/>
          <p:cNvSpPr>
            <a:spLocks noChangeShapeType="1"/>
          </p:cNvSpPr>
          <p:nvPr/>
        </p:nvSpPr>
        <p:spPr bwMode="auto">
          <a:xfrm flipH="1">
            <a:off x="4098925" y="5281613"/>
            <a:ext cx="201613" cy="225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0421" name="Line 22"/>
          <p:cNvSpPr>
            <a:spLocks noChangeShapeType="1"/>
          </p:cNvSpPr>
          <p:nvPr/>
        </p:nvSpPr>
        <p:spPr bwMode="auto">
          <a:xfrm>
            <a:off x="3495675" y="6199188"/>
            <a:ext cx="263525" cy="263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0422" name="Line 23"/>
          <p:cNvSpPr>
            <a:spLocks noChangeShapeType="1"/>
          </p:cNvSpPr>
          <p:nvPr/>
        </p:nvSpPr>
        <p:spPr bwMode="auto">
          <a:xfrm flipH="1">
            <a:off x="4489450" y="6186488"/>
            <a:ext cx="288925" cy="252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0423" name="Line 24"/>
          <p:cNvSpPr>
            <a:spLocks noChangeShapeType="1"/>
          </p:cNvSpPr>
          <p:nvPr/>
        </p:nvSpPr>
        <p:spPr bwMode="auto">
          <a:xfrm flipH="1">
            <a:off x="4727575" y="276225"/>
            <a:ext cx="1068388" cy="592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0424" name="Line 25"/>
          <p:cNvSpPr>
            <a:spLocks noChangeShapeType="1"/>
          </p:cNvSpPr>
          <p:nvPr/>
        </p:nvSpPr>
        <p:spPr bwMode="auto">
          <a:xfrm flipH="1">
            <a:off x="4965700" y="717550"/>
            <a:ext cx="842963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0425" name="Line 26"/>
          <p:cNvSpPr>
            <a:spLocks noChangeShapeType="1"/>
          </p:cNvSpPr>
          <p:nvPr/>
        </p:nvSpPr>
        <p:spPr bwMode="auto">
          <a:xfrm flipH="1" flipV="1">
            <a:off x="4941888" y="1081088"/>
            <a:ext cx="854075" cy="50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0426" name="Line 27"/>
          <p:cNvSpPr>
            <a:spLocks noChangeShapeType="1"/>
          </p:cNvSpPr>
          <p:nvPr/>
        </p:nvSpPr>
        <p:spPr bwMode="auto">
          <a:xfrm flipH="1" flipV="1">
            <a:off x="4551363" y="1031875"/>
            <a:ext cx="1244600" cy="728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0427" name="Line 28"/>
          <p:cNvSpPr>
            <a:spLocks noChangeShapeType="1"/>
          </p:cNvSpPr>
          <p:nvPr/>
        </p:nvSpPr>
        <p:spPr bwMode="auto">
          <a:xfrm flipH="1" flipV="1">
            <a:off x="4249738" y="1231900"/>
            <a:ext cx="1546225" cy="981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0428" name="Line 29"/>
          <p:cNvSpPr>
            <a:spLocks noChangeShapeType="1"/>
          </p:cNvSpPr>
          <p:nvPr/>
        </p:nvSpPr>
        <p:spPr bwMode="auto">
          <a:xfrm flipH="1">
            <a:off x="4237038" y="4011613"/>
            <a:ext cx="1558925" cy="4016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0429" name="Line 30"/>
          <p:cNvSpPr>
            <a:spLocks noChangeShapeType="1"/>
          </p:cNvSpPr>
          <p:nvPr/>
        </p:nvSpPr>
        <p:spPr bwMode="auto">
          <a:xfrm flipH="1">
            <a:off x="4011613" y="4878388"/>
            <a:ext cx="17843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0430" name="Line 31"/>
          <p:cNvSpPr>
            <a:spLocks noChangeShapeType="1"/>
          </p:cNvSpPr>
          <p:nvPr/>
        </p:nvSpPr>
        <p:spPr bwMode="auto">
          <a:xfrm flipH="1">
            <a:off x="5205413" y="5910263"/>
            <a:ext cx="5413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0431" name="Date Placeholder 3"/>
          <p:cNvSpPr>
            <a:spLocks/>
          </p:cNvSpPr>
          <p:nvPr/>
        </p:nvSpPr>
        <p:spPr bwMode="auto">
          <a:xfrm>
            <a:off x="152400" y="6604000"/>
            <a:ext cx="2286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E25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© 2012 Pearson Education, Inc.</a:t>
            </a:r>
          </a:p>
        </p:txBody>
      </p:sp>
      <p:sp>
        <p:nvSpPr>
          <p:cNvPr id="32" name="5-Point Star 31"/>
          <p:cNvSpPr/>
          <p:nvPr/>
        </p:nvSpPr>
        <p:spPr>
          <a:xfrm>
            <a:off x="152400" y="204186"/>
            <a:ext cx="975064" cy="87001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44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>
              <a:lnSpc>
                <a:spcPct val="100000"/>
              </a:lnSpc>
            </a:pPr>
            <a:r>
              <a:rPr lang="en-US" altLang="en-US" sz="3200" dirty="0" smtClean="0">
                <a:latin typeface="+mn-lt"/>
              </a:rPr>
              <a:t>Determinant Proteins  for division and morphology (</a:t>
            </a:r>
            <a:r>
              <a:rPr lang="en-US" altLang="en-US" sz="3200" dirty="0" err="1" smtClean="0">
                <a:latin typeface="+mn-lt"/>
              </a:rPr>
              <a:t>Fts</a:t>
            </a:r>
            <a:r>
              <a:rPr lang="en-US" altLang="en-US" sz="3200" dirty="0" smtClean="0">
                <a:latin typeface="+mn-lt"/>
              </a:rPr>
              <a:t>, </a:t>
            </a:r>
            <a:r>
              <a:rPr lang="en-US" altLang="en-US" sz="3200" dirty="0" err="1" smtClean="0">
                <a:latin typeface="+mn-lt"/>
              </a:rPr>
              <a:t>MreB</a:t>
            </a:r>
            <a:r>
              <a:rPr lang="en-US" altLang="en-US" sz="3200" dirty="0" smtClean="0">
                <a:latin typeface="+mn-lt"/>
              </a:rPr>
              <a:t>).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337351" y="1845733"/>
            <a:ext cx="8522564" cy="2140341"/>
          </a:xfrm>
        </p:spPr>
        <p:txBody>
          <a:bodyPr>
            <a:normAutofit/>
          </a:bodyPr>
          <a:lstStyle/>
          <a:p>
            <a:r>
              <a:rPr lang="en-US" altLang="en-US" dirty="0"/>
              <a:t>Prokaryotes contain a cell cytoskeleton that is dynamic and multifaceted</a:t>
            </a:r>
          </a:p>
          <a:p>
            <a:r>
              <a:rPr lang="en-US" altLang="en-US" i="1" u="sng" dirty="0" err="1"/>
              <a:t>MreB</a:t>
            </a:r>
            <a:r>
              <a:rPr lang="en-US" altLang="en-US" dirty="0"/>
              <a:t>: major shape-determining factor in prokaryotes</a:t>
            </a:r>
          </a:p>
          <a:p>
            <a:pPr lvl="1"/>
            <a:r>
              <a:rPr lang="en-US" altLang="en-US" dirty="0"/>
              <a:t>Forms simple cytoskeleton in </a:t>
            </a:r>
            <a:r>
              <a:rPr lang="en-US" altLang="en-US" i="1" dirty="0"/>
              <a:t>Bacteria</a:t>
            </a:r>
            <a:r>
              <a:rPr lang="en-US" altLang="en-US" dirty="0"/>
              <a:t> and probably </a:t>
            </a:r>
            <a:r>
              <a:rPr lang="en-US" altLang="en-US" i="1" dirty="0"/>
              <a:t>Archaea</a:t>
            </a:r>
            <a:endParaRPr lang="en-US" altLang="en-US" dirty="0"/>
          </a:p>
          <a:p>
            <a:pPr lvl="1"/>
            <a:r>
              <a:rPr lang="en-US" altLang="en-US" dirty="0"/>
              <a:t>Forms spiral-shaped bands around the inside of </a:t>
            </a:r>
            <a:r>
              <a:rPr lang="en-US" altLang="en-US" dirty="0" smtClean="0"/>
              <a:t>the </a:t>
            </a:r>
            <a:r>
              <a:rPr lang="en-US" altLang="en-US" dirty="0"/>
              <a:t>cell, underneath the cytoplasmic </a:t>
            </a:r>
            <a:r>
              <a:rPr lang="en-US" altLang="en-US" dirty="0" smtClean="0"/>
              <a:t>membrane</a:t>
            </a:r>
            <a:endParaRPr lang="en-US" altLang="en-US" dirty="0"/>
          </a:p>
          <a:p>
            <a:pPr lvl="1"/>
            <a:r>
              <a:rPr lang="en-US" altLang="en-US" dirty="0"/>
              <a:t>Not found in coccus-shaped bacteria</a:t>
            </a:r>
            <a:endParaRPr lang="en-US" altLang="en-US" sz="2500" dirty="0"/>
          </a:p>
        </p:txBody>
      </p:sp>
      <p:grpSp>
        <p:nvGrpSpPr>
          <p:cNvPr id="33796" name="Group 8"/>
          <p:cNvGrpSpPr>
            <a:grpSpLocks/>
          </p:cNvGrpSpPr>
          <p:nvPr/>
        </p:nvGrpSpPr>
        <p:grpSpPr bwMode="auto">
          <a:xfrm>
            <a:off x="0" y="6553200"/>
            <a:ext cx="9144000" cy="304800"/>
            <a:chOff x="0" y="4128"/>
            <a:chExt cx="5760" cy="192"/>
          </a:xfrm>
        </p:grpSpPr>
        <p:sp>
          <p:nvSpPr>
            <p:cNvPr id="33797" name="Rectangle 9"/>
            <p:cNvSpPr>
              <a:spLocks noChangeArrowheads="1"/>
            </p:cNvSpPr>
            <p:nvPr/>
          </p:nvSpPr>
          <p:spPr bwMode="auto">
            <a:xfrm>
              <a:off x="0" y="4128"/>
              <a:ext cx="5760" cy="192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3798" name="Date Placeholder 3"/>
            <p:cNvSpPr>
              <a:spLocks/>
            </p:cNvSpPr>
            <p:nvPr/>
          </p:nvSpPr>
          <p:spPr bwMode="auto">
            <a:xfrm>
              <a:off x="96" y="4160"/>
              <a:ext cx="1440" cy="144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© 2012 Pearson Education, Inc.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8590" t="36495" r="23077" b="29317"/>
          <a:stretch/>
        </p:blipFill>
        <p:spPr>
          <a:xfrm>
            <a:off x="510731" y="3997876"/>
            <a:ext cx="3597443" cy="1804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43718" t="36724" r="30385" b="28176"/>
          <a:stretch/>
        </p:blipFill>
        <p:spPr>
          <a:xfrm>
            <a:off x="5141434" y="3708924"/>
            <a:ext cx="2940760" cy="224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81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3400" b="0" dirty="0" smtClean="0"/>
              <a:t>The Concept of Exponential Growth</a:t>
            </a:r>
            <a:endParaRPr lang="en-US" altLang="en-US" b="0" dirty="0" smtClean="0"/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defTabSz="1019175">
              <a:buFont typeface="Arial" panose="020B0604020202020204" pitchFamily="34" charset="0"/>
              <a:buChar char="•"/>
            </a:pPr>
            <a:r>
              <a:rPr lang="en-US" altLang="en-US" dirty="0" smtClean="0"/>
              <a:t>Most bacteria have shorter generation times than eukaryotic microbes</a:t>
            </a:r>
          </a:p>
          <a:p>
            <a:pPr defTabSz="1019175">
              <a:buFont typeface="Arial" panose="020B0604020202020204" pitchFamily="34" charset="0"/>
              <a:buChar char="•"/>
            </a:pPr>
            <a:r>
              <a:rPr lang="en-US" altLang="en-US" dirty="0" smtClean="0"/>
              <a:t>Generation time is dependent on growth medium and incubation conditions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i="1" u="sng" dirty="0"/>
              <a:t>Exponential growth</a:t>
            </a:r>
            <a:r>
              <a:rPr lang="en-US" altLang="en-US" dirty="0"/>
              <a:t>: growth of a microbial population in which cell numbers double within a specific time interval</a:t>
            </a:r>
          </a:p>
          <a:p>
            <a:pPr marL="0" indent="0" algn="ctr">
              <a:buNone/>
            </a:pPr>
            <a:r>
              <a:rPr lang="en-US" altLang="en-US" b="1" dirty="0">
                <a:solidFill>
                  <a:srgbClr val="FF0000"/>
                </a:solidFill>
              </a:rPr>
              <a:t>During exponential growth, the increase in cell number is initially slow but increases at a faster </a:t>
            </a:r>
            <a:r>
              <a:rPr lang="en-US" altLang="en-US" b="1" dirty="0" smtClean="0">
                <a:solidFill>
                  <a:srgbClr val="FF0000"/>
                </a:solidFill>
              </a:rPr>
              <a:t>rate</a:t>
            </a:r>
          </a:p>
          <a:p>
            <a:pPr defTabSz="1019175">
              <a:buFont typeface="Arial" panose="020B0604020202020204" pitchFamily="34" charset="0"/>
              <a:buChar char="•"/>
            </a:pPr>
            <a:endParaRPr lang="en-US" altLang="en-US" dirty="0">
              <a:latin typeface="75 Helvetica Bold" charset="0"/>
              <a:cs typeface="Times New Roman" panose="02020603050405020304" pitchFamily="18" charset="0"/>
            </a:endParaRPr>
          </a:p>
        </p:txBody>
      </p:sp>
      <p:grpSp>
        <p:nvGrpSpPr>
          <p:cNvPr id="74756" name="Group 8"/>
          <p:cNvGrpSpPr>
            <a:grpSpLocks/>
          </p:cNvGrpSpPr>
          <p:nvPr/>
        </p:nvGrpSpPr>
        <p:grpSpPr bwMode="auto">
          <a:xfrm>
            <a:off x="0" y="6553200"/>
            <a:ext cx="9144000" cy="304800"/>
            <a:chOff x="0" y="4128"/>
            <a:chExt cx="5760" cy="192"/>
          </a:xfrm>
        </p:grpSpPr>
        <p:sp>
          <p:nvSpPr>
            <p:cNvPr id="74757" name="Rectangle 9"/>
            <p:cNvSpPr>
              <a:spLocks noChangeArrowheads="1"/>
            </p:cNvSpPr>
            <p:nvPr/>
          </p:nvSpPr>
          <p:spPr bwMode="auto">
            <a:xfrm>
              <a:off x="0" y="4128"/>
              <a:ext cx="5760" cy="192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74758" name="Date Placeholder 3"/>
            <p:cNvSpPr>
              <a:spLocks/>
            </p:cNvSpPr>
            <p:nvPr/>
          </p:nvSpPr>
          <p:spPr bwMode="auto">
            <a:xfrm>
              <a:off x="96" y="4160"/>
              <a:ext cx="1440" cy="144"/>
            </a:xfrm>
            <a:prstGeom prst="rect">
              <a:avLst/>
            </a:prstGeom>
            <a:solidFill>
              <a:srgbClr val="F0E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© 2012 Pearson Education, Inc.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879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Concept of Exponential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35574"/>
            <a:ext cx="7543801" cy="4023360"/>
          </a:xfrm>
        </p:spPr>
        <p:txBody>
          <a:bodyPr/>
          <a:lstStyle/>
          <a:p>
            <a:pPr defTabSz="1019175">
              <a:buFont typeface="Arial" panose="020B0604020202020204" pitchFamily="34" charset="0"/>
              <a:buChar char="•"/>
            </a:pPr>
            <a:r>
              <a:rPr lang="en-US" altLang="en-US" dirty="0" smtClean="0"/>
              <a:t> </a:t>
            </a:r>
            <a:r>
              <a:rPr lang="en-US" altLang="en-US" i="1" u="sng" dirty="0"/>
              <a:t>Batch culture</a:t>
            </a:r>
            <a:r>
              <a:rPr lang="en-US" altLang="en-US" dirty="0"/>
              <a:t>: a closed-system microbial culture of fixed volume</a:t>
            </a:r>
          </a:p>
          <a:p>
            <a:pPr defTabSz="1019175">
              <a:buFont typeface="Arial" panose="020B0604020202020204" pitchFamily="34" charset="0"/>
              <a:buChar char="•"/>
            </a:pPr>
            <a:r>
              <a:rPr lang="en-US" altLang="en-US" dirty="0" smtClean="0"/>
              <a:t>Typical </a:t>
            </a:r>
            <a:r>
              <a:rPr lang="en-US" altLang="en-US" dirty="0"/>
              <a:t>growth curve for population of cells grown in a closed system is characterized by four phases:</a:t>
            </a:r>
          </a:p>
          <a:p>
            <a:pPr marL="820738" lvl="1" indent="-285750" defTabSz="1019175"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B050"/>
                </a:solidFill>
              </a:rPr>
              <a:t>Lag phase:</a:t>
            </a:r>
            <a:r>
              <a:rPr lang="en-US" altLang="en-US" dirty="0"/>
              <a:t> Interval between when a culture is inoculated and when growth begins</a:t>
            </a:r>
          </a:p>
          <a:p>
            <a:pPr marL="820738" lvl="1" indent="-285750" defTabSz="1019175"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70C0"/>
                </a:solidFill>
              </a:rPr>
              <a:t>Exponential phase:</a:t>
            </a:r>
            <a:r>
              <a:rPr lang="en-US" altLang="en-US" dirty="0"/>
              <a:t> Cells in this phase are typically in the healthiest state</a:t>
            </a:r>
          </a:p>
          <a:p>
            <a:pPr marL="795338" lvl="1" indent="-285750" defTabSz="1019175"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7030A0"/>
                </a:solidFill>
              </a:rPr>
              <a:t>Stationary phase:</a:t>
            </a:r>
            <a:r>
              <a:rPr lang="en-US" altLang="en-US" dirty="0"/>
              <a:t> Growth rate of population is zero, either an essential nutrient is used up or waste product of the organism accumulates in the medium</a:t>
            </a:r>
          </a:p>
          <a:p>
            <a:pPr marL="820738" lvl="1" indent="-285750" defTabSz="1019175"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FF0000"/>
                </a:solidFill>
              </a:rPr>
              <a:t>Death </a:t>
            </a:r>
            <a:r>
              <a:rPr lang="en-US" altLang="en-US" sz="2400" dirty="0" smtClean="0">
                <a:solidFill>
                  <a:srgbClr val="FF0000"/>
                </a:solidFill>
              </a:rPr>
              <a:t>phase:</a:t>
            </a:r>
            <a:r>
              <a:rPr lang="en-US" altLang="en-US" dirty="0" smtClean="0"/>
              <a:t> </a:t>
            </a:r>
            <a:r>
              <a:rPr lang="en-US" altLang="en-US" dirty="0" smtClean="0">
                <a:cs typeface="Times New Roman" panose="02020603050405020304" pitchFamily="18" charset="0"/>
              </a:rPr>
              <a:t>If </a:t>
            </a:r>
            <a:r>
              <a:rPr lang="en-US" altLang="en-US" dirty="0">
                <a:cs typeface="Times New Roman" panose="02020603050405020304" pitchFamily="18" charset="0"/>
              </a:rPr>
              <a:t>incubation continues after cells reach stationary phase, the cells will eventually die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4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267" name="Picture 47" descr="figure_05_10_unlabe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09"/>
          <a:stretch>
            <a:fillRect/>
          </a:stretch>
        </p:blipFill>
        <p:spPr bwMode="auto">
          <a:xfrm>
            <a:off x="296863" y="1336675"/>
            <a:ext cx="8548687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7268" name="Text Box 13"/>
          <p:cNvSpPr txBox="1">
            <a:spLocks noChangeArrowheads="1"/>
          </p:cNvSpPr>
          <p:nvPr/>
        </p:nvSpPr>
        <p:spPr bwMode="auto">
          <a:xfrm>
            <a:off x="4391025" y="5181600"/>
            <a:ext cx="457200" cy="16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Time</a:t>
            </a:r>
          </a:p>
        </p:txBody>
      </p:sp>
      <p:sp>
        <p:nvSpPr>
          <p:cNvPr id="267269" name="Text Box 26"/>
          <p:cNvSpPr txBox="1">
            <a:spLocks noChangeArrowheads="1"/>
          </p:cNvSpPr>
          <p:nvPr/>
        </p:nvSpPr>
        <p:spPr bwMode="auto">
          <a:xfrm rot="-5400000">
            <a:off x="-71437" y="3044825"/>
            <a:ext cx="11366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Log</a:t>
            </a:r>
            <a:r>
              <a:rPr lang="en-US" altLang="en-US" sz="1200" b="1" baseline="-25000"/>
              <a:t>10</a:t>
            </a:r>
            <a:r>
              <a:rPr lang="en-US" altLang="en-US" sz="1200" b="1"/>
              <a:t> viable</a:t>
            </a:r>
            <a:br>
              <a:rPr lang="en-US" altLang="en-US" sz="1200" b="1"/>
            </a:br>
            <a:r>
              <a:rPr lang="en-US" altLang="en-US" sz="1200" b="1"/>
              <a:t>organisms/ml</a:t>
            </a:r>
          </a:p>
        </p:txBody>
      </p:sp>
      <p:sp>
        <p:nvSpPr>
          <p:cNvPr id="267270" name="Text Box 27"/>
          <p:cNvSpPr txBox="1">
            <a:spLocks noChangeArrowheads="1"/>
          </p:cNvSpPr>
          <p:nvPr/>
        </p:nvSpPr>
        <p:spPr bwMode="auto">
          <a:xfrm rot="-5400000">
            <a:off x="7965281" y="2932907"/>
            <a:ext cx="1514475" cy="21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Optical density (OD)</a:t>
            </a:r>
          </a:p>
        </p:txBody>
      </p:sp>
      <p:sp>
        <p:nvSpPr>
          <p:cNvPr id="267271" name="Text Box 28"/>
          <p:cNvSpPr txBox="1">
            <a:spLocks noChangeArrowheads="1"/>
          </p:cNvSpPr>
          <p:nvPr/>
        </p:nvSpPr>
        <p:spPr bwMode="auto">
          <a:xfrm>
            <a:off x="771525" y="2316163"/>
            <a:ext cx="204788" cy="17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10</a:t>
            </a:r>
          </a:p>
        </p:txBody>
      </p:sp>
      <p:sp>
        <p:nvSpPr>
          <p:cNvPr id="267272" name="Text Box 29"/>
          <p:cNvSpPr txBox="1">
            <a:spLocks noChangeArrowheads="1"/>
          </p:cNvSpPr>
          <p:nvPr/>
        </p:nvSpPr>
        <p:spPr bwMode="auto">
          <a:xfrm>
            <a:off x="847725" y="2970213"/>
            <a:ext cx="128588" cy="16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9</a:t>
            </a:r>
          </a:p>
        </p:txBody>
      </p:sp>
      <p:sp>
        <p:nvSpPr>
          <p:cNvPr id="267273" name="Text Box 30"/>
          <p:cNvSpPr txBox="1">
            <a:spLocks noChangeArrowheads="1"/>
          </p:cNvSpPr>
          <p:nvPr/>
        </p:nvSpPr>
        <p:spPr bwMode="auto">
          <a:xfrm>
            <a:off x="849313" y="3624263"/>
            <a:ext cx="128587" cy="16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8</a:t>
            </a:r>
          </a:p>
        </p:txBody>
      </p:sp>
      <p:sp>
        <p:nvSpPr>
          <p:cNvPr id="267274" name="Text Box 31"/>
          <p:cNvSpPr txBox="1">
            <a:spLocks noChangeArrowheads="1"/>
          </p:cNvSpPr>
          <p:nvPr/>
        </p:nvSpPr>
        <p:spPr bwMode="auto">
          <a:xfrm>
            <a:off x="849313" y="4291013"/>
            <a:ext cx="128587" cy="16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7</a:t>
            </a:r>
          </a:p>
        </p:txBody>
      </p:sp>
      <p:sp>
        <p:nvSpPr>
          <p:cNvPr id="267275" name="Text Box 32"/>
          <p:cNvSpPr txBox="1">
            <a:spLocks noChangeArrowheads="1"/>
          </p:cNvSpPr>
          <p:nvPr/>
        </p:nvSpPr>
        <p:spPr bwMode="auto">
          <a:xfrm>
            <a:off x="849313" y="4945063"/>
            <a:ext cx="128587" cy="16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6</a:t>
            </a:r>
          </a:p>
        </p:txBody>
      </p:sp>
      <p:sp>
        <p:nvSpPr>
          <p:cNvPr id="267276" name="Text Box 33"/>
          <p:cNvSpPr txBox="1">
            <a:spLocks noChangeArrowheads="1"/>
          </p:cNvSpPr>
          <p:nvPr/>
        </p:nvSpPr>
        <p:spPr bwMode="auto">
          <a:xfrm>
            <a:off x="8154988" y="2266950"/>
            <a:ext cx="279400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1.0</a:t>
            </a:r>
          </a:p>
        </p:txBody>
      </p:sp>
      <p:sp>
        <p:nvSpPr>
          <p:cNvPr id="267277" name="Text Box 34"/>
          <p:cNvSpPr txBox="1">
            <a:spLocks noChangeArrowheads="1"/>
          </p:cNvSpPr>
          <p:nvPr/>
        </p:nvSpPr>
        <p:spPr bwMode="auto">
          <a:xfrm>
            <a:off x="8167688" y="2620963"/>
            <a:ext cx="279400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0.75</a:t>
            </a:r>
          </a:p>
        </p:txBody>
      </p:sp>
      <p:sp>
        <p:nvSpPr>
          <p:cNvPr id="267278" name="Text Box 35"/>
          <p:cNvSpPr txBox="1">
            <a:spLocks noChangeArrowheads="1"/>
          </p:cNvSpPr>
          <p:nvPr/>
        </p:nvSpPr>
        <p:spPr bwMode="auto">
          <a:xfrm>
            <a:off x="8169275" y="3098800"/>
            <a:ext cx="317500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0.50</a:t>
            </a:r>
          </a:p>
        </p:txBody>
      </p:sp>
      <p:sp>
        <p:nvSpPr>
          <p:cNvPr id="267279" name="Text Box 36"/>
          <p:cNvSpPr txBox="1">
            <a:spLocks noChangeArrowheads="1"/>
          </p:cNvSpPr>
          <p:nvPr/>
        </p:nvSpPr>
        <p:spPr bwMode="auto">
          <a:xfrm>
            <a:off x="8169275" y="3916363"/>
            <a:ext cx="317500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0.25</a:t>
            </a:r>
          </a:p>
        </p:txBody>
      </p:sp>
      <p:sp>
        <p:nvSpPr>
          <p:cNvPr id="267280" name="Text Box 37"/>
          <p:cNvSpPr txBox="1">
            <a:spLocks noChangeArrowheads="1"/>
          </p:cNvSpPr>
          <p:nvPr/>
        </p:nvSpPr>
        <p:spPr bwMode="auto">
          <a:xfrm>
            <a:off x="8156575" y="5035550"/>
            <a:ext cx="279400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0.1</a:t>
            </a:r>
          </a:p>
        </p:txBody>
      </p:sp>
      <p:sp>
        <p:nvSpPr>
          <p:cNvPr id="267281" name="Text Box 38"/>
          <p:cNvSpPr txBox="1">
            <a:spLocks noChangeArrowheads="1"/>
          </p:cNvSpPr>
          <p:nvPr/>
        </p:nvSpPr>
        <p:spPr bwMode="auto">
          <a:xfrm>
            <a:off x="3416300" y="3513138"/>
            <a:ext cx="1171575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Viable count</a:t>
            </a:r>
          </a:p>
        </p:txBody>
      </p:sp>
      <p:sp>
        <p:nvSpPr>
          <p:cNvPr id="267282" name="Text Box 39"/>
          <p:cNvSpPr txBox="1">
            <a:spLocks noChangeArrowheads="1"/>
          </p:cNvSpPr>
          <p:nvPr/>
        </p:nvSpPr>
        <p:spPr bwMode="auto">
          <a:xfrm>
            <a:off x="4311650" y="2986088"/>
            <a:ext cx="1220788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200" b="1"/>
              <a:t>Turbidity</a:t>
            </a:r>
            <a:br>
              <a:rPr lang="en-US" altLang="en-US" sz="1200" b="1"/>
            </a:br>
            <a:r>
              <a:rPr lang="en-US" altLang="en-US" sz="1200" b="1"/>
              <a:t>(optical density)</a:t>
            </a:r>
          </a:p>
        </p:txBody>
      </p:sp>
      <p:sp>
        <p:nvSpPr>
          <p:cNvPr id="267283" name="Text Box 40"/>
          <p:cNvSpPr txBox="1">
            <a:spLocks noChangeArrowheads="1"/>
          </p:cNvSpPr>
          <p:nvPr/>
        </p:nvSpPr>
        <p:spPr bwMode="auto">
          <a:xfrm>
            <a:off x="1230313" y="1955800"/>
            <a:ext cx="42862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400" b="1"/>
              <a:t>Lag</a:t>
            </a:r>
          </a:p>
        </p:txBody>
      </p:sp>
      <p:sp>
        <p:nvSpPr>
          <p:cNvPr id="267284" name="Text Box 41"/>
          <p:cNvSpPr txBox="1">
            <a:spLocks noChangeArrowheads="1"/>
          </p:cNvSpPr>
          <p:nvPr/>
        </p:nvSpPr>
        <p:spPr bwMode="auto">
          <a:xfrm>
            <a:off x="1811338" y="1944688"/>
            <a:ext cx="1069975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400" b="1"/>
              <a:t>Exponential</a:t>
            </a:r>
          </a:p>
        </p:txBody>
      </p:sp>
      <p:sp>
        <p:nvSpPr>
          <p:cNvPr id="267285" name="Text Box 42"/>
          <p:cNvSpPr txBox="1">
            <a:spLocks noChangeArrowheads="1"/>
          </p:cNvSpPr>
          <p:nvPr/>
        </p:nvSpPr>
        <p:spPr bwMode="auto">
          <a:xfrm>
            <a:off x="3582988" y="1944688"/>
            <a:ext cx="919162" cy="24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400" b="1"/>
              <a:t>Stationary</a:t>
            </a:r>
          </a:p>
        </p:txBody>
      </p:sp>
      <p:sp>
        <p:nvSpPr>
          <p:cNvPr id="267286" name="Text Box 43"/>
          <p:cNvSpPr txBox="1">
            <a:spLocks noChangeArrowheads="1"/>
          </p:cNvSpPr>
          <p:nvPr/>
        </p:nvSpPr>
        <p:spPr bwMode="auto">
          <a:xfrm>
            <a:off x="6323013" y="1944688"/>
            <a:ext cx="542925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400" b="1"/>
              <a:t>Death</a:t>
            </a:r>
          </a:p>
        </p:txBody>
      </p:sp>
      <p:sp>
        <p:nvSpPr>
          <p:cNvPr id="267287" name="Text Box 44"/>
          <p:cNvSpPr txBox="1">
            <a:spLocks noChangeArrowheads="1"/>
          </p:cNvSpPr>
          <p:nvPr/>
        </p:nvSpPr>
        <p:spPr bwMode="auto">
          <a:xfrm>
            <a:off x="3860800" y="1517650"/>
            <a:ext cx="1662113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700" b="1"/>
              <a:t>Growth phases</a:t>
            </a:r>
          </a:p>
        </p:txBody>
      </p:sp>
      <p:sp>
        <p:nvSpPr>
          <p:cNvPr id="267288" name="Line 45"/>
          <p:cNvSpPr>
            <a:spLocks noChangeShapeType="1"/>
          </p:cNvSpPr>
          <p:nvPr/>
        </p:nvSpPr>
        <p:spPr bwMode="auto">
          <a:xfrm>
            <a:off x="4614863" y="2841625"/>
            <a:ext cx="0" cy="138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7289" name="Line 46"/>
          <p:cNvSpPr>
            <a:spLocks noChangeShapeType="1"/>
          </p:cNvSpPr>
          <p:nvPr/>
        </p:nvSpPr>
        <p:spPr bwMode="auto">
          <a:xfrm>
            <a:off x="3068638" y="3495675"/>
            <a:ext cx="338137" cy="1000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7290" name="Date Placeholder 3"/>
          <p:cNvSpPr>
            <a:spLocks/>
          </p:cNvSpPr>
          <p:nvPr/>
        </p:nvSpPr>
        <p:spPr bwMode="auto">
          <a:xfrm>
            <a:off x="152400" y="6604000"/>
            <a:ext cx="2286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E25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© 2012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50569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909</TotalTime>
  <Words>1936</Words>
  <Application>Microsoft Office PowerPoint</Application>
  <PresentationFormat>On-screen Show (4:3)</PresentationFormat>
  <Paragraphs>385</Paragraphs>
  <Slides>34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5" baseType="lpstr">
      <vt:lpstr>ＭＳ Ｐゴシック</vt:lpstr>
      <vt:lpstr>75 Helvetica Bold</vt:lpstr>
      <vt:lpstr>Arial</vt:lpstr>
      <vt:lpstr>Calibri</vt:lpstr>
      <vt:lpstr>Calibri Light</vt:lpstr>
      <vt:lpstr>Courier New</vt:lpstr>
      <vt:lpstr>Symbol</vt:lpstr>
      <vt:lpstr>Times</vt:lpstr>
      <vt:lpstr>Times New Roman</vt:lpstr>
      <vt:lpstr>ヒラギノ角ゴ Pro W3</vt:lpstr>
      <vt:lpstr>Retrospect</vt:lpstr>
      <vt:lpstr>PowerPoint Presentation</vt:lpstr>
      <vt:lpstr>Content </vt:lpstr>
      <vt:lpstr>Cell Growth and Binary Fission</vt:lpstr>
      <vt:lpstr>Determinant Proteins  for division and morphology (Fts, MreB).</vt:lpstr>
      <vt:lpstr>PowerPoint Presentation</vt:lpstr>
      <vt:lpstr>Determinant Proteins  for division and morphology (Fts, MreB).</vt:lpstr>
      <vt:lpstr>The Concept of Exponential Growth</vt:lpstr>
      <vt:lpstr>The Concept of Exponential Growth</vt:lpstr>
      <vt:lpstr>PowerPoint Presentation</vt:lpstr>
      <vt:lpstr>Continuous Culture: The Chemostat</vt:lpstr>
      <vt:lpstr>Figure 5.11</vt:lpstr>
      <vt:lpstr>PowerPoint Presentation</vt:lpstr>
      <vt:lpstr>PowerPoint Presentation</vt:lpstr>
      <vt:lpstr>Content </vt:lpstr>
      <vt:lpstr>Measuring Microbial Growth</vt:lpstr>
      <vt:lpstr>Measuring Microbial Growth</vt:lpstr>
      <vt:lpstr>Figure 5.14</vt:lpstr>
      <vt:lpstr>Measuring Microbial Growth</vt:lpstr>
      <vt:lpstr>Figure 5.15</vt:lpstr>
      <vt:lpstr>Figure 5.16</vt:lpstr>
      <vt:lpstr>Measuring Microbial Growth</vt:lpstr>
      <vt:lpstr>PowerPoint Presentation</vt:lpstr>
      <vt:lpstr>Environmental Factors Affecting Growth </vt:lpstr>
      <vt:lpstr>Effect of Temperature on Growth</vt:lpstr>
      <vt:lpstr>Figure 5.20</vt:lpstr>
      <vt:lpstr>Figure 5.22</vt:lpstr>
      <vt:lpstr>Figure 5.23</vt:lpstr>
      <vt:lpstr>Acidity and Alkalinity</vt:lpstr>
      <vt:lpstr>Figure 5.24</vt:lpstr>
      <vt:lpstr>Osmotic Effects on Microbial Growth </vt:lpstr>
      <vt:lpstr>Figure 5.25</vt:lpstr>
      <vt:lpstr>Oxygen and Microorganisms</vt:lpstr>
      <vt:lpstr>Oxygen and Microorganisms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Asma Alsaleh</dc:creator>
  <cp:lastModifiedBy>Asma Alsaleh</cp:lastModifiedBy>
  <cp:revision>75</cp:revision>
  <dcterms:created xsi:type="dcterms:W3CDTF">2015-09-04T08:40:34Z</dcterms:created>
  <dcterms:modified xsi:type="dcterms:W3CDTF">2017-03-02T05:47:38Z</dcterms:modified>
</cp:coreProperties>
</file>