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79"/>
  </p:notesMasterIdLst>
  <p:handoutMasterIdLst>
    <p:handoutMasterId r:id="rId80"/>
  </p:handoutMasterIdLst>
  <p:sldIdLst>
    <p:sldId id="257" r:id="rId2"/>
    <p:sldId id="362" r:id="rId3"/>
    <p:sldId id="288" r:id="rId4"/>
    <p:sldId id="256" r:id="rId5"/>
    <p:sldId id="261" r:id="rId6"/>
    <p:sldId id="262" r:id="rId7"/>
    <p:sldId id="265" r:id="rId8"/>
    <p:sldId id="266" r:id="rId9"/>
    <p:sldId id="287" r:id="rId10"/>
    <p:sldId id="267" r:id="rId11"/>
    <p:sldId id="268" r:id="rId12"/>
    <p:sldId id="272" r:id="rId13"/>
    <p:sldId id="273" r:id="rId14"/>
    <p:sldId id="276" r:id="rId15"/>
    <p:sldId id="275" r:id="rId16"/>
    <p:sldId id="359" r:id="rId17"/>
    <p:sldId id="354" r:id="rId18"/>
    <p:sldId id="355" r:id="rId19"/>
    <p:sldId id="281" r:id="rId20"/>
    <p:sldId id="278" r:id="rId21"/>
    <p:sldId id="282" r:id="rId22"/>
    <p:sldId id="283" r:id="rId23"/>
    <p:sldId id="284" r:id="rId24"/>
    <p:sldId id="285"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60" r:id="rId38"/>
    <p:sldId id="305" r:id="rId39"/>
    <p:sldId id="306" r:id="rId40"/>
    <p:sldId id="307" r:id="rId41"/>
    <p:sldId id="308" r:id="rId42"/>
    <p:sldId id="309" r:id="rId43"/>
    <p:sldId id="310" r:id="rId44"/>
    <p:sldId id="311" r:id="rId45"/>
    <p:sldId id="312" r:id="rId46"/>
    <p:sldId id="313" r:id="rId47"/>
    <p:sldId id="314" r:id="rId48"/>
    <p:sldId id="337" r:id="rId49"/>
    <p:sldId id="338" r:id="rId50"/>
    <p:sldId id="339" r:id="rId51"/>
    <p:sldId id="316" r:id="rId52"/>
    <p:sldId id="317" r:id="rId53"/>
    <p:sldId id="361" r:id="rId54"/>
    <p:sldId id="357" r:id="rId55"/>
    <p:sldId id="318" r:id="rId56"/>
    <p:sldId id="356" r:id="rId57"/>
    <p:sldId id="326" r:id="rId58"/>
    <p:sldId id="327" r:id="rId59"/>
    <p:sldId id="328" r:id="rId60"/>
    <p:sldId id="329" r:id="rId61"/>
    <p:sldId id="330" r:id="rId62"/>
    <p:sldId id="331" r:id="rId63"/>
    <p:sldId id="358" r:id="rId64"/>
    <p:sldId id="340" r:id="rId65"/>
    <p:sldId id="341" r:id="rId66"/>
    <p:sldId id="342" r:id="rId67"/>
    <p:sldId id="343" r:id="rId68"/>
    <p:sldId id="344" r:id="rId69"/>
    <p:sldId id="345" r:id="rId70"/>
    <p:sldId id="346" r:id="rId71"/>
    <p:sldId id="347" r:id="rId72"/>
    <p:sldId id="348" r:id="rId73"/>
    <p:sldId id="349" r:id="rId74"/>
    <p:sldId id="350" r:id="rId75"/>
    <p:sldId id="351" r:id="rId76"/>
    <p:sldId id="352" r:id="rId77"/>
    <p:sldId id="353" r:id="rId78"/>
  </p:sldIdLst>
  <p:sldSz cx="16256000" cy="12192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ecture-1" id="{9A94DE79-C3DE-4E22-AA3F-6F66A1C58B4B}">
          <p14:sldIdLst>
            <p14:sldId id="257"/>
            <p14:sldId id="362"/>
          </p14:sldIdLst>
        </p14:section>
        <p14:section name="Lecture-2-Principles of Microbiology" id="{E5EF9ECC-ACE8-4613-91C2-548E25125D2A}">
          <p14:sldIdLst>
            <p14:sldId id="288"/>
            <p14:sldId id="256"/>
            <p14:sldId id="261"/>
            <p14:sldId id="262"/>
            <p14:sldId id="265"/>
            <p14:sldId id="266"/>
            <p14:sldId id="287"/>
            <p14:sldId id="267"/>
            <p14:sldId id="268"/>
            <p14:sldId id="272"/>
            <p14:sldId id="273"/>
            <p14:sldId id="276"/>
            <p14:sldId id="275"/>
            <p14:sldId id="359"/>
          </p14:sldIdLst>
        </p14:section>
        <p14:section name="Lecture-3- principles of Microbiology" id="{685FD0E7-324C-40C9-BDEA-F0ACE26B180A}">
          <p14:sldIdLst>
            <p14:sldId id="354"/>
            <p14:sldId id="355"/>
            <p14:sldId id="281"/>
            <p14:sldId id="278"/>
            <p14:sldId id="282"/>
            <p14:sldId id="283"/>
            <p14:sldId id="284"/>
            <p14:sldId id="285"/>
            <p14:sldId id="291"/>
            <p14:sldId id="292"/>
            <p14:sldId id="293"/>
            <p14:sldId id="294"/>
            <p14:sldId id="295"/>
            <p14:sldId id="296"/>
            <p14:sldId id="297"/>
            <p14:sldId id="298"/>
            <p14:sldId id="299"/>
            <p14:sldId id="300"/>
            <p14:sldId id="301"/>
            <p14:sldId id="302"/>
            <p14:sldId id="360"/>
          </p14:sldIdLst>
        </p14:section>
        <p14:section name="Lecture-4-History of microbiology" id="{5B6B1971-92CE-4450-8553-B1A356518C6F}">
          <p14:sldIdLst>
            <p14:sldId id="305"/>
            <p14:sldId id="306"/>
            <p14:sldId id="307"/>
            <p14:sldId id="308"/>
            <p14:sldId id="309"/>
            <p14:sldId id="310"/>
            <p14:sldId id="311"/>
            <p14:sldId id="312"/>
            <p14:sldId id="313"/>
            <p14:sldId id="314"/>
            <p14:sldId id="337"/>
            <p14:sldId id="338"/>
            <p14:sldId id="339"/>
            <p14:sldId id="316"/>
            <p14:sldId id="317"/>
            <p14:sldId id="361"/>
          </p14:sldIdLst>
        </p14:section>
        <p14:section name="Lecture-5 History of Microbiology-2" id="{DA1B0397-69F1-42D3-B327-6FEE73BC869D}">
          <p14:sldIdLst>
            <p14:sldId id="357"/>
            <p14:sldId id="318"/>
            <p14:sldId id="356"/>
            <p14:sldId id="326"/>
            <p14:sldId id="327"/>
            <p14:sldId id="328"/>
            <p14:sldId id="329"/>
            <p14:sldId id="330"/>
            <p14:sldId id="331"/>
            <p14:sldId id="358"/>
          </p14:sldIdLst>
        </p14:section>
        <p14:section name="Lecture-6-Microscopes" id="{BE53871C-CCC1-427A-8274-76A0A384B33F}">
          <p14:sldIdLst>
            <p14:sldId id="340"/>
            <p14:sldId id="341"/>
            <p14:sldId id="342"/>
            <p14:sldId id="343"/>
            <p14:sldId id="344"/>
            <p14:sldId id="345"/>
            <p14:sldId id="346"/>
            <p14:sldId id="347"/>
            <p14:sldId id="348"/>
            <p14:sldId id="349"/>
            <p14:sldId id="350"/>
            <p14:sldId id="351"/>
            <p14:sldId id="352"/>
            <p14:sldId id="35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05" autoAdjust="0"/>
    <p:restoredTop sz="94680" autoAdjust="0"/>
  </p:normalViewPr>
  <p:slideViewPr>
    <p:cSldViewPr snapToGrid="0">
      <p:cViewPr varScale="1">
        <p:scale>
          <a:sx n="46" d="100"/>
          <a:sy n="46" d="100"/>
        </p:scale>
        <p:origin x="941"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ar-SA" dirty="0" smtClean="0"/>
              <a:t>الشعبة ....</a:t>
            </a:r>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DBA422-E7D4-43A5-8DBD-2538ABF5DA4C}" type="datetimeFigureOut">
              <a:rPr lang="en-US" smtClean="0"/>
              <a:t>2/11/2017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ar-SA" smtClean="0"/>
              <a:t>المحاضرة الأولى </a:t>
            </a:r>
            <a:r>
              <a:rPr lang="en-US" smtClean="0"/>
              <a:t>Welcoming and syllabus</a:t>
            </a: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EFB9611-9113-4651-B67C-977E27011053}" type="slidenum">
              <a:rPr lang="en-US" smtClean="0"/>
              <a:t>‹#›</a:t>
            </a:fld>
            <a:endParaRPr lang="en-US"/>
          </a:p>
        </p:txBody>
      </p:sp>
    </p:spTree>
    <p:extLst>
      <p:ext uri="{BB962C8B-B14F-4D97-AF65-F5344CB8AC3E}">
        <p14:creationId xmlns:p14="http://schemas.microsoft.com/office/powerpoint/2010/main" val="422498466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ar-SA" dirty="0" smtClean="0"/>
              <a:t>الشعبة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DF2E4-1766-43F2-A9AE-C2416230B9D7}" type="datetimeFigureOut">
              <a:rPr lang="en-US" smtClean="0"/>
              <a:t>2/11/2017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ar-SA" smtClean="0"/>
              <a:t>المحاضرة الأولى </a:t>
            </a:r>
            <a:r>
              <a:rPr lang="en-US" smtClean="0"/>
              <a:t>Welcoming and syllabus</a:t>
            </a: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88D200-B163-49B8-91B4-ABC44E23B153}" type="slidenum">
              <a:rPr lang="en-US" smtClean="0"/>
              <a:t>‹#›</a:t>
            </a:fld>
            <a:endParaRPr lang="en-US"/>
          </a:p>
        </p:txBody>
      </p:sp>
    </p:spTree>
    <p:extLst>
      <p:ext uri="{BB962C8B-B14F-4D97-AF65-F5344CB8AC3E}">
        <p14:creationId xmlns:p14="http://schemas.microsoft.com/office/powerpoint/2010/main" val="607091327"/>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4</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4172170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13</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52064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88D200-B163-49B8-91B4-ABC44E23B153}" type="slidenum">
              <a:rPr lang="en-US" smtClean="0"/>
              <a:t>14</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622281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35AAA5FD-E514-488D-906B-539B49D05789}" type="slidenum">
              <a:rPr lang="en-US" altLang="en-US" sz="1200">
                <a:latin typeface="Times" panose="02020603050405020304" pitchFamily="18" charset="0"/>
              </a:rPr>
              <a:pPr algn="r"/>
              <a:t>15</a:t>
            </a:fld>
            <a:endParaRPr lang="en-US" altLang="en-US" sz="1200">
              <a:latin typeface="Times" panose="02020603050405020304" pitchFamily="18" charset="0"/>
            </a:endParaRPr>
          </a:p>
        </p:txBody>
      </p:sp>
      <p:sp>
        <p:nvSpPr>
          <p:cNvPr id="146435"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6436"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dirty="0" smtClean="0">
                <a:latin typeface="Arial" panose="020B0604020202020204" pitchFamily="34" charset="0"/>
                <a:ea typeface="ＭＳ Ｐゴシック" panose="020B0600070205080204" pitchFamily="34" charset="-128"/>
              </a:rPr>
              <a:t>Figure 1.4 The catalytic and genetic functions of the cell.</a:t>
            </a:r>
          </a:p>
        </p:txBody>
      </p:sp>
    </p:spTree>
    <p:extLst>
      <p:ext uri="{BB962C8B-B14F-4D97-AF65-F5344CB8AC3E}">
        <p14:creationId xmlns:p14="http://schemas.microsoft.com/office/powerpoint/2010/main" val="474863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18</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733639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19</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825295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5A995D0-8871-45A2-874D-5303AC77E621}" type="slidenum">
              <a:rPr lang="en-US" altLang="en-US" sz="1200">
                <a:latin typeface="Times" panose="02020603050405020304" pitchFamily="18" charset="0"/>
              </a:rPr>
              <a:pPr algn="r"/>
              <a:t>20</a:t>
            </a:fld>
            <a:endParaRPr lang="en-US" altLang="en-US" sz="1200">
              <a:latin typeface="Times" panose="02020603050405020304" pitchFamily="18" charset="0"/>
            </a:endParaRPr>
          </a:p>
        </p:txBody>
      </p:sp>
      <p:sp>
        <p:nvSpPr>
          <p:cNvPr id="148483"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8484"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dirty="0" smtClean="0">
                <a:latin typeface="Arial" panose="020B0604020202020204" pitchFamily="34" charset="0"/>
                <a:ea typeface="ＭＳ Ｐゴシック" panose="020B0600070205080204" pitchFamily="34" charset="-128"/>
              </a:rPr>
              <a:t>Figure 1.5 Microbial communities.</a:t>
            </a:r>
          </a:p>
        </p:txBody>
      </p:sp>
    </p:spTree>
    <p:extLst>
      <p:ext uri="{BB962C8B-B14F-4D97-AF65-F5344CB8AC3E}">
        <p14:creationId xmlns:p14="http://schemas.microsoft.com/office/powerpoint/2010/main" val="3902239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5A995D0-8871-45A2-874D-5303AC77E621}" type="slidenum">
              <a:rPr lang="en-US" altLang="en-US" sz="1200">
                <a:latin typeface="Times" panose="02020603050405020304" pitchFamily="18" charset="0"/>
              </a:rPr>
              <a:pPr algn="r"/>
              <a:t>21</a:t>
            </a:fld>
            <a:endParaRPr lang="en-US" altLang="en-US" sz="1200">
              <a:latin typeface="Times" panose="02020603050405020304" pitchFamily="18" charset="0"/>
            </a:endParaRPr>
          </a:p>
        </p:txBody>
      </p:sp>
      <p:sp>
        <p:nvSpPr>
          <p:cNvPr id="148483"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8484"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dirty="0" smtClean="0">
                <a:latin typeface="Arial" panose="020B0604020202020204" pitchFamily="34" charset="0"/>
                <a:ea typeface="ＭＳ Ｐゴシック" panose="020B0600070205080204" pitchFamily="34" charset="-128"/>
              </a:rPr>
              <a:t>Figure 1.5 Microbial communities.</a:t>
            </a:r>
          </a:p>
        </p:txBody>
      </p:sp>
    </p:spTree>
    <p:extLst>
      <p:ext uri="{BB962C8B-B14F-4D97-AF65-F5344CB8AC3E}">
        <p14:creationId xmlns:p14="http://schemas.microsoft.com/office/powerpoint/2010/main" val="3023123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22</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970007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23</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837995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5A995D0-8871-45A2-874D-5303AC77E621}" type="slidenum">
              <a:rPr lang="en-US" altLang="en-US" sz="1200">
                <a:latin typeface="Times" panose="02020603050405020304" pitchFamily="18" charset="0"/>
              </a:rPr>
              <a:pPr algn="r"/>
              <a:t>24</a:t>
            </a:fld>
            <a:endParaRPr lang="en-US" altLang="en-US" sz="1200">
              <a:latin typeface="Times" panose="02020603050405020304" pitchFamily="18" charset="0"/>
            </a:endParaRPr>
          </a:p>
        </p:txBody>
      </p:sp>
      <p:sp>
        <p:nvSpPr>
          <p:cNvPr id="148483"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8484"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dirty="0" smtClean="0">
                <a:latin typeface="Arial" panose="020B0604020202020204" pitchFamily="34" charset="0"/>
                <a:ea typeface="ＭＳ Ｐゴシック" panose="020B0600070205080204" pitchFamily="34" charset="-128"/>
              </a:rPr>
              <a:t>Figure 1.5 Microbial communities.</a:t>
            </a:r>
          </a:p>
        </p:txBody>
      </p:sp>
    </p:spTree>
    <p:extLst>
      <p:ext uri="{BB962C8B-B14F-4D97-AF65-F5344CB8AC3E}">
        <p14:creationId xmlns:p14="http://schemas.microsoft.com/office/powerpoint/2010/main" val="1527360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5</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719931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25</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457569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26</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874490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27</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657184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96365533-71C2-48DA-BFFC-9449F6A1AC8A}" type="slidenum">
              <a:rPr lang="en-US" altLang="en-US" sz="1200">
                <a:latin typeface="Times" panose="02020603050405020304" pitchFamily="18" charset="0"/>
              </a:rPr>
              <a:pPr algn="r"/>
              <a:t>28</a:t>
            </a:fld>
            <a:endParaRPr lang="en-US" altLang="en-US" sz="1200">
              <a:latin typeface="Times" panose="02020603050405020304" pitchFamily="18" charset="0"/>
            </a:endParaRPr>
          </a:p>
        </p:txBody>
      </p:sp>
      <p:sp>
        <p:nvSpPr>
          <p:cNvPr id="177155"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7156"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1.9 Microorganisms in modern agriculture.</a:t>
            </a:r>
          </a:p>
        </p:txBody>
      </p:sp>
    </p:spTree>
    <p:extLst>
      <p:ext uri="{BB962C8B-B14F-4D97-AF65-F5344CB8AC3E}">
        <p14:creationId xmlns:p14="http://schemas.microsoft.com/office/powerpoint/2010/main" val="16466317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29</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2525149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30</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055779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31</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695979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32</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639477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33</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13273508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34</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396705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6</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1842155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35</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62289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36</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607478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39</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328054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53942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59847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439477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741046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007186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61DEB4A-7B33-4BA8-801B-A500C64BFEBE}" type="slidenum">
              <a:rPr lang="en-US" altLang="en-US" sz="1200">
                <a:latin typeface="Times" panose="02020603050405020304" pitchFamily="18" charset="0"/>
              </a:rPr>
              <a:pPr algn="r"/>
              <a:t>48</a:t>
            </a:fld>
            <a:endParaRPr lang="en-US" altLang="en-US" sz="1200">
              <a:latin typeface="Times" panose="02020603050405020304" pitchFamily="18" charset="0"/>
            </a:endParaRPr>
          </a:p>
        </p:txBody>
      </p:sp>
      <p:sp>
        <p:nvSpPr>
          <p:cNvPr id="222211"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221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mtClean="0">
                <a:latin typeface="Arial" panose="020B0604020202020204" pitchFamily="34" charset="0"/>
                <a:ea typeface="ＭＳ Ｐゴシック" panose="020B0600070205080204" pitchFamily="34" charset="-128"/>
              </a:rPr>
              <a:t>Figure 1.16 The defeat of spontaneous generation: Pasteur’s swan-necked flask experiment.</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255569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08095FE1-3534-4C56-B459-5B32D1E1DB1C}" type="slidenum">
              <a:rPr lang="en-US" altLang="en-US" sz="1200">
                <a:latin typeface="Times" panose="02020603050405020304" pitchFamily="18" charset="0"/>
              </a:rPr>
              <a:pPr algn="r"/>
              <a:t>49</a:t>
            </a:fld>
            <a:endParaRPr lang="en-US" altLang="en-US" sz="1200">
              <a:latin typeface="Times" panose="02020603050405020304" pitchFamily="18" charset="0"/>
            </a:endParaRPr>
          </a:p>
        </p:txBody>
      </p:sp>
      <p:sp>
        <p:nvSpPr>
          <p:cNvPr id="224259"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4260"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mtClean="0">
                <a:latin typeface="Arial" panose="020B0604020202020204" pitchFamily="34" charset="0"/>
                <a:ea typeface="ＭＳ Ｐゴシック" panose="020B0600070205080204" pitchFamily="34" charset="-128"/>
              </a:rPr>
              <a:t>Figure 1.16 The defeat of spontaneous generation: Pasteur’s swan-necked flask experiment.</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32232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7</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6384280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1B6D2A13-DB9E-4194-B34F-D43FB290AA64}" type="slidenum">
              <a:rPr lang="en-US" altLang="en-US" sz="1200">
                <a:latin typeface="Times" panose="02020603050405020304" pitchFamily="18" charset="0"/>
              </a:rPr>
              <a:pPr algn="r"/>
              <a:t>50</a:t>
            </a:fld>
            <a:endParaRPr lang="en-US" altLang="en-US" sz="1200">
              <a:latin typeface="Times" panose="02020603050405020304" pitchFamily="18" charset="0"/>
            </a:endParaRPr>
          </a:p>
        </p:txBody>
      </p:sp>
      <p:sp>
        <p:nvSpPr>
          <p:cNvPr id="226307"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6308"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mtClean="0">
                <a:latin typeface="Arial" panose="020B0604020202020204" pitchFamily="34" charset="0"/>
                <a:ea typeface="ＭＳ Ｐゴシック" panose="020B0600070205080204" pitchFamily="34" charset="-128"/>
              </a:rPr>
              <a:t>Figure 1.16 The defeat of spontaneous generation: Pasteur’s swan-necked flask experiment.</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8173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092744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C4FECFFB-9CB7-4235-A8A5-CB18D204D6A7}" type="slidenum">
              <a:rPr lang="en-US" altLang="en-US" sz="1200">
                <a:latin typeface="Times" panose="02020603050405020304" pitchFamily="18" charset="0"/>
              </a:rPr>
              <a:pPr algn="r"/>
              <a:t>52</a:t>
            </a:fld>
            <a:endParaRPr lang="en-US" altLang="en-US" sz="1200">
              <a:latin typeface="Times" panose="02020603050405020304" pitchFamily="18" charset="0"/>
            </a:endParaRPr>
          </a:p>
        </p:txBody>
      </p:sp>
      <p:sp>
        <p:nvSpPr>
          <p:cNvPr id="236547"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6548"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1.19 Koch’s postulates for proving cause and effect in infectious diseases.</a:t>
            </a:r>
          </a:p>
        </p:txBody>
      </p:sp>
    </p:spTree>
    <p:extLst>
      <p:ext uri="{BB962C8B-B14F-4D97-AF65-F5344CB8AC3E}">
        <p14:creationId xmlns:p14="http://schemas.microsoft.com/office/powerpoint/2010/main" val="350532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55846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56</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5393537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64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cs typeface="Times New Roman" panose="02020603050405020304" pitchFamily="18" charset="0"/>
              </a:rPr>
              <a:t>Beijerinck and Winogradsky studied bacteria in soil and water and developed the enrichment culture technique for the isolation of representatives of various physiological groups </a:t>
            </a:r>
          </a:p>
          <a:p>
            <a:pPr eaLnBrk="1" hangingPunct="1"/>
            <a:r>
              <a:rPr lang="en-US" altLang="en-US" smtClean="0">
                <a:latin typeface="Arial" panose="020B0604020202020204" pitchFamily="34" charset="0"/>
                <a:ea typeface="ＭＳ Ｐゴシック" panose="020B0600070205080204" pitchFamily="34" charset="-128"/>
                <a:cs typeface="Times New Roman" panose="02020603050405020304" pitchFamily="18" charset="0"/>
              </a:rPr>
              <a:t>Major new concepts in microbiology emerged during this period, including enrichment cultures, chemolithotrophy, chemoautotrophy, and nitrogen fixation.</a:t>
            </a:r>
          </a:p>
          <a:p>
            <a:pPr eaLnBrk="1" hangingPunct="1"/>
            <a:r>
              <a:rPr lang="en-US" altLang="en-US" smtClean="0">
                <a:latin typeface="Arial" panose="020B0604020202020204" pitchFamily="34" charset="0"/>
                <a:ea typeface="ＭＳ Ｐゴシック" panose="020B0600070205080204" pitchFamily="34" charset="-128"/>
              </a:rPr>
              <a:t>Martinus Beijerinck, professor at the Delft Polytechnic School in Holland, trained as a botanist. Began career in microbiology studying plants. </a:t>
            </a:r>
          </a:p>
          <a:p>
            <a:pPr eaLnBrk="1" hangingPunct="1"/>
            <a:r>
              <a:rPr lang="en-US" altLang="en-US" smtClean="0">
                <a:latin typeface="Arial" panose="020B0604020202020204" pitchFamily="34" charset="0"/>
                <a:ea typeface="ＭＳ Ｐゴシック" panose="020B0600070205080204" pitchFamily="34" charset="-128"/>
              </a:rPr>
              <a:t>Sergei Winogradsky, Russian microbiologist, contemporary of Beijerinick. </a:t>
            </a:r>
          </a:p>
          <a:p>
            <a:pPr eaLnBrk="1" hangingPunct="1">
              <a:buFontTx/>
              <a:buChar char="•"/>
            </a:pPr>
            <a:endParaRPr lang="en-US" altLang="en-US" smtClean="0">
              <a:latin typeface="Arial" panose="020B0604020202020204" pitchFamily="34" charset="0"/>
              <a:ea typeface="ＭＳ Ｐゴシック" panose="020B0600070205080204" pitchFamily="34" charset="-128"/>
              <a:cs typeface="Times New Roman" panose="02020603050405020304" pitchFamily="18" charset="0"/>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383277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B0DFDC3C-5937-4600-9657-9002EB092033}" type="slidenum">
              <a:rPr lang="en-US" altLang="en-US" sz="1200">
                <a:latin typeface="Times" panose="02020603050405020304" pitchFamily="18" charset="0"/>
              </a:rPr>
              <a:pPr algn="r"/>
              <a:t>58</a:t>
            </a:fld>
            <a:endParaRPr lang="en-US" altLang="en-US" sz="1200">
              <a:latin typeface="Times" panose="02020603050405020304" pitchFamily="18" charset="0"/>
            </a:endParaRPr>
          </a:p>
        </p:txBody>
      </p:sp>
      <p:sp>
        <p:nvSpPr>
          <p:cNvPr id="252931"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293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1.21 Martinus Beijerinck and </a:t>
            </a:r>
            <a:r>
              <a:rPr lang="en-US" altLang="en-US" i="1" smtClean="0">
                <a:latin typeface="Arial" panose="020B0604020202020204" pitchFamily="34" charset="0"/>
                <a:ea typeface="ＭＳ Ｐゴシック" panose="020B0600070205080204" pitchFamily="34" charset="-128"/>
              </a:rPr>
              <a:t>Azotobacter.</a:t>
            </a:r>
          </a:p>
        </p:txBody>
      </p:sp>
    </p:spTree>
    <p:extLst>
      <p:ext uri="{BB962C8B-B14F-4D97-AF65-F5344CB8AC3E}">
        <p14:creationId xmlns:p14="http://schemas.microsoft.com/office/powerpoint/2010/main" val="30085565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957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58874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366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400504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571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4711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8</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17117342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981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17945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65</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11791321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865976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96410626-F3E6-4292-9319-98FA13753C07}" type="slidenum">
              <a:rPr lang="en-US" altLang="en-US" sz="1200">
                <a:latin typeface="Times" panose="02020603050405020304" pitchFamily="18" charset="0"/>
              </a:rPr>
              <a:pPr algn="r"/>
              <a:t>70</a:t>
            </a:fld>
            <a:endParaRPr lang="en-US" altLang="en-US" sz="1200">
              <a:latin typeface="Times" panose="02020603050405020304" pitchFamily="18" charset="0"/>
            </a:endParaRPr>
          </a:p>
        </p:txBody>
      </p:sp>
      <p:sp>
        <p:nvSpPr>
          <p:cNvPr id="181251"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125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2.2 Bright-field photomicrographs of pigmented microorganisms.</a:t>
            </a:r>
          </a:p>
        </p:txBody>
      </p:sp>
    </p:spTree>
    <p:extLst>
      <p:ext uri="{BB962C8B-B14F-4D97-AF65-F5344CB8AC3E}">
        <p14:creationId xmlns:p14="http://schemas.microsoft.com/office/powerpoint/2010/main" val="3952987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613565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D19FFBAC-9066-4AF5-92DC-71E5C39364E1}" type="slidenum">
              <a:rPr lang="en-US" altLang="en-US" sz="1200">
                <a:latin typeface="Times" panose="02020603050405020304" pitchFamily="18" charset="0"/>
              </a:rPr>
              <a:pPr algn="r"/>
              <a:t>72</a:t>
            </a:fld>
            <a:endParaRPr lang="en-US" altLang="en-US" sz="1200">
              <a:latin typeface="Times" panose="02020603050405020304" pitchFamily="18" charset="0"/>
            </a:endParaRPr>
          </a:p>
        </p:txBody>
      </p:sp>
      <p:sp>
        <p:nvSpPr>
          <p:cNvPr id="187395"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7396"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2.3 Staining cells for microscopic observation.</a:t>
            </a:r>
          </a:p>
        </p:txBody>
      </p:sp>
    </p:spTree>
    <p:extLst>
      <p:ext uri="{BB962C8B-B14F-4D97-AF65-F5344CB8AC3E}">
        <p14:creationId xmlns:p14="http://schemas.microsoft.com/office/powerpoint/2010/main" val="38823222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CE9618E2-9A0E-4228-B4F5-DB9CB4DC5EC8}" type="slidenum">
              <a:rPr lang="en-US" altLang="en-US" sz="1200">
                <a:latin typeface="Times" panose="02020603050405020304" pitchFamily="18" charset="0"/>
              </a:rPr>
              <a:pPr algn="r"/>
              <a:t>73</a:t>
            </a:fld>
            <a:endParaRPr lang="en-US" altLang="en-US" sz="1200">
              <a:latin typeface="Times" panose="02020603050405020304" pitchFamily="18" charset="0"/>
            </a:endParaRPr>
          </a:p>
        </p:txBody>
      </p:sp>
      <p:sp>
        <p:nvSpPr>
          <p:cNvPr id="197635"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7636"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2.4 The Gram stain.</a:t>
            </a:r>
          </a:p>
        </p:txBody>
      </p:sp>
    </p:spTree>
    <p:extLst>
      <p:ext uri="{BB962C8B-B14F-4D97-AF65-F5344CB8AC3E}">
        <p14:creationId xmlns:p14="http://schemas.microsoft.com/office/powerpoint/2010/main" val="9327043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57370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B894DD40-B43F-4D4F-BF7E-6E0A36BBF2E0}" type="slidenum">
              <a:rPr lang="en-US" altLang="en-US" sz="1200">
                <a:latin typeface="Times" panose="02020603050405020304" pitchFamily="18" charset="0"/>
              </a:rPr>
              <a:pPr algn="r"/>
              <a:t>75</a:t>
            </a:fld>
            <a:endParaRPr lang="en-US" altLang="en-US" sz="1200">
              <a:latin typeface="Times" panose="02020603050405020304" pitchFamily="18" charset="0"/>
            </a:endParaRPr>
          </a:p>
        </p:txBody>
      </p:sp>
      <p:sp>
        <p:nvSpPr>
          <p:cNvPr id="232451"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245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2.9 The electron microscope.</a:t>
            </a:r>
          </a:p>
        </p:txBody>
      </p:sp>
    </p:spTree>
    <p:extLst>
      <p:ext uri="{BB962C8B-B14F-4D97-AF65-F5344CB8AC3E}">
        <p14:creationId xmlns:p14="http://schemas.microsoft.com/office/powerpoint/2010/main" val="34769678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txBox="1">
            <a:spLocks noGrp="1"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fld id="{53023E73-F8C7-4FD8-A7FC-6129EEAF2B97}" type="slidenum">
              <a:rPr lang="en-US" altLang="en-US" sz="1200">
                <a:latin typeface="Times" panose="02020603050405020304" pitchFamily="18" charset="0"/>
              </a:rPr>
              <a:pPr algn="r"/>
              <a:t>76</a:t>
            </a:fld>
            <a:endParaRPr lang="en-US" altLang="en-US" sz="1200">
              <a:latin typeface="Times" panose="02020603050405020304" pitchFamily="18" charset="0"/>
            </a:endParaRPr>
          </a:p>
        </p:txBody>
      </p:sp>
      <p:sp>
        <p:nvSpPr>
          <p:cNvPr id="236547"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6548"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eaLnBrk="1" hangingPunct="1"/>
            <a:r>
              <a:rPr lang="en-US" altLang="en-US" smtClean="0">
                <a:latin typeface="Arial" panose="020B0604020202020204" pitchFamily="34" charset="0"/>
                <a:ea typeface="ＭＳ Ｐゴシック" panose="020B0600070205080204" pitchFamily="34" charset="-128"/>
              </a:rPr>
              <a:t>Figure 2.10 Electron micrographs.</a:t>
            </a:r>
          </a:p>
        </p:txBody>
      </p:sp>
    </p:spTree>
    <p:extLst>
      <p:ext uri="{BB962C8B-B14F-4D97-AF65-F5344CB8AC3E}">
        <p14:creationId xmlns:p14="http://schemas.microsoft.com/office/powerpoint/2010/main" val="2455552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9</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1639880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10</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4092040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11</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3719968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88D200-B163-49B8-91B4-ABC44E23B153}" type="slidenum">
              <a:rPr lang="en-US" smtClean="0"/>
              <a:t>12</a:t>
            </a:fld>
            <a:endParaRPr lang="en-US"/>
          </a:p>
        </p:txBody>
      </p:sp>
      <p:sp>
        <p:nvSpPr>
          <p:cNvPr id="5" name="Footer Placeholder 4"/>
          <p:cNvSpPr>
            <a:spLocks noGrp="1"/>
          </p:cNvSpPr>
          <p:nvPr>
            <p:ph type="ftr" sz="quarter" idx="11"/>
          </p:nvPr>
        </p:nvSpPr>
        <p:spPr/>
        <p:txBody>
          <a:bodyPr/>
          <a:lstStyle/>
          <a:p>
            <a:r>
              <a:rPr lang="ar-SA" smtClean="0"/>
              <a:t>المحاضرة الأولى </a:t>
            </a:r>
            <a:r>
              <a:rPr lang="en-US" smtClean="0"/>
              <a:t>Welcoming and syllabus</a:t>
            </a:r>
            <a:endParaRPr lang="en-US"/>
          </a:p>
        </p:txBody>
      </p:sp>
      <p:sp>
        <p:nvSpPr>
          <p:cNvPr id="6" name="Header Placeholder 5"/>
          <p:cNvSpPr>
            <a:spLocks noGrp="1"/>
          </p:cNvSpPr>
          <p:nvPr>
            <p:ph type="hdr" sz="quarter" idx="12"/>
          </p:nvPr>
        </p:nvSpPr>
        <p:spPr/>
        <p:txBody>
          <a:bodyPr/>
          <a:lstStyle/>
          <a:p>
            <a:r>
              <a:rPr lang="ar-SA" dirty="0" smtClean="0"/>
              <a:t>الشعبة ....</a:t>
            </a:r>
            <a:endParaRPr lang="en-US" dirty="0"/>
          </a:p>
        </p:txBody>
      </p:sp>
    </p:spTree>
    <p:extLst>
      <p:ext uri="{BB962C8B-B14F-4D97-AF65-F5344CB8AC3E}">
        <p14:creationId xmlns:p14="http://schemas.microsoft.com/office/powerpoint/2010/main" val="2560600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4236" y="11379200"/>
            <a:ext cx="16251767"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22" y="11261006"/>
            <a:ext cx="16251767" cy="113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463040" y="1349248"/>
            <a:ext cx="13411200" cy="6339840"/>
          </a:xfrm>
        </p:spPr>
        <p:txBody>
          <a:bodyPr anchor="b">
            <a:normAutofit/>
          </a:bodyPr>
          <a:lstStyle>
            <a:lvl1pPr algn="l">
              <a:lnSpc>
                <a:spcPct val="85000"/>
              </a:lnSpc>
              <a:defRPr sz="14222" spc="-89"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66734" y="7921104"/>
            <a:ext cx="13411200" cy="2032000"/>
          </a:xfrm>
        </p:spPr>
        <p:txBody>
          <a:bodyPr lIns="91440" rIns="91440">
            <a:normAutofit/>
          </a:bodyPr>
          <a:lstStyle>
            <a:lvl1pPr marL="0" indent="0" algn="l">
              <a:buNone/>
              <a:defRPr sz="4267" cap="all" spc="356" baseline="0">
                <a:solidFill>
                  <a:schemeClr val="tx2"/>
                </a:solidFill>
                <a:latin typeface="+mj-lt"/>
              </a:defRPr>
            </a:lvl1pPr>
            <a:lvl2pPr marL="812810" indent="0" algn="ctr">
              <a:buNone/>
              <a:defRPr sz="4267"/>
            </a:lvl2pPr>
            <a:lvl3pPr marL="1625620" indent="0" algn="ctr">
              <a:buNone/>
              <a:defRPr sz="4267"/>
            </a:lvl3pPr>
            <a:lvl4pPr marL="2438430" indent="0" algn="ctr">
              <a:buNone/>
              <a:defRPr sz="3556"/>
            </a:lvl4pPr>
            <a:lvl5pPr marL="3251241" indent="0" algn="ctr">
              <a:buNone/>
              <a:defRPr sz="3556"/>
            </a:lvl5pPr>
            <a:lvl6pPr marL="4064051" indent="0" algn="ctr">
              <a:buNone/>
              <a:defRPr sz="3556"/>
            </a:lvl6pPr>
            <a:lvl7pPr marL="4876861" indent="0" algn="ctr">
              <a:buNone/>
              <a:defRPr sz="3556"/>
            </a:lvl7pPr>
            <a:lvl8pPr marL="5689671" indent="0" algn="ctr">
              <a:buNone/>
              <a:defRPr sz="3556"/>
            </a:lvl8pPr>
            <a:lvl9pPr marL="6502481" indent="0" algn="ctr">
              <a:buNone/>
              <a:defRPr sz="3556"/>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DB560A6-CC93-46E2-A089-A92EA9D9DD6D}" type="datetime1">
              <a:rPr lang="en-US" smtClean="0"/>
              <a:t>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FCBEA-8775-47FF-B5AE-80BB080D233C}" type="slidenum">
              <a:rPr lang="en-US" smtClean="0"/>
              <a:t>‹#›</a:t>
            </a:fld>
            <a:endParaRPr lang="en-US"/>
          </a:p>
        </p:txBody>
      </p:sp>
      <p:cxnSp>
        <p:nvCxnSpPr>
          <p:cNvPr id="9" name="Straight Connector 8"/>
          <p:cNvCxnSpPr/>
          <p:nvPr/>
        </p:nvCxnSpPr>
        <p:spPr>
          <a:xfrm>
            <a:off x="1610212" y="7721600"/>
            <a:ext cx="131673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705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E06CF1-75AE-46E1-B14F-A2F0E5AB071F}" type="datetime1">
              <a:rPr lang="en-US" smtClean="0"/>
              <a:t>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3325158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4236" y="11379200"/>
            <a:ext cx="16251767"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22" y="11261006"/>
            <a:ext cx="16251767" cy="113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1633201" y="732981"/>
            <a:ext cx="3505200" cy="1023981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17601" y="732981"/>
            <a:ext cx="10312400" cy="10239819"/>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E6C315-21D7-4938-B311-D971BB0096D0}" type="datetime1">
              <a:rPr lang="en-US" smtClean="0"/>
              <a:t>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1945302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65EB09-8572-4EA6-8325-6BB075513E4B}" type="datetime1">
              <a:rPr lang="en-US" smtClean="0"/>
              <a:t>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940118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4236" y="11379200"/>
            <a:ext cx="16251767"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22" y="11261006"/>
            <a:ext cx="16251767" cy="113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463040" y="1349248"/>
            <a:ext cx="13411200" cy="6339840"/>
          </a:xfrm>
        </p:spPr>
        <p:txBody>
          <a:bodyPr anchor="b" anchorCtr="0">
            <a:normAutofit/>
          </a:bodyPr>
          <a:lstStyle>
            <a:lvl1pPr>
              <a:lnSpc>
                <a:spcPct val="85000"/>
              </a:lnSpc>
              <a:defRPr sz="14222"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463040" y="7916672"/>
            <a:ext cx="13411200" cy="2032000"/>
          </a:xfrm>
        </p:spPr>
        <p:txBody>
          <a:bodyPr lIns="91440" rIns="91440" anchor="t" anchorCtr="0">
            <a:normAutofit/>
          </a:bodyPr>
          <a:lstStyle>
            <a:lvl1pPr marL="0" indent="0">
              <a:buNone/>
              <a:defRPr sz="4267" cap="all" spc="356" baseline="0">
                <a:solidFill>
                  <a:schemeClr val="tx2"/>
                </a:solidFill>
                <a:latin typeface="+mj-lt"/>
              </a:defRPr>
            </a:lvl1pPr>
            <a:lvl2pPr marL="812810" indent="0">
              <a:buNone/>
              <a:defRPr sz="3200">
                <a:solidFill>
                  <a:schemeClr val="tx1">
                    <a:tint val="75000"/>
                  </a:schemeClr>
                </a:solidFill>
              </a:defRPr>
            </a:lvl2pPr>
            <a:lvl3pPr marL="1625620" indent="0">
              <a:buNone/>
              <a:defRPr sz="2844">
                <a:solidFill>
                  <a:schemeClr val="tx1">
                    <a:tint val="75000"/>
                  </a:schemeClr>
                </a:solidFill>
              </a:defRPr>
            </a:lvl3pPr>
            <a:lvl4pPr marL="2438430" indent="0">
              <a:buNone/>
              <a:defRPr sz="2489">
                <a:solidFill>
                  <a:schemeClr val="tx1">
                    <a:tint val="75000"/>
                  </a:schemeClr>
                </a:solidFill>
              </a:defRPr>
            </a:lvl4pPr>
            <a:lvl5pPr marL="3251241" indent="0">
              <a:buNone/>
              <a:defRPr sz="2489">
                <a:solidFill>
                  <a:schemeClr val="tx1">
                    <a:tint val="75000"/>
                  </a:schemeClr>
                </a:solidFill>
              </a:defRPr>
            </a:lvl5pPr>
            <a:lvl6pPr marL="4064051" indent="0">
              <a:buNone/>
              <a:defRPr sz="2489">
                <a:solidFill>
                  <a:schemeClr val="tx1">
                    <a:tint val="75000"/>
                  </a:schemeClr>
                </a:solidFill>
              </a:defRPr>
            </a:lvl6pPr>
            <a:lvl7pPr marL="4876861" indent="0">
              <a:buNone/>
              <a:defRPr sz="2489">
                <a:solidFill>
                  <a:schemeClr val="tx1">
                    <a:tint val="75000"/>
                  </a:schemeClr>
                </a:solidFill>
              </a:defRPr>
            </a:lvl7pPr>
            <a:lvl8pPr marL="5689671" indent="0">
              <a:buNone/>
              <a:defRPr sz="2489">
                <a:solidFill>
                  <a:schemeClr val="tx1">
                    <a:tint val="75000"/>
                  </a:schemeClr>
                </a:solidFill>
              </a:defRPr>
            </a:lvl8pPr>
            <a:lvl9pPr marL="6502481" indent="0">
              <a:buNone/>
              <a:defRPr sz="2489">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82B003-F6A4-42DD-A54D-5FDBEB7A0F91}" type="datetime1">
              <a:rPr lang="en-US" smtClean="0"/>
              <a:t>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1FCBEA-8775-47FF-B5AE-80BB080D233C}" type="slidenum">
              <a:rPr lang="en-US" smtClean="0"/>
              <a:t>‹#›</a:t>
            </a:fld>
            <a:endParaRPr lang="en-US"/>
          </a:p>
        </p:txBody>
      </p:sp>
      <p:cxnSp>
        <p:nvCxnSpPr>
          <p:cNvPr id="9" name="Straight Connector 8"/>
          <p:cNvCxnSpPr/>
          <p:nvPr/>
        </p:nvCxnSpPr>
        <p:spPr>
          <a:xfrm>
            <a:off x="1610212" y="7721600"/>
            <a:ext cx="131673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64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463040" y="509519"/>
            <a:ext cx="13411200" cy="2579124"/>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63040" y="3281305"/>
            <a:ext cx="6583680" cy="7152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8290560" y="3281307"/>
            <a:ext cx="6583680" cy="7152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50ED78D-E489-4CF5-BB24-80306776157D}" type="datetime1">
              <a:rPr lang="en-US" smtClean="0"/>
              <a:t>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70195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463040" y="509519"/>
            <a:ext cx="13411200" cy="257912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63040" y="3281870"/>
            <a:ext cx="6583680" cy="1308946"/>
          </a:xfrm>
        </p:spPr>
        <p:txBody>
          <a:bodyPr lIns="91440" rIns="91440" anchor="ctr">
            <a:normAutofit/>
          </a:bodyPr>
          <a:lstStyle>
            <a:lvl1pPr marL="0" indent="0">
              <a:buNone/>
              <a:defRPr sz="3556" b="0" cap="all" baseline="0">
                <a:solidFill>
                  <a:schemeClr val="tx2"/>
                </a:solidFill>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smtClean="0"/>
              <a:t>Click to edit Master text styles</a:t>
            </a:r>
          </a:p>
        </p:txBody>
      </p:sp>
      <p:sp>
        <p:nvSpPr>
          <p:cNvPr id="4" name="Content Placeholder 3"/>
          <p:cNvSpPr>
            <a:spLocks noGrp="1"/>
          </p:cNvSpPr>
          <p:nvPr>
            <p:ph sz="half" idx="2"/>
          </p:nvPr>
        </p:nvSpPr>
        <p:spPr>
          <a:xfrm>
            <a:off x="1463040" y="4590816"/>
            <a:ext cx="6583680" cy="60056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8290560" y="3281870"/>
            <a:ext cx="6583680" cy="1308946"/>
          </a:xfrm>
        </p:spPr>
        <p:txBody>
          <a:bodyPr lIns="91440" rIns="91440" anchor="ctr">
            <a:normAutofit/>
          </a:bodyPr>
          <a:lstStyle>
            <a:lvl1pPr marL="0" indent="0">
              <a:buNone/>
              <a:defRPr sz="3556" b="0" cap="all" baseline="0">
                <a:solidFill>
                  <a:schemeClr val="tx2"/>
                </a:solidFill>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smtClean="0"/>
              <a:t>Click to edit Master text styles</a:t>
            </a:r>
          </a:p>
        </p:txBody>
      </p:sp>
      <p:sp>
        <p:nvSpPr>
          <p:cNvPr id="6" name="Content Placeholder 5"/>
          <p:cNvSpPr>
            <a:spLocks noGrp="1"/>
          </p:cNvSpPr>
          <p:nvPr>
            <p:ph sz="quarter" idx="4"/>
          </p:nvPr>
        </p:nvSpPr>
        <p:spPr>
          <a:xfrm>
            <a:off x="8290560" y="4590816"/>
            <a:ext cx="6583680" cy="60056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61EC809-319C-4B25-8A34-E29E3BB94754}" type="datetime1">
              <a:rPr lang="en-US" smtClean="0"/>
              <a:t>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244231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AC65BF2-1E13-4F85-A3A8-2844D13E9121}" type="datetime1">
              <a:rPr lang="en-US" smtClean="0"/>
              <a:t>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2713407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4236" y="11379200"/>
            <a:ext cx="16251767"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22" y="11261006"/>
            <a:ext cx="16251767" cy="113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9D48298-0581-4B57-B6AB-224337C6973F}" type="datetime1">
              <a:rPr lang="en-US" smtClean="0"/>
              <a:t>2/11/2017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786800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24" y="0"/>
            <a:ext cx="5401054" cy="121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5386761" y="0"/>
            <a:ext cx="85344" cy="121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09600" y="1056638"/>
            <a:ext cx="4267200" cy="4064000"/>
          </a:xfrm>
        </p:spPr>
        <p:txBody>
          <a:bodyPr anchor="b">
            <a:normAutofit/>
          </a:bodyPr>
          <a:lstStyle>
            <a:lvl1pPr>
              <a:defRPr sz="64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400800" y="1300480"/>
            <a:ext cx="8656320" cy="934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0" y="5201920"/>
            <a:ext cx="4267200" cy="6007332"/>
          </a:xfrm>
        </p:spPr>
        <p:txBody>
          <a:bodyPr lIns="91440" rIns="91440">
            <a:normAutofit/>
          </a:bodyPr>
          <a:lstStyle>
            <a:lvl1pPr marL="0" indent="0">
              <a:buNone/>
              <a:defRPr sz="2667">
                <a:solidFill>
                  <a:srgbClr val="FFFFFF"/>
                </a:solidFill>
              </a:defRPr>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smtClean="0"/>
              <a:t>Click to edit Master text styles</a:t>
            </a:r>
          </a:p>
        </p:txBody>
      </p:sp>
      <p:sp>
        <p:nvSpPr>
          <p:cNvPr id="5" name="Date Placeholder 4"/>
          <p:cNvSpPr>
            <a:spLocks noGrp="1"/>
          </p:cNvSpPr>
          <p:nvPr>
            <p:ph type="dt" sz="half" idx="10"/>
          </p:nvPr>
        </p:nvSpPr>
        <p:spPr>
          <a:xfrm>
            <a:off x="620683" y="11484065"/>
            <a:ext cx="3491348" cy="649111"/>
          </a:xfrm>
        </p:spPr>
        <p:txBody>
          <a:bodyPr/>
          <a:lstStyle>
            <a:lvl1pPr algn="l">
              <a:defRPr/>
            </a:lvl1pPr>
          </a:lstStyle>
          <a:p>
            <a:fld id="{C969BAF2-0AB2-4EB8-B03C-C34AC77E9610}" type="datetime1">
              <a:rPr lang="en-US" smtClean="0"/>
              <a:t>2/11/2017</a:t>
            </a:fld>
            <a:endParaRPr lang="en-US"/>
          </a:p>
        </p:txBody>
      </p:sp>
      <p:sp>
        <p:nvSpPr>
          <p:cNvPr id="6" name="Footer Placeholder 5"/>
          <p:cNvSpPr>
            <a:spLocks noGrp="1"/>
          </p:cNvSpPr>
          <p:nvPr>
            <p:ph type="ftr" sz="quarter" idx="11"/>
          </p:nvPr>
        </p:nvSpPr>
        <p:spPr>
          <a:xfrm>
            <a:off x="6400800" y="11484065"/>
            <a:ext cx="6197600" cy="649111"/>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51FCBEA-8775-47FF-B5AE-80BB080D233C}" type="slidenum">
              <a:rPr lang="en-US" smtClean="0"/>
              <a:t>‹#›</a:t>
            </a:fld>
            <a:endParaRPr lang="en-US"/>
          </a:p>
        </p:txBody>
      </p:sp>
    </p:spTree>
    <p:extLst>
      <p:ext uri="{BB962C8B-B14F-4D97-AF65-F5344CB8AC3E}">
        <p14:creationId xmlns:p14="http://schemas.microsoft.com/office/powerpoint/2010/main" val="2259468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8805333"/>
            <a:ext cx="16251767" cy="3386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22" y="8737913"/>
            <a:ext cx="16251767" cy="113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463040" y="9022080"/>
            <a:ext cx="13484860" cy="1463040"/>
          </a:xfrm>
        </p:spPr>
        <p:txBody>
          <a:bodyPr tIns="0" bIns="0" anchor="b">
            <a:noAutofit/>
          </a:bodyPr>
          <a:lstStyle>
            <a:lvl1pPr>
              <a:defRPr sz="64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 y="0"/>
            <a:ext cx="16255980" cy="8737913"/>
          </a:xfrm>
          <a:solidFill>
            <a:schemeClr val="bg2">
              <a:lumMod val="90000"/>
            </a:schemeClr>
          </a:solidFill>
        </p:spPr>
        <p:txBody>
          <a:bodyPr lIns="457200" tIns="457200" anchor="t"/>
          <a:lstStyle>
            <a:lvl1pPr marL="0" indent="0">
              <a:buNone/>
              <a:defRPr sz="5689"/>
            </a:lvl1pPr>
            <a:lvl2pPr marL="812810" indent="0">
              <a:buNone/>
              <a:defRPr sz="4978"/>
            </a:lvl2pPr>
            <a:lvl3pPr marL="1625620" indent="0">
              <a:buNone/>
              <a:defRPr sz="4267"/>
            </a:lvl3pPr>
            <a:lvl4pPr marL="2438430" indent="0">
              <a:buNone/>
              <a:defRPr sz="3556"/>
            </a:lvl4pPr>
            <a:lvl5pPr marL="3251241" indent="0">
              <a:buNone/>
              <a:defRPr sz="3556"/>
            </a:lvl5pPr>
            <a:lvl6pPr marL="4064051" indent="0">
              <a:buNone/>
              <a:defRPr sz="3556"/>
            </a:lvl6pPr>
            <a:lvl7pPr marL="4876861" indent="0">
              <a:buNone/>
              <a:defRPr sz="3556"/>
            </a:lvl7pPr>
            <a:lvl8pPr marL="5689671" indent="0">
              <a:buNone/>
              <a:defRPr sz="3556"/>
            </a:lvl8pPr>
            <a:lvl9pPr marL="6502481" indent="0">
              <a:buNone/>
              <a:defRPr sz="3556"/>
            </a:lvl9pPr>
          </a:lstStyle>
          <a:p>
            <a:r>
              <a:rPr lang="en-US" smtClean="0"/>
              <a:t>Click icon to add picture</a:t>
            </a:r>
            <a:endParaRPr lang="en-US" dirty="0"/>
          </a:p>
        </p:txBody>
      </p:sp>
      <p:sp>
        <p:nvSpPr>
          <p:cNvPr id="4" name="Text Placeholder 3"/>
          <p:cNvSpPr>
            <a:spLocks noGrp="1"/>
          </p:cNvSpPr>
          <p:nvPr>
            <p:ph type="body" sz="half" idx="2"/>
          </p:nvPr>
        </p:nvSpPr>
        <p:spPr>
          <a:xfrm>
            <a:off x="1463040" y="10501376"/>
            <a:ext cx="13492480" cy="1056640"/>
          </a:xfrm>
        </p:spPr>
        <p:txBody>
          <a:bodyPr lIns="91440" tIns="0" rIns="91440" bIns="0">
            <a:normAutofit/>
          </a:bodyPr>
          <a:lstStyle>
            <a:lvl1pPr marL="0" indent="0">
              <a:spcBef>
                <a:spcPts val="0"/>
              </a:spcBef>
              <a:spcAft>
                <a:spcPts val="1067"/>
              </a:spcAft>
              <a:buNone/>
              <a:defRPr sz="2667">
                <a:solidFill>
                  <a:srgbClr val="FFFFFF"/>
                </a:solidFill>
              </a:defRPr>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FF6127-D37B-4E4E-B45C-637532E979CC}" type="datetime1">
              <a:rPr lang="en-US" smtClean="0"/>
              <a:t>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1FCBEA-8775-47FF-B5AE-80BB080D233C}" type="slidenum">
              <a:rPr lang="en-US" smtClean="0"/>
              <a:t>‹#›</a:t>
            </a:fld>
            <a:endParaRPr lang="en-US"/>
          </a:p>
        </p:txBody>
      </p:sp>
    </p:spTree>
    <p:extLst>
      <p:ext uri="{BB962C8B-B14F-4D97-AF65-F5344CB8AC3E}">
        <p14:creationId xmlns:p14="http://schemas.microsoft.com/office/powerpoint/2010/main" val="2693350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11379200"/>
            <a:ext cx="16256002" cy="812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11261005"/>
            <a:ext cx="16256002" cy="117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463040" y="509519"/>
            <a:ext cx="13411200" cy="2579124"/>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39" y="3281305"/>
            <a:ext cx="13411202" cy="715264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463043" y="11484065"/>
            <a:ext cx="3296361" cy="649111"/>
          </a:xfrm>
          <a:prstGeom prst="rect">
            <a:avLst/>
          </a:prstGeom>
        </p:spPr>
        <p:txBody>
          <a:bodyPr vert="horz" lIns="91440" tIns="45720" rIns="91440" bIns="45720" rtlCol="0" anchor="ctr"/>
          <a:lstStyle>
            <a:lvl1pPr algn="l">
              <a:defRPr sz="1600">
                <a:solidFill>
                  <a:srgbClr val="FFFFFF"/>
                </a:solidFill>
              </a:defRPr>
            </a:lvl1pPr>
          </a:lstStyle>
          <a:p>
            <a:fld id="{4FB9439C-32F3-4307-999C-2D4D97AE01BC}" type="datetime1">
              <a:rPr lang="en-US" smtClean="0"/>
              <a:t>2/11/2017</a:t>
            </a:fld>
            <a:endParaRPr lang="en-US"/>
          </a:p>
        </p:txBody>
      </p:sp>
      <p:sp>
        <p:nvSpPr>
          <p:cNvPr id="5" name="Footer Placeholder 4"/>
          <p:cNvSpPr>
            <a:spLocks noGrp="1"/>
          </p:cNvSpPr>
          <p:nvPr>
            <p:ph type="ftr" sz="quarter" idx="3"/>
          </p:nvPr>
        </p:nvSpPr>
        <p:spPr>
          <a:xfrm>
            <a:off x="4914915" y="11484065"/>
            <a:ext cx="6430405" cy="649111"/>
          </a:xfrm>
          <a:prstGeom prst="rect">
            <a:avLst/>
          </a:prstGeom>
        </p:spPr>
        <p:txBody>
          <a:bodyPr vert="horz" lIns="91440" tIns="45720" rIns="91440" bIns="45720" rtlCol="0" anchor="ctr"/>
          <a:lstStyle>
            <a:lvl1pPr algn="ctr">
              <a:defRPr sz="16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13200613" y="11484065"/>
            <a:ext cx="1749367" cy="649111"/>
          </a:xfrm>
          <a:prstGeom prst="rect">
            <a:avLst/>
          </a:prstGeom>
        </p:spPr>
        <p:txBody>
          <a:bodyPr vert="horz" lIns="91440" tIns="45720" rIns="91440" bIns="45720" rtlCol="0" anchor="ctr"/>
          <a:lstStyle>
            <a:lvl1pPr algn="r">
              <a:defRPr sz="1867">
                <a:solidFill>
                  <a:srgbClr val="FFFFFF"/>
                </a:solidFill>
              </a:defRPr>
            </a:lvl1pPr>
          </a:lstStyle>
          <a:p>
            <a:fld id="{551FCBEA-8775-47FF-B5AE-80BB080D233C}" type="slidenum">
              <a:rPr lang="en-US" smtClean="0"/>
              <a:t>‹#›</a:t>
            </a:fld>
            <a:endParaRPr lang="en-US"/>
          </a:p>
        </p:txBody>
      </p:sp>
      <p:cxnSp>
        <p:nvCxnSpPr>
          <p:cNvPr id="10" name="Straight Connector 9"/>
          <p:cNvCxnSpPr/>
          <p:nvPr/>
        </p:nvCxnSpPr>
        <p:spPr>
          <a:xfrm>
            <a:off x="1591376" y="3089502"/>
            <a:ext cx="1328928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1237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defTabSz="1625620" rtl="0" eaLnBrk="1" latinLnBrk="0" hangingPunct="1">
        <a:lnSpc>
          <a:spcPct val="85000"/>
        </a:lnSpc>
        <a:spcBef>
          <a:spcPct val="0"/>
        </a:spcBef>
        <a:buNone/>
        <a:defRPr sz="8533" kern="1200" spc="-89" baseline="0">
          <a:solidFill>
            <a:schemeClr val="tx1">
              <a:lumMod val="75000"/>
              <a:lumOff val="25000"/>
            </a:schemeClr>
          </a:solidFill>
          <a:latin typeface="+mj-lt"/>
          <a:ea typeface="+mj-ea"/>
          <a:cs typeface="+mj-cs"/>
        </a:defRPr>
      </a:lvl1pPr>
    </p:titleStyle>
    <p:bodyStyle>
      <a:lvl1pPr marL="162562" indent="-162562" algn="l" defTabSz="1625620" rtl="0" eaLnBrk="1" latinLnBrk="0" hangingPunct="1">
        <a:lnSpc>
          <a:spcPct val="90000"/>
        </a:lnSpc>
        <a:spcBef>
          <a:spcPts val="2133"/>
        </a:spcBef>
        <a:spcAft>
          <a:spcPts val="356"/>
        </a:spcAft>
        <a:buClr>
          <a:schemeClr val="accent1"/>
        </a:buClr>
        <a:buSzPct val="100000"/>
        <a:buFont typeface="Calibri" panose="020F0502020204030204" pitchFamily="34" charset="0"/>
        <a:buChar char=" "/>
        <a:defRPr sz="3556" kern="1200">
          <a:solidFill>
            <a:schemeClr val="tx1">
              <a:lumMod val="75000"/>
              <a:lumOff val="25000"/>
            </a:schemeClr>
          </a:solidFill>
          <a:latin typeface="+mn-lt"/>
          <a:ea typeface="+mn-ea"/>
          <a:cs typeface="+mn-cs"/>
        </a:defRPr>
      </a:lvl1pPr>
      <a:lvl2pPr marL="682761" indent="-325124" algn="l" defTabSz="1625620" rtl="0" eaLnBrk="1" latinLnBrk="0" hangingPunct="1">
        <a:lnSpc>
          <a:spcPct val="90000"/>
        </a:lnSpc>
        <a:spcBef>
          <a:spcPts val="356"/>
        </a:spcBef>
        <a:spcAft>
          <a:spcPts val="711"/>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1007885"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3pPr>
      <a:lvl4pPr marL="1333009"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4pPr>
      <a:lvl5pPr marL="1658133"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5pPr>
      <a:lvl6pPr marL="195558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6pPr>
      <a:lvl7pPr marL="231114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7pPr>
      <a:lvl8pPr marL="266670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8pPr>
      <a:lvl9pPr marL="302226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9pPr>
    </p:bodyStyle>
    <p:otherStyle>
      <a:defPPr>
        <a:defRPr lang="en-US"/>
      </a:defPPr>
      <a:lvl1pPr marL="0" algn="l" defTabSz="1625620" rtl="0" eaLnBrk="1" latinLnBrk="0" hangingPunct="1">
        <a:defRPr sz="3200" kern="1200">
          <a:solidFill>
            <a:schemeClr val="tx1"/>
          </a:solidFill>
          <a:latin typeface="+mn-lt"/>
          <a:ea typeface="+mn-ea"/>
          <a:cs typeface="+mn-cs"/>
        </a:defRPr>
      </a:lvl1pPr>
      <a:lvl2pPr marL="812810" algn="l" defTabSz="1625620" rtl="0" eaLnBrk="1" latinLnBrk="0" hangingPunct="1">
        <a:defRPr sz="3200" kern="1200">
          <a:solidFill>
            <a:schemeClr val="tx1"/>
          </a:solidFill>
          <a:latin typeface="+mn-lt"/>
          <a:ea typeface="+mn-ea"/>
          <a:cs typeface="+mn-cs"/>
        </a:defRPr>
      </a:lvl2pPr>
      <a:lvl3pPr marL="1625620" algn="l" defTabSz="1625620" rtl="0" eaLnBrk="1" latinLnBrk="0" hangingPunct="1">
        <a:defRPr sz="3200" kern="1200">
          <a:solidFill>
            <a:schemeClr val="tx1"/>
          </a:solidFill>
          <a:latin typeface="+mn-lt"/>
          <a:ea typeface="+mn-ea"/>
          <a:cs typeface="+mn-cs"/>
        </a:defRPr>
      </a:lvl3pPr>
      <a:lvl4pPr marL="2438430" algn="l" defTabSz="1625620" rtl="0" eaLnBrk="1" latinLnBrk="0" hangingPunct="1">
        <a:defRPr sz="3200" kern="1200">
          <a:solidFill>
            <a:schemeClr val="tx1"/>
          </a:solidFill>
          <a:latin typeface="+mn-lt"/>
          <a:ea typeface="+mn-ea"/>
          <a:cs typeface="+mn-cs"/>
        </a:defRPr>
      </a:lvl4pPr>
      <a:lvl5pPr marL="3251241" algn="l" defTabSz="1625620" rtl="0" eaLnBrk="1" latinLnBrk="0" hangingPunct="1">
        <a:defRPr sz="3200" kern="1200">
          <a:solidFill>
            <a:schemeClr val="tx1"/>
          </a:solidFill>
          <a:latin typeface="+mn-lt"/>
          <a:ea typeface="+mn-ea"/>
          <a:cs typeface="+mn-cs"/>
        </a:defRPr>
      </a:lvl5pPr>
      <a:lvl6pPr marL="4064051" algn="l" defTabSz="1625620" rtl="0" eaLnBrk="1" latinLnBrk="0" hangingPunct="1">
        <a:defRPr sz="3200" kern="1200">
          <a:solidFill>
            <a:schemeClr val="tx1"/>
          </a:solidFill>
          <a:latin typeface="+mn-lt"/>
          <a:ea typeface="+mn-ea"/>
          <a:cs typeface="+mn-cs"/>
        </a:defRPr>
      </a:lvl6pPr>
      <a:lvl7pPr marL="4876861" algn="l" defTabSz="1625620" rtl="0" eaLnBrk="1" latinLnBrk="0" hangingPunct="1">
        <a:defRPr sz="3200" kern="1200">
          <a:solidFill>
            <a:schemeClr val="tx1"/>
          </a:solidFill>
          <a:latin typeface="+mn-lt"/>
          <a:ea typeface="+mn-ea"/>
          <a:cs typeface="+mn-cs"/>
        </a:defRPr>
      </a:lvl7pPr>
      <a:lvl8pPr marL="5689671" algn="l" defTabSz="1625620" rtl="0" eaLnBrk="1" latinLnBrk="0" hangingPunct="1">
        <a:defRPr sz="3200" kern="1200">
          <a:solidFill>
            <a:schemeClr val="tx1"/>
          </a:solidFill>
          <a:latin typeface="+mn-lt"/>
          <a:ea typeface="+mn-ea"/>
          <a:cs typeface="+mn-cs"/>
        </a:defRPr>
      </a:lvl8pPr>
      <a:lvl9pPr marL="6502481" algn="l" defTabSz="1625620"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lms.ksu.edu.sa/" TargetMode="Externa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6.jpg"/></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18.jpg"/></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gi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lms.ksu.edu.sa/" TargetMode="Externa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lms.ksu.edu.sa/" TargetMode="Externa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lms.ksu.edu.sa/" TargetMode="Externa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hyperlink" Target="mailto:asmalsaleh@KSU.EDU.SA" TargetMode="External"/><Relationship Id="rId2" Type="http://schemas.openxmlformats.org/officeDocument/2006/relationships/hyperlink" Target="http://fac.ksu.edu.sa/asmalsaleh"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7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lms.ksu.edu.sa/"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Title 4"/>
          <p:cNvSpPr txBox="1">
            <a:spLocks/>
          </p:cNvSpPr>
          <p:nvPr/>
        </p:nvSpPr>
        <p:spPr>
          <a:xfrm>
            <a:off x="14267799" y="227628"/>
            <a:ext cx="2004300"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smtClean="0"/>
              <a:t>الشعبة ....</a:t>
            </a:r>
            <a:endParaRPr lang="en-US" sz="2400" dirty="0"/>
          </a:p>
        </p:txBody>
      </p:sp>
      <p:sp>
        <p:nvSpPr>
          <p:cNvPr id="5" name="Title 4"/>
          <p:cNvSpPr txBox="1">
            <a:spLocks/>
          </p:cNvSpPr>
          <p:nvPr/>
        </p:nvSpPr>
        <p:spPr>
          <a:xfrm>
            <a:off x="2475186" y="246992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t>Lecture-1</a:t>
            </a:r>
            <a:endParaRPr lang="en-US" sz="5400" dirty="0"/>
          </a:p>
          <a:p>
            <a:pPr algn="ctr"/>
            <a:r>
              <a:rPr lang="en-US" sz="5400" dirty="0" smtClean="0"/>
              <a:t>Welcoming and syllabus</a:t>
            </a:r>
          </a:p>
        </p:txBody>
      </p:sp>
      <p:sp>
        <p:nvSpPr>
          <p:cNvPr id="7" name="Content Placeholder 2"/>
          <p:cNvSpPr txBox="1">
            <a:spLocks/>
          </p:cNvSpPr>
          <p:nvPr/>
        </p:nvSpPr>
        <p:spPr>
          <a:xfrm>
            <a:off x="1354015" y="6970166"/>
            <a:ext cx="13733585" cy="4213650"/>
          </a:xfrm>
          <a:prstGeom prst="rect">
            <a:avLst/>
          </a:prstGeom>
        </p:spPr>
        <p:txBody>
          <a:bodyPr vert="horz" lIns="0" tIns="45720" rIns="0" bIns="45720" rtlCol="0">
            <a:noAutofit/>
          </a:bodyPr>
          <a:lstStyle>
            <a:lvl1pPr marL="162562" indent="-162562" algn="l" defTabSz="1625620" rtl="0" eaLnBrk="1" latinLnBrk="0" hangingPunct="1">
              <a:lnSpc>
                <a:spcPct val="90000"/>
              </a:lnSpc>
              <a:spcBef>
                <a:spcPts val="2133"/>
              </a:spcBef>
              <a:spcAft>
                <a:spcPts val="356"/>
              </a:spcAft>
              <a:buClr>
                <a:schemeClr val="accent1"/>
              </a:buClr>
              <a:buSzPct val="100000"/>
              <a:buFont typeface="Calibri" panose="020F0502020204030204" pitchFamily="34" charset="0"/>
              <a:buChar char=" "/>
              <a:defRPr sz="3556" kern="1200">
                <a:solidFill>
                  <a:schemeClr val="tx1">
                    <a:lumMod val="75000"/>
                    <a:lumOff val="25000"/>
                  </a:schemeClr>
                </a:solidFill>
                <a:latin typeface="+mn-lt"/>
                <a:ea typeface="+mn-ea"/>
                <a:cs typeface="+mn-cs"/>
              </a:defRPr>
            </a:lvl1pPr>
            <a:lvl2pPr marL="682761" indent="-325124" algn="l" defTabSz="1625620" rtl="0" eaLnBrk="1" latinLnBrk="0" hangingPunct="1">
              <a:lnSpc>
                <a:spcPct val="90000"/>
              </a:lnSpc>
              <a:spcBef>
                <a:spcPts val="356"/>
              </a:spcBef>
              <a:spcAft>
                <a:spcPts val="711"/>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1007885"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3pPr>
            <a:lvl4pPr marL="1333009"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4pPr>
            <a:lvl5pPr marL="1658133" indent="-325124"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5pPr>
            <a:lvl6pPr marL="195558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6pPr>
            <a:lvl7pPr marL="231114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7pPr>
            <a:lvl8pPr marL="266670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8pPr>
            <a:lvl9pPr marL="3022260" indent="-406405" algn="l" defTabSz="1625620" rtl="0" eaLnBrk="1" latinLnBrk="0" hangingPunct="1">
              <a:lnSpc>
                <a:spcPct val="90000"/>
              </a:lnSpc>
              <a:spcBef>
                <a:spcPts val="356"/>
              </a:spcBef>
              <a:spcAft>
                <a:spcPts val="711"/>
              </a:spcAft>
              <a:buClr>
                <a:schemeClr val="accent1"/>
              </a:buClr>
              <a:buFont typeface="Calibri" pitchFamily="34" charset="0"/>
              <a:buChar char="◦"/>
              <a:defRPr sz="2489" kern="1200">
                <a:solidFill>
                  <a:schemeClr val="tx1">
                    <a:lumMod val="75000"/>
                    <a:lumOff val="25000"/>
                  </a:schemeClr>
                </a:solidFill>
                <a:latin typeface="+mn-lt"/>
                <a:ea typeface="+mn-ea"/>
                <a:cs typeface="+mn-cs"/>
              </a:defRPr>
            </a:lvl9pPr>
          </a:lstStyle>
          <a:p>
            <a:pPr marL="0" indent="0" algn="ctr">
              <a:lnSpc>
                <a:spcPct val="100000"/>
              </a:lnSpc>
              <a:spcBef>
                <a:spcPts val="0"/>
              </a:spcBef>
              <a:spcAft>
                <a:spcPts val="0"/>
              </a:spcAft>
              <a:buFont typeface="Calibri" panose="020F0502020204030204" pitchFamily="34" charset="0"/>
              <a:buNone/>
            </a:pPr>
            <a:r>
              <a:rPr lang="en-US" sz="2400" b="1" dirty="0" smtClean="0"/>
              <a:t>140 MBIO panel (semester 2; 1437-1438H)</a:t>
            </a:r>
          </a:p>
          <a:p>
            <a:pPr marL="0" indent="0" algn="r" rtl="1">
              <a:lnSpc>
                <a:spcPct val="100000"/>
              </a:lnSpc>
              <a:spcBef>
                <a:spcPts val="0"/>
              </a:spcBef>
              <a:spcAft>
                <a:spcPts val="0"/>
              </a:spcAft>
              <a:buFont typeface="Calibri" panose="020F0502020204030204" pitchFamily="34" charset="0"/>
              <a:buNone/>
            </a:pPr>
            <a:r>
              <a:rPr lang="ar-SA" sz="2400" b="1" dirty="0" smtClean="0"/>
              <a:t>د. فاطمة 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Font typeface="Calibri" panose="020F0502020204030204" pitchFamily="34" charset="0"/>
              <a:buNone/>
            </a:pPr>
            <a:r>
              <a:rPr lang="ar-SA" sz="2400" b="1" dirty="0" smtClean="0"/>
              <a:t>د. كاكاشان 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Font typeface="Calibri" panose="020F0502020204030204" pitchFamily="34" charset="0"/>
              <a:buNone/>
            </a:pPr>
            <a:r>
              <a:rPr lang="ar-SA" sz="2400" b="1" dirty="0" smtClean="0"/>
              <a:t>د. حميراء رضوان </a:t>
            </a:r>
            <a:r>
              <a:rPr lang="en-US" sz="2400" b="1" dirty="0" smtClean="0"/>
              <a:t> Dr.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Font typeface="Calibri" panose="020F0502020204030204" pitchFamily="34" charset="0"/>
              <a:buNone/>
            </a:pPr>
            <a:endParaRPr lang="ar-SA" sz="2400" dirty="0" smtClean="0"/>
          </a:p>
          <a:p>
            <a:pPr marL="0" indent="0" algn="r" rtl="1">
              <a:lnSpc>
                <a:spcPct val="100000"/>
              </a:lnSpc>
              <a:spcBef>
                <a:spcPts val="0"/>
              </a:spcBef>
              <a:spcAft>
                <a:spcPts val="0"/>
              </a:spcAft>
              <a:buFont typeface="Calibri" panose="020F0502020204030204" pitchFamily="34" charset="0"/>
              <a:buNone/>
            </a:pPr>
            <a:r>
              <a:rPr lang="ar-SA" sz="2400" dirty="0" smtClean="0"/>
              <a:t>أعدت العروض التقديمية منسقة المقرر: د. أسماء الصالح </a:t>
            </a:r>
            <a:endParaRPr lang="en-US" sz="2400" dirty="0" smtClean="0"/>
          </a:p>
          <a:p>
            <a:pPr marL="0" indent="0" algn="r" rtl="1">
              <a:lnSpc>
                <a:spcPct val="100000"/>
              </a:lnSpc>
              <a:spcBef>
                <a:spcPts val="0"/>
              </a:spcBef>
              <a:spcAft>
                <a:spcPts val="0"/>
              </a:spcAft>
              <a:buFont typeface="Calibri" panose="020F0502020204030204" pitchFamily="34" charset="0"/>
              <a:buNone/>
            </a:pPr>
            <a:r>
              <a:rPr lang="ar-SA" sz="2400" dirty="0" smtClean="0"/>
              <a:t>رقم المكتب </a:t>
            </a:r>
            <a:r>
              <a:rPr lang="en-US" sz="2400" dirty="0" smtClean="0"/>
              <a:t>5T201</a:t>
            </a:r>
          </a:p>
          <a:p>
            <a:pPr marL="0" indent="0" algn="r" rtl="1">
              <a:lnSpc>
                <a:spcPct val="100000"/>
              </a:lnSpc>
              <a:spcBef>
                <a:spcPts val="0"/>
              </a:spcBef>
              <a:spcAft>
                <a:spcPts val="0"/>
              </a:spcAft>
              <a:buFont typeface="Calibri" panose="020F0502020204030204" pitchFamily="34" charset="0"/>
              <a:buNone/>
            </a:pPr>
            <a:r>
              <a:rPr lang="ar-SA" sz="2400" dirty="0" smtClean="0"/>
              <a:t>الموقع: </a:t>
            </a:r>
            <a:r>
              <a:rPr lang="en-US" sz="2400" u="sng" dirty="0" smtClean="0">
                <a:hlinkClick r:id="rId2"/>
              </a:rPr>
              <a:t>http://fac.ksu.edu.sa/asmalsaleh</a:t>
            </a:r>
            <a:endParaRPr lang="en-US" sz="2400" dirty="0" smtClean="0"/>
          </a:p>
          <a:p>
            <a:pPr marL="0" indent="0" algn="r" rtl="1">
              <a:lnSpc>
                <a:spcPct val="100000"/>
              </a:lnSpc>
              <a:spcBef>
                <a:spcPts val="0"/>
              </a:spcBef>
              <a:spcAft>
                <a:spcPts val="0"/>
              </a:spcAft>
              <a:buFont typeface="Calibri" panose="020F0502020204030204" pitchFamily="34" charset="0"/>
              <a:buNone/>
            </a:pPr>
            <a:r>
              <a:rPr lang="ar-SA" sz="2400" dirty="0" smtClean="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30955847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5400" dirty="0" smtClean="0"/>
              <a:t>1.2 Microbial cell</a:t>
            </a:r>
            <a:endParaRPr lang="en-US" altLang="en-US" sz="54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nvGrpSpPr>
          <p:cNvPr id="3" name="Group 2"/>
          <p:cNvGrpSpPr/>
          <p:nvPr/>
        </p:nvGrpSpPr>
        <p:grpSpPr>
          <a:xfrm>
            <a:off x="3905340" y="3224300"/>
            <a:ext cx="8439063" cy="8662899"/>
            <a:chOff x="3905340" y="3224300"/>
            <a:chExt cx="8439063" cy="8662899"/>
          </a:xfrm>
        </p:grpSpPr>
        <p:pic>
          <p:nvPicPr>
            <p:cNvPr id="9" name="Picture 8" descr="figure_01_02_unlabeled"/>
            <p:cNvPicPr>
              <a:picLocks noChangeAspect="1" noChangeArrowheads="1"/>
            </p:cNvPicPr>
            <p:nvPr/>
          </p:nvPicPr>
          <p:blipFill>
            <a:blip r:embed="rId3">
              <a:extLst>
                <a:ext uri="{28A0092B-C50C-407E-A947-70E740481C1C}">
                  <a14:useLocalDpi xmlns:a14="http://schemas.microsoft.com/office/drawing/2010/main" val="0"/>
                </a:ext>
              </a:extLst>
            </a:blip>
            <a:srcRect b="2328"/>
            <a:stretch>
              <a:fillRect/>
            </a:stretch>
          </p:blipFill>
          <p:spPr bwMode="auto">
            <a:xfrm>
              <a:off x="3905340" y="3224300"/>
              <a:ext cx="8439063" cy="866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1948159" y="5486400"/>
              <a:ext cx="396243" cy="2479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592558" y="8829040"/>
              <a:ext cx="396243" cy="2479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454306" y="5076708"/>
              <a:ext cx="775294" cy="2888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629885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2800" dirty="0"/>
          </a:p>
          <a:p>
            <a:pPr marL="1322388" lvl="2" indent="-254000" defTabSz="1019175"/>
            <a:endParaRPr lang="en-US" altLang="en-US" sz="2800" dirty="0">
              <a:cs typeface="Times New Roman" panose="02020603050405020304" pitchFamily="18" charset="0"/>
            </a:endParaRPr>
          </a:p>
          <a:p>
            <a:pPr marL="0" indent="0" algn="ctr" rtl="1">
              <a:lnSpc>
                <a:spcPct val="150000"/>
              </a:lnSpc>
              <a:buNone/>
            </a:pPr>
            <a:endParaRPr lang="en-US" sz="36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6000" dirty="0" smtClean="0"/>
              <a:t>1.2 Microbial cell</a:t>
            </a:r>
          </a:p>
          <a:p>
            <a:pPr marL="250825" lvl="1" indent="-250825" defTabSz="1019175">
              <a:lnSpc>
                <a:spcPct val="90000"/>
              </a:lnSpc>
              <a:spcBef>
                <a:spcPct val="0"/>
              </a:spcBef>
            </a:pPr>
            <a:r>
              <a:rPr lang="en-US" altLang="en-US" sz="3600" dirty="0">
                <a:cs typeface="Times New Roman" panose="02020603050405020304" pitchFamily="18" charset="0"/>
              </a:rPr>
              <a:t>Characteristics of living systems</a:t>
            </a:r>
          </a:p>
          <a:p>
            <a:pPr marL="250825" indent="-250825" defTabSz="1019175"/>
            <a:endParaRPr lang="en-US" altLang="en-US" sz="60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pic>
        <p:nvPicPr>
          <p:cNvPr id="9" name="Picture 27" descr="figure_01_03_01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l="5137" t="26087" r="70381" b="5594"/>
          <a:stretch/>
        </p:blipFill>
        <p:spPr bwMode="auto">
          <a:xfrm>
            <a:off x="1537124" y="3168855"/>
            <a:ext cx="3720662" cy="358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2"/>
          <p:cNvSpPr txBox="1">
            <a:spLocks noChangeArrowheads="1"/>
          </p:cNvSpPr>
          <p:nvPr/>
        </p:nvSpPr>
        <p:spPr bwMode="auto">
          <a:xfrm>
            <a:off x="1365281" y="5100234"/>
            <a:ext cx="634999" cy="27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dirty="0"/>
              <a:t>Cell</a:t>
            </a:r>
          </a:p>
        </p:txBody>
      </p:sp>
      <p:sp>
        <p:nvSpPr>
          <p:cNvPr id="12" name="Text Box 13"/>
          <p:cNvSpPr txBox="1">
            <a:spLocks noChangeArrowheads="1"/>
          </p:cNvSpPr>
          <p:nvPr/>
        </p:nvSpPr>
        <p:spPr bwMode="auto">
          <a:xfrm>
            <a:off x="2500784" y="6443905"/>
            <a:ext cx="1715911" cy="32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dirty="0"/>
              <a:t>Environment</a:t>
            </a:r>
          </a:p>
        </p:txBody>
      </p:sp>
      <p:sp>
        <p:nvSpPr>
          <p:cNvPr id="2" name="TextBox 1"/>
          <p:cNvSpPr txBox="1"/>
          <p:nvPr/>
        </p:nvSpPr>
        <p:spPr>
          <a:xfrm>
            <a:off x="5565212" y="3599868"/>
            <a:ext cx="9254381" cy="3108543"/>
          </a:xfrm>
          <a:prstGeom prst="rect">
            <a:avLst/>
          </a:prstGeom>
          <a:noFill/>
        </p:spPr>
        <p:txBody>
          <a:bodyPr wrap="square" rtlCol="0">
            <a:spAutoFit/>
          </a:bodyPr>
          <a:lstStyle/>
          <a:p>
            <a:pPr algn="just"/>
            <a:r>
              <a:rPr lang="en-US" altLang="en-US" sz="3600" b="1" dirty="0"/>
              <a:t>1- Compartmentalization and metabolism:</a:t>
            </a:r>
          </a:p>
          <a:p>
            <a:pPr algn="just"/>
            <a:r>
              <a:rPr lang="en-US" altLang="en-US" sz="3200" b="1" dirty="0"/>
              <a:t/>
            </a:r>
            <a:br>
              <a:rPr lang="en-US" altLang="en-US" sz="3200" b="1" dirty="0"/>
            </a:br>
            <a:r>
              <a:rPr lang="en-US" altLang="en-US" sz="3200" b="1" dirty="0"/>
              <a:t>A cell is a compartment that takes up nutrients from the environment</a:t>
            </a:r>
            <a:r>
              <a:rPr lang="en-US" altLang="en-US" sz="3200" b="1" dirty="0" smtClean="0"/>
              <a:t>, transforms </a:t>
            </a:r>
            <a:r>
              <a:rPr lang="en-US" altLang="en-US" sz="3200" b="1" dirty="0"/>
              <a:t>them, and releases </a:t>
            </a:r>
            <a:r>
              <a:rPr lang="en-US" altLang="en-US" sz="3200" b="1" dirty="0" smtClean="0"/>
              <a:t>wastes </a:t>
            </a:r>
            <a:r>
              <a:rPr lang="en-US" altLang="en-US" sz="3200" b="1" dirty="0"/>
              <a:t>into the environment. </a:t>
            </a:r>
          </a:p>
          <a:p>
            <a:pPr algn="just"/>
            <a:r>
              <a:rPr lang="en-US" altLang="en-US" sz="3200" b="1" dirty="0"/>
              <a:t>The cell is thus </a:t>
            </a:r>
            <a:r>
              <a:rPr lang="en-US" altLang="en-US" sz="3200" b="1" dirty="0" smtClean="0"/>
              <a:t>an </a:t>
            </a:r>
            <a:r>
              <a:rPr lang="en-US" altLang="en-US" sz="3200" b="1" i="1" dirty="0" smtClean="0"/>
              <a:t>open</a:t>
            </a:r>
            <a:r>
              <a:rPr lang="en-US" altLang="en-US" sz="3200" b="1" dirty="0" smtClean="0"/>
              <a:t> </a:t>
            </a:r>
            <a:r>
              <a:rPr lang="en-US" altLang="en-US" sz="3200" b="1" dirty="0"/>
              <a:t>system.</a:t>
            </a:r>
            <a:endParaRPr lang="en-US" sz="3200" dirty="0"/>
          </a:p>
        </p:txBody>
      </p:sp>
      <p:cxnSp>
        <p:nvCxnSpPr>
          <p:cNvPr id="4" name="Straight Connector 3"/>
          <p:cNvCxnSpPr/>
          <p:nvPr/>
        </p:nvCxnSpPr>
        <p:spPr>
          <a:xfrm>
            <a:off x="819807" y="7031424"/>
            <a:ext cx="1428355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33220" y="8014227"/>
            <a:ext cx="9270146" cy="2123658"/>
          </a:xfrm>
          <a:prstGeom prst="rect">
            <a:avLst/>
          </a:prstGeom>
          <a:noFill/>
        </p:spPr>
        <p:txBody>
          <a:bodyPr wrap="square" rtlCol="0">
            <a:spAutoFit/>
          </a:bodyPr>
          <a:lstStyle/>
          <a:p>
            <a:r>
              <a:rPr lang="en-US" sz="3600" b="1" dirty="0" smtClean="0"/>
              <a:t>2-</a:t>
            </a:r>
            <a:r>
              <a:rPr lang="en-US" altLang="en-US" sz="3200" b="1" dirty="0" smtClean="0"/>
              <a:t>Growth</a:t>
            </a:r>
            <a:r>
              <a:rPr lang="en-US" altLang="en-US" sz="3200" b="1" dirty="0"/>
              <a:t/>
            </a:r>
            <a:br>
              <a:rPr lang="en-US" altLang="en-US" sz="3200" b="1" dirty="0"/>
            </a:br>
            <a:r>
              <a:rPr lang="en-US" altLang="en-US" sz="3200" b="1" dirty="0"/>
              <a:t>Chemicals from </a:t>
            </a:r>
            <a:r>
              <a:rPr lang="en-US" altLang="en-US" sz="3200" b="1" dirty="0" smtClean="0"/>
              <a:t>the environment </a:t>
            </a:r>
            <a:r>
              <a:rPr lang="en-US" altLang="en-US" sz="3200" b="1" dirty="0"/>
              <a:t>are </a:t>
            </a:r>
            <a:r>
              <a:rPr lang="en-US" altLang="en-US" sz="3200" b="1" dirty="0" smtClean="0"/>
              <a:t>turned into </a:t>
            </a:r>
            <a:r>
              <a:rPr lang="en-US" altLang="en-US" sz="3200" b="1" dirty="0"/>
              <a:t>new cells </a:t>
            </a:r>
            <a:r>
              <a:rPr lang="en-US" altLang="en-US" sz="3200" b="1" dirty="0" smtClean="0"/>
              <a:t>under the </a:t>
            </a:r>
            <a:r>
              <a:rPr lang="en-US" altLang="en-US" sz="3200" b="1" dirty="0"/>
              <a:t>genetic </a:t>
            </a:r>
            <a:r>
              <a:rPr lang="en-US" altLang="en-US" sz="3200" b="1" dirty="0" smtClean="0"/>
              <a:t>direction of </a:t>
            </a:r>
            <a:r>
              <a:rPr lang="en-US" altLang="en-US" sz="3200" b="1" dirty="0"/>
              <a:t>preexisting cells.</a:t>
            </a:r>
          </a:p>
          <a:p>
            <a:endParaRPr lang="en-US" sz="3200" dirty="0"/>
          </a:p>
        </p:txBody>
      </p:sp>
      <p:pic>
        <p:nvPicPr>
          <p:cNvPr id="14" name="Picture 27" descr="figure_01_03_01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l="33458" t="49226" r="34903" b="5594"/>
          <a:stretch/>
        </p:blipFill>
        <p:spPr bwMode="auto">
          <a:xfrm>
            <a:off x="677914" y="8038293"/>
            <a:ext cx="4808483" cy="237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077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2800" dirty="0"/>
          </a:p>
          <a:p>
            <a:pPr marL="1322388" lvl="2" indent="-254000" defTabSz="1019175"/>
            <a:endParaRPr lang="en-US" altLang="en-US" sz="2800" dirty="0">
              <a:cs typeface="Times New Roman" panose="02020603050405020304" pitchFamily="18" charset="0"/>
            </a:endParaRPr>
          </a:p>
          <a:p>
            <a:pPr marL="0" indent="0" algn="ctr" rtl="1">
              <a:lnSpc>
                <a:spcPct val="150000"/>
              </a:lnSpc>
              <a:buNone/>
            </a:pPr>
            <a:endParaRPr lang="en-US" sz="36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6000" dirty="0" smtClean="0"/>
              <a:t>1.2 Microbial cell</a:t>
            </a:r>
          </a:p>
          <a:p>
            <a:pPr marL="250825" lvl="1" indent="-250825" defTabSz="1019175">
              <a:lnSpc>
                <a:spcPct val="90000"/>
              </a:lnSpc>
              <a:spcBef>
                <a:spcPct val="0"/>
              </a:spcBef>
            </a:pPr>
            <a:r>
              <a:rPr lang="en-US" altLang="en-US" sz="3600" dirty="0">
                <a:cs typeface="Times New Roman" panose="02020603050405020304" pitchFamily="18" charset="0"/>
              </a:rPr>
              <a:t>Characteristics of living systems</a:t>
            </a:r>
          </a:p>
          <a:p>
            <a:pPr marL="250825" indent="-250825" defTabSz="1019175"/>
            <a:endParaRPr lang="en-US" altLang="en-US" sz="60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2" name="TextBox 1"/>
          <p:cNvSpPr txBox="1"/>
          <p:nvPr/>
        </p:nvSpPr>
        <p:spPr>
          <a:xfrm>
            <a:off x="6038194" y="3790341"/>
            <a:ext cx="9254381" cy="1754326"/>
          </a:xfrm>
          <a:prstGeom prst="rect">
            <a:avLst/>
          </a:prstGeom>
          <a:noFill/>
        </p:spPr>
        <p:txBody>
          <a:bodyPr wrap="square" rtlCol="0">
            <a:spAutoFit/>
          </a:bodyPr>
          <a:lstStyle/>
          <a:p>
            <a:r>
              <a:rPr lang="en-US" altLang="en-US" sz="3600" b="1" dirty="0" smtClean="0"/>
              <a:t>3- </a:t>
            </a:r>
            <a:r>
              <a:rPr lang="en-US" altLang="en-US" sz="3600" b="1" dirty="0"/>
              <a:t>Differentiation</a:t>
            </a:r>
            <a:br>
              <a:rPr lang="en-US" altLang="en-US" sz="3600" b="1" dirty="0"/>
            </a:br>
            <a:r>
              <a:rPr lang="en-US" altLang="en-US" sz="3600" b="1" dirty="0"/>
              <a:t>Some cells can </a:t>
            </a:r>
            <a:r>
              <a:rPr lang="en-US" altLang="en-US" sz="3600" b="1" dirty="0" smtClean="0"/>
              <a:t>form new </a:t>
            </a:r>
            <a:r>
              <a:rPr lang="en-US" altLang="en-US" sz="3600" b="1" dirty="0"/>
              <a:t>cell structures such</a:t>
            </a:r>
            <a:br>
              <a:rPr lang="en-US" altLang="en-US" sz="3600" b="1" dirty="0"/>
            </a:br>
            <a:r>
              <a:rPr lang="en-US" altLang="en-US" sz="3600" b="1" dirty="0"/>
              <a:t>as a spore, usually as </a:t>
            </a:r>
            <a:r>
              <a:rPr lang="en-US" altLang="en-US" sz="3600" b="1" dirty="0" smtClean="0"/>
              <a:t>part of </a:t>
            </a:r>
            <a:r>
              <a:rPr lang="en-US" altLang="en-US" sz="3600" b="1" dirty="0"/>
              <a:t>a cellular life cycle.</a:t>
            </a:r>
            <a:endParaRPr lang="en-US" sz="3200" dirty="0"/>
          </a:p>
        </p:txBody>
      </p:sp>
      <p:cxnSp>
        <p:nvCxnSpPr>
          <p:cNvPr id="4" name="Straight Connector 3"/>
          <p:cNvCxnSpPr/>
          <p:nvPr/>
        </p:nvCxnSpPr>
        <p:spPr>
          <a:xfrm>
            <a:off x="819807" y="7031424"/>
            <a:ext cx="1428355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33220" y="8014227"/>
            <a:ext cx="9270146" cy="1631216"/>
          </a:xfrm>
          <a:prstGeom prst="rect">
            <a:avLst/>
          </a:prstGeom>
          <a:noFill/>
        </p:spPr>
        <p:txBody>
          <a:bodyPr wrap="square" rtlCol="0">
            <a:spAutoFit/>
          </a:bodyPr>
          <a:lstStyle/>
          <a:p>
            <a:r>
              <a:rPr lang="en-US" sz="3600" b="1" dirty="0" smtClean="0"/>
              <a:t>4-</a:t>
            </a:r>
            <a:r>
              <a:rPr lang="en-US" altLang="en-US" sz="3200" b="1" dirty="0"/>
              <a:t> Communication</a:t>
            </a:r>
            <a:br>
              <a:rPr lang="en-US" altLang="en-US" sz="3200" b="1" dirty="0"/>
            </a:br>
            <a:r>
              <a:rPr lang="en-US" altLang="en-US" sz="3200" b="1" dirty="0"/>
              <a:t>Many cells </a:t>
            </a:r>
            <a:r>
              <a:rPr lang="en-US" altLang="en-US" sz="3200" b="1" i="1" dirty="0"/>
              <a:t>communicate</a:t>
            </a:r>
            <a:r>
              <a:rPr lang="en-US" altLang="en-US" sz="3200" b="1" dirty="0"/>
              <a:t> or </a:t>
            </a:r>
            <a:r>
              <a:rPr lang="en-US" altLang="en-US" sz="3200" b="1" i="1" dirty="0" smtClean="0"/>
              <a:t>interact </a:t>
            </a:r>
            <a:r>
              <a:rPr lang="en-US" altLang="en-US" sz="3200" b="1" dirty="0" smtClean="0"/>
              <a:t>by </a:t>
            </a:r>
            <a:r>
              <a:rPr lang="en-US" altLang="en-US" sz="3200" b="1" dirty="0"/>
              <a:t>means of chemicals that </a:t>
            </a:r>
            <a:r>
              <a:rPr lang="en-US" altLang="en-US" sz="3200" b="1" dirty="0" smtClean="0"/>
              <a:t>are released </a:t>
            </a:r>
            <a:r>
              <a:rPr lang="en-US" altLang="en-US" sz="3200" b="1" dirty="0"/>
              <a:t>or taken up.</a:t>
            </a:r>
            <a:endParaRPr lang="en-US" sz="3200" dirty="0"/>
          </a:p>
        </p:txBody>
      </p:sp>
      <p:pic>
        <p:nvPicPr>
          <p:cNvPr id="15" name="Picture 27" descr="figure_01_03_0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l="37607" t="39852" r="31894" b="16959"/>
          <a:stretch/>
        </p:blipFill>
        <p:spPr bwMode="auto">
          <a:xfrm>
            <a:off x="851335" y="4125228"/>
            <a:ext cx="4635062" cy="192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7"/>
          <p:cNvSpPr txBox="1">
            <a:spLocks noChangeArrowheads="1"/>
          </p:cNvSpPr>
          <p:nvPr/>
        </p:nvSpPr>
        <p:spPr bwMode="auto">
          <a:xfrm>
            <a:off x="4766833" y="4546788"/>
            <a:ext cx="1080912" cy="397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dirty="0"/>
              <a:t>Spore</a:t>
            </a:r>
          </a:p>
        </p:txBody>
      </p:sp>
      <p:sp>
        <p:nvSpPr>
          <p:cNvPr id="17" name="Line 25"/>
          <p:cNvSpPr>
            <a:spLocks noChangeShapeType="1"/>
          </p:cNvSpPr>
          <p:nvPr/>
        </p:nvSpPr>
        <p:spPr bwMode="auto">
          <a:xfrm flipV="1">
            <a:off x="4360432" y="4710476"/>
            <a:ext cx="304800" cy="54186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pic>
        <p:nvPicPr>
          <p:cNvPr id="18" name="Picture 27" descr="figure_01_03_0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l="68002" t="32064" r="5649" b="6590"/>
          <a:stretch/>
        </p:blipFill>
        <p:spPr bwMode="auto">
          <a:xfrm>
            <a:off x="1135124" y="7409801"/>
            <a:ext cx="4004442" cy="273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147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2800" dirty="0"/>
          </a:p>
          <a:p>
            <a:pPr marL="1322388" lvl="2" indent="-254000" defTabSz="1019175"/>
            <a:endParaRPr lang="en-US" altLang="en-US" sz="2800" dirty="0">
              <a:cs typeface="Times New Roman" panose="02020603050405020304" pitchFamily="18" charset="0"/>
            </a:endParaRPr>
          </a:p>
          <a:p>
            <a:pPr marL="0" indent="0" algn="ctr" rtl="1">
              <a:lnSpc>
                <a:spcPct val="150000"/>
              </a:lnSpc>
              <a:buNone/>
            </a:pPr>
            <a:endParaRPr lang="en-US" sz="36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6000" dirty="0" smtClean="0"/>
              <a:t>1.2 Microbial cell</a:t>
            </a:r>
          </a:p>
          <a:p>
            <a:pPr marL="250825" lvl="1" indent="-250825" defTabSz="1019175">
              <a:lnSpc>
                <a:spcPct val="90000"/>
              </a:lnSpc>
              <a:spcBef>
                <a:spcPct val="0"/>
              </a:spcBef>
            </a:pPr>
            <a:r>
              <a:rPr lang="en-US" altLang="en-US" sz="3600" dirty="0">
                <a:cs typeface="Times New Roman" panose="02020603050405020304" pitchFamily="18" charset="0"/>
              </a:rPr>
              <a:t>Characteristics of living systems</a:t>
            </a:r>
          </a:p>
          <a:p>
            <a:pPr marL="250825" indent="-250825" defTabSz="1019175"/>
            <a:endParaRPr lang="en-US" altLang="en-US" sz="60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2" name="TextBox 1"/>
          <p:cNvSpPr txBox="1"/>
          <p:nvPr/>
        </p:nvSpPr>
        <p:spPr>
          <a:xfrm>
            <a:off x="6526928" y="4515559"/>
            <a:ext cx="8198065" cy="1200329"/>
          </a:xfrm>
          <a:prstGeom prst="rect">
            <a:avLst/>
          </a:prstGeom>
          <a:noFill/>
        </p:spPr>
        <p:txBody>
          <a:bodyPr wrap="square" rtlCol="0">
            <a:spAutoFit/>
          </a:bodyPr>
          <a:lstStyle/>
          <a:p>
            <a:r>
              <a:rPr lang="en-US" altLang="en-US" sz="3600" b="1" dirty="0"/>
              <a:t>5</a:t>
            </a:r>
            <a:r>
              <a:rPr lang="en-US" altLang="en-US" sz="3600" b="1" dirty="0" smtClean="0"/>
              <a:t>- </a:t>
            </a:r>
            <a:r>
              <a:rPr lang="en-US" altLang="en-US" sz="3600" b="1" dirty="0"/>
              <a:t>Motility</a:t>
            </a:r>
            <a:br>
              <a:rPr lang="en-US" altLang="en-US" sz="3600" b="1" dirty="0"/>
            </a:br>
            <a:r>
              <a:rPr lang="en-US" altLang="en-US" sz="3600" b="1" dirty="0"/>
              <a:t>Some cells are capable of self-propulsion</a:t>
            </a:r>
            <a:endParaRPr lang="en-US" sz="3200" dirty="0"/>
          </a:p>
        </p:txBody>
      </p:sp>
      <p:cxnSp>
        <p:nvCxnSpPr>
          <p:cNvPr id="4" name="Straight Connector 3"/>
          <p:cNvCxnSpPr/>
          <p:nvPr/>
        </p:nvCxnSpPr>
        <p:spPr>
          <a:xfrm>
            <a:off x="819807" y="7031424"/>
            <a:ext cx="1428355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33220" y="8014227"/>
            <a:ext cx="9270146" cy="2616101"/>
          </a:xfrm>
          <a:prstGeom prst="rect">
            <a:avLst/>
          </a:prstGeom>
          <a:noFill/>
        </p:spPr>
        <p:txBody>
          <a:bodyPr wrap="square" rtlCol="0">
            <a:spAutoFit/>
          </a:bodyPr>
          <a:lstStyle/>
          <a:p>
            <a:r>
              <a:rPr lang="en-US" sz="3600" b="1" dirty="0"/>
              <a:t>6</a:t>
            </a:r>
            <a:r>
              <a:rPr lang="en-US" sz="3600" b="1" dirty="0" smtClean="0"/>
              <a:t>-</a:t>
            </a:r>
            <a:r>
              <a:rPr lang="en-US" altLang="en-US" sz="3200" b="1" dirty="0" smtClean="0"/>
              <a:t> </a:t>
            </a:r>
            <a:r>
              <a:rPr lang="en-US" altLang="en-US" sz="3200" b="1" dirty="0"/>
              <a:t>Evolution</a:t>
            </a:r>
            <a:br>
              <a:rPr lang="en-US" altLang="en-US" sz="3200" b="1" dirty="0"/>
            </a:br>
            <a:r>
              <a:rPr lang="en-US" altLang="en-US" sz="3200" b="1" dirty="0"/>
              <a:t>Cells contain genes and </a:t>
            </a:r>
            <a:r>
              <a:rPr lang="en-US" altLang="en-US" sz="3200" b="1" i="1" dirty="0"/>
              <a:t>evolve</a:t>
            </a:r>
            <a:r>
              <a:rPr lang="en-US" altLang="en-US" sz="3200" b="1" dirty="0"/>
              <a:t> </a:t>
            </a:r>
            <a:r>
              <a:rPr lang="en-US" altLang="en-US" sz="3200" b="1" dirty="0" smtClean="0"/>
              <a:t>to display </a:t>
            </a:r>
            <a:r>
              <a:rPr lang="en-US" altLang="en-US" sz="3200" b="1" dirty="0"/>
              <a:t>new </a:t>
            </a:r>
            <a:r>
              <a:rPr lang="en-US" altLang="en-US" sz="3200" b="1" dirty="0" smtClean="0"/>
              <a:t>biological </a:t>
            </a:r>
            <a:r>
              <a:rPr lang="en-US" altLang="en-US" sz="3200" b="1" dirty="0"/>
              <a:t>properties.</a:t>
            </a:r>
            <a:br>
              <a:rPr lang="en-US" altLang="en-US" sz="3200" b="1" dirty="0"/>
            </a:br>
            <a:r>
              <a:rPr lang="en-US" altLang="en-US" sz="3200" b="1" dirty="0"/>
              <a:t>Phylogenetic trees show </a:t>
            </a:r>
            <a:r>
              <a:rPr lang="en-US" altLang="en-US" sz="3200" b="1" dirty="0" smtClean="0"/>
              <a:t>the evolutionary relationships between cells</a:t>
            </a:r>
            <a:r>
              <a:rPr lang="en-US" altLang="en-US" sz="3200" b="1" dirty="0"/>
              <a:t>.</a:t>
            </a:r>
            <a:endParaRPr lang="en-US" sz="3200" dirty="0"/>
          </a:p>
        </p:txBody>
      </p:sp>
      <p:pic>
        <p:nvPicPr>
          <p:cNvPr id="14" name="Picture 27" descr="figure_01_03_0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t="42684" r="63015" b="18375"/>
          <a:stretch/>
        </p:blipFill>
        <p:spPr bwMode="auto">
          <a:xfrm>
            <a:off x="527757" y="3972898"/>
            <a:ext cx="5620795" cy="173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descr="figure_01_03_01_unlabeled"/>
          <p:cNvPicPr>
            <a:picLocks noChangeAspect="1" noChangeArrowheads="1"/>
          </p:cNvPicPr>
          <p:nvPr/>
        </p:nvPicPr>
        <p:blipFill rotWithShape="1">
          <a:blip r:embed="rId4">
            <a:extLst>
              <a:ext uri="{28A0092B-C50C-407E-A947-70E740481C1C}">
                <a14:useLocalDpi xmlns:a14="http://schemas.microsoft.com/office/drawing/2010/main" val="0"/>
              </a:ext>
            </a:extLst>
          </a:blip>
          <a:srcRect l="68210" t="39610" r="10628" b="5594"/>
          <a:stretch/>
        </p:blipFill>
        <p:spPr bwMode="auto">
          <a:xfrm>
            <a:off x="1105942" y="7499609"/>
            <a:ext cx="3216166" cy="287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4"/>
          <p:cNvSpPr txBox="1">
            <a:spLocks noChangeArrowheads="1"/>
          </p:cNvSpPr>
          <p:nvPr/>
        </p:nvSpPr>
        <p:spPr bwMode="auto">
          <a:xfrm>
            <a:off x="860184" y="8060568"/>
            <a:ext cx="1388533" cy="657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dirty="0"/>
              <a:t>Ancestral</a:t>
            </a:r>
            <a:br>
              <a:rPr lang="en-US" altLang="en-US" sz="2133" b="1" dirty="0"/>
            </a:br>
            <a:r>
              <a:rPr lang="en-US" altLang="en-US" sz="2133" b="1" dirty="0"/>
              <a:t>cell</a:t>
            </a:r>
          </a:p>
        </p:txBody>
      </p:sp>
      <p:sp>
        <p:nvSpPr>
          <p:cNvPr id="21" name="Text Box 15"/>
          <p:cNvSpPr txBox="1">
            <a:spLocks noChangeArrowheads="1"/>
          </p:cNvSpPr>
          <p:nvPr/>
        </p:nvSpPr>
        <p:spPr bwMode="auto">
          <a:xfrm>
            <a:off x="4492383" y="7747299"/>
            <a:ext cx="1128889" cy="657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a:t>Distinct </a:t>
            </a:r>
            <a:br>
              <a:rPr lang="en-US" altLang="en-US" sz="2133" b="1"/>
            </a:br>
            <a:r>
              <a:rPr lang="en-US" altLang="en-US" sz="2133" b="1"/>
              <a:t>species</a:t>
            </a:r>
          </a:p>
        </p:txBody>
      </p:sp>
      <p:sp>
        <p:nvSpPr>
          <p:cNvPr id="22" name="Text Box 16"/>
          <p:cNvSpPr txBox="1">
            <a:spLocks noChangeArrowheads="1"/>
          </p:cNvSpPr>
          <p:nvPr/>
        </p:nvSpPr>
        <p:spPr bwMode="auto">
          <a:xfrm>
            <a:off x="4526250" y="9451921"/>
            <a:ext cx="1128889" cy="657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133" b="1" dirty="0"/>
              <a:t>Distinct </a:t>
            </a:r>
            <a:br>
              <a:rPr lang="en-US" altLang="en-US" sz="2133" b="1" dirty="0"/>
            </a:br>
            <a:r>
              <a:rPr lang="en-US" altLang="en-US" sz="2133" b="1" dirty="0"/>
              <a:t>species</a:t>
            </a:r>
          </a:p>
        </p:txBody>
      </p:sp>
      <p:sp>
        <p:nvSpPr>
          <p:cNvPr id="23" name="Line 19"/>
          <p:cNvSpPr>
            <a:spLocks noChangeShapeType="1"/>
          </p:cNvSpPr>
          <p:nvPr/>
        </p:nvSpPr>
        <p:spPr bwMode="auto">
          <a:xfrm>
            <a:off x="1173451" y="8689921"/>
            <a:ext cx="166512" cy="23706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4" name="Line 20"/>
          <p:cNvSpPr>
            <a:spLocks noChangeShapeType="1"/>
          </p:cNvSpPr>
          <p:nvPr/>
        </p:nvSpPr>
        <p:spPr bwMode="auto">
          <a:xfrm>
            <a:off x="3501784" y="7868657"/>
            <a:ext cx="869244" cy="7055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5" name="Line 21"/>
          <p:cNvSpPr>
            <a:spLocks noChangeShapeType="1"/>
          </p:cNvSpPr>
          <p:nvPr/>
        </p:nvSpPr>
        <p:spPr bwMode="auto">
          <a:xfrm flipV="1">
            <a:off x="3784006" y="7939211"/>
            <a:ext cx="587022" cy="1636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6" name="Line 22"/>
          <p:cNvSpPr>
            <a:spLocks noChangeShapeType="1"/>
          </p:cNvSpPr>
          <p:nvPr/>
        </p:nvSpPr>
        <p:spPr bwMode="auto">
          <a:xfrm flipV="1">
            <a:off x="3854562" y="7939210"/>
            <a:ext cx="516468" cy="65757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7" name="Line 23"/>
          <p:cNvSpPr>
            <a:spLocks noChangeShapeType="1"/>
          </p:cNvSpPr>
          <p:nvPr/>
        </p:nvSpPr>
        <p:spPr bwMode="auto">
          <a:xfrm>
            <a:off x="3665474" y="9466035"/>
            <a:ext cx="728133" cy="14111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8" name="Line 24"/>
          <p:cNvSpPr>
            <a:spLocks noChangeShapeType="1"/>
          </p:cNvSpPr>
          <p:nvPr/>
        </p:nvSpPr>
        <p:spPr bwMode="auto">
          <a:xfrm flipV="1">
            <a:off x="3640073" y="9607146"/>
            <a:ext cx="753534" cy="33019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Tree>
    <p:extLst>
      <p:ext uri="{BB962C8B-B14F-4D97-AF65-F5344CB8AC3E}">
        <p14:creationId xmlns:p14="http://schemas.microsoft.com/office/powerpoint/2010/main" val="1915026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3600" dirty="0"/>
          </a:p>
          <a:p>
            <a:pPr marL="1557886" lvl="1" indent="-651942" defTabSz="1811889">
              <a:buFont typeface="+mj-lt"/>
              <a:buAutoNum type="arabicPeriod"/>
              <a:tabLst>
                <a:tab pos="2393274" algn="l"/>
              </a:tabLst>
            </a:pPr>
            <a:r>
              <a:rPr lang="en-US" altLang="en-US" sz="4000" dirty="0" smtClean="0">
                <a:cs typeface="Times New Roman" panose="02020603050405020304" pitchFamily="18" charset="0"/>
              </a:rPr>
              <a:t>Cells </a:t>
            </a:r>
            <a:r>
              <a:rPr lang="en-US" altLang="en-US" sz="4000" dirty="0">
                <a:cs typeface="Times New Roman" panose="02020603050405020304" pitchFamily="18" charset="0"/>
              </a:rPr>
              <a:t>carry out chemical reactions </a:t>
            </a:r>
          </a:p>
          <a:p>
            <a:pPr marL="2353763" lvl="2" indent="-451561" defTabSz="1811889">
              <a:tabLst>
                <a:tab pos="2393274" algn="l"/>
              </a:tabLst>
            </a:pPr>
            <a:r>
              <a:rPr lang="en-US" altLang="en-US" sz="3200" i="1" u="sng" dirty="0">
                <a:cs typeface="Times New Roman" panose="02020603050405020304" pitchFamily="18" charset="0"/>
              </a:rPr>
              <a:t>Enzymes</a:t>
            </a:r>
            <a:r>
              <a:rPr lang="en-US" altLang="en-US" sz="3200" dirty="0">
                <a:cs typeface="Times New Roman" panose="02020603050405020304" pitchFamily="18" charset="0"/>
              </a:rPr>
              <a:t>: protein catalysts of the cell that accelerate  chemical </a:t>
            </a:r>
            <a:r>
              <a:rPr lang="en-US" altLang="en-US" sz="3200" dirty="0" smtClean="0">
                <a:cs typeface="Times New Roman" panose="02020603050405020304" pitchFamily="18" charset="0"/>
              </a:rPr>
              <a:t>reactions</a:t>
            </a:r>
            <a:endParaRPr lang="en-US" altLang="en-US" sz="3200" dirty="0">
              <a:cs typeface="Times New Roman" panose="02020603050405020304" pitchFamily="18" charset="0"/>
            </a:endParaRPr>
          </a:p>
          <a:p>
            <a:pPr marL="1557886" lvl="1" indent="-651942" defTabSz="1811889">
              <a:buFont typeface="+mj-lt"/>
              <a:buAutoNum type="arabicPeriod"/>
              <a:tabLst>
                <a:tab pos="2393274" algn="l"/>
              </a:tabLst>
            </a:pPr>
            <a:r>
              <a:rPr lang="en-US" altLang="en-US" sz="4000" dirty="0" smtClean="0">
                <a:cs typeface="Times New Roman" panose="02020603050405020304" pitchFamily="18" charset="0"/>
              </a:rPr>
              <a:t>Cells </a:t>
            </a:r>
            <a:r>
              <a:rPr lang="en-US" altLang="en-US" sz="4000" dirty="0">
                <a:cs typeface="Times New Roman" panose="02020603050405020304" pitchFamily="18" charset="0"/>
              </a:rPr>
              <a:t>store and process information that is eventually passed on to offspring during reproduction through DNA (deoxyribonucleic acid) and </a:t>
            </a:r>
            <a:r>
              <a:rPr lang="en-US" altLang="en-US" sz="4000" dirty="0" smtClean="0">
                <a:cs typeface="Times New Roman" panose="02020603050405020304" pitchFamily="18" charset="0"/>
              </a:rPr>
              <a:t>evolution.</a:t>
            </a:r>
            <a:endParaRPr lang="en-US" altLang="en-US" sz="4000" dirty="0">
              <a:cs typeface="Times New Roman" panose="02020603050405020304" pitchFamily="18" charset="0"/>
            </a:endParaRPr>
          </a:p>
          <a:p>
            <a:pPr marL="2353763" lvl="2" indent="-451561" defTabSz="1811889">
              <a:tabLst>
                <a:tab pos="2393274" algn="l"/>
              </a:tabLst>
            </a:pPr>
            <a:r>
              <a:rPr lang="en-US" altLang="en-US" sz="3200" i="1" u="sng" dirty="0">
                <a:cs typeface="Times New Roman" panose="02020603050405020304" pitchFamily="18" charset="0"/>
              </a:rPr>
              <a:t>Transcription</a:t>
            </a:r>
            <a:r>
              <a:rPr lang="en-US" altLang="en-US" sz="3200" dirty="0">
                <a:cs typeface="Times New Roman" panose="02020603050405020304" pitchFamily="18" charset="0"/>
              </a:rPr>
              <a:t>: DNA produces RNA</a:t>
            </a:r>
          </a:p>
          <a:p>
            <a:pPr marL="2353763" lvl="2" indent="-451561" defTabSz="1811889">
              <a:tabLst>
                <a:tab pos="2393274" algn="l"/>
              </a:tabLst>
            </a:pPr>
            <a:r>
              <a:rPr lang="en-US" altLang="en-US" sz="3200" i="1" u="sng" dirty="0">
                <a:cs typeface="Times New Roman" panose="02020603050405020304" pitchFamily="18" charset="0"/>
              </a:rPr>
              <a:t>Translation</a:t>
            </a:r>
            <a:r>
              <a:rPr lang="en-US" altLang="en-US" sz="3200" dirty="0">
                <a:cs typeface="Times New Roman" panose="02020603050405020304" pitchFamily="18" charset="0"/>
              </a:rPr>
              <a:t>: RNA makes protein</a:t>
            </a:r>
            <a:endParaRPr lang="en-US" sz="44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6000" dirty="0" smtClean="0"/>
              <a:t>1.2 Microbial cell</a:t>
            </a:r>
          </a:p>
          <a:p>
            <a:pPr marL="445917" indent="-445917" defTabSz="1811889">
              <a:tabLst>
                <a:tab pos="2393274" algn="l"/>
              </a:tabLst>
            </a:pPr>
            <a:r>
              <a:rPr lang="en-US" altLang="en-US" sz="4000" dirty="0"/>
              <a:t>Cells as Catalysts and as Coding Devices</a:t>
            </a:r>
          </a:p>
          <a:p>
            <a:pPr marL="250825" indent="-250825" defTabSz="1019175"/>
            <a:endParaRPr lang="en-US" altLang="en-US" sz="60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2419201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7" descr="figure_01_04_unlabeled"/>
          <p:cNvPicPr>
            <a:picLocks noChangeAspect="1" noChangeArrowheads="1"/>
          </p:cNvPicPr>
          <p:nvPr/>
        </p:nvPicPr>
        <p:blipFill>
          <a:blip r:embed="rId3">
            <a:extLst>
              <a:ext uri="{28A0092B-C50C-407E-A947-70E740481C1C}">
                <a14:useLocalDpi xmlns:a14="http://schemas.microsoft.com/office/drawing/2010/main" val="0"/>
              </a:ext>
            </a:extLst>
          </a:blip>
          <a:srcRect b="2507"/>
          <a:stretch>
            <a:fillRect/>
          </a:stretch>
        </p:blipFill>
        <p:spPr bwMode="auto">
          <a:xfrm>
            <a:off x="2051757" y="242711"/>
            <a:ext cx="12149666" cy="1141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2" name="Text Box 4"/>
          <p:cNvSpPr txBox="1">
            <a:spLocks noChangeArrowheads="1"/>
          </p:cNvSpPr>
          <p:nvPr/>
        </p:nvSpPr>
        <p:spPr bwMode="auto">
          <a:xfrm>
            <a:off x="3937001" y="1230489"/>
            <a:ext cx="2142066" cy="939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556" b="1"/>
              <a:t>Genetic</a:t>
            </a:r>
            <a:br>
              <a:rPr lang="en-US" altLang="en-US" sz="3556" b="1"/>
            </a:br>
            <a:r>
              <a:rPr lang="en-US" altLang="en-US" sz="3556" b="1"/>
              <a:t>functions</a:t>
            </a:r>
          </a:p>
        </p:txBody>
      </p:sp>
      <p:sp>
        <p:nvSpPr>
          <p:cNvPr id="145413" name="Text Box 11"/>
          <p:cNvSpPr txBox="1">
            <a:spLocks noChangeArrowheads="1"/>
          </p:cNvSpPr>
          <p:nvPr/>
        </p:nvSpPr>
        <p:spPr bwMode="auto">
          <a:xfrm>
            <a:off x="2127956" y="3804355"/>
            <a:ext cx="2094089" cy="44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i="1"/>
              <a:t>Replication</a:t>
            </a:r>
          </a:p>
        </p:txBody>
      </p:sp>
      <p:sp>
        <p:nvSpPr>
          <p:cNvPr id="145414" name="Text Box 12"/>
          <p:cNvSpPr txBox="1">
            <a:spLocks noChangeArrowheads="1"/>
          </p:cNvSpPr>
          <p:nvPr/>
        </p:nvSpPr>
        <p:spPr bwMode="auto">
          <a:xfrm>
            <a:off x="6279446" y="3767668"/>
            <a:ext cx="2353733" cy="44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i="1"/>
              <a:t>Transcription</a:t>
            </a:r>
          </a:p>
        </p:txBody>
      </p:sp>
      <p:sp>
        <p:nvSpPr>
          <p:cNvPr id="145415" name="Text Box 13"/>
          <p:cNvSpPr txBox="1">
            <a:spLocks noChangeArrowheads="1"/>
          </p:cNvSpPr>
          <p:nvPr/>
        </p:nvSpPr>
        <p:spPr bwMode="auto">
          <a:xfrm>
            <a:off x="6889046" y="6121402"/>
            <a:ext cx="2094089" cy="44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i="1"/>
              <a:t>Translation</a:t>
            </a:r>
          </a:p>
        </p:txBody>
      </p:sp>
      <p:sp>
        <p:nvSpPr>
          <p:cNvPr id="145416" name="Text Box 14"/>
          <p:cNvSpPr txBox="1">
            <a:spLocks noChangeArrowheads="1"/>
          </p:cNvSpPr>
          <p:nvPr/>
        </p:nvSpPr>
        <p:spPr bwMode="auto">
          <a:xfrm>
            <a:off x="7876824" y="7543802"/>
            <a:ext cx="1481666" cy="44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a:t>Proteins</a:t>
            </a:r>
          </a:p>
        </p:txBody>
      </p:sp>
      <p:sp>
        <p:nvSpPr>
          <p:cNvPr id="145417" name="Text Box 15"/>
          <p:cNvSpPr txBox="1">
            <a:spLocks noChangeArrowheads="1"/>
          </p:cNvSpPr>
          <p:nvPr/>
        </p:nvSpPr>
        <p:spPr bwMode="auto">
          <a:xfrm>
            <a:off x="11226800" y="10874024"/>
            <a:ext cx="1481668" cy="44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a:t>Growth</a:t>
            </a:r>
          </a:p>
        </p:txBody>
      </p:sp>
      <p:sp>
        <p:nvSpPr>
          <p:cNvPr id="145418" name="Text Box 16"/>
          <p:cNvSpPr txBox="1">
            <a:spLocks noChangeArrowheads="1"/>
          </p:cNvSpPr>
          <p:nvPr/>
        </p:nvSpPr>
        <p:spPr bwMode="auto">
          <a:xfrm>
            <a:off x="9496391" y="5449713"/>
            <a:ext cx="5221111" cy="44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b="1" dirty="0"/>
              <a:t>Enzymes: metabolic catalysts</a:t>
            </a:r>
          </a:p>
        </p:txBody>
      </p:sp>
      <p:sp>
        <p:nvSpPr>
          <p:cNvPr id="145419" name="Text Box 17"/>
          <p:cNvSpPr txBox="1">
            <a:spLocks noChangeArrowheads="1"/>
          </p:cNvSpPr>
          <p:nvPr/>
        </p:nvSpPr>
        <p:spPr bwMode="auto">
          <a:xfrm>
            <a:off x="9504857" y="3581401"/>
            <a:ext cx="472722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b="1" dirty="0"/>
              <a:t>Metabolism: generation</a:t>
            </a:r>
            <a:br>
              <a:rPr lang="en-US" altLang="en-US" b="1" dirty="0"/>
            </a:br>
            <a:r>
              <a:rPr lang="en-US" altLang="en-US" b="1" dirty="0"/>
              <a:t>   of precursors of macro-</a:t>
            </a:r>
            <a:br>
              <a:rPr lang="en-US" altLang="en-US" b="1" dirty="0"/>
            </a:br>
            <a:r>
              <a:rPr lang="en-US" altLang="en-US" b="1" dirty="0"/>
              <a:t>   molecules (sugars, amino</a:t>
            </a:r>
            <a:br>
              <a:rPr lang="en-US" altLang="en-US" b="1" dirty="0"/>
            </a:br>
            <a:r>
              <a:rPr lang="en-US" altLang="en-US" b="1" dirty="0"/>
              <a:t>   acids, fatty acids, etc.)</a:t>
            </a:r>
          </a:p>
        </p:txBody>
      </p:sp>
      <p:sp>
        <p:nvSpPr>
          <p:cNvPr id="145420" name="Text Box 18"/>
          <p:cNvSpPr txBox="1">
            <a:spLocks noChangeArrowheads="1"/>
          </p:cNvSpPr>
          <p:nvPr/>
        </p:nvSpPr>
        <p:spPr bwMode="auto">
          <a:xfrm>
            <a:off x="9490747" y="2630312"/>
            <a:ext cx="4021666" cy="95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b="1" dirty="0"/>
              <a:t>Energy conservation: </a:t>
            </a:r>
            <a:br>
              <a:rPr lang="en-US" altLang="en-US" b="1" dirty="0"/>
            </a:br>
            <a:r>
              <a:rPr lang="en-US" altLang="en-US" b="1" dirty="0"/>
              <a:t>     ADP </a:t>
            </a:r>
            <a:r>
              <a:rPr lang="en-US" altLang="en-US" b="1" dirty="0">
                <a:sym typeface="Symbol" panose="05050102010706020507" pitchFamily="18" charset="2"/>
              </a:rPr>
              <a:t></a:t>
            </a:r>
            <a:r>
              <a:rPr lang="en-US" altLang="en-US" b="1" dirty="0"/>
              <a:t> P</a:t>
            </a:r>
            <a:r>
              <a:rPr lang="en-US" altLang="en-US" b="1" baseline="-25000" dirty="0"/>
              <a:t>i</a:t>
            </a:r>
            <a:endParaRPr lang="en-US" altLang="en-US" b="1" dirty="0"/>
          </a:p>
        </p:txBody>
      </p:sp>
      <p:sp>
        <p:nvSpPr>
          <p:cNvPr id="145421" name="Text Box 19"/>
          <p:cNvSpPr txBox="1">
            <a:spLocks noChangeArrowheads="1"/>
          </p:cNvSpPr>
          <p:nvPr/>
        </p:nvSpPr>
        <p:spPr bwMode="auto">
          <a:xfrm>
            <a:off x="12405426" y="3028246"/>
            <a:ext cx="849488" cy="44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EF1A23"/>
                </a:solidFill>
              </a:rPr>
              <a:t>ATP</a:t>
            </a:r>
            <a:endParaRPr lang="en-US" altLang="en-US" sz="3200" b="1" dirty="0"/>
          </a:p>
        </p:txBody>
      </p:sp>
      <p:sp>
        <p:nvSpPr>
          <p:cNvPr id="145422" name="Line 20"/>
          <p:cNvSpPr>
            <a:spLocks noChangeShapeType="1"/>
          </p:cNvSpPr>
          <p:nvPr/>
        </p:nvSpPr>
        <p:spPr bwMode="auto">
          <a:xfrm flipV="1">
            <a:off x="11256781" y="3242735"/>
            <a:ext cx="1035756" cy="25399"/>
          </a:xfrm>
          <a:prstGeom prst="line">
            <a:avLst/>
          </a:prstGeom>
          <a:noFill/>
          <a:ln w="50800">
            <a:solidFill>
              <a:srgbClr val="EF1A2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45423" name="Text Box 21"/>
          <p:cNvSpPr txBox="1">
            <a:spLocks noChangeArrowheads="1"/>
          </p:cNvSpPr>
          <p:nvPr/>
        </p:nvSpPr>
        <p:spPr bwMode="auto">
          <a:xfrm>
            <a:off x="10157179" y="1270000"/>
            <a:ext cx="2119488" cy="939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556" b="1"/>
              <a:t>Catalytic</a:t>
            </a:r>
            <a:br>
              <a:rPr lang="en-US" altLang="en-US" sz="3556" b="1"/>
            </a:br>
            <a:r>
              <a:rPr lang="en-US" altLang="en-US" sz="3556" b="1"/>
              <a:t>functions</a:t>
            </a:r>
          </a:p>
        </p:txBody>
      </p:sp>
      <p:sp>
        <p:nvSpPr>
          <p:cNvPr id="145424" name="Text Box 24"/>
          <p:cNvSpPr txBox="1">
            <a:spLocks noChangeArrowheads="1"/>
          </p:cNvSpPr>
          <p:nvPr/>
        </p:nvSpPr>
        <p:spPr bwMode="auto">
          <a:xfrm>
            <a:off x="3166534" y="2720622"/>
            <a:ext cx="920044" cy="53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a:t>DNA</a:t>
            </a:r>
          </a:p>
        </p:txBody>
      </p:sp>
      <p:sp>
        <p:nvSpPr>
          <p:cNvPr id="145425" name="Text Box 26"/>
          <p:cNvSpPr txBox="1">
            <a:spLocks noChangeArrowheads="1"/>
          </p:cNvSpPr>
          <p:nvPr/>
        </p:nvSpPr>
        <p:spPr bwMode="auto">
          <a:xfrm>
            <a:off x="7862712" y="5068711"/>
            <a:ext cx="920044" cy="53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44" b="1"/>
              <a:t>RNA</a:t>
            </a:r>
          </a:p>
        </p:txBody>
      </p:sp>
      <p:sp>
        <p:nvSpPr>
          <p:cNvPr id="145426"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3415845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82" y="9830972"/>
            <a:ext cx="13484860" cy="1463040"/>
          </a:xfrm>
        </p:spPr>
        <p:txBody>
          <a:bodyPr/>
          <a:lstStyle/>
          <a:p>
            <a:pPr algn="ctr"/>
            <a:r>
              <a:rPr lang="en-US" sz="4000" b="1" dirty="0" smtClean="0"/>
              <a:t>REMEMBER </a:t>
            </a:r>
            <a:r>
              <a:rPr lang="en-US" sz="4000" dirty="0" smtClean="0"/>
              <a:t/>
            </a:r>
            <a:br>
              <a:rPr lang="en-US" sz="4000" dirty="0" smtClean="0"/>
            </a:br>
            <a:r>
              <a:rPr lang="en-US" sz="4000" dirty="0" smtClean="0"/>
              <a:t/>
            </a:r>
            <a:br>
              <a:rPr lang="en-US" sz="4000" dirty="0" smtClean="0"/>
            </a:br>
            <a:r>
              <a:rPr lang="en-US" sz="4000" dirty="0" smtClean="0"/>
              <a:t>You can always ask questions through our discussion board on </a:t>
            </a:r>
            <a:br>
              <a:rPr lang="en-US" sz="4000" dirty="0" smtClean="0"/>
            </a:br>
            <a:r>
              <a:rPr lang="en-US" sz="4000" dirty="0" smtClean="0">
                <a:hlinkClick r:id="rId2"/>
              </a:rPr>
              <a:t>www.lms.ksu.edu.sa</a:t>
            </a:r>
            <a:endParaRPr lang="en-US" sz="4000"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9664" b="9664"/>
          <a:stretch>
            <a:fillRect/>
          </a:stretch>
        </p:blipFill>
        <p:spPr/>
      </p:pic>
    </p:spTree>
    <p:extLst>
      <p:ext uri="{BB962C8B-B14F-4D97-AF65-F5344CB8AC3E}">
        <p14:creationId xmlns:p14="http://schemas.microsoft.com/office/powerpoint/2010/main" val="54224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Title 4"/>
          <p:cNvSpPr txBox="1">
            <a:spLocks/>
          </p:cNvSpPr>
          <p:nvPr/>
        </p:nvSpPr>
        <p:spPr>
          <a:xfrm>
            <a:off x="14267799" y="227628"/>
            <a:ext cx="2004300"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smtClean="0"/>
              <a:t>الشعبة ....</a:t>
            </a:r>
            <a:endParaRPr lang="en-US" sz="2400" dirty="0"/>
          </a:p>
        </p:txBody>
      </p:sp>
      <p:sp>
        <p:nvSpPr>
          <p:cNvPr id="5" name="Title 4"/>
          <p:cNvSpPr txBox="1">
            <a:spLocks/>
          </p:cNvSpPr>
          <p:nvPr/>
        </p:nvSpPr>
        <p:spPr>
          <a:xfrm>
            <a:off x="2475186" y="246992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t>Lecture- 3</a:t>
            </a:r>
          </a:p>
          <a:p>
            <a:pPr algn="ctr"/>
            <a:r>
              <a:rPr lang="en-US" sz="5400" dirty="0" smtClean="0"/>
              <a:t>Principles of Microbiology (Part-2)</a:t>
            </a:r>
          </a:p>
        </p:txBody>
      </p:sp>
      <p:sp>
        <p:nvSpPr>
          <p:cNvPr id="8" name="Content Placeholder 2"/>
          <p:cNvSpPr>
            <a:spLocks noGrp="1"/>
          </p:cNvSpPr>
          <p:nvPr>
            <p:ph idx="1"/>
          </p:nvPr>
        </p:nvSpPr>
        <p:spPr>
          <a:xfrm>
            <a:off x="1354015" y="6986791"/>
            <a:ext cx="13733585" cy="4213650"/>
          </a:xfrm>
        </p:spPr>
        <p:txBody>
          <a:bodyPr>
            <a:noAutofit/>
          </a:bodyPr>
          <a:lstStyle/>
          <a:p>
            <a:pPr marL="0" indent="0" algn="ctr">
              <a:lnSpc>
                <a:spcPct val="100000"/>
              </a:lnSpc>
              <a:spcBef>
                <a:spcPts val="0"/>
              </a:spcBef>
              <a:spcAft>
                <a:spcPts val="0"/>
              </a:spcAft>
              <a:buNone/>
            </a:pPr>
            <a:r>
              <a:rPr lang="en-US" sz="2400" b="1" dirty="0" smtClean="0"/>
              <a:t>140 MBIO panel (semester </a:t>
            </a:r>
            <a:r>
              <a:rPr lang="en-US" sz="2400" b="1" dirty="0" smtClean="0"/>
              <a:t>2; </a:t>
            </a:r>
            <a:r>
              <a:rPr lang="en-US" sz="2400" b="1" dirty="0" smtClean="0"/>
              <a:t>1437-1438H)</a:t>
            </a:r>
          </a:p>
          <a:p>
            <a:pPr marL="0" indent="0" algn="r" rtl="1">
              <a:lnSpc>
                <a:spcPct val="100000"/>
              </a:lnSpc>
              <a:spcBef>
                <a:spcPts val="0"/>
              </a:spcBef>
              <a:spcAft>
                <a:spcPts val="0"/>
              </a:spcAft>
              <a:buNone/>
            </a:pPr>
            <a:r>
              <a:rPr lang="ar-SA" sz="2400" b="1" dirty="0" smtClean="0"/>
              <a:t>د</a:t>
            </a:r>
            <a:r>
              <a:rPr lang="ar-SA" sz="2400" b="1" dirty="0" smtClean="0"/>
              <a:t>. فاطمة </a:t>
            </a:r>
            <a:r>
              <a:rPr lang="ar-SA" sz="2400" b="1" dirty="0" smtClean="0"/>
              <a:t>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None/>
            </a:pPr>
            <a:r>
              <a:rPr lang="ar-SA" sz="2400" b="1" dirty="0" smtClean="0"/>
              <a:t>د. كاكاشان </a:t>
            </a:r>
            <a:r>
              <a:rPr lang="ar-SA" sz="2400" b="1" dirty="0" smtClean="0"/>
              <a:t>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None/>
            </a:pPr>
            <a:r>
              <a:rPr lang="ar-SA" sz="2400" b="1" dirty="0" smtClean="0"/>
              <a:t>د. حميراء رضوان </a:t>
            </a:r>
            <a:r>
              <a:rPr lang="en-US" sz="2400" b="1" dirty="0" smtClean="0"/>
              <a:t> Dr</a:t>
            </a:r>
            <a:r>
              <a:rPr lang="en-US" sz="2400" b="1" dirty="0"/>
              <a:t>.</a:t>
            </a:r>
            <a:r>
              <a:rPr lang="en-US" sz="2400" b="1" dirty="0" smtClean="0"/>
              <a:t>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None/>
            </a:pPr>
            <a:endParaRPr lang="ar-SA" sz="2400" dirty="0"/>
          </a:p>
          <a:p>
            <a:pPr marL="0" indent="0" algn="r" rtl="1">
              <a:lnSpc>
                <a:spcPct val="100000"/>
              </a:lnSpc>
              <a:spcBef>
                <a:spcPts val="0"/>
              </a:spcBef>
              <a:spcAft>
                <a:spcPts val="0"/>
              </a:spcAft>
              <a:buNone/>
            </a:pPr>
            <a:r>
              <a:rPr lang="ar-SA" sz="2400" dirty="0" smtClean="0"/>
              <a:t>أعدت العروض </a:t>
            </a:r>
            <a:r>
              <a:rPr lang="ar-SA" sz="2400" dirty="0" smtClean="0"/>
              <a:t>التقديمية منسقة المقرر: </a:t>
            </a:r>
            <a:r>
              <a:rPr lang="ar-SA" sz="2400" dirty="0" smtClean="0"/>
              <a:t>د. </a:t>
            </a:r>
            <a:r>
              <a:rPr lang="ar-SA" sz="2400" dirty="0"/>
              <a:t>أسماء الصالح </a:t>
            </a:r>
            <a:endParaRPr lang="en-US" sz="2400" dirty="0"/>
          </a:p>
          <a:p>
            <a:pPr marL="0" indent="0" algn="r" rtl="1">
              <a:lnSpc>
                <a:spcPct val="100000"/>
              </a:lnSpc>
              <a:spcBef>
                <a:spcPts val="0"/>
              </a:spcBef>
              <a:spcAft>
                <a:spcPts val="0"/>
              </a:spcAft>
              <a:buNone/>
            </a:pPr>
            <a:r>
              <a:rPr lang="ar-SA" sz="2400" dirty="0"/>
              <a:t>رقم المكتب </a:t>
            </a:r>
            <a:r>
              <a:rPr lang="en-US" sz="2400" dirty="0"/>
              <a:t>5T201</a:t>
            </a:r>
          </a:p>
          <a:p>
            <a:pPr marL="0" indent="0" algn="r" rtl="1">
              <a:lnSpc>
                <a:spcPct val="100000"/>
              </a:lnSpc>
              <a:spcBef>
                <a:spcPts val="0"/>
              </a:spcBef>
              <a:spcAft>
                <a:spcPts val="0"/>
              </a:spcAft>
              <a:buNone/>
            </a:pPr>
            <a:r>
              <a:rPr lang="ar-SA" sz="2400" dirty="0"/>
              <a:t>الموقع: </a:t>
            </a:r>
            <a:r>
              <a:rPr lang="en-US" sz="2400" u="sng" dirty="0">
                <a:hlinkClick r:id="rId2"/>
              </a:rPr>
              <a:t>http://fac.ksu.edu.sa/asmalsaleh</a:t>
            </a:r>
            <a:endParaRPr lang="en-US" sz="2400" dirty="0"/>
          </a:p>
          <a:p>
            <a:pPr marL="0" indent="0" algn="r" rtl="1">
              <a:lnSpc>
                <a:spcPct val="100000"/>
              </a:lnSpc>
              <a:spcBef>
                <a:spcPts val="0"/>
              </a:spcBef>
              <a:spcAft>
                <a:spcPts val="0"/>
              </a:spcAft>
              <a:buNone/>
            </a:pPr>
            <a:r>
              <a:rPr lang="ar-SA" sz="2400" dirty="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30648277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r>
              <a:rPr lang="en-US" altLang="en-US" sz="2800" dirty="0">
                <a:solidFill>
                  <a:schemeClr val="bg1">
                    <a:lumMod val="75000"/>
                  </a:schemeClr>
                </a:solidFill>
              </a:rPr>
              <a:t>1.1 </a:t>
            </a:r>
            <a:r>
              <a:rPr lang="en-US" altLang="en-US" sz="2800" dirty="0" smtClean="0">
                <a:solidFill>
                  <a:schemeClr val="bg1">
                    <a:lumMod val="75000"/>
                  </a:schemeClr>
                </a:solidFill>
              </a:rPr>
              <a:t>Microbiology and Microorganisms</a:t>
            </a:r>
          </a:p>
          <a:p>
            <a:pPr marL="771024" lvl="1" indent="-250825" defTabSz="1019175"/>
            <a:r>
              <a:rPr lang="en-US" altLang="en-US" sz="2444" dirty="0" smtClean="0">
                <a:solidFill>
                  <a:schemeClr val="bg1">
                    <a:lumMod val="75000"/>
                  </a:schemeClr>
                </a:solidFill>
              </a:rPr>
              <a:t>The importance of microorganisms </a:t>
            </a:r>
            <a:endParaRPr lang="en-US" altLang="en-US" sz="2444" dirty="0">
              <a:solidFill>
                <a:schemeClr val="bg1">
                  <a:lumMod val="75000"/>
                </a:schemeClr>
              </a:solidFill>
            </a:endParaRPr>
          </a:p>
          <a:p>
            <a:pPr marL="250825" indent="-250825" defTabSz="1019175"/>
            <a:r>
              <a:rPr lang="en-US" altLang="en-US" sz="2800" dirty="0">
                <a:solidFill>
                  <a:schemeClr val="bg1">
                    <a:lumMod val="75000"/>
                  </a:schemeClr>
                </a:solidFill>
              </a:rPr>
              <a:t>1.2 Microbial Cells </a:t>
            </a:r>
            <a:endParaRPr lang="en-US" altLang="en-US" sz="2800" dirty="0" smtClean="0">
              <a:solidFill>
                <a:schemeClr val="bg1">
                  <a:lumMod val="75000"/>
                </a:schemeClr>
              </a:solidFill>
            </a:endParaRPr>
          </a:p>
          <a:p>
            <a:pPr marL="771024" lvl="1" indent="-250825" defTabSz="1019175"/>
            <a:r>
              <a:rPr lang="en-US" altLang="en-US" sz="2444" dirty="0" smtClean="0">
                <a:solidFill>
                  <a:schemeClr val="bg1">
                    <a:lumMod val="75000"/>
                  </a:schemeClr>
                </a:solidFill>
              </a:rPr>
              <a:t>Cell chemistry and key structure</a:t>
            </a:r>
          </a:p>
          <a:p>
            <a:pPr marL="771024" lvl="1" indent="-250825" defTabSz="1019175"/>
            <a:r>
              <a:rPr lang="en-US" altLang="en-US" sz="2444" dirty="0" smtClean="0">
                <a:solidFill>
                  <a:schemeClr val="bg1">
                    <a:lumMod val="75000"/>
                  </a:schemeClr>
                </a:solidFill>
              </a:rPr>
              <a:t>Characteristics of living systems </a:t>
            </a:r>
          </a:p>
          <a:p>
            <a:pPr marL="771024" lvl="1" indent="-250825" defTabSz="1019175"/>
            <a:r>
              <a:rPr lang="en-US" altLang="en-US" sz="2444" dirty="0" smtClean="0">
                <a:solidFill>
                  <a:schemeClr val="bg1">
                    <a:lumMod val="75000"/>
                  </a:schemeClr>
                </a:solidFill>
              </a:rPr>
              <a:t>Cell functions: coding and metabolism.</a:t>
            </a:r>
          </a:p>
          <a:p>
            <a:pPr marL="250825" indent="-250825" defTabSz="1019175"/>
            <a:r>
              <a:rPr lang="en-US" altLang="en-US" sz="2800" dirty="0" smtClean="0"/>
              <a:t>1.3 Microorganisms and Their Environments</a:t>
            </a:r>
          </a:p>
          <a:p>
            <a:pPr marL="771024" lvl="1" indent="-250825" defTabSz="1019175"/>
            <a:r>
              <a:rPr lang="en-US" altLang="en-US" sz="2444" dirty="0" smtClean="0"/>
              <a:t>Microbial interaction</a:t>
            </a:r>
          </a:p>
          <a:p>
            <a:pPr marL="250825" indent="-250825" defTabSz="1019175"/>
            <a:r>
              <a:rPr lang="en-US" altLang="en-US" sz="2800" dirty="0" smtClean="0"/>
              <a:t>1.4 The Impact of Microorganisms on Humans</a:t>
            </a:r>
          </a:p>
          <a:p>
            <a:pPr marL="771024" lvl="1" indent="-250825" defTabSz="1019175"/>
            <a:r>
              <a:rPr lang="en-US" altLang="en-US" sz="2444" dirty="0" smtClean="0"/>
              <a:t>Microorganisms as disease agents </a:t>
            </a:r>
          </a:p>
          <a:p>
            <a:pPr marL="771024" lvl="1" indent="-250825" defTabSz="1019175"/>
            <a:r>
              <a:rPr lang="en-US" altLang="en-US" sz="2444" dirty="0" smtClean="0"/>
              <a:t>Microorganisms and agriculture</a:t>
            </a:r>
          </a:p>
          <a:p>
            <a:pPr marL="771024" lvl="1" indent="-250825" defTabSz="1019175"/>
            <a:r>
              <a:rPr lang="en-US" altLang="en-US" sz="2444" dirty="0" smtClean="0"/>
              <a:t>Microorganisms and food</a:t>
            </a:r>
          </a:p>
          <a:p>
            <a:pPr marL="771024" lvl="1" indent="-250825" defTabSz="1019175"/>
            <a:r>
              <a:rPr lang="en-US" altLang="en-US" sz="2444" dirty="0" smtClean="0"/>
              <a:t>Microorganisms, energy and there environment</a:t>
            </a:r>
          </a:p>
          <a:p>
            <a:pPr marL="771024" lvl="1" indent="-250825" defTabSz="1019175"/>
            <a:r>
              <a:rPr lang="en-US" altLang="en-US" sz="2444" dirty="0" smtClean="0"/>
              <a:t>Microorganisms and their genetic resources </a:t>
            </a:r>
          </a:p>
          <a:p>
            <a:pPr marL="771024" lvl="1" indent="-250825" defTabSz="1019175"/>
            <a:r>
              <a:rPr lang="en-US" altLang="en-US" sz="2444" dirty="0" smtClean="0"/>
              <a:t>Microbiology as a career  </a:t>
            </a:r>
          </a:p>
          <a:p>
            <a:pPr marL="0" indent="0" algn="ctr" rtl="1">
              <a:lnSpc>
                <a:spcPct val="150000"/>
              </a:lnSpc>
              <a:buNone/>
            </a:pPr>
            <a:endParaRPr lang="en-US" sz="28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545524" y="1340069"/>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smtClean="0"/>
              <a:t>Principles </a:t>
            </a:r>
            <a:r>
              <a:rPr lang="en-US" sz="5400" dirty="0" smtClean="0"/>
              <a:t>of Microbiology </a:t>
            </a:r>
          </a:p>
          <a:p>
            <a:pPr algn="ctr"/>
            <a:r>
              <a:rPr lang="en-US" sz="5400" dirty="0" smtClean="0"/>
              <a:t>Content</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23186605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3600" dirty="0"/>
          </a:p>
          <a:p>
            <a:pPr marL="742950" indent="-742950" defTabSz="1811889">
              <a:lnSpc>
                <a:spcPct val="95000"/>
              </a:lnSpc>
              <a:buFont typeface="+mj-lt"/>
              <a:buAutoNum type="arabicPeriod"/>
            </a:pPr>
            <a:r>
              <a:rPr lang="en-US" altLang="en-US" dirty="0">
                <a:cs typeface="Times New Roman" panose="02020603050405020304" pitchFamily="18" charset="0"/>
              </a:rPr>
              <a:t>Microorganisms exist in nature in populations of interacting assemblages called </a:t>
            </a:r>
            <a:r>
              <a:rPr lang="en-US" altLang="en-US" i="1" u="sng" dirty="0">
                <a:cs typeface="Times New Roman" panose="02020603050405020304" pitchFamily="18" charset="0"/>
              </a:rPr>
              <a:t>microbial </a:t>
            </a:r>
            <a:r>
              <a:rPr lang="en-US" altLang="en-US" i="1" u="sng" dirty="0" smtClean="0">
                <a:cs typeface="Times New Roman" panose="02020603050405020304" pitchFamily="18" charset="0"/>
              </a:rPr>
              <a:t>communities.</a:t>
            </a:r>
            <a:endParaRPr lang="en-US" altLang="en-US" dirty="0">
              <a:cs typeface="Times New Roman" panose="02020603050405020304" pitchFamily="18" charset="0"/>
            </a:endParaRPr>
          </a:p>
          <a:p>
            <a:pPr marL="742950" indent="-742950" defTabSz="1811889">
              <a:lnSpc>
                <a:spcPct val="95000"/>
              </a:lnSpc>
              <a:buFont typeface="+mj-lt"/>
              <a:buAutoNum type="arabicPeriod"/>
            </a:pPr>
            <a:r>
              <a:rPr lang="en-US" altLang="en-US" dirty="0">
                <a:cs typeface="Times New Roman" panose="02020603050405020304" pitchFamily="18" charset="0"/>
              </a:rPr>
              <a:t>The environment in which a microbial population lives is its </a:t>
            </a:r>
            <a:r>
              <a:rPr lang="en-US" altLang="en-US" i="1" u="sng" dirty="0">
                <a:cs typeface="Times New Roman" panose="02020603050405020304" pitchFamily="18" charset="0"/>
              </a:rPr>
              <a:t>habitat</a:t>
            </a:r>
          </a:p>
          <a:p>
            <a:pPr marL="742950" indent="-742950" defTabSz="1811889">
              <a:lnSpc>
                <a:spcPct val="95000"/>
              </a:lnSpc>
              <a:buFont typeface="+mj-lt"/>
              <a:buAutoNum type="arabicPeriod"/>
            </a:pPr>
            <a:r>
              <a:rPr lang="en-US" altLang="en-US" i="1" u="sng" dirty="0">
                <a:cs typeface="Times New Roman" panose="02020603050405020304" pitchFamily="18" charset="0"/>
              </a:rPr>
              <a:t>Ecosystem</a:t>
            </a:r>
            <a:r>
              <a:rPr lang="en-US" altLang="en-US" dirty="0">
                <a:cs typeface="Times New Roman" panose="02020603050405020304" pitchFamily="18" charset="0"/>
              </a:rPr>
              <a:t> refers to all living organisms plus physical and chemical constituents of their environment</a:t>
            </a:r>
          </a:p>
          <a:p>
            <a:pPr marL="742950" indent="-742950" defTabSz="1811889">
              <a:lnSpc>
                <a:spcPct val="95000"/>
              </a:lnSpc>
              <a:buFont typeface="+mj-lt"/>
              <a:buAutoNum type="arabicPeriod"/>
            </a:pPr>
            <a:r>
              <a:rPr lang="en-US" altLang="en-US" i="1" u="sng" dirty="0">
                <a:cs typeface="Times New Roman" panose="02020603050405020304" pitchFamily="18" charset="0"/>
              </a:rPr>
              <a:t>Microbial ecology</a:t>
            </a:r>
            <a:r>
              <a:rPr lang="en-US" altLang="en-US" dirty="0">
                <a:cs typeface="Times New Roman" panose="02020603050405020304" pitchFamily="18" charset="0"/>
              </a:rPr>
              <a:t> is the study of microbes in their natural environment</a:t>
            </a:r>
            <a:endParaRPr lang="en-US" sz="44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4800" dirty="0"/>
              <a:t>1.3 Microorganisms and Their  Environments</a:t>
            </a:r>
            <a:endParaRPr lang="en-US" altLang="en-US" sz="3200" dirty="0"/>
          </a:p>
          <a:p>
            <a:pPr marL="250825" indent="-250825" defTabSz="1019175"/>
            <a:endParaRPr lang="en-US" altLang="en-US" sz="48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4181760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 </a:t>
            </a:r>
            <a:endParaRPr lang="en-US" dirty="0"/>
          </a:p>
        </p:txBody>
      </p:sp>
      <p:sp>
        <p:nvSpPr>
          <p:cNvPr id="3" name="Content Placeholder 2"/>
          <p:cNvSpPr>
            <a:spLocks noGrp="1"/>
          </p:cNvSpPr>
          <p:nvPr>
            <p:ph idx="1"/>
          </p:nvPr>
        </p:nvSpPr>
        <p:spPr>
          <a:xfrm>
            <a:off x="1463039" y="3281305"/>
            <a:ext cx="13411202" cy="7981781"/>
          </a:xfrm>
        </p:spPr>
        <p:txBody>
          <a:bodyPr>
            <a:normAutofit fontScale="92500" lnSpcReduction="20000"/>
          </a:bodyPr>
          <a:lstStyle/>
          <a:p>
            <a:pPr marL="0" indent="0">
              <a:buNone/>
            </a:pPr>
            <a:r>
              <a:rPr lang="en-US" sz="2800" b="1" dirty="0" smtClean="0">
                <a:solidFill>
                  <a:schemeClr val="tx1"/>
                </a:solidFill>
              </a:rPr>
              <a:t>Your course syllabus: </a:t>
            </a:r>
            <a:r>
              <a:rPr lang="en-US" sz="2800" dirty="0" smtClean="0"/>
              <a:t> </a:t>
            </a:r>
            <a:endParaRPr lang="en-US" sz="2800" dirty="0" smtClean="0"/>
          </a:p>
          <a:p>
            <a:pPr fontAlgn="t">
              <a:buFont typeface="Courier New" panose="02070309020205020404" pitchFamily="49" charset="0"/>
              <a:buChar char="o"/>
            </a:pPr>
            <a:r>
              <a:rPr lang="en-US" sz="2800" dirty="0" smtClean="0"/>
              <a:t> The general principles </a:t>
            </a:r>
            <a:r>
              <a:rPr lang="en-US" sz="2800" dirty="0"/>
              <a:t>of </a:t>
            </a:r>
            <a:r>
              <a:rPr lang="en-US" sz="2800" dirty="0" smtClean="0"/>
              <a:t>microbiology </a:t>
            </a:r>
            <a:r>
              <a:rPr lang="en-US" sz="2800" dirty="0" smtClean="0"/>
              <a:t>(Interaction with human and ecosystem). </a:t>
            </a:r>
            <a:endParaRPr lang="en-US" sz="2800" dirty="0"/>
          </a:p>
          <a:p>
            <a:pPr fontAlgn="t">
              <a:buFont typeface="Courier New" panose="02070309020205020404" pitchFamily="49" charset="0"/>
              <a:buChar char="o"/>
            </a:pPr>
            <a:r>
              <a:rPr lang="en-US" sz="2800" dirty="0" smtClean="0"/>
              <a:t> History </a:t>
            </a:r>
            <a:r>
              <a:rPr lang="en-US" sz="2800" dirty="0"/>
              <a:t>and development of </a:t>
            </a:r>
            <a:r>
              <a:rPr lang="en-US" sz="2800" dirty="0" smtClean="0"/>
              <a:t>microbiology. </a:t>
            </a:r>
          </a:p>
          <a:p>
            <a:pPr fontAlgn="t">
              <a:buFont typeface="Courier New" panose="02070309020205020404" pitchFamily="49" charset="0"/>
              <a:buChar char="o"/>
            </a:pPr>
            <a:r>
              <a:rPr lang="en-US" sz="2800" dirty="0" smtClean="0"/>
              <a:t> Microscopes (seeing the very small).</a:t>
            </a:r>
          </a:p>
          <a:p>
            <a:pPr fontAlgn="t">
              <a:buFont typeface="Courier New" panose="02070309020205020404" pitchFamily="49" charset="0"/>
              <a:buChar char="o"/>
            </a:pPr>
            <a:r>
              <a:rPr lang="en-US" sz="2800" dirty="0" smtClean="0"/>
              <a:t> Cell </a:t>
            </a:r>
            <a:r>
              <a:rPr lang="en-US" sz="2800" dirty="0"/>
              <a:t>structure and functions.</a:t>
            </a:r>
            <a:endParaRPr lang="en-US" sz="2800" dirty="0" smtClean="0"/>
          </a:p>
          <a:p>
            <a:pPr fontAlgn="t">
              <a:buFont typeface="Courier New" panose="02070309020205020404" pitchFamily="49" charset="0"/>
              <a:buChar char="o"/>
            </a:pPr>
            <a:r>
              <a:rPr lang="en-US" sz="2800" dirty="0" smtClean="0"/>
              <a:t> Microbial Diversity (Eukaryotic and prokaryotic</a:t>
            </a:r>
            <a:r>
              <a:rPr lang="en-US" sz="2800" dirty="0" smtClean="0"/>
              <a:t>).</a:t>
            </a:r>
          </a:p>
          <a:p>
            <a:pPr fontAlgn="t">
              <a:buFont typeface="Courier New" panose="02070309020205020404" pitchFamily="49" charset="0"/>
              <a:buChar char="o"/>
            </a:pPr>
            <a:r>
              <a:rPr lang="en-US" sz="2800" dirty="0"/>
              <a:t>Chemistry of cellular components</a:t>
            </a:r>
          </a:p>
          <a:p>
            <a:pPr fontAlgn="t">
              <a:buFont typeface="Courier New" panose="02070309020205020404" pitchFamily="49" charset="0"/>
              <a:buChar char="o"/>
            </a:pPr>
            <a:r>
              <a:rPr lang="en-US" sz="2800" dirty="0"/>
              <a:t> Nutrition </a:t>
            </a:r>
            <a:r>
              <a:rPr lang="en-US" sz="2800" dirty="0" smtClean="0"/>
              <a:t>of </a:t>
            </a:r>
            <a:r>
              <a:rPr lang="en-US" sz="2800" dirty="0"/>
              <a:t>microorganisms</a:t>
            </a:r>
          </a:p>
          <a:p>
            <a:pPr fontAlgn="t">
              <a:buFont typeface="Courier New" panose="02070309020205020404" pitchFamily="49" charset="0"/>
              <a:buChar char="o"/>
            </a:pPr>
            <a:r>
              <a:rPr lang="en-US" sz="2800" dirty="0" smtClean="0"/>
              <a:t> </a:t>
            </a:r>
            <a:r>
              <a:rPr lang="en-US" sz="2800" smtClean="0"/>
              <a:t>Microbial growth</a:t>
            </a:r>
            <a:endParaRPr lang="en-US" sz="2800" dirty="0"/>
          </a:p>
          <a:p>
            <a:pPr fontAlgn="t">
              <a:buFont typeface="Courier New" panose="02070309020205020404" pitchFamily="49" charset="0"/>
              <a:buChar char="o"/>
            </a:pPr>
            <a:r>
              <a:rPr lang="en-US" sz="2800" dirty="0"/>
              <a:t> Microbial classification</a:t>
            </a:r>
          </a:p>
          <a:p>
            <a:pPr fontAlgn="t">
              <a:buFont typeface="Courier New" panose="02070309020205020404" pitchFamily="49" charset="0"/>
              <a:buChar char="o"/>
            </a:pPr>
            <a:r>
              <a:rPr lang="en-US" sz="2800" dirty="0"/>
              <a:t> Microbial </a:t>
            </a:r>
            <a:r>
              <a:rPr lang="en-US" sz="2800" dirty="0" smtClean="0"/>
              <a:t>diversity and groups (</a:t>
            </a:r>
            <a:r>
              <a:rPr lang="en-US" sz="2800" dirty="0" err="1" smtClean="0"/>
              <a:t>Archaebacteria</a:t>
            </a:r>
            <a:r>
              <a:rPr lang="en-US" sz="2800" dirty="0" smtClean="0"/>
              <a:t>, fungi, Algae, Lichens, viruses)</a:t>
            </a:r>
          </a:p>
          <a:p>
            <a:pPr fontAlgn="t">
              <a:buFont typeface="Courier New" panose="02070309020205020404" pitchFamily="49" charset="0"/>
              <a:buChar char="o"/>
            </a:pPr>
            <a:r>
              <a:rPr lang="en-US" sz="2800" dirty="0" smtClean="0"/>
              <a:t>Immunology </a:t>
            </a:r>
          </a:p>
          <a:p>
            <a:pPr fontAlgn="t">
              <a:buFont typeface="Courier New" panose="02070309020205020404" pitchFamily="49" charset="0"/>
              <a:buChar char="o"/>
            </a:pPr>
            <a:r>
              <a:rPr lang="en-US" sz="2800" dirty="0" smtClean="0"/>
              <a:t>Antimicrobial agents </a:t>
            </a:r>
            <a:endParaRPr lang="en-US" sz="2800" dirty="0" smtClean="0"/>
          </a:p>
          <a:p>
            <a:pPr marL="0" indent="0" fontAlgn="t">
              <a:buNone/>
            </a:pPr>
            <a:endParaRPr lang="en-US" sz="2800" dirty="0" smtClean="0"/>
          </a:p>
          <a:p>
            <a:endParaRPr lang="en-US" sz="2800" dirty="0"/>
          </a:p>
        </p:txBody>
      </p:sp>
    </p:spTree>
    <p:extLst>
      <p:ext uri="{BB962C8B-B14F-4D97-AF65-F5344CB8AC3E}">
        <p14:creationId xmlns:p14="http://schemas.microsoft.com/office/powerpoint/2010/main" val="22551922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9" name="Picture 17" descr="figure_01_05_unlabeled"/>
          <p:cNvPicPr>
            <a:picLocks noChangeAspect="1" noChangeArrowheads="1"/>
          </p:cNvPicPr>
          <p:nvPr/>
        </p:nvPicPr>
        <p:blipFill>
          <a:blip r:embed="rId3">
            <a:extLst>
              <a:ext uri="{28A0092B-C50C-407E-A947-70E740481C1C}">
                <a14:useLocalDpi xmlns:a14="http://schemas.microsoft.com/office/drawing/2010/main" val="0"/>
              </a:ext>
            </a:extLst>
          </a:blip>
          <a:srcRect b="2701"/>
          <a:stretch>
            <a:fillRect/>
          </a:stretch>
        </p:blipFill>
        <p:spPr bwMode="auto">
          <a:xfrm>
            <a:off x="4991377" y="760460"/>
            <a:ext cx="6809253" cy="1035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0"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22206986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pic>
        <p:nvPicPr>
          <p:cNvPr id="1026" name="Picture 2" descr="lake-hillier-pink-lake-in-australia-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9745" y="401707"/>
            <a:ext cx="6927273" cy="453736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aking fuel from genetically-modified cyanobacter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435" y="517743"/>
            <a:ext cx="6096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 red tide ” status as does Texas Parks and Wildlife . Photo #3 b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0624" y="5543826"/>
            <a:ext cx="6440646" cy="5269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3015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3600" dirty="0"/>
          </a:p>
          <a:p>
            <a:pPr marL="742950" indent="-742950" defTabSz="1811889">
              <a:buFont typeface="+mj-lt"/>
              <a:buAutoNum type="arabicPeriod"/>
            </a:pPr>
            <a:r>
              <a:rPr lang="en-US" altLang="en-US" dirty="0">
                <a:cs typeface="Times New Roman" panose="02020603050405020304" pitchFamily="18" charset="0"/>
              </a:rPr>
              <a:t>Diversity and abundances of microbes are controlled by resources (nutrients) and environmental conditions (e.g., temp, pH, O</a:t>
            </a:r>
            <a:r>
              <a:rPr lang="en-US" altLang="en-US" baseline="-25000" dirty="0">
                <a:cs typeface="Times New Roman" panose="02020603050405020304" pitchFamily="18" charset="0"/>
              </a:rPr>
              <a:t>2</a:t>
            </a:r>
            <a:r>
              <a:rPr lang="en-US" altLang="en-US" dirty="0">
                <a:cs typeface="Times New Roman" panose="02020603050405020304" pitchFamily="18" charset="0"/>
              </a:rPr>
              <a:t>)</a:t>
            </a:r>
          </a:p>
          <a:p>
            <a:pPr marL="445917" indent="-445917" defTabSz="1811889">
              <a:buFont typeface="+mj-lt"/>
              <a:buAutoNum type="arabicPeriod"/>
            </a:pPr>
            <a:endParaRPr lang="en-US" altLang="en-US" sz="1422" dirty="0">
              <a:cs typeface="Times New Roman" panose="02020603050405020304" pitchFamily="18" charset="0"/>
            </a:endParaRPr>
          </a:p>
          <a:p>
            <a:pPr marL="742950" indent="-742950" defTabSz="1811889">
              <a:buFont typeface="+mj-lt"/>
              <a:buAutoNum type="arabicPeriod"/>
            </a:pPr>
            <a:r>
              <a:rPr lang="en-US" altLang="en-US" dirty="0">
                <a:cs typeface="Times New Roman" panose="02020603050405020304" pitchFamily="18" charset="0"/>
              </a:rPr>
              <a:t>The activities of microbial communities can affect the chemical and physical properties of their habitats</a:t>
            </a:r>
            <a:endParaRPr lang="en-US" sz="44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4800" dirty="0"/>
              <a:t>1.3 Microorganisms and Their  Environments</a:t>
            </a:r>
            <a:endParaRPr lang="en-US" altLang="en-US" sz="3200" dirty="0"/>
          </a:p>
          <a:p>
            <a:pPr marL="250825" indent="-250825" defTabSz="1019175"/>
            <a:endParaRPr lang="en-US" altLang="en-US" sz="48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10348989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endParaRPr lang="en-US" altLang="en-US" sz="4400" dirty="0"/>
          </a:p>
          <a:p>
            <a:pPr marL="445917" indent="-445917" defTabSz="1811889"/>
            <a:r>
              <a:rPr lang="en-US" altLang="en-US" sz="4000" dirty="0">
                <a:cs typeface="Times New Roman" panose="02020603050405020304" pitchFamily="18" charset="0"/>
              </a:rPr>
              <a:t>Microbes also interact with their physical and chemical environment </a:t>
            </a:r>
          </a:p>
          <a:p>
            <a:pPr marL="1470397" lvl="1" indent="-564452" defTabSz="1811889"/>
            <a:r>
              <a:rPr lang="en-US" altLang="en-US" sz="4000" dirty="0">
                <a:cs typeface="Times New Roman" panose="02020603050405020304" pitchFamily="18" charset="0"/>
              </a:rPr>
              <a:t>Ecosystems greatly influenced (if not controlled) by microbial activities </a:t>
            </a:r>
          </a:p>
          <a:p>
            <a:pPr marL="1470397" lvl="1" indent="-564452" defTabSz="1811889"/>
            <a:r>
              <a:rPr lang="en-US" altLang="en-US" sz="4000" dirty="0">
                <a:cs typeface="Times New Roman" panose="02020603050405020304" pitchFamily="18" charset="0"/>
              </a:rPr>
              <a:t>Microorganisms change the chemical and physical properties of their habitats through their activities</a:t>
            </a:r>
          </a:p>
          <a:p>
            <a:pPr marL="2263451" lvl="2" indent="-451561" defTabSz="1811889"/>
            <a:r>
              <a:rPr lang="en-US" altLang="en-US" sz="3200" dirty="0">
                <a:cs typeface="Times New Roman" panose="02020603050405020304" pitchFamily="18" charset="0"/>
              </a:rPr>
              <a:t>For example, removal of nutrients from the environment and the excretion of waste products</a:t>
            </a:r>
            <a:endParaRPr lang="en-US" sz="54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1513480" y="210733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4800" dirty="0"/>
              <a:t>1.3 Microorganisms and Their  Environments</a:t>
            </a:r>
            <a:endParaRPr lang="en-US" altLang="en-US" sz="3200" dirty="0"/>
          </a:p>
          <a:p>
            <a:pPr marL="250825" indent="-250825" defTabSz="1019175"/>
            <a:endParaRPr lang="en-US" altLang="en-US" sz="48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28037819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pic>
        <p:nvPicPr>
          <p:cNvPr id="1026" name="Picture 2" descr="lake-hillier-pink-lake-in-australia-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9745" y="401707"/>
            <a:ext cx="6927273" cy="453736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aking fuel from genetically-modified cyanobacter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435" y="517743"/>
            <a:ext cx="6096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 red tide ” status as does Texas Parks and Wildlife . Photo #3 b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0624" y="5543826"/>
            <a:ext cx="6440646" cy="5269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7173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as disease agents </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9" name="Content Placeholder 8"/>
          <p:cNvSpPr>
            <a:spLocks noGrp="1" noChangeArrowheads="1"/>
          </p:cNvSpPr>
          <p:nvPr>
            <p:ph idx="1"/>
          </p:nvPr>
        </p:nvSpPr>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normAutofit/>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30200" lvl="1" indent="-328613" defTabSz="1019175" eaLnBrk="1" hangingPunct="1">
              <a:buClr>
                <a:srgbClr val="0C6080"/>
              </a:buClr>
              <a:buFont typeface="Times" panose="02020603050405020304" pitchFamily="18" charset="0"/>
              <a:buChar char="•"/>
              <a:tabLst>
                <a:tab pos="228600" algn="l"/>
              </a:tabLst>
            </a:pPr>
            <a:endParaRPr lang="en-US" altLang="en-US" sz="3200" dirty="0" smtClean="0">
              <a:cs typeface="Times New Roman" panose="02020603050405020304" pitchFamily="18" charset="0"/>
            </a:endParaRPr>
          </a:p>
          <a:p>
            <a:pPr marL="330200" lvl="1" indent="-328613" defTabSz="1019175" eaLnBrk="1" hangingPunct="1">
              <a:buClr>
                <a:srgbClr val="0C6080"/>
              </a:buClr>
              <a:buFont typeface="Times" panose="02020603050405020304" pitchFamily="18" charset="0"/>
              <a:buChar char="•"/>
              <a:tabLst>
                <a:tab pos="228600" algn="l"/>
              </a:tabLst>
            </a:pPr>
            <a:r>
              <a:rPr lang="en-US" altLang="en-US" sz="3200" dirty="0" smtClean="0">
                <a:cs typeface="Times New Roman" panose="02020603050405020304" pitchFamily="18" charset="0"/>
              </a:rPr>
              <a:t>Microorganisms can be both beneficial and harmful to humans </a:t>
            </a:r>
            <a:endParaRPr lang="en-US" altLang="en-US" sz="2800" dirty="0" smtClean="0">
              <a:cs typeface="Times New Roman" panose="02020603050405020304" pitchFamily="18" charset="0"/>
            </a:endParaRPr>
          </a:p>
          <a:p>
            <a:pPr marL="330200" lvl="1" indent="-328613" defTabSz="1019175" eaLnBrk="1" hangingPunct="1">
              <a:buClr>
                <a:srgbClr val="0C6080"/>
              </a:buClr>
              <a:buFont typeface="Times" panose="02020603050405020304" pitchFamily="18" charset="0"/>
              <a:buChar char="•"/>
              <a:tabLst>
                <a:tab pos="228600" algn="l"/>
              </a:tabLst>
            </a:pPr>
            <a:r>
              <a:rPr lang="en-US" altLang="en-US" sz="3200" dirty="0" smtClean="0">
                <a:cs typeface="Times New Roman" panose="02020603050405020304" pitchFamily="18" charset="0"/>
              </a:rPr>
              <a:t>Emphasis typically on harmful microorganisms (infectious disease agents, or pathogens). </a:t>
            </a:r>
          </a:p>
          <a:p>
            <a:pPr marL="730250" lvl="2" indent="-328613" defTabSz="1019175" eaLnBrk="1" hangingPunct="1">
              <a:buClr>
                <a:srgbClr val="0C6080"/>
              </a:buClr>
              <a:buFont typeface="Times" panose="02020603050405020304" pitchFamily="18" charset="0"/>
              <a:buChar char="•"/>
              <a:tabLst>
                <a:tab pos="228600" algn="l"/>
              </a:tabLst>
            </a:pPr>
            <a:r>
              <a:rPr lang="en-US" altLang="en-US" sz="2800" dirty="0" smtClean="0">
                <a:cs typeface="Times New Roman" panose="02020603050405020304" pitchFamily="18" charset="0"/>
              </a:rPr>
              <a:t>Pathogens pose a major threat to human’s life in developing countries </a:t>
            </a:r>
          </a:p>
          <a:p>
            <a:pPr marL="730250" lvl="2" indent="-328613" defTabSz="1019175" eaLnBrk="1" hangingPunct="1">
              <a:buClr>
                <a:srgbClr val="0C6080"/>
              </a:buClr>
              <a:buFont typeface="Times" panose="02020603050405020304" pitchFamily="18" charset="0"/>
              <a:buChar char="•"/>
              <a:tabLst>
                <a:tab pos="228600" algn="l"/>
              </a:tabLst>
            </a:pPr>
            <a:r>
              <a:rPr lang="en-US" altLang="en-US" sz="2800" dirty="0" smtClean="0">
                <a:cs typeface="Times New Roman" panose="02020603050405020304" pitchFamily="18" charset="0"/>
              </a:rPr>
              <a:t>Some disease caused by microorganisms include:</a:t>
            </a:r>
          </a:p>
          <a:p>
            <a:pPr marL="1187450" lvl="3" indent="-328613" defTabSz="1019175" eaLnBrk="1" hangingPunct="1">
              <a:buClr>
                <a:srgbClr val="0C6080"/>
              </a:buClr>
              <a:buFont typeface="Times" panose="02020603050405020304" pitchFamily="18" charset="0"/>
              <a:buChar char="•"/>
              <a:tabLst>
                <a:tab pos="228600" algn="l"/>
              </a:tabLst>
            </a:pPr>
            <a:r>
              <a:rPr lang="en-US" altLang="en-US" sz="2400" dirty="0" smtClean="0">
                <a:cs typeface="Times New Roman" panose="02020603050405020304" pitchFamily="18" charset="0"/>
              </a:rPr>
              <a:t>Malaria, tuberculosis, cholera, African sleeping sickness, measles, pneumonia and other respiratory diseases and diarrheal syndromes. </a:t>
            </a:r>
          </a:p>
          <a:p>
            <a:pPr marL="730250" lvl="2" indent="-328613" defTabSz="1019175" eaLnBrk="1" hangingPunct="1">
              <a:buClr>
                <a:srgbClr val="0C6080"/>
              </a:buClr>
              <a:buFont typeface="Times" panose="02020603050405020304" pitchFamily="18" charset="0"/>
              <a:buChar char="•"/>
              <a:tabLst>
                <a:tab pos="228600" algn="l"/>
              </a:tabLst>
            </a:pPr>
            <a:r>
              <a:rPr lang="en-US" altLang="en-US" sz="2800" dirty="0" smtClean="0">
                <a:cs typeface="Times New Roman" panose="02020603050405020304" pitchFamily="18" charset="0"/>
              </a:rPr>
              <a:t>Emerging infectious diseases are of particular importance because they spread quickly</a:t>
            </a:r>
          </a:p>
          <a:p>
            <a:pPr marL="1187450" lvl="3" indent="-328613" defTabSz="1019175" eaLnBrk="1" hangingPunct="1">
              <a:buClr>
                <a:srgbClr val="0C6080"/>
              </a:buClr>
              <a:buFont typeface="Times" panose="02020603050405020304" pitchFamily="18" charset="0"/>
              <a:buChar char="•"/>
              <a:tabLst>
                <a:tab pos="228600" algn="l"/>
              </a:tabLst>
            </a:pPr>
            <a:r>
              <a:rPr lang="en-US" altLang="en-US" sz="2400" dirty="0" smtClean="0">
                <a:cs typeface="Times New Roman" panose="02020603050405020304" pitchFamily="18" charset="0"/>
              </a:rPr>
              <a:t>Such as Ebola, bird flu and MERS-</a:t>
            </a:r>
            <a:r>
              <a:rPr lang="en-US" altLang="en-US" sz="2400" dirty="0" err="1" smtClean="0">
                <a:cs typeface="Times New Roman" panose="02020603050405020304" pitchFamily="18" charset="0"/>
              </a:rPr>
              <a:t>CoV</a:t>
            </a:r>
            <a:endParaRPr lang="en-US" altLang="en-US" sz="2400" dirty="0" smtClean="0">
              <a:cs typeface="Times New Roman" panose="02020603050405020304" pitchFamily="18" charset="0"/>
            </a:endParaRPr>
          </a:p>
          <a:p>
            <a:pPr marL="330200" lvl="1" indent="-328613" defTabSz="1019175" eaLnBrk="1" hangingPunct="1">
              <a:buClr>
                <a:srgbClr val="0C6080"/>
              </a:buClr>
              <a:buFont typeface="Times" panose="02020603050405020304" pitchFamily="18" charset="0"/>
              <a:buChar char="•"/>
              <a:tabLst>
                <a:tab pos="228600" algn="l"/>
              </a:tabLst>
            </a:pPr>
            <a:r>
              <a:rPr lang="en-US" altLang="en-US" sz="3200" dirty="0" smtClean="0">
                <a:cs typeface="Times New Roman" panose="02020603050405020304" pitchFamily="18" charset="0"/>
              </a:rPr>
              <a:t>Many more microorganisms are beneficial than are harmful</a:t>
            </a:r>
          </a:p>
          <a:p>
            <a:pPr marL="730250" lvl="2" indent="-328613" defTabSz="1019175" eaLnBrk="1" hangingPunct="1">
              <a:buClr>
                <a:srgbClr val="0C6080"/>
              </a:buClr>
              <a:buFont typeface="Times" panose="02020603050405020304" pitchFamily="18" charset="0"/>
              <a:buChar char="•"/>
              <a:tabLst>
                <a:tab pos="228600" algn="l"/>
              </a:tabLst>
            </a:pPr>
            <a:r>
              <a:rPr lang="en-US" altLang="en-US" sz="2800" dirty="0" smtClean="0">
                <a:cs typeface="Times New Roman" panose="02020603050405020304" pitchFamily="18" charset="0"/>
              </a:rPr>
              <a:t>Microbial flora</a:t>
            </a:r>
            <a:endParaRPr lang="en-US" altLang="en-US" sz="2800" dirty="0" smtClean="0"/>
          </a:p>
          <a:p>
            <a:pPr marL="863600" lvl="2" indent="-254000" defTabSz="1019175" eaLnBrk="1" hangingPunct="1">
              <a:lnSpc>
                <a:spcPct val="90000"/>
              </a:lnSpc>
              <a:tabLst>
                <a:tab pos="228600" algn="l"/>
              </a:tabLst>
            </a:pPr>
            <a:endParaRPr lang="en-US" altLang="en-US" dirty="0" smtClean="0"/>
          </a:p>
        </p:txBody>
      </p:sp>
    </p:spTree>
    <p:extLst>
      <p:ext uri="{BB962C8B-B14F-4D97-AF65-F5344CB8AC3E}">
        <p14:creationId xmlns:p14="http://schemas.microsoft.com/office/powerpoint/2010/main" val="1759390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as disease agents </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pic>
        <p:nvPicPr>
          <p:cNvPr id="10" name="Picture 9" descr="figure_01_08_00_unlabeled"/>
          <p:cNvPicPr>
            <a:picLocks noChangeAspect="1" noChangeArrowheads="1"/>
          </p:cNvPicPr>
          <p:nvPr/>
        </p:nvPicPr>
        <p:blipFill>
          <a:blip r:embed="rId3">
            <a:extLst>
              <a:ext uri="{28A0092B-C50C-407E-A947-70E740481C1C}">
                <a14:useLocalDpi xmlns:a14="http://schemas.microsoft.com/office/drawing/2010/main" val="0"/>
              </a:ext>
            </a:extLst>
          </a:blip>
          <a:srcRect b="3793"/>
          <a:stretch>
            <a:fillRect/>
          </a:stretch>
        </p:blipFill>
        <p:spPr bwMode="auto">
          <a:xfrm>
            <a:off x="517443" y="3550927"/>
            <a:ext cx="15144521" cy="753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5"/>
          <p:cNvSpPr txBox="1">
            <a:spLocks noChangeArrowheads="1"/>
          </p:cNvSpPr>
          <p:nvPr/>
        </p:nvSpPr>
        <p:spPr bwMode="auto">
          <a:xfrm>
            <a:off x="8507338" y="4299575"/>
            <a:ext cx="1619915"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Heart disease</a:t>
            </a:r>
          </a:p>
        </p:txBody>
      </p:sp>
      <p:sp>
        <p:nvSpPr>
          <p:cNvPr id="13" name="Text Box 6"/>
          <p:cNvSpPr txBox="1">
            <a:spLocks noChangeArrowheads="1"/>
          </p:cNvSpPr>
          <p:nvPr/>
        </p:nvSpPr>
        <p:spPr bwMode="auto">
          <a:xfrm>
            <a:off x="9291985" y="4831673"/>
            <a:ext cx="894328"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Cancer</a:t>
            </a:r>
          </a:p>
        </p:txBody>
      </p:sp>
      <p:sp>
        <p:nvSpPr>
          <p:cNvPr id="14" name="Text Box 7"/>
          <p:cNvSpPr txBox="1">
            <a:spLocks noChangeArrowheads="1"/>
          </p:cNvSpPr>
          <p:nvPr/>
        </p:nvSpPr>
        <p:spPr bwMode="auto">
          <a:xfrm>
            <a:off x="9336983" y="5342116"/>
            <a:ext cx="846517"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Stroke</a:t>
            </a:r>
          </a:p>
        </p:txBody>
      </p:sp>
      <p:sp>
        <p:nvSpPr>
          <p:cNvPr id="15" name="Text Box 8"/>
          <p:cNvSpPr txBox="1">
            <a:spLocks noChangeArrowheads="1"/>
          </p:cNvSpPr>
          <p:nvPr/>
        </p:nvSpPr>
        <p:spPr bwMode="auto">
          <a:xfrm>
            <a:off x="8872943" y="5833995"/>
            <a:ext cx="1265559" cy="566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pPr algn="r">
              <a:lnSpc>
                <a:spcPct val="90000"/>
              </a:lnSpc>
            </a:pPr>
            <a:r>
              <a:rPr lang="en-US" altLang="en-US" sz="2000" b="1"/>
              <a:t>Pulmonary</a:t>
            </a:r>
            <a:br>
              <a:rPr lang="en-US" altLang="en-US" sz="2000" b="1"/>
            </a:br>
            <a:r>
              <a:rPr lang="en-US" altLang="en-US" sz="2000" b="1"/>
              <a:t>disease</a:t>
            </a:r>
          </a:p>
        </p:txBody>
      </p:sp>
      <p:sp>
        <p:nvSpPr>
          <p:cNvPr id="16" name="Text Box 9"/>
          <p:cNvSpPr txBox="1">
            <a:spLocks noChangeArrowheads="1"/>
          </p:cNvSpPr>
          <p:nvPr/>
        </p:nvSpPr>
        <p:spPr bwMode="auto">
          <a:xfrm>
            <a:off x="8937628" y="6449620"/>
            <a:ext cx="1220561" cy="33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Accidents</a:t>
            </a:r>
          </a:p>
        </p:txBody>
      </p:sp>
      <p:sp>
        <p:nvSpPr>
          <p:cNvPr id="17" name="Text Box 10"/>
          <p:cNvSpPr txBox="1">
            <a:spLocks noChangeArrowheads="1"/>
          </p:cNvSpPr>
          <p:nvPr/>
        </p:nvSpPr>
        <p:spPr bwMode="auto">
          <a:xfrm>
            <a:off x="9081058" y="6969343"/>
            <a:ext cx="1105256" cy="30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Diabetes</a:t>
            </a:r>
          </a:p>
        </p:txBody>
      </p:sp>
      <p:sp>
        <p:nvSpPr>
          <p:cNvPr id="18" name="Text Box 11"/>
          <p:cNvSpPr txBox="1">
            <a:spLocks noChangeArrowheads="1"/>
          </p:cNvSpPr>
          <p:nvPr/>
        </p:nvSpPr>
        <p:spPr bwMode="auto">
          <a:xfrm>
            <a:off x="8330160" y="8590384"/>
            <a:ext cx="1856153"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Kidney disease</a:t>
            </a:r>
          </a:p>
        </p:txBody>
      </p:sp>
      <p:sp>
        <p:nvSpPr>
          <p:cNvPr id="19" name="Text Box 12"/>
          <p:cNvSpPr txBox="1">
            <a:spLocks noChangeArrowheads="1"/>
          </p:cNvSpPr>
          <p:nvPr/>
        </p:nvSpPr>
        <p:spPr bwMode="auto">
          <a:xfrm>
            <a:off x="8844820" y="9107012"/>
            <a:ext cx="1408990"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Septicemia</a:t>
            </a:r>
          </a:p>
        </p:txBody>
      </p:sp>
      <p:sp>
        <p:nvSpPr>
          <p:cNvPr id="20" name="Text Box 13"/>
          <p:cNvSpPr txBox="1">
            <a:spLocks noChangeArrowheads="1"/>
          </p:cNvSpPr>
          <p:nvPr/>
        </p:nvSpPr>
        <p:spPr bwMode="auto">
          <a:xfrm>
            <a:off x="9249799" y="9651484"/>
            <a:ext cx="1619915"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Suicide</a:t>
            </a:r>
          </a:p>
        </p:txBody>
      </p:sp>
      <p:sp>
        <p:nvSpPr>
          <p:cNvPr id="21" name="Text Box 14"/>
          <p:cNvSpPr txBox="1">
            <a:spLocks noChangeArrowheads="1"/>
          </p:cNvSpPr>
          <p:nvPr/>
        </p:nvSpPr>
        <p:spPr bwMode="auto">
          <a:xfrm>
            <a:off x="8676079" y="7445756"/>
            <a:ext cx="1451174" cy="643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pPr algn="r">
              <a:lnSpc>
                <a:spcPct val="90000"/>
              </a:lnSpc>
            </a:pPr>
            <a:r>
              <a:rPr lang="en-US" altLang="en-US" sz="2000" b="1"/>
              <a:t>Alzheimer’s</a:t>
            </a:r>
            <a:br>
              <a:rPr lang="en-US" altLang="en-US" sz="2000" b="1"/>
            </a:br>
            <a:r>
              <a:rPr lang="en-US" altLang="en-US" sz="2000" b="1"/>
              <a:t>disease</a:t>
            </a:r>
          </a:p>
        </p:txBody>
      </p:sp>
      <p:sp>
        <p:nvSpPr>
          <p:cNvPr id="22" name="Text Box 15"/>
          <p:cNvSpPr txBox="1">
            <a:spLocks noChangeArrowheads="1"/>
          </p:cNvSpPr>
          <p:nvPr/>
        </p:nvSpPr>
        <p:spPr bwMode="auto">
          <a:xfrm>
            <a:off x="8397657" y="8011882"/>
            <a:ext cx="1732410" cy="59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pPr algn="r">
              <a:lnSpc>
                <a:spcPct val="90000"/>
              </a:lnSpc>
            </a:pPr>
            <a:r>
              <a:rPr lang="en-US" altLang="en-US" sz="2000" b="1"/>
              <a:t>Influenza and</a:t>
            </a:r>
            <a:br>
              <a:rPr lang="en-US" altLang="en-US" sz="2000" b="1"/>
            </a:br>
            <a:r>
              <a:rPr lang="en-US" altLang="en-US" sz="2000" b="1"/>
              <a:t>pneumonia</a:t>
            </a:r>
          </a:p>
        </p:txBody>
      </p:sp>
      <p:sp>
        <p:nvSpPr>
          <p:cNvPr id="23" name="Text Box 16"/>
          <p:cNvSpPr txBox="1">
            <a:spLocks noChangeArrowheads="1"/>
          </p:cNvSpPr>
          <p:nvPr/>
        </p:nvSpPr>
        <p:spPr bwMode="auto">
          <a:xfrm>
            <a:off x="725557" y="4259360"/>
            <a:ext cx="1732410" cy="59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pPr algn="r">
              <a:lnSpc>
                <a:spcPct val="90000"/>
              </a:lnSpc>
            </a:pPr>
            <a:r>
              <a:rPr lang="en-US" altLang="en-US" sz="2000" b="1"/>
              <a:t>Influenza and</a:t>
            </a:r>
            <a:br>
              <a:rPr lang="en-US" altLang="en-US" sz="2000" b="1"/>
            </a:br>
            <a:r>
              <a:rPr lang="en-US" altLang="en-US" sz="2000" b="1"/>
              <a:t>pneumonia</a:t>
            </a:r>
          </a:p>
        </p:txBody>
      </p:sp>
      <p:sp>
        <p:nvSpPr>
          <p:cNvPr id="24" name="Text Box 17"/>
          <p:cNvSpPr txBox="1">
            <a:spLocks noChangeArrowheads="1"/>
          </p:cNvSpPr>
          <p:nvPr/>
        </p:nvSpPr>
        <p:spPr bwMode="auto">
          <a:xfrm>
            <a:off x="838051" y="5883493"/>
            <a:ext cx="1619915"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Heart disease</a:t>
            </a:r>
          </a:p>
        </p:txBody>
      </p:sp>
      <p:sp>
        <p:nvSpPr>
          <p:cNvPr id="25" name="Text Box 18"/>
          <p:cNvSpPr txBox="1">
            <a:spLocks noChangeArrowheads="1"/>
          </p:cNvSpPr>
          <p:nvPr/>
        </p:nvSpPr>
        <p:spPr bwMode="auto">
          <a:xfrm>
            <a:off x="1662070" y="6440339"/>
            <a:ext cx="846519"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Stroke</a:t>
            </a:r>
          </a:p>
        </p:txBody>
      </p:sp>
      <p:sp>
        <p:nvSpPr>
          <p:cNvPr id="26" name="Text Box 19"/>
          <p:cNvSpPr txBox="1">
            <a:spLocks noChangeArrowheads="1"/>
          </p:cNvSpPr>
          <p:nvPr/>
        </p:nvSpPr>
        <p:spPr bwMode="auto">
          <a:xfrm>
            <a:off x="615875" y="6975530"/>
            <a:ext cx="1856153"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Kidney disease</a:t>
            </a:r>
          </a:p>
        </p:txBody>
      </p:sp>
      <p:sp>
        <p:nvSpPr>
          <p:cNvPr id="27" name="Text Box 20"/>
          <p:cNvSpPr txBox="1">
            <a:spLocks noChangeArrowheads="1"/>
          </p:cNvSpPr>
          <p:nvPr/>
        </p:nvSpPr>
        <p:spPr bwMode="auto">
          <a:xfrm>
            <a:off x="1591762" y="8042818"/>
            <a:ext cx="894328"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Cancer</a:t>
            </a:r>
          </a:p>
        </p:txBody>
      </p:sp>
      <p:sp>
        <p:nvSpPr>
          <p:cNvPr id="28" name="Text Box 21"/>
          <p:cNvSpPr txBox="1">
            <a:spLocks noChangeArrowheads="1"/>
          </p:cNvSpPr>
          <p:nvPr/>
        </p:nvSpPr>
        <p:spPr bwMode="auto">
          <a:xfrm>
            <a:off x="888674" y="4868796"/>
            <a:ext cx="1597417"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Tuberculosis</a:t>
            </a:r>
          </a:p>
        </p:txBody>
      </p:sp>
      <p:sp>
        <p:nvSpPr>
          <p:cNvPr id="29" name="Text Box 22"/>
          <p:cNvSpPr txBox="1">
            <a:spLocks noChangeArrowheads="1"/>
          </p:cNvSpPr>
          <p:nvPr/>
        </p:nvSpPr>
        <p:spPr bwMode="auto">
          <a:xfrm>
            <a:off x="683371" y="5360677"/>
            <a:ext cx="1830843" cy="411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Gastroenteritis</a:t>
            </a:r>
          </a:p>
        </p:txBody>
      </p:sp>
      <p:sp>
        <p:nvSpPr>
          <p:cNvPr id="30" name="Text Box 23"/>
          <p:cNvSpPr txBox="1">
            <a:spLocks noChangeArrowheads="1"/>
          </p:cNvSpPr>
          <p:nvPr/>
        </p:nvSpPr>
        <p:spPr bwMode="auto">
          <a:xfrm>
            <a:off x="1259904" y="7526189"/>
            <a:ext cx="1290869"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Accidents</a:t>
            </a:r>
          </a:p>
        </p:txBody>
      </p:sp>
      <p:sp>
        <p:nvSpPr>
          <p:cNvPr id="31" name="Text Box 24"/>
          <p:cNvSpPr txBox="1">
            <a:spLocks noChangeArrowheads="1"/>
          </p:cNvSpPr>
          <p:nvPr/>
        </p:nvSpPr>
        <p:spPr bwMode="auto">
          <a:xfrm>
            <a:off x="652436" y="8581102"/>
            <a:ext cx="1830841"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Infant diseases</a:t>
            </a:r>
          </a:p>
        </p:txBody>
      </p:sp>
      <p:sp>
        <p:nvSpPr>
          <p:cNvPr id="32" name="Text Box 25"/>
          <p:cNvSpPr txBox="1">
            <a:spLocks noChangeArrowheads="1"/>
          </p:cNvSpPr>
          <p:nvPr/>
        </p:nvSpPr>
        <p:spPr bwMode="auto">
          <a:xfrm>
            <a:off x="1214907" y="9125574"/>
            <a:ext cx="1316181"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Diphtheria</a:t>
            </a:r>
          </a:p>
        </p:txBody>
      </p:sp>
      <p:sp>
        <p:nvSpPr>
          <p:cNvPr id="33" name="Text Box 26"/>
          <p:cNvSpPr txBox="1">
            <a:spLocks noChangeArrowheads="1"/>
          </p:cNvSpPr>
          <p:nvPr/>
        </p:nvSpPr>
        <p:spPr bwMode="auto">
          <a:xfrm>
            <a:off x="12768053" y="8995643"/>
            <a:ext cx="2252694"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Infectious disease</a:t>
            </a:r>
          </a:p>
        </p:txBody>
      </p:sp>
      <p:sp>
        <p:nvSpPr>
          <p:cNvPr id="34" name="Text Box 27"/>
          <p:cNvSpPr txBox="1">
            <a:spLocks noChangeArrowheads="1"/>
          </p:cNvSpPr>
          <p:nvPr/>
        </p:nvSpPr>
        <p:spPr bwMode="auto">
          <a:xfrm>
            <a:off x="12756804" y="9472055"/>
            <a:ext cx="2652048"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Nonmicrobial disease</a:t>
            </a:r>
          </a:p>
        </p:txBody>
      </p:sp>
      <p:sp>
        <p:nvSpPr>
          <p:cNvPr id="35" name="Text Box 28"/>
          <p:cNvSpPr txBox="1">
            <a:spLocks noChangeArrowheads="1"/>
          </p:cNvSpPr>
          <p:nvPr/>
        </p:nvSpPr>
        <p:spPr bwMode="auto">
          <a:xfrm>
            <a:off x="3425416" y="10712585"/>
            <a:ext cx="4314150"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Deaths per 100,000 population</a:t>
            </a:r>
          </a:p>
        </p:txBody>
      </p:sp>
      <p:sp>
        <p:nvSpPr>
          <p:cNvPr id="36" name="Text Box 29"/>
          <p:cNvSpPr txBox="1">
            <a:spLocks noChangeArrowheads="1"/>
          </p:cNvSpPr>
          <p:nvPr/>
        </p:nvSpPr>
        <p:spPr bwMode="auto">
          <a:xfrm>
            <a:off x="11235320" y="10724960"/>
            <a:ext cx="4314150"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Deaths per 100,000 population</a:t>
            </a:r>
          </a:p>
        </p:txBody>
      </p:sp>
      <p:sp>
        <p:nvSpPr>
          <p:cNvPr id="37" name="Text Box 30"/>
          <p:cNvSpPr txBox="1">
            <a:spLocks noChangeArrowheads="1"/>
          </p:cNvSpPr>
          <p:nvPr/>
        </p:nvSpPr>
        <p:spPr bwMode="auto">
          <a:xfrm>
            <a:off x="6938044" y="10223798"/>
            <a:ext cx="494974"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200</a:t>
            </a:r>
          </a:p>
        </p:txBody>
      </p:sp>
      <p:sp>
        <p:nvSpPr>
          <p:cNvPr id="38" name="Text Box 31"/>
          <p:cNvSpPr txBox="1">
            <a:spLocks noChangeArrowheads="1"/>
          </p:cNvSpPr>
          <p:nvPr/>
        </p:nvSpPr>
        <p:spPr bwMode="auto">
          <a:xfrm>
            <a:off x="4626290" y="10214517"/>
            <a:ext cx="494974"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100</a:t>
            </a:r>
          </a:p>
        </p:txBody>
      </p:sp>
      <p:sp>
        <p:nvSpPr>
          <p:cNvPr id="39" name="Text Box 32"/>
          <p:cNvSpPr txBox="1">
            <a:spLocks noChangeArrowheads="1"/>
          </p:cNvSpPr>
          <p:nvPr/>
        </p:nvSpPr>
        <p:spPr bwMode="auto">
          <a:xfrm>
            <a:off x="2449529" y="10214517"/>
            <a:ext cx="213739"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0</a:t>
            </a:r>
          </a:p>
        </p:txBody>
      </p:sp>
      <p:sp>
        <p:nvSpPr>
          <p:cNvPr id="40" name="Text Box 33"/>
          <p:cNvSpPr txBox="1">
            <a:spLocks noChangeArrowheads="1"/>
          </p:cNvSpPr>
          <p:nvPr/>
        </p:nvSpPr>
        <p:spPr bwMode="auto">
          <a:xfrm>
            <a:off x="14705764" y="10236173"/>
            <a:ext cx="494974"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200</a:t>
            </a:r>
          </a:p>
        </p:txBody>
      </p:sp>
      <p:sp>
        <p:nvSpPr>
          <p:cNvPr id="41" name="Text Box 34"/>
          <p:cNvSpPr txBox="1">
            <a:spLocks noChangeArrowheads="1"/>
          </p:cNvSpPr>
          <p:nvPr/>
        </p:nvSpPr>
        <p:spPr bwMode="auto">
          <a:xfrm>
            <a:off x="12394010" y="10226891"/>
            <a:ext cx="494974" cy="383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100</a:t>
            </a:r>
          </a:p>
        </p:txBody>
      </p:sp>
      <p:sp>
        <p:nvSpPr>
          <p:cNvPr id="42" name="Text Box 35"/>
          <p:cNvSpPr txBox="1">
            <a:spLocks noChangeArrowheads="1"/>
          </p:cNvSpPr>
          <p:nvPr/>
        </p:nvSpPr>
        <p:spPr bwMode="auto">
          <a:xfrm>
            <a:off x="10217248" y="10226891"/>
            <a:ext cx="213739" cy="35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2000" b="1"/>
              <a:t>0</a:t>
            </a:r>
          </a:p>
        </p:txBody>
      </p:sp>
      <p:sp>
        <p:nvSpPr>
          <p:cNvPr id="43" name="Text Box 36"/>
          <p:cNvSpPr txBox="1">
            <a:spLocks noChangeArrowheads="1"/>
          </p:cNvSpPr>
          <p:nvPr/>
        </p:nvSpPr>
        <p:spPr bwMode="auto">
          <a:xfrm>
            <a:off x="4721910" y="3482868"/>
            <a:ext cx="1009636" cy="460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3600" b="1"/>
              <a:t>1900</a:t>
            </a:r>
          </a:p>
        </p:txBody>
      </p:sp>
      <p:sp>
        <p:nvSpPr>
          <p:cNvPr id="44" name="Text Box 37"/>
          <p:cNvSpPr txBox="1">
            <a:spLocks noChangeArrowheads="1"/>
          </p:cNvSpPr>
          <p:nvPr/>
        </p:nvSpPr>
        <p:spPr bwMode="auto">
          <a:xfrm>
            <a:off x="12391198" y="3495242"/>
            <a:ext cx="1290869" cy="59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3600" b="1"/>
              <a:t>Today</a:t>
            </a:r>
          </a:p>
        </p:txBody>
      </p:sp>
      <p:sp>
        <p:nvSpPr>
          <p:cNvPr id="45" name="Date Placeholder 3"/>
          <p:cNvSpPr>
            <a:spLocks/>
          </p:cNvSpPr>
          <p:nvPr/>
        </p:nvSpPr>
        <p:spPr bwMode="auto">
          <a:xfrm>
            <a:off x="150743" y="11529293"/>
            <a:ext cx="4673483" cy="482599"/>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r>
              <a:rPr lang="en-US" altLang="en-US" sz="2400" dirty="0">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24419943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t>
            </a:r>
            <a:r>
              <a:rPr lang="en-US" altLang="en-US" sz="3200" b="1" dirty="0" smtClean="0"/>
              <a:t>and agriculture </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10" name="Rectangle 9"/>
          <p:cNvSpPr>
            <a:spLocks noGrp="1" noChangeArrowheads="1"/>
          </p:cNvSpPr>
          <p:nvPr/>
        </p:nvSpPr>
        <p:spPr bwMode="auto">
          <a:xfrm>
            <a:off x="947651" y="3978274"/>
            <a:ext cx="13932131" cy="6745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250825" indent="-250825" defTabSz="1019175" eaLnBrk="1" hangingPunct="1"/>
            <a:r>
              <a:rPr lang="en-US" altLang="en-US" sz="3600" dirty="0" smtClean="0"/>
              <a:t>Microorganisms and Agriculture</a:t>
            </a:r>
          </a:p>
          <a:p>
            <a:pPr marL="827088" lvl="1" indent="-317500" defTabSz="1019175" eaLnBrk="1" hangingPunct="1"/>
            <a:r>
              <a:rPr lang="en-US" altLang="en-US" sz="3200" dirty="0" smtClean="0"/>
              <a:t>Many aspects of agriculture depend on microbial activities.</a:t>
            </a:r>
          </a:p>
          <a:p>
            <a:pPr marL="1273175" lvl="2" indent="-254000" defTabSz="1019175" eaLnBrk="1" hangingPunct="1"/>
            <a:r>
              <a:rPr lang="en-US" altLang="en-US" sz="3200" dirty="0" smtClean="0"/>
              <a:t>Positive impacts</a:t>
            </a:r>
          </a:p>
          <a:p>
            <a:pPr marL="1782763" lvl="3" indent="-254000" defTabSz="1019175" eaLnBrk="1" hangingPunct="1"/>
            <a:r>
              <a:rPr lang="en-US" altLang="en-US" sz="2800" dirty="0" smtClean="0"/>
              <a:t>Microbes to fix chemical components in the soil (Nitrogen, Sulfate)</a:t>
            </a:r>
          </a:p>
          <a:p>
            <a:pPr marL="1782763" lvl="3" indent="-254000" defTabSz="1019175" eaLnBrk="1" hangingPunct="1"/>
            <a:r>
              <a:rPr lang="en-US" altLang="en-US" sz="2800" dirty="0" smtClean="0"/>
              <a:t>cellulose-degrading microbes in the rumen</a:t>
            </a:r>
          </a:p>
          <a:p>
            <a:pPr marL="1782763" lvl="3" indent="-254000" defTabSz="1019175" eaLnBrk="1" hangingPunct="1"/>
            <a:r>
              <a:rPr lang="en-US" altLang="en-US" sz="2800" dirty="0" smtClean="0"/>
              <a:t>regeneration of nutrients in soil and water</a:t>
            </a:r>
          </a:p>
          <a:p>
            <a:pPr marL="1273175" lvl="2" indent="-254000" defTabSz="1019175" eaLnBrk="1" hangingPunct="1"/>
            <a:r>
              <a:rPr lang="en-US" altLang="en-US" sz="3200" dirty="0" smtClean="0"/>
              <a:t>Negative impacts</a:t>
            </a:r>
          </a:p>
          <a:p>
            <a:pPr marL="1782763" lvl="3" indent="-254000" defTabSz="1019175" eaLnBrk="1" hangingPunct="1"/>
            <a:r>
              <a:rPr lang="en-US" altLang="en-US" sz="2800" dirty="0" smtClean="0">
                <a:cs typeface="Times New Roman" panose="02020603050405020304" pitchFamily="18" charset="0"/>
              </a:rPr>
              <a:t>diseases in plants and animals</a:t>
            </a:r>
            <a:endParaRPr lang="en-US" altLang="en-US" sz="2800" dirty="0" smtClean="0"/>
          </a:p>
        </p:txBody>
      </p:sp>
    </p:spTree>
    <p:extLst>
      <p:ext uri="{BB962C8B-B14F-4D97-AF65-F5344CB8AC3E}">
        <p14:creationId xmlns:p14="http://schemas.microsoft.com/office/powerpoint/2010/main" val="19985850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39" descr="figure_01_09_unlabel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757" y="984957"/>
            <a:ext cx="15197666" cy="1022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132" name="Text Box 4"/>
          <p:cNvSpPr txBox="1">
            <a:spLocks noChangeArrowheads="1"/>
          </p:cNvSpPr>
          <p:nvPr/>
        </p:nvSpPr>
        <p:spPr bwMode="auto">
          <a:xfrm>
            <a:off x="10408356" y="7436558"/>
            <a:ext cx="1320800" cy="397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667" b="1"/>
              <a:t>Rumen</a:t>
            </a:r>
          </a:p>
        </p:txBody>
      </p:sp>
      <p:sp>
        <p:nvSpPr>
          <p:cNvPr id="176133" name="Text Box 23"/>
          <p:cNvSpPr txBox="1">
            <a:spLocks noChangeArrowheads="1"/>
          </p:cNvSpPr>
          <p:nvPr/>
        </p:nvSpPr>
        <p:spPr bwMode="auto">
          <a:xfrm>
            <a:off x="6443134" y="8116711"/>
            <a:ext cx="990599" cy="397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Grass</a:t>
            </a:r>
          </a:p>
        </p:txBody>
      </p:sp>
      <p:sp>
        <p:nvSpPr>
          <p:cNvPr id="176134" name="Text Box 24"/>
          <p:cNvSpPr txBox="1">
            <a:spLocks noChangeArrowheads="1"/>
          </p:cNvSpPr>
          <p:nvPr/>
        </p:nvSpPr>
        <p:spPr bwMode="auto">
          <a:xfrm>
            <a:off x="8094133" y="8116712"/>
            <a:ext cx="1625600" cy="44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Cellulose</a:t>
            </a:r>
          </a:p>
        </p:txBody>
      </p:sp>
      <p:sp>
        <p:nvSpPr>
          <p:cNvPr id="176135" name="Text Box 25"/>
          <p:cNvSpPr txBox="1">
            <a:spLocks noChangeArrowheads="1"/>
          </p:cNvSpPr>
          <p:nvPr/>
        </p:nvSpPr>
        <p:spPr bwMode="auto">
          <a:xfrm>
            <a:off x="10171289" y="8116711"/>
            <a:ext cx="1388533" cy="44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Glucose</a:t>
            </a:r>
          </a:p>
        </p:txBody>
      </p:sp>
      <p:sp>
        <p:nvSpPr>
          <p:cNvPr id="176136" name="Text Box 26"/>
          <p:cNvSpPr txBox="1">
            <a:spLocks noChangeArrowheads="1"/>
          </p:cNvSpPr>
          <p:nvPr/>
        </p:nvSpPr>
        <p:spPr bwMode="auto">
          <a:xfrm>
            <a:off x="12096045" y="8105422"/>
            <a:ext cx="3697111" cy="44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Microbial fermentation</a:t>
            </a:r>
          </a:p>
        </p:txBody>
      </p:sp>
      <p:sp>
        <p:nvSpPr>
          <p:cNvPr id="176137" name="Text Box 27"/>
          <p:cNvSpPr txBox="1">
            <a:spLocks noChangeArrowheads="1"/>
          </p:cNvSpPr>
          <p:nvPr/>
        </p:nvSpPr>
        <p:spPr bwMode="auto">
          <a:xfrm>
            <a:off x="6973712" y="5906913"/>
            <a:ext cx="1250244" cy="397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667" b="1"/>
              <a:t>N-cycle</a:t>
            </a:r>
          </a:p>
        </p:txBody>
      </p:sp>
      <p:sp>
        <p:nvSpPr>
          <p:cNvPr id="176138" name="Text Box 28"/>
          <p:cNvSpPr txBox="1">
            <a:spLocks noChangeArrowheads="1"/>
          </p:cNvSpPr>
          <p:nvPr/>
        </p:nvSpPr>
        <p:spPr bwMode="auto">
          <a:xfrm>
            <a:off x="9731023" y="5918202"/>
            <a:ext cx="1250245" cy="397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667" b="1"/>
              <a:t>S-cycle</a:t>
            </a:r>
          </a:p>
        </p:txBody>
      </p:sp>
      <p:sp>
        <p:nvSpPr>
          <p:cNvPr id="176139" name="Text Box 29"/>
          <p:cNvSpPr txBox="1">
            <a:spLocks noChangeArrowheads="1"/>
          </p:cNvSpPr>
          <p:nvPr/>
        </p:nvSpPr>
        <p:spPr bwMode="auto">
          <a:xfrm>
            <a:off x="10986913" y="1964267"/>
            <a:ext cx="1459088" cy="70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80000"/>
              </a:lnSpc>
            </a:pPr>
            <a:r>
              <a:rPr lang="en-US" altLang="en-US" sz="2667" b="1"/>
              <a:t>Soybean</a:t>
            </a:r>
            <a:br>
              <a:rPr lang="en-US" altLang="en-US" sz="2667" b="1"/>
            </a:br>
            <a:r>
              <a:rPr lang="en-US" altLang="en-US" sz="2667" b="1"/>
              <a:t>plant</a:t>
            </a:r>
          </a:p>
        </p:txBody>
      </p:sp>
      <p:sp>
        <p:nvSpPr>
          <p:cNvPr id="176140" name="Text Box 30"/>
          <p:cNvSpPr txBox="1">
            <a:spLocks noChangeArrowheads="1"/>
          </p:cNvSpPr>
          <p:nvPr/>
        </p:nvSpPr>
        <p:spPr bwMode="auto">
          <a:xfrm>
            <a:off x="9539111" y="9338734"/>
            <a:ext cx="3364089" cy="776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80000"/>
              </a:lnSpc>
            </a:pPr>
            <a:r>
              <a:rPr lang="en-US" altLang="en-US" sz="2489" b="1"/>
              <a:t>Fatty acids</a:t>
            </a:r>
            <a:br>
              <a:rPr lang="en-US" altLang="en-US" sz="2489" b="1"/>
            </a:br>
            <a:r>
              <a:rPr lang="en-US" altLang="en-US" sz="2489" b="1"/>
              <a:t>(Nutrition for animal)</a:t>
            </a:r>
          </a:p>
        </p:txBody>
      </p:sp>
      <p:sp>
        <p:nvSpPr>
          <p:cNvPr id="176141" name="Text Box 31"/>
          <p:cNvSpPr txBox="1">
            <a:spLocks noChangeArrowheads="1"/>
          </p:cNvSpPr>
          <p:nvPr/>
        </p:nvSpPr>
        <p:spPr bwMode="auto">
          <a:xfrm>
            <a:off x="12931423" y="9352845"/>
            <a:ext cx="2839156" cy="705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80000"/>
              </a:lnSpc>
            </a:pPr>
            <a:r>
              <a:rPr lang="en-US" altLang="en-US" sz="2489" b="1"/>
              <a:t>CO</a:t>
            </a:r>
            <a:r>
              <a:rPr lang="en-US" altLang="en-US" sz="2489" b="1" baseline="-25000"/>
              <a:t>2</a:t>
            </a:r>
            <a:r>
              <a:rPr lang="en-US" altLang="en-US" sz="2489" b="1"/>
              <a:t> </a:t>
            </a:r>
            <a:r>
              <a:rPr lang="en-US" altLang="en-US" sz="2489" b="1">
                <a:sym typeface="Symbol" panose="05050102010706020507" pitchFamily="18" charset="2"/>
              </a:rPr>
              <a:t></a:t>
            </a:r>
            <a:r>
              <a:rPr lang="en-US" altLang="en-US" sz="2489" b="1"/>
              <a:t> CH</a:t>
            </a:r>
            <a:r>
              <a:rPr lang="en-US" altLang="en-US" sz="2489" b="1" baseline="-25000"/>
              <a:t>4</a:t>
            </a:r>
            <a:r>
              <a:rPr lang="en-US" altLang="en-US" sz="2489" b="1"/>
              <a:t/>
            </a:r>
            <a:br>
              <a:rPr lang="en-US" altLang="en-US" sz="2489" b="1"/>
            </a:br>
            <a:r>
              <a:rPr lang="en-US" altLang="en-US" sz="2489" b="1"/>
              <a:t>(Waste products)</a:t>
            </a:r>
          </a:p>
        </p:txBody>
      </p:sp>
      <p:sp>
        <p:nvSpPr>
          <p:cNvPr id="176142" name="Text Box 32"/>
          <p:cNvSpPr txBox="1">
            <a:spLocks noChangeArrowheads="1"/>
          </p:cNvSpPr>
          <p:nvPr/>
        </p:nvSpPr>
        <p:spPr bwMode="auto">
          <a:xfrm>
            <a:off x="6313313" y="1905001"/>
            <a:ext cx="1732844" cy="47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80000"/>
              </a:lnSpc>
            </a:pPr>
            <a:r>
              <a:rPr lang="en-US" altLang="en-US" sz="2667" b="1"/>
              <a:t>N</a:t>
            </a:r>
            <a:r>
              <a:rPr lang="en-US" altLang="en-US" sz="2667" b="1" baseline="-25000"/>
              <a:t>2</a:t>
            </a:r>
            <a:r>
              <a:rPr lang="en-US" altLang="en-US" sz="2667" b="1"/>
              <a:t>  </a:t>
            </a:r>
            <a:r>
              <a:rPr lang="en-US" altLang="en-US" sz="2667" b="1">
                <a:sym typeface="Symbol" panose="05050102010706020507" pitchFamily="18" charset="2"/>
              </a:rPr>
              <a:t></a:t>
            </a:r>
            <a:r>
              <a:rPr lang="en-US" altLang="en-US" sz="2667" b="1"/>
              <a:t>  8H</a:t>
            </a:r>
          </a:p>
        </p:txBody>
      </p:sp>
      <p:sp>
        <p:nvSpPr>
          <p:cNvPr id="176143" name="Text Box 33"/>
          <p:cNvSpPr txBox="1">
            <a:spLocks noChangeArrowheads="1"/>
          </p:cNvSpPr>
          <p:nvPr/>
        </p:nvSpPr>
        <p:spPr bwMode="auto">
          <a:xfrm>
            <a:off x="8573911" y="1930400"/>
            <a:ext cx="2370667" cy="519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80000"/>
              </a:lnSpc>
            </a:pPr>
            <a:r>
              <a:rPr lang="en-US" altLang="en-US" sz="2667" b="1"/>
              <a:t>2NH</a:t>
            </a:r>
            <a:r>
              <a:rPr lang="en-US" altLang="en-US" sz="2667" b="1" baseline="-25000"/>
              <a:t>3</a:t>
            </a:r>
            <a:r>
              <a:rPr lang="en-US" altLang="en-US" sz="2667" b="1"/>
              <a:t>   </a:t>
            </a:r>
            <a:r>
              <a:rPr lang="en-US" altLang="en-US" sz="2667" b="1">
                <a:sym typeface="Symbol" panose="05050102010706020507" pitchFamily="18" charset="2"/>
              </a:rPr>
              <a:t>  </a:t>
            </a:r>
            <a:r>
              <a:rPr lang="en-US" altLang="en-US" sz="2667" b="1"/>
              <a:t> H</a:t>
            </a:r>
            <a:r>
              <a:rPr lang="en-US" altLang="en-US" sz="2667" b="1" baseline="-25000"/>
              <a:t>2</a:t>
            </a:r>
            <a:endParaRPr lang="en-US" altLang="en-US" sz="2667" b="1"/>
          </a:p>
        </p:txBody>
      </p:sp>
      <p:sp>
        <p:nvSpPr>
          <p:cNvPr id="176144" name="Line 34"/>
          <p:cNvSpPr>
            <a:spLocks noChangeShapeType="1"/>
          </p:cNvSpPr>
          <p:nvPr/>
        </p:nvSpPr>
        <p:spPr bwMode="auto">
          <a:xfrm>
            <a:off x="8043333" y="2046112"/>
            <a:ext cx="635001"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76145" name="Line 35"/>
          <p:cNvSpPr>
            <a:spLocks noChangeShapeType="1"/>
          </p:cNvSpPr>
          <p:nvPr/>
        </p:nvSpPr>
        <p:spPr bwMode="auto">
          <a:xfrm>
            <a:off x="12417778" y="2116667"/>
            <a:ext cx="5870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76146"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41653845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t>
            </a:r>
            <a:r>
              <a:rPr lang="en-US" altLang="en-US" sz="3200" b="1" dirty="0" smtClean="0"/>
              <a:t>and food </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Rectangle 5"/>
          <p:cNvSpPr>
            <a:spLocks noGrp="1" noChangeArrowheads="1"/>
          </p:cNvSpPr>
          <p:nvPr/>
        </p:nvSpPr>
        <p:spPr bwMode="auto">
          <a:xfrm>
            <a:off x="1487012" y="3645430"/>
            <a:ext cx="13281976" cy="6563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250825" indent="-250825" defTabSz="1019175" eaLnBrk="1" hangingPunct="1"/>
            <a:r>
              <a:rPr lang="en-US" altLang="en-US" sz="3600" dirty="0" smtClean="0"/>
              <a:t>Microorganisms and Food</a:t>
            </a:r>
          </a:p>
          <a:p>
            <a:pPr marL="877888" lvl="1" indent="-317500" defTabSz="1019175" eaLnBrk="1" hangingPunct="1"/>
            <a:r>
              <a:rPr lang="en-US" altLang="en-US" sz="3200" dirty="0" smtClean="0"/>
              <a:t>Negative impacts</a:t>
            </a:r>
          </a:p>
          <a:p>
            <a:pPr marL="1273175" lvl="2" indent="-254000" defTabSz="1019175" eaLnBrk="1" hangingPunct="1"/>
            <a:r>
              <a:rPr lang="en-US" altLang="en-US" sz="3200" dirty="0" smtClean="0"/>
              <a:t>Food spoilage by microorganisms cause economical loss</a:t>
            </a:r>
          </a:p>
          <a:p>
            <a:pPr marL="1019175" lvl="2" indent="0" defTabSz="1019175" eaLnBrk="1" hangingPunct="1">
              <a:buNone/>
            </a:pPr>
            <a:r>
              <a:rPr lang="en-US" altLang="en-US" sz="3200" dirty="0" smtClean="0">
                <a:sym typeface="Wingdings" panose="05000000000000000000" pitchFamily="2" charset="2"/>
              </a:rPr>
              <a:t></a:t>
            </a:r>
            <a:r>
              <a:rPr lang="en-US" altLang="en-US" sz="3200" dirty="0" smtClean="0"/>
              <a:t> requires specialized preservation of many foods</a:t>
            </a:r>
          </a:p>
          <a:p>
            <a:pPr marL="1273175" lvl="2" indent="-254000" defTabSz="1019175" eaLnBrk="1" hangingPunct="1"/>
            <a:r>
              <a:rPr lang="en-US" altLang="en-US" sz="3200" dirty="0" smtClean="0"/>
              <a:t>Food poisoning due to microbial contamination </a:t>
            </a:r>
            <a:r>
              <a:rPr lang="en-US" altLang="en-US" sz="3200" i="1" dirty="0" smtClean="0"/>
              <a:t>(Salmonella / Escherichia coli (E.coli)</a:t>
            </a:r>
          </a:p>
          <a:p>
            <a:pPr marL="1019175" lvl="2" indent="0" defTabSz="1019175" eaLnBrk="1" hangingPunct="1">
              <a:buNone/>
            </a:pPr>
            <a:r>
              <a:rPr lang="en-US" altLang="en-US" sz="3200" dirty="0" smtClean="0">
                <a:sym typeface="Wingdings" panose="05000000000000000000" pitchFamily="2" charset="2"/>
              </a:rPr>
              <a:t> Requires constant monitoring to ensure food safety. </a:t>
            </a:r>
            <a:endParaRPr lang="en-US" altLang="en-US" sz="3200" dirty="0" smtClean="0"/>
          </a:p>
          <a:p>
            <a:pPr marL="877888" lvl="1" indent="-317500" defTabSz="1019175" eaLnBrk="1" hangingPunct="1"/>
            <a:r>
              <a:rPr lang="en-US" altLang="en-US" sz="3200" dirty="0" smtClean="0"/>
              <a:t>Positive impacts</a:t>
            </a:r>
          </a:p>
          <a:p>
            <a:pPr marL="1273175" lvl="2" indent="-254000" defTabSz="1019175" eaLnBrk="1" hangingPunct="1"/>
            <a:r>
              <a:rPr lang="en-US" altLang="en-US" sz="3200" dirty="0" smtClean="0"/>
              <a:t>Microbial transformations (typically fermentations) yield</a:t>
            </a:r>
          </a:p>
          <a:p>
            <a:pPr marL="1782763" lvl="3" indent="-254000" defTabSz="1019175" eaLnBrk="1" hangingPunct="1"/>
            <a:r>
              <a:rPr lang="en-US" altLang="en-US" sz="2800" dirty="0" smtClean="0"/>
              <a:t>dairy products (e.g., cheeses, yogurt)</a:t>
            </a:r>
          </a:p>
          <a:p>
            <a:pPr marL="1782763" lvl="3" indent="-254000" defTabSz="1019175" eaLnBrk="1" hangingPunct="1"/>
            <a:r>
              <a:rPr lang="en-US" altLang="en-US" sz="2800" dirty="0" smtClean="0"/>
              <a:t>other food products (e.g., sauerkraut, pickles, leavened breads, vinegar)</a:t>
            </a:r>
          </a:p>
        </p:txBody>
      </p:sp>
    </p:spTree>
    <p:extLst>
      <p:ext uri="{BB962C8B-B14F-4D97-AF65-F5344CB8AC3E}">
        <p14:creationId xmlns:p14="http://schemas.microsoft.com/office/powerpoint/2010/main" val="330022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Title 4"/>
          <p:cNvSpPr txBox="1">
            <a:spLocks/>
          </p:cNvSpPr>
          <p:nvPr/>
        </p:nvSpPr>
        <p:spPr>
          <a:xfrm>
            <a:off x="14267799" y="227628"/>
            <a:ext cx="2004300"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smtClean="0"/>
              <a:t>الشعبة ....</a:t>
            </a:r>
            <a:endParaRPr lang="en-US" sz="2400" dirty="0"/>
          </a:p>
        </p:txBody>
      </p:sp>
      <p:sp>
        <p:nvSpPr>
          <p:cNvPr id="5" name="Title 4"/>
          <p:cNvSpPr txBox="1">
            <a:spLocks/>
          </p:cNvSpPr>
          <p:nvPr/>
        </p:nvSpPr>
        <p:spPr>
          <a:xfrm>
            <a:off x="2475186" y="2469920"/>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t>Lecture-2</a:t>
            </a:r>
          </a:p>
          <a:p>
            <a:pPr algn="ctr"/>
            <a:r>
              <a:rPr lang="en-US" sz="5400" dirty="0" smtClean="0"/>
              <a:t>Principles of Microbiology (Part-1)</a:t>
            </a:r>
          </a:p>
        </p:txBody>
      </p:sp>
      <p:sp>
        <p:nvSpPr>
          <p:cNvPr id="8" name="Content Placeholder 2"/>
          <p:cNvSpPr>
            <a:spLocks noGrp="1"/>
          </p:cNvSpPr>
          <p:nvPr>
            <p:ph idx="1"/>
          </p:nvPr>
        </p:nvSpPr>
        <p:spPr>
          <a:xfrm>
            <a:off x="1354015" y="6970166"/>
            <a:ext cx="13733585" cy="4213650"/>
          </a:xfrm>
        </p:spPr>
        <p:txBody>
          <a:bodyPr>
            <a:noAutofit/>
          </a:bodyPr>
          <a:lstStyle/>
          <a:p>
            <a:pPr marL="0" indent="0" algn="ctr">
              <a:lnSpc>
                <a:spcPct val="100000"/>
              </a:lnSpc>
              <a:spcBef>
                <a:spcPts val="0"/>
              </a:spcBef>
              <a:spcAft>
                <a:spcPts val="0"/>
              </a:spcAft>
              <a:buNone/>
            </a:pPr>
            <a:r>
              <a:rPr lang="en-US" sz="2400" b="1" dirty="0" smtClean="0"/>
              <a:t>140 MBIO panel (semester </a:t>
            </a:r>
            <a:r>
              <a:rPr lang="en-US" sz="2400" b="1" dirty="0" smtClean="0"/>
              <a:t>2; </a:t>
            </a:r>
            <a:r>
              <a:rPr lang="en-US" sz="2400" b="1" dirty="0" smtClean="0"/>
              <a:t>1437-1438H)</a:t>
            </a:r>
          </a:p>
          <a:p>
            <a:pPr marL="0" indent="0" algn="r" rtl="1">
              <a:lnSpc>
                <a:spcPct val="100000"/>
              </a:lnSpc>
              <a:spcBef>
                <a:spcPts val="0"/>
              </a:spcBef>
              <a:spcAft>
                <a:spcPts val="0"/>
              </a:spcAft>
              <a:buNone/>
            </a:pPr>
            <a:r>
              <a:rPr lang="ar-SA" sz="2400" b="1" dirty="0" smtClean="0"/>
              <a:t>د</a:t>
            </a:r>
            <a:r>
              <a:rPr lang="ar-SA" sz="2400" b="1" dirty="0" smtClean="0"/>
              <a:t>. فاطمة </a:t>
            </a:r>
            <a:r>
              <a:rPr lang="ar-SA" sz="2400" b="1" dirty="0" smtClean="0"/>
              <a:t>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None/>
            </a:pPr>
            <a:r>
              <a:rPr lang="ar-SA" sz="2400" b="1" dirty="0" smtClean="0"/>
              <a:t>د. كاكاشان </a:t>
            </a:r>
            <a:r>
              <a:rPr lang="ar-SA" sz="2400" b="1" dirty="0" smtClean="0"/>
              <a:t>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None/>
            </a:pPr>
            <a:r>
              <a:rPr lang="ar-SA" sz="2400" b="1" dirty="0" smtClean="0"/>
              <a:t>د. حميراء رضوان </a:t>
            </a:r>
            <a:r>
              <a:rPr lang="en-US" sz="2400" b="1" dirty="0" smtClean="0"/>
              <a:t> Dr</a:t>
            </a:r>
            <a:r>
              <a:rPr lang="en-US" sz="2400" b="1" dirty="0"/>
              <a:t>.</a:t>
            </a:r>
            <a:r>
              <a:rPr lang="en-US" sz="2400" b="1" dirty="0" smtClean="0"/>
              <a:t>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None/>
            </a:pPr>
            <a:endParaRPr lang="ar-SA" sz="2400" dirty="0"/>
          </a:p>
          <a:p>
            <a:pPr marL="0" indent="0" algn="r" rtl="1">
              <a:lnSpc>
                <a:spcPct val="100000"/>
              </a:lnSpc>
              <a:spcBef>
                <a:spcPts val="0"/>
              </a:spcBef>
              <a:spcAft>
                <a:spcPts val="0"/>
              </a:spcAft>
              <a:buNone/>
            </a:pPr>
            <a:r>
              <a:rPr lang="ar-SA" sz="2400" dirty="0" smtClean="0"/>
              <a:t>أعدت العروض </a:t>
            </a:r>
            <a:r>
              <a:rPr lang="ar-SA" sz="2400" dirty="0" smtClean="0"/>
              <a:t>التقديمية منسقة المقرر: </a:t>
            </a:r>
            <a:r>
              <a:rPr lang="ar-SA" sz="2400" dirty="0" smtClean="0"/>
              <a:t>د. </a:t>
            </a:r>
            <a:r>
              <a:rPr lang="ar-SA" sz="2400" dirty="0"/>
              <a:t>أسماء الصالح </a:t>
            </a:r>
            <a:endParaRPr lang="en-US" sz="2400" dirty="0"/>
          </a:p>
          <a:p>
            <a:pPr marL="0" indent="0" algn="r" rtl="1">
              <a:lnSpc>
                <a:spcPct val="100000"/>
              </a:lnSpc>
              <a:spcBef>
                <a:spcPts val="0"/>
              </a:spcBef>
              <a:spcAft>
                <a:spcPts val="0"/>
              </a:spcAft>
              <a:buNone/>
            </a:pPr>
            <a:r>
              <a:rPr lang="ar-SA" sz="2400" dirty="0"/>
              <a:t>رقم المكتب </a:t>
            </a:r>
            <a:r>
              <a:rPr lang="en-US" sz="2400" dirty="0"/>
              <a:t>5T201</a:t>
            </a:r>
          </a:p>
          <a:p>
            <a:pPr marL="0" indent="0" algn="r" rtl="1">
              <a:lnSpc>
                <a:spcPct val="100000"/>
              </a:lnSpc>
              <a:spcBef>
                <a:spcPts val="0"/>
              </a:spcBef>
              <a:spcAft>
                <a:spcPts val="0"/>
              </a:spcAft>
              <a:buNone/>
            </a:pPr>
            <a:r>
              <a:rPr lang="ar-SA" sz="2400" dirty="0"/>
              <a:t>الموقع: </a:t>
            </a:r>
            <a:r>
              <a:rPr lang="en-US" sz="2400" u="sng" dirty="0">
                <a:hlinkClick r:id="rId2"/>
              </a:rPr>
              <a:t>http://fac.ksu.edu.sa/asmalsaleh</a:t>
            </a:r>
            <a:endParaRPr lang="en-US" sz="2400" dirty="0"/>
          </a:p>
          <a:p>
            <a:pPr marL="0" indent="0" algn="r" rtl="1">
              <a:lnSpc>
                <a:spcPct val="100000"/>
              </a:lnSpc>
              <a:spcBef>
                <a:spcPts val="0"/>
              </a:spcBef>
              <a:spcAft>
                <a:spcPts val="0"/>
              </a:spcAft>
              <a:buNone/>
            </a:pPr>
            <a:r>
              <a:rPr lang="ar-SA" sz="2400" dirty="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30594498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t>
            </a:r>
            <a:r>
              <a:rPr lang="en-US" altLang="en-US" sz="3200" b="1" dirty="0" smtClean="0"/>
              <a:t>and food (NEGATIVE IMPACT)</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Rectangle 5"/>
          <p:cNvSpPr>
            <a:spLocks noGrp="1" noChangeArrowheads="1"/>
          </p:cNvSpPr>
          <p:nvPr/>
        </p:nvSpPr>
        <p:spPr bwMode="auto">
          <a:xfrm>
            <a:off x="1487011" y="3645430"/>
            <a:ext cx="14257293" cy="75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60388" lvl="1" indent="0" defTabSz="1019175" eaLnBrk="1" hangingPunct="1">
              <a:buNone/>
            </a:pPr>
            <a:endParaRPr lang="en-US" altLang="en-US" sz="28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9199" y="7172770"/>
            <a:ext cx="5505653" cy="36668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2470" y="3204312"/>
            <a:ext cx="4887832" cy="3258554"/>
          </a:xfrm>
          <a:prstGeom prst="rect">
            <a:avLst/>
          </a:prstGeom>
        </p:spPr>
      </p:pic>
    </p:spTree>
    <p:extLst>
      <p:ext uri="{BB962C8B-B14F-4D97-AF65-F5344CB8AC3E}">
        <p14:creationId xmlns:p14="http://schemas.microsoft.com/office/powerpoint/2010/main" val="3754615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and food (NEGATIVE IMPACT)</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Rectangle 5"/>
          <p:cNvSpPr>
            <a:spLocks noGrp="1" noChangeArrowheads="1"/>
          </p:cNvSpPr>
          <p:nvPr/>
        </p:nvSpPr>
        <p:spPr bwMode="auto">
          <a:xfrm>
            <a:off x="1487011" y="3645430"/>
            <a:ext cx="14257293" cy="75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60388" lvl="1" indent="0" defTabSz="1019175" eaLnBrk="1" hangingPunct="1">
              <a:buNone/>
            </a:pPr>
            <a:endParaRPr lang="en-US" altLang="en-US" sz="2800"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1617" y="7211410"/>
            <a:ext cx="4836495" cy="352157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81868" y="3363048"/>
            <a:ext cx="4069773" cy="303934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9199" y="7172770"/>
            <a:ext cx="5505653" cy="366685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2470" y="3204312"/>
            <a:ext cx="4887832" cy="3258554"/>
          </a:xfrm>
          <a:prstGeom prst="rect">
            <a:avLst/>
          </a:prstGeom>
        </p:spPr>
      </p:pic>
      <p:sp>
        <p:nvSpPr>
          <p:cNvPr id="11" name="Right Arrow 10"/>
          <p:cNvSpPr/>
          <p:nvPr/>
        </p:nvSpPr>
        <p:spPr>
          <a:xfrm>
            <a:off x="7115695" y="4139738"/>
            <a:ext cx="2693760" cy="1480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ELECTRON </a:t>
            </a:r>
          </a:p>
          <a:p>
            <a:pPr algn="ctr"/>
            <a:r>
              <a:rPr lang="en-US" b="1" dirty="0" smtClean="0"/>
              <a:t>MICROSCOPE</a:t>
            </a:r>
            <a:endParaRPr lang="en-US" b="1" dirty="0"/>
          </a:p>
        </p:txBody>
      </p:sp>
      <p:sp>
        <p:nvSpPr>
          <p:cNvPr id="12" name="Right Arrow 11"/>
          <p:cNvSpPr/>
          <p:nvPr/>
        </p:nvSpPr>
        <p:spPr>
          <a:xfrm>
            <a:off x="7168345" y="8248992"/>
            <a:ext cx="2693760" cy="1480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LIGHT</a:t>
            </a:r>
          </a:p>
          <a:p>
            <a:pPr algn="ctr"/>
            <a:r>
              <a:rPr lang="en-US" b="1" dirty="0" smtClean="0"/>
              <a:t>MICROSCOPE</a:t>
            </a:r>
            <a:endParaRPr lang="en-US" b="1" dirty="0"/>
          </a:p>
        </p:txBody>
      </p:sp>
    </p:spTree>
    <p:extLst>
      <p:ext uri="{BB962C8B-B14F-4D97-AF65-F5344CB8AC3E}">
        <p14:creationId xmlns:p14="http://schemas.microsoft.com/office/powerpoint/2010/main" val="6023679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t>
            </a:r>
            <a:r>
              <a:rPr lang="en-US" altLang="en-US" sz="3200" b="1" dirty="0" smtClean="0"/>
              <a:t>and food (POSITIVE IMPACT) </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Rectangle 5"/>
          <p:cNvSpPr>
            <a:spLocks noGrp="1" noChangeArrowheads="1"/>
          </p:cNvSpPr>
          <p:nvPr/>
        </p:nvSpPr>
        <p:spPr bwMode="auto">
          <a:xfrm>
            <a:off x="1487012" y="3645430"/>
            <a:ext cx="13281976" cy="6563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250825" indent="-250825" defTabSz="1019175" eaLnBrk="1" hangingPunct="1"/>
            <a:endParaRPr lang="en-US" altLang="en-US" sz="2800"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7626" y="3278215"/>
            <a:ext cx="4588044" cy="344103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475" y="3298219"/>
            <a:ext cx="4580015" cy="3435012"/>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9533"/>
          <a:stretch/>
        </p:blipFill>
        <p:spPr>
          <a:xfrm>
            <a:off x="5284932" y="3238603"/>
            <a:ext cx="5787388" cy="3486946"/>
          </a:xfrm>
          <a:prstGeom prst="rect">
            <a:avLst/>
          </a:prstGeom>
        </p:spPr>
      </p:pic>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b="10296"/>
          <a:stretch/>
        </p:blipFill>
        <p:spPr>
          <a:xfrm>
            <a:off x="5080896" y="7016267"/>
            <a:ext cx="6094207" cy="3956533"/>
          </a:xfrm>
          <a:prstGeom prst="rect">
            <a:avLst/>
          </a:prstGeom>
        </p:spPr>
      </p:pic>
    </p:spTree>
    <p:extLst>
      <p:ext uri="{BB962C8B-B14F-4D97-AF65-F5344CB8AC3E}">
        <p14:creationId xmlns:p14="http://schemas.microsoft.com/office/powerpoint/2010/main" val="19639947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b="1" dirty="0"/>
              <a:t>Microorganisms </a:t>
            </a:r>
            <a:r>
              <a:rPr lang="en-US" altLang="en-US" sz="3200" b="1" dirty="0" smtClean="0"/>
              <a:t>and food (POSITIVE IMPACT) </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Rectangle 5"/>
          <p:cNvSpPr>
            <a:spLocks noGrp="1" noChangeArrowheads="1"/>
          </p:cNvSpPr>
          <p:nvPr/>
        </p:nvSpPr>
        <p:spPr bwMode="auto">
          <a:xfrm>
            <a:off x="1487012" y="3645430"/>
            <a:ext cx="13281976" cy="6563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250825" indent="-250825" defTabSz="1019175" eaLnBrk="1" hangingPunct="1"/>
            <a:endParaRPr lang="en-US" altLang="en-US" sz="2800" dirty="0" smtClean="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7525" y="7257042"/>
            <a:ext cx="5238750" cy="3929063"/>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3240" y="7718852"/>
            <a:ext cx="5578221" cy="347244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2465" y="3112326"/>
            <a:ext cx="3988470" cy="3988470"/>
          </a:xfrm>
          <a:prstGeom prst="rect">
            <a:avLst/>
          </a:prstGeom>
        </p:spPr>
      </p:pic>
    </p:spTree>
    <p:extLst>
      <p:ext uri="{BB962C8B-B14F-4D97-AF65-F5344CB8AC3E}">
        <p14:creationId xmlns:p14="http://schemas.microsoft.com/office/powerpoint/2010/main" val="41270875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dirty="0"/>
              <a:t>Microorganisms, Energy, and the Environment</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9" name="Rectangle 8"/>
          <p:cNvSpPr>
            <a:spLocks noGrp="1" noChangeArrowheads="1"/>
          </p:cNvSpPr>
          <p:nvPr/>
        </p:nvSpPr>
        <p:spPr bwMode="auto">
          <a:xfrm>
            <a:off x="1365568" y="3641801"/>
            <a:ext cx="13524862" cy="5972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250825" indent="-250825" defTabSz="1019175" eaLnBrk="1" hangingPunct="1"/>
            <a:endParaRPr lang="en-US" altLang="en-US" sz="3200" dirty="0" smtClean="0"/>
          </a:p>
          <a:p>
            <a:pPr marL="827088" lvl="1" indent="-317500" defTabSz="1019175" eaLnBrk="1" hangingPunct="1"/>
            <a:r>
              <a:rPr lang="en-US" altLang="en-US" sz="2800" dirty="0" smtClean="0"/>
              <a:t>The role of microbes in </a:t>
            </a:r>
            <a:r>
              <a:rPr lang="en-US" altLang="en-US" sz="2800" i="1" u="sng" dirty="0" smtClean="0"/>
              <a:t>biofuels</a:t>
            </a:r>
            <a:r>
              <a:rPr lang="en-US" altLang="en-US" sz="2800" i="1" dirty="0" smtClean="0"/>
              <a:t> </a:t>
            </a:r>
            <a:r>
              <a:rPr lang="en-US" altLang="en-US" sz="2800" dirty="0" smtClean="0"/>
              <a:t>production</a:t>
            </a:r>
          </a:p>
          <a:p>
            <a:pPr marL="1273175" lvl="2" indent="-254000" defTabSz="1019175" eaLnBrk="1" hangingPunct="1"/>
            <a:r>
              <a:rPr lang="en-US" altLang="en-US" sz="2800" dirty="0" smtClean="0"/>
              <a:t>For example, methane, ethanol, hydrogen</a:t>
            </a:r>
          </a:p>
          <a:p>
            <a:pPr marL="873125" lvl="1" indent="-254000" defTabSz="1019175" eaLnBrk="1" hangingPunct="1"/>
            <a:r>
              <a:rPr lang="en-US" altLang="en-US" sz="2800" dirty="0" smtClean="0"/>
              <a:t>Industrial microbiology: </a:t>
            </a:r>
            <a:r>
              <a:rPr lang="en-US" altLang="en-US" sz="2800" dirty="0"/>
              <a:t>Growing microorganisms in large scales to make products of low commercial </a:t>
            </a:r>
            <a:r>
              <a:rPr lang="en-US" altLang="en-US" sz="2800" dirty="0" smtClean="0"/>
              <a:t>value. </a:t>
            </a:r>
            <a:r>
              <a:rPr lang="en-US" altLang="en-US" sz="2800" dirty="0"/>
              <a:t>e</a:t>
            </a:r>
            <a:r>
              <a:rPr lang="en-US" altLang="en-US" sz="2800" dirty="0" smtClean="0"/>
              <a:t>.g. antibiotics and various chemicals (such as citric acid).</a:t>
            </a:r>
          </a:p>
          <a:p>
            <a:pPr marL="1273175" lvl="2" indent="-254000" defTabSz="1019175" eaLnBrk="1" hangingPunct="1"/>
            <a:endParaRPr lang="en-US" altLang="en-US" sz="2800" dirty="0" smtClean="0"/>
          </a:p>
          <a:p>
            <a:pPr marL="827088" lvl="1" indent="-317500" defTabSz="1019175" eaLnBrk="1" hangingPunct="1"/>
            <a:r>
              <a:rPr lang="en-US" altLang="en-US" sz="2800" dirty="0" smtClean="0"/>
              <a:t>The role of microbes in cleaning up pollutants (</a:t>
            </a:r>
            <a:r>
              <a:rPr lang="en-US" altLang="en-US" sz="2800" i="1" u="sng" dirty="0" smtClean="0"/>
              <a:t>bioremediation</a:t>
            </a:r>
            <a:r>
              <a:rPr lang="en-US" altLang="en-US" sz="2800" dirty="0" smtClean="0"/>
              <a:t>). There are 2 ways: </a:t>
            </a:r>
          </a:p>
          <a:p>
            <a:pPr marL="1252538" lvl="2" indent="-342900" defTabSz="1019175" eaLnBrk="1" hangingPunct="1"/>
            <a:r>
              <a:rPr lang="en-US" altLang="en-US" sz="2800" dirty="0" smtClean="0"/>
              <a:t>By introducing specific microorganisms to a polluted environment </a:t>
            </a:r>
          </a:p>
          <a:p>
            <a:pPr marL="1252538" lvl="2" indent="-342900" defTabSz="1019175" eaLnBrk="1" hangingPunct="1"/>
            <a:r>
              <a:rPr lang="en-US" altLang="en-US" sz="2800" dirty="0"/>
              <a:t>B</a:t>
            </a:r>
            <a:r>
              <a:rPr lang="en-US" altLang="en-US" sz="2800" dirty="0" smtClean="0"/>
              <a:t>y adding nutrients that stimulate preexisting microorganisms to degrade the pollutants. </a:t>
            </a:r>
            <a:endParaRPr lang="en-US" altLang="en-US" sz="2800" dirty="0"/>
          </a:p>
        </p:txBody>
      </p:sp>
    </p:spTree>
    <p:extLst>
      <p:ext uri="{BB962C8B-B14F-4D97-AF65-F5344CB8AC3E}">
        <p14:creationId xmlns:p14="http://schemas.microsoft.com/office/powerpoint/2010/main" val="16288413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771024" lvl="1" indent="-250825" algn="ctr" defTabSz="1019175"/>
            <a:r>
              <a:rPr lang="en-US" altLang="en-US" sz="3200" dirty="0"/>
              <a:t>Microorganisms, Energy, and the Environment</a:t>
            </a:r>
            <a:endParaRPr lang="en-US" altLang="en-US" sz="3200" b="1"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49587"/>
          <a:stretch/>
        </p:blipFill>
        <p:spPr>
          <a:xfrm>
            <a:off x="5155859" y="7162796"/>
            <a:ext cx="9635109" cy="3718567"/>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6743" y="3391287"/>
            <a:ext cx="9740602" cy="3614629"/>
          </a:xfrm>
          <a:prstGeom prst="rect">
            <a:avLst/>
          </a:prstGeom>
        </p:spPr>
      </p:pic>
      <p:sp>
        <p:nvSpPr>
          <p:cNvPr id="4" name="Rectangle 3"/>
          <p:cNvSpPr/>
          <p:nvPr/>
        </p:nvSpPr>
        <p:spPr>
          <a:xfrm>
            <a:off x="581891" y="8429118"/>
            <a:ext cx="4242335" cy="11554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Sewerage spill –bioremediation treatment  </a:t>
            </a:r>
            <a:endParaRPr lang="en-US" sz="2800" dirty="0"/>
          </a:p>
        </p:txBody>
      </p:sp>
      <p:sp>
        <p:nvSpPr>
          <p:cNvPr id="10" name="Rectangle 9"/>
          <p:cNvSpPr/>
          <p:nvPr/>
        </p:nvSpPr>
        <p:spPr>
          <a:xfrm>
            <a:off x="601288" y="4608040"/>
            <a:ext cx="4242335" cy="11554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Oil spill –bioremediation treatment  </a:t>
            </a:r>
            <a:endParaRPr lang="en-US" sz="2800" dirty="0"/>
          </a:p>
        </p:txBody>
      </p:sp>
    </p:spTree>
    <p:extLst>
      <p:ext uri="{BB962C8B-B14F-4D97-AF65-F5344CB8AC3E}">
        <p14:creationId xmlns:p14="http://schemas.microsoft.com/office/powerpoint/2010/main" val="3974024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3600" b="1" dirty="0" smtClean="0"/>
              <a:t>The </a:t>
            </a:r>
            <a:r>
              <a:rPr lang="en-US" altLang="en-US" sz="3600" b="1" dirty="0"/>
              <a:t>Impact of Microorganisms on Humans</a:t>
            </a:r>
          </a:p>
          <a:p>
            <a:pPr marL="445917" indent="-445917" algn="ctr" defTabSz="1811889"/>
            <a:r>
              <a:rPr lang="en-US" altLang="en-US" sz="3200" dirty="0"/>
              <a:t>Microorganisms and Their Genetic Resources </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9" name="Rectangle 8"/>
          <p:cNvSpPr>
            <a:spLocks noGrp="1" noChangeArrowheads="1"/>
          </p:cNvSpPr>
          <p:nvPr/>
        </p:nvSpPr>
        <p:spPr bwMode="auto">
          <a:xfrm>
            <a:off x="1365568" y="3641801"/>
            <a:ext cx="13524862" cy="5972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18285" rIns="0" bIns="18285" numCol="1" anchor="t" anchorCtr="0" compatLnSpc="1">
            <a:prstTxWarp prst="textNoShape">
              <a:avLst/>
            </a:prstTxWarp>
          </a:bodyPr>
          <a:lstStyle>
            <a:lvl1pPr marL="342900" indent="-342900" algn="l" rtl="0" eaLnBrk="0" fontAlgn="base" hangingPunct="0">
              <a:spcBef>
                <a:spcPct val="20000"/>
              </a:spcBef>
              <a:spcAft>
                <a:spcPct val="0"/>
              </a:spcAft>
              <a:buClr>
                <a:srgbClr val="0C6080"/>
              </a:buClr>
              <a:buFont typeface="Times" panose="02020603050405020304" pitchFamily="18" charset="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6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05895" indent="0" defTabSz="1811889">
              <a:buNone/>
            </a:pPr>
            <a:r>
              <a:rPr lang="en-US" altLang="en-US" sz="3400" b="1" u="sng" dirty="0" smtClean="0"/>
              <a:t>Biotechnology</a:t>
            </a:r>
            <a:r>
              <a:rPr lang="en-US" altLang="en-US" sz="3400" dirty="0" smtClean="0"/>
              <a:t> employs genetically engineered microorganisms </a:t>
            </a:r>
            <a:r>
              <a:rPr lang="en-US" altLang="en-US" sz="3400" dirty="0"/>
              <a:t>to generate products </a:t>
            </a:r>
            <a:r>
              <a:rPr lang="en-US" altLang="en-US" sz="3400" dirty="0" smtClean="0"/>
              <a:t>of high </a:t>
            </a:r>
            <a:r>
              <a:rPr lang="en-US" altLang="en-US" sz="3400" dirty="0"/>
              <a:t>value to humans, such as </a:t>
            </a:r>
            <a:r>
              <a:rPr lang="en-US" altLang="en-US" sz="3400" dirty="0" smtClean="0"/>
              <a:t>insulin and human proteins.</a:t>
            </a:r>
            <a:endParaRPr lang="en-US" altLang="en-US" sz="3400" dirty="0"/>
          </a:p>
          <a:p>
            <a:pPr marL="505895" indent="0" defTabSz="1811889">
              <a:buNone/>
            </a:pPr>
            <a:endParaRPr lang="en-US" altLang="en-US" sz="3400" dirty="0" smtClean="0"/>
          </a:p>
          <a:p>
            <a:pPr marL="505895" indent="0" defTabSz="1811889">
              <a:buNone/>
            </a:pPr>
            <a:endParaRPr lang="en-US" altLang="en-US" sz="3400" dirty="0"/>
          </a:p>
          <a:p>
            <a:pPr marL="505895" indent="0" defTabSz="1811889">
              <a:buNone/>
            </a:pPr>
            <a:r>
              <a:rPr lang="en-US" altLang="en-US" sz="3400" b="1" u="sng" dirty="0"/>
              <a:t>Microbiology as a </a:t>
            </a:r>
            <a:r>
              <a:rPr lang="en-US" altLang="en-US" sz="3400" b="1" u="sng" dirty="0" smtClean="0"/>
              <a:t>Career: </a:t>
            </a:r>
          </a:p>
          <a:p>
            <a:pPr marL="1070347" indent="-564452" defTabSz="1811889"/>
            <a:r>
              <a:rPr lang="en-US" altLang="en-US" sz="3400" dirty="0"/>
              <a:t>Clinical medicine</a:t>
            </a:r>
          </a:p>
          <a:p>
            <a:pPr marL="1070347" indent="-564452" defTabSz="1811889"/>
            <a:r>
              <a:rPr lang="en-US" altLang="en-US" sz="3400" dirty="0"/>
              <a:t>Research and development – pharmaceutical, chemical/biochemical, biotechnology</a:t>
            </a:r>
          </a:p>
          <a:p>
            <a:pPr marL="1070347" indent="-564452" defTabSz="1811889"/>
            <a:r>
              <a:rPr lang="en-US" altLang="en-US" sz="3400" dirty="0"/>
              <a:t>Microbial monitoring in food and beverage industries, public health, </a:t>
            </a:r>
            <a:r>
              <a:rPr lang="en-US" altLang="en-US" sz="3400" dirty="0" smtClean="0"/>
              <a:t>government. </a:t>
            </a:r>
            <a:endParaRPr lang="en-US" altLang="en-US" sz="3400" dirty="0"/>
          </a:p>
          <a:p>
            <a:pPr marL="905945" lvl="1" indent="0" defTabSz="1811889">
              <a:buNone/>
            </a:pPr>
            <a:endParaRPr lang="en-US" altLang="en-US" sz="3200" dirty="0" smtClean="0"/>
          </a:p>
          <a:p>
            <a:pPr marL="1470397" lvl="1" indent="-564452" defTabSz="1811889"/>
            <a:endParaRPr lang="en-US" altLang="en-US" sz="4800" dirty="0"/>
          </a:p>
        </p:txBody>
      </p:sp>
    </p:spTree>
    <p:extLst>
      <p:ext uri="{BB962C8B-B14F-4D97-AF65-F5344CB8AC3E}">
        <p14:creationId xmlns:p14="http://schemas.microsoft.com/office/powerpoint/2010/main" val="18175112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82" y="9830972"/>
            <a:ext cx="13484860" cy="1463040"/>
          </a:xfrm>
        </p:spPr>
        <p:txBody>
          <a:bodyPr/>
          <a:lstStyle/>
          <a:p>
            <a:pPr algn="ctr"/>
            <a:r>
              <a:rPr lang="en-US" sz="4000" b="1" dirty="0" smtClean="0"/>
              <a:t>REMEMBER </a:t>
            </a:r>
            <a:r>
              <a:rPr lang="en-US" sz="4000" dirty="0" smtClean="0"/>
              <a:t/>
            </a:r>
            <a:br>
              <a:rPr lang="en-US" sz="4000" dirty="0" smtClean="0"/>
            </a:br>
            <a:r>
              <a:rPr lang="en-US" sz="4000" dirty="0" smtClean="0"/>
              <a:t/>
            </a:r>
            <a:br>
              <a:rPr lang="en-US" sz="4000" dirty="0" smtClean="0"/>
            </a:br>
            <a:r>
              <a:rPr lang="en-US" sz="4000" dirty="0" smtClean="0"/>
              <a:t>You can always ask questions through our discussion board on </a:t>
            </a:r>
            <a:br>
              <a:rPr lang="en-US" sz="4000" dirty="0" smtClean="0"/>
            </a:br>
            <a:r>
              <a:rPr lang="en-US" sz="4000" dirty="0" smtClean="0">
                <a:hlinkClick r:id="rId2"/>
              </a:rPr>
              <a:t>www.lms.ksu.edu.sa</a:t>
            </a:r>
            <a:endParaRPr lang="en-US" sz="4000"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9664" b="9664"/>
          <a:stretch>
            <a:fillRect/>
          </a:stretch>
        </p:blipFill>
        <p:spPr/>
      </p:pic>
    </p:spTree>
    <p:extLst>
      <p:ext uri="{BB962C8B-B14F-4D97-AF65-F5344CB8AC3E}">
        <p14:creationId xmlns:p14="http://schemas.microsoft.com/office/powerpoint/2010/main" val="19962261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Title 4"/>
          <p:cNvSpPr txBox="1">
            <a:spLocks/>
          </p:cNvSpPr>
          <p:nvPr/>
        </p:nvSpPr>
        <p:spPr>
          <a:xfrm>
            <a:off x="14267799" y="227628"/>
            <a:ext cx="2004300"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smtClean="0"/>
              <a:t>الشعبة .............</a:t>
            </a:r>
            <a:endParaRPr lang="en-US" sz="2400" dirty="0"/>
          </a:p>
        </p:txBody>
      </p:sp>
      <p:sp>
        <p:nvSpPr>
          <p:cNvPr id="5" name="Title 4"/>
          <p:cNvSpPr txBox="1">
            <a:spLocks/>
          </p:cNvSpPr>
          <p:nvPr/>
        </p:nvSpPr>
        <p:spPr>
          <a:xfrm>
            <a:off x="2419984" y="1584960"/>
            <a:ext cx="11508828" cy="3230880"/>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t>Lecture-4</a:t>
            </a:r>
            <a:endParaRPr lang="en-US" sz="5400" dirty="0"/>
          </a:p>
          <a:p>
            <a:pPr algn="ctr"/>
            <a:r>
              <a:rPr lang="en-US" sz="4800" dirty="0" smtClean="0"/>
              <a:t>History of microbiology (Part-1)</a:t>
            </a:r>
          </a:p>
        </p:txBody>
      </p:sp>
      <p:sp>
        <p:nvSpPr>
          <p:cNvPr id="9" name="Content Placeholder 2"/>
          <p:cNvSpPr>
            <a:spLocks noGrp="1"/>
          </p:cNvSpPr>
          <p:nvPr>
            <p:ph idx="1"/>
          </p:nvPr>
        </p:nvSpPr>
        <p:spPr>
          <a:xfrm>
            <a:off x="1354015" y="6970166"/>
            <a:ext cx="13733585" cy="4213650"/>
          </a:xfrm>
        </p:spPr>
        <p:txBody>
          <a:bodyPr>
            <a:noAutofit/>
          </a:bodyPr>
          <a:lstStyle/>
          <a:p>
            <a:pPr marL="0" indent="0" algn="ctr">
              <a:lnSpc>
                <a:spcPct val="100000"/>
              </a:lnSpc>
              <a:spcBef>
                <a:spcPts val="0"/>
              </a:spcBef>
              <a:spcAft>
                <a:spcPts val="0"/>
              </a:spcAft>
              <a:buNone/>
            </a:pPr>
            <a:r>
              <a:rPr lang="en-US" sz="2400" b="1" dirty="0" smtClean="0"/>
              <a:t>140 MBIO panel (semester </a:t>
            </a:r>
            <a:r>
              <a:rPr lang="en-US" sz="2400" b="1" dirty="0" smtClean="0"/>
              <a:t>2; </a:t>
            </a:r>
            <a:r>
              <a:rPr lang="en-US" sz="2400" b="1" dirty="0" smtClean="0"/>
              <a:t>1437-1438H)</a:t>
            </a:r>
          </a:p>
          <a:p>
            <a:pPr marL="0" indent="0" algn="r" rtl="1">
              <a:lnSpc>
                <a:spcPct val="100000"/>
              </a:lnSpc>
              <a:spcBef>
                <a:spcPts val="0"/>
              </a:spcBef>
              <a:spcAft>
                <a:spcPts val="0"/>
              </a:spcAft>
              <a:buNone/>
            </a:pPr>
            <a:r>
              <a:rPr lang="ar-SA" sz="2400" b="1" dirty="0" smtClean="0"/>
              <a:t>د</a:t>
            </a:r>
            <a:r>
              <a:rPr lang="ar-SA" sz="2400" b="1" dirty="0" smtClean="0"/>
              <a:t>. فاطمة </a:t>
            </a:r>
            <a:r>
              <a:rPr lang="ar-SA" sz="2400" b="1" dirty="0" smtClean="0"/>
              <a:t>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None/>
            </a:pPr>
            <a:r>
              <a:rPr lang="ar-SA" sz="2400" b="1" dirty="0" smtClean="0"/>
              <a:t>د. كاكاشان </a:t>
            </a:r>
            <a:r>
              <a:rPr lang="ar-SA" sz="2400" b="1" dirty="0" smtClean="0"/>
              <a:t>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None/>
            </a:pPr>
            <a:r>
              <a:rPr lang="ar-SA" sz="2400" b="1" dirty="0" smtClean="0"/>
              <a:t>د. حميراء رضوان </a:t>
            </a:r>
            <a:r>
              <a:rPr lang="en-US" sz="2400" b="1" dirty="0" smtClean="0"/>
              <a:t> Dr</a:t>
            </a:r>
            <a:r>
              <a:rPr lang="en-US" sz="2400" b="1" dirty="0"/>
              <a:t>.</a:t>
            </a:r>
            <a:r>
              <a:rPr lang="en-US" sz="2400" b="1" dirty="0" smtClean="0"/>
              <a:t>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None/>
            </a:pPr>
            <a:endParaRPr lang="ar-SA" sz="2400" dirty="0"/>
          </a:p>
          <a:p>
            <a:pPr marL="0" indent="0" algn="r" rtl="1">
              <a:lnSpc>
                <a:spcPct val="100000"/>
              </a:lnSpc>
              <a:spcBef>
                <a:spcPts val="0"/>
              </a:spcBef>
              <a:spcAft>
                <a:spcPts val="0"/>
              </a:spcAft>
              <a:buNone/>
            </a:pPr>
            <a:r>
              <a:rPr lang="ar-SA" sz="2400" dirty="0" smtClean="0"/>
              <a:t>أعدت العروض </a:t>
            </a:r>
            <a:r>
              <a:rPr lang="ar-SA" sz="2400" dirty="0" smtClean="0"/>
              <a:t>التقديمية منسقة المقرر: </a:t>
            </a:r>
            <a:r>
              <a:rPr lang="ar-SA" sz="2400" dirty="0" smtClean="0"/>
              <a:t>د. </a:t>
            </a:r>
            <a:r>
              <a:rPr lang="ar-SA" sz="2400" dirty="0"/>
              <a:t>أسماء الصالح </a:t>
            </a:r>
            <a:endParaRPr lang="en-US" sz="2400" dirty="0"/>
          </a:p>
          <a:p>
            <a:pPr marL="0" indent="0" algn="r" rtl="1">
              <a:lnSpc>
                <a:spcPct val="100000"/>
              </a:lnSpc>
              <a:spcBef>
                <a:spcPts val="0"/>
              </a:spcBef>
              <a:spcAft>
                <a:spcPts val="0"/>
              </a:spcAft>
              <a:buNone/>
            </a:pPr>
            <a:r>
              <a:rPr lang="ar-SA" sz="2400" dirty="0"/>
              <a:t>رقم المكتب </a:t>
            </a:r>
            <a:r>
              <a:rPr lang="en-US" sz="2400" dirty="0"/>
              <a:t>5T201</a:t>
            </a:r>
          </a:p>
          <a:p>
            <a:pPr marL="0" indent="0" algn="r" rtl="1">
              <a:lnSpc>
                <a:spcPct val="100000"/>
              </a:lnSpc>
              <a:spcBef>
                <a:spcPts val="0"/>
              </a:spcBef>
              <a:spcAft>
                <a:spcPts val="0"/>
              </a:spcAft>
              <a:buNone/>
            </a:pPr>
            <a:r>
              <a:rPr lang="ar-SA" sz="2400" dirty="0"/>
              <a:t>الموقع: </a:t>
            </a:r>
            <a:r>
              <a:rPr lang="en-US" sz="2400" u="sng" dirty="0">
                <a:hlinkClick r:id="rId2"/>
              </a:rPr>
              <a:t>http://fac.ksu.edu.sa/asmalsaleh</a:t>
            </a:r>
            <a:endParaRPr lang="en-US" sz="2400" dirty="0"/>
          </a:p>
          <a:p>
            <a:pPr marL="0" indent="0" algn="r" rtl="1">
              <a:lnSpc>
                <a:spcPct val="100000"/>
              </a:lnSpc>
              <a:spcBef>
                <a:spcPts val="0"/>
              </a:spcBef>
              <a:spcAft>
                <a:spcPts val="0"/>
              </a:spcAft>
              <a:buNone/>
            </a:pPr>
            <a:r>
              <a:rPr lang="ar-SA" sz="2400" dirty="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15682722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0" indent="0" defTabSz="1019175">
              <a:buNone/>
            </a:pPr>
            <a:endParaRPr lang="en-US" altLang="en-US" sz="4000" dirty="0" smtClean="0"/>
          </a:p>
          <a:p>
            <a:pPr defTabSz="1019175">
              <a:buFont typeface="Arial" panose="020B0604020202020204" pitchFamily="34" charset="0"/>
              <a:buChar char="•"/>
            </a:pPr>
            <a:r>
              <a:rPr lang="en-US" altLang="en-US" sz="4000" b="1" dirty="0" smtClean="0"/>
              <a:t> History of microbiology (part-1)</a:t>
            </a:r>
          </a:p>
          <a:p>
            <a:pPr lvl="1" defTabSz="1019175">
              <a:buFont typeface="Arial" panose="020B0604020202020204" pitchFamily="34" charset="0"/>
              <a:buChar char="•"/>
            </a:pPr>
            <a:r>
              <a:rPr lang="en-US" altLang="en-US" sz="3644" b="1" dirty="0" smtClean="0"/>
              <a:t> Microbiology in the Islamic era (Arabic content). </a:t>
            </a:r>
          </a:p>
          <a:p>
            <a:pPr lvl="1" defTabSz="1019175">
              <a:buFont typeface="Arial" panose="020B0604020202020204" pitchFamily="34" charset="0"/>
              <a:buChar char="•"/>
            </a:pPr>
            <a:r>
              <a:rPr lang="en-US" altLang="en-US" sz="3644" b="1" dirty="0" smtClean="0"/>
              <a:t> Pathways of discovery in microbiology</a:t>
            </a:r>
          </a:p>
          <a:p>
            <a:pPr lvl="2" defTabSz="1811889">
              <a:buFont typeface="Courier New" panose="02070309020205020404" pitchFamily="49" charset="0"/>
              <a:buChar char="o"/>
            </a:pPr>
            <a:r>
              <a:rPr lang="en-US" altLang="en-US" sz="2889" dirty="0" smtClean="0"/>
              <a:t>The historical roots of microbiology</a:t>
            </a:r>
          </a:p>
          <a:p>
            <a:pPr lvl="2" defTabSz="1811889">
              <a:buFont typeface="Courier New" panose="02070309020205020404" pitchFamily="49" charset="0"/>
              <a:buChar char="o"/>
            </a:pPr>
            <a:r>
              <a:rPr lang="en-US" altLang="en-US" sz="2889" dirty="0" smtClean="0"/>
              <a:t>Pasteur and the defeat of spontaneous generation</a:t>
            </a:r>
          </a:p>
          <a:p>
            <a:pPr lvl="2" defTabSz="1811889">
              <a:buFont typeface="Courier New" panose="02070309020205020404" pitchFamily="49" charset="0"/>
              <a:buChar char="o"/>
            </a:pPr>
            <a:r>
              <a:rPr lang="en-US" altLang="en-US" sz="2889" dirty="0" smtClean="0"/>
              <a:t>Koch, infectious disease, and pure culture microbiology.</a:t>
            </a:r>
          </a:p>
          <a:p>
            <a:pPr marL="162562" lvl="2" indent="-162562" defTabSz="1019175">
              <a:spcBef>
                <a:spcPts val="2133"/>
              </a:spcBef>
              <a:spcAft>
                <a:spcPts val="356"/>
              </a:spcAft>
              <a:buSzPct val="100000"/>
              <a:buFont typeface="Arial" panose="020B0604020202020204" pitchFamily="34" charset="0"/>
              <a:buChar char="•"/>
            </a:pPr>
            <a:r>
              <a:rPr lang="en-US" altLang="en-US" sz="4000" b="1" dirty="0" smtClean="0"/>
              <a:t> History </a:t>
            </a:r>
            <a:r>
              <a:rPr lang="en-US" altLang="en-US" sz="4000" b="1" dirty="0"/>
              <a:t>of microbiology (part-2)</a:t>
            </a:r>
          </a:p>
          <a:p>
            <a:pPr lvl="1" defTabSz="1811889">
              <a:buFont typeface="Courier New" panose="02070309020205020404" pitchFamily="49" charset="0"/>
              <a:buChar char="o"/>
            </a:pPr>
            <a:r>
              <a:rPr lang="en-US" altLang="en-US" sz="3600" dirty="0" smtClean="0"/>
              <a:t>The rise of microbial diversity</a:t>
            </a:r>
          </a:p>
          <a:p>
            <a:pPr lvl="1" defTabSz="1811889">
              <a:buFont typeface="Courier New" panose="02070309020205020404" pitchFamily="49" charset="0"/>
              <a:buChar char="o"/>
            </a:pPr>
            <a:r>
              <a:rPr lang="en-US" altLang="en-US" sz="3600" dirty="0" smtClean="0"/>
              <a:t>The modern era of microbiology</a:t>
            </a:r>
          </a:p>
          <a:p>
            <a:pPr marL="0" indent="0" algn="ctr" rtl="1">
              <a:lnSpc>
                <a:spcPct val="150000"/>
              </a:lnSpc>
              <a:buNone/>
            </a:pPr>
            <a:endParaRPr lang="en-US" sz="4000" dirty="0"/>
          </a:p>
        </p:txBody>
      </p:sp>
      <p:grpSp>
        <p:nvGrpSpPr>
          <p:cNvPr id="2" name="Group 1"/>
          <p:cNvGrpSpPr/>
          <p:nvPr/>
        </p:nvGrpSpPr>
        <p:grpSpPr>
          <a:xfrm>
            <a:off x="15743" y="15766"/>
            <a:ext cx="15972571" cy="2553994"/>
            <a:chOff x="15743" y="15766"/>
            <a:chExt cx="15972571" cy="2553994"/>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smtClean="0"/>
                <a:t>History of microbiology</a:t>
              </a:r>
            </a:p>
            <a:p>
              <a:pPr algn="ctr"/>
              <a:r>
                <a:rPr lang="en-US" sz="5400" dirty="0" smtClean="0"/>
                <a:t>Content</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spTree>
    <p:extLst>
      <p:ext uri="{BB962C8B-B14F-4D97-AF65-F5344CB8AC3E}">
        <p14:creationId xmlns:p14="http://schemas.microsoft.com/office/powerpoint/2010/main" val="121377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r>
              <a:rPr lang="en-US" altLang="en-US" sz="2800" dirty="0"/>
              <a:t>1.1 </a:t>
            </a:r>
            <a:r>
              <a:rPr lang="en-US" altLang="en-US" sz="2800" dirty="0" smtClean="0"/>
              <a:t>Microbiology and Microorganisms</a:t>
            </a:r>
          </a:p>
          <a:p>
            <a:pPr marL="771024" lvl="1" indent="-250825" defTabSz="1019175"/>
            <a:r>
              <a:rPr lang="en-US" altLang="en-US" sz="2444" dirty="0" smtClean="0"/>
              <a:t>The importance of microorganisms </a:t>
            </a:r>
            <a:endParaRPr lang="en-US" altLang="en-US" sz="2444" dirty="0"/>
          </a:p>
          <a:p>
            <a:pPr marL="250825" indent="-250825" defTabSz="1019175"/>
            <a:r>
              <a:rPr lang="en-US" altLang="en-US" sz="2800" dirty="0"/>
              <a:t>1.2 Microbial Cells </a:t>
            </a:r>
            <a:endParaRPr lang="en-US" altLang="en-US" sz="2800" dirty="0" smtClean="0"/>
          </a:p>
          <a:p>
            <a:pPr marL="771024" lvl="1" indent="-250825" defTabSz="1019175"/>
            <a:r>
              <a:rPr lang="en-US" altLang="en-US" sz="2444" dirty="0" smtClean="0"/>
              <a:t>Cell chemistry and key structure</a:t>
            </a:r>
          </a:p>
          <a:p>
            <a:pPr marL="771024" lvl="1" indent="-250825" defTabSz="1019175"/>
            <a:r>
              <a:rPr lang="en-US" altLang="en-US" sz="2444" dirty="0" smtClean="0"/>
              <a:t>Characteristics of living systems </a:t>
            </a:r>
          </a:p>
          <a:p>
            <a:pPr marL="771024" lvl="1" indent="-250825" defTabSz="1019175"/>
            <a:r>
              <a:rPr lang="en-US" altLang="en-US" sz="2444" dirty="0" smtClean="0"/>
              <a:t>Cell functions: coding and metabolism.</a:t>
            </a:r>
          </a:p>
          <a:p>
            <a:pPr marL="250825" indent="-250825" defTabSz="1019175"/>
            <a:r>
              <a:rPr lang="en-US" altLang="en-US" sz="2800" dirty="0" smtClean="0"/>
              <a:t>1.3 Microorganisms and Their Environments</a:t>
            </a:r>
          </a:p>
          <a:p>
            <a:pPr marL="771024" lvl="1" indent="-250825" defTabSz="1019175"/>
            <a:r>
              <a:rPr lang="en-US" altLang="en-US" sz="2444" dirty="0" smtClean="0"/>
              <a:t>Microbial interaction</a:t>
            </a:r>
          </a:p>
          <a:p>
            <a:pPr marL="250825" indent="-250825" defTabSz="1019175"/>
            <a:r>
              <a:rPr lang="en-US" altLang="en-US" sz="2800" dirty="0" smtClean="0"/>
              <a:t>1.4 The Impact of Microorganisms on Humans</a:t>
            </a:r>
          </a:p>
          <a:p>
            <a:pPr marL="771024" lvl="1" indent="-250825" defTabSz="1019175"/>
            <a:r>
              <a:rPr lang="en-US" altLang="en-US" sz="2444" dirty="0" smtClean="0"/>
              <a:t>Microorganisms as disease agents </a:t>
            </a:r>
          </a:p>
          <a:p>
            <a:pPr marL="771024" lvl="1" indent="-250825" defTabSz="1019175"/>
            <a:r>
              <a:rPr lang="en-US" altLang="en-US" sz="2444" dirty="0" smtClean="0"/>
              <a:t>Microorganisms and agriculture</a:t>
            </a:r>
          </a:p>
          <a:p>
            <a:pPr marL="771024" lvl="1" indent="-250825" defTabSz="1019175"/>
            <a:r>
              <a:rPr lang="en-US" altLang="en-US" sz="2444" dirty="0" smtClean="0"/>
              <a:t>Microorganisms and food</a:t>
            </a:r>
          </a:p>
          <a:p>
            <a:pPr marL="771024" lvl="1" indent="-250825" defTabSz="1019175"/>
            <a:r>
              <a:rPr lang="en-US" altLang="en-US" sz="2444" dirty="0" smtClean="0"/>
              <a:t>Microorganisms, energy and there environment</a:t>
            </a:r>
          </a:p>
          <a:p>
            <a:pPr marL="771024" lvl="1" indent="-250825" defTabSz="1019175"/>
            <a:r>
              <a:rPr lang="en-US" altLang="en-US" sz="2444" dirty="0" smtClean="0"/>
              <a:t>Microorganisms and their genetic resources </a:t>
            </a:r>
          </a:p>
          <a:p>
            <a:pPr marL="771024" lvl="1" indent="-250825" defTabSz="1019175"/>
            <a:r>
              <a:rPr lang="en-US" altLang="en-US" sz="2444" dirty="0" smtClean="0"/>
              <a:t>Microbiology as a career  </a:t>
            </a:r>
          </a:p>
          <a:p>
            <a:pPr marL="0" indent="0" algn="ctr" rtl="1">
              <a:lnSpc>
                <a:spcPct val="150000"/>
              </a:lnSpc>
              <a:buNone/>
            </a:pPr>
            <a:endParaRPr lang="en-US" sz="28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545524" y="1340069"/>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smtClean="0"/>
              <a:t>Principles </a:t>
            </a:r>
            <a:r>
              <a:rPr lang="en-US" sz="5400" dirty="0" smtClean="0"/>
              <a:t>of Microbiology </a:t>
            </a:r>
          </a:p>
          <a:p>
            <a:pPr algn="ctr"/>
            <a:r>
              <a:rPr lang="en-US" sz="5400" dirty="0" smtClean="0"/>
              <a:t>Content</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35274987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6167" y="3281305"/>
            <a:ext cx="13411202" cy="7152640"/>
          </a:xfrm>
        </p:spPr>
        <p:txBody>
          <a:bodyPr>
            <a:normAutofit/>
          </a:bodyPr>
          <a:lstStyle/>
          <a:p>
            <a:pPr algn="r" rtl="1"/>
            <a:r>
              <a:rPr lang="ar-SA" b="1" u="sng" dirty="0" smtClean="0"/>
              <a:t>إلغاء فكرة المسبب العفوي: </a:t>
            </a:r>
          </a:p>
          <a:p>
            <a:pPr algn="r" rtl="1"/>
            <a:r>
              <a:rPr lang="ar-SA" dirty="0" smtClean="0"/>
              <a:t>قال صلى الله عليه وسلم عن الطاعون «إذا وقع بأرض فلا تدخلوها، وإذا كنتم بها فلا تفروا منه». </a:t>
            </a:r>
          </a:p>
          <a:p>
            <a:pPr algn="r" rtl="1"/>
            <a:r>
              <a:rPr lang="ar-SA" dirty="0" smtClean="0"/>
              <a:t>جاءت السنة المطهرة بالحث على النظافة في الأكل والشرب، والنظافة بعد الخارج من السبيليت والنهي عن الاكل في الآنية  المشقوقة والتنفس في الطعاموالشراب والحض على السواك والمضمضة وتغطية الطعام والتحذير من لعاب الكلب .. الخ </a:t>
            </a:r>
          </a:p>
          <a:p>
            <a:pPr algn="r" rtl="1"/>
            <a:endParaRPr lang="ar-SA" dirty="0" smtClean="0"/>
          </a:p>
          <a:p>
            <a:pPr algn="r" rtl="1"/>
            <a:r>
              <a:rPr lang="ar-SA" b="1" u="sng" dirty="0"/>
              <a:t>العلماء المسلمون والأمراض المعدية</a:t>
            </a:r>
            <a:r>
              <a:rPr lang="ar-SA" b="1" u="sng" dirty="0" smtClean="0"/>
              <a:t>:</a:t>
            </a:r>
          </a:p>
          <a:p>
            <a:pPr algn="r" rtl="1"/>
            <a:r>
              <a:rPr lang="ar-SA" dirty="0" smtClean="0"/>
              <a:t>  </a:t>
            </a:r>
            <a:r>
              <a:rPr lang="ar-SA" dirty="0"/>
              <a:t>نصح المسلمون بالعديد من النصائح لتجنب الأمراض المعدية </a:t>
            </a:r>
            <a:r>
              <a:rPr lang="ar-SA" dirty="0" smtClean="0"/>
              <a:t>كالنظافة </a:t>
            </a:r>
            <a:r>
              <a:rPr lang="ar-SA" dirty="0"/>
              <a:t>التامة وتخصيص أدوات للمريض، وعزل المريض المصاب بمرض معدي فكانوا أول من أسس نظام الحجر الصحي. عزل الخليفة الوليد بن عبدالملك مرضى الجذام في مصحات خاصة. </a:t>
            </a:r>
          </a:p>
        </p:txBody>
      </p:sp>
      <p:grpSp>
        <p:nvGrpSpPr>
          <p:cNvPr id="4" name="Group 3"/>
          <p:cNvGrpSpPr/>
          <p:nvPr/>
        </p:nvGrpSpPr>
        <p:grpSpPr>
          <a:xfrm>
            <a:off x="15743" y="15766"/>
            <a:ext cx="15972571" cy="2553994"/>
            <a:chOff x="15743" y="15766"/>
            <a:chExt cx="15972571" cy="2553994"/>
          </a:xfrm>
        </p:grpSpPr>
        <p:sp>
          <p:nvSpPr>
            <p:cNvPr id="5"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6"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smtClean="0"/>
                <a:t>History of microbiology</a:t>
              </a:r>
            </a:p>
            <a:p>
              <a:pPr algn="ctr"/>
              <a:r>
                <a:rPr lang="ar-SA" sz="5400" dirty="0" smtClean="0"/>
                <a:t>الأحياء الدقيقة في العصر الإسلامي </a:t>
              </a:r>
              <a:endParaRPr lang="en-US" sz="5400" dirty="0" smtClean="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spTree>
    <p:extLst>
      <p:ext uri="{BB962C8B-B14F-4D97-AF65-F5344CB8AC3E}">
        <p14:creationId xmlns:p14="http://schemas.microsoft.com/office/powerpoint/2010/main" val="21700694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3038" y="3281305"/>
            <a:ext cx="13466619" cy="7957502"/>
          </a:xfrm>
        </p:spPr>
        <p:txBody>
          <a:bodyPr>
            <a:normAutofit fontScale="92500" lnSpcReduction="10000"/>
          </a:bodyPr>
          <a:lstStyle/>
          <a:p>
            <a:pPr algn="r" rtl="1"/>
            <a:r>
              <a:rPr lang="ar-SA" b="1" dirty="0" smtClean="0"/>
              <a:t>أبو </a:t>
            </a:r>
            <a:r>
              <a:rPr lang="ar-SA" b="1" dirty="0"/>
              <a:t>بكر </a:t>
            </a:r>
            <a:r>
              <a:rPr lang="ar-SA" b="1" dirty="0" smtClean="0"/>
              <a:t>الرازي</a:t>
            </a:r>
          </a:p>
          <a:p>
            <a:pPr lvl="1" algn="r" rtl="1">
              <a:buFont typeface="Arial" panose="020B0604020202020204" pitchFamily="34" charset="0"/>
              <a:buChar char="•"/>
            </a:pPr>
            <a:r>
              <a:rPr lang="ar-SA" dirty="0" smtClean="0"/>
              <a:t> </a:t>
            </a:r>
            <a:r>
              <a:rPr lang="ar-SA" dirty="0"/>
              <a:t>فرق </a:t>
            </a:r>
            <a:r>
              <a:rPr lang="ar-SA" dirty="0" smtClean="0"/>
              <a:t>بين </a:t>
            </a:r>
            <a:r>
              <a:rPr lang="ar-SA" dirty="0"/>
              <a:t>الحصبة والجدري- رغم التشابه الشديد بينهما. </a:t>
            </a:r>
            <a:endParaRPr lang="ar-SA" dirty="0" smtClean="0"/>
          </a:p>
          <a:p>
            <a:pPr lvl="1" algn="r" rtl="1">
              <a:buFont typeface="Arial" panose="020B0604020202020204" pitchFamily="34" charset="0"/>
              <a:buChar char="•"/>
            </a:pPr>
            <a:r>
              <a:rPr lang="ar-SA" dirty="0" smtClean="0"/>
              <a:t>قصة </a:t>
            </a:r>
            <a:r>
              <a:rPr lang="ar-SA" dirty="0"/>
              <a:t>بناء المشفى في بغداد</a:t>
            </a:r>
          </a:p>
          <a:p>
            <a:pPr algn="r" rtl="1"/>
            <a:r>
              <a:rPr lang="ar-SA" b="1" dirty="0" smtClean="0"/>
              <a:t>ابن </a:t>
            </a:r>
            <a:r>
              <a:rPr lang="ar-SA" b="1" dirty="0"/>
              <a:t>الجزار القيرواني</a:t>
            </a:r>
            <a:r>
              <a:rPr lang="ar-SA" dirty="0"/>
              <a:t> </a:t>
            </a:r>
            <a:endParaRPr lang="ar-SA" dirty="0" smtClean="0"/>
          </a:p>
          <a:p>
            <a:pPr lvl="1" algn="r" rtl="1">
              <a:buFont typeface="Arial" panose="020B0604020202020204" pitchFamily="34" charset="0"/>
              <a:buChar char="•"/>
            </a:pPr>
            <a:r>
              <a:rPr lang="ar-SA" dirty="0" smtClean="0"/>
              <a:t>تناول مرض </a:t>
            </a:r>
            <a:r>
              <a:rPr lang="ar-SA" dirty="0"/>
              <a:t>الجذام في كتاب مستقل وذكر أسبابه وطرق علاجه</a:t>
            </a:r>
          </a:p>
          <a:p>
            <a:pPr algn="r" rtl="1"/>
            <a:r>
              <a:rPr lang="ar-SA" b="1" dirty="0" smtClean="0"/>
              <a:t>ابن سينا</a:t>
            </a:r>
            <a:r>
              <a:rPr lang="ar-SA" dirty="0" smtClean="0"/>
              <a:t> </a:t>
            </a:r>
          </a:p>
          <a:p>
            <a:pPr algn="r" rtl="1">
              <a:buFont typeface="Arial" panose="020B0604020202020204" pitchFamily="34" charset="0"/>
              <a:buChar char="•"/>
            </a:pPr>
            <a:r>
              <a:rPr lang="ar-SA" dirty="0" smtClean="0"/>
              <a:t>تناول </a:t>
            </a:r>
            <a:r>
              <a:rPr lang="ar-SA" dirty="0"/>
              <a:t>السل وأنواعه وطرق انتقاله وكيفية  الوقاية من عدواه </a:t>
            </a:r>
            <a:endParaRPr lang="ar-SA" dirty="0" smtClean="0"/>
          </a:p>
          <a:p>
            <a:pPr algn="r" rtl="1">
              <a:buFont typeface="Arial" panose="020B0604020202020204" pitchFamily="34" charset="0"/>
              <a:buChar char="•"/>
            </a:pPr>
            <a:r>
              <a:rPr lang="ar-SA" dirty="0" smtClean="0"/>
              <a:t>تناول </a:t>
            </a:r>
            <a:r>
              <a:rPr lang="ar-SA" dirty="0"/>
              <a:t>الجمرة الخبيثة وسماه (النار الفارسية). </a:t>
            </a:r>
            <a:endParaRPr lang="ar-SA" dirty="0" smtClean="0"/>
          </a:p>
          <a:p>
            <a:pPr algn="r" rtl="1">
              <a:buFont typeface="Arial" panose="020B0604020202020204" pitchFamily="34" charset="0"/>
              <a:buChar char="•"/>
            </a:pPr>
            <a:r>
              <a:rPr lang="ar-SA" dirty="0" smtClean="0"/>
              <a:t>اقترح </a:t>
            </a:r>
            <a:r>
              <a:rPr lang="ar-SA" dirty="0"/>
              <a:t>التطعيم </a:t>
            </a:r>
            <a:endParaRPr lang="ar-SA" dirty="0" smtClean="0"/>
          </a:p>
          <a:p>
            <a:pPr algn="r" rtl="1">
              <a:buFont typeface="Arial" panose="020B0604020202020204" pitchFamily="34" charset="0"/>
              <a:buChar char="•"/>
            </a:pPr>
            <a:r>
              <a:rPr lang="ar-SA" dirty="0" smtClean="0"/>
              <a:t> </a:t>
            </a:r>
            <a:r>
              <a:rPr lang="ar-SA" dirty="0"/>
              <a:t>أول من اقترح وجود أجسام صغيرة مسببة  للمرض</a:t>
            </a:r>
            <a:r>
              <a:rPr lang="ar-SA" dirty="0" smtClean="0"/>
              <a:t>. وسماها (السبب) وتحدث عن مقاومة الجسم لذلك (السبب) كما أدرك أن السبب قد يكمن داخل الجسم بدون أن تظهر أعراض المرض عليه</a:t>
            </a:r>
          </a:p>
          <a:p>
            <a:pPr algn="r" rtl="1">
              <a:buFont typeface="Arial" panose="020B0604020202020204" pitchFamily="34" charset="0"/>
              <a:buChar char="•"/>
            </a:pPr>
            <a:r>
              <a:rPr lang="ar-SA" dirty="0" smtClean="0"/>
              <a:t> </a:t>
            </a:r>
            <a:r>
              <a:rPr lang="ar-SA" dirty="0"/>
              <a:t>قام بتعقيم الجروح بالضمادات الساخنة المنقوعة بالخمرة المعتقة القوية. </a:t>
            </a:r>
          </a:p>
          <a:p>
            <a:pPr marL="0" indent="0">
              <a:buNone/>
            </a:pPr>
            <a:endParaRPr lang="en-US" dirty="0"/>
          </a:p>
        </p:txBody>
      </p:sp>
      <p:grpSp>
        <p:nvGrpSpPr>
          <p:cNvPr id="4" name="Group 3"/>
          <p:cNvGrpSpPr/>
          <p:nvPr/>
        </p:nvGrpSpPr>
        <p:grpSpPr>
          <a:xfrm>
            <a:off x="15743" y="15766"/>
            <a:ext cx="15972571" cy="2553994"/>
            <a:chOff x="15743" y="15766"/>
            <a:chExt cx="15972571" cy="2553994"/>
          </a:xfrm>
        </p:grpSpPr>
        <p:sp>
          <p:nvSpPr>
            <p:cNvPr id="5"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6"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smtClean="0"/>
                <a:t>History of microbiology</a:t>
              </a:r>
            </a:p>
            <a:p>
              <a:pPr algn="ctr"/>
              <a:r>
                <a:rPr lang="ar-SA" sz="5400" dirty="0" smtClean="0"/>
                <a:t>الأحياء الدقيقة في العصر الإسلامي </a:t>
              </a:r>
              <a:endParaRPr lang="en-US" sz="5400" dirty="0" smtClean="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spTree>
    <p:extLst>
      <p:ext uri="{BB962C8B-B14F-4D97-AF65-F5344CB8AC3E}">
        <p14:creationId xmlns:p14="http://schemas.microsoft.com/office/powerpoint/2010/main" val="38573787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r" rtl="1"/>
            <a:r>
              <a:rPr lang="ar-SA" b="1" dirty="0"/>
              <a:t>ابن رشد </a:t>
            </a:r>
          </a:p>
          <a:p>
            <a:pPr algn="r" rtl="1">
              <a:buFont typeface="Arial" panose="020B0604020202020204" pitchFamily="34" charset="0"/>
              <a:buChar char="•"/>
            </a:pPr>
            <a:r>
              <a:rPr lang="ar-SA" dirty="0"/>
              <a:t>قام بأول عملية تطعيم ضد الجدري.</a:t>
            </a:r>
          </a:p>
          <a:p>
            <a:pPr algn="r" rtl="1"/>
            <a:r>
              <a:rPr lang="ar-SA" b="1" dirty="0" smtClean="0"/>
              <a:t>ابن </a:t>
            </a:r>
            <a:r>
              <a:rPr lang="ar-SA" b="1" dirty="0"/>
              <a:t>الخطيب </a:t>
            </a:r>
            <a:r>
              <a:rPr lang="ar-SA" b="1" dirty="0" smtClean="0"/>
              <a:t>الأندلسي</a:t>
            </a:r>
          </a:p>
          <a:p>
            <a:pPr algn="r" rtl="1">
              <a:buFont typeface="Arial" panose="020B0604020202020204" pitchFamily="34" charset="0"/>
              <a:buChar char="•"/>
            </a:pPr>
            <a:r>
              <a:rPr lang="ar-SA" dirty="0" smtClean="0"/>
              <a:t> تناول نظرية </a:t>
            </a:r>
            <a:r>
              <a:rPr lang="ar-SA" dirty="0"/>
              <a:t>العدوى وألف رسالة عن أسبابها وطرق الوقاية منها من الجانبين الطبي والشرعي حين انتشر الطاعون في أوروبا سنة 749هـ </a:t>
            </a:r>
            <a:endParaRPr lang="ar-SA" dirty="0" smtClean="0"/>
          </a:p>
          <a:p>
            <a:pPr marL="0" indent="0" algn="r" rtl="1">
              <a:buNone/>
            </a:pPr>
            <a:r>
              <a:rPr lang="ar-SA" b="1" dirty="0" smtClean="0"/>
              <a:t>ابن خلدون</a:t>
            </a:r>
          </a:p>
          <a:p>
            <a:pPr marL="0" indent="0" algn="r" rtl="1">
              <a:buNone/>
            </a:pPr>
            <a:r>
              <a:rPr lang="ar-SA" dirty="0" smtClean="0"/>
              <a:t>«إن وقوع الوباء سببه في الغالب فساد الهواء بكثرة العمران لكثرة مايخالطه من عفن ورطوبات فاسدة» .. على ماذا يدل قول ابن خلدون؟ </a:t>
            </a:r>
          </a:p>
          <a:p>
            <a:pPr marL="0" indent="0" algn="r" rtl="1">
              <a:buNone/>
            </a:pPr>
            <a:r>
              <a:rPr lang="ar-SA" b="1" dirty="0" smtClean="0"/>
              <a:t>الدميري: </a:t>
            </a:r>
          </a:p>
          <a:p>
            <a:pPr marL="0" indent="0" algn="r" rtl="1">
              <a:buNone/>
            </a:pPr>
            <a:r>
              <a:rPr lang="ar-SA" dirty="0" smtClean="0"/>
              <a:t>كتاب (حياة الحيوان الكبرى) وصف داء الكلب وأعراضه وعدواه.</a:t>
            </a:r>
            <a:endParaRPr lang="ar-SA" dirty="0"/>
          </a:p>
          <a:p>
            <a:r>
              <a:rPr lang="ar-SA" dirty="0" smtClean="0"/>
              <a:t> </a:t>
            </a:r>
            <a:endParaRPr lang="en-US" dirty="0"/>
          </a:p>
        </p:txBody>
      </p:sp>
      <p:grpSp>
        <p:nvGrpSpPr>
          <p:cNvPr id="4" name="Group 3"/>
          <p:cNvGrpSpPr/>
          <p:nvPr/>
        </p:nvGrpSpPr>
        <p:grpSpPr>
          <a:xfrm>
            <a:off x="15743" y="15766"/>
            <a:ext cx="15972571" cy="2553994"/>
            <a:chOff x="15743" y="15766"/>
            <a:chExt cx="15972571" cy="2553994"/>
          </a:xfrm>
        </p:grpSpPr>
        <p:sp>
          <p:nvSpPr>
            <p:cNvPr id="5"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6"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smtClean="0"/>
                <a:t>History of microbiology</a:t>
              </a:r>
            </a:p>
            <a:p>
              <a:pPr algn="ctr"/>
              <a:r>
                <a:rPr lang="ar-SA" sz="5400" dirty="0" smtClean="0"/>
                <a:t>الأحياء الدقيقة في العصر الإسلامي </a:t>
              </a:r>
              <a:endParaRPr lang="en-US" sz="5400" dirty="0" smtClean="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spTree>
    <p:extLst>
      <p:ext uri="{BB962C8B-B14F-4D97-AF65-F5344CB8AC3E}">
        <p14:creationId xmlns:p14="http://schemas.microsoft.com/office/powerpoint/2010/main" val="16725410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4245569"/>
            <a:ext cx="8762878" cy="7152640"/>
          </a:xfrm>
        </p:spPr>
        <p:txBody>
          <a:bodyPr vert="horz" lIns="0" tIns="32507" rIns="0" bIns="32507" rtlCol="0">
            <a:normAutofit/>
          </a:bodyPr>
          <a:lstStyle/>
          <a:p>
            <a:pPr marL="445917" indent="-445917" defTabSz="1811889">
              <a:lnSpc>
                <a:spcPct val="85000"/>
              </a:lnSpc>
            </a:pPr>
            <a:r>
              <a:rPr lang="en-US" altLang="en-US" i="1" u="sng" dirty="0" smtClean="0"/>
              <a:t>Robert Hooke</a:t>
            </a:r>
            <a:r>
              <a:rPr lang="en-US" altLang="en-US" dirty="0" smtClean="0"/>
              <a:t> (1635–1703)</a:t>
            </a:r>
          </a:p>
          <a:p>
            <a:pPr marL="445917" indent="-445917" defTabSz="1811889">
              <a:lnSpc>
                <a:spcPct val="85000"/>
              </a:lnSpc>
            </a:pPr>
            <a:r>
              <a:rPr lang="en-US" altLang="en-US" i="1" u="sng" dirty="0" smtClean="0"/>
              <a:t>Antoni van Leeuwenhoek</a:t>
            </a:r>
            <a:r>
              <a:rPr lang="en-US" altLang="en-US" dirty="0" smtClean="0"/>
              <a:t> (1632–1723)</a:t>
            </a:r>
          </a:p>
          <a:p>
            <a:pPr marL="445917" indent="-445917" defTabSz="1811889">
              <a:lnSpc>
                <a:spcPct val="85000"/>
              </a:lnSpc>
            </a:pPr>
            <a:r>
              <a:rPr lang="en-US" altLang="en-US" i="1" u="sng" dirty="0" smtClean="0">
                <a:cs typeface="Times New Roman" panose="02020603050405020304" pitchFamily="18" charset="0"/>
              </a:rPr>
              <a:t>Ferdinand Cohn</a:t>
            </a:r>
            <a:r>
              <a:rPr lang="en-US" altLang="en-US" dirty="0" smtClean="0">
                <a:cs typeface="Times New Roman" panose="02020603050405020304" pitchFamily="18" charset="0"/>
              </a:rPr>
              <a:t> (1828–1898)</a:t>
            </a:r>
          </a:p>
          <a:p>
            <a:pPr marL="445917" indent="-445917" defTabSz="1811889">
              <a:lnSpc>
                <a:spcPct val="85000"/>
              </a:lnSpc>
            </a:pPr>
            <a:r>
              <a:rPr lang="en-US" altLang="en-US" sz="3600" i="1" u="sng" dirty="0"/>
              <a:t>Louis Pasteur</a:t>
            </a:r>
            <a:r>
              <a:rPr lang="en-US" altLang="en-US" sz="3600" dirty="0"/>
              <a:t> (1822–1895</a:t>
            </a:r>
            <a:r>
              <a:rPr lang="en-US" altLang="en-US" sz="3600" dirty="0" smtClean="0"/>
              <a:t>)</a:t>
            </a:r>
          </a:p>
          <a:p>
            <a:pPr marL="445917" indent="-445917" defTabSz="1811889">
              <a:lnSpc>
                <a:spcPct val="85000"/>
              </a:lnSpc>
            </a:pPr>
            <a:r>
              <a:rPr lang="en-US" altLang="en-US" i="1" u="sng" dirty="0"/>
              <a:t>Robert Koch</a:t>
            </a:r>
            <a:r>
              <a:rPr lang="en-US" altLang="en-US" dirty="0"/>
              <a:t> (1843–1910)</a:t>
            </a:r>
            <a:endParaRPr lang="en-US" altLang="en-US" dirty="0" smtClean="0">
              <a:cs typeface="Times New Roman" panose="02020603050405020304" pitchFamily="18" charset="0"/>
            </a:endParaRP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The Historical Roots of Microbiology</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4" name="TextBox 3"/>
          <p:cNvSpPr txBox="1"/>
          <p:nvPr/>
        </p:nvSpPr>
        <p:spPr>
          <a:xfrm>
            <a:off x="814648" y="3288220"/>
            <a:ext cx="12602095" cy="646331"/>
          </a:xfrm>
          <a:prstGeom prst="rect">
            <a:avLst/>
          </a:prstGeom>
          <a:noFill/>
        </p:spPr>
        <p:txBody>
          <a:bodyPr wrap="square" rtlCol="0">
            <a:spAutoFit/>
          </a:bodyPr>
          <a:lstStyle/>
          <a:p>
            <a:r>
              <a:rPr lang="en-US" altLang="en-US" sz="3600" b="1" u="sng" dirty="0"/>
              <a:t>Microbiology began with the microscope</a:t>
            </a:r>
            <a:endParaRPr lang="en-US" sz="3600" b="1" u="sng" dirty="0"/>
          </a:p>
        </p:txBody>
      </p:sp>
      <p:pic>
        <p:nvPicPr>
          <p:cNvPr id="15" name="Picture 5" descr="figure_01_1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r="50551" b="2315"/>
          <a:stretch/>
        </p:blipFill>
        <p:spPr bwMode="auto">
          <a:xfrm>
            <a:off x="9592798" y="3335345"/>
            <a:ext cx="4898456" cy="7810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82739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4245569"/>
            <a:ext cx="8762878" cy="7152640"/>
          </a:xfrm>
        </p:spPr>
        <p:txBody>
          <a:bodyPr vert="horz" lIns="0" tIns="32507" rIns="0" bIns="32507" rtlCol="0">
            <a:normAutofit/>
          </a:bodyPr>
          <a:lstStyle/>
          <a:p>
            <a:pPr marL="0" indent="0" defTabSz="1811889">
              <a:lnSpc>
                <a:spcPct val="85000"/>
              </a:lnSpc>
              <a:buNone/>
            </a:pPr>
            <a:r>
              <a:rPr lang="en-US" altLang="en-US" b="1" i="1" u="sng" dirty="0" smtClean="0"/>
              <a:t>Robert Hooke</a:t>
            </a:r>
            <a:r>
              <a:rPr lang="en-US" altLang="en-US" b="1" dirty="0" smtClean="0"/>
              <a:t> (1635–1703): </a:t>
            </a:r>
          </a:p>
          <a:p>
            <a:pPr defTabSz="1811889">
              <a:lnSpc>
                <a:spcPct val="85000"/>
              </a:lnSpc>
              <a:buFont typeface="Courier New" panose="02070309020205020404" pitchFamily="49" charset="0"/>
              <a:buChar char="o"/>
            </a:pPr>
            <a:r>
              <a:rPr lang="en-US" altLang="en-US" dirty="0" smtClean="0"/>
              <a:t> the first to describe microbes.</a:t>
            </a:r>
            <a:endParaRPr lang="en-US" altLang="en-US" dirty="0"/>
          </a:p>
          <a:p>
            <a:pPr defTabSz="1811889">
              <a:lnSpc>
                <a:spcPct val="85000"/>
              </a:lnSpc>
              <a:buFont typeface="Courier New" panose="02070309020205020404" pitchFamily="49" charset="0"/>
              <a:buChar char="o"/>
            </a:pPr>
            <a:r>
              <a:rPr lang="en-US" altLang="en-US" dirty="0" smtClean="0"/>
              <a:t> Illustrated the fruiting structures of molds</a:t>
            </a: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smtClean="0"/>
              <a:t>The Historical Roots of Microbiology</a:t>
            </a:r>
            <a:endParaRPr lang="en-US" altLang="en-US" sz="4400" dirty="0"/>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4" name="TextBox 3"/>
          <p:cNvSpPr txBox="1"/>
          <p:nvPr/>
        </p:nvSpPr>
        <p:spPr>
          <a:xfrm>
            <a:off x="814648" y="3288220"/>
            <a:ext cx="12602095" cy="646331"/>
          </a:xfrm>
          <a:prstGeom prst="rect">
            <a:avLst/>
          </a:prstGeom>
          <a:noFill/>
        </p:spPr>
        <p:txBody>
          <a:bodyPr wrap="square" rtlCol="0">
            <a:spAutoFit/>
          </a:bodyPr>
          <a:lstStyle/>
          <a:p>
            <a:r>
              <a:rPr lang="en-US" altLang="en-US" sz="3600" b="1" u="sng" dirty="0"/>
              <a:t>Microbiology began with the microscope</a:t>
            </a:r>
            <a:endParaRPr lang="en-US" sz="3600" b="1" u="sng" dirty="0"/>
          </a:p>
        </p:txBody>
      </p:sp>
      <p:pic>
        <p:nvPicPr>
          <p:cNvPr id="15" name="Picture 5" descr="figure_01_1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l="48169" r="-532" b="2315"/>
          <a:stretch/>
        </p:blipFill>
        <p:spPr bwMode="auto">
          <a:xfrm>
            <a:off x="9975278" y="3335345"/>
            <a:ext cx="5187141" cy="7810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8089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3" y="4079319"/>
            <a:ext cx="14988483" cy="2288235"/>
          </a:xfrm>
        </p:spPr>
        <p:txBody>
          <a:bodyPr vert="horz" lIns="0" tIns="32507" rIns="0" bIns="32507" rtlCol="0">
            <a:normAutofit/>
          </a:bodyPr>
          <a:lstStyle/>
          <a:p>
            <a:pPr marL="0" indent="0" defTabSz="1811889">
              <a:lnSpc>
                <a:spcPct val="85000"/>
              </a:lnSpc>
              <a:buNone/>
            </a:pPr>
            <a:r>
              <a:rPr lang="en-US" altLang="en-US" b="1" i="1" u="sng" dirty="0" smtClean="0"/>
              <a:t>Antoni van Leeuwenhoek</a:t>
            </a:r>
            <a:r>
              <a:rPr lang="en-US" altLang="en-US" dirty="0" smtClean="0"/>
              <a:t> (1632–1723)</a:t>
            </a:r>
          </a:p>
          <a:p>
            <a:pPr defTabSz="1811889">
              <a:lnSpc>
                <a:spcPct val="85000"/>
              </a:lnSpc>
              <a:buFont typeface="Courier New" panose="02070309020205020404" pitchFamily="49" charset="0"/>
              <a:buChar char="o"/>
            </a:pPr>
            <a:r>
              <a:rPr lang="en-US" altLang="en-US" dirty="0" smtClean="0"/>
              <a:t> The first to describe bacteria.</a:t>
            </a:r>
          </a:p>
          <a:p>
            <a:pPr defTabSz="1811889">
              <a:lnSpc>
                <a:spcPct val="85000"/>
              </a:lnSpc>
              <a:buFont typeface="Courier New" panose="02070309020205020404" pitchFamily="49" charset="0"/>
              <a:buChar char="o"/>
            </a:pPr>
            <a:r>
              <a:rPr lang="en-US" altLang="en-US" dirty="0" smtClean="0"/>
              <a:t> Further progress required development of more powerful microscopes</a:t>
            </a:r>
            <a:endParaRPr lang="en-US" altLang="en-US" dirty="0" smtClean="0">
              <a:cs typeface="Times New Roman" panose="02020603050405020304" pitchFamily="18" charset="0"/>
            </a:endParaRP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The Historical Roots of Microbiology</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4" name="TextBox 3"/>
          <p:cNvSpPr txBox="1"/>
          <p:nvPr/>
        </p:nvSpPr>
        <p:spPr>
          <a:xfrm>
            <a:off x="814648" y="3288220"/>
            <a:ext cx="12602095" cy="646331"/>
          </a:xfrm>
          <a:prstGeom prst="rect">
            <a:avLst/>
          </a:prstGeom>
          <a:noFill/>
        </p:spPr>
        <p:txBody>
          <a:bodyPr wrap="square" rtlCol="0">
            <a:spAutoFit/>
          </a:bodyPr>
          <a:lstStyle/>
          <a:p>
            <a:r>
              <a:rPr lang="en-US" altLang="en-US" sz="3600" b="1" u="sng" dirty="0"/>
              <a:t>Microbiology began with the microscope</a:t>
            </a:r>
            <a:endParaRPr lang="en-US" sz="3600" b="1" u="sng" dirty="0"/>
          </a:p>
        </p:txBody>
      </p:sp>
      <p:pic>
        <p:nvPicPr>
          <p:cNvPr id="8" name="Picture 7" descr="figure_01_13_unlabeled"/>
          <p:cNvPicPr>
            <a:picLocks noChangeAspect="1" noChangeArrowheads="1"/>
          </p:cNvPicPr>
          <p:nvPr/>
        </p:nvPicPr>
        <p:blipFill>
          <a:blip r:embed="rId3">
            <a:extLst>
              <a:ext uri="{28A0092B-C50C-407E-A947-70E740481C1C}">
                <a14:useLocalDpi xmlns:a14="http://schemas.microsoft.com/office/drawing/2010/main" val="0"/>
              </a:ext>
            </a:extLst>
          </a:blip>
          <a:srcRect b="4237"/>
          <a:stretch>
            <a:fillRect/>
          </a:stretch>
        </p:blipFill>
        <p:spPr bwMode="auto">
          <a:xfrm>
            <a:off x="2417474" y="6383883"/>
            <a:ext cx="11418232" cy="498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24712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4245569"/>
            <a:ext cx="14772352" cy="2299829"/>
          </a:xfrm>
        </p:spPr>
        <p:txBody>
          <a:bodyPr vert="horz" lIns="0" tIns="32507" rIns="0" bIns="32507" rtlCol="0">
            <a:normAutofit/>
          </a:bodyPr>
          <a:lstStyle/>
          <a:p>
            <a:pPr marL="0" indent="0" defTabSz="1811889">
              <a:lnSpc>
                <a:spcPct val="85000"/>
              </a:lnSpc>
              <a:buNone/>
            </a:pPr>
            <a:r>
              <a:rPr lang="en-US" altLang="en-US" b="1" i="1" u="sng" dirty="0" smtClean="0">
                <a:cs typeface="Times New Roman" panose="02020603050405020304" pitchFamily="18" charset="0"/>
              </a:rPr>
              <a:t>Ferdinand Cohn</a:t>
            </a:r>
            <a:r>
              <a:rPr lang="en-US" altLang="en-US" dirty="0" smtClean="0">
                <a:cs typeface="Times New Roman" panose="02020603050405020304" pitchFamily="18" charset="0"/>
              </a:rPr>
              <a:t> (1828–1898): </a:t>
            </a:r>
          </a:p>
          <a:p>
            <a:pPr defTabSz="1811889">
              <a:lnSpc>
                <a:spcPct val="85000"/>
              </a:lnSpc>
              <a:buFont typeface="Courier New" panose="02070309020205020404" pitchFamily="49" charset="0"/>
              <a:buChar char="o"/>
            </a:pPr>
            <a:r>
              <a:rPr lang="en-US" altLang="en-US" dirty="0" smtClean="0">
                <a:cs typeface="Times New Roman" panose="02020603050405020304" pitchFamily="18" charset="0"/>
              </a:rPr>
              <a:t> Founded the field of bacterial classification.</a:t>
            </a:r>
          </a:p>
          <a:p>
            <a:pPr defTabSz="1811889">
              <a:lnSpc>
                <a:spcPct val="85000"/>
              </a:lnSpc>
              <a:buFont typeface="Courier New" panose="02070309020205020404" pitchFamily="49" charset="0"/>
              <a:buChar char="o"/>
            </a:pPr>
            <a:r>
              <a:rPr lang="en-US" altLang="en-US" dirty="0" smtClean="0">
                <a:cs typeface="Times New Roman" panose="02020603050405020304" pitchFamily="18" charset="0"/>
              </a:rPr>
              <a:t> Discovered bacterial endospores</a:t>
            </a: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The Historical Roots of Microbiology</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4" name="TextBox 3"/>
          <p:cNvSpPr txBox="1"/>
          <p:nvPr/>
        </p:nvSpPr>
        <p:spPr>
          <a:xfrm>
            <a:off x="814648" y="3288220"/>
            <a:ext cx="12602095" cy="646331"/>
          </a:xfrm>
          <a:prstGeom prst="rect">
            <a:avLst/>
          </a:prstGeom>
          <a:noFill/>
        </p:spPr>
        <p:txBody>
          <a:bodyPr wrap="square" rtlCol="0">
            <a:spAutoFit/>
          </a:bodyPr>
          <a:lstStyle/>
          <a:p>
            <a:r>
              <a:rPr lang="en-US" altLang="en-US" sz="3600" b="1" u="sng" dirty="0"/>
              <a:t>Microbiology began with the microscope</a:t>
            </a:r>
            <a:endParaRPr lang="en-US" sz="3600" b="1" u="sng"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8655" y="6545398"/>
            <a:ext cx="6818690" cy="4521088"/>
          </a:xfrm>
          <a:prstGeom prst="rect">
            <a:avLst/>
          </a:prstGeom>
        </p:spPr>
      </p:pic>
    </p:spTree>
    <p:extLst>
      <p:ext uri="{BB962C8B-B14F-4D97-AF65-F5344CB8AC3E}">
        <p14:creationId xmlns:p14="http://schemas.microsoft.com/office/powerpoint/2010/main" val="21235619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3150061"/>
            <a:ext cx="14905356" cy="7905865"/>
          </a:xfrm>
        </p:spPr>
        <p:txBody>
          <a:bodyPr vert="horz" lIns="0" tIns="32507" rIns="0" bIns="32507" rtlCol="0">
            <a:noAutofit/>
          </a:bodyPr>
          <a:lstStyle/>
          <a:p>
            <a:pPr marL="0" indent="0" defTabSz="1811889">
              <a:lnSpc>
                <a:spcPct val="85000"/>
              </a:lnSpc>
              <a:buNone/>
            </a:pPr>
            <a:endParaRPr lang="en-US" altLang="en-US" sz="3200" b="1" i="1" u="sng" dirty="0" smtClean="0"/>
          </a:p>
          <a:p>
            <a:pPr marL="0" indent="0" defTabSz="1811889">
              <a:lnSpc>
                <a:spcPct val="85000"/>
              </a:lnSpc>
              <a:buNone/>
            </a:pPr>
            <a:r>
              <a:rPr lang="en-US" altLang="en-US" sz="3200" b="1" i="1" u="sng" dirty="0" smtClean="0"/>
              <a:t>Louis </a:t>
            </a:r>
            <a:r>
              <a:rPr lang="en-US" altLang="en-US" sz="3200" b="1" i="1" u="sng" dirty="0"/>
              <a:t>Pasteur</a:t>
            </a:r>
            <a:r>
              <a:rPr lang="en-US" altLang="en-US" sz="3200" dirty="0"/>
              <a:t> (1822–1895</a:t>
            </a:r>
            <a:r>
              <a:rPr lang="en-US" altLang="en-US" sz="3200" dirty="0" smtClean="0"/>
              <a:t>). </a:t>
            </a:r>
          </a:p>
          <a:p>
            <a:pPr marL="1529664" lvl="1" indent="-564452" defTabSz="1811889">
              <a:tabLst>
                <a:tab pos="2370696" algn="l"/>
              </a:tabLst>
            </a:pPr>
            <a:r>
              <a:rPr lang="en-US" altLang="en-US" dirty="0"/>
              <a:t>Discovered that living organisms discriminate between optical isomers</a:t>
            </a:r>
          </a:p>
          <a:p>
            <a:pPr marL="1529664" lvl="1" indent="-564452" defTabSz="1811889">
              <a:tabLst>
                <a:tab pos="2370696" algn="l"/>
              </a:tabLst>
            </a:pPr>
            <a:r>
              <a:rPr lang="en-US" altLang="en-US" dirty="0"/>
              <a:t>Discovered that alcoholic fermentation was a biologically mediated process (originally thought to be purely chemical)</a:t>
            </a:r>
          </a:p>
          <a:p>
            <a:pPr marL="1529664" lvl="1" indent="-564452" defTabSz="1811889">
              <a:tabLst>
                <a:tab pos="2370696" algn="l"/>
              </a:tabLst>
            </a:pPr>
            <a:r>
              <a:rPr lang="en-US" altLang="en-US" b="1" dirty="0">
                <a:solidFill>
                  <a:schemeClr val="accent1"/>
                </a:solidFill>
              </a:rPr>
              <a:t>Disproved theory of spontaneous </a:t>
            </a:r>
            <a:r>
              <a:rPr lang="en-US" altLang="en-US" b="1" dirty="0" smtClean="0">
                <a:solidFill>
                  <a:schemeClr val="accent1"/>
                </a:solidFill>
              </a:rPr>
              <a:t>generation.</a:t>
            </a:r>
            <a:endParaRPr lang="en-US" altLang="en-US" b="1" dirty="0">
              <a:solidFill>
                <a:schemeClr val="accent1"/>
              </a:solidFill>
            </a:endParaRPr>
          </a:p>
          <a:p>
            <a:pPr marL="2232407" lvl="2" indent="-451561" defTabSz="1811889">
              <a:tabLst>
                <a:tab pos="2370696" algn="l"/>
              </a:tabLst>
            </a:pPr>
            <a:r>
              <a:rPr lang="en-US" altLang="en-US" sz="3200" dirty="0">
                <a:cs typeface="Times New Roman" panose="02020603050405020304" pitchFamily="18" charset="0"/>
              </a:rPr>
              <a:t>Led to the development of methods for controlling the growth of microorganisms (aseptic technique)</a:t>
            </a:r>
            <a:endParaRPr lang="en-US" altLang="en-US" sz="3200" dirty="0"/>
          </a:p>
          <a:p>
            <a:pPr marL="1529664" lvl="1" indent="-564452" defTabSz="1811889">
              <a:tabLst>
                <a:tab pos="2370696" algn="l"/>
              </a:tabLst>
            </a:pPr>
            <a:r>
              <a:rPr lang="en-US" altLang="en-US" dirty="0"/>
              <a:t>Developed vaccines for anthrax, fowl cholera, and </a:t>
            </a:r>
            <a:r>
              <a:rPr lang="en-US" altLang="en-US" dirty="0" smtClean="0"/>
              <a:t>rabies</a:t>
            </a:r>
            <a:endParaRPr lang="en-US" altLang="en-US" dirty="0" smtClean="0">
              <a:cs typeface="Times New Roman" panose="02020603050405020304" pitchFamily="18" charset="0"/>
            </a:endParaRP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Pasteur and </a:t>
            </a:r>
            <a:r>
              <a:rPr lang="en-US" altLang="en-US" sz="4400" b="1" u="sng" dirty="0"/>
              <a:t>the Defeat of Spontaneous Generation</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1419657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1" descr="figure_01_16a_unlabeled"/>
          <p:cNvPicPr>
            <a:picLocks noChangeAspect="1" noChangeArrowheads="1"/>
          </p:cNvPicPr>
          <p:nvPr/>
        </p:nvPicPr>
        <p:blipFill>
          <a:blip r:embed="rId3">
            <a:extLst>
              <a:ext uri="{28A0092B-C50C-407E-A947-70E740481C1C}">
                <a14:useLocalDpi xmlns:a14="http://schemas.microsoft.com/office/drawing/2010/main" val="0"/>
              </a:ext>
            </a:extLst>
          </a:blip>
          <a:srcRect b="3275"/>
          <a:stretch>
            <a:fillRect/>
          </a:stretch>
        </p:blipFill>
        <p:spPr bwMode="auto">
          <a:xfrm>
            <a:off x="527757" y="1614311"/>
            <a:ext cx="15197666" cy="866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7" name="Rectangle 3"/>
          <p:cNvSpPr>
            <a:spLocks noGrp="1" noChangeArrowheads="1"/>
          </p:cNvSpPr>
          <p:nvPr>
            <p:ph type="ctrTitle" idx="4294967295"/>
          </p:nvPr>
        </p:nvSpPr>
        <p:spPr>
          <a:xfrm>
            <a:off x="270934" y="0"/>
            <a:ext cx="3522133" cy="541867"/>
          </a:xfrm>
          <a:ln/>
          <a:extLst>
            <a:ext uri="{91240B29-F687-4F45-9708-019B960494DF}">
              <a14:hiddenLine xmlns:a14="http://schemas.microsoft.com/office/drawing/2010/main" w="3175">
                <a:solidFill>
                  <a:schemeClr val="tx1"/>
                </a:solidFill>
                <a:miter lim="800000"/>
                <a:headEnd/>
                <a:tailEnd/>
              </a14:hiddenLine>
            </a:ext>
          </a:extLst>
        </p:spPr>
        <p:txBody>
          <a:bodyPr/>
          <a:lstStyle/>
          <a:p>
            <a:pPr eaLnBrk="1" hangingPunct="1"/>
            <a:r>
              <a:rPr lang="en-US" altLang="en-US" sz="2489" b="1">
                <a:solidFill>
                  <a:schemeClr val="accent2"/>
                </a:solidFill>
              </a:rPr>
              <a:t>Figure 1.16a</a:t>
            </a:r>
          </a:p>
        </p:txBody>
      </p:sp>
      <p:sp>
        <p:nvSpPr>
          <p:cNvPr id="221188" name="Text Box 4"/>
          <p:cNvSpPr txBox="1">
            <a:spLocks noChangeArrowheads="1"/>
          </p:cNvSpPr>
          <p:nvPr/>
        </p:nvSpPr>
        <p:spPr bwMode="auto">
          <a:xfrm>
            <a:off x="9951156" y="1636889"/>
            <a:ext cx="3344334" cy="962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911" b="1"/>
              <a:t>Steam, forced</a:t>
            </a:r>
            <a:br>
              <a:rPr lang="en-US" altLang="en-US" sz="3911" b="1"/>
            </a:br>
            <a:r>
              <a:rPr lang="en-US" altLang="en-US" sz="3911" b="1"/>
              <a:t>out open end</a:t>
            </a:r>
          </a:p>
        </p:txBody>
      </p:sp>
      <p:sp>
        <p:nvSpPr>
          <p:cNvPr id="221189" name="Text Box 5"/>
          <p:cNvSpPr txBox="1">
            <a:spLocks noChangeArrowheads="1"/>
          </p:cNvSpPr>
          <p:nvPr/>
        </p:nvSpPr>
        <p:spPr bwMode="auto">
          <a:xfrm>
            <a:off x="1332090" y="9127067"/>
            <a:ext cx="4354690" cy="124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911" b="1"/>
              <a:t>Nonsterile liquid</a:t>
            </a:r>
            <a:br>
              <a:rPr lang="en-US" altLang="en-US" sz="3911" b="1"/>
            </a:br>
            <a:r>
              <a:rPr lang="en-US" altLang="en-US" sz="3911" b="1"/>
              <a:t>poured into flask</a:t>
            </a:r>
          </a:p>
        </p:txBody>
      </p:sp>
      <p:sp>
        <p:nvSpPr>
          <p:cNvPr id="221190" name="Text Box 6"/>
          <p:cNvSpPr txBox="1">
            <a:spLocks noChangeArrowheads="1"/>
          </p:cNvSpPr>
          <p:nvPr/>
        </p:nvSpPr>
        <p:spPr bwMode="auto">
          <a:xfrm>
            <a:off x="5858934" y="9183511"/>
            <a:ext cx="4566356" cy="1196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911" b="1"/>
              <a:t>Neck of flask</a:t>
            </a:r>
            <a:br>
              <a:rPr lang="en-US" altLang="en-US" sz="3911" b="1"/>
            </a:br>
            <a:r>
              <a:rPr lang="en-US" altLang="en-US" sz="3911" b="1"/>
              <a:t>drawn out in flame</a:t>
            </a:r>
          </a:p>
        </p:txBody>
      </p:sp>
      <p:sp>
        <p:nvSpPr>
          <p:cNvPr id="221191" name="Text Box 7"/>
          <p:cNvSpPr txBox="1">
            <a:spLocks noChangeArrowheads="1"/>
          </p:cNvSpPr>
          <p:nvPr/>
        </p:nvSpPr>
        <p:spPr bwMode="auto">
          <a:xfrm>
            <a:off x="10690578" y="9169401"/>
            <a:ext cx="5082823" cy="1196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911" b="1"/>
              <a:t>Liquid sterilized</a:t>
            </a:r>
            <a:br>
              <a:rPr lang="en-US" altLang="en-US" sz="3911" b="1"/>
            </a:br>
            <a:r>
              <a:rPr lang="en-US" altLang="en-US" sz="3911" b="1"/>
              <a:t>by extensive heating</a:t>
            </a:r>
          </a:p>
        </p:txBody>
      </p:sp>
      <p:sp>
        <p:nvSpPr>
          <p:cNvPr id="221192" name="Line 20"/>
          <p:cNvSpPr>
            <a:spLocks noChangeShapeType="1"/>
          </p:cNvSpPr>
          <p:nvPr/>
        </p:nvSpPr>
        <p:spPr bwMode="auto">
          <a:xfrm>
            <a:off x="13335002" y="1905002"/>
            <a:ext cx="1199444" cy="4233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21193"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12047627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2" descr="figure_01_16b_unlabeled"/>
          <p:cNvPicPr>
            <a:picLocks noChangeAspect="1" noChangeArrowheads="1"/>
          </p:cNvPicPr>
          <p:nvPr/>
        </p:nvPicPr>
        <p:blipFill>
          <a:blip r:embed="rId3">
            <a:extLst>
              <a:ext uri="{28A0092B-C50C-407E-A947-70E740481C1C}">
                <a14:useLocalDpi xmlns:a14="http://schemas.microsoft.com/office/drawing/2010/main" val="0"/>
              </a:ext>
            </a:extLst>
          </a:blip>
          <a:srcRect b="3462"/>
          <a:stretch>
            <a:fillRect/>
          </a:stretch>
        </p:blipFill>
        <p:spPr bwMode="auto">
          <a:xfrm>
            <a:off x="956735" y="2181580"/>
            <a:ext cx="14339710" cy="755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5" name="Rectangle 3"/>
          <p:cNvSpPr>
            <a:spLocks noGrp="1" noChangeArrowheads="1"/>
          </p:cNvSpPr>
          <p:nvPr>
            <p:ph type="ctrTitle" idx="4294967295"/>
          </p:nvPr>
        </p:nvSpPr>
        <p:spPr>
          <a:xfrm>
            <a:off x="270934" y="0"/>
            <a:ext cx="3522133" cy="541867"/>
          </a:xfrm>
          <a:ln/>
          <a:extLst>
            <a:ext uri="{91240B29-F687-4F45-9708-019B960494DF}">
              <a14:hiddenLine xmlns:a14="http://schemas.microsoft.com/office/drawing/2010/main" w="3175">
                <a:solidFill>
                  <a:schemeClr val="tx1"/>
                </a:solidFill>
                <a:miter lim="800000"/>
                <a:headEnd/>
                <a:tailEnd/>
              </a14:hiddenLine>
            </a:ext>
          </a:extLst>
        </p:spPr>
        <p:txBody>
          <a:bodyPr/>
          <a:lstStyle/>
          <a:p>
            <a:pPr eaLnBrk="1" hangingPunct="1"/>
            <a:r>
              <a:rPr lang="en-US" altLang="en-US" sz="2489" b="1">
                <a:solidFill>
                  <a:schemeClr val="accent2"/>
                </a:solidFill>
              </a:rPr>
              <a:t>Figure 1.16b</a:t>
            </a:r>
          </a:p>
        </p:txBody>
      </p:sp>
      <p:sp>
        <p:nvSpPr>
          <p:cNvPr id="223236" name="Text Box 8"/>
          <p:cNvSpPr txBox="1">
            <a:spLocks noChangeArrowheads="1"/>
          </p:cNvSpPr>
          <p:nvPr/>
        </p:nvSpPr>
        <p:spPr bwMode="auto">
          <a:xfrm>
            <a:off x="2291646" y="2206979"/>
            <a:ext cx="6330245" cy="117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t>Dust and microorganisms</a:t>
            </a:r>
            <a:br>
              <a:rPr lang="en-US" altLang="en-US" sz="3911" b="1"/>
            </a:br>
            <a:r>
              <a:rPr lang="en-US" altLang="en-US" sz="3911" b="1"/>
              <a:t>trapped in bend</a:t>
            </a:r>
          </a:p>
        </p:txBody>
      </p:sp>
      <p:sp>
        <p:nvSpPr>
          <p:cNvPr id="223237" name="Text Box 9"/>
          <p:cNvSpPr txBox="1">
            <a:spLocks noChangeArrowheads="1"/>
          </p:cNvSpPr>
          <p:nvPr/>
        </p:nvSpPr>
        <p:spPr bwMode="auto">
          <a:xfrm>
            <a:off x="12807244" y="2706512"/>
            <a:ext cx="226060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t>Open end</a:t>
            </a:r>
          </a:p>
        </p:txBody>
      </p:sp>
      <p:sp>
        <p:nvSpPr>
          <p:cNvPr id="223238" name="Text Box 10"/>
          <p:cNvSpPr txBox="1">
            <a:spLocks noChangeArrowheads="1"/>
          </p:cNvSpPr>
          <p:nvPr/>
        </p:nvSpPr>
        <p:spPr bwMode="auto">
          <a:xfrm>
            <a:off x="1780823" y="8556978"/>
            <a:ext cx="3273778" cy="1222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t>Liquid cooled</a:t>
            </a:r>
            <a:br>
              <a:rPr lang="en-US" altLang="en-US" sz="3911" b="1"/>
            </a:br>
            <a:r>
              <a:rPr lang="en-US" altLang="en-US" sz="3911" b="1"/>
              <a:t>slowly</a:t>
            </a:r>
          </a:p>
        </p:txBody>
      </p:sp>
      <p:sp>
        <p:nvSpPr>
          <p:cNvPr id="223239" name="Text Box 11"/>
          <p:cNvSpPr txBox="1">
            <a:spLocks noChangeArrowheads="1"/>
          </p:cNvSpPr>
          <p:nvPr/>
        </p:nvSpPr>
        <p:spPr bwMode="auto">
          <a:xfrm>
            <a:off x="10924824" y="8537224"/>
            <a:ext cx="4258732" cy="1222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t>Liquid remains</a:t>
            </a:r>
            <a:br>
              <a:rPr lang="en-US" altLang="en-US" sz="3911" b="1"/>
            </a:br>
            <a:r>
              <a:rPr lang="en-US" altLang="en-US" sz="3911" b="1"/>
              <a:t>sterile indefinitely</a:t>
            </a:r>
          </a:p>
        </p:txBody>
      </p:sp>
      <p:sp>
        <p:nvSpPr>
          <p:cNvPr id="223240" name="Text Box 14"/>
          <p:cNvSpPr txBox="1">
            <a:spLocks noChangeArrowheads="1"/>
          </p:cNvSpPr>
          <p:nvPr/>
        </p:nvSpPr>
        <p:spPr bwMode="auto">
          <a:xfrm>
            <a:off x="7351890" y="6180667"/>
            <a:ext cx="240171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solidFill>
                  <a:srgbClr val="0072CA"/>
                </a:solidFill>
              </a:rPr>
              <a:t>Long time</a:t>
            </a:r>
          </a:p>
        </p:txBody>
      </p:sp>
      <p:sp>
        <p:nvSpPr>
          <p:cNvPr id="223241" name="Line 20"/>
          <p:cNvSpPr>
            <a:spLocks noChangeShapeType="1"/>
          </p:cNvSpPr>
          <p:nvPr/>
        </p:nvSpPr>
        <p:spPr bwMode="auto">
          <a:xfrm>
            <a:off x="5173134" y="3434646"/>
            <a:ext cx="846667" cy="2302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23242" name="Line 21"/>
          <p:cNvSpPr>
            <a:spLocks noChangeShapeType="1"/>
          </p:cNvSpPr>
          <p:nvPr/>
        </p:nvSpPr>
        <p:spPr bwMode="auto">
          <a:xfrm>
            <a:off x="14486467" y="3434646"/>
            <a:ext cx="541867" cy="8692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23243"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4204953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r>
              <a:rPr lang="en-US" altLang="en-US" sz="3600" dirty="0" smtClean="0"/>
              <a:t>The science of microbiology revolves around two themes:</a:t>
            </a:r>
          </a:p>
          <a:p>
            <a:pPr marL="250825" indent="-250825" defTabSz="1019175"/>
            <a:endParaRPr lang="en-US" altLang="en-US" sz="3600" dirty="0" smtClean="0"/>
          </a:p>
          <a:p>
            <a:pPr marL="1023938" lvl="1" indent="-514350" defTabSz="1019175">
              <a:buFont typeface="+mj-lt"/>
              <a:buAutoNum type="arabicPeriod"/>
            </a:pPr>
            <a:r>
              <a:rPr lang="en-US" altLang="en-US" sz="3600" dirty="0" smtClean="0"/>
              <a:t>Understanding </a:t>
            </a:r>
            <a:r>
              <a:rPr lang="en-US" altLang="en-US" sz="3600" dirty="0"/>
              <a:t>basic life processes (basic biological science).</a:t>
            </a:r>
          </a:p>
          <a:p>
            <a:pPr marL="1291912" lvl="2" indent="-457200" defTabSz="1019175"/>
            <a:r>
              <a:rPr lang="en-US" altLang="en-US" sz="2800" dirty="0"/>
              <a:t>Microbes are excellent models for understanding cellular processes in unicellular </a:t>
            </a:r>
            <a:r>
              <a:rPr lang="en-US" altLang="en-US" sz="2800" i="1" u="sng" dirty="0"/>
              <a:t>and</a:t>
            </a:r>
            <a:r>
              <a:rPr lang="en-US" altLang="en-US" sz="2800" dirty="0"/>
              <a:t> multicellular organisms</a:t>
            </a:r>
            <a:endParaRPr lang="en-US" altLang="en-US" sz="3200" dirty="0"/>
          </a:p>
          <a:p>
            <a:pPr marL="1311275" lvl="2" indent="-254000" defTabSz="1019175"/>
            <a:endParaRPr lang="en-US" altLang="en-US" sz="2800" dirty="0"/>
          </a:p>
          <a:p>
            <a:pPr marL="1311275" lvl="2" indent="-254000" defTabSz="1019175"/>
            <a:endParaRPr lang="en-US" altLang="en-US" sz="2800" dirty="0"/>
          </a:p>
          <a:p>
            <a:pPr marL="1023938" lvl="1" indent="-514350" defTabSz="1019175">
              <a:buAutoNum type="arabicPeriod" startAt="2"/>
            </a:pPr>
            <a:r>
              <a:rPr lang="en-US" altLang="en-US" sz="3600" dirty="0"/>
              <a:t>Applying that knowledge to the benefit of humans (applied biological science)</a:t>
            </a:r>
          </a:p>
          <a:p>
            <a:pPr marL="1349062" lvl="2" indent="-514350" defTabSz="1019175"/>
            <a:r>
              <a:rPr lang="en-US" altLang="en-US" sz="2800" dirty="0"/>
              <a:t>Microbes play important roles in medicine, agriculture, and industry</a:t>
            </a:r>
            <a:endParaRPr lang="en-US" altLang="en-US" sz="2800" dirty="0" smtClean="0"/>
          </a:p>
          <a:p>
            <a:pPr marL="0" indent="0" algn="ctr" rtl="1">
              <a:lnSpc>
                <a:spcPct val="150000"/>
              </a:lnSpc>
              <a:buNone/>
            </a:pPr>
            <a:endParaRPr lang="en-US" sz="28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5400" dirty="0" smtClean="0"/>
              <a:t>Microbiology </a:t>
            </a:r>
            <a:r>
              <a:rPr lang="en-US" altLang="en-US" sz="5400" dirty="0"/>
              <a:t>and Microorganisms</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30243189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0" descr="figure_01_16c_unlabeled"/>
          <p:cNvPicPr>
            <a:picLocks noChangeAspect="1" noChangeArrowheads="1"/>
          </p:cNvPicPr>
          <p:nvPr/>
        </p:nvPicPr>
        <p:blipFill>
          <a:blip r:embed="rId3">
            <a:extLst>
              <a:ext uri="{28A0092B-C50C-407E-A947-70E740481C1C}">
                <a14:useLocalDpi xmlns:a14="http://schemas.microsoft.com/office/drawing/2010/main" val="0"/>
              </a:ext>
            </a:extLst>
          </a:blip>
          <a:srcRect b="5115"/>
          <a:stretch>
            <a:fillRect/>
          </a:stretch>
        </p:blipFill>
        <p:spPr bwMode="auto">
          <a:xfrm>
            <a:off x="945446" y="2785535"/>
            <a:ext cx="14362288" cy="628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3" name="Rectangle 3"/>
          <p:cNvSpPr>
            <a:spLocks noGrp="1" noChangeArrowheads="1"/>
          </p:cNvSpPr>
          <p:nvPr>
            <p:ph type="ctrTitle" idx="4294967295"/>
          </p:nvPr>
        </p:nvSpPr>
        <p:spPr>
          <a:xfrm>
            <a:off x="270934" y="0"/>
            <a:ext cx="3522133" cy="541867"/>
          </a:xfrm>
          <a:ln/>
          <a:extLst>
            <a:ext uri="{91240B29-F687-4F45-9708-019B960494DF}">
              <a14:hiddenLine xmlns:a14="http://schemas.microsoft.com/office/drawing/2010/main" w="3175">
                <a:solidFill>
                  <a:schemeClr val="tx1"/>
                </a:solidFill>
                <a:miter lim="800000"/>
                <a:headEnd/>
                <a:tailEnd/>
              </a14:hiddenLine>
            </a:ext>
          </a:extLst>
        </p:spPr>
        <p:txBody>
          <a:bodyPr/>
          <a:lstStyle/>
          <a:p>
            <a:pPr eaLnBrk="1" hangingPunct="1"/>
            <a:r>
              <a:rPr lang="en-US" altLang="en-US" sz="2489" b="1">
                <a:solidFill>
                  <a:schemeClr val="accent2"/>
                </a:solidFill>
              </a:rPr>
              <a:t>Figure 1.16c</a:t>
            </a:r>
          </a:p>
        </p:txBody>
      </p:sp>
      <p:sp>
        <p:nvSpPr>
          <p:cNvPr id="225284" name="Text Box 12"/>
          <p:cNvSpPr txBox="1">
            <a:spLocks noChangeArrowheads="1"/>
          </p:cNvSpPr>
          <p:nvPr/>
        </p:nvSpPr>
        <p:spPr bwMode="auto">
          <a:xfrm>
            <a:off x="1778001" y="7476068"/>
            <a:ext cx="6587067" cy="1667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3911" b="1"/>
              <a:t>Flask tipped so</a:t>
            </a:r>
            <a:br>
              <a:rPr lang="en-US" altLang="en-US" sz="3911" b="1"/>
            </a:br>
            <a:r>
              <a:rPr lang="en-US" altLang="en-US" sz="3911" b="1"/>
              <a:t>microorganism-laden dust</a:t>
            </a:r>
            <a:br>
              <a:rPr lang="en-US" altLang="en-US" sz="3911" b="1"/>
            </a:br>
            <a:r>
              <a:rPr lang="en-US" altLang="en-US" sz="3911" b="1"/>
              <a:t>contacts sterile liquid</a:t>
            </a:r>
          </a:p>
        </p:txBody>
      </p:sp>
      <p:sp>
        <p:nvSpPr>
          <p:cNvPr id="225285" name="Text Box 13"/>
          <p:cNvSpPr txBox="1">
            <a:spLocks noChangeArrowheads="1"/>
          </p:cNvSpPr>
          <p:nvPr/>
        </p:nvSpPr>
        <p:spPr bwMode="auto">
          <a:xfrm>
            <a:off x="10947402" y="7411156"/>
            <a:ext cx="4258732" cy="70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t>Liquid putrefies</a:t>
            </a:r>
          </a:p>
        </p:txBody>
      </p:sp>
      <p:sp>
        <p:nvSpPr>
          <p:cNvPr id="225286" name="Text Box 15"/>
          <p:cNvSpPr txBox="1">
            <a:spLocks noChangeArrowheads="1"/>
          </p:cNvSpPr>
          <p:nvPr/>
        </p:nvSpPr>
        <p:spPr bwMode="auto">
          <a:xfrm>
            <a:off x="7363180" y="4619979"/>
            <a:ext cx="247508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911" b="1">
                <a:solidFill>
                  <a:srgbClr val="0072CA"/>
                </a:solidFill>
              </a:rPr>
              <a:t>Short time</a:t>
            </a:r>
          </a:p>
        </p:txBody>
      </p:sp>
      <p:sp>
        <p:nvSpPr>
          <p:cNvPr id="225287"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40187144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3150061"/>
            <a:ext cx="14905356" cy="7905865"/>
          </a:xfrm>
        </p:spPr>
        <p:txBody>
          <a:bodyPr vert="horz" lIns="0" tIns="32507" rIns="0" bIns="32507" rtlCol="0">
            <a:noAutofit/>
          </a:bodyPr>
          <a:lstStyle/>
          <a:p>
            <a:pPr marL="445917" indent="-445917" defTabSz="1811889"/>
            <a:r>
              <a:rPr lang="en-US" altLang="en-US" sz="3600" b="1" i="1" u="sng" dirty="0"/>
              <a:t>Robert Koch</a:t>
            </a:r>
            <a:r>
              <a:rPr lang="en-US" altLang="en-US" sz="3600" dirty="0"/>
              <a:t> (1843–1910)</a:t>
            </a:r>
          </a:p>
          <a:p>
            <a:pPr marL="1583287" lvl="1" indent="-564452" defTabSz="1811889"/>
            <a:r>
              <a:rPr lang="en-US" altLang="en-US" sz="3600" dirty="0"/>
              <a:t>Demonstrated the link between microbes and infectious diseases</a:t>
            </a:r>
          </a:p>
          <a:p>
            <a:pPr marL="2263451" lvl="2" indent="-451561" defTabSz="1811889"/>
            <a:r>
              <a:rPr lang="en-US" altLang="en-US" sz="2800" dirty="0"/>
              <a:t>Identified causative agents of anthrax and tuberculosis</a:t>
            </a:r>
          </a:p>
          <a:p>
            <a:pPr marL="1583287" lvl="1" indent="-564452" defTabSz="1811889"/>
            <a:r>
              <a:rPr lang="en-US" altLang="en-US" sz="3600" dirty="0"/>
              <a:t>Koch’s </a:t>
            </a:r>
            <a:r>
              <a:rPr lang="en-US" altLang="en-US" sz="3600" dirty="0" smtClean="0"/>
              <a:t>postulates</a:t>
            </a:r>
            <a:endParaRPr lang="en-US" altLang="en-US" sz="3600" dirty="0"/>
          </a:p>
          <a:p>
            <a:pPr marL="1583287" lvl="1" indent="-564452" defTabSz="1811889"/>
            <a:r>
              <a:rPr lang="en-US" altLang="en-US" sz="3600" dirty="0"/>
              <a:t>Developed techniques (solid media) for obtaining </a:t>
            </a:r>
            <a:r>
              <a:rPr lang="en-US" altLang="en-US" sz="3600" i="1" u="sng" dirty="0"/>
              <a:t>pure cultures</a:t>
            </a:r>
            <a:r>
              <a:rPr lang="en-US" altLang="en-US" sz="3600" dirty="0"/>
              <a:t> of microbes, some still in existence today</a:t>
            </a:r>
          </a:p>
          <a:p>
            <a:pPr marL="1583287" lvl="1" indent="-564452" defTabSz="1811889"/>
            <a:r>
              <a:rPr lang="en-US" altLang="en-US" sz="3600" dirty="0"/>
              <a:t>Awarded Nobel Prize for Physiology and Medicine in 1905</a:t>
            </a:r>
            <a:endParaRPr lang="en-US" altLang="en-US" sz="3600" dirty="0" smtClean="0">
              <a:cs typeface="Times New Roman" panose="02020603050405020304" pitchFamily="18" charset="0"/>
            </a:endParaRPr>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Koch, Infectious Disease, and the Rise of Pure Cultures</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31557388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44" descr="figure_01_19_unlabeled"/>
          <p:cNvPicPr>
            <a:picLocks noChangeAspect="1" noChangeArrowheads="1"/>
          </p:cNvPicPr>
          <p:nvPr/>
        </p:nvPicPr>
        <p:blipFill>
          <a:blip r:embed="rId3">
            <a:extLst>
              <a:ext uri="{28A0092B-C50C-407E-A947-70E740481C1C}">
                <a14:useLocalDpi xmlns:a14="http://schemas.microsoft.com/office/drawing/2010/main" val="0"/>
              </a:ext>
            </a:extLst>
          </a:blip>
          <a:srcRect b="2701"/>
          <a:stretch>
            <a:fillRect/>
          </a:stretch>
        </p:blipFill>
        <p:spPr bwMode="auto">
          <a:xfrm>
            <a:off x="527757" y="242711"/>
            <a:ext cx="15197666" cy="1139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7"/>
          <p:cNvSpPr txBox="1">
            <a:spLocks noChangeArrowheads="1"/>
          </p:cNvSpPr>
          <p:nvPr/>
        </p:nvSpPr>
        <p:spPr bwMode="auto">
          <a:xfrm>
            <a:off x="4789313" y="7524045"/>
            <a:ext cx="1628421" cy="5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Experimental</a:t>
            </a:r>
            <a:br>
              <a:rPr lang="en-US" altLang="en-US" sz="1956" b="1"/>
            </a:br>
            <a:r>
              <a:rPr lang="en-US" altLang="en-US" sz="1956" b="1"/>
              <a:t>animals</a:t>
            </a:r>
          </a:p>
        </p:txBody>
      </p:sp>
      <p:sp>
        <p:nvSpPr>
          <p:cNvPr id="235525" name="Text Box 8"/>
          <p:cNvSpPr txBox="1">
            <a:spLocks noChangeArrowheads="1"/>
          </p:cNvSpPr>
          <p:nvPr/>
        </p:nvSpPr>
        <p:spPr bwMode="auto">
          <a:xfrm>
            <a:off x="4800601" y="4921956"/>
            <a:ext cx="1487310" cy="612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Laboratory</a:t>
            </a:r>
            <a:br>
              <a:rPr lang="en-US" altLang="en-US" sz="1956" b="1"/>
            </a:br>
            <a:r>
              <a:rPr lang="en-US" altLang="en-US" sz="1956" b="1"/>
              <a:t>culture</a:t>
            </a:r>
          </a:p>
        </p:txBody>
      </p:sp>
      <p:sp>
        <p:nvSpPr>
          <p:cNvPr id="235526" name="Text Box 9"/>
          <p:cNvSpPr txBox="1">
            <a:spLocks noChangeArrowheads="1"/>
          </p:cNvSpPr>
          <p:nvPr/>
        </p:nvSpPr>
        <p:spPr bwMode="auto">
          <a:xfrm>
            <a:off x="4800602" y="2384779"/>
            <a:ext cx="1628421" cy="5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Microscopy,</a:t>
            </a:r>
            <a:br>
              <a:rPr lang="en-US" altLang="en-US" sz="1956" b="1"/>
            </a:br>
            <a:r>
              <a:rPr lang="en-US" altLang="en-US" sz="1956" b="1"/>
              <a:t>staining</a:t>
            </a:r>
          </a:p>
        </p:txBody>
      </p:sp>
      <p:sp>
        <p:nvSpPr>
          <p:cNvPr id="235527" name="Text Box 10"/>
          <p:cNvSpPr txBox="1">
            <a:spLocks noChangeArrowheads="1"/>
          </p:cNvSpPr>
          <p:nvPr/>
        </p:nvSpPr>
        <p:spPr bwMode="auto">
          <a:xfrm>
            <a:off x="4800602" y="10052756"/>
            <a:ext cx="1439333" cy="798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Laboratory</a:t>
            </a:r>
            <a:br>
              <a:rPr lang="en-US" altLang="en-US" sz="1956" b="1"/>
            </a:br>
            <a:r>
              <a:rPr lang="en-US" altLang="en-US" sz="1956" b="1"/>
              <a:t>reisolation</a:t>
            </a:r>
            <a:br>
              <a:rPr lang="en-US" altLang="en-US" sz="1956" b="1"/>
            </a:br>
            <a:r>
              <a:rPr lang="en-US" altLang="en-US" sz="1956" b="1"/>
              <a:t>and culture</a:t>
            </a:r>
          </a:p>
        </p:txBody>
      </p:sp>
      <p:sp>
        <p:nvSpPr>
          <p:cNvPr id="235528" name="Text Box 11"/>
          <p:cNvSpPr txBox="1">
            <a:spLocks noChangeArrowheads="1"/>
          </p:cNvSpPr>
          <p:nvPr/>
        </p:nvSpPr>
        <p:spPr bwMode="auto">
          <a:xfrm>
            <a:off x="7549446" y="2455334"/>
            <a:ext cx="781755" cy="821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Red</a:t>
            </a:r>
            <a:br>
              <a:rPr lang="en-US" altLang="en-US" sz="1956" b="1"/>
            </a:br>
            <a:r>
              <a:rPr lang="en-US" altLang="en-US" sz="1956" b="1"/>
              <a:t>blood</a:t>
            </a:r>
            <a:br>
              <a:rPr lang="en-US" altLang="en-US" sz="1956" b="1"/>
            </a:br>
            <a:r>
              <a:rPr lang="en-US" altLang="en-US" sz="1956" b="1"/>
              <a:t>cell</a:t>
            </a:r>
          </a:p>
        </p:txBody>
      </p:sp>
      <p:sp>
        <p:nvSpPr>
          <p:cNvPr id="235529" name="Text Box 12"/>
          <p:cNvSpPr txBox="1">
            <a:spLocks noChangeArrowheads="1"/>
          </p:cNvSpPr>
          <p:nvPr/>
        </p:nvSpPr>
        <p:spPr bwMode="auto">
          <a:xfrm>
            <a:off x="9832623" y="1467556"/>
            <a:ext cx="1134533" cy="56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Diseased</a:t>
            </a:r>
            <a:br>
              <a:rPr lang="en-US" altLang="en-US" sz="1956" b="1"/>
            </a:br>
            <a:r>
              <a:rPr lang="en-US" altLang="en-US" sz="1956" b="1"/>
              <a:t>animal</a:t>
            </a:r>
          </a:p>
        </p:txBody>
      </p:sp>
      <p:sp>
        <p:nvSpPr>
          <p:cNvPr id="235530" name="Text Box 13"/>
          <p:cNvSpPr txBox="1">
            <a:spLocks noChangeArrowheads="1"/>
          </p:cNvSpPr>
          <p:nvPr/>
        </p:nvSpPr>
        <p:spPr bwMode="auto">
          <a:xfrm>
            <a:off x="8331201" y="8382000"/>
            <a:ext cx="200377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Diseased animal</a:t>
            </a:r>
          </a:p>
        </p:txBody>
      </p:sp>
      <p:sp>
        <p:nvSpPr>
          <p:cNvPr id="235531" name="Text Box 14"/>
          <p:cNvSpPr txBox="1">
            <a:spLocks noChangeArrowheads="1"/>
          </p:cNvSpPr>
          <p:nvPr/>
        </p:nvSpPr>
        <p:spPr bwMode="auto">
          <a:xfrm>
            <a:off x="13840179" y="1456267"/>
            <a:ext cx="968023" cy="56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Healthy</a:t>
            </a:r>
            <a:br>
              <a:rPr lang="en-US" altLang="en-US" sz="1956" b="1"/>
            </a:br>
            <a:r>
              <a:rPr lang="en-US" altLang="en-US" sz="1956" b="1"/>
              <a:t>animal</a:t>
            </a:r>
          </a:p>
        </p:txBody>
      </p:sp>
      <p:sp>
        <p:nvSpPr>
          <p:cNvPr id="235532" name="Text Box 15"/>
          <p:cNvSpPr txBox="1">
            <a:spLocks noChangeArrowheads="1"/>
          </p:cNvSpPr>
          <p:nvPr/>
        </p:nvSpPr>
        <p:spPr bwMode="auto">
          <a:xfrm>
            <a:off x="14404622" y="3005667"/>
            <a:ext cx="781756" cy="82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Red</a:t>
            </a:r>
            <a:br>
              <a:rPr lang="en-US" altLang="en-US" sz="1956" b="1"/>
            </a:br>
            <a:r>
              <a:rPr lang="en-US" altLang="en-US" sz="1956" b="1"/>
              <a:t>blood</a:t>
            </a:r>
            <a:br>
              <a:rPr lang="en-US" altLang="en-US" sz="1956" b="1"/>
            </a:br>
            <a:r>
              <a:rPr lang="en-US" altLang="en-US" sz="1956" b="1"/>
              <a:t>cell</a:t>
            </a:r>
          </a:p>
        </p:txBody>
      </p:sp>
      <p:sp>
        <p:nvSpPr>
          <p:cNvPr id="235533" name="Text Box 16"/>
          <p:cNvSpPr txBox="1">
            <a:spLocks noChangeArrowheads="1"/>
          </p:cNvSpPr>
          <p:nvPr/>
        </p:nvSpPr>
        <p:spPr bwMode="auto">
          <a:xfrm>
            <a:off x="7388579" y="3547534"/>
            <a:ext cx="1464734" cy="51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Suspected </a:t>
            </a:r>
            <a:br>
              <a:rPr lang="en-US" altLang="en-US" sz="1956" b="1"/>
            </a:br>
            <a:r>
              <a:rPr lang="en-US" altLang="en-US" sz="1956" b="1"/>
              <a:t>pathogen</a:t>
            </a:r>
          </a:p>
        </p:txBody>
      </p:sp>
      <p:sp>
        <p:nvSpPr>
          <p:cNvPr id="235534" name="Text Box 17"/>
          <p:cNvSpPr txBox="1">
            <a:spLocks noChangeArrowheads="1"/>
          </p:cNvSpPr>
          <p:nvPr/>
        </p:nvSpPr>
        <p:spPr bwMode="auto">
          <a:xfrm>
            <a:off x="7301090" y="9982201"/>
            <a:ext cx="1464732" cy="51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Suspected </a:t>
            </a:r>
            <a:br>
              <a:rPr lang="en-US" altLang="en-US" sz="1956" b="1"/>
            </a:br>
            <a:r>
              <a:rPr lang="en-US" altLang="en-US" sz="1956" b="1"/>
              <a:t>pathogen</a:t>
            </a:r>
          </a:p>
        </p:txBody>
      </p:sp>
      <p:sp>
        <p:nvSpPr>
          <p:cNvPr id="235535" name="Text Box 18"/>
          <p:cNvSpPr txBox="1">
            <a:spLocks noChangeArrowheads="1"/>
          </p:cNvSpPr>
          <p:nvPr/>
        </p:nvSpPr>
        <p:spPr bwMode="auto">
          <a:xfrm>
            <a:off x="7027334" y="5909733"/>
            <a:ext cx="1442156" cy="84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Colonies of</a:t>
            </a:r>
            <a:br>
              <a:rPr lang="en-US" altLang="en-US" sz="1956" b="1"/>
            </a:br>
            <a:r>
              <a:rPr lang="en-US" altLang="en-US" sz="1956" b="1"/>
              <a:t>suspected</a:t>
            </a:r>
            <a:br>
              <a:rPr lang="en-US" altLang="en-US" sz="1956" b="1"/>
            </a:br>
            <a:r>
              <a:rPr lang="en-US" altLang="en-US" sz="1956" b="1"/>
              <a:t>pathogen</a:t>
            </a:r>
          </a:p>
        </p:txBody>
      </p:sp>
      <p:sp>
        <p:nvSpPr>
          <p:cNvPr id="235536" name="Text Box 19"/>
          <p:cNvSpPr txBox="1">
            <a:spLocks noChangeArrowheads="1"/>
          </p:cNvSpPr>
          <p:nvPr/>
        </p:nvSpPr>
        <p:spPr bwMode="auto">
          <a:xfrm>
            <a:off x="14288912" y="9953979"/>
            <a:ext cx="1535289" cy="1411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Pure culture</a:t>
            </a:r>
            <a:br>
              <a:rPr lang="en-US" altLang="en-US" sz="1956" b="1"/>
            </a:br>
            <a:r>
              <a:rPr lang="en-US" altLang="en-US" sz="1956" b="1"/>
              <a:t>(must be</a:t>
            </a:r>
            <a:br>
              <a:rPr lang="en-US" altLang="en-US" sz="1956" b="1"/>
            </a:br>
            <a:r>
              <a:rPr lang="en-US" altLang="en-US" sz="1956" b="1"/>
              <a:t>same</a:t>
            </a:r>
            <a:br>
              <a:rPr lang="en-US" altLang="en-US" sz="1956" b="1"/>
            </a:br>
            <a:r>
              <a:rPr lang="en-US" altLang="en-US" sz="1956" b="1"/>
              <a:t>organism</a:t>
            </a:r>
            <a:br>
              <a:rPr lang="en-US" altLang="en-US" sz="1956" b="1"/>
            </a:br>
            <a:r>
              <a:rPr lang="en-US" altLang="en-US" sz="1956" b="1"/>
              <a:t>as before)</a:t>
            </a:r>
          </a:p>
        </p:txBody>
      </p:sp>
      <p:sp>
        <p:nvSpPr>
          <p:cNvPr id="235537" name="Text Box 20"/>
          <p:cNvSpPr txBox="1">
            <a:spLocks noChangeArrowheads="1"/>
          </p:cNvSpPr>
          <p:nvPr/>
        </p:nvSpPr>
        <p:spPr bwMode="auto">
          <a:xfrm>
            <a:off x="14283268" y="5026379"/>
            <a:ext cx="1301044" cy="869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956" b="1"/>
              <a:t>No</a:t>
            </a:r>
            <a:br>
              <a:rPr lang="en-US" altLang="en-US" sz="1956" b="1"/>
            </a:br>
            <a:r>
              <a:rPr lang="en-US" altLang="en-US" sz="1956" b="1"/>
              <a:t>organisms</a:t>
            </a:r>
            <a:br>
              <a:rPr lang="en-US" altLang="en-US" sz="1956" b="1"/>
            </a:br>
            <a:r>
              <a:rPr lang="en-US" altLang="en-US" sz="1956" b="1"/>
              <a:t>present</a:t>
            </a:r>
          </a:p>
        </p:txBody>
      </p:sp>
      <p:sp>
        <p:nvSpPr>
          <p:cNvPr id="235538" name="Text Box 21"/>
          <p:cNvSpPr txBox="1">
            <a:spLocks noChangeArrowheads="1"/>
          </p:cNvSpPr>
          <p:nvPr/>
        </p:nvSpPr>
        <p:spPr bwMode="auto">
          <a:xfrm>
            <a:off x="10569224" y="2791179"/>
            <a:ext cx="1583266" cy="1058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778" b="1">
                <a:solidFill>
                  <a:srgbClr val="0072CA"/>
                </a:solidFill>
              </a:rPr>
              <a:t>Observe</a:t>
            </a:r>
            <a:br>
              <a:rPr lang="en-US" altLang="en-US" sz="1778" b="1">
                <a:solidFill>
                  <a:srgbClr val="0072CA"/>
                </a:solidFill>
              </a:rPr>
            </a:br>
            <a:r>
              <a:rPr lang="en-US" altLang="en-US" sz="1778" b="1">
                <a:solidFill>
                  <a:srgbClr val="0072CA"/>
                </a:solidFill>
              </a:rPr>
              <a:t>blood/tissue</a:t>
            </a:r>
            <a:br>
              <a:rPr lang="en-US" altLang="en-US" sz="1778" b="1">
                <a:solidFill>
                  <a:srgbClr val="0072CA"/>
                </a:solidFill>
              </a:rPr>
            </a:br>
            <a:r>
              <a:rPr lang="en-US" altLang="en-US" sz="1778" b="1">
                <a:solidFill>
                  <a:srgbClr val="0072CA"/>
                </a:solidFill>
              </a:rPr>
              <a:t>under the</a:t>
            </a:r>
            <a:br>
              <a:rPr lang="en-US" altLang="en-US" sz="1778" b="1">
                <a:solidFill>
                  <a:srgbClr val="0072CA"/>
                </a:solidFill>
              </a:rPr>
            </a:br>
            <a:r>
              <a:rPr lang="en-US" altLang="en-US" sz="1778" b="1">
                <a:solidFill>
                  <a:srgbClr val="0072CA"/>
                </a:solidFill>
              </a:rPr>
              <a:t>microscope</a:t>
            </a:r>
          </a:p>
        </p:txBody>
      </p:sp>
      <p:sp>
        <p:nvSpPr>
          <p:cNvPr id="235539" name="Text Box 22"/>
          <p:cNvSpPr txBox="1">
            <a:spLocks noChangeArrowheads="1"/>
          </p:cNvSpPr>
          <p:nvPr/>
        </p:nvSpPr>
        <p:spPr bwMode="auto">
          <a:xfrm>
            <a:off x="10368844" y="4896557"/>
            <a:ext cx="1842912" cy="127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778" b="1">
                <a:solidFill>
                  <a:srgbClr val="0072CA"/>
                </a:solidFill>
              </a:rPr>
              <a:t>Streak agar plate</a:t>
            </a:r>
            <a:br>
              <a:rPr lang="en-US" altLang="en-US" sz="1778" b="1">
                <a:solidFill>
                  <a:srgbClr val="0072CA"/>
                </a:solidFill>
              </a:rPr>
            </a:br>
            <a:r>
              <a:rPr lang="en-US" altLang="en-US" sz="1778" b="1">
                <a:solidFill>
                  <a:srgbClr val="0072CA"/>
                </a:solidFill>
              </a:rPr>
              <a:t>with sample</a:t>
            </a:r>
            <a:br>
              <a:rPr lang="en-US" altLang="en-US" sz="1778" b="1">
                <a:solidFill>
                  <a:srgbClr val="0072CA"/>
                </a:solidFill>
              </a:rPr>
            </a:br>
            <a:r>
              <a:rPr lang="en-US" altLang="en-US" sz="1778" b="1">
                <a:solidFill>
                  <a:srgbClr val="0072CA"/>
                </a:solidFill>
              </a:rPr>
              <a:t>from either</a:t>
            </a:r>
            <a:br>
              <a:rPr lang="en-US" altLang="en-US" sz="1778" b="1">
                <a:solidFill>
                  <a:srgbClr val="0072CA"/>
                </a:solidFill>
              </a:rPr>
            </a:br>
            <a:r>
              <a:rPr lang="en-US" altLang="en-US" sz="1778" b="1">
                <a:solidFill>
                  <a:srgbClr val="0072CA"/>
                </a:solidFill>
              </a:rPr>
              <a:t>diseased or</a:t>
            </a:r>
            <a:br>
              <a:rPr lang="en-US" altLang="en-US" sz="1778" b="1">
                <a:solidFill>
                  <a:srgbClr val="0072CA"/>
                </a:solidFill>
              </a:rPr>
            </a:br>
            <a:r>
              <a:rPr lang="en-US" altLang="en-US" sz="1778" b="1">
                <a:solidFill>
                  <a:srgbClr val="0072CA"/>
                </a:solidFill>
              </a:rPr>
              <a:t>healthy animal</a:t>
            </a:r>
          </a:p>
        </p:txBody>
      </p:sp>
      <p:sp>
        <p:nvSpPr>
          <p:cNvPr id="235540" name="Text Box 23"/>
          <p:cNvSpPr txBox="1">
            <a:spLocks noChangeArrowheads="1"/>
          </p:cNvSpPr>
          <p:nvPr/>
        </p:nvSpPr>
        <p:spPr bwMode="auto">
          <a:xfrm>
            <a:off x="9688690" y="6660445"/>
            <a:ext cx="3206044" cy="56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778" b="1">
                <a:solidFill>
                  <a:srgbClr val="0072CA"/>
                </a:solidFill>
              </a:rPr>
              <a:t>Inoculate healthy animal with</a:t>
            </a:r>
            <a:br>
              <a:rPr lang="en-US" altLang="en-US" sz="1778" b="1">
                <a:solidFill>
                  <a:srgbClr val="0072CA"/>
                </a:solidFill>
              </a:rPr>
            </a:br>
            <a:r>
              <a:rPr lang="en-US" altLang="en-US" sz="1778" b="1">
                <a:solidFill>
                  <a:srgbClr val="0072CA"/>
                </a:solidFill>
              </a:rPr>
              <a:t>cells of suspected pathogen</a:t>
            </a:r>
          </a:p>
        </p:txBody>
      </p:sp>
      <p:sp>
        <p:nvSpPr>
          <p:cNvPr id="235541" name="Text Box 24"/>
          <p:cNvSpPr txBox="1">
            <a:spLocks noChangeArrowheads="1"/>
          </p:cNvSpPr>
          <p:nvPr/>
        </p:nvSpPr>
        <p:spPr bwMode="auto">
          <a:xfrm>
            <a:off x="9685867" y="9104489"/>
            <a:ext cx="3488267" cy="54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778" b="1">
                <a:solidFill>
                  <a:srgbClr val="0072CA"/>
                </a:solidFill>
              </a:rPr>
              <a:t>Remove blood or tissue sample</a:t>
            </a:r>
            <a:br>
              <a:rPr lang="en-US" altLang="en-US" sz="1778" b="1">
                <a:solidFill>
                  <a:srgbClr val="0072CA"/>
                </a:solidFill>
              </a:rPr>
            </a:br>
            <a:r>
              <a:rPr lang="en-US" altLang="en-US" sz="1778" b="1">
                <a:solidFill>
                  <a:srgbClr val="0072CA"/>
                </a:solidFill>
              </a:rPr>
              <a:t>and observe by microscopy</a:t>
            </a:r>
          </a:p>
        </p:txBody>
      </p:sp>
      <p:sp>
        <p:nvSpPr>
          <p:cNvPr id="235542" name="Text Box 25"/>
          <p:cNvSpPr txBox="1">
            <a:spLocks noChangeArrowheads="1"/>
          </p:cNvSpPr>
          <p:nvPr/>
        </p:nvSpPr>
        <p:spPr bwMode="auto">
          <a:xfrm>
            <a:off x="10521245" y="10035823"/>
            <a:ext cx="1207911" cy="47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1778" b="1">
                <a:solidFill>
                  <a:srgbClr val="0072CA"/>
                </a:solidFill>
              </a:rPr>
              <a:t>Laboratory</a:t>
            </a:r>
            <a:br>
              <a:rPr lang="en-US" altLang="en-US" sz="1778" b="1">
                <a:solidFill>
                  <a:srgbClr val="0072CA"/>
                </a:solidFill>
              </a:rPr>
            </a:br>
            <a:r>
              <a:rPr lang="en-US" altLang="en-US" sz="1778" b="1">
                <a:solidFill>
                  <a:srgbClr val="0072CA"/>
                </a:solidFill>
              </a:rPr>
              <a:t>culture</a:t>
            </a:r>
          </a:p>
        </p:txBody>
      </p:sp>
      <p:sp>
        <p:nvSpPr>
          <p:cNvPr id="235543" name="Text Box 27"/>
          <p:cNvSpPr txBox="1">
            <a:spLocks noChangeArrowheads="1"/>
          </p:cNvSpPr>
          <p:nvPr/>
        </p:nvSpPr>
        <p:spPr bwMode="auto">
          <a:xfrm>
            <a:off x="592667" y="1769535"/>
            <a:ext cx="2283179" cy="30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a:t>The Postulates:</a:t>
            </a:r>
          </a:p>
        </p:txBody>
      </p:sp>
      <p:sp>
        <p:nvSpPr>
          <p:cNvPr id="235544" name="Text Box 28"/>
          <p:cNvSpPr txBox="1">
            <a:spLocks noChangeArrowheads="1"/>
          </p:cNvSpPr>
          <p:nvPr/>
        </p:nvSpPr>
        <p:spPr bwMode="auto">
          <a:xfrm>
            <a:off x="4718756" y="1778000"/>
            <a:ext cx="965200" cy="307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a:t>Tools:</a:t>
            </a:r>
          </a:p>
        </p:txBody>
      </p:sp>
      <p:sp>
        <p:nvSpPr>
          <p:cNvPr id="235545" name="Text Box 29"/>
          <p:cNvSpPr txBox="1">
            <a:spLocks noChangeArrowheads="1"/>
          </p:cNvSpPr>
          <p:nvPr/>
        </p:nvSpPr>
        <p:spPr bwMode="auto">
          <a:xfrm>
            <a:off x="716845" y="2350912"/>
            <a:ext cx="4117623" cy="153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a:t>1. The suspected pathogen</a:t>
            </a:r>
            <a:br>
              <a:rPr lang="en-US" altLang="en-US" sz="2311" b="1"/>
            </a:br>
            <a:r>
              <a:rPr lang="en-US" altLang="en-US" sz="2311" b="1"/>
              <a:t>    must be present in </a:t>
            </a:r>
            <a:r>
              <a:rPr lang="en-US" altLang="en-US" sz="2311" b="1" i="1"/>
              <a:t>all</a:t>
            </a:r>
            <a:r>
              <a:rPr lang="en-US" altLang="en-US" sz="2311" b="1"/>
              <a:t/>
            </a:r>
            <a:br>
              <a:rPr lang="en-US" altLang="en-US" sz="2311" b="1"/>
            </a:br>
            <a:r>
              <a:rPr lang="en-US" altLang="en-US" sz="2311" b="1"/>
              <a:t>    cases of the disease</a:t>
            </a:r>
            <a:br>
              <a:rPr lang="en-US" altLang="en-US" sz="2311" b="1"/>
            </a:br>
            <a:r>
              <a:rPr lang="en-US" altLang="en-US" sz="2311" b="1"/>
              <a:t>    and absent from healthy</a:t>
            </a:r>
            <a:br>
              <a:rPr lang="en-US" altLang="en-US" sz="2311" b="1"/>
            </a:br>
            <a:r>
              <a:rPr lang="en-US" altLang="en-US" sz="2311" b="1"/>
              <a:t>    animals.</a:t>
            </a:r>
          </a:p>
        </p:txBody>
      </p:sp>
      <p:sp>
        <p:nvSpPr>
          <p:cNvPr id="235546" name="Text Box 30"/>
          <p:cNvSpPr txBox="1">
            <a:spLocks noChangeArrowheads="1"/>
          </p:cNvSpPr>
          <p:nvPr/>
        </p:nvSpPr>
        <p:spPr bwMode="auto">
          <a:xfrm>
            <a:off x="702734" y="4876800"/>
            <a:ext cx="3883378" cy="1413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dirty="0"/>
              <a:t>2. The suspected pathogen</a:t>
            </a:r>
            <a:br>
              <a:rPr lang="en-US" altLang="en-US" sz="2311" b="1" dirty="0"/>
            </a:br>
            <a:r>
              <a:rPr lang="en-US" altLang="en-US" sz="2311" b="1" dirty="0"/>
              <a:t>    must be grown in pure</a:t>
            </a:r>
            <a:br>
              <a:rPr lang="en-US" altLang="en-US" sz="2311" b="1" dirty="0"/>
            </a:br>
            <a:r>
              <a:rPr lang="en-US" altLang="en-US" sz="2311" b="1" dirty="0"/>
              <a:t>    culture.</a:t>
            </a:r>
          </a:p>
        </p:txBody>
      </p:sp>
      <p:sp>
        <p:nvSpPr>
          <p:cNvPr id="235547" name="Text Box 31"/>
          <p:cNvSpPr txBox="1">
            <a:spLocks noChangeArrowheads="1"/>
          </p:cNvSpPr>
          <p:nvPr/>
        </p:nvSpPr>
        <p:spPr bwMode="auto">
          <a:xfrm>
            <a:off x="728134" y="7535334"/>
            <a:ext cx="3812823" cy="1555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a:t>3. Cells from a pure</a:t>
            </a:r>
            <a:br>
              <a:rPr lang="en-US" altLang="en-US" sz="2311" b="1"/>
            </a:br>
            <a:r>
              <a:rPr lang="en-US" altLang="en-US" sz="2311" b="1"/>
              <a:t>    culture of the suspected</a:t>
            </a:r>
            <a:br>
              <a:rPr lang="en-US" altLang="en-US" sz="2311" b="1"/>
            </a:br>
            <a:r>
              <a:rPr lang="en-US" altLang="en-US" sz="2311" b="1"/>
              <a:t>    pathogen must cause</a:t>
            </a:r>
            <a:br>
              <a:rPr lang="en-US" altLang="en-US" sz="2311" b="1"/>
            </a:br>
            <a:r>
              <a:rPr lang="en-US" altLang="en-US" sz="2311" b="1"/>
              <a:t>    disease in a healthy</a:t>
            </a:r>
            <a:br>
              <a:rPr lang="en-US" altLang="en-US" sz="2311" b="1"/>
            </a:br>
            <a:r>
              <a:rPr lang="en-US" altLang="en-US" sz="2311" b="1"/>
              <a:t>    animal.</a:t>
            </a:r>
          </a:p>
        </p:txBody>
      </p:sp>
      <p:sp>
        <p:nvSpPr>
          <p:cNvPr id="235548" name="Text Box 32"/>
          <p:cNvSpPr txBox="1">
            <a:spLocks noChangeArrowheads="1"/>
          </p:cNvSpPr>
          <p:nvPr/>
        </p:nvSpPr>
        <p:spPr bwMode="auto">
          <a:xfrm>
            <a:off x="725312" y="10004780"/>
            <a:ext cx="3835399" cy="134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311" b="1"/>
              <a:t>4. The suspected pathogen</a:t>
            </a:r>
            <a:br>
              <a:rPr lang="en-US" altLang="en-US" sz="2311" b="1"/>
            </a:br>
            <a:r>
              <a:rPr lang="en-US" altLang="en-US" sz="2311" b="1"/>
              <a:t>    must be reisolated and</a:t>
            </a:r>
            <a:br>
              <a:rPr lang="en-US" altLang="en-US" sz="2311" b="1"/>
            </a:br>
            <a:r>
              <a:rPr lang="en-US" altLang="en-US" sz="2311" b="1"/>
              <a:t>    shown to be the same</a:t>
            </a:r>
            <a:br>
              <a:rPr lang="en-US" altLang="en-US" sz="2311" b="1"/>
            </a:br>
            <a:r>
              <a:rPr lang="en-US" altLang="en-US" sz="2311" b="1"/>
              <a:t>    as the original.</a:t>
            </a:r>
          </a:p>
        </p:txBody>
      </p:sp>
      <p:sp>
        <p:nvSpPr>
          <p:cNvPr id="235549" name="Line 33"/>
          <p:cNvSpPr>
            <a:spLocks noChangeShapeType="1"/>
          </p:cNvSpPr>
          <p:nvPr/>
        </p:nvSpPr>
        <p:spPr bwMode="auto">
          <a:xfrm>
            <a:off x="8065912" y="2587979"/>
            <a:ext cx="705556" cy="3273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0" name="Line 34"/>
          <p:cNvSpPr>
            <a:spLocks noChangeShapeType="1"/>
          </p:cNvSpPr>
          <p:nvPr/>
        </p:nvSpPr>
        <p:spPr bwMode="auto">
          <a:xfrm flipH="1">
            <a:off x="8700912" y="3434645"/>
            <a:ext cx="259644" cy="2342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1" name="Line 35"/>
          <p:cNvSpPr>
            <a:spLocks noChangeShapeType="1"/>
          </p:cNvSpPr>
          <p:nvPr/>
        </p:nvSpPr>
        <p:spPr bwMode="auto">
          <a:xfrm>
            <a:off x="13357579" y="2822222"/>
            <a:ext cx="987778" cy="3302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2" name="Line 36"/>
          <p:cNvSpPr>
            <a:spLocks noChangeShapeType="1"/>
          </p:cNvSpPr>
          <p:nvPr/>
        </p:nvSpPr>
        <p:spPr bwMode="auto">
          <a:xfrm flipH="1">
            <a:off x="8418691" y="5715001"/>
            <a:ext cx="445911" cy="304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3" name="Line 37"/>
          <p:cNvSpPr>
            <a:spLocks noChangeShapeType="1"/>
          </p:cNvSpPr>
          <p:nvPr/>
        </p:nvSpPr>
        <p:spPr bwMode="auto">
          <a:xfrm flipH="1">
            <a:off x="8418691" y="5878691"/>
            <a:ext cx="612421" cy="14111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4" name="Line 40"/>
          <p:cNvSpPr>
            <a:spLocks noChangeShapeType="1"/>
          </p:cNvSpPr>
          <p:nvPr/>
        </p:nvSpPr>
        <p:spPr bwMode="auto">
          <a:xfrm>
            <a:off x="8652933" y="10137422"/>
            <a:ext cx="352779" cy="2596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55" name="Text Box 43"/>
          <p:cNvSpPr txBox="1">
            <a:spLocks noChangeArrowheads="1"/>
          </p:cNvSpPr>
          <p:nvPr/>
        </p:nvSpPr>
        <p:spPr bwMode="auto">
          <a:xfrm>
            <a:off x="6011334" y="279401"/>
            <a:ext cx="4035778" cy="347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844" b="1"/>
              <a:t>KOCH’S POSTULATES</a:t>
            </a:r>
          </a:p>
        </p:txBody>
      </p:sp>
      <p:sp>
        <p:nvSpPr>
          <p:cNvPr id="235556" name="Date Placeholder 3"/>
          <p:cNvSpPr>
            <a:spLocks/>
          </p:cNvSpPr>
          <p:nvPr/>
        </p:nvSpPr>
        <p:spPr bwMode="auto">
          <a:xfrm>
            <a:off x="270933" y="11740444"/>
            <a:ext cx="4064000" cy="406401"/>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
        <p:nvSpPr>
          <p:cNvPr id="2" name="5-Point Star 1"/>
          <p:cNvSpPr/>
          <p:nvPr/>
        </p:nvSpPr>
        <p:spPr>
          <a:xfrm>
            <a:off x="399011" y="279401"/>
            <a:ext cx="1080654" cy="967508"/>
          </a:xfrm>
          <a:prstGeom prst="star5">
            <a:avLst/>
          </a:prstGeom>
          <a:solidFill>
            <a:srgbClr val="FFFF0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2420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82" y="9830972"/>
            <a:ext cx="13484860" cy="1463040"/>
          </a:xfrm>
        </p:spPr>
        <p:txBody>
          <a:bodyPr/>
          <a:lstStyle/>
          <a:p>
            <a:pPr algn="ctr"/>
            <a:r>
              <a:rPr lang="en-US" sz="4000" b="1" dirty="0" smtClean="0"/>
              <a:t>REMEMBER </a:t>
            </a:r>
            <a:r>
              <a:rPr lang="en-US" sz="4000" dirty="0" smtClean="0"/>
              <a:t/>
            </a:r>
            <a:br>
              <a:rPr lang="en-US" sz="4000" dirty="0" smtClean="0"/>
            </a:br>
            <a:r>
              <a:rPr lang="en-US" sz="4000" dirty="0" smtClean="0"/>
              <a:t/>
            </a:r>
            <a:br>
              <a:rPr lang="en-US" sz="4000" dirty="0" smtClean="0"/>
            </a:br>
            <a:r>
              <a:rPr lang="en-US" sz="4000" dirty="0" smtClean="0"/>
              <a:t>You can always ask questions through our discussion board on </a:t>
            </a:r>
            <a:br>
              <a:rPr lang="en-US" sz="4000" dirty="0" smtClean="0"/>
            </a:br>
            <a:r>
              <a:rPr lang="en-US" sz="4000" dirty="0" smtClean="0">
                <a:hlinkClick r:id="rId2"/>
              </a:rPr>
              <a:t>www.lms.ksu.edu.sa</a:t>
            </a:r>
            <a:endParaRPr lang="en-US" sz="4000"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9664" b="9664"/>
          <a:stretch>
            <a:fillRect/>
          </a:stretch>
        </p:blipFill>
        <p:spPr/>
      </p:pic>
    </p:spTree>
    <p:extLst>
      <p:ext uri="{BB962C8B-B14F-4D97-AF65-F5344CB8AC3E}">
        <p14:creationId xmlns:p14="http://schemas.microsoft.com/office/powerpoint/2010/main" val="15908586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
        <p:nvSpPr>
          <p:cNvPr id="6" name="Title 4"/>
          <p:cNvSpPr txBox="1">
            <a:spLocks/>
          </p:cNvSpPr>
          <p:nvPr/>
        </p:nvSpPr>
        <p:spPr>
          <a:xfrm>
            <a:off x="14267799" y="227628"/>
            <a:ext cx="2004300"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smtClean="0"/>
              <a:t>الشعبة .............</a:t>
            </a:r>
            <a:endParaRPr lang="en-US" sz="2400" dirty="0"/>
          </a:p>
        </p:txBody>
      </p:sp>
      <p:sp>
        <p:nvSpPr>
          <p:cNvPr id="5" name="Title 4"/>
          <p:cNvSpPr txBox="1">
            <a:spLocks/>
          </p:cNvSpPr>
          <p:nvPr/>
        </p:nvSpPr>
        <p:spPr>
          <a:xfrm>
            <a:off x="2419984" y="1584960"/>
            <a:ext cx="11508828" cy="3230880"/>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t>Lecture-5</a:t>
            </a:r>
            <a:endParaRPr lang="en-US" sz="5400" dirty="0"/>
          </a:p>
          <a:p>
            <a:pPr algn="ctr"/>
            <a:r>
              <a:rPr lang="en-US" sz="4800" dirty="0" smtClean="0"/>
              <a:t>History of microbiology (Part-2)</a:t>
            </a:r>
          </a:p>
        </p:txBody>
      </p:sp>
      <p:sp>
        <p:nvSpPr>
          <p:cNvPr id="7" name="Content Placeholder 2"/>
          <p:cNvSpPr>
            <a:spLocks noGrp="1"/>
          </p:cNvSpPr>
          <p:nvPr>
            <p:ph idx="1"/>
          </p:nvPr>
        </p:nvSpPr>
        <p:spPr>
          <a:xfrm>
            <a:off x="1354015" y="6970166"/>
            <a:ext cx="13733585" cy="4213650"/>
          </a:xfrm>
        </p:spPr>
        <p:txBody>
          <a:bodyPr>
            <a:noAutofit/>
          </a:bodyPr>
          <a:lstStyle/>
          <a:p>
            <a:pPr marL="0" indent="0" algn="ctr">
              <a:lnSpc>
                <a:spcPct val="100000"/>
              </a:lnSpc>
              <a:spcBef>
                <a:spcPts val="0"/>
              </a:spcBef>
              <a:spcAft>
                <a:spcPts val="0"/>
              </a:spcAft>
              <a:buNone/>
            </a:pPr>
            <a:r>
              <a:rPr lang="en-US" sz="2400" b="1" dirty="0" smtClean="0"/>
              <a:t>140 MBIO panel (semester </a:t>
            </a:r>
            <a:r>
              <a:rPr lang="en-US" sz="2400" b="1" dirty="0" smtClean="0"/>
              <a:t>2; </a:t>
            </a:r>
            <a:r>
              <a:rPr lang="en-US" sz="2400" b="1" dirty="0" smtClean="0"/>
              <a:t>1437-1438H)</a:t>
            </a:r>
          </a:p>
          <a:p>
            <a:pPr marL="0" indent="0" algn="r" rtl="1">
              <a:lnSpc>
                <a:spcPct val="100000"/>
              </a:lnSpc>
              <a:spcBef>
                <a:spcPts val="0"/>
              </a:spcBef>
              <a:spcAft>
                <a:spcPts val="0"/>
              </a:spcAft>
              <a:buNone/>
            </a:pPr>
            <a:r>
              <a:rPr lang="ar-SA" sz="2400" b="1" dirty="0" smtClean="0"/>
              <a:t>د</a:t>
            </a:r>
            <a:r>
              <a:rPr lang="ar-SA" sz="2400" b="1" dirty="0" smtClean="0"/>
              <a:t>. فاطمة </a:t>
            </a:r>
            <a:r>
              <a:rPr lang="ar-SA" sz="2400" b="1" dirty="0" smtClean="0"/>
              <a:t>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None/>
            </a:pPr>
            <a:r>
              <a:rPr lang="ar-SA" sz="2400" b="1" dirty="0" smtClean="0"/>
              <a:t>د. كاكاشان </a:t>
            </a:r>
            <a:r>
              <a:rPr lang="ar-SA" sz="2400" b="1" dirty="0" smtClean="0"/>
              <a:t>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None/>
            </a:pPr>
            <a:r>
              <a:rPr lang="ar-SA" sz="2400" b="1" dirty="0" smtClean="0"/>
              <a:t>د. حميراء رضوان </a:t>
            </a:r>
            <a:r>
              <a:rPr lang="en-US" sz="2400" b="1" dirty="0" smtClean="0"/>
              <a:t> Dr</a:t>
            </a:r>
            <a:r>
              <a:rPr lang="en-US" sz="2400" b="1" dirty="0"/>
              <a:t>.</a:t>
            </a:r>
            <a:r>
              <a:rPr lang="en-US" sz="2400" b="1" dirty="0" smtClean="0"/>
              <a:t>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None/>
            </a:pPr>
            <a:endParaRPr lang="ar-SA" sz="2400" dirty="0"/>
          </a:p>
          <a:p>
            <a:pPr marL="0" indent="0" algn="r" rtl="1">
              <a:lnSpc>
                <a:spcPct val="100000"/>
              </a:lnSpc>
              <a:spcBef>
                <a:spcPts val="0"/>
              </a:spcBef>
              <a:spcAft>
                <a:spcPts val="0"/>
              </a:spcAft>
              <a:buNone/>
            </a:pPr>
            <a:r>
              <a:rPr lang="ar-SA" sz="2400" dirty="0" smtClean="0"/>
              <a:t>أعدت العروض </a:t>
            </a:r>
            <a:r>
              <a:rPr lang="ar-SA" sz="2400" dirty="0" smtClean="0"/>
              <a:t>التقديمية منسقة المقرر: </a:t>
            </a:r>
            <a:r>
              <a:rPr lang="ar-SA" sz="2400" dirty="0" smtClean="0"/>
              <a:t>د. </a:t>
            </a:r>
            <a:r>
              <a:rPr lang="ar-SA" sz="2400" dirty="0"/>
              <a:t>أسماء الصالح </a:t>
            </a:r>
            <a:endParaRPr lang="en-US" sz="2400" dirty="0"/>
          </a:p>
          <a:p>
            <a:pPr marL="0" indent="0" algn="r" rtl="1">
              <a:lnSpc>
                <a:spcPct val="100000"/>
              </a:lnSpc>
              <a:spcBef>
                <a:spcPts val="0"/>
              </a:spcBef>
              <a:spcAft>
                <a:spcPts val="0"/>
              </a:spcAft>
              <a:buNone/>
            </a:pPr>
            <a:r>
              <a:rPr lang="ar-SA" sz="2400" dirty="0"/>
              <a:t>رقم المكتب </a:t>
            </a:r>
            <a:r>
              <a:rPr lang="en-US" sz="2400" dirty="0"/>
              <a:t>5T201</a:t>
            </a:r>
          </a:p>
          <a:p>
            <a:pPr marL="0" indent="0" algn="r" rtl="1">
              <a:lnSpc>
                <a:spcPct val="100000"/>
              </a:lnSpc>
              <a:spcBef>
                <a:spcPts val="0"/>
              </a:spcBef>
              <a:spcAft>
                <a:spcPts val="0"/>
              </a:spcAft>
              <a:buNone/>
            </a:pPr>
            <a:r>
              <a:rPr lang="ar-SA" sz="2400" dirty="0"/>
              <a:t>الموقع: </a:t>
            </a:r>
            <a:r>
              <a:rPr lang="en-US" sz="2400" u="sng" dirty="0">
                <a:hlinkClick r:id="rId2"/>
              </a:rPr>
              <a:t>http://fac.ksu.edu.sa/asmalsaleh</a:t>
            </a:r>
            <a:endParaRPr lang="en-US" sz="2400" dirty="0"/>
          </a:p>
          <a:p>
            <a:pPr marL="0" indent="0" algn="r" rtl="1">
              <a:lnSpc>
                <a:spcPct val="100000"/>
              </a:lnSpc>
              <a:spcBef>
                <a:spcPts val="0"/>
              </a:spcBef>
              <a:spcAft>
                <a:spcPts val="0"/>
              </a:spcAft>
              <a:buNone/>
            </a:pPr>
            <a:r>
              <a:rPr lang="ar-SA" sz="2400" dirty="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162512144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sz="half" idx="1"/>
          </p:nvPr>
        </p:nvSpPr>
        <p:spPr>
          <a:xfrm>
            <a:off x="822324" y="3150061"/>
            <a:ext cx="14905356" cy="7905865"/>
          </a:xfrm>
        </p:spPr>
        <p:txBody>
          <a:bodyPr vert="horz" lIns="0" tIns="32507" rIns="0" bIns="32507" rtlCol="0">
            <a:noAutofit/>
          </a:bodyPr>
          <a:lstStyle/>
          <a:p>
            <a:pPr marL="445917" indent="-445917" defTabSz="1811889"/>
            <a:r>
              <a:rPr lang="en-US" altLang="en-US" sz="3600" b="1" u="sng" dirty="0"/>
              <a:t>Koch’s Postulates Today</a:t>
            </a:r>
          </a:p>
          <a:p>
            <a:pPr marL="1470397" lvl="1" indent="-564452" defTabSz="1811889"/>
            <a:r>
              <a:rPr lang="en-US" altLang="en-US" sz="3600" dirty="0"/>
              <a:t>Koch’s postulates apply for diseases that have an appropriate animal model </a:t>
            </a:r>
          </a:p>
          <a:p>
            <a:pPr marL="1470397" lvl="1" indent="-564452" defTabSz="1811889"/>
            <a:r>
              <a:rPr lang="en-US" altLang="en-US" sz="3600" dirty="0"/>
              <a:t>Remain “gold standard” in medical microbiology, but not always possible to satisfy all postulates for every infectious disease</a:t>
            </a:r>
          </a:p>
          <a:p>
            <a:pPr marL="1470397" lvl="1" indent="-564452" defTabSz="1811889"/>
            <a:r>
              <a:rPr lang="en-US" altLang="en-US" sz="3600" dirty="0"/>
              <a:t>Animal models not always available</a:t>
            </a:r>
          </a:p>
          <a:p>
            <a:pPr marL="2263451" lvl="2" indent="-451561" defTabSz="1811889"/>
            <a:r>
              <a:rPr lang="en-US" altLang="en-US" sz="2800" dirty="0"/>
              <a:t>For example, cholera, </a:t>
            </a:r>
            <a:r>
              <a:rPr lang="en-US" altLang="en-US" sz="2800" dirty="0" err="1"/>
              <a:t>rickettsias</a:t>
            </a:r>
            <a:r>
              <a:rPr lang="en-US" altLang="en-US" sz="2800" dirty="0"/>
              <a:t>, </a:t>
            </a:r>
            <a:r>
              <a:rPr lang="en-US" altLang="en-US" sz="2800" dirty="0" err="1" smtClean="0"/>
              <a:t>chlamydias</a:t>
            </a:r>
            <a:endParaRPr lang="en-US" altLang="en-US" sz="2800" dirty="0" smtClean="0"/>
          </a:p>
          <a:p>
            <a:pPr marL="445917" indent="-445917" defTabSz="1811889"/>
            <a:r>
              <a:rPr lang="en-US" altLang="en-US" b="1" u="sng" dirty="0">
                <a:latin typeface="Symbol" panose="05050102010706020507" pitchFamily="18" charset="2"/>
                <a:cs typeface="Arial" panose="020B0604020202020204" pitchFamily="34" charset="0"/>
              </a:rPr>
              <a:t> </a:t>
            </a:r>
            <a:r>
              <a:rPr lang="en-US" altLang="en-US" b="1" u="sng" dirty="0">
                <a:cs typeface="Arial" panose="020B0604020202020204" pitchFamily="34" charset="0"/>
              </a:rPr>
              <a:t>Koch and the Rise of Pure Cultures</a:t>
            </a:r>
            <a:endParaRPr lang="en-US" altLang="en-US" b="1" u="sng" dirty="0">
              <a:cs typeface="Times New Roman" panose="02020603050405020304" pitchFamily="18" charset="0"/>
            </a:endParaRPr>
          </a:p>
          <a:p>
            <a:pPr marL="1470397" lvl="1" indent="-564452" defTabSz="1811889"/>
            <a:r>
              <a:rPr lang="en-US" altLang="en-US" dirty="0">
                <a:cs typeface="Arial" panose="020B0604020202020204" pitchFamily="34" charset="0"/>
              </a:rPr>
              <a:t>Discovered that using solid media provided a simple way of obtaining pure cultures</a:t>
            </a:r>
            <a:endParaRPr lang="en-US" altLang="en-US" dirty="0"/>
          </a:p>
          <a:p>
            <a:pPr marL="1470397" lvl="1" indent="-564452" defTabSz="1811889"/>
            <a:r>
              <a:rPr lang="en-US" altLang="en-US" dirty="0">
                <a:cs typeface="Arial" panose="020B0604020202020204" pitchFamily="34" charset="0"/>
              </a:rPr>
              <a:t>Began with potato slices, but eventually devised uniform and reproducible nutrient solutions solidified with gelatin and agar</a:t>
            </a:r>
            <a:endParaRPr lang="en-US" altLang="en-US" dirty="0"/>
          </a:p>
          <a:p>
            <a:pPr marL="2263451" lvl="2" indent="-451561" defTabSz="1811889"/>
            <a:endParaRPr lang="en-US" altLang="en-US" sz="2800" dirty="0" smtClean="0"/>
          </a:p>
        </p:txBody>
      </p:sp>
      <p:sp>
        <p:nvSpPr>
          <p:cNvPr id="11"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12"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lgn="ctr" defTabSz="1811889"/>
            <a:r>
              <a:rPr lang="en-US" altLang="en-US" sz="4400" dirty="0"/>
              <a:t>Koch, Infectious Disease, and the Rise of Pure Cultures</a:t>
            </a:r>
          </a:p>
        </p:txBody>
      </p:sp>
      <p:sp>
        <p:nvSpPr>
          <p:cNvPr id="13"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29516175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0" indent="0" defTabSz="1019175">
              <a:buNone/>
            </a:pPr>
            <a:endParaRPr lang="en-US" altLang="en-US" sz="4000" dirty="0" smtClean="0"/>
          </a:p>
          <a:p>
            <a:pPr defTabSz="1019175">
              <a:buFont typeface="Arial" panose="020B0604020202020204" pitchFamily="34" charset="0"/>
              <a:buChar char="•"/>
            </a:pPr>
            <a:r>
              <a:rPr lang="en-US" altLang="en-US" sz="4000" b="1" dirty="0" smtClean="0"/>
              <a:t> </a:t>
            </a:r>
            <a:r>
              <a:rPr lang="en-US" altLang="en-US" sz="4000" b="1" dirty="0" smtClean="0">
                <a:solidFill>
                  <a:schemeClr val="bg1">
                    <a:lumMod val="75000"/>
                  </a:schemeClr>
                </a:solidFill>
              </a:rPr>
              <a:t>History of microbiology (part-1)</a:t>
            </a:r>
          </a:p>
          <a:p>
            <a:pPr lvl="1" defTabSz="1019175">
              <a:buFont typeface="Arial" panose="020B0604020202020204" pitchFamily="34" charset="0"/>
              <a:buChar char="•"/>
            </a:pPr>
            <a:r>
              <a:rPr lang="en-US" altLang="en-US" sz="3644" b="1" dirty="0" smtClean="0">
                <a:solidFill>
                  <a:schemeClr val="bg1">
                    <a:lumMod val="75000"/>
                  </a:schemeClr>
                </a:solidFill>
              </a:rPr>
              <a:t> Microbiology in the Islamic era (Arabic content). </a:t>
            </a:r>
          </a:p>
          <a:p>
            <a:pPr lvl="1" defTabSz="1019175">
              <a:buFont typeface="Arial" panose="020B0604020202020204" pitchFamily="34" charset="0"/>
              <a:buChar char="•"/>
            </a:pPr>
            <a:r>
              <a:rPr lang="en-US" altLang="en-US" sz="3644" b="1" dirty="0" smtClean="0">
                <a:solidFill>
                  <a:schemeClr val="bg1">
                    <a:lumMod val="75000"/>
                  </a:schemeClr>
                </a:solidFill>
              </a:rPr>
              <a:t> Pathways of discovery in microbiology</a:t>
            </a:r>
          </a:p>
          <a:p>
            <a:pPr lvl="2" defTabSz="1811889">
              <a:buFont typeface="Courier New" panose="02070309020205020404" pitchFamily="49" charset="0"/>
              <a:buChar char="o"/>
            </a:pPr>
            <a:r>
              <a:rPr lang="en-US" altLang="en-US" sz="2889" dirty="0" smtClean="0">
                <a:solidFill>
                  <a:schemeClr val="bg1">
                    <a:lumMod val="75000"/>
                  </a:schemeClr>
                </a:solidFill>
              </a:rPr>
              <a:t>The historical roots of microbiology</a:t>
            </a:r>
          </a:p>
          <a:p>
            <a:pPr lvl="2" defTabSz="1811889">
              <a:buFont typeface="Courier New" panose="02070309020205020404" pitchFamily="49" charset="0"/>
              <a:buChar char="o"/>
            </a:pPr>
            <a:r>
              <a:rPr lang="en-US" altLang="en-US" sz="2889" dirty="0" smtClean="0">
                <a:solidFill>
                  <a:schemeClr val="bg1">
                    <a:lumMod val="75000"/>
                  </a:schemeClr>
                </a:solidFill>
              </a:rPr>
              <a:t>Pasteur and the defeat of spontaneous generation</a:t>
            </a:r>
          </a:p>
          <a:p>
            <a:pPr lvl="2" defTabSz="1811889">
              <a:buFont typeface="Courier New" panose="02070309020205020404" pitchFamily="49" charset="0"/>
              <a:buChar char="o"/>
            </a:pPr>
            <a:r>
              <a:rPr lang="en-US" altLang="en-US" sz="2889" dirty="0" smtClean="0">
                <a:solidFill>
                  <a:schemeClr val="bg1">
                    <a:lumMod val="75000"/>
                  </a:schemeClr>
                </a:solidFill>
              </a:rPr>
              <a:t>Koch, infectious disease, and pure culture microbiology.</a:t>
            </a:r>
          </a:p>
          <a:p>
            <a:pPr marL="162562" lvl="2" indent="-162562" defTabSz="1019175">
              <a:spcBef>
                <a:spcPts val="2133"/>
              </a:spcBef>
              <a:spcAft>
                <a:spcPts val="356"/>
              </a:spcAft>
              <a:buSzPct val="100000"/>
              <a:buFont typeface="Arial" panose="020B0604020202020204" pitchFamily="34" charset="0"/>
              <a:buChar char="•"/>
            </a:pPr>
            <a:r>
              <a:rPr lang="en-US" altLang="en-US" sz="4000" b="1" dirty="0" smtClean="0"/>
              <a:t> History </a:t>
            </a:r>
            <a:r>
              <a:rPr lang="en-US" altLang="en-US" sz="4000" b="1" dirty="0"/>
              <a:t>of microbiology (part-2)</a:t>
            </a:r>
          </a:p>
          <a:p>
            <a:pPr lvl="1" defTabSz="1811889">
              <a:buFont typeface="Courier New" panose="02070309020205020404" pitchFamily="49" charset="0"/>
              <a:buChar char="o"/>
            </a:pPr>
            <a:r>
              <a:rPr lang="en-US" altLang="en-US" sz="3600" dirty="0" smtClean="0"/>
              <a:t>The rise of microbial diversity</a:t>
            </a:r>
          </a:p>
          <a:p>
            <a:pPr lvl="1" defTabSz="1811889">
              <a:buFont typeface="Courier New" panose="02070309020205020404" pitchFamily="49" charset="0"/>
              <a:buChar char="o"/>
            </a:pPr>
            <a:r>
              <a:rPr lang="en-US" altLang="en-US" sz="3600" dirty="0" smtClean="0"/>
              <a:t>The modern era of microbiology</a:t>
            </a:r>
          </a:p>
          <a:p>
            <a:pPr marL="0" indent="0" algn="ctr" rtl="1">
              <a:lnSpc>
                <a:spcPct val="150000"/>
              </a:lnSpc>
              <a:buNone/>
            </a:pPr>
            <a:endParaRPr lang="en-US" sz="4000" dirty="0"/>
          </a:p>
        </p:txBody>
      </p:sp>
      <p:grpSp>
        <p:nvGrpSpPr>
          <p:cNvPr id="2" name="Group 1"/>
          <p:cNvGrpSpPr/>
          <p:nvPr/>
        </p:nvGrpSpPr>
        <p:grpSpPr>
          <a:xfrm>
            <a:off x="15743" y="15766"/>
            <a:ext cx="15972571" cy="2553994"/>
            <a:chOff x="15743" y="15766"/>
            <a:chExt cx="15972571" cy="2553994"/>
          </a:xfrm>
        </p:grpSpPr>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475186" y="1177148"/>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smtClean="0"/>
                <a:t>History of microbiology</a:t>
              </a:r>
            </a:p>
            <a:p>
              <a:pPr algn="ctr"/>
              <a:r>
                <a:rPr lang="en-US" sz="5400" dirty="0" smtClean="0"/>
                <a:t>Content</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spTree>
    <p:extLst>
      <p:ext uri="{BB962C8B-B14F-4D97-AF65-F5344CB8AC3E}">
        <p14:creationId xmlns:p14="http://schemas.microsoft.com/office/powerpoint/2010/main" val="13030788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vert="horz" lIns="162540" tIns="0" rIns="162540" bIns="0" rtlCol="0" anchor="t">
            <a:normAutofit/>
          </a:bodyPr>
          <a:lstStyle/>
          <a:p>
            <a:pPr algn="ctr"/>
            <a:r>
              <a:rPr lang="en-US" altLang="en-US" sz="4978" dirty="0"/>
              <a:t/>
            </a:r>
            <a:br>
              <a:rPr lang="en-US" altLang="en-US" sz="4978" dirty="0"/>
            </a:br>
            <a:r>
              <a:rPr lang="en-US" altLang="en-US" sz="4978" dirty="0"/>
              <a:t/>
            </a:r>
            <a:br>
              <a:rPr lang="en-US" altLang="en-US" sz="4978" dirty="0"/>
            </a:br>
            <a:r>
              <a:rPr lang="en-US" altLang="en-US" sz="4978" dirty="0"/>
              <a:t>The rise of microbial diversity</a:t>
            </a:r>
          </a:p>
        </p:txBody>
      </p:sp>
      <p:sp>
        <p:nvSpPr>
          <p:cNvPr id="105475" name="Rectangle 3"/>
          <p:cNvSpPr>
            <a:spLocks noGrp="1" noChangeArrowheads="1"/>
          </p:cNvSpPr>
          <p:nvPr>
            <p:ph idx="1"/>
          </p:nvPr>
        </p:nvSpPr>
        <p:spPr/>
        <p:txBody>
          <a:bodyPr vert="horz" lIns="0" tIns="32507" rIns="0" bIns="32507" rtlCol="0">
            <a:normAutofit/>
          </a:bodyPr>
          <a:lstStyle/>
          <a:p>
            <a:pPr marL="445922" indent="-445922" defTabSz="1811912">
              <a:lnSpc>
                <a:spcPct val="140000"/>
              </a:lnSpc>
            </a:pPr>
            <a:r>
              <a:rPr lang="en-US" altLang="en-US" i="1" u="sng" dirty="0" smtClean="0"/>
              <a:t>Microbial Diversity</a:t>
            </a:r>
          </a:p>
          <a:p>
            <a:pPr marL="1560729" lvl="1" indent="-564459" defTabSz="1811912"/>
            <a:r>
              <a:rPr lang="en-US" altLang="en-US" dirty="0" smtClean="0"/>
              <a:t>Field that focuses on nonmedical aspects of microbiology</a:t>
            </a:r>
          </a:p>
          <a:p>
            <a:pPr marL="1560729" lvl="1" indent="-564459" defTabSz="1811912"/>
            <a:r>
              <a:rPr lang="en-US" altLang="en-US" dirty="0" smtClean="0"/>
              <a:t>Roots in 20th century</a:t>
            </a:r>
          </a:p>
          <a:p>
            <a:pPr marL="445922" indent="-445922" defTabSz="1811912"/>
            <a:r>
              <a:rPr lang="en-US" altLang="en-US" b="1" u="sng" dirty="0" err="1" smtClean="0"/>
              <a:t>Martinus</a:t>
            </a:r>
            <a:r>
              <a:rPr lang="en-US" altLang="en-US" b="1" u="sng" dirty="0" smtClean="0"/>
              <a:t> </a:t>
            </a:r>
            <a:r>
              <a:rPr lang="en-US" altLang="en-US" b="1" u="sng" dirty="0" err="1" smtClean="0"/>
              <a:t>Beijerinck</a:t>
            </a:r>
            <a:r>
              <a:rPr lang="en-US" altLang="en-US" b="1" u="sng" dirty="0" smtClean="0"/>
              <a:t> (1851–1931) </a:t>
            </a:r>
          </a:p>
          <a:p>
            <a:pPr marL="1560729" lvl="1" indent="-564459" defTabSz="1811912"/>
            <a:r>
              <a:rPr lang="en-US" altLang="en-US" dirty="0" smtClean="0"/>
              <a:t>Developed </a:t>
            </a:r>
            <a:r>
              <a:rPr lang="en-US" altLang="en-US" i="1" u="sng" dirty="0" smtClean="0"/>
              <a:t>enrichment culture technique</a:t>
            </a:r>
          </a:p>
          <a:p>
            <a:pPr marL="2263479" lvl="2" indent="-451567" defTabSz="1811912"/>
            <a:r>
              <a:rPr lang="en-US" altLang="en-US" dirty="0" smtClean="0"/>
              <a:t>Microbes isolated from natural samples in a highly selective fashion by manipulating nutrient and incubation conditions </a:t>
            </a:r>
          </a:p>
          <a:p>
            <a:pPr marL="2844311" lvl="2" indent="-451567" defTabSz="1811912"/>
            <a:r>
              <a:rPr lang="en-US" altLang="en-US" sz="3200" dirty="0"/>
              <a:t>Example: nitrogen-fixing bacteria (Figure 1.21)</a:t>
            </a:r>
            <a:endParaRPr lang="en-US" altLang="en-US" sz="1956" dirty="0"/>
          </a:p>
        </p:txBody>
      </p:sp>
    </p:spTree>
    <p:extLst>
      <p:ext uri="{BB962C8B-B14F-4D97-AF65-F5344CB8AC3E}">
        <p14:creationId xmlns:p14="http://schemas.microsoft.com/office/powerpoint/2010/main" val="196859362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5" descr="figure_01_21_unlabeled"/>
          <p:cNvPicPr>
            <a:picLocks noChangeAspect="1" noChangeArrowheads="1"/>
          </p:cNvPicPr>
          <p:nvPr/>
        </p:nvPicPr>
        <p:blipFill>
          <a:blip r:embed="rId3">
            <a:extLst>
              <a:ext uri="{28A0092B-C50C-407E-A947-70E740481C1C}">
                <a14:useLocalDpi xmlns:a14="http://schemas.microsoft.com/office/drawing/2010/main" val="0"/>
              </a:ext>
            </a:extLst>
          </a:blip>
          <a:srcRect b="2701"/>
          <a:stretch>
            <a:fillRect/>
          </a:stretch>
        </p:blipFill>
        <p:spPr bwMode="auto">
          <a:xfrm>
            <a:off x="4030134" y="242711"/>
            <a:ext cx="8192912" cy="1139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1908"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16678165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p:txBody>
          <a:bodyPr vert="horz" lIns="0" tIns="32507" rIns="0" bIns="32507" rtlCol="0">
            <a:normAutofit/>
          </a:bodyPr>
          <a:lstStyle/>
          <a:p>
            <a:pPr marL="445922" indent="-445922" defTabSz="1811912"/>
            <a:r>
              <a:rPr lang="en-US" altLang="en-US" b="1" u="sng" dirty="0" smtClean="0"/>
              <a:t>Sergei </a:t>
            </a:r>
            <a:r>
              <a:rPr lang="en-US" altLang="en-US" b="1" u="sng" dirty="0" err="1" smtClean="0"/>
              <a:t>Winogradsky</a:t>
            </a:r>
            <a:r>
              <a:rPr lang="en-US" altLang="en-US" b="1" u="sng" dirty="0" smtClean="0"/>
              <a:t> (1856–1953)</a:t>
            </a:r>
          </a:p>
          <a:p>
            <a:pPr marL="445922" indent="-445922" defTabSz="1811912"/>
            <a:r>
              <a:rPr lang="en-US" altLang="en-US" dirty="0" smtClean="0"/>
              <a:t>The Concept of </a:t>
            </a:r>
            <a:r>
              <a:rPr lang="en-US" altLang="en-US" dirty="0" err="1" smtClean="0"/>
              <a:t>Chemolithotrophy</a:t>
            </a:r>
            <a:endParaRPr lang="en-US" altLang="en-US" dirty="0" smtClean="0"/>
          </a:p>
          <a:p>
            <a:pPr marL="1538151" lvl="1" indent="-564459" defTabSz="1811912"/>
            <a:r>
              <a:rPr lang="en-US" altLang="en-US" dirty="0" smtClean="0"/>
              <a:t>Demonstrated that specific bacteria are linked to specific biogeochemical transformations (e.g., S &amp; N cycles)</a:t>
            </a:r>
          </a:p>
          <a:p>
            <a:pPr marL="1538151" lvl="1" indent="-564459" defTabSz="1811912"/>
            <a:r>
              <a:rPr lang="en-US" altLang="en-US" dirty="0" smtClean="0"/>
              <a:t>Proposed concept of </a:t>
            </a:r>
            <a:r>
              <a:rPr lang="en-US" altLang="en-US" i="1" u="sng" dirty="0" err="1" smtClean="0"/>
              <a:t>chemolithotrophy</a:t>
            </a:r>
            <a:endParaRPr lang="en-US" altLang="en-US" i="1" u="sng" dirty="0" smtClean="0"/>
          </a:p>
          <a:p>
            <a:pPr marL="2240901" lvl="2" indent="-451567" defTabSz="1811912"/>
            <a:r>
              <a:rPr lang="en-US" altLang="en-US" dirty="0" smtClean="0"/>
              <a:t>Oxidation of inorganic compounds linked to energy conservation</a:t>
            </a:r>
            <a:endParaRPr lang="en-US" altLang="en-US" dirty="0"/>
          </a:p>
        </p:txBody>
      </p:sp>
      <p:sp>
        <p:nvSpPr>
          <p:cNvPr id="9" name="Rectangle 2"/>
          <p:cNvSpPr>
            <a:spLocks noGrp="1" noChangeArrowheads="1"/>
          </p:cNvSpPr>
          <p:nvPr>
            <p:ph type="title"/>
          </p:nvPr>
        </p:nvSpPr>
        <p:spPr>
          <a:xfrm>
            <a:off x="1463040" y="509519"/>
            <a:ext cx="13411200" cy="2579124"/>
          </a:xfrm>
        </p:spPr>
        <p:txBody>
          <a:bodyPr vert="horz" lIns="162540" tIns="0" rIns="162540" bIns="0" rtlCol="0" anchor="t">
            <a:normAutofit/>
          </a:bodyPr>
          <a:lstStyle/>
          <a:p>
            <a:pPr algn="ctr" eaLnBrk="1" hangingPunct="1"/>
            <a:r>
              <a:rPr lang="en-US" altLang="en-US" sz="4978" dirty="0"/>
              <a:t/>
            </a:r>
            <a:br>
              <a:rPr lang="en-US" altLang="en-US" sz="4978" dirty="0"/>
            </a:br>
            <a:r>
              <a:rPr lang="en-US" altLang="en-US" sz="4978" dirty="0"/>
              <a:t/>
            </a:r>
            <a:br>
              <a:rPr lang="en-US" altLang="en-US" sz="4978" dirty="0"/>
            </a:br>
            <a:r>
              <a:rPr lang="en-US" altLang="en-US" sz="4978" dirty="0"/>
              <a:t>The rise of microbial diversity</a:t>
            </a:r>
          </a:p>
        </p:txBody>
      </p:sp>
    </p:spTree>
    <p:extLst>
      <p:ext uri="{BB962C8B-B14F-4D97-AF65-F5344CB8AC3E}">
        <p14:creationId xmlns:p14="http://schemas.microsoft.com/office/powerpoint/2010/main" val="3123335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r>
              <a:rPr lang="en-US" altLang="en-US" sz="4800" dirty="0" smtClean="0"/>
              <a:t>The importance of microorganisms</a:t>
            </a:r>
          </a:p>
          <a:p>
            <a:pPr marL="877888" lvl="1" indent="-317500" defTabSz="1019175"/>
            <a:r>
              <a:rPr lang="en-US" altLang="en-US" sz="4000" dirty="0"/>
              <a:t>Oldest </a:t>
            </a:r>
            <a:r>
              <a:rPr lang="en-US" altLang="en-US" sz="4000" dirty="0" smtClean="0"/>
              <a:t>and smallest form </a:t>
            </a:r>
            <a:r>
              <a:rPr lang="en-US" altLang="en-US" sz="4000" dirty="0"/>
              <a:t>of life</a:t>
            </a:r>
          </a:p>
          <a:p>
            <a:pPr marL="877888" lvl="1" indent="-317500" defTabSz="1019175"/>
            <a:r>
              <a:rPr lang="en-US" altLang="en-US" sz="4000" dirty="0"/>
              <a:t>Largest mass of living material on Earth</a:t>
            </a:r>
          </a:p>
          <a:p>
            <a:pPr marL="877888" lvl="1" indent="-317500" defTabSz="1019175"/>
            <a:r>
              <a:rPr lang="en-US" altLang="en-US" sz="4000" dirty="0"/>
              <a:t>Carry out major processes for biogeochemical cycles</a:t>
            </a:r>
          </a:p>
          <a:p>
            <a:pPr marL="877888" lvl="1" indent="-317500" defTabSz="1019175"/>
            <a:r>
              <a:rPr lang="en-US" altLang="en-US" sz="4000" dirty="0"/>
              <a:t>Can live in places unsuitable for other organisms</a:t>
            </a:r>
          </a:p>
          <a:p>
            <a:pPr marL="877888" lvl="1" indent="-317500" defTabSz="1019175"/>
            <a:r>
              <a:rPr lang="en-US" altLang="en-US" sz="4000" dirty="0"/>
              <a:t>Other life forms require microbes to survive</a:t>
            </a:r>
            <a:endParaRPr lang="en-US" altLang="en-US" dirty="0"/>
          </a:p>
          <a:p>
            <a:pPr marL="250825" indent="-250825" defTabSz="1019175"/>
            <a:endParaRPr lang="en-US" altLang="en-US" sz="4800" dirty="0" smtClean="0"/>
          </a:p>
          <a:p>
            <a:pPr marL="250825" indent="-250825" defTabSz="1019175"/>
            <a:endParaRPr lang="en-US" altLang="en-US" sz="4800" dirty="0"/>
          </a:p>
          <a:p>
            <a:pPr marL="827088" lvl="1" indent="-317500" defTabSz="1019175">
              <a:buNone/>
            </a:pPr>
            <a:endParaRPr lang="en-US" altLang="en-US" sz="5400" dirty="0"/>
          </a:p>
          <a:p>
            <a:pPr marL="1349062" lvl="2" indent="-514350" defTabSz="1019175"/>
            <a:endParaRPr lang="en-US" altLang="en-US" sz="3600" dirty="0"/>
          </a:p>
          <a:p>
            <a:pPr marL="0" indent="0" algn="ctr" rtl="1">
              <a:lnSpc>
                <a:spcPct val="150000"/>
              </a:lnSpc>
              <a:buNone/>
            </a:pPr>
            <a:endParaRPr lang="en-US" sz="40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algn="ctr" defTabSz="1019175"/>
            <a:r>
              <a:rPr lang="en-US" altLang="en-US" sz="5400" dirty="0" smtClean="0"/>
              <a:t>Microbiology </a:t>
            </a:r>
            <a:r>
              <a:rPr lang="en-US" altLang="en-US" sz="5400" dirty="0"/>
              <a:t>and Microorganisms</a:t>
            </a:r>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spTree>
    <p:extLst>
      <p:ext uri="{BB962C8B-B14F-4D97-AF65-F5344CB8AC3E}">
        <p14:creationId xmlns:p14="http://schemas.microsoft.com/office/powerpoint/2010/main" val="34882356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vert="horz" lIns="162540" tIns="0" rIns="162540" bIns="0" rtlCol="0" anchor="t">
            <a:normAutofit/>
          </a:bodyPr>
          <a:lstStyle/>
          <a:p>
            <a:pPr algn="ctr" eaLnBrk="1" hangingPunct="1"/>
            <a:r>
              <a:rPr lang="en-US" altLang="en-US" sz="4978" dirty="0"/>
              <a:t/>
            </a:r>
            <a:br>
              <a:rPr lang="en-US" altLang="en-US" sz="4978" dirty="0"/>
            </a:br>
            <a:r>
              <a:rPr lang="en-US" altLang="en-US" sz="4978" dirty="0"/>
              <a:t/>
            </a:r>
            <a:br>
              <a:rPr lang="en-US" altLang="en-US" sz="4978" dirty="0"/>
            </a:br>
            <a:r>
              <a:rPr lang="en-US" altLang="en-US" sz="4978" dirty="0"/>
              <a:t>The Modern Era of Microbiology	</a:t>
            </a:r>
          </a:p>
        </p:txBody>
      </p:sp>
      <p:sp>
        <p:nvSpPr>
          <p:cNvPr id="112643" name="Rectangle 3"/>
          <p:cNvSpPr>
            <a:spLocks noGrp="1" noChangeArrowheads="1"/>
          </p:cNvSpPr>
          <p:nvPr>
            <p:ph idx="1"/>
          </p:nvPr>
        </p:nvSpPr>
        <p:spPr/>
        <p:txBody>
          <a:bodyPr vert="horz" lIns="0" tIns="32507" rIns="0" bIns="32507" rtlCol="0">
            <a:normAutofit/>
          </a:bodyPr>
          <a:lstStyle/>
          <a:p>
            <a:pPr marL="445922" indent="-445922" defTabSz="1811912"/>
            <a:r>
              <a:rPr lang="en-US" altLang="en-US" smtClean="0"/>
              <a:t>Major Subdisciplines of Applied Microbiology</a:t>
            </a:r>
          </a:p>
          <a:p>
            <a:pPr marL="1603062" lvl="1" indent="-606793" defTabSz="1811912"/>
            <a:r>
              <a:rPr lang="en-US" altLang="en-US" i="1" u="sng" smtClean="0"/>
              <a:t>Medical microbiology</a:t>
            </a:r>
            <a:r>
              <a:rPr lang="en-US" altLang="en-US" smtClean="0"/>
              <a:t> and </a:t>
            </a:r>
            <a:r>
              <a:rPr lang="en-US" altLang="en-US" i="1" u="sng" smtClean="0"/>
              <a:t>immunology</a:t>
            </a:r>
            <a:r>
              <a:rPr lang="en-US" altLang="en-US" smtClean="0"/>
              <a:t> </a:t>
            </a:r>
          </a:p>
          <a:p>
            <a:pPr marL="2286057" lvl="2" indent="-451567" defTabSz="1811912"/>
            <a:r>
              <a:rPr lang="en-US" altLang="en-US" smtClean="0"/>
              <a:t>Have roots in Koch’s work</a:t>
            </a:r>
          </a:p>
          <a:p>
            <a:pPr marL="1603062" lvl="1" indent="-606793" defTabSz="1811912"/>
            <a:r>
              <a:rPr lang="en-US" altLang="en-US" i="1" u="sng" smtClean="0"/>
              <a:t>Agricultural microbiology</a:t>
            </a:r>
            <a:r>
              <a:rPr lang="en-US" altLang="en-US" smtClean="0"/>
              <a:t> and </a:t>
            </a:r>
            <a:r>
              <a:rPr lang="en-US" altLang="en-US" i="1" u="sng" smtClean="0"/>
              <a:t>industrial microbiology</a:t>
            </a:r>
            <a:r>
              <a:rPr lang="en-US" altLang="en-US" smtClean="0"/>
              <a:t> </a:t>
            </a:r>
          </a:p>
          <a:p>
            <a:pPr marL="2286057" lvl="2" indent="-451567" defTabSz="1811912"/>
            <a:r>
              <a:rPr lang="en-US" altLang="en-US" smtClean="0"/>
              <a:t>Developed from concepts developed by Beijerinck and Winogradsky</a:t>
            </a:r>
          </a:p>
          <a:p>
            <a:pPr marL="1603062" lvl="1" indent="-606793" defTabSz="1811912"/>
            <a:r>
              <a:rPr lang="en-US" altLang="en-US" i="1" u="sng" smtClean="0"/>
              <a:t>Aquatic microbiology</a:t>
            </a:r>
            <a:r>
              <a:rPr lang="en-US" altLang="en-US" smtClean="0"/>
              <a:t> and </a:t>
            </a:r>
            <a:r>
              <a:rPr lang="en-US" altLang="en-US" i="1" u="sng" smtClean="0"/>
              <a:t>marine microbiology</a:t>
            </a:r>
            <a:r>
              <a:rPr lang="en-US" altLang="en-US" smtClean="0"/>
              <a:t> </a:t>
            </a:r>
          </a:p>
          <a:p>
            <a:pPr marL="2286057" lvl="2" indent="-451567" defTabSz="1811912"/>
            <a:r>
              <a:rPr lang="en-US" altLang="en-US" smtClean="0"/>
              <a:t>Developed from advances in </a:t>
            </a:r>
            <a:r>
              <a:rPr lang="en-US" altLang="en-US" i="1" u="sng" smtClean="0"/>
              <a:t>soil microbiology</a:t>
            </a:r>
            <a:endParaRPr lang="en-US" altLang="en-US" smtClean="0"/>
          </a:p>
          <a:p>
            <a:pPr marL="1603062" lvl="1" indent="-606793" defTabSz="1811912"/>
            <a:r>
              <a:rPr lang="en-US" altLang="en-US" i="1" u="sng" smtClean="0"/>
              <a:t>Microbial ecology</a:t>
            </a:r>
            <a:r>
              <a:rPr lang="en-US" altLang="en-US" smtClean="0"/>
              <a:t> </a:t>
            </a:r>
          </a:p>
          <a:p>
            <a:pPr marL="2286057" lvl="2" indent="-451567" defTabSz="1811912"/>
            <a:r>
              <a:rPr lang="en-US" altLang="en-US" smtClean="0"/>
              <a:t>Emerged in 1960s–70s</a:t>
            </a:r>
          </a:p>
        </p:txBody>
      </p:sp>
    </p:spTree>
    <p:extLst>
      <p:ext uri="{BB962C8B-B14F-4D97-AF65-F5344CB8AC3E}">
        <p14:creationId xmlns:p14="http://schemas.microsoft.com/office/powerpoint/2010/main" val="29061346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vert="horz" lIns="0" tIns="32507" rIns="0" bIns="32507" rtlCol="0">
            <a:normAutofit lnSpcReduction="10000"/>
          </a:bodyPr>
          <a:lstStyle/>
          <a:p>
            <a:pPr marL="445922" indent="-445922" defTabSz="1811912"/>
            <a:r>
              <a:rPr lang="en-US" altLang="en-US" dirty="0" smtClean="0"/>
              <a:t>Basic Science </a:t>
            </a:r>
            <a:r>
              <a:rPr lang="en-US" altLang="en-US" dirty="0" err="1" smtClean="0"/>
              <a:t>Subdisciplines</a:t>
            </a:r>
            <a:r>
              <a:rPr lang="en-US" altLang="en-US" dirty="0" smtClean="0"/>
              <a:t> in Microbiology</a:t>
            </a:r>
          </a:p>
          <a:p>
            <a:pPr marL="1560729" lvl="1" indent="-564459" defTabSz="1811912"/>
            <a:r>
              <a:rPr lang="en-US" altLang="en-US" i="1" u="sng" dirty="0" smtClean="0"/>
              <a:t>Microbial systematics</a:t>
            </a:r>
            <a:endParaRPr lang="en-US" altLang="en-US" dirty="0" smtClean="0"/>
          </a:p>
          <a:p>
            <a:pPr marL="2238080" lvl="2" indent="-451567" defTabSz="1811912"/>
            <a:r>
              <a:rPr lang="en-US" altLang="en-US" dirty="0" smtClean="0"/>
              <a:t>The science of grouping and classifying microorganisms</a:t>
            </a:r>
          </a:p>
          <a:p>
            <a:pPr marL="1560729" lvl="1" indent="-564459" defTabSz="1811912"/>
            <a:r>
              <a:rPr lang="en-US" altLang="en-US" i="1" u="sng" dirty="0" smtClean="0"/>
              <a:t>Microbial physiology</a:t>
            </a:r>
            <a:endParaRPr lang="en-US" altLang="en-US" dirty="0" smtClean="0"/>
          </a:p>
          <a:p>
            <a:pPr marL="2238080" lvl="2" indent="-451567" defTabSz="1811912"/>
            <a:r>
              <a:rPr lang="en-US" altLang="en-US" dirty="0" smtClean="0"/>
              <a:t>Study of the nutrients that microbes require for metabolism and growth and the products that they generate</a:t>
            </a:r>
          </a:p>
          <a:p>
            <a:pPr marL="1560729" lvl="1" indent="-564459" defTabSz="1811912"/>
            <a:r>
              <a:rPr lang="en-US" altLang="en-US" i="1" u="sng" dirty="0" smtClean="0"/>
              <a:t>Cytology</a:t>
            </a:r>
            <a:endParaRPr lang="en-US" altLang="en-US" dirty="0" smtClean="0"/>
          </a:p>
          <a:p>
            <a:pPr marL="2238080" lvl="2" indent="-451567" defTabSz="1811912"/>
            <a:r>
              <a:rPr lang="en-US" altLang="en-US" sz="4622" dirty="0"/>
              <a:t> </a:t>
            </a:r>
            <a:r>
              <a:rPr lang="en-US" altLang="en-US" dirty="0" smtClean="0"/>
              <a:t>Study of cellular structure</a:t>
            </a:r>
          </a:p>
          <a:p>
            <a:pPr marL="1470415" lvl="1" indent="-564459" defTabSz="1811912">
              <a:spcBef>
                <a:spcPct val="0"/>
              </a:spcBef>
            </a:pPr>
            <a:r>
              <a:rPr lang="en-US" altLang="en-US" i="1" u="sng" dirty="0"/>
              <a:t>Microbial biochemistry</a:t>
            </a:r>
            <a:endParaRPr lang="en-US" altLang="en-US" dirty="0"/>
          </a:p>
          <a:p>
            <a:pPr marL="2263479" lvl="2" indent="-451567" defTabSz="1811912"/>
            <a:r>
              <a:rPr lang="en-US" altLang="en-US" dirty="0"/>
              <a:t>Study of microbial enzymes and chemical reactions</a:t>
            </a:r>
          </a:p>
          <a:p>
            <a:pPr marL="1470415" lvl="1" indent="-564459" defTabSz="1811912"/>
            <a:r>
              <a:rPr lang="en-US" altLang="en-US" i="1" u="sng" dirty="0"/>
              <a:t>Bacterial genetics</a:t>
            </a:r>
            <a:endParaRPr lang="en-US" altLang="en-US" dirty="0"/>
          </a:p>
          <a:p>
            <a:pPr marL="2263479" lvl="2" indent="-451567" defTabSz="1811912"/>
            <a:r>
              <a:rPr lang="en-US" altLang="en-US" dirty="0"/>
              <a:t>Study of heredity and variation in bacteria</a:t>
            </a:r>
          </a:p>
          <a:p>
            <a:pPr marL="1470415" lvl="1" indent="-564459" defTabSz="1811912"/>
            <a:r>
              <a:rPr lang="en-US" altLang="en-US" i="1" u="sng" dirty="0"/>
              <a:t>Virology</a:t>
            </a:r>
            <a:endParaRPr lang="en-US" altLang="en-US" dirty="0"/>
          </a:p>
          <a:p>
            <a:pPr marL="2263479" lvl="2" indent="-451567" defTabSz="1811912"/>
            <a:r>
              <a:rPr lang="en-US" altLang="en-US" dirty="0"/>
              <a:t>Study of viruses</a:t>
            </a:r>
            <a:endParaRPr lang="en-US" altLang="en-US" dirty="0" smtClean="0"/>
          </a:p>
        </p:txBody>
      </p:sp>
      <p:sp>
        <p:nvSpPr>
          <p:cNvPr id="9" name="Rectangle 2"/>
          <p:cNvSpPr>
            <a:spLocks noGrp="1" noChangeArrowheads="1"/>
          </p:cNvSpPr>
          <p:nvPr>
            <p:ph type="title"/>
          </p:nvPr>
        </p:nvSpPr>
        <p:spPr>
          <a:xfrm>
            <a:off x="1463040" y="509519"/>
            <a:ext cx="13411200" cy="2579124"/>
          </a:xfrm>
        </p:spPr>
        <p:txBody>
          <a:bodyPr vert="horz" lIns="162540" tIns="0" rIns="162540" bIns="0" rtlCol="0" anchor="t">
            <a:normAutofit/>
          </a:bodyPr>
          <a:lstStyle/>
          <a:p>
            <a:pPr algn="ctr" eaLnBrk="1" hangingPunct="1"/>
            <a:r>
              <a:rPr lang="en-US" altLang="en-US" sz="4978" dirty="0"/>
              <a:t/>
            </a:r>
            <a:br>
              <a:rPr lang="en-US" altLang="en-US" sz="4978" dirty="0"/>
            </a:br>
            <a:r>
              <a:rPr lang="en-US" altLang="en-US" sz="4978" dirty="0"/>
              <a:t/>
            </a:r>
            <a:br>
              <a:rPr lang="en-US" altLang="en-US" sz="4978" dirty="0"/>
            </a:br>
            <a:r>
              <a:rPr lang="en-US" altLang="en-US" sz="4978" dirty="0"/>
              <a:t>The Modern Era of Microbiology	</a:t>
            </a:r>
          </a:p>
        </p:txBody>
      </p:sp>
    </p:spTree>
    <p:extLst>
      <p:ext uri="{BB962C8B-B14F-4D97-AF65-F5344CB8AC3E}">
        <p14:creationId xmlns:p14="http://schemas.microsoft.com/office/powerpoint/2010/main" val="10907228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vert="horz" lIns="0" tIns="32507" rIns="0" bIns="32507" rtlCol="0">
            <a:normAutofit/>
          </a:bodyPr>
          <a:lstStyle/>
          <a:p>
            <a:pPr marL="445922" indent="-445922" defTabSz="1811912"/>
            <a:r>
              <a:rPr lang="en-US" altLang="en-US" smtClean="0"/>
              <a:t> Molecular Microbiology</a:t>
            </a:r>
          </a:p>
          <a:p>
            <a:pPr marL="1538151" lvl="1" indent="-564459" defTabSz="1811912"/>
            <a:r>
              <a:rPr lang="en-US" altLang="en-US" i="1" u="sng" smtClean="0"/>
              <a:t>Biotechnology</a:t>
            </a:r>
            <a:endParaRPr lang="en-US" altLang="en-US" i="1" smtClean="0"/>
          </a:p>
          <a:p>
            <a:pPr marL="2240901" lvl="2" indent="-451567" defTabSz="1811912"/>
            <a:r>
              <a:rPr lang="en-US" altLang="en-US" smtClean="0"/>
              <a:t>Manipulation of cellular genomes</a:t>
            </a:r>
          </a:p>
          <a:p>
            <a:pPr marL="2240901" lvl="2" indent="-451567" defTabSz="1811912"/>
            <a:r>
              <a:rPr lang="en-US" altLang="en-US" smtClean="0"/>
              <a:t>DNA from one organism can be inserted into a bacterium and the proteins encoded by that DNA harvested</a:t>
            </a:r>
          </a:p>
          <a:p>
            <a:pPr marL="1538151" lvl="1" indent="-564459" defTabSz="1811912"/>
            <a:r>
              <a:rPr lang="en-US" altLang="en-US" i="1" u="sng" smtClean="0"/>
              <a:t>Genomics</a:t>
            </a:r>
            <a:r>
              <a:rPr lang="en-US" altLang="en-US" smtClean="0"/>
              <a:t>: study of all of the genetic material </a:t>
            </a:r>
            <a:br>
              <a:rPr lang="en-US" altLang="en-US" smtClean="0"/>
            </a:br>
            <a:r>
              <a:rPr lang="en-US" altLang="en-US" smtClean="0"/>
              <a:t>(DNA) in living cells</a:t>
            </a:r>
          </a:p>
          <a:p>
            <a:pPr marL="2240901" lvl="2" indent="-451567" defTabSz="1811912"/>
            <a:r>
              <a:rPr lang="en-US" altLang="en-US" i="1" u="sng" smtClean="0"/>
              <a:t>Transcriptomics</a:t>
            </a:r>
            <a:r>
              <a:rPr lang="en-US" altLang="en-US" smtClean="0"/>
              <a:t>:</a:t>
            </a:r>
            <a:r>
              <a:rPr lang="en-US" altLang="en-US" i="1" smtClean="0"/>
              <a:t> </a:t>
            </a:r>
            <a:r>
              <a:rPr lang="en-US" altLang="en-US" smtClean="0"/>
              <a:t>study of RNA patterns</a:t>
            </a:r>
          </a:p>
          <a:p>
            <a:pPr marL="2240901" lvl="2" indent="-451567" defTabSz="1811912"/>
            <a:r>
              <a:rPr lang="en-US" altLang="en-US" i="1" u="sng" smtClean="0"/>
              <a:t>Proteomics</a:t>
            </a:r>
            <a:r>
              <a:rPr lang="en-US" altLang="en-US" smtClean="0"/>
              <a:t>: study of all the proteins produced by cell(s)</a:t>
            </a:r>
          </a:p>
          <a:p>
            <a:pPr marL="2240901" lvl="2" indent="-451567" defTabSz="1811912"/>
            <a:r>
              <a:rPr lang="en-US" altLang="en-US" i="1" u="sng" smtClean="0"/>
              <a:t>Metabolomics</a:t>
            </a:r>
            <a:r>
              <a:rPr lang="en-US" altLang="en-US" smtClean="0"/>
              <a:t>: study of metabolic expression in cells</a:t>
            </a:r>
            <a:endParaRPr lang="en-US" altLang="en-US" sz="3911"/>
          </a:p>
        </p:txBody>
      </p:sp>
      <p:sp>
        <p:nvSpPr>
          <p:cNvPr id="9" name="Rectangle 2"/>
          <p:cNvSpPr>
            <a:spLocks noGrp="1" noChangeArrowheads="1"/>
          </p:cNvSpPr>
          <p:nvPr>
            <p:ph type="title"/>
          </p:nvPr>
        </p:nvSpPr>
        <p:spPr>
          <a:xfrm>
            <a:off x="1463040" y="509519"/>
            <a:ext cx="13411200" cy="2579124"/>
          </a:xfrm>
        </p:spPr>
        <p:txBody>
          <a:bodyPr vert="horz" lIns="162540" tIns="0" rIns="162540" bIns="0" rtlCol="0" anchor="t">
            <a:normAutofit/>
          </a:bodyPr>
          <a:lstStyle/>
          <a:p>
            <a:pPr algn="ctr" eaLnBrk="1" hangingPunct="1"/>
            <a:r>
              <a:rPr lang="en-US" altLang="en-US" sz="4978" dirty="0"/>
              <a:t/>
            </a:r>
            <a:br>
              <a:rPr lang="en-US" altLang="en-US" sz="4978" dirty="0"/>
            </a:br>
            <a:r>
              <a:rPr lang="en-US" altLang="en-US" sz="4978" dirty="0"/>
              <a:t/>
            </a:r>
            <a:br>
              <a:rPr lang="en-US" altLang="en-US" sz="4978" dirty="0"/>
            </a:br>
            <a:r>
              <a:rPr lang="en-US" altLang="en-US" sz="4978" dirty="0"/>
              <a:t>The Modern Era of Microbiology	</a:t>
            </a:r>
          </a:p>
        </p:txBody>
      </p:sp>
    </p:spTree>
    <p:extLst>
      <p:ext uri="{BB962C8B-B14F-4D97-AF65-F5344CB8AC3E}">
        <p14:creationId xmlns:p14="http://schemas.microsoft.com/office/powerpoint/2010/main" val="312056442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82" y="9830972"/>
            <a:ext cx="13484860" cy="1463040"/>
          </a:xfrm>
        </p:spPr>
        <p:txBody>
          <a:bodyPr/>
          <a:lstStyle/>
          <a:p>
            <a:pPr algn="ctr"/>
            <a:r>
              <a:rPr lang="en-US" sz="4000" b="1" dirty="0" smtClean="0"/>
              <a:t>REMEMBER </a:t>
            </a:r>
            <a:r>
              <a:rPr lang="en-US" sz="4000" dirty="0" smtClean="0"/>
              <a:t/>
            </a:r>
            <a:br>
              <a:rPr lang="en-US" sz="4000" dirty="0" smtClean="0"/>
            </a:br>
            <a:r>
              <a:rPr lang="en-US" sz="4000" dirty="0" smtClean="0"/>
              <a:t/>
            </a:r>
            <a:br>
              <a:rPr lang="en-US" sz="4000" dirty="0" smtClean="0"/>
            </a:br>
            <a:r>
              <a:rPr lang="en-US" sz="4000" dirty="0" smtClean="0"/>
              <a:t>You can always ask questions through our discussion board on </a:t>
            </a:r>
            <a:br>
              <a:rPr lang="en-US" sz="4000" dirty="0" smtClean="0"/>
            </a:br>
            <a:r>
              <a:rPr lang="en-US" sz="4000" dirty="0" smtClean="0">
                <a:hlinkClick r:id="rId2"/>
              </a:rPr>
              <a:t>www.lms.ksu.edu.sa</a:t>
            </a:r>
            <a:endParaRPr lang="en-US" sz="4000"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9664" b="9664"/>
          <a:stretch>
            <a:fillRect/>
          </a:stretch>
        </p:blipFill>
        <p:spPr/>
      </p:pic>
    </p:spTree>
    <p:extLst>
      <p:ext uri="{BB962C8B-B14F-4D97-AF65-F5344CB8AC3E}">
        <p14:creationId xmlns:p14="http://schemas.microsoft.com/office/powerpoint/2010/main" val="405777903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5744" y="15767"/>
            <a:ext cx="4808484" cy="1324302"/>
          </a:xfrm>
          <a:prstGeom prst="rect">
            <a:avLst/>
          </a:prstGeom>
        </p:spPr>
        <p:txBody>
          <a:bodyPr vert="horz" lIns="51435" tIns="25717" rIns="51435" bIns="2571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Microbiology</a:t>
            </a:r>
          </a:p>
        </p:txBody>
      </p:sp>
      <p:sp>
        <p:nvSpPr>
          <p:cNvPr id="6" name="Title 4"/>
          <p:cNvSpPr txBox="1">
            <a:spLocks/>
          </p:cNvSpPr>
          <p:nvPr/>
        </p:nvSpPr>
        <p:spPr>
          <a:xfrm>
            <a:off x="14267800" y="227629"/>
            <a:ext cx="2004300" cy="745628"/>
          </a:xfrm>
          <a:prstGeom prst="rect">
            <a:avLst/>
          </a:prstGeom>
        </p:spPr>
        <p:txBody>
          <a:bodyPr vert="horz" lIns="51435" tIns="25717" rIns="51435" bIns="257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400" dirty="0"/>
              <a:t>الشعبة </a:t>
            </a:r>
            <a:r>
              <a:rPr lang="ar-SA" sz="2400" dirty="0" smtClean="0"/>
              <a:t>.............</a:t>
            </a:r>
            <a:endParaRPr lang="en-US" sz="2400" dirty="0"/>
          </a:p>
        </p:txBody>
      </p:sp>
      <p:sp>
        <p:nvSpPr>
          <p:cNvPr id="5" name="Title 4"/>
          <p:cNvSpPr txBox="1">
            <a:spLocks/>
          </p:cNvSpPr>
          <p:nvPr/>
        </p:nvSpPr>
        <p:spPr>
          <a:xfrm>
            <a:off x="2419984" y="1584960"/>
            <a:ext cx="11508828" cy="3230880"/>
          </a:xfrm>
          <a:prstGeom prst="rect">
            <a:avLst/>
          </a:prstGeom>
        </p:spPr>
        <p:txBody>
          <a:bodyPr vert="horz" lIns="51435" tIns="25717" rIns="51435" bIns="2571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1" b="1" dirty="0" smtClean="0"/>
              <a:t>Lecture-6</a:t>
            </a:r>
            <a:endParaRPr lang="en-US" sz="5401" dirty="0"/>
          </a:p>
          <a:p>
            <a:pPr algn="ctr"/>
            <a:endParaRPr lang="en-US" sz="4800" dirty="0"/>
          </a:p>
          <a:p>
            <a:pPr algn="ctr"/>
            <a:r>
              <a:rPr lang="en-US" sz="4800" dirty="0"/>
              <a:t>Microscopes </a:t>
            </a:r>
          </a:p>
        </p:txBody>
      </p:sp>
      <p:sp>
        <p:nvSpPr>
          <p:cNvPr id="7" name="Content Placeholder 2"/>
          <p:cNvSpPr>
            <a:spLocks noGrp="1"/>
          </p:cNvSpPr>
          <p:nvPr>
            <p:ph idx="1"/>
          </p:nvPr>
        </p:nvSpPr>
        <p:spPr>
          <a:xfrm>
            <a:off x="1354015" y="6970166"/>
            <a:ext cx="13733585" cy="4213650"/>
          </a:xfrm>
        </p:spPr>
        <p:txBody>
          <a:bodyPr>
            <a:noAutofit/>
          </a:bodyPr>
          <a:lstStyle/>
          <a:p>
            <a:pPr marL="0" indent="0" algn="ctr">
              <a:lnSpc>
                <a:spcPct val="100000"/>
              </a:lnSpc>
              <a:spcBef>
                <a:spcPts val="0"/>
              </a:spcBef>
              <a:spcAft>
                <a:spcPts val="0"/>
              </a:spcAft>
              <a:buNone/>
            </a:pPr>
            <a:r>
              <a:rPr lang="en-US" sz="2400" b="1" dirty="0" smtClean="0"/>
              <a:t>140 MBIO panel (semester </a:t>
            </a:r>
            <a:r>
              <a:rPr lang="en-US" sz="2400" b="1" dirty="0" smtClean="0"/>
              <a:t>2; </a:t>
            </a:r>
            <a:r>
              <a:rPr lang="en-US" sz="2400" b="1" dirty="0" smtClean="0"/>
              <a:t>1437-1438H)</a:t>
            </a:r>
          </a:p>
          <a:p>
            <a:pPr marL="0" indent="0" algn="r" rtl="1">
              <a:lnSpc>
                <a:spcPct val="100000"/>
              </a:lnSpc>
              <a:spcBef>
                <a:spcPts val="0"/>
              </a:spcBef>
              <a:spcAft>
                <a:spcPts val="0"/>
              </a:spcAft>
              <a:buNone/>
            </a:pPr>
            <a:r>
              <a:rPr lang="ar-SA" sz="2400" b="1" dirty="0" smtClean="0"/>
              <a:t>د</a:t>
            </a:r>
            <a:r>
              <a:rPr lang="ar-SA" sz="2400" b="1" dirty="0" smtClean="0"/>
              <a:t>. فاطمة </a:t>
            </a:r>
            <a:r>
              <a:rPr lang="ar-SA" sz="2400" b="1" dirty="0" smtClean="0"/>
              <a:t>العتيبي</a:t>
            </a:r>
            <a:r>
              <a:rPr lang="en-US" sz="2400" b="1" dirty="0" smtClean="0"/>
              <a:t> Dr. </a:t>
            </a:r>
            <a:r>
              <a:rPr lang="en-US" sz="2400" b="1" dirty="0" err="1" smtClean="0"/>
              <a:t>Fatmah</a:t>
            </a:r>
            <a:r>
              <a:rPr lang="en-US" sz="2400" b="1" dirty="0" smtClean="0"/>
              <a:t> </a:t>
            </a:r>
            <a:r>
              <a:rPr lang="en-US" sz="2400" b="1" dirty="0" err="1" smtClean="0"/>
              <a:t>Alotaibi</a:t>
            </a:r>
            <a:r>
              <a:rPr lang="en-US" sz="2400" b="1" dirty="0" smtClean="0"/>
              <a:t>    </a:t>
            </a:r>
            <a:endParaRPr lang="ar-SA" sz="2400" b="1" dirty="0" smtClean="0"/>
          </a:p>
          <a:p>
            <a:pPr marL="0" indent="0" algn="r" rtl="1">
              <a:lnSpc>
                <a:spcPct val="100000"/>
              </a:lnSpc>
              <a:spcBef>
                <a:spcPts val="0"/>
              </a:spcBef>
              <a:spcAft>
                <a:spcPts val="0"/>
              </a:spcAft>
              <a:buNone/>
            </a:pPr>
            <a:r>
              <a:rPr lang="ar-SA" sz="2400" b="1" dirty="0" smtClean="0"/>
              <a:t>د. كاكاشان </a:t>
            </a:r>
            <a:r>
              <a:rPr lang="ar-SA" sz="2400" b="1" dirty="0" smtClean="0"/>
              <a:t>بروين</a:t>
            </a:r>
            <a:r>
              <a:rPr lang="en-US" sz="2400" b="1" dirty="0" smtClean="0"/>
              <a:t> Dr. </a:t>
            </a:r>
            <a:r>
              <a:rPr lang="en-US" sz="2400" b="1" dirty="0" err="1" smtClean="0"/>
              <a:t>Kahkashan</a:t>
            </a:r>
            <a:r>
              <a:rPr lang="en-US" sz="2400" b="1" dirty="0" smtClean="0"/>
              <a:t> </a:t>
            </a:r>
            <a:r>
              <a:rPr lang="en-US" sz="2400" b="1" dirty="0" err="1" smtClean="0"/>
              <a:t>Perveen</a:t>
            </a:r>
            <a:r>
              <a:rPr lang="en-US" sz="2400" b="1" dirty="0" smtClean="0"/>
              <a:t>   </a:t>
            </a:r>
          </a:p>
          <a:p>
            <a:pPr marL="0" indent="0" algn="r" rtl="1">
              <a:lnSpc>
                <a:spcPct val="100000"/>
              </a:lnSpc>
              <a:spcBef>
                <a:spcPts val="0"/>
              </a:spcBef>
              <a:spcAft>
                <a:spcPts val="0"/>
              </a:spcAft>
              <a:buNone/>
            </a:pPr>
            <a:r>
              <a:rPr lang="ar-SA" sz="2400" b="1" dirty="0" smtClean="0"/>
              <a:t>د. حميراء رضوان </a:t>
            </a:r>
            <a:r>
              <a:rPr lang="en-US" sz="2400" b="1" dirty="0" smtClean="0"/>
              <a:t> Dr</a:t>
            </a:r>
            <a:r>
              <a:rPr lang="en-US" sz="2400" b="1" dirty="0"/>
              <a:t>.</a:t>
            </a:r>
            <a:r>
              <a:rPr lang="en-US" sz="2400" b="1" dirty="0" smtClean="0"/>
              <a:t> </a:t>
            </a:r>
            <a:r>
              <a:rPr lang="en-US" sz="2400" b="1" dirty="0" err="1" smtClean="0"/>
              <a:t>Humaira</a:t>
            </a:r>
            <a:r>
              <a:rPr lang="en-US" sz="2400" b="1" dirty="0" smtClean="0"/>
              <a:t> </a:t>
            </a:r>
            <a:r>
              <a:rPr lang="en-US" sz="2400" b="1" dirty="0" err="1" smtClean="0"/>
              <a:t>Rizwana</a:t>
            </a:r>
            <a:endParaRPr lang="ar-SA" sz="2400" b="1" dirty="0" smtClean="0"/>
          </a:p>
          <a:p>
            <a:pPr marL="0" indent="0" algn="r" rtl="1">
              <a:lnSpc>
                <a:spcPct val="100000"/>
              </a:lnSpc>
              <a:spcBef>
                <a:spcPts val="0"/>
              </a:spcBef>
              <a:spcAft>
                <a:spcPts val="0"/>
              </a:spcAft>
              <a:buNone/>
            </a:pPr>
            <a:endParaRPr lang="ar-SA" sz="2400" dirty="0"/>
          </a:p>
          <a:p>
            <a:pPr marL="0" indent="0" algn="r" rtl="1">
              <a:lnSpc>
                <a:spcPct val="100000"/>
              </a:lnSpc>
              <a:spcBef>
                <a:spcPts val="0"/>
              </a:spcBef>
              <a:spcAft>
                <a:spcPts val="0"/>
              </a:spcAft>
              <a:buNone/>
            </a:pPr>
            <a:r>
              <a:rPr lang="ar-SA" sz="2400" dirty="0" smtClean="0"/>
              <a:t>أعدت العروض </a:t>
            </a:r>
            <a:r>
              <a:rPr lang="ar-SA" sz="2400" dirty="0" smtClean="0"/>
              <a:t>التقديمية منسقة المقرر: </a:t>
            </a:r>
            <a:r>
              <a:rPr lang="ar-SA" sz="2400" dirty="0" smtClean="0"/>
              <a:t>د. </a:t>
            </a:r>
            <a:r>
              <a:rPr lang="ar-SA" sz="2400" dirty="0"/>
              <a:t>أسماء الصالح </a:t>
            </a:r>
            <a:endParaRPr lang="en-US" sz="2400" dirty="0"/>
          </a:p>
          <a:p>
            <a:pPr marL="0" indent="0" algn="r" rtl="1">
              <a:lnSpc>
                <a:spcPct val="100000"/>
              </a:lnSpc>
              <a:spcBef>
                <a:spcPts val="0"/>
              </a:spcBef>
              <a:spcAft>
                <a:spcPts val="0"/>
              </a:spcAft>
              <a:buNone/>
            </a:pPr>
            <a:r>
              <a:rPr lang="ar-SA" sz="2400" dirty="0"/>
              <a:t>رقم المكتب </a:t>
            </a:r>
            <a:r>
              <a:rPr lang="en-US" sz="2400" dirty="0"/>
              <a:t>5T201</a:t>
            </a:r>
          </a:p>
          <a:p>
            <a:pPr marL="0" indent="0" algn="r" rtl="1">
              <a:lnSpc>
                <a:spcPct val="100000"/>
              </a:lnSpc>
              <a:spcBef>
                <a:spcPts val="0"/>
              </a:spcBef>
              <a:spcAft>
                <a:spcPts val="0"/>
              </a:spcAft>
              <a:buNone/>
            </a:pPr>
            <a:r>
              <a:rPr lang="ar-SA" sz="2400" dirty="0"/>
              <a:t>الموقع: </a:t>
            </a:r>
            <a:r>
              <a:rPr lang="en-US" sz="2400" u="sng" dirty="0">
                <a:hlinkClick r:id="rId2"/>
              </a:rPr>
              <a:t>http://fac.ksu.edu.sa/asmalsaleh</a:t>
            </a:r>
            <a:endParaRPr lang="en-US" sz="2400" dirty="0"/>
          </a:p>
          <a:p>
            <a:pPr marL="0" indent="0" algn="r" rtl="1">
              <a:lnSpc>
                <a:spcPct val="100000"/>
              </a:lnSpc>
              <a:spcBef>
                <a:spcPts val="0"/>
              </a:spcBef>
              <a:spcAft>
                <a:spcPts val="0"/>
              </a:spcAft>
              <a:buNone/>
            </a:pPr>
            <a:r>
              <a:rPr lang="ar-SA" sz="2400" dirty="0"/>
              <a:t>إيميل </a:t>
            </a:r>
            <a:r>
              <a:rPr lang="en-US" sz="2400" u="sng" dirty="0" smtClean="0">
                <a:hlinkClick r:id="rId3"/>
              </a:rPr>
              <a:t>asmalsaleh@KSU.EDU.SA</a:t>
            </a:r>
            <a:endParaRPr lang="ar-SA" sz="2400" u="sng" dirty="0" smtClean="0"/>
          </a:p>
          <a:p>
            <a:pPr algn="r">
              <a:lnSpc>
                <a:spcPct val="100000"/>
              </a:lnSpc>
              <a:spcBef>
                <a:spcPts val="0"/>
              </a:spcBef>
              <a:spcAft>
                <a:spcPts val="0"/>
              </a:spcAft>
            </a:pPr>
            <a:endParaRPr lang="en-US" sz="2400" dirty="0"/>
          </a:p>
        </p:txBody>
      </p:sp>
    </p:spTree>
    <p:extLst>
      <p:ext uri="{BB962C8B-B14F-4D97-AF65-F5344CB8AC3E}">
        <p14:creationId xmlns:p14="http://schemas.microsoft.com/office/powerpoint/2010/main" val="142051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20"/>
            <a:ext cx="13749886" cy="7047963"/>
          </a:xfrm>
        </p:spPr>
        <p:txBody>
          <a:bodyPr>
            <a:noAutofit/>
          </a:bodyPr>
          <a:lstStyle/>
          <a:p>
            <a:pPr marL="0" indent="0" defTabSz="1019188">
              <a:buNone/>
            </a:pPr>
            <a:endParaRPr lang="en-US" altLang="en-US" sz="4000" dirty="0"/>
          </a:p>
          <a:p>
            <a:pPr defTabSz="1019188">
              <a:buFont typeface="Arial" panose="020B0604020202020204" pitchFamily="34" charset="0"/>
              <a:buChar char="•"/>
            </a:pPr>
            <a:r>
              <a:rPr lang="en-US" altLang="en-US" sz="4000" b="1" dirty="0"/>
              <a:t> Seeing the very small</a:t>
            </a:r>
          </a:p>
          <a:p>
            <a:pPr lvl="1" defTabSz="1019188">
              <a:buFont typeface="Arial" panose="020B0604020202020204" pitchFamily="34" charset="0"/>
              <a:buChar char="•"/>
            </a:pPr>
            <a:r>
              <a:rPr lang="en-US" altLang="en-US" sz="3244" b="1" dirty="0"/>
              <a:t>Light microscope; principles </a:t>
            </a:r>
          </a:p>
          <a:p>
            <a:pPr lvl="1" defTabSz="1019188">
              <a:buFont typeface="Arial" panose="020B0604020202020204" pitchFamily="34" charset="0"/>
              <a:buChar char="•"/>
            </a:pPr>
            <a:r>
              <a:rPr lang="en-US" altLang="en-US" sz="3244" b="1" dirty="0"/>
              <a:t>Electron microscope. </a:t>
            </a:r>
          </a:p>
          <a:p>
            <a:pPr defTabSz="1019188">
              <a:buFont typeface="Arial" panose="020B0604020202020204" pitchFamily="34" charset="0"/>
              <a:buChar char="•"/>
            </a:pPr>
            <a:endParaRPr lang="en-US" altLang="en-US" sz="2889" b="1" dirty="0"/>
          </a:p>
          <a:p>
            <a:pPr lvl="1" defTabSz="1019188">
              <a:buFont typeface="Arial" panose="020B0604020202020204" pitchFamily="34" charset="0"/>
              <a:buChar char="•"/>
            </a:pPr>
            <a:endParaRPr lang="en-US" altLang="en-US" sz="2889" dirty="0"/>
          </a:p>
          <a:p>
            <a:pPr marL="0" indent="0" algn="ctr" rtl="1">
              <a:lnSpc>
                <a:spcPct val="150000"/>
              </a:lnSpc>
              <a:buNone/>
            </a:pPr>
            <a:endParaRPr lang="en-US" sz="4000" dirty="0"/>
          </a:p>
        </p:txBody>
      </p:sp>
      <p:grpSp>
        <p:nvGrpSpPr>
          <p:cNvPr id="2" name="Group 1"/>
          <p:cNvGrpSpPr/>
          <p:nvPr/>
        </p:nvGrpSpPr>
        <p:grpSpPr>
          <a:xfrm>
            <a:off x="15745" y="15766"/>
            <a:ext cx="15972571" cy="3070064"/>
            <a:chOff x="15743" y="15766"/>
            <a:chExt cx="15972571" cy="3070063"/>
          </a:xfrm>
        </p:grpSpPr>
        <p:sp>
          <p:nvSpPr>
            <p:cNvPr id="8" name="Title 4"/>
            <p:cNvSpPr txBox="1">
              <a:spLocks/>
            </p:cNvSpPr>
            <p:nvPr/>
          </p:nvSpPr>
          <p:spPr>
            <a:xfrm>
              <a:off x="9809455" y="353752"/>
              <a:ext cx="6178859" cy="745629"/>
            </a:xfrm>
            <a:prstGeom prst="rect">
              <a:avLst/>
            </a:prstGeom>
          </p:spPr>
          <p:txBody>
            <a:bodyPr vert="horz" lIns="51435" tIns="25717" rIns="51435" bIns="257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a:t>الشعبة </a:t>
              </a:r>
              <a:r>
                <a:rPr lang="ar-SA" sz="2800" dirty="0" smtClean="0"/>
                <a:t>.............</a:t>
              </a:r>
              <a:endParaRPr lang="en-US" sz="2800" dirty="0"/>
            </a:p>
          </p:txBody>
        </p:sp>
        <p:sp>
          <p:nvSpPr>
            <p:cNvPr id="5" name="Title 4"/>
            <p:cNvSpPr txBox="1">
              <a:spLocks/>
            </p:cNvSpPr>
            <p:nvPr/>
          </p:nvSpPr>
          <p:spPr>
            <a:xfrm>
              <a:off x="1830772" y="1177147"/>
              <a:ext cx="12831191" cy="1908682"/>
            </a:xfrm>
            <a:prstGeom prst="rect">
              <a:avLst/>
            </a:prstGeom>
          </p:spPr>
          <p:txBody>
            <a:bodyPr vert="horz" lIns="51435" tIns="25717" rIns="51435" bIns="2571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689" dirty="0"/>
                <a:t>Microscopes </a:t>
              </a:r>
            </a:p>
          </p:txBody>
        </p:sp>
        <p:sp>
          <p:nvSpPr>
            <p:cNvPr id="7" name="Title 4"/>
            <p:cNvSpPr txBox="1">
              <a:spLocks/>
            </p:cNvSpPr>
            <p:nvPr/>
          </p:nvSpPr>
          <p:spPr>
            <a:xfrm>
              <a:off x="15743" y="15766"/>
              <a:ext cx="4808483" cy="1324303"/>
            </a:xfrm>
            <a:prstGeom prst="rect">
              <a:avLst/>
            </a:prstGeom>
          </p:spPr>
          <p:txBody>
            <a:bodyPr vert="horz" lIns="51435" tIns="25717" rIns="51435" bIns="2571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Microbiology</a:t>
              </a:r>
            </a:p>
          </p:txBody>
        </p:sp>
      </p:grpSp>
    </p:spTree>
    <p:extLst>
      <p:ext uri="{BB962C8B-B14F-4D97-AF65-F5344CB8AC3E}">
        <p14:creationId xmlns:p14="http://schemas.microsoft.com/office/powerpoint/2010/main" val="18209480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8533" dirty="0"/>
              <a:t>Microscopes </a:t>
            </a:r>
          </a:p>
        </p:txBody>
      </p:sp>
      <p:sp>
        <p:nvSpPr>
          <p:cNvPr id="5" name="Text Placeholder 4"/>
          <p:cNvSpPr>
            <a:spLocks noGrp="1"/>
          </p:cNvSpPr>
          <p:nvPr>
            <p:ph type="body" idx="1"/>
          </p:nvPr>
        </p:nvSpPr>
        <p:spPr/>
        <p:txBody>
          <a:bodyPr/>
          <a:lstStyle/>
          <a:p>
            <a:r>
              <a:rPr lang="en-US" dirty="0" smtClean="0"/>
              <a:t>Seeing the very small</a:t>
            </a:r>
            <a:endParaRPr lang="en-US" dirty="0"/>
          </a:p>
        </p:txBody>
      </p:sp>
    </p:spTree>
    <p:extLst>
      <p:ext uri="{BB962C8B-B14F-4D97-AF65-F5344CB8AC3E}">
        <p14:creationId xmlns:p14="http://schemas.microsoft.com/office/powerpoint/2010/main" val="9701095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7111" dirty="0"/>
              <a:t>Microscopes</a:t>
            </a:r>
          </a:p>
        </p:txBody>
      </p:sp>
      <p:sp>
        <p:nvSpPr>
          <p:cNvPr id="5" name="Content Placeholder 4"/>
          <p:cNvSpPr>
            <a:spLocks noGrp="1"/>
          </p:cNvSpPr>
          <p:nvPr>
            <p:ph idx="1"/>
          </p:nvPr>
        </p:nvSpPr>
        <p:spPr/>
        <p:txBody>
          <a:bodyPr>
            <a:normAutofit/>
          </a:bodyPr>
          <a:lstStyle/>
          <a:p>
            <a:pPr>
              <a:buFont typeface="Arial" panose="020B0604020202020204" pitchFamily="34" charset="0"/>
              <a:buChar char="•"/>
            </a:pPr>
            <a:r>
              <a:rPr lang="en-US" dirty="0" smtClean="0"/>
              <a:t> Microscopes and microbiology </a:t>
            </a:r>
            <a:r>
              <a:rPr lang="en-US" dirty="0" smtClean="0">
                <a:sym typeface="Wingdings" panose="05000000000000000000" pitchFamily="2" charset="2"/>
              </a:rPr>
              <a:t> linking advance</a:t>
            </a:r>
          </a:p>
          <a:p>
            <a:pPr>
              <a:buFont typeface="Arial" panose="020B0604020202020204" pitchFamily="34" charset="0"/>
              <a:buChar char="•"/>
            </a:pPr>
            <a:r>
              <a:rPr lang="en-US" dirty="0" smtClean="0">
                <a:sym typeface="Wingdings" panose="05000000000000000000" pitchFamily="2" charset="2"/>
              </a:rPr>
              <a:t> Microscopes use lenses to magnify object’s images. </a:t>
            </a:r>
            <a:endParaRPr lang="en-US" dirty="0" smtClean="0"/>
          </a:p>
          <a:p>
            <a:pPr>
              <a:buFont typeface="Arial" panose="020B0604020202020204" pitchFamily="34" charset="0"/>
              <a:buChar char="•"/>
            </a:pPr>
            <a:r>
              <a:rPr lang="en-US" dirty="0" smtClean="0"/>
              <a:t> There are two types of microscopes: </a:t>
            </a:r>
          </a:p>
          <a:p>
            <a:pPr lvl="1"/>
            <a:endParaRPr lang="en-US" b="1" u="sng" dirty="0" smtClean="0"/>
          </a:p>
          <a:p>
            <a:pPr lvl="1"/>
            <a:r>
              <a:rPr lang="en-US" b="1" u="sng" dirty="0" smtClean="0"/>
              <a:t>Light microscopes (4 types) </a:t>
            </a:r>
          </a:p>
          <a:p>
            <a:pPr marL="520199" lvl="1" indent="0">
              <a:buNone/>
            </a:pPr>
            <a:endParaRPr lang="en-US" dirty="0" smtClean="0"/>
          </a:p>
          <a:p>
            <a:pPr lvl="1"/>
            <a:r>
              <a:rPr lang="en-US" b="1" u="sng" dirty="0" smtClean="0"/>
              <a:t>Electron microscope (2 types)</a:t>
            </a:r>
          </a:p>
          <a:p>
            <a:pPr lvl="5"/>
            <a:endParaRPr lang="en-US" b="1" u="sng" dirty="0"/>
          </a:p>
        </p:txBody>
      </p:sp>
    </p:spTree>
    <p:extLst>
      <p:ext uri="{BB962C8B-B14F-4D97-AF65-F5344CB8AC3E}">
        <p14:creationId xmlns:p14="http://schemas.microsoft.com/office/powerpoint/2010/main" val="25407978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4778" y="6833833"/>
            <a:ext cx="14014882" cy="438754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11889"/>
            <a:r>
              <a:rPr lang="en-US" altLang="en-US" sz="3200" b="1" dirty="0">
                <a:solidFill>
                  <a:srgbClr val="FF0000"/>
                </a:solidFill>
              </a:rPr>
              <a:t>Bright-field microscope</a:t>
            </a:r>
          </a:p>
          <a:p>
            <a:pPr defTabSz="1811889">
              <a:buFont typeface="Courier New" panose="02070309020205020404" pitchFamily="49" charset="0"/>
              <a:buChar char="o"/>
            </a:pPr>
            <a:r>
              <a:rPr lang="en-US" altLang="en-US" sz="3200" dirty="0">
                <a:solidFill>
                  <a:schemeClr val="tx1"/>
                </a:solidFill>
              </a:rPr>
              <a:t> Specimens are visualized because of differences in contrast (density) between specimen and surroundings.</a:t>
            </a:r>
          </a:p>
          <a:p>
            <a:pPr defTabSz="1811889"/>
            <a:endParaRPr lang="en-US" altLang="en-US" sz="3200" dirty="0">
              <a:solidFill>
                <a:schemeClr val="tx1"/>
              </a:solidFill>
            </a:endParaRPr>
          </a:p>
          <a:p>
            <a:pPr defTabSz="1811889">
              <a:buFont typeface="Courier New" panose="02070309020205020404" pitchFamily="49" charset="0"/>
              <a:buChar char="o"/>
            </a:pPr>
            <a:r>
              <a:rPr lang="en-US" altLang="en-US" sz="3200" dirty="0">
                <a:solidFill>
                  <a:schemeClr val="tx1"/>
                </a:solidFill>
              </a:rPr>
              <a:t>Two sets of lenses form the image </a:t>
            </a:r>
          </a:p>
          <a:p>
            <a:pPr lvl="1" defTabSz="1811889">
              <a:buFont typeface="Courier New" panose="02070309020205020404" pitchFamily="49" charset="0"/>
              <a:buChar char="o"/>
            </a:pPr>
            <a:r>
              <a:rPr lang="en-US" altLang="en-US" sz="2844" dirty="0">
                <a:solidFill>
                  <a:schemeClr val="tx1"/>
                </a:solidFill>
              </a:rPr>
              <a:t> Objective lens and ocular lens</a:t>
            </a:r>
          </a:p>
          <a:p>
            <a:pPr lvl="1" defTabSz="1811889">
              <a:buFont typeface="Courier New" panose="02070309020205020404" pitchFamily="49" charset="0"/>
              <a:buChar char="o"/>
            </a:pPr>
            <a:r>
              <a:rPr lang="en-US" altLang="en-US" sz="2844" dirty="0">
                <a:solidFill>
                  <a:schemeClr val="tx1"/>
                </a:solidFill>
              </a:rPr>
              <a:t> Total magnification = objective magnification </a:t>
            </a:r>
            <a:r>
              <a:rPr lang="en-US" altLang="en-US" sz="2844" dirty="0">
                <a:solidFill>
                  <a:schemeClr val="tx1"/>
                </a:solidFill>
                <a:sym typeface="Symbol" panose="05050102010706020507" pitchFamily="18" charset="2"/>
              </a:rPr>
              <a:t></a:t>
            </a:r>
            <a:r>
              <a:rPr lang="en-US" altLang="en-US" sz="2844" dirty="0">
                <a:solidFill>
                  <a:schemeClr val="tx1"/>
                </a:solidFill>
              </a:rPr>
              <a:t> ocular magnification</a:t>
            </a:r>
          </a:p>
          <a:p>
            <a:pPr lvl="1" defTabSz="1811889">
              <a:buFont typeface="Courier New" panose="02070309020205020404" pitchFamily="49" charset="0"/>
              <a:buChar char="o"/>
            </a:pPr>
            <a:r>
              <a:rPr lang="en-US" altLang="en-US" sz="2844" dirty="0">
                <a:solidFill>
                  <a:schemeClr val="tx1"/>
                </a:solidFill>
              </a:rPr>
              <a:t> Maximum magnification is ~2,000</a:t>
            </a:r>
            <a:r>
              <a:rPr lang="en-US" altLang="en-US" sz="2844" dirty="0">
                <a:solidFill>
                  <a:schemeClr val="tx1"/>
                </a:solidFill>
                <a:sym typeface="Symbol" panose="05050102010706020507" pitchFamily="18" charset="2"/>
              </a:rPr>
              <a:t></a:t>
            </a:r>
            <a:endParaRPr lang="en-US" altLang="en-US" sz="3200" dirty="0">
              <a:solidFill>
                <a:schemeClr val="tx1"/>
              </a:solidFill>
            </a:endParaRPr>
          </a:p>
        </p:txBody>
      </p:sp>
      <p:sp>
        <p:nvSpPr>
          <p:cNvPr id="29698" name="Rectangle 2"/>
          <p:cNvSpPr>
            <a:spLocks noGrp="1" noChangeArrowheads="1"/>
          </p:cNvSpPr>
          <p:nvPr>
            <p:ph type="title"/>
          </p:nvPr>
        </p:nvSpPr>
        <p:spPr>
          <a:xfrm>
            <a:off x="1918082" y="812800"/>
            <a:ext cx="12561454" cy="2032000"/>
          </a:xfrm>
        </p:spPr>
        <p:txBody>
          <a:bodyPr>
            <a:normAutofit/>
          </a:bodyPr>
          <a:lstStyle/>
          <a:p>
            <a:pPr marL="1354684" indent="-1354684" algn="ctr"/>
            <a:r>
              <a:rPr lang="en-US" altLang="en-US" sz="5689" dirty="0"/>
              <a:t>Some Principles of Light Microscopy</a:t>
            </a:r>
          </a:p>
        </p:txBody>
      </p:sp>
      <p:sp>
        <p:nvSpPr>
          <p:cNvPr id="29699" name="Rectangle 3"/>
          <p:cNvSpPr>
            <a:spLocks noGrp="1" noChangeArrowheads="1"/>
          </p:cNvSpPr>
          <p:nvPr>
            <p:ph type="body" idx="1"/>
          </p:nvPr>
        </p:nvSpPr>
        <p:spPr>
          <a:xfrm>
            <a:off x="925689" y="3314332"/>
            <a:ext cx="14878756" cy="3282763"/>
          </a:xfrm>
        </p:spPr>
        <p:txBody>
          <a:bodyPr>
            <a:noAutofit/>
          </a:bodyPr>
          <a:lstStyle/>
          <a:p>
            <a:pPr>
              <a:lnSpc>
                <a:spcPct val="90000"/>
              </a:lnSpc>
              <a:buFont typeface="Courier New" panose="02070309020205020404" pitchFamily="49" charset="0"/>
              <a:buChar char="o"/>
            </a:pPr>
            <a:r>
              <a:rPr lang="en-US" altLang="en-US" sz="3200" dirty="0"/>
              <a:t> Compound light microscope uses visible light to illuminate cells</a:t>
            </a:r>
          </a:p>
          <a:p>
            <a:pPr>
              <a:buFont typeface="Courier New" panose="02070309020205020404" pitchFamily="49" charset="0"/>
              <a:buChar char="o"/>
            </a:pPr>
            <a:r>
              <a:rPr lang="en-US" altLang="en-US" sz="3200" dirty="0"/>
              <a:t> Many different types of light microscopy:</a:t>
            </a:r>
          </a:p>
          <a:p>
            <a:pPr marL="902219" indent="-519295">
              <a:lnSpc>
                <a:spcPct val="100000"/>
              </a:lnSpc>
              <a:spcBef>
                <a:spcPts val="0"/>
              </a:spcBef>
              <a:spcAft>
                <a:spcPts val="0"/>
              </a:spcAft>
              <a:buFont typeface="Courier New" panose="02070309020205020404" pitchFamily="49" charset="0"/>
              <a:buChar char="o"/>
            </a:pPr>
            <a:r>
              <a:rPr lang="en-US" altLang="en-US" sz="3200" b="1" dirty="0">
                <a:solidFill>
                  <a:srgbClr val="FF0000"/>
                </a:solidFill>
              </a:rPr>
              <a:t>Bright-field</a:t>
            </a:r>
          </a:p>
          <a:p>
            <a:pPr marL="902219" indent="-519295">
              <a:lnSpc>
                <a:spcPct val="100000"/>
              </a:lnSpc>
              <a:spcBef>
                <a:spcPts val="0"/>
              </a:spcBef>
              <a:spcAft>
                <a:spcPts val="0"/>
              </a:spcAft>
              <a:buFont typeface="Courier New" panose="02070309020205020404" pitchFamily="49" charset="0"/>
              <a:buChar char="o"/>
            </a:pPr>
            <a:r>
              <a:rPr lang="en-US" altLang="en-US" sz="3200" dirty="0"/>
              <a:t>Phase-contrast</a:t>
            </a:r>
          </a:p>
          <a:p>
            <a:pPr marL="902219" indent="-519295">
              <a:lnSpc>
                <a:spcPct val="100000"/>
              </a:lnSpc>
              <a:spcBef>
                <a:spcPts val="0"/>
              </a:spcBef>
              <a:spcAft>
                <a:spcPts val="0"/>
              </a:spcAft>
              <a:buFont typeface="Courier New" panose="02070309020205020404" pitchFamily="49" charset="0"/>
              <a:buChar char="o"/>
            </a:pPr>
            <a:r>
              <a:rPr lang="en-US" altLang="en-US" sz="3200" dirty="0"/>
              <a:t>Dark-field</a:t>
            </a:r>
          </a:p>
          <a:p>
            <a:pPr marL="902219" indent="-519295">
              <a:lnSpc>
                <a:spcPct val="100000"/>
              </a:lnSpc>
              <a:spcBef>
                <a:spcPts val="0"/>
              </a:spcBef>
              <a:spcAft>
                <a:spcPts val="0"/>
              </a:spcAft>
              <a:buFont typeface="Courier New" panose="02070309020205020404" pitchFamily="49" charset="0"/>
              <a:buChar char="o"/>
            </a:pPr>
            <a:r>
              <a:rPr lang="en-US" altLang="en-US" sz="3200" dirty="0"/>
              <a:t>Fluorescence</a:t>
            </a:r>
          </a:p>
        </p:txBody>
      </p:sp>
    </p:spTree>
    <p:extLst>
      <p:ext uri="{BB962C8B-B14F-4D97-AF65-F5344CB8AC3E}">
        <p14:creationId xmlns:p14="http://schemas.microsoft.com/office/powerpoint/2010/main" val="6692010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5110" t="24283" r="10090" b="15249"/>
          <a:stretch/>
        </p:blipFill>
        <p:spPr>
          <a:xfrm>
            <a:off x="84982" y="1846954"/>
            <a:ext cx="16054469" cy="8427056"/>
          </a:xfrm>
          <a:prstGeom prst="rect">
            <a:avLst/>
          </a:prstGeom>
        </p:spPr>
      </p:pic>
    </p:spTree>
    <p:extLst>
      <p:ext uri="{BB962C8B-B14F-4D97-AF65-F5344CB8AC3E}">
        <p14:creationId xmlns:p14="http://schemas.microsoft.com/office/powerpoint/2010/main" val="4110560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13749886" cy="7047963"/>
          </a:xfrm>
        </p:spPr>
        <p:txBody>
          <a:bodyPr>
            <a:noAutofit/>
          </a:bodyPr>
          <a:lstStyle/>
          <a:p>
            <a:pPr marL="250825" indent="-250825" defTabSz="1019175"/>
            <a:r>
              <a:rPr lang="en-US" altLang="en-US" sz="4000" dirty="0"/>
              <a:t>The Cell</a:t>
            </a:r>
          </a:p>
          <a:p>
            <a:pPr marL="865188" lvl="1" indent="-317500" defTabSz="1019175"/>
            <a:r>
              <a:rPr lang="en-US" altLang="en-US" sz="4000" dirty="0"/>
              <a:t>A dynamic entity that forms the fundamental unit of life </a:t>
            </a:r>
            <a:endParaRPr lang="en-US" altLang="en-US" sz="4000" dirty="0" smtClean="0"/>
          </a:p>
          <a:p>
            <a:pPr marL="865188" lvl="1" indent="-317500" defTabSz="1019175"/>
            <a:r>
              <a:rPr lang="en-US" altLang="en-US" sz="4000" dirty="0" smtClean="0"/>
              <a:t>Contains 4 chemical components, form 95% of dry weight of the cell:</a:t>
            </a:r>
          </a:p>
          <a:p>
            <a:pPr marL="1330012" lvl="2" indent="-457200" defTabSz="1019175">
              <a:buFont typeface="+mj-lt"/>
              <a:buAutoNum type="arabicPeriod"/>
            </a:pPr>
            <a:r>
              <a:rPr lang="en-US" altLang="en-US" sz="3600" dirty="0" smtClean="0"/>
              <a:t>Proteins </a:t>
            </a:r>
          </a:p>
          <a:p>
            <a:pPr marL="1330012" lvl="2" indent="-457200" defTabSz="1019175">
              <a:buFont typeface="+mj-lt"/>
              <a:buAutoNum type="arabicPeriod"/>
            </a:pPr>
            <a:r>
              <a:rPr lang="en-US" altLang="en-US" sz="3600" dirty="0" smtClean="0"/>
              <a:t>Nucleic acids</a:t>
            </a:r>
          </a:p>
          <a:p>
            <a:pPr marL="1330012" lvl="2" indent="-457200" defTabSz="1019175">
              <a:buFont typeface="+mj-lt"/>
              <a:buAutoNum type="arabicPeriod"/>
            </a:pPr>
            <a:r>
              <a:rPr lang="en-US" altLang="en-US" sz="3600" dirty="0" smtClean="0"/>
              <a:t>Lipids</a:t>
            </a:r>
          </a:p>
          <a:p>
            <a:pPr marL="1330012" lvl="2" indent="-457200" defTabSz="1019175">
              <a:buFont typeface="+mj-lt"/>
              <a:buAutoNum type="arabicPeriod"/>
            </a:pPr>
            <a:r>
              <a:rPr lang="en-US" altLang="en-US" sz="3600" dirty="0" smtClean="0"/>
              <a:t>Polysaccharides </a:t>
            </a:r>
            <a:endParaRPr lang="en-US" altLang="en-US" sz="3600" dirty="0"/>
          </a:p>
          <a:p>
            <a:pPr marL="865188" lvl="1" indent="-317500" defTabSz="1019175"/>
            <a:endParaRPr lang="en-US" altLang="en-US" sz="3200" dirty="0" smtClean="0">
              <a:cs typeface="Times New Roman" panose="02020603050405020304" pitchFamily="18" charset="0"/>
            </a:endParaRPr>
          </a:p>
          <a:p>
            <a:pPr marL="1322388" lvl="2" indent="-254000" defTabSz="1019175"/>
            <a:endParaRPr lang="en-US" altLang="en-US" sz="3200" dirty="0">
              <a:cs typeface="Times New Roman" panose="02020603050405020304" pitchFamily="18" charset="0"/>
            </a:endParaRPr>
          </a:p>
          <a:p>
            <a:pPr marL="0" indent="0" algn="ctr" rtl="1">
              <a:lnSpc>
                <a:spcPct val="150000"/>
              </a:lnSpc>
              <a:buNone/>
            </a:pPr>
            <a:endParaRPr lang="en-US" sz="40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5400" dirty="0" smtClean="0"/>
              <a:t>1.2 Microbial cell</a:t>
            </a:r>
            <a:endParaRPr lang="en-US" altLang="en-US" sz="54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nvGrpSpPr>
          <p:cNvPr id="9" name="Group 8"/>
          <p:cNvGrpSpPr/>
          <p:nvPr/>
        </p:nvGrpSpPr>
        <p:grpSpPr>
          <a:xfrm>
            <a:off x="6834941" y="5634116"/>
            <a:ext cx="8194649" cy="5573306"/>
            <a:chOff x="7466705" y="4437083"/>
            <a:chExt cx="8194649" cy="5573306"/>
          </a:xfrm>
        </p:grpSpPr>
        <p:pic>
          <p:nvPicPr>
            <p:cNvPr id="10" name="Picture 4" descr="http://3.bp.blogspot.com/-KkKcftqm8L0/UBgJV6YU1VI/AAAAAAAAAQI/cq0Ivi06MDY/s1600/Structure_Bacter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5" y="4437083"/>
              <a:ext cx="8194649" cy="557330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0357658" y="5602778"/>
              <a:ext cx="1695797" cy="5652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Nucleus</a:t>
              </a:r>
              <a:endParaRPr lang="en-US" b="1" dirty="0">
                <a:solidFill>
                  <a:schemeClr val="tx1"/>
                </a:solidFill>
              </a:endParaRPr>
            </a:p>
          </p:txBody>
        </p:sp>
      </p:grpSp>
    </p:spTree>
    <p:extLst>
      <p:ext uri="{BB962C8B-B14F-4D97-AF65-F5344CB8AC3E}">
        <p14:creationId xmlns:p14="http://schemas.microsoft.com/office/powerpoint/2010/main" val="40280419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7" name="Picture 5" descr="figure_02_02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r="6621" b="2515"/>
          <a:stretch/>
        </p:blipFill>
        <p:spPr bwMode="auto">
          <a:xfrm>
            <a:off x="3848848" y="666401"/>
            <a:ext cx="7968405" cy="1034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28"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3160779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1779" y="7106371"/>
            <a:ext cx="14804009" cy="4031873"/>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defTabSz="1811889"/>
            <a:r>
              <a:rPr lang="en-US" altLang="en-US" sz="3200" b="1" dirty="0">
                <a:solidFill>
                  <a:srgbClr val="FF0000"/>
                </a:solidFill>
              </a:rPr>
              <a:t>Staining </a:t>
            </a:r>
          </a:p>
          <a:p>
            <a:pPr marL="1320817" lvl="1" indent="-508006" defTabSz="1811889">
              <a:buFont typeface="Courier New" panose="02070309020205020404" pitchFamily="49" charset="0"/>
              <a:buChar char="o"/>
            </a:pPr>
            <a:r>
              <a:rPr lang="en-US" altLang="en-US" sz="3200" dirty="0">
                <a:solidFill>
                  <a:schemeClr val="tx1"/>
                </a:solidFill>
              </a:rPr>
              <a:t>Dyes are organic compounds that bind to specific cellular materials</a:t>
            </a:r>
          </a:p>
          <a:p>
            <a:pPr marL="1320817" lvl="1" indent="-508006" defTabSz="1811889">
              <a:buFont typeface="Courier New" panose="02070309020205020404" pitchFamily="49" charset="0"/>
              <a:buChar char="o"/>
            </a:pPr>
            <a:r>
              <a:rPr lang="en-US" altLang="en-US" sz="3200" dirty="0">
                <a:solidFill>
                  <a:schemeClr val="tx1"/>
                </a:solidFill>
              </a:rPr>
              <a:t>Examples of common stains are methylene blue, safranin, and crystal violet</a:t>
            </a:r>
          </a:p>
          <a:p>
            <a:pPr defTabSz="1811889"/>
            <a:r>
              <a:rPr lang="en-US" altLang="en-US" sz="3200" b="1" dirty="0">
                <a:solidFill>
                  <a:schemeClr val="tx1"/>
                </a:solidFill>
              </a:rPr>
              <a:t>Differential stains: the </a:t>
            </a:r>
            <a:r>
              <a:rPr lang="en-US" altLang="en-US" sz="3200" b="1" i="1" u="sng" dirty="0">
                <a:solidFill>
                  <a:srgbClr val="FF0000"/>
                </a:solidFill>
              </a:rPr>
              <a:t>Gram stain</a:t>
            </a:r>
          </a:p>
          <a:p>
            <a:pPr marL="508006" indent="-508006" defTabSz="1811889">
              <a:buFont typeface="Courier New" panose="02070309020205020404" pitchFamily="49" charset="0"/>
              <a:buChar char="o"/>
            </a:pPr>
            <a:r>
              <a:rPr lang="en-US" altLang="en-US" sz="3200" dirty="0">
                <a:solidFill>
                  <a:schemeClr val="tx1"/>
                </a:solidFill>
              </a:rPr>
              <a:t>Differential stains separate bacteria into groups</a:t>
            </a:r>
            <a:br>
              <a:rPr lang="en-US" altLang="en-US" sz="3200" dirty="0">
                <a:solidFill>
                  <a:schemeClr val="tx1"/>
                </a:solidFill>
              </a:rPr>
            </a:br>
            <a:r>
              <a:rPr lang="en-US" altLang="en-US" sz="3200" dirty="0">
                <a:solidFill>
                  <a:schemeClr val="tx1"/>
                </a:solidFill>
                <a:cs typeface="Times New Roman" panose="02020603050405020304" pitchFamily="18" charset="0"/>
              </a:rPr>
              <a:t>Bacteria can be divided into two major groups: </a:t>
            </a:r>
            <a:r>
              <a:rPr lang="en-US" altLang="en-US" sz="3200" u="sng" dirty="0">
                <a:solidFill>
                  <a:schemeClr val="tx1"/>
                </a:solidFill>
                <a:cs typeface="Times New Roman" panose="02020603050405020304" pitchFamily="18" charset="0"/>
              </a:rPr>
              <a:t>gram-positive</a:t>
            </a:r>
            <a:r>
              <a:rPr lang="en-US" altLang="en-US" sz="3200" dirty="0">
                <a:solidFill>
                  <a:schemeClr val="tx1"/>
                </a:solidFill>
                <a:cs typeface="Times New Roman" panose="02020603050405020304" pitchFamily="18" charset="0"/>
              </a:rPr>
              <a:t> and </a:t>
            </a:r>
            <a:r>
              <a:rPr lang="en-US" altLang="en-US" sz="3200" u="sng" dirty="0">
                <a:solidFill>
                  <a:schemeClr val="tx1"/>
                </a:solidFill>
                <a:cs typeface="Times New Roman" panose="02020603050405020304" pitchFamily="18" charset="0"/>
              </a:rPr>
              <a:t>gram-negative</a:t>
            </a:r>
            <a:endParaRPr lang="en-US" altLang="en-US" sz="3200" dirty="0">
              <a:solidFill>
                <a:schemeClr val="tx1"/>
              </a:solidFill>
              <a:cs typeface="Times New Roman" panose="02020603050405020304" pitchFamily="18" charset="0"/>
            </a:endParaRPr>
          </a:p>
          <a:p>
            <a:pPr marL="508006" indent="-508006" defTabSz="1811889">
              <a:buFont typeface="Courier New" panose="02070309020205020404" pitchFamily="49" charset="0"/>
              <a:buChar char="o"/>
            </a:pPr>
            <a:r>
              <a:rPr lang="en-US" altLang="en-US" sz="3200" dirty="0">
                <a:solidFill>
                  <a:schemeClr val="tx1"/>
                </a:solidFill>
                <a:cs typeface="Times New Roman" panose="02020603050405020304" pitchFamily="18" charset="0"/>
              </a:rPr>
              <a:t>Gram-positive bacteria appear purple and gram-negative bacteria appear red after staining </a:t>
            </a:r>
            <a:endParaRPr lang="en-US" altLang="en-US" sz="3200" dirty="0">
              <a:solidFill>
                <a:schemeClr val="tx1"/>
              </a:solidFill>
            </a:endParaRPr>
          </a:p>
        </p:txBody>
      </p:sp>
      <p:sp>
        <p:nvSpPr>
          <p:cNvPr id="29698" name="Rectangle 2"/>
          <p:cNvSpPr>
            <a:spLocks noGrp="1" noChangeArrowheads="1"/>
          </p:cNvSpPr>
          <p:nvPr>
            <p:ph type="title"/>
          </p:nvPr>
        </p:nvSpPr>
        <p:spPr>
          <a:xfrm>
            <a:off x="1918082" y="812800"/>
            <a:ext cx="12561454" cy="2032000"/>
          </a:xfrm>
        </p:spPr>
        <p:txBody>
          <a:bodyPr>
            <a:normAutofit/>
          </a:bodyPr>
          <a:lstStyle/>
          <a:p>
            <a:pPr marL="1354684" indent="-1354684" algn="ctr"/>
            <a:r>
              <a:rPr lang="en-US" altLang="en-US" sz="5689" dirty="0"/>
              <a:t>Some Principles of Light Microscopy</a:t>
            </a:r>
          </a:p>
        </p:txBody>
      </p:sp>
      <p:sp>
        <p:nvSpPr>
          <p:cNvPr id="29699" name="Rectangle 3"/>
          <p:cNvSpPr>
            <a:spLocks noGrp="1" noChangeArrowheads="1"/>
          </p:cNvSpPr>
          <p:nvPr>
            <p:ph type="body" idx="1"/>
          </p:nvPr>
        </p:nvSpPr>
        <p:spPr>
          <a:xfrm>
            <a:off x="925689" y="3314332"/>
            <a:ext cx="14878756" cy="3282763"/>
          </a:xfrm>
        </p:spPr>
        <p:txBody>
          <a:bodyPr>
            <a:noAutofit/>
          </a:bodyPr>
          <a:lstStyle/>
          <a:p>
            <a:pPr>
              <a:buFont typeface="Courier New" panose="02070309020205020404" pitchFamily="49" charset="0"/>
              <a:buChar char="o"/>
            </a:pPr>
            <a:r>
              <a:rPr lang="en-US" altLang="en-US" sz="3200" dirty="0"/>
              <a:t> </a:t>
            </a:r>
            <a:r>
              <a:rPr lang="en-US" altLang="en-US" i="1" u="sng" dirty="0"/>
              <a:t>Resolution:</a:t>
            </a:r>
            <a:r>
              <a:rPr lang="en-US" altLang="en-US" dirty="0"/>
              <a:t> the ability to distinguish two adjacent objects as separate and distinct</a:t>
            </a:r>
          </a:p>
          <a:p>
            <a:pPr lvl="1"/>
            <a:r>
              <a:rPr lang="en-US" altLang="en-US" dirty="0"/>
              <a:t>Resolution is determined by the wavelength of light used and numerical aperture of lens</a:t>
            </a:r>
          </a:p>
          <a:p>
            <a:pPr lvl="1"/>
            <a:r>
              <a:rPr lang="en-US" altLang="en-US" dirty="0"/>
              <a:t>Limit of resolution for light microscope is about </a:t>
            </a:r>
            <a:r>
              <a:rPr lang="en-US" altLang="en-US" dirty="0" smtClean="0"/>
              <a:t>0.2 </a:t>
            </a:r>
            <a:r>
              <a:rPr lang="en-US" altLang="en-US" dirty="0">
                <a:sym typeface="Symbol" panose="05050102010706020507" pitchFamily="18" charset="2"/>
              </a:rPr>
              <a:t> m</a:t>
            </a:r>
            <a:endParaRPr lang="en-US" altLang="en-US" dirty="0"/>
          </a:p>
        </p:txBody>
      </p:sp>
      <p:sp>
        <p:nvSpPr>
          <p:cNvPr id="3" name="TextBox 2"/>
          <p:cNvSpPr txBox="1"/>
          <p:nvPr/>
        </p:nvSpPr>
        <p:spPr>
          <a:xfrm>
            <a:off x="2469963" y="6192185"/>
            <a:ext cx="11347636" cy="1077218"/>
          </a:xfrm>
          <a:prstGeom prst="rect">
            <a:avLst/>
          </a:prstGeom>
          <a:solidFill>
            <a:schemeClr val="accent2">
              <a:lumMod val="75000"/>
            </a:schemeClr>
          </a:solidFill>
        </p:spPr>
        <p:txBody>
          <a:bodyPr wrap="square" rtlCol="0">
            <a:spAutoFit/>
          </a:bodyPr>
          <a:lstStyle/>
          <a:p>
            <a:pPr algn="ctr"/>
            <a:r>
              <a:rPr lang="en-US" altLang="en-US" sz="3200" b="1" dirty="0">
                <a:solidFill>
                  <a:schemeClr val="bg2"/>
                </a:solidFill>
              </a:rPr>
              <a:t>Methods to Improve contrast to generate a better final image?</a:t>
            </a:r>
          </a:p>
          <a:p>
            <a:endParaRPr lang="en-US" sz="3200" dirty="0">
              <a:solidFill>
                <a:schemeClr val="bg2"/>
              </a:solidFill>
            </a:endParaRPr>
          </a:p>
        </p:txBody>
      </p:sp>
    </p:spTree>
    <p:extLst>
      <p:ext uri="{BB962C8B-B14F-4D97-AF65-F5344CB8AC3E}">
        <p14:creationId xmlns:p14="http://schemas.microsoft.com/office/powerpoint/2010/main" val="2965748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17" descr="figure_02_03_00_unlabeled"/>
          <p:cNvPicPr>
            <a:picLocks noChangeAspect="1" noChangeArrowheads="1"/>
          </p:cNvPicPr>
          <p:nvPr/>
        </p:nvPicPr>
        <p:blipFill>
          <a:blip r:embed="rId3">
            <a:extLst>
              <a:ext uri="{28A0092B-C50C-407E-A947-70E740481C1C}">
                <a14:useLocalDpi xmlns:a14="http://schemas.microsoft.com/office/drawing/2010/main" val="0"/>
              </a:ext>
            </a:extLst>
          </a:blip>
          <a:srcRect b="2121"/>
          <a:stretch>
            <a:fillRect/>
          </a:stretch>
        </p:blipFill>
        <p:spPr bwMode="auto">
          <a:xfrm>
            <a:off x="3581402" y="242711"/>
            <a:ext cx="9093200" cy="1145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2" name="Text Box 5"/>
          <p:cNvSpPr txBox="1">
            <a:spLocks noChangeArrowheads="1"/>
          </p:cNvSpPr>
          <p:nvPr/>
        </p:nvSpPr>
        <p:spPr bwMode="auto">
          <a:xfrm>
            <a:off x="3668890" y="211668"/>
            <a:ext cx="4140201" cy="50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I.  Preparing a smear</a:t>
            </a:r>
          </a:p>
        </p:txBody>
      </p:sp>
      <p:sp>
        <p:nvSpPr>
          <p:cNvPr id="186373" name="Text Box 6"/>
          <p:cNvSpPr txBox="1">
            <a:spLocks noChangeArrowheads="1"/>
          </p:cNvSpPr>
          <p:nvPr/>
        </p:nvSpPr>
        <p:spPr bwMode="auto">
          <a:xfrm>
            <a:off x="3671712" y="3567290"/>
            <a:ext cx="5348110" cy="50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II.  Heat fixing and staining</a:t>
            </a:r>
          </a:p>
        </p:txBody>
      </p:sp>
      <p:sp>
        <p:nvSpPr>
          <p:cNvPr id="186374" name="Text Box 7"/>
          <p:cNvSpPr txBox="1">
            <a:spLocks noChangeArrowheads="1"/>
          </p:cNvSpPr>
          <p:nvPr/>
        </p:nvSpPr>
        <p:spPr bwMode="auto">
          <a:xfrm>
            <a:off x="3674534" y="7504291"/>
            <a:ext cx="3067756" cy="524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III.  Microscopy</a:t>
            </a:r>
          </a:p>
        </p:txBody>
      </p:sp>
      <p:sp>
        <p:nvSpPr>
          <p:cNvPr id="186375" name="Text Box 8"/>
          <p:cNvSpPr txBox="1">
            <a:spLocks noChangeArrowheads="1"/>
          </p:cNvSpPr>
          <p:nvPr/>
        </p:nvSpPr>
        <p:spPr bwMode="auto">
          <a:xfrm>
            <a:off x="3654780" y="2494846"/>
            <a:ext cx="3200400" cy="728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Spread culture in thin</a:t>
            </a:r>
            <a:br>
              <a:rPr lang="en-US" altLang="en-US" sz="2489" b="1"/>
            </a:br>
            <a:r>
              <a:rPr lang="en-US" altLang="en-US" sz="2489" b="1"/>
              <a:t>film over slide</a:t>
            </a:r>
          </a:p>
        </p:txBody>
      </p:sp>
      <p:sp>
        <p:nvSpPr>
          <p:cNvPr id="186376" name="Text Box 9"/>
          <p:cNvSpPr txBox="1">
            <a:spLocks noChangeArrowheads="1"/>
          </p:cNvSpPr>
          <p:nvPr/>
        </p:nvSpPr>
        <p:spPr bwMode="auto">
          <a:xfrm>
            <a:off x="3635023" y="6412090"/>
            <a:ext cx="2909712" cy="795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Pass slide through</a:t>
            </a:r>
            <a:br>
              <a:rPr lang="en-US" altLang="en-US" sz="2489" b="1"/>
            </a:br>
            <a:r>
              <a:rPr lang="en-US" altLang="en-US" sz="2489" b="1"/>
              <a:t>flame to heat fix</a:t>
            </a:r>
          </a:p>
        </p:txBody>
      </p:sp>
      <p:sp>
        <p:nvSpPr>
          <p:cNvPr id="186377" name="Text Box 10"/>
          <p:cNvSpPr txBox="1">
            <a:spLocks noChangeArrowheads="1"/>
          </p:cNvSpPr>
          <p:nvPr/>
        </p:nvSpPr>
        <p:spPr bwMode="auto">
          <a:xfrm>
            <a:off x="8844844" y="2494845"/>
            <a:ext cx="1546578" cy="39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Dry in air</a:t>
            </a:r>
          </a:p>
        </p:txBody>
      </p:sp>
      <p:sp>
        <p:nvSpPr>
          <p:cNvPr id="186378" name="Text Box 11"/>
          <p:cNvSpPr txBox="1">
            <a:spLocks noChangeArrowheads="1"/>
          </p:cNvSpPr>
          <p:nvPr/>
        </p:nvSpPr>
        <p:spPr bwMode="auto">
          <a:xfrm>
            <a:off x="8844845" y="6412090"/>
            <a:ext cx="3200400" cy="728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Flood slide with stain;</a:t>
            </a:r>
            <a:br>
              <a:rPr lang="en-US" altLang="en-US" sz="2489" b="1"/>
            </a:br>
            <a:r>
              <a:rPr lang="en-US" altLang="en-US" sz="2489" b="1"/>
              <a:t>rinse and dry</a:t>
            </a:r>
          </a:p>
        </p:txBody>
      </p:sp>
      <p:sp>
        <p:nvSpPr>
          <p:cNvPr id="186379" name="Text Box 12"/>
          <p:cNvSpPr txBox="1">
            <a:spLocks noChangeArrowheads="1"/>
          </p:cNvSpPr>
          <p:nvPr/>
        </p:nvSpPr>
        <p:spPr bwMode="auto">
          <a:xfrm>
            <a:off x="8844845" y="10588978"/>
            <a:ext cx="3849511" cy="1199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Place drop of oil on slide;</a:t>
            </a:r>
            <a:br>
              <a:rPr lang="en-US" altLang="en-US" sz="2489" b="1"/>
            </a:br>
            <a:r>
              <a:rPr lang="en-US" altLang="en-US" sz="2489" b="1"/>
              <a:t>examine with 100</a:t>
            </a:r>
            <a:r>
              <a:rPr lang="en-US" altLang="en-US" sz="2489" b="1">
                <a:sym typeface="Symbol" panose="05050102010706020507" pitchFamily="18" charset="2"/>
              </a:rPr>
              <a:t></a:t>
            </a:r>
            <a:r>
              <a:rPr lang="en-US" altLang="en-US" sz="2489" b="1"/>
              <a:t/>
            </a:r>
            <a:br>
              <a:rPr lang="en-US" altLang="en-US" sz="2489" b="1"/>
            </a:br>
            <a:r>
              <a:rPr lang="en-US" altLang="en-US" sz="2489" b="1"/>
              <a:t>objective lens</a:t>
            </a:r>
          </a:p>
        </p:txBody>
      </p:sp>
      <p:sp>
        <p:nvSpPr>
          <p:cNvPr id="186380" name="Text Box 13"/>
          <p:cNvSpPr txBox="1">
            <a:spLocks noChangeArrowheads="1"/>
          </p:cNvSpPr>
          <p:nvPr/>
        </p:nvSpPr>
        <p:spPr bwMode="auto">
          <a:xfrm>
            <a:off x="8864601" y="9762067"/>
            <a:ext cx="832555" cy="3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Slide</a:t>
            </a:r>
          </a:p>
        </p:txBody>
      </p:sp>
      <p:sp>
        <p:nvSpPr>
          <p:cNvPr id="186381" name="Text Box 14"/>
          <p:cNvSpPr txBox="1">
            <a:spLocks noChangeArrowheads="1"/>
          </p:cNvSpPr>
          <p:nvPr/>
        </p:nvSpPr>
        <p:spPr bwMode="auto">
          <a:xfrm>
            <a:off x="11548533" y="9829801"/>
            <a:ext cx="541867" cy="3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Oil</a:t>
            </a:r>
          </a:p>
        </p:txBody>
      </p:sp>
      <p:sp>
        <p:nvSpPr>
          <p:cNvPr id="186382" name="Line 15"/>
          <p:cNvSpPr>
            <a:spLocks noChangeShapeType="1"/>
          </p:cNvSpPr>
          <p:nvPr/>
        </p:nvSpPr>
        <p:spPr bwMode="auto">
          <a:xfrm>
            <a:off x="9722557" y="9948334"/>
            <a:ext cx="380999" cy="3358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86383" name="Line 16"/>
          <p:cNvSpPr>
            <a:spLocks noChangeShapeType="1"/>
          </p:cNvSpPr>
          <p:nvPr/>
        </p:nvSpPr>
        <p:spPr bwMode="auto">
          <a:xfrm flipH="1">
            <a:off x="10907891" y="9993490"/>
            <a:ext cx="513644" cy="20037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86384"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200182894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30" descr="figure_02_04a_unlabeled"/>
          <p:cNvPicPr>
            <a:picLocks noChangeAspect="1" noChangeArrowheads="1"/>
          </p:cNvPicPr>
          <p:nvPr/>
        </p:nvPicPr>
        <p:blipFill>
          <a:blip r:embed="rId3">
            <a:extLst>
              <a:ext uri="{28A0092B-C50C-407E-A947-70E740481C1C}">
                <a14:useLocalDpi xmlns:a14="http://schemas.microsoft.com/office/drawing/2010/main" val="0"/>
              </a:ext>
            </a:extLst>
          </a:blip>
          <a:srcRect b="2507"/>
          <a:stretch>
            <a:fillRect/>
          </a:stretch>
        </p:blipFill>
        <p:spPr bwMode="auto">
          <a:xfrm>
            <a:off x="944399" y="242711"/>
            <a:ext cx="7738533" cy="1141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2" name="Text Box 4"/>
          <p:cNvSpPr txBox="1">
            <a:spLocks noChangeArrowheads="1"/>
          </p:cNvSpPr>
          <p:nvPr/>
        </p:nvSpPr>
        <p:spPr bwMode="auto">
          <a:xfrm>
            <a:off x="1034710" y="225779"/>
            <a:ext cx="1278466" cy="527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Step 1</a:t>
            </a:r>
          </a:p>
        </p:txBody>
      </p:sp>
      <p:sp>
        <p:nvSpPr>
          <p:cNvPr id="196613" name="Text Box 8"/>
          <p:cNvSpPr txBox="1">
            <a:spLocks noChangeArrowheads="1"/>
          </p:cNvSpPr>
          <p:nvPr/>
        </p:nvSpPr>
        <p:spPr bwMode="auto">
          <a:xfrm>
            <a:off x="1037531" y="1402646"/>
            <a:ext cx="2596444" cy="795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Result:</a:t>
            </a:r>
            <a:br>
              <a:rPr lang="en-US" altLang="en-US" sz="2489" b="1"/>
            </a:br>
            <a:r>
              <a:rPr lang="en-US" altLang="en-US" sz="2489" b="1"/>
              <a:t>All cells purple</a:t>
            </a:r>
          </a:p>
        </p:txBody>
      </p:sp>
      <p:sp>
        <p:nvSpPr>
          <p:cNvPr id="196614" name="Text Box 9"/>
          <p:cNvSpPr txBox="1">
            <a:spLocks noChangeArrowheads="1"/>
          </p:cNvSpPr>
          <p:nvPr/>
        </p:nvSpPr>
        <p:spPr bwMode="auto">
          <a:xfrm>
            <a:off x="1040355" y="3883379"/>
            <a:ext cx="2305755" cy="1261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Result:</a:t>
            </a:r>
            <a:br>
              <a:rPr lang="en-US" altLang="en-US" sz="2489" b="1"/>
            </a:br>
            <a:r>
              <a:rPr lang="en-US" altLang="en-US" sz="2489" b="1"/>
              <a:t>All cells </a:t>
            </a:r>
            <a:br>
              <a:rPr lang="en-US" altLang="en-US" sz="2489" b="1"/>
            </a:br>
            <a:r>
              <a:rPr lang="en-US" altLang="en-US" sz="2489" b="1"/>
              <a:t>remain purple</a:t>
            </a:r>
          </a:p>
        </p:txBody>
      </p:sp>
      <p:sp>
        <p:nvSpPr>
          <p:cNvPr id="196615" name="Text Box 10"/>
          <p:cNvSpPr txBox="1">
            <a:spLocks noChangeArrowheads="1"/>
          </p:cNvSpPr>
          <p:nvPr/>
        </p:nvSpPr>
        <p:spPr bwMode="auto">
          <a:xfrm>
            <a:off x="1040354" y="6299201"/>
            <a:ext cx="2909710" cy="1958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Result:</a:t>
            </a:r>
            <a:br>
              <a:rPr lang="en-US" altLang="en-US" sz="2489" b="1"/>
            </a:br>
            <a:r>
              <a:rPr lang="en-US" altLang="en-US" sz="2489" b="1"/>
              <a:t>Gram-positive</a:t>
            </a:r>
            <a:br>
              <a:rPr lang="en-US" altLang="en-US" sz="2489" b="1"/>
            </a:br>
            <a:r>
              <a:rPr lang="en-US" altLang="en-US" sz="2489" b="1"/>
              <a:t>cells are purple;</a:t>
            </a:r>
          </a:p>
          <a:p>
            <a:r>
              <a:rPr lang="en-US" altLang="en-US" sz="2489" b="1"/>
              <a:t>gram-negative</a:t>
            </a:r>
            <a:br>
              <a:rPr lang="en-US" altLang="en-US" sz="2489" b="1"/>
            </a:br>
            <a:r>
              <a:rPr lang="en-US" altLang="en-US" sz="2489" b="1"/>
              <a:t>cells are colorless</a:t>
            </a:r>
          </a:p>
        </p:txBody>
      </p:sp>
      <p:sp>
        <p:nvSpPr>
          <p:cNvPr id="196616" name="Text Box 11"/>
          <p:cNvSpPr txBox="1">
            <a:spLocks noChangeArrowheads="1"/>
          </p:cNvSpPr>
          <p:nvPr/>
        </p:nvSpPr>
        <p:spPr bwMode="auto">
          <a:xfrm>
            <a:off x="1037531" y="9276646"/>
            <a:ext cx="3736622" cy="1890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Result:</a:t>
            </a:r>
            <a:br>
              <a:rPr lang="en-US" altLang="en-US" sz="2489" b="1"/>
            </a:br>
            <a:r>
              <a:rPr lang="en-US" altLang="en-US" sz="2489" b="1"/>
              <a:t>Gram-positive</a:t>
            </a:r>
            <a:br>
              <a:rPr lang="en-US" altLang="en-US" sz="2489" b="1"/>
            </a:br>
            <a:r>
              <a:rPr lang="en-US" altLang="en-US" sz="2489" b="1"/>
              <a:t>(G</a:t>
            </a:r>
            <a:r>
              <a:rPr lang="en-US" altLang="en-US" sz="2489" b="1" baseline="30000"/>
              <a:t>+</a:t>
            </a:r>
            <a:r>
              <a:rPr lang="en-US" altLang="en-US" sz="2489" b="1"/>
              <a:t>) cells are purple;</a:t>
            </a:r>
            <a:br>
              <a:rPr lang="en-US" altLang="en-US" sz="2489" b="1"/>
            </a:br>
            <a:r>
              <a:rPr lang="en-US" altLang="en-US" sz="2489" b="1"/>
              <a:t>gram-negative (G</a:t>
            </a:r>
            <a:r>
              <a:rPr lang="en-US" altLang="en-US" sz="2489" b="1" baseline="30000"/>
              <a:t>-</a:t>
            </a:r>
            <a:r>
              <a:rPr lang="en-US" altLang="en-US" sz="2489" b="1"/>
              <a:t>) cells</a:t>
            </a:r>
            <a:br>
              <a:rPr lang="en-US" altLang="en-US" sz="2489" b="1"/>
            </a:br>
            <a:r>
              <a:rPr lang="en-US" altLang="en-US" sz="2489" b="1"/>
              <a:t>are pink to red</a:t>
            </a:r>
          </a:p>
        </p:txBody>
      </p:sp>
      <p:sp>
        <p:nvSpPr>
          <p:cNvPr id="196617" name="Text Box 12"/>
          <p:cNvSpPr txBox="1">
            <a:spLocks noChangeArrowheads="1"/>
          </p:cNvSpPr>
          <p:nvPr/>
        </p:nvSpPr>
        <p:spPr bwMode="auto">
          <a:xfrm>
            <a:off x="5598243" y="491067"/>
            <a:ext cx="3132667" cy="124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Flood the heat-fixed</a:t>
            </a:r>
            <a:br>
              <a:rPr lang="en-US" altLang="en-US" sz="2489" b="1"/>
            </a:br>
            <a:r>
              <a:rPr lang="en-US" altLang="en-US" sz="2489" b="1"/>
              <a:t>smear with crystal</a:t>
            </a:r>
            <a:br>
              <a:rPr lang="en-US" altLang="en-US" sz="2489" b="1"/>
            </a:br>
            <a:r>
              <a:rPr lang="en-US" altLang="en-US" sz="2489" b="1"/>
              <a:t>violet for 1 min</a:t>
            </a:r>
          </a:p>
        </p:txBody>
      </p:sp>
      <p:sp>
        <p:nvSpPr>
          <p:cNvPr id="196618" name="Text Box 13"/>
          <p:cNvSpPr txBox="1">
            <a:spLocks noChangeArrowheads="1"/>
          </p:cNvSpPr>
          <p:nvPr/>
        </p:nvSpPr>
        <p:spPr bwMode="auto">
          <a:xfrm>
            <a:off x="5601066" y="3129846"/>
            <a:ext cx="3177822" cy="75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Add iodine solution</a:t>
            </a:r>
            <a:br>
              <a:rPr lang="en-US" altLang="en-US" sz="2489" b="1"/>
            </a:br>
            <a:r>
              <a:rPr lang="en-US" altLang="en-US" sz="2489" b="1"/>
              <a:t>for 1 min</a:t>
            </a:r>
          </a:p>
        </p:txBody>
      </p:sp>
      <p:sp>
        <p:nvSpPr>
          <p:cNvPr id="196619" name="Text Box 14"/>
          <p:cNvSpPr txBox="1">
            <a:spLocks noChangeArrowheads="1"/>
          </p:cNvSpPr>
          <p:nvPr/>
        </p:nvSpPr>
        <p:spPr bwMode="auto">
          <a:xfrm>
            <a:off x="5601065" y="5635980"/>
            <a:ext cx="2506133" cy="1109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Decolorize with</a:t>
            </a:r>
            <a:br>
              <a:rPr lang="en-US" altLang="en-US" sz="2489" b="1"/>
            </a:br>
            <a:r>
              <a:rPr lang="en-US" altLang="en-US" sz="2489" b="1"/>
              <a:t>alcohol briefly</a:t>
            </a:r>
            <a:br>
              <a:rPr lang="en-US" altLang="en-US" sz="2489" b="1"/>
            </a:br>
            <a:r>
              <a:rPr lang="en-US" altLang="en-US" sz="2489" b="1"/>
              <a:t>— about 20 sec</a:t>
            </a:r>
          </a:p>
        </p:txBody>
      </p:sp>
      <p:sp>
        <p:nvSpPr>
          <p:cNvPr id="196620" name="Text Box 15"/>
          <p:cNvSpPr txBox="1">
            <a:spLocks noChangeArrowheads="1"/>
          </p:cNvSpPr>
          <p:nvPr/>
        </p:nvSpPr>
        <p:spPr bwMode="auto">
          <a:xfrm>
            <a:off x="5606710" y="8740424"/>
            <a:ext cx="3177822" cy="818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Counterstain with</a:t>
            </a:r>
            <a:br>
              <a:rPr lang="en-US" altLang="en-US" sz="2489" b="1"/>
            </a:br>
            <a:r>
              <a:rPr lang="en-US" altLang="en-US" sz="2489" b="1"/>
              <a:t>safranin for 1–2 min</a:t>
            </a:r>
          </a:p>
        </p:txBody>
      </p:sp>
      <p:sp>
        <p:nvSpPr>
          <p:cNvPr id="196621" name="Text Box 16"/>
          <p:cNvSpPr txBox="1">
            <a:spLocks noChangeArrowheads="1"/>
          </p:cNvSpPr>
          <p:nvPr/>
        </p:nvSpPr>
        <p:spPr bwMode="auto">
          <a:xfrm>
            <a:off x="5197486" y="10061223"/>
            <a:ext cx="428978" cy="3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G</a:t>
            </a:r>
            <a:r>
              <a:rPr lang="en-US" altLang="en-US" sz="2489" b="1" baseline="30000"/>
              <a:t>+</a:t>
            </a:r>
            <a:endParaRPr lang="en-US" altLang="en-US" sz="2489" b="1"/>
          </a:p>
        </p:txBody>
      </p:sp>
      <p:sp>
        <p:nvSpPr>
          <p:cNvPr id="196622" name="Text Box 17"/>
          <p:cNvSpPr txBox="1">
            <a:spLocks noChangeArrowheads="1"/>
          </p:cNvSpPr>
          <p:nvPr/>
        </p:nvSpPr>
        <p:spPr bwMode="auto">
          <a:xfrm>
            <a:off x="4305664" y="8607778"/>
            <a:ext cx="338667" cy="3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489" b="1"/>
              <a:t>G</a:t>
            </a:r>
            <a:r>
              <a:rPr lang="en-US" altLang="en-US" sz="2489" b="1" baseline="30000"/>
              <a:t>-</a:t>
            </a:r>
          </a:p>
        </p:txBody>
      </p:sp>
      <p:sp>
        <p:nvSpPr>
          <p:cNvPr id="196623" name="Text Box 24"/>
          <p:cNvSpPr txBox="1">
            <a:spLocks noChangeArrowheads="1"/>
          </p:cNvSpPr>
          <p:nvPr/>
        </p:nvSpPr>
        <p:spPr bwMode="auto">
          <a:xfrm>
            <a:off x="1037530" y="2887134"/>
            <a:ext cx="1278468" cy="527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Step 2</a:t>
            </a:r>
          </a:p>
        </p:txBody>
      </p:sp>
      <p:sp>
        <p:nvSpPr>
          <p:cNvPr id="196624" name="Text Box 25"/>
          <p:cNvSpPr txBox="1">
            <a:spLocks noChangeArrowheads="1"/>
          </p:cNvSpPr>
          <p:nvPr/>
        </p:nvSpPr>
        <p:spPr bwMode="auto">
          <a:xfrm>
            <a:off x="1037530" y="5390446"/>
            <a:ext cx="1278468" cy="527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Step 3</a:t>
            </a:r>
          </a:p>
        </p:txBody>
      </p:sp>
      <p:sp>
        <p:nvSpPr>
          <p:cNvPr id="196625" name="Text Box 26"/>
          <p:cNvSpPr txBox="1">
            <a:spLocks noChangeArrowheads="1"/>
          </p:cNvSpPr>
          <p:nvPr/>
        </p:nvSpPr>
        <p:spPr bwMode="auto">
          <a:xfrm>
            <a:off x="1037530" y="8452556"/>
            <a:ext cx="1278468" cy="527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200" b="1"/>
              <a:t>Step 4</a:t>
            </a:r>
          </a:p>
        </p:txBody>
      </p:sp>
      <p:sp>
        <p:nvSpPr>
          <p:cNvPr id="196626" name="Line 27"/>
          <p:cNvSpPr>
            <a:spLocks noChangeShapeType="1"/>
          </p:cNvSpPr>
          <p:nvPr/>
        </p:nvSpPr>
        <p:spPr bwMode="auto">
          <a:xfrm flipV="1">
            <a:off x="3817422" y="8785579"/>
            <a:ext cx="423333" cy="9031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96627" name="Line 28"/>
          <p:cNvSpPr>
            <a:spLocks noChangeShapeType="1"/>
          </p:cNvSpPr>
          <p:nvPr/>
        </p:nvSpPr>
        <p:spPr bwMode="auto">
          <a:xfrm flipV="1">
            <a:off x="4062954" y="8785579"/>
            <a:ext cx="177801" cy="38099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196628" name="Line 29"/>
          <p:cNvSpPr>
            <a:spLocks noChangeShapeType="1"/>
          </p:cNvSpPr>
          <p:nvPr/>
        </p:nvSpPr>
        <p:spPr bwMode="auto">
          <a:xfrm>
            <a:off x="4844709" y="9970912"/>
            <a:ext cx="335844" cy="1552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pic>
        <p:nvPicPr>
          <p:cNvPr id="22" name="Picture 23" descr="figure_02_04b_unlabeled"/>
          <p:cNvPicPr>
            <a:picLocks noChangeAspect="1" noChangeArrowheads="1"/>
          </p:cNvPicPr>
          <p:nvPr/>
        </p:nvPicPr>
        <p:blipFill rotWithShape="1">
          <a:blip r:embed="rId4">
            <a:extLst>
              <a:ext uri="{28A0092B-C50C-407E-A947-70E740481C1C}">
                <a14:useLocalDpi xmlns:a14="http://schemas.microsoft.com/office/drawing/2010/main" val="0"/>
              </a:ext>
            </a:extLst>
          </a:blip>
          <a:srcRect r="9149" b="16862"/>
          <a:stretch/>
        </p:blipFill>
        <p:spPr bwMode="auto">
          <a:xfrm>
            <a:off x="9603832" y="2405519"/>
            <a:ext cx="5405349" cy="632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28709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1779" y="7557778"/>
            <a:ext cx="14804009" cy="35394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defTabSz="1811889"/>
            <a:endParaRPr lang="en-US" altLang="en-US" sz="3200" dirty="0">
              <a:solidFill>
                <a:schemeClr val="tx1"/>
              </a:solidFill>
            </a:endParaRPr>
          </a:p>
          <a:p>
            <a:pPr defTabSz="1811889"/>
            <a:r>
              <a:rPr lang="en-US" altLang="en-US" sz="3200" dirty="0">
                <a:solidFill>
                  <a:schemeClr val="tx1"/>
                </a:solidFill>
              </a:rPr>
              <a:t>1- Differentiate between the 4 types of light microscopy. Provide examples of images produced by each type. </a:t>
            </a:r>
          </a:p>
          <a:p>
            <a:pPr defTabSz="1811889"/>
            <a:r>
              <a:rPr lang="en-US" altLang="en-US" sz="3200" dirty="0">
                <a:solidFill>
                  <a:schemeClr val="tx1"/>
                </a:solidFill>
              </a:rPr>
              <a:t>2- Explain the difference between the 2 types of electron microscope. Provide examples of images produced by each types</a:t>
            </a:r>
          </a:p>
          <a:p>
            <a:pPr defTabSz="1811889"/>
            <a:r>
              <a:rPr lang="en-US" altLang="en-US" sz="3200" dirty="0">
                <a:solidFill>
                  <a:schemeClr val="tx1"/>
                </a:solidFill>
              </a:rPr>
              <a:t>3- Is there any other types of microscopies?</a:t>
            </a:r>
          </a:p>
          <a:p>
            <a:pPr defTabSz="1811889"/>
            <a:endParaRPr lang="en-US" altLang="en-US" sz="3200" dirty="0">
              <a:solidFill>
                <a:schemeClr val="tx1"/>
              </a:solidFill>
            </a:endParaRPr>
          </a:p>
        </p:txBody>
      </p:sp>
      <p:sp>
        <p:nvSpPr>
          <p:cNvPr id="29698" name="Rectangle 2"/>
          <p:cNvSpPr>
            <a:spLocks noGrp="1" noChangeArrowheads="1"/>
          </p:cNvSpPr>
          <p:nvPr>
            <p:ph type="title"/>
          </p:nvPr>
        </p:nvSpPr>
        <p:spPr>
          <a:xfrm>
            <a:off x="1918082" y="812800"/>
            <a:ext cx="12561454" cy="2032000"/>
          </a:xfrm>
        </p:spPr>
        <p:txBody>
          <a:bodyPr>
            <a:normAutofit/>
          </a:bodyPr>
          <a:lstStyle/>
          <a:p>
            <a:pPr marL="1354684" indent="-1354684" algn="ctr"/>
            <a:r>
              <a:rPr lang="en-US" altLang="en-US" sz="5689" dirty="0"/>
              <a:t>Electron Microscopy</a:t>
            </a:r>
          </a:p>
        </p:txBody>
      </p:sp>
      <p:sp>
        <p:nvSpPr>
          <p:cNvPr id="29699" name="Rectangle 3"/>
          <p:cNvSpPr>
            <a:spLocks noGrp="1" noChangeArrowheads="1"/>
          </p:cNvSpPr>
          <p:nvPr>
            <p:ph type="body" idx="1"/>
          </p:nvPr>
        </p:nvSpPr>
        <p:spPr>
          <a:xfrm>
            <a:off x="1459958" y="3266983"/>
            <a:ext cx="13526142" cy="3282763"/>
          </a:xfrm>
        </p:spPr>
        <p:txBody>
          <a:bodyPr>
            <a:noAutofit/>
          </a:bodyPr>
          <a:lstStyle/>
          <a:p>
            <a:r>
              <a:rPr lang="en-US" altLang="en-US" dirty="0" smtClean="0"/>
              <a:t>Electron </a:t>
            </a:r>
            <a:r>
              <a:rPr lang="en-US" altLang="en-US" dirty="0"/>
              <a:t>microscopes use electrons instead of photons to image cells and </a:t>
            </a:r>
            <a:r>
              <a:rPr lang="en-US" altLang="en-US" dirty="0" smtClean="0"/>
              <a:t>structures.</a:t>
            </a:r>
            <a:endParaRPr lang="en-US" altLang="en-US" dirty="0"/>
          </a:p>
          <a:p>
            <a:r>
              <a:rPr lang="en-US" altLang="en-US" dirty="0"/>
              <a:t>Two types of electron microscopes:</a:t>
            </a:r>
          </a:p>
          <a:p>
            <a:pPr marL="1411129" lvl="1"/>
            <a:r>
              <a:rPr lang="en-US" altLang="en-US" i="1" dirty="0"/>
              <a:t>Transmission electron microscopes (TEM)</a:t>
            </a:r>
          </a:p>
          <a:p>
            <a:pPr marL="1411129" lvl="1"/>
            <a:r>
              <a:rPr lang="en-US" altLang="en-US" i="1" dirty="0"/>
              <a:t>Scanning electron microscopes (SEM)</a:t>
            </a:r>
            <a:endParaRPr lang="en-US" altLang="en-US" sz="4089" i="1" dirty="0"/>
          </a:p>
          <a:p>
            <a:pPr>
              <a:buFont typeface="Courier New" panose="02070309020205020404" pitchFamily="49" charset="0"/>
              <a:buChar char="o"/>
            </a:pPr>
            <a:endParaRPr lang="en-US" altLang="en-US" sz="3200" dirty="0"/>
          </a:p>
        </p:txBody>
      </p:sp>
      <p:sp>
        <p:nvSpPr>
          <p:cNvPr id="3" name="TextBox 2"/>
          <p:cNvSpPr txBox="1"/>
          <p:nvPr/>
        </p:nvSpPr>
        <p:spPr>
          <a:xfrm>
            <a:off x="2469963" y="6760372"/>
            <a:ext cx="11347636" cy="1077218"/>
          </a:xfrm>
          <a:prstGeom prst="rect">
            <a:avLst/>
          </a:prstGeom>
          <a:solidFill>
            <a:schemeClr val="accent2">
              <a:lumMod val="75000"/>
            </a:schemeClr>
          </a:solidFill>
        </p:spPr>
        <p:txBody>
          <a:bodyPr wrap="square" rtlCol="0">
            <a:spAutoFit/>
          </a:bodyPr>
          <a:lstStyle/>
          <a:p>
            <a:pPr algn="ctr"/>
            <a:r>
              <a:rPr lang="en-US" altLang="en-US" sz="3200" b="1" dirty="0">
                <a:solidFill>
                  <a:schemeClr val="bg2"/>
                </a:solidFill>
              </a:rPr>
              <a:t>Home work</a:t>
            </a:r>
          </a:p>
          <a:p>
            <a:endParaRPr lang="en-US" sz="3200" dirty="0">
              <a:solidFill>
                <a:schemeClr val="bg2"/>
              </a:solidFill>
            </a:endParaRPr>
          </a:p>
        </p:txBody>
      </p:sp>
    </p:spTree>
    <p:extLst>
      <p:ext uri="{BB962C8B-B14F-4D97-AF65-F5344CB8AC3E}">
        <p14:creationId xmlns:p14="http://schemas.microsoft.com/office/powerpoint/2010/main" val="22282591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3" descr="figure_02_09_unlabeled"/>
          <p:cNvPicPr>
            <a:picLocks noChangeAspect="1" noChangeArrowheads="1"/>
          </p:cNvPicPr>
          <p:nvPr/>
        </p:nvPicPr>
        <p:blipFill>
          <a:blip r:embed="rId3">
            <a:extLst>
              <a:ext uri="{28A0092B-C50C-407E-A947-70E740481C1C}">
                <a14:useLocalDpi xmlns:a14="http://schemas.microsoft.com/office/drawing/2010/main" val="0"/>
              </a:ext>
            </a:extLst>
          </a:blip>
          <a:srcRect b="2507"/>
          <a:stretch>
            <a:fillRect/>
          </a:stretch>
        </p:blipFill>
        <p:spPr bwMode="auto">
          <a:xfrm>
            <a:off x="1952979" y="242711"/>
            <a:ext cx="12347223" cy="1141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27" name="Rectangle 3"/>
          <p:cNvSpPr>
            <a:spLocks noGrp="1" noChangeArrowheads="1"/>
          </p:cNvSpPr>
          <p:nvPr>
            <p:ph type="ctrTitle" idx="4294967295"/>
          </p:nvPr>
        </p:nvSpPr>
        <p:spPr>
          <a:xfrm>
            <a:off x="270934" y="0"/>
            <a:ext cx="3522133" cy="541867"/>
          </a:xfrm>
          <a:ln/>
          <a:extLst>
            <a:ext uri="{91240B29-F687-4F45-9708-019B960494DF}">
              <a14:hiddenLine xmlns:a14="http://schemas.microsoft.com/office/drawing/2010/main" w="3175">
                <a:solidFill>
                  <a:schemeClr val="tx1"/>
                </a:solidFill>
                <a:miter lim="800000"/>
                <a:headEnd/>
                <a:tailEnd/>
              </a14:hiddenLine>
            </a:ext>
          </a:extLst>
        </p:spPr>
        <p:txBody>
          <a:bodyPr/>
          <a:lstStyle/>
          <a:p>
            <a:pPr eaLnBrk="1" hangingPunct="1"/>
            <a:r>
              <a:rPr lang="en-US" altLang="en-US" sz="2489">
                <a:solidFill>
                  <a:schemeClr val="accent2"/>
                </a:solidFill>
              </a:rPr>
              <a:t>Figure 2.9</a:t>
            </a:r>
          </a:p>
        </p:txBody>
      </p:sp>
      <p:sp>
        <p:nvSpPr>
          <p:cNvPr id="231428" name="Text Box 5"/>
          <p:cNvSpPr txBox="1">
            <a:spLocks noChangeArrowheads="1"/>
          </p:cNvSpPr>
          <p:nvPr/>
        </p:nvSpPr>
        <p:spPr bwMode="auto">
          <a:xfrm>
            <a:off x="11525956" y="1377244"/>
            <a:ext cx="2528711" cy="126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4267" b="1"/>
              <a:t>Electron</a:t>
            </a:r>
            <a:br>
              <a:rPr lang="en-US" altLang="en-US" sz="4267" b="1"/>
            </a:br>
            <a:r>
              <a:rPr lang="en-US" altLang="en-US" sz="4267" b="1"/>
              <a:t>source</a:t>
            </a:r>
          </a:p>
        </p:txBody>
      </p:sp>
      <p:sp>
        <p:nvSpPr>
          <p:cNvPr id="231429" name="Text Box 6"/>
          <p:cNvSpPr txBox="1">
            <a:spLocks noChangeArrowheads="1"/>
          </p:cNvSpPr>
          <p:nvPr/>
        </p:nvSpPr>
        <p:spPr bwMode="auto">
          <a:xfrm>
            <a:off x="11528779" y="4018844"/>
            <a:ext cx="2729088" cy="117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4267" b="1"/>
              <a:t>Evacuated</a:t>
            </a:r>
            <a:br>
              <a:rPr lang="en-US" altLang="en-US" sz="4267" b="1"/>
            </a:br>
            <a:r>
              <a:rPr lang="en-US" altLang="en-US" sz="4267" b="1"/>
              <a:t>chamber</a:t>
            </a:r>
          </a:p>
        </p:txBody>
      </p:sp>
      <p:sp>
        <p:nvSpPr>
          <p:cNvPr id="231430" name="Text Box 7"/>
          <p:cNvSpPr txBox="1">
            <a:spLocks noChangeArrowheads="1"/>
          </p:cNvSpPr>
          <p:nvPr/>
        </p:nvSpPr>
        <p:spPr bwMode="auto">
          <a:xfrm>
            <a:off x="11509023" y="5427134"/>
            <a:ext cx="2037644" cy="126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4267" b="1"/>
              <a:t>Sample</a:t>
            </a:r>
            <a:br>
              <a:rPr lang="en-US" altLang="en-US" sz="4267" b="1"/>
            </a:br>
            <a:r>
              <a:rPr lang="en-US" altLang="en-US" sz="4267" b="1"/>
              <a:t>port</a:t>
            </a:r>
          </a:p>
        </p:txBody>
      </p:sp>
      <p:sp>
        <p:nvSpPr>
          <p:cNvPr id="231431" name="Text Box 8"/>
          <p:cNvSpPr txBox="1">
            <a:spLocks noChangeArrowheads="1"/>
          </p:cNvSpPr>
          <p:nvPr/>
        </p:nvSpPr>
        <p:spPr bwMode="auto">
          <a:xfrm>
            <a:off x="11506202" y="8822267"/>
            <a:ext cx="2125132" cy="1222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4267" b="1"/>
              <a:t>Viewing</a:t>
            </a:r>
            <a:br>
              <a:rPr lang="en-US" altLang="en-US" sz="4267" b="1"/>
            </a:br>
            <a:r>
              <a:rPr lang="en-US" altLang="en-US" sz="4267" b="1"/>
              <a:t>screen</a:t>
            </a:r>
          </a:p>
        </p:txBody>
      </p:sp>
      <p:sp>
        <p:nvSpPr>
          <p:cNvPr id="231432" name="Line 9"/>
          <p:cNvSpPr>
            <a:spLocks noChangeShapeType="1"/>
          </p:cNvSpPr>
          <p:nvPr/>
        </p:nvSpPr>
        <p:spPr bwMode="auto">
          <a:xfrm>
            <a:off x="5810957" y="1631244"/>
            <a:ext cx="5542844" cy="0"/>
          </a:xfrm>
          <a:prstGeom prst="line">
            <a:avLst/>
          </a:prstGeom>
          <a:noFill/>
          <a:ln w="254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3" name="Line 16"/>
          <p:cNvSpPr>
            <a:spLocks noChangeShapeType="1"/>
          </p:cNvSpPr>
          <p:nvPr/>
        </p:nvSpPr>
        <p:spPr bwMode="auto">
          <a:xfrm>
            <a:off x="5791200" y="1634068"/>
            <a:ext cx="55428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4" name="Line 17"/>
          <p:cNvSpPr>
            <a:spLocks noChangeShapeType="1"/>
          </p:cNvSpPr>
          <p:nvPr/>
        </p:nvSpPr>
        <p:spPr bwMode="auto">
          <a:xfrm>
            <a:off x="5856112" y="4284133"/>
            <a:ext cx="5542844" cy="0"/>
          </a:xfrm>
          <a:prstGeom prst="line">
            <a:avLst/>
          </a:prstGeom>
          <a:noFill/>
          <a:ln w="254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5" name="Line 18"/>
          <p:cNvSpPr>
            <a:spLocks noChangeShapeType="1"/>
          </p:cNvSpPr>
          <p:nvPr/>
        </p:nvSpPr>
        <p:spPr bwMode="auto">
          <a:xfrm>
            <a:off x="5836356" y="4286956"/>
            <a:ext cx="55428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6" name="Line 19"/>
          <p:cNvSpPr>
            <a:spLocks noChangeShapeType="1"/>
          </p:cNvSpPr>
          <p:nvPr/>
        </p:nvSpPr>
        <p:spPr bwMode="auto">
          <a:xfrm>
            <a:off x="6702779" y="5695244"/>
            <a:ext cx="4696178" cy="0"/>
          </a:xfrm>
          <a:prstGeom prst="line">
            <a:avLst/>
          </a:prstGeom>
          <a:noFill/>
          <a:ln w="254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7" name="Line 20"/>
          <p:cNvSpPr>
            <a:spLocks noChangeShapeType="1"/>
          </p:cNvSpPr>
          <p:nvPr/>
        </p:nvSpPr>
        <p:spPr bwMode="auto">
          <a:xfrm>
            <a:off x="6683022" y="5698068"/>
            <a:ext cx="46961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8" name="Line 21"/>
          <p:cNvSpPr>
            <a:spLocks noChangeShapeType="1"/>
          </p:cNvSpPr>
          <p:nvPr/>
        </p:nvSpPr>
        <p:spPr bwMode="auto">
          <a:xfrm>
            <a:off x="5844823" y="9081911"/>
            <a:ext cx="5542844" cy="0"/>
          </a:xfrm>
          <a:prstGeom prst="line">
            <a:avLst/>
          </a:prstGeom>
          <a:noFill/>
          <a:ln w="254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39" name="Line 22"/>
          <p:cNvSpPr>
            <a:spLocks noChangeShapeType="1"/>
          </p:cNvSpPr>
          <p:nvPr/>
        </p:nvSpPr>
        <p:spPr bwMode="auto">
          <a:xfrm>
            <a:off x="5825067" y="9084734"/>
            <a:ext cx="55428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1440"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spTree>
    <p:extLst>
      <p:ext uri="{BB962C8B-B14F-4D97-AF65-F5344CB8AC3E}">
        <p14:creationId xmlns:p14="http://schemas.microsoft.com/office/powerpoint/2010/main" val="277081167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17" descr="figure_02_10a_unlabeled"/>
          <p:cNvPicPr>
            <a:picLocks noChangeAspect="1" noChangeArrowheads="1"/>
          </p:cNvPicPr>
          <p:nvPr/>
        </p:nvPicPr>
        <p:blipFill rotWithShape="1">
          <a:blip r:embed="rId3">
            <a:extLst>
              <a:ext uri="{28A0092B-C50C-407E-A947-70E740481C1C}">
                <a14:useLocalDpi xmlns:a14="http://schemas.microsoft.com/office/drawing/2010/main" val="0"/>
              </a:ext>
            </a:extLst>
          </a:blip>
          <a:srcRect r="2428" b="5591"/>
          <a:stretch/>
        </p:blipFill>
        <p:spPr bwMode="auto">
          <a:xfrm>
            <a:off x="543541" y="878204"/>
            <a:ext cx="14828638" cy="4574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a:off x="4309535" y="931824"/>
            <a:ext cx="2215444" cy="79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844" b="1"/>
              <a:t>Cytoplasmic </a:t>
            </a:r>
            <a:br>
              <a:rPr lang="en-US" altLang="en-US" sz="2844" b="1"/>
            </a:br>
            <a:r>
              <a:rPr lang="en-US" altLang="en-US" sz="2844" b="1"/>
              <a:t>membrane</a:t>
            </a:r>
          </a:p>
        </p:txBody>
      </p:sp>
      <p:sp>
        <p:nvSpPr>
          <p:cNvPr id="235525" name="Text Box 5"/>
          <p:cNvSpPr txBox="1">
            <a:spLocks noChangeArrowheads="1"/>
          </p:cNvSpPr>
          <p:nvPr/>
        </p:nvSpPr>
        <p:spPr bwMode="auto">
          <a:xfrm>
            <a:off x="11085689" y="912070"/>
            <a:ext cx="1831623" cy="838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844" b="1"/>
              <a:t>DNA</a:t>
            </a:r>
            <a:br>
              <a:rPr lang="en-US" altLang="en-US" sz="2844" b="1"/>
            </a:br>
            <a:r>
              <a:rPr lang="en-US" altLang="en-US" sz="2844" b="1"/>
              <a:t>(nucleoid)</a:t>
            </a:r>
          </a:p>
        </p:txBody>
      </p:sp>
      <p:sp>
        <p:nvSpPr>
          <p:cNvPr id="235526" name="Text Box 6"/>
          <p:cNvSpPr txBox="1">
            <a:spLocks noChangeArrowheads="1"/>
          </p:cNvSpPr>
          <p:nvPr/>
        </p:nvSpPr>
        <p:spPr bwMode="auto">
          <a:xfrm>
            <a:off x="7419623" y="1132202"/>
            <a:ext cx="1340555" cy="451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844" b="1"/>
              <a:t>Septum</a:t>
            </a:r>
          </a:p>
        </p:txBody>
      </p:sp>
      <p:sp>
        <p:nvSpPr>
          <p:cNvPr id="235527" name="Text Box 7"/>
          <p:cNvSpPr txBox="1">
            <a:spLocks noChangeArrowheads="1"/>
          </p:cNvSpPr>
          <p:nvPr/>
        </p:nvSpPr>
        <p:spPr bwMode="auto">
          <a:xfrm>
            <a:off x="9002889" y="1044713"/>
            <a:ext cx="1625600" cy="476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nSpc>
                <a:spcPct val="90000"/>
              </a:lnSpc>
            </a:pPr>
            <a:r>
              <a:rPr lang="en-US" altLang="en-US" sz="2844" b="1"/>
              <a:t>Cell wall</a:t>
            </a:r>
          </a:p>
        </p:txBody>
      </p:sp>
      <p:sp>
        <p:nvSpPr>
          <p:cNvPr id="235528" name="Line 13"/>
          <p:cNvSpPr>
            <a:spLocks noChangeShapeType="1"/>
          </p:cNvSpPr>
          <p:nvPr/>
        </p:nvSpPr>
        <p:spPr bwMode="auto">
          <a:xfrm>
            <a:off x="5006622" y="1722047"/>
            <a:ext cx="0" cy="7168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29" name="Line 14"/>
          <p:cNvSpPr>
            <a:spLocks noChangeShapeType="1"/>
          </p:cNvSpPr>
          <p:nvPr/>
        </p:nvSpPr>
        <p:spPr bwMode="auto">
          <a:xfrm flipH="1">
            <a:off x="7778045" y="1544247"/>
            <a:ext cx="358423" cy="104986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30" name="Line 15"/>
          <p:cNvSpPr>
            <a:spLocks noChangeShapeType="1"/>
          </p:cNvSpPr>
          <p:nvPr/>
        </p:nvSpPr>
        <p:spPr bwMode="auto">
          <a:xfrm>
            <a:off x="9567333" y="1499092"/>
            <a:ext cx="22578" cy="8494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31" name="Line 16"/>
          <p:cNvSpPr>
            <a:spLocks noChangeShapeType="1"/>
          </p:cNvSpPr>
          <p:nvPr/>
        </p:nvSpPr>
        <p:spPr bwMode="auto">
          <a:xfrm>
            <a:off x="11511845" y="1767203"/>
            <a:ext cx="0" cy="1676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200"/>
          </a:p>
        </p:txBody>
      </p:sp>
      <p:sp>
        <p:nvSpPr>
          <p:cNvPr id="235532" name="Date Placeholder 3"/>
          <p:cNvSpPr>
            <a:spLocks/>
          </p:cNvSpPr>
          <p:nvPr/>
        </p:nvSpPr>
        <p:spPr bwMode="auto">
          <a:xfrm>
            <a:off x="270933" y="11740444"/>
            <a:ext cx="4064000" cy="406400"/>
          </a:xfrm>
          <a:prstGeom prst="rect">
            <a:avLst/>
          </a:prstGeom>
          <a:noFill/>
          <a:ln>
            <a:noFill/>
          </a:ln>
          <a:extLst>
            <a:ext uri="{909E8E84-426E-40DD-AFC4-6F175D3DCCD1}">
              <a14:hiddenFill xmlns:a14="http://schemas.microsoft.com/office/drawing/2010/main">
                <a:solidFill>
                  <a:srgbClr val="F0E25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133">
                <a:latin typeface="Times New Roman" panose="02020603050405020304" pitchFamily="18" charset="0"/>
                <a:cs typeface="Times New Roman" panose="02020603050405020304" pitchFamily="18" charset="0"/>
              </a:rPr>
              <a:t>© 2012 Pearson Education, Inc.</a:t>
            </a:r>
          </a:p>
        </p:txBody>
      </p:sp>
      <p:pic>
        <p:nvPicPr>
          <p:cNvPr id="13" name="Picture 12" descr="figure_02_10b_unlabeled"/>
          <p:cNvPicPr>
            <a:picLocks noChangeAspect="1" noChangeArrowheads="1"/>
          </p:cNvPicPr>
          <p:nvPr/>
        </p:nvPicPr>
        <p:blipFill rotWithShape="1">
          <a:blip r:embed="rId4">
            <a:extLst>
              <a:ext uri="{28A0092B-C50C-407E-A947-70E740481C1C}">
                <a14:useLocalDpi xmlns:a14="http://schemas.microsoft.com/office/drawing/2010/main" val="0"/>
              </a:ext>
            </a:extLst>
          </a:blip>
          <a:srcRect r="4447" b="4979"/>
          <a:stretch/>
        </p:blipFill>
        <p:spPr bwMode="auto">
          <a:xfrm>
            <a:off x="906852" y="6052888"/>
            <a:ext cx="7192930" cy="5092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figure_02_10c_unlabeled"/>
          <p:cNvPicPr>
            <a:picLocks noChangeAspect="1" noChangeArrowheads="1"/>
          </p:cNvPicPr>
          <p:nvPr/>
        </p:nvPicPr>
        <p:blipFill rotWithShape="1">
          <a:blip r:embed="rId5">
            <a:extLst>
              <a:ext uri="{28A0092B-C50C-407E-A947-70E740481C1C}">
                <a14:useLocalDpi xmlns:a14="http://schemas.microsoft.com/office/drawing/2010/main" val="0"/>
              </a:ext>
            </a:extLst>
          </a:blip>
          <a:srcRect r="4253" b="4979"/>
          <a:stretch/>
        </p:blipFill>
        <p:spPr bwMode="auto">
          <a:xfrm>
            <a:off x="8309921" y="6021318"/>
            <a:ext cx="7237019" cy="5092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05569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82" y="9830972"/>
            <a:ext cx="13484860" cy="1463040"/>
          </a:xfrm>
        </p:spPr>
        <p:txBody>
          <a:bodyPr/>
          <a:lstStyle/>
          <a:p>
            <a:pPr algn="ctr"/>
            <a:r>
              <a:rPr lang="en-US" sz="4000" b="1" dirty="0" smtClean="0"/>
              <a:t>REMEMBER </a:t>
            </a:r>
            <a:r>
              <a:rPr lang="en-US" sz="4000" dirty="0" smtClean="0"/>
              <a:t/>
            </a:r>
            <a:br>
              <a:rPr lang="en-US" sz="4000" dirty="0" smtClean="0"/>
            </a:br>
            <a:r>
              <a:rPr lang="en-US" sz="4000" dirty="0" smtClean="0"/>
              <a:t/>
            </a:r>
            <a:br>
              <a:rPr lang="en-US" sz="4000" dirty="0" smtClean="0"/>
            </a:br>
            <a:r>
              <a:rPr lang="en-US" sz="4000" dirty="0" smtClean="0"/>
              <a:t>You can always ask questions through our discussion board on </a:t>
            </a:r>
            <a:br>
              <a:rPr lang="en-US" sz="4000" dirty="0" smtClean="0"/>
            </a:br>
            <a:r>
              <a:rPr lang="en-US" sz="4000" dirty="0" smtClean="0">
                <a:hlinkClick r:id="rId2"/>
              </a:rPr>
              <a:t>www.lms.ksu.edu.sa</a:t>
            </a:r>
            <a:endParaRPr lang="en-US" sz="4000"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9664" b="9664"/>
          <a:stretch>
            <a:fillRect/>
          </a:stretch>
        </p:blipFill>
        <p:spPr/>
      </p:pic>
    </p:spTree>
    <p:extLst>
      <p:ext uri="{BB962C8B-B14F-4D97-AF65-F5344CB8AC3E}">
        <p14:creationId xmlns:p14="http://schemas.microsoft.com/office/powerpoint/2010/main" val="34277215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48316" y="3326519"/>
            <a:ext cx="5985736" cy="7880898"/>
          </a:xfrm>
        </p:spPr>
        <p:txBody>
          <a:bodyPr>
            <a:noAutofit/>
          </a:bodyPr>
          <a:lstStyle/>
          <a:p>
            <a:pPr marL="250825" indent="-250825" defTabSz="1019175"/>
            <a:endParaRPr lang="en-US" altLang="en-US" sz="4000" dirty="0"/>
          </a:p>
          <a:p>
            <a:pPr marL="865188" lvl="1" indent="-317500" defTabSz="1019175"/>
            <a:r>
              <a:rPr lang="en-US" altLang="en-US" sz="4000" i="1" u="sng" dirty="0">
                <a:cs typeface="Times New Roman" panose="02020603050405020304" pitchFamily="18" charset="0"/>
              </a:rPr>
              <a:t>Cytoplasmic (cell</a:t>
            </a:r>
            <a:r>
              <a:rPr lang="en-US" altLang="en-US" sz="4000" i="1" u="sng" dirty="0" smtClean="0">
                <a:cs typeface="Times New Roman" panose="02020603050405020304" pitchFamily="18" charset="0"/>
              </a:rPr>
              <a:t>) membrane</a:t>
            </a:r>
            <a:endParaRPr lang="en-US" altLang="en-US" sz="4400" dirty="0">
              <a:cs typeface="Times New Roman" panose="02020603050405020304" pitchFamily="18" charset="0"/>
            </a:endParaRPr>
          </a:p>
          <a:p>
            <a:pPr marL="1322388" lvl="2" indent="-254000" defTabSz="1019175"/>
            <a:r>
              <a:rPr lang="en-US" altLang="en-US" sz="3600" dirty="0">
                <a:cs typeface="Times New Roman" panose="02020603050405020304" pitchFamily="18" charset="0"/>
              </a:rPr>
              <a:t>Barrier that separates the inside of the cell from the outside environment</a:t>
            </a:r>
          </a:p>
          <a:p>
            <a:pPr marL="865188" lvl="1" indent="-317500" defTabSz="1019175"/>
            <a:r>
              <a:rPr lang="en-US" altLang="en-US" sz="4000" i="1" u="sng" dirty="0">
                <a:cs typeface="Times New Roman" panose="02020603050405020304" pitchFamily="18" charset="0"/>
              </a:rPr>
              <a:t>Cell wall</a:t>
            </a:r>
            <a:endParaRPr lang="en-US" altLang="en-US" sz="4400" dirty="0">
              <a:cs typeface="Times New Roman" panose="02020603050405020304" pitchFamily="18" charset="0"/>
            </a:endParaRPr>
          </a:p>
          <a:p>
            <a:pPr marL="1322388" lvl="2" indent="-254000" defTabSz="1019175"/>
            <a:r>
              <a:rPr lang="en-US" altLang="en-US" sz="3600" dirty="0">
                <a:cs typeface="Times New Roman" panose="02020603050405020304" pitchFamily="18" charset="0"/>
              </a:rPr>
              <a:t>Present in most microbes, confers structural strength and prevents the cell from osmotic bursting</a:t>
            </a:r>
            <a:endParaRPr lang="en-US" altLang="en-US" sz="4800" i="1" u="sng" dirty="0" smtClean="0">
              <a:cs typeface="Times New Roman" panose="02020603050405020304" pitchFamily="18" charset="0"/>
            </a:endParaRPr>
          </a:p>
          <a:p>
            <a:pPr marL="865188" lvl="1" indent="-317500" defTabSz="1019175"/>
            <a:endParaRPr lang="en-US" altLang="en-US" sz="4000" dirty="0">
              <a:cs typeface="Times New Roman" panose="02020603050405020304" pitchFamily="18" charset="0"/>
            </a:endParaRPr>
          </a:p>
          <a:p>
            <a:pPr marL="1322388" lvl="2" indent="-254000" defTabSz="1019175"/>
            <a:endParaRPr lang="en-US" altLang="en-US" sz="4000" dirty="0">
              <a:cs typeface="Times New Roman" panose="02020603050405020304" pitchFamily="18" charset="0"/>
            </a:endParaRPr>
          </a:p>
          <a:p>
            <a:pPr marL="0" indent="0" algn="ctr" rtl="1">
              <a:lnSpc>
                <a:spcPct val="150000"/>
              </a:lnSpc>
              <a:buNone/>
            </a:pPr>
            <a:endParaRPr lang="en-US" sz="48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5400" dirty="0" smtClean="0"/>
              <a:t>1.2 Microbial cell</a:t>
            </a:r>
            <a:endParaRPr lang="en-US" altLang="en-US" sz="54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nvGrpSpPr>
          <p:cNvPr id="13" name="Group 12"/>
          <p:cNvGrpSpPr/>
          <p:nvPr/>
        </p:nvGrpSpPr>
        <p:grpSpPr>
          <a:xfrm>
            <a:off x="7466705" y="4437083"/>
            <a:ext cx="8194649" cy="5573306"/>
            <a:chOff x="7466705" y="4437083"/>
            <a:chExt cx="8194649" cy="5573306"/>
          </a:xfrm>
        </p:grpSpPr>
        <p:pic>
          <p:nvPicPr>
            <p:cNvPr id="14" name="Picture 4" descr="http://3.bp.blogspot.com/-KkKcftqm8L0/UBgJV6YU1VI/AAAAAAAAAQI/cq0Ivi06MDY/s1600/Structure_Bacter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5" y="4437083"/>
              <a:ext cx="8194649" cy="557330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0357658" y="5602778"/>
              <a:ext cx="1695797" cy="5652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Nucleus</a:t>
              </a:r>
              <a:endParaRPr lang="en-US" b="1" dirty="0">
                <a:solidFill>
                  <a:schemeClr val="tx1"/>
                </a:solidFill>
              </a:endParaRPr>
            </a:p>
          </p:txBody>
        </p:sp>
      </p:grpSp>
    </p:spTree>
    <p:extLst>
      <p:ext uri="{BB962C8B-B14F-4D97-AF65-F5344CB8AC3E}">
        <p14:creationId xmlns:p14="http://schemas.microsoft.com/office/powerpoint/2010/main" val="2031945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29711" y="3326519"/>
            <a:ext cx="5703104" cy="7047963"/>
          </a:xfrm>
        </p:spPr>
        <p:txBody>
          <a:bodyPr>
            <a:noAutofit/>
          </a:bodyPr>
          <a:lstStyle/>
          <a:p>
            <a:pPr marL="250825" indent="-250825" defTabSz="1019175"/>
            <a:endParaRPr lang="en-US" altLang="en-US" sz="3600" dirty="0"/>
          </a:p>
          <a:p>
            <a:pPr marL="865188" lvl="1" indent="-317500" defTabSz="1019175"/>
            <a:r>
              <a:rPr lang="en-US" altLang="en-US" sz="3600" i="1" u="sng" dirty="0" smtClean="0">
                <a:cs typeface="Times New Roman" panose="02020603050405020304" pitchFamily="18" charset="0"/>
              </a:rPr>
              <a:t>Cytoplasm:</a:t>
            </a:r>
            <a:endParaRPr lang="en-US" altLang="en-US" sz="3600" dirty="0">
              <a:cs typeface="Times New Roman" panose="02020603050405020304" pitchFamily="18" charset="0"/>
            </a:endParaRPr>
          </a:p>
          <a:p>
            <a:pPr marL="1322388" lvl="2" indent="-254000" defTabSz="1019175"/>
            <a:r>
              <a:rPr lang="en-US" altLang="en-US" sz="3600" dirty="0" smtClean="0">
                <a:cs typeface="Times New Roman" panose="02020603050405020304" pitchFamily="18" charset="0"/>
              </a:rPr>
              <a:t>The fluid inside the cell contains various structures and chemicals</a:t>
            </a:r>
            <a:endParaRPr lang="en-US" altLang="en-US" sz="3600" dirty="0">
              <a:cs typeface="Times New Roman" panose="02020603050405020304" pitchFamily="18" charset="0"/>
            </a:endParaRPr>
          </a:p>
          <a:p>
            <a:pPr marL="865188" lvl="1" indent="-317500" defTabSz="1019175"/>
            <a:r>
              <a:rPr lang="en-US" altLang="en-US" sz="4400" i="1" u="sng" dirty="0" smtClean="0">
                <a:cs typeface="Times New Roman" panose="02020603050405020304" pitchFamily="18" charset="0"/>
              </a:rPr>
              <a:t> </a:t>
            </a:r>
            <a:r>
              <a:rPr lang="en-US" altLang="en-US" sz="3600" i="1" u="sng" dirty="0" smtClean="0">
                <a:cs typeface="Times New Roman" panose="02020603050405020304" pitchFamily="18" charset="0"/>
              </a:rPr>
              <a:t>Nucleus or nucleoid: contains</a:t>
            </a:r>
            <a:endParaRPr lang="en-US" altLang="en-US" sz="4400" i="1" u="sng" dirty="0" smtClean="0">
              <a:cs typeface="Times New Roman" panose="02020603050405020304" pitchFamily="18" charset="0"/>
            </a:endParaRPr>
          </a:p>
          <a:p>
            <a:pPr marL="1387162" lvl="2" indent="-514350" defTabSz="1019175">
              <a:buFont typeface="+mj-lt"/>
              <a:buAutoNum type="arabicPeriod"/>
            </a:pPr>
            <a:r>
              <a:rPr lang="en-US" altLang="en-US" sz="3600" dirty="0" smtClean="0">
                <a:cs typeface="Times New Roman" panose="02020603050405020304" pitchFamily="18" charset="0"/>
              </a:rPr>
              <a:t>DNA (the genome)</a:t>
            </a:r>
          </a:p>
          <a:p>
            <a:pPr marL="1387162" lvl="2" indent="-514350" defTabSz="1019175">
              <a:buFont typeface="+mj-lt"/>
              <a:buAutoNum type="arabicPeriod"/>
            </a:pPr>
            <a:r>
              <a:rPr lang="en-US" altLang="en-US" sz="3600" dirty="0" smtClean="0">
                <a:cs typeface="Times New Roman" panose="02020603050405020304" pitchFamily="18" charset="0"/>
              </a:rPr>
              <a:t>Ribosomes (consisting proteins)</a:t>
            </a:r>
          </a:p>
          <a:p>
            <a:pPr marL="1387162" lvl="2" indent="-514350" defTabSz="1019175">
              <a:buFont typeface="+mj-lt"/>
              <a:buAutoNum type="arabicPeriod"/>
            </a:pPr>
            <a:r>
              <a:rPr lang="en-US" altLang="en-US" sz="3600" dirty="0" smtClean="0">
                <a:cs typeface="Times New Roman" panose="02020603050405020304" pitchFamily="18" charset="0"/>
              </a:rPr>
              <a:t>RNA (new proteins are made)</a:t>
            </a:r>
            <a:endParaRPr lang="en-US" altLang="en-US" sz="3600" dirty="0">
              <a:cs typeface="Times New Roman" panose="02020603050405020304" pitchFamily="18" charset="0"/>
            </a:endParaRPr>
          </a:p>
          <a:p>
            <a:pPr marL="1322388" lvl="2" indent="-254000" defTabSz="1019175"/>
            <a:endParaRPr lang="en-US" altLang="en-US" sz="3600" dirty="0">
              <a:cs typeface="Times New Roman" panose="02020603050405020304" pitchFamily="18" charset="0"/>
            </a:endParaRPr>
          </a:p>
          <a:p>
            <a:pPr marL="0" indent="0" algn="ctr" rtl="1">
              <a:lnSpc>
                <a:spcPct val="150000"/>
              </a:lnSpc>
              <a:buNone/>
            </a:pPr>
            <a:endParaRPr lang="en-US" sz="4400" dirty="0"/>
          </a:p>
        </p:txBody>
      </p:sp>
      <p:sp>
        <p:nvSpPr>
          <p:cNvPr id="8" name="Title 4"/>
          <p:cNvSpPr txBox="1">
            <a:spLocks/>
          </p:cNvSpPr>
          <p:nvPr/>
        </p:nvSpPr>
        <p:spPr>
          <a:xfrm>
            <a:off x="9809455" y="353752"/>
            <a:ext cx="6178859" cy="745629"/>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ar-SA" sz="2800" dirty="0" smtClean="0"/>
              <a:t>الشعبة ....</a:t>
            </a:r>
            <a:endParaRPr lang="en-US" sz="2800" dirty="0"/>
          </a:p>
        </p:txBody>
      </p:sp>
      <p:sp>
        <p:nvSpPr>
          <p:cNvPr id="5" name="Title 4"/>
          <p:cNvSpPr txBox="1">
            <a:spLocks/>
          </p:cNvSpPr>
          <p:nvPr/>
        </p:nvSpPr>
        <p:spPr>
          <a:xfrm>
            <a:off x="2175638" y="1681654"/>
            <a:ext cx="11508828" cy="1392612"/>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50825" indent="-250825" defTabSz="1019175"/>
            <a:r>
              <a:rPr lang="en-US" altLang="en-US" sz="5400" dirty="0" smtClean="0"/>
              <a:t>1.2 Microbial cell</a:t>
            </a:r>
            <a:endParaRPr lang="en-US" altLang="en-US" sz="5400" dirty="0"/>
          </a:p>
        </p:txBody>
      </p:sp>
      <p:sp>
        <p:nvSpPr>
          <p:cNvPr id="7" name="Title 4"/>
          <p:cNvSpPr txBox="1">
            <a:spLocks/>
          </p:cNvSpPr>
          <p:nvPr/>
        </p:nvSpPr>
        <p:spPr>
          <a:xfrm>
            <a:off x="15743" y="15766"/>
            <a:ext cx="4808483" cy="1324303"/>
          </a:xfrm>
          <a:prstGeom prst="rect">
            <a:avLst/>
          </a:prstGeom>
        </p:spPr>
        <p:txBody>
          <a:bodyPr vert="horz" lIns="51435" tIns="25718" rIns="51435" bIns="257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140MIC: </a:t>
            </a:r>
            <a:r>
              <a:rPr lang="en-US" sz="3200" dirty="0" smtClean="0"/>
              <a:t>Microbiology</a:t>
            </a:r>
          </a:p>
        </p:txBody>
      </p:sp>
      <p:grpSp>
        <p:nvGrpSpPr>
          <p:cNvPr id="3" name="Group 2"/>
          <p:cNvGrpSpPr/>
          <p:nvPr/>
        </p:nvGrpSpPr>
        <p:grpSpPr>
          <a:xfrm>
            <a:off x="7466705" y="4437083"/>
            <a:ext cx="8194649" cy="5573306"/>
            <a:chOff x="7466705" y="4437083"/>
            <a:chExt cx="8194649" cy="5573306"/>
          </a:xfrm>
        </p:grpSpPr>
        <p:pic>
          <p:nvPicPr>
            <p:cNvPr id="9" name="Picture 4" descr="http://3.bp.blogspot.com/-KkKcftqm8L0/UBgJV6YU1VI/AAAAAAAAAQI/cq0Ivi06MDY/s1600/Structure_Bacter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5" y="4437083"/>
              <a:ext cx="8194649" cy="557330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357658" y="5602778"/>
              <a:ext cx="1695797" cy="5652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Nucleus</a:t>
              </a:r>
              <a:endParaRPr lang="en-US" b="1" dirty="0">
                <a:solidFill>
                  <a:schemeClr val="tx1"/>
                </a:solidFill>
              </a:endParaRPr>
            </a:p>
          </p:txBody>
        </p:sp>
      </p:grpSp>
    </p:spTree>
    <p:extLst>
      <p:ext uri="{BB962C8B-B14F-4D97-AF65-F5344CB8AC3E}">
        <p14:creationId xmlns:p14="http://schemas.microsoft.com/office/powerpoint/2010/main" val="3852815075"/>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3659</TotalTime>
  <Words>3887</Words>
  <Application>Microsoft Office PowerPoint</Application>
  <PresentationFormat>Custom</PresentationFormat>
  <Paragraphs>845</Paragraphs>
  <Slides>77</Slides>
  <Notes>59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77</vt:i4>
      </vt:variant>
    </vt:vector>
  </HeadingPairs>
  <TitlesOfParts>
    <vt:vector size="87" baseType="lpstr">
      <vt:lpstr>ＭＳ Ｐゴシック</vt:lpstr>
      <vt:lpstr>Arial</vt:lpstr>
      <vt:lpstr>Calibri</vt:lpstr>
      <vt:lpstr>Calibri Light</vt:lpstr>
      <vt:lpstr>Courier New</vt:lpstr>
      <vt:lpstr>Symbol</vt:lpstr>
      <vt:lpstr>Times</vt:lpstr>
      <vt:lpstr>Times New Roman</vt:lpstr>
      <vt:lpstr>Wingdings</vt:lpstr>
      <vt:lpstr>Retrospect</vt:lpstr>
      <vt:lpstr>PowerPoint Presentation</vt:lpstr>
      <vt:lpstr>Welcome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You can always ask questions through our discussion board on  www.lms.ksu.edu.sa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You can always ask questions through our discussion board on  www.lms.ksu.edu.sa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Figure 1.16a</vt:lpstr>
      <vt:lpstr>Figure 1.16b</vt:lpstr>
      <vt:lpstr>Figure 1.16c</vt:lpstr>
      <vt:lpstr>PowerPoint Presentation</vt:lpstr>
      <vt:lpstr>PowerPoint Presentation</vt:lpstr>
      <vt:lpstr>REMEMBER   You can always ask questions through our discussion board on  www.lms.ksu.edu.sa</vt:lpstr>
      <vt:lpstr>PowerPoint Presentation</vt:lpstr>
      <vt:lpstr>PowerPoint Presentation</vt:lpstr>
      <vt:lpstr>PowerPoint Presentation</vt:lpstr>
      <vt:lpstr>  The rise of microbial diversity</vt:lpstr>
      <vt:lpstr>PowerPoint Presentation</vt:lpstr>
      <vt:lpstr>  The rise of microbial diversity</vt:lpstr>
      <vt:lpstr>  The Modern Era of Microbiology </vt:lpstr>
      <vt:lpstr>  The Modern Era of Microbiology </vt:lpstr>
      <vt:lpstr>  The Modern Era of Microbiology </vt:lpstr>
      <vt:lpstr>REMEMBER   You can always ask questions through our discussion board on  www.lms.ksu.edu.sa</vt:lpstr>
      <vt:lpstr>PowerPoint Presentation</vt:lpstr>
      <vt:lpstr>PowerPoint Presentation</vt:lpstr>
      <vt:lpstr>Microscopes </vt:lpstr>
      <vt:lpstr>Microscopes</vt:lpstr>
      <vt:lpstr>Some Principles of Light Microscopy</vt:lpstr>
      <vt:lpstr>PowerPoint Presentation</vt:lpstr>
      <vt:lpstr>PowerPoint Presentation</vt:lpstr>
      <vt:lpstr>Some Principles of Light Microscopy</vt:lpstr>
      <vt:lpstr>PowerPoint Presentation</vt:lpstr>
      <vt:lpstr>PowerPoint Presentation</vt:lpstr>
      <vt:lpstr>Electron Microscopy</vt:lpstr>
      <vt:lpstr>Figure 2.9</vt:lpstr>
      <vt:lpstr>PowerPoint Presentation</vt:lpstr>
      <vt:lpstr>REMEMBER   You can always ask questions through our discussion board on  www.lms.ksu.edu.sa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Asma Alsaleh</dc:creator>
  <cp:lastModifiedBy>Asma Alsaleh</cp:lastModifiedBy>
  <cp:revision>40</cp:revision>
  <dcterms:created xsi:type="dcterms:W3CDTF">2015-08-22T18:47:49Z</dcterms:created>
  <dcterms:modified xsi:type="dcterms:W3CDTF">2017-02-11T18:43:00Z</dcterms:modified>
</cp:coreProperties>
</file>