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sldIdLst>
    <p:sldId id="265" r:id="rId2"/>
    <p:sldId id="266" r:id="rId3"/>
    <p:sldId id="334" r:id="rId4"/>
    <p:sldId id="335" r:id="rId5"/>
    <p:sldId id="318" r:id="rId6"/>
    <p:sldId id="319" r:id="rId7"/>
    <p:sldId id="331" r:id="rId8"/>
    <p:sldId id="324" r:id="rId9"/>
    <p:sldId id="307" r:id="rId10"/>
    <p:sldId id="326" r:id="rId11"/>
    <p:sldId id="327" r:id="rId12"/>
    <p:sldId id="328" r:id="rId13"/>
    <p:sldId id="381" r:id="rId14"/>
    <p:sldId id="336" r:id="rId15"/>
    <p:sldId id="337" r:id="rId16"/>
    <p:sldId id="338" r:id="rId17"/>
    <p:sldId id="333" r:id="rId18"/>
    <p:sldId id="362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82" r:id="rId27"/>
    <p:sldId id="373" r:id="rId28"/>
    <p:sldId id="372" r:id="rId29"/>
    <p:sldId id="366" r:id="rId30"/>
    <p:sldId id="367" r:id="rId31"/>
    <p:sldId id="368" r:id="rId32"/>
    <p:sldId id="369" r:id="rId33"/>
    <p:sldId id="370" r:id="rId34"/>
    <p:sldId id="371" r:id="rId35"/>
    <p:sldId id="358" r:id="rId36"/>
    <p:sldId id="359" r:id="rId37"/>
    <p:sldId id="360" r:id="rId38"/>
    <p:sldId id="361" r:id="rId39"/>
    <p:sldId id="383" r:id="rId40"/>
    <p:sldId id="384" r:id="rId41"/>
    <p:sldId id="374" r:id="rId42"/>
    <p:sldId id="375" r:id="rId43"/>
    <p:sldId id="376" r:id="rId44"/>
    <p:sldId id="377" r:id="rId45"/>
    <p:sldId id="378" r:id="rId46"/>
    <p:sldId id="379" r:id="rId47"/>
    <p:sldId id="380" r:id="rId48"/>
    <p:sldId id="385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ecture-7 Eukaryotes" id="{3E274D5E-EE43-4542-A3C1-87064674A7DF}">
          <p14:sldIdLst>
            <p14:sldId id="265"/>
            <p14:sldId id="266"/>
            <p14:sldId id="334"/>
            <p14:sldId id="335"/>
            <p14:sldId id="318"/>
            <p14:sldId id="319"/>
            <p14:sldId id="331"/>
            <p14:sldId id="324"/>
            <p14:sldId id="307"/>
            <p14:sldId id="326"/>
            <p14:sldId id="327"/>
            <p14:sldId id="328"/>
            <p14:sldId id="381"/>
          </p14:sldIdLst>
        </p14:section>
        <p14:section name="Lecture-8 Prokaryotes" id="{9FBC32AE-A9C4-443C-BAB8-0B30189C0662}">
          <p14:sldIdLst>
            <p14:sldId id="336"/>
            <p14:sldId id="337"/>
            <p14:sldId id="338"/>
            <p14:sldId id="333"/>
            <p14:sldId id="362"/>
            <p14:sldId id="345"/>
            <p14:sldId id="346"/>
            <p14:sldId id="347"/>
            <p14:sldId id="348"/>
            <p14:sldId id="349"/>
            <p14:sldId id="350"/>
            <p14:sldId id="351"/>
            <p14:sldId id="382"/>
          </p14:sldIdLst>
        </p14:section>
        <p14:section name="Lecture-9 (continue+rivision)" id="{4BDDB6E7-D75F-4E38-8887-F6F74539F512}">
          <p14:sldIdLst>
            <p14:sldId id="373"/>
            <p14:sldId id="372"/>
            <p14:sldId id="366"/>
            <p14:sldId id="367"/>
            <p14:sldId id="368"/>
            <p14:sldId id="369"/>
            <p14:sldId id="370"/>
            <p14:sldId id="371"/>
            <p14:sldId id="358"/>
            <p14:sldId id="359"/>
            <p14:sldId id="360"/>
            <p14:sldId id="361"/>
            <p14:sldId id="383"/>
            <p14:sldId id="384"/>
          </p14:sldIdLst>
        </p14:section>
        <p14:section name="Lecture-10 nutrients" id="{59C8D4EB-282C-477C-B9B4-AC98EA0AE552}">
          <p14:sldIdLst>
            <p14:sldId id="374"/>
            <p14:sldId id="375"/>
            <p14:sldId id="376"/>
            <p14:sldId id="377"/>
            <p14:sldId id="378"/>
            <p14:sldId id="379"/>
            <p14:sldId id="380"/>
            <p14:sldId id="385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20" autoAdjust="0"/>
    <p:restoredTop sz="94660"/>
  </p:normalViewPr>
  <p:slideViewPr>
    <p:cSldViewPr snapToGrid="0">
      <p:cViewPr>
        <p:scale>
          <a:sx n="90" d="100"/>
          <a:sy n="90" d="100"/>
        </p:scale>
        <p:origin x="-80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75946-83F0-4C23-80D2-4D270AFD2AD2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F2168-0AA6-49B0-AB37-68BA2EC9EF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39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746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1A7FB111-00DB-4506-9DE1-AB657AFCC5FA}" type="slidenum">
              <a:rPr lang="en-US" altLang="en-US" sz="1200">
                <a:latin typeface="Times" panose="02020603050405020304" pitchFamily="18" charset="0"/>
              </a:rPr>
              <a:pPr algn="r"/>
              <a:t>18</a:t>
            </a:fld>
            <a:endParaRPr lang="en-US" altLang="en-US" sz="1200">
              <a:latin typeface="Times" panose="02020603050405020304" pitchFamily="18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Figure 2.11 Internal structure of cells.</a:t>
            </a:r>
          </a:p>
        </p:txBody>
      </p:sp>
    </p:spTree>
    <p:extLst>
      <p:ext uri="{BB962C8B-B14F-4D97-AF65-F5344CB8AC3E}">
        <p14:creationId xmlns:p14="http://schemas.microsoft.com/office/powerpoint/2010/main" val="953207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8198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5163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846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2728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319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24773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6866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8060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42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498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62402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09386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48164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8579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4205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8034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5F8FE7BA-9930-40D6-8A26-FE1749E3291E}" type="slidenum">
              <a:rPr lang="en-US" altLang="en-US" sz="1200">
                <a:latin typeface="Times" panose="02020603050405020304" pitchFamily="18" charset="0"/>
              </a:rPr>
              <a:pPr algn="r"/>
              <a:t>9</a:t>
            </a:fld>
            <a:endParaRPr lang="en-US" altLang="en-US" sz="1200">
              <a:latin typeface="Times" panose="02020603050405020304" pitchFamily="18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Figure 2.11 Internal structure of cells.</a:t>
            </a:r>
          </a:p>
        </p:txBody>
      </p:sp>
    </p:spTree>
    <p:extLst>
      <p:ext uri="{BB962C8B-B14F-4D97-AF65-F5344CB8AC3E}">
        <p14:creationId xmlns:p14="http://schemas.microsoft.com/office/powerpoint/2010/main" val="898489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8438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6699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111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209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8829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55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8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78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57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52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50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005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12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71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72F775E-A82D-4B30-B04D-3245288B119B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20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Lecture-7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sz="2700" dirty="0"/>
              <a:t>Microbial cell structure</a:t>
            </a:r>
          </a:p>
          <a:p>
            <a:pPr algn="ctr"/>
            <a:r>
              <a:rPr lang="en-US" sz="2700" dirty="0" smtClean="0"/>
              <a:t>Eukaryotes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32824" y="4158828"/>
            <a:ext cx="8095492" cy="212442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162562" indent="-162562" algn="l" defTabSz="162562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356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3556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2761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7885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33009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58133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5558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1114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66670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2226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1400" b="1" dirty="0" smtClean="0"/>
              <a:t>140 MBIO panel (semester 2;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فاطمة العتيبي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Fatmah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Alotaibi</a:t>
            </a:r>
            <a:r>
              <a:rPr lang="en-US" sz="1400" b="1" dirty="0" smtClean="0"/>
              <a:t>    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كاكاشان بروين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Kahkashan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Perveen</a:t>
            </a:r>
            <a:r>
              <a:rPr lang="en-US" sz="1400" b="1" dirty="0" smtClean="0"/>
              <a:t>  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حميراء رضوان 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Humaira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Rizwana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ar-SA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أعدت العروض التقديمية منسقة المقرر: د. أسماء الصالح 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رقم المكتب </a:t>
            </a:r>
            <a:r>
              <a:rPr lang="en-US" sz="1400" dirty="0" smtClean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الموقع: </a:t>
            </a:r>
            <a:r>
              <a:rPr lang="en-US" sz="1400" u="sng" dirty="0" smtClean="0">
                <a:hlinkClick r:id="rId2"/>
              </a:rPr>
              <a:t>http://fac.ksu.edu.sa/asmalsaleh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6854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dirty="0"/>
              <a:t>Eukaryotic Cell Structure and the </a:t>
            </a:r>
            <a:r>
              <a:rPr lang="en-US" altLang="en-US" sz="3200" dirty="0" smtClean="0"/>
              <a:t>Nucleus</a:t>
            </a:r>
            <a:br>
              <a:rPr lang="en-US" altLang="en-US" sz="3200" dirty="0" smtClean="0"/>
            </a:br>
            <a:r>
              <a:rPr lang="en-US" altLang="en-US" sz="2800" b="1" dirty="0" smtClean="0"/>
              <a:t>The Mitochondrion</a:t>
            </a:r>
            <a:endParaRPr lang="en-US" altLang="en-US" sz="3200" b="1" dirty="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894841" y="1718734"/>
            <a:ext cx="4006597" cy="4626908"/>
          </a:xfrm>
        </p:spPr>
        <p:txBody>
          <a:bodyPr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b="1" i="1" u="sng" dirty="0" smtClean="0">
                <a:solidFill>
                  <a:schemeClr val="tx1"/>
                </a:solidFill>
              </a:rPr>
              <a:t>Specialize </a:t>
            </a:r>
            <a:r>
              <a:rPr lang="en-US" altLang="en-US" b="1" i="1" u="sng" dirty="0">
                <a:solidFill>
                  <a:schemeClr val="tx1"/>
                </a:solidFill>
              </a:rPr>
              <a:t>in chemotrophic energy metabolism</a:t>
            </a:r>
          </a:p>
          <a:p>
            <a:pPr marL="69545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800" dirty="0">
                <a:solidFill>
                  <a:schemeClr val="tx1"/>
                </a:solidFill>
              </a:rPr>
              <a:t>Mitochondrion </a:t>
            </a:r>
            <a:endParaRPr lang="en-US" altLang="en-US" sz="1800" dirty="0" smtClean="0">
              <a:solidFill>
                <a:schemeClr val="tx1"/>
              </a:solidFill>
            </a:endParaRP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Respiration </a:t>
            </a:r>
            <a:r>
              <a:rPr lang="en-US" altLang="en-US" dirty="0">
                <a:solidFill>
                  <a:schemeClr val="tx1"/>
                </a:solidFill>
              </a:rPr>
              <a:t>and oxidative phosphorylation 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Bacterial </a:t>
            </a:r>
            <a:r>
              <a:rPr lang="en-US" altLang="en-US" dirty="0">
                <a:solidFill>
                  <a:schemeClr val="tx1"/>
                </a:solidFill>
              </a:rPr>
              <a:t>dimensions (rod or </a:t>
            </a:r>
            <a:r>
              <a:rPr lang="en-US" altLang="en-US" dirty="0" smtClean="0">
                <a:solidFill>
                  <a:schemeClr val="tx1"/>
                </a:solidFill>
              </a:rPr>
              <a:t>spherical)</a:t>
            </a: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Over </a:t>
            </a:r>
            <a:r>
              <a:rPr lang="en-US" altLang="en-US" dirty="0">
                <a:solidFill>
                  <a:schemeClr val="tx1"/>
                </a:solidFill>
              </a:rPr>
              <a:t>1,000 per animal </a:t>
            </a:r>
            <a:r>
              <a:rPr lang="en-US" altLang="en-US" dirty="0" smtClean="0">
                <a:solidFill>
                  <a:schemeClr val="tx1"/>
                </a:solidFill>
              </a:rPr>
              <a:t>cell</a:t>
            </a: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Surrounded </a:t>
            </a:r>
            <a:r>
              <a:rPr lang="en-US" altLang="en-US" dirty="0">
                <a:solidFill>
                  <a:schemeClr val="tx1"/>
                </a:solidFill>
              </a:rPr>
              <a:t>by two </a:t>
            </a:r>
            <a:r>
              <a:rPr lang="en-US" altLang="en-US" dirty="0" smtClean="0">
                <a:solidFill>
                  <a:schemeClr val="tx1"/>
                </a:solidFill>
              </a:rPr>
              <a:t>membranes</a:t>
            </a: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Folded </a:t>
            </a:r>
            <a:r>
              <a:rPr lang="en-US" altLang="en-US" dirty="0">
                <a:solidFill>
                  <a:schemeClr val="tx1"/>
                </a:solidFill>
              </a:rPr>
              <a:t>internal membrane called </a:t>
            </a:r>
            <a:r>
              <a:rPr lang="en-US" altLang="en-US" dirty="0" smtClean="0">
                <a:solidFill>
                  <a:schemeClr val="tx1"/>
                </a:solidFill>
              </a:rPr>
              <a:t>cristae</a:t>
            </a:r>
            <a:endParaRPr lang="en-US" altLang="en-US" dirty="0">
              <a:solidFill>
                <a:schemeClr val="tx1"/>
              </a:solidFill>
            </a:endParaRPr>
          </a:p>
        </p:txBody>
      </p:sp>
      <p:grpSp>
        <p:nvGrpSpPr>
          <p:cNvPr id="36868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36869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6870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417" t="37408" r="26167" b="26000"/>
          <a:stretch/>
        </p:blipFill>
        <p:spPr>
          <a:xfrm>
            <a:off x="4846320" y="2230120"/>
            <a:ext cx="3916680" cy="376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2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sz="3200" dirty="0"/>
              <a:t>Eukaryotic Cell Structure and the Nucleus </a:t>
            </a:r>
            <a:r>
              <a:rPr lang="en-US" altLang="en-US" sz="3200" dirty="0" smtClean="0"/>
              <a:t/>
            </a:r>
            <a:br>
              <a:rPr lang="en-US" altLang="en-US" sz="3200" dirty="0" smtClean="0"/>
            </a:br>
            <a:r>
              <a:rPr lang="en-US" altLang="en-US" sz="3200" b="0" dirty="0" smtClean="0"/>
              <a:t>The Chloroplast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1262700" y="1801771"/>
            <a:ext cx="6938638" cy="2925929"/>
          </a:xfrm>
        </p:spPr>
        <p:txBody>
          <a:bodyPr vert="horz" lIns="0" tIns="45720" rIns="0" bIns="45720" rtlCol="0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b="1" i="1" u="sng" dirty="0" smtClean="0">
                <a:solidFill>
                  <a:schemeClr val="tx1"/>
                </a:solidFill>
              </a:rPr>
              <a:t>Chloroplast</a:t>
            </a:r>
            <a:endParaRPr lang="en-US" altLang="en-US" b="1" i="1" u="sng" dirty="0">
              <a:solidFill>
                <a:schemeClr val="tx1"/>
              </a:solidFill>
            </a:endParaRPr>
          </a:p>
          <a:p>
            <a:pPr lvl="1"/>
            <a:r>
              <a:rPr lang="en-US" altLang="en-US" dirty="0"/>
              <a:t>Chlorophyll-containing organelle found in phototrophic eukaryotes </a:t>
            </a:r>
          </a:p>
          <a:p>
            <a:pPr lvl="1"/>
            <a:r>
              <a:rPr lang="en-US" altLang="en-US" dirty="0"/>
              <a:t>Size, shape, and number of chloroplasts varies </a:t>
            </a:r>
          </a:p>
          <a:p>
            <a:pPr lvl="1"/>
            <a:r>
              <a:rPr lang="en-US" altLang="en-US" dirty="0"/>
              <a:t>Flattened membrane discs are thylakoids </a:t>
            </a:r>
            <a:br>
              <a:rPr lang="en-US" altLang="en-US" dirty="0"/>
            </a:br>
            <a:r>
              <a:rPr lang="en-US" altLang="en-US" dirty="0"/>
              <a:t>(Figure 20.6)</a:t>
            </a:r>
          </a:p>
          <a:p>
            <a:pPr lvl="1"/>
            <a:r>
              <a:rPr lang="en-US" altLang="en-US" dirty="0"/>
              <a:t>Lumen of the chloroplast is called the stroma </a:t>
            </a:r>
          </a:p>
        </p:txBody>
      </p:sp>
      <p:grpSp>
        <p:nvGrpSpPr>
          <p:cNvPr id="45060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45061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5062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250" t="46148" r="24416" b="31333"/>
          <a:stretch/>
        </p:blipFill>
        <p:spPr>
          <a:xfrm>
            <a:off x="2280935" y="3879862"/>
            <a:ext cx="4582129" cy="238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0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b="0" dirty="0" smtClean="0"/>
              <a:t>Other Organelles and Eukaryotic Cell Structures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50421" y="1845734"/>
            <a:ext cx="7019636" cy="1648656"/>
          </a:xfrm>
        </p:spPr>
        <p:txBody>
          <a:bodyPr vert="horz" lIns="0" tIns="45720" rIns="0" bIns="45720" rtlCol="0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sz="1800" b="1" i="1" u="sng" dirty="0">
                <a:solidFill>
                  <a:schemeClr val="tx1"/>
                </a:solidFill>
              </a:rPr>
              <a:t>Endoplasmic reticulum (ER)</a:t>
            </a:r>
          </a:p>
          <a:p>
            <a:pPr lvl="1"/>
            <a:r>
              <a:rPr lang="en-US" altLang="en-US" dirty="0"/>
              <a:t>Two types of ER (smooth and rough)</a:t>
            </a:r>
          </a:p>
          <a:p>
            <a:pPr lvl="2"/>
            <a:r>
              <a:rPr lang="en-US" altLang="en-US" sz="1800" dirty="0"/>
              <a:t>Rough contains attached ribosomes, smooth does not</a:t>
            </a:r>
          </a:p>
          <a:p>
            <a:pPr lvl="2"/>
            <a:r>
              <a:rPr lang="en-US" altLang="en-US" sz="1800" dirty="0"/>
              <a:t>Smooth ER participates in the synthesis of lipids</a:t>
            </a:r>
          </a:p>
          <a:p>
            <a:pPr lvl="2"/>
            <a:r>
              <a:rPr lang="en-US" altLang="en-US" sz="1800" dirty="0"/>
              <a:t>Rough ER is a major producer of </a:t>
            </a:r>
            <a:r>
              <a:rPr lang="en-US" altLang="en-US" sz="1800" dirty="0" smtClean="0"/>
              <a:t>glycoproteins</a:t>
            </a:r>
            <a:endParaRPr lang="en-US" altLang="en-US" sz="1800" dirty="0"/>
          </a:p>
        </p:txBody>
      </p:sp>
      <p:grpSp>
        <p:nvGrpSpPr>
          <p:cNvPr id="57348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57349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7350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8" name="Picture 3" descr="figure_20_08_unlabel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"/>
          <a:stretch>
            <a:fillRect/>
          </a:stretch>
        </p:blipFill>
        <p:spPr bwMode="auto">
          <a:xfrm>
            <a:off x="5132694" y="3600603"/>
            <a:ext cx="3560785" cy="247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80439" y="3768195"/>
            <a:ext cx="3962401" cy="2232804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Calibri" panose="020F0502020204030204" pitchFamily="34" charset="0"/>
              <a:buNone/>
            </a:pPr>
            <a:r>
              <a:rPr lang="en-US" altLang="en-US" sz="1800" b="1" i="1" u="sng" dirty="0" smtClean="0">
                <a:solidFill>
                  <a:schemeClr val="tx1"/>
                </a:solidFill>
              </a:rPr>
              <a:t>Golgi complex: stacks of membrane distinct from, but functioning in concert with, the ER</a:t>
            </a:r>
          </a:p>
          <a:p>
            <a:pPr lvl="1"/>
            <a:r>
              <a:rPr lang="en-US" altLang="en-US" dirty="0" smtClean="0"/>
              <a:t>Modifies products of the ER destined for secretion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97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49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Lecture-8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sz="2700" dirty="0" smtClean="0"/>
              <a:t>Microbial cell structure</a:t>
            </a:r>
          </a:p>
          <a:p>
            <a:pPr algn="ctr"/>
            <a:r>
              <a:rPr lang="en-US" sz="2700" dirty="0" smtClean="0"/>
              <a:t>Prokaryotes-1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32824" y="4158828"/>
            <a:ext cx="8095492" cy="212442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162562" indent="-162562" algn="l" defTabSz="162562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356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3556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2761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7885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33009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58133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5558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1114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66670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2226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1400" b="1" dirty="0" smtClean="0"/>
              <a:t>140 MBIO panel (semester 2;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فاطمة العتيبي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Fatmah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Alotaibi</a:t>
            </a:r>
            <a:r>
              <a:rPr lang="en-US" sz="1400" b="1" dirty="0" smtClean="0"/>
              <a:t>    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كاكاشان بروين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Kahkashan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Perveen</a:t>
            </a:r>
            <a:r>
              <a:rPr lang="en-US" sz="1400" b="1" dirty="0" smtClean="0"/>
              <a:t>  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حميراء رضوان 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Humaira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Rizwana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ar-SA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أعدت العروض التقديمية منسقة المقرر: د. أسماء الصالح 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رقم المكتب </a:t>
            </a:r>
            <a:r>
              <a:rPr lang="en-US" sz="1400" dirty="0" smtClean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الموقع: </a:t>
            </a:r>
            <a:r>
              <a:rPr lang="en-US" sz="1400" u="sng" dirty="0" smtClean="0">
                <a:hlinkClick r:id="rId2"/>
              </a:rPr>
              <a:t>http://fac.ksu.edu.sa/asmalsaleh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124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91712" y="1871167"/>
            <a:ext cx="7734311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sz="1600" b="1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</a:rPr>
              <a:t>Domains of living cells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Principles of microbial cell structure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Elements of 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Microbial cell </a:t>
            </a: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Structure</a:t>
            </a:r>
            <a:endParaRPr lang="en-US" sz="1600" b="1" dirty="0">
              <a:solidFill>
                <a:schemeClr val="bg1">
                  <a:lumMod val="65000"/>
                </a:schemeClr>
              </a:solidFill>
            </a:endParaRP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Eukaryotes</a:t>
            </a:r>
            <a:r>
              <a:rPr lang="en-US" altLang="en-US" sz="1600" b="1" dirty="0" smtClean="0"/>
              <a:t>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/>
              <a:t>Prokaryotes &amp; chemistry of cellular components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1600" b="1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3200" dirty="0" smtClean="0"/>
                <a:t>Microbial </a:t>
              </a:r>
              <a:r>
                <a:rPr lang="en-US" sz="3200" dirty="0"/>
                <a:t>cell </a:t>
              </a:r>
              <a:r>
                <a:rPr lang="en-US" sz="3200" dirty="0" smtClean="0"/>
                <a:t>structure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8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50" y="4195536"/>
            <a:ext cx="8327255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Eukaryotes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DNA enclosed in a membrane-bound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Cells are generally larger and more complex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Contain organelles</a:t>
            </a:r>
          </a:p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Prokaryotes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No membrane-enclosed organelles, no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Generally smaller than eukaryotic cells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sz="3200" dirty="0"/>
              <a:t>Principles of microbial cell structure </a:t>
            </a:r>
            <a:endParaRPr lang="en-US" altLang="en-US" sz="32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/>
              <a:t>Cytoplasmic membrane</a:t>
            </a:r>
          </a:p>
          <a:p>
            <a:pPr marL="806450" lvl="1"/>
            <a:r>
              <a:rPr lang="en-US" altLang="en-US" dirty="0"/>
              <a:t>Cytoplasm</a:t>
            </a:r>
          </a:p>
          <a:p>
            <a:pPr marL="806450" lvl="1"/>
            <a:r>
              <a:rPr lang="en-US" altLang="en-US" dirty="0" smtClean="0"/>
              <a:t>Ribosomes</a:t>
            </a:r>
          </a:p>
          <a:p>
            <a:pPr marL="806450" lvl="1"/>
            <a:r>
              <a:rPr lang="en-US" altLang="en-US" sz="1800" dirty="0" smtClean="0"/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6186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dirty="0">
                <a:solidFill>
                  <a:schemeClr val="bg2"/>
                </a:solidFill>
              </a:rPr>
              <a:t>Eukaryotic vs. Prokaryotic Cells</a:t>
            </a:r>
            <a:endParaRPr lang="en-US" altLang="en-US" b="1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16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Principles of microbial cell structure 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>
              <a:spcBef>
                <a:spcPts val="1200"/>
              </a:spcBef>
              <a:spcAft>
                <a:spcPts val="200"/>
              </a:spcAft>
              <a:buSzPct val="100000"/>
            </a:pPr>
            <a:r>
              <a:rPr lang="en-US" altLang="en-US" sz="2800" b="1" dirty="0" smtClean="0"/>
              <a:t>Prokaryotes 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0698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30" name="Date Placeholder 3"/>
          <p:cNvSpPr>
            <a:spLocks/>
          </p:cNvSpPr>
          <p:nvPr/>
        </p:nvSpPr>
        <p:spPr bwMode="auto">
          <a:xfrm>
            <a:off x="152400" y="6604000"/>
            <a:ext cx="2286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E25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5" t="36023" r="32048" b="26065"/>
          <a:stretch/>
        </p:blipFill>
        <p:spPr>
          <a:xfrm>
            <a:off x="131253" y="2087869"/>
            <a:ext cx="5613169" cy="28549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788490" y="1022114"/>
            <a:ext cx="3048531" cy="4742161"/>
            <a:chOff x="5697293" y="1418722"/>
            <a:chExt cx="3048531" cy="474216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58" t="22530" r="41226" b="14498"/>
            <a:stretch/>
          </p:blipFill>
          <p:spPr>
            <a:xfrm>
              <a:off x="5697293" y="1418722"/>
              <a:ext cx="3048531" cy="4742161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8405870" y="3481330"/>
              <a:ext cx="187287" cy="2533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74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1303"/>
            <a:ext cx="8327255" cy="208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A cell membrane: </a:t>
            </a:r>
            <a:r>
              <a:rPr lang="en-US" altLang="en-US" dirty="0" smtClean="0">
                <a:solidFill>
                  <a:schemeClr val="tx1"/>
                </a:solidFill>
              </a:rPr>
              <a:t>Usually surrounded by a cell wall. 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The Cell wall: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1- Maintains the characteristic shape of the cell. 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2- prevents the cell from </a:t>
            </a:r>
            <a:r>
              <a:rPr lang="en-US" altLang="en-US" dirty="0" err="1" smtClean="0">
                <a:solidFill>
                  <a:schemeClr val="tx1"/>
                </a:solidFill>
              </a:rPr>
              <a:t>brusting</a:t>
            </a:r>
            <a:r>
              <a:rPr lang="en-US" altLang="en-US" dirty="0" smtClean="0">
                <a:solidFill>
                  <a:schemeClr val="tx1"/>
                </a:solidFill>
              </a:rPr>
              <a:t> when fluids flow into the cell by osmosis.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b="1" dirty="0" smtClean="0">
                <a:solidFill>
                  <a:schemeClr val="tx1"/>
                </a:solidFill>
              </a:rPr>
              <a:t>Components of cell wall: 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b="1" dirty="0" smtClean="0">
                <a:solidFill>
                  <a:schemeClr val="tx1"/>
                </a:solidFill>
              </a:rPr>
              <a:t>1- </a:t>
            </a:r>
            <a:r>
              <a:rPr lang="en-US" altLang="en-US" dirty="0" smtClean="0">
                <a:solidFill>
                  <a:schemeClr val="tx1"/>
                </a:solidFill>
              </a:rPr>
              <a:t>Peptidoglycan (in both gram-</a:t>
            </a:r>
            <a:r>
              <a:rPr lang="en-US" altLang="en-US" dirty="0" err="1" smtClean="0">
                <a:solidFill>
                  <a:schemeClr val="tx1"/>
                </a:solidFill>
              </a:rPr>
              <a:t>neg</a:t>
            </a:r>
            <a:r>
              <a:rPr lang="en-US" altLang="en-US" dirty="0" smtClean="0">
                <a:solidFill>
                  <a:schemeClr val="tx1"/>
                </a:solidFill>
              </a:rPr>
              <a:t> and gram-</a:t>
            </a:r>
            <a:r>
              <a:rPr lang="en-US" altLang="en-US" dirty="0" err="1" smtClean="0">
                <a:solidFill>
                  <a:schemeClr val="tx1"/>
                </a:solidFill>
              </a:rPr>
              <a:t>pos</a:t>
            </a:r>
            <a:r>
              <a:rPr lang="en-US" altLang="en-US" dirty="0" smtClean="0">
                <a:solidFill>
                  <a:schemeClr val="tx1"/>
                </a:solidFill>
              </a:rPr>
              <a:t> bacteria)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2- Outer membrane (in gram-</a:t>
            </a:r>
            <a:r>
              <a:rPr lang="en-US" altLang="en-US" dirty="0" err="1" smtClean="0">
                <a:solidFill>
                  <a:schemeClr val="tx1"/>
                </a:solidFill>
              </a:rPr>
              <a:t>neg</a:t>
            </a:r>
            <a:r>
              <a:rPr lang="en-US" altLang="en-US" dirty="0" smtClean="0">
                <a:solidFill>
                  <a:schemeClr val="tx1"/>
                </a:solidFill>
              </a:rPr>
              <a:t> bacteria)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3- </a:t>
            </a:r>
            <a:r>
              <a:rPr lang="en-US" altLang="en-US" dirty="0" err="1" smtClean="0">
                <a:solidFill>
                  <a:schemeClr val="tx1"/>
                </a:solidFill>
              </a:rPr>
              <a:t>Plasmic</a:t>
            </a:r>
            <a:r>
              <a:rPr lang="en-US" altLang="en-US" dirty="0" smtClean="0">
                <a:solidFill>
                  <a:schemeClr val="tx1"/>
                </a:solidFill>
              </a:rPr>
              <a:t> space (in gram-</a:t>
            </a:r>
            <a:r>
              <a:rPr lang="en-US" altLang="en-US" dirty="0" err="1" smtClean="0">
                <a:solidFill>
                  <a:schemeClr val="tx1"/>
                </a:solidFill>
              </a:rPr>
              <a:t>neg</a:t>
            </a:r>
            <a:r>
              <a:rPr lang="en-US" altLang="en-US" dirty="0" smtClean="0">
                <a:solidFill>
                  <a:schemeClr val="tx1"/>
                </a:solidFill>
              </a:rPr>
              <a:t> and gram-</a:t>
            </a:r>
            <a:r>
              <a:rPr lang="en-US" altLang="en-US" dirty="0" err="1" smtClean="0">
                <a:solidFill>
                  <a:schemeClr val="tx1"/>
                </a:solidFill>
              </a:rPr>
              <a:t>pos</a:t>
            </a:r>
            <a:r>
              <a:rPr lang="en-US" altLang="en-US" dirty="0" smtClean="0">
                <a:solidFill>
                  <a:schemeClr val="tx1"/>
                </a:solidFill>
              </a:rPr>
              <a:t> bacteria)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b="1" dirty="0" smtClean="0">
                <a:solidFill>
                  <a:srgbClr val="FF0000"/>
                </a:solidFill>
              </a:rPr>
              <a:t>Cell wall and cytoplasmic membrane </a:t>
            </a:r>
            <a:endParaRPr lang="en-US" alt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Cell wall &amp; membrane </a:t>
            </a:r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562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91712" y="1871167"/>
            <a:ext cx="7734311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sz="1600" b="1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sz="1600" b="1" dirty="0"/>
              <a:t>Domains of living cells</a:t>
            </a:r>
            <a:r>
              <a:rPr lang="en-US" altLang="en-US" sz="1600" b="1" dirty="0" smtClean="0"/>
              <a:t> 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/>
              <a:t>Principles of microbial cell structure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/>
              <a:t>Elements of </a:t>
            </a:r>
            <a:r>
              <a:rPr lang="en-US" altLang="en-US" sz="1600" b="1" dirty="0" smtClean="0"/>
              <a:t>Microbial cell </a:t>
            </a:r>
            <a:r>
              <a:rPr lang="en-US" altLang="en-US" sz="1600" b="1" dirty="0"/>
              <a:t>Structure</a:t>
            </a:r>
            <a:endParaRPr lang="en-US" sz="1600" b="1" dirty="0"/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/>
              <a:t>Eukaryotes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/>
              <a:t>Prokaryotes &amp; chemistry of cellular components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1600" b="1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sz="3200" dirty="0"/>
            </a:p>
            <a:p>
              <a:pPr algn="ctr"/>
              <a:r>
                <a:rPr lang="en-US" sz="3200" dirty="0"/>
                <a:t>Microbial cell </a:t>
              </a:r>
              <a:r>
                <a:rPr lang="en-US" sz="3200" dirty="0" smtClean="0"/>
                <a:t>structure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002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b="1" u="sng" dirty="0" smtClean="0"/>
              <a:t>Peptidoglycan: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The most important component in bacterial cell wall.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A large polymer consist of the following molecules</a:t>
            </a:r>
          </a:p>
          <a:p>
            <a:pPr marL="0" indent="0" algn="ctr">
              <a:buNone/>
            </a:pPr>
            <a:r>
              <a:rPr lang="en-US" altLang="en-US" sz="1800" b="1" u="sng" dirty="0" smtClean="0">
                <a:solidFill>
                  <a:srgbClr val="FF0000"/>
                </a:solidFill>
              </a:rPr>
              <a:t>N-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acetylglucosamine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 (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gluNAc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)+ N-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acetylmuramic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 acid (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murNAc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)+cross linked by 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tetrapeptides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 (chains of four amino acids)</a:t>
            </a:r>
          </a:p>
          <a:p>
            <a:pPr marL="0" indent="0">
              <a:buNone/>
            </a:pPr>
            <a:endParaRPr lang="en-US" altLang="en-US" sz="1800" b="1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" b="36075"/>
          <a:stretch/>
        </p:blipFill>
        <p:spPr>
          <a:xfrm>
            <a:off x="1358549" y="3996646"/>
            <a:ext cx="6612320" cy="2230335"/>
          </a:xfrm>
          <a:prstGeom prst="rect">
            <a:avLst/>
          </a:prstGeom>
        </p:spPr>
      </p:pic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2369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939300" cy="293045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b="1" u="sng" dirty="0" smtClean="0"/>
              <a:t>Outer membrane: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Primarily in gram-negative bacteria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Bilayer membrane attached covalently to the peptidoglycan by a layer of lipoprotein molecules.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Contains lipopolysaccharide (LPS). Also called endotoxin. Consists of polysaccharides and </a:t>
            </a:r>
            <a:r>
              <a:rPr lang="en-US" sz="1600" dirty="0" err="1" smtClean="0"/>
              <a:t>lipidA</a:t>
            </a:r>
            <a:r>
              <a:rPr lang="en-US" sz="1600" dirty="0" smtClean="0"/>
              <a:t>. Responsible for the toxic properties.</a:t>
            </a:r>
          </a:p>
          <a:p>
            <a:pPr>
              <a:lnSpc>
                <a:spcPct val="100000"/>
              </a:lnSpc>
            </a:pPr>
            <a:r>
              <a:rPr lang="en-US" sz="1600" b="1" u="sng" dirty="0" smtClean="0"/>
              <a:t>FUNCTION: </a:t>
            </a:r>
            <a:r>
              <a:rPr lang="en-US" sz="1600" dirty="0" smtClean="0"/>
              <a:t>controls the transport of certain proteins. Protects gran-</a:t>
            </a:r>
            <a:r>
              <a:rPr lang="en-US" sz="1600" dirty="0" err="1" smtClean="0"/>
              <a:t>neg</a:t>
            </a:r>
            <a:r>
              <a:rPr lang="en-US" sz="1600" dirty="0" smtClean="0"/>
              <a:t> bacteria from penicillin by inhibiting its entrance into the cell. </a:t>
            </a:r>
          </a:p>
          <a:p>
            <a:pPr>
              <a:lnSpc>
                <a:spcPct val="100000"/>
              </a:lnSpc>
            </a:pPr>
            <a:endParaRPr lang="en-US" sz="16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0" t="-1" r="458" b="47378"/>
          <a:stretch/>
        </p:blipFill>
        <p:spPr>
          <a:xfrm>
            <a:off x="5248099" y="4378539"/>
            <a:ext cx="3484855" cy="2019581"/>
          </a:xfrm>
          <a:prstGeom prst="rect">
            <a:avLst/>
          </a:prstGeom>
        </p:spPr>
      </p:pic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822960" y="277726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126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Periplasmic space.</a:t>
            </a:r>
          </a:p>
          <a:p>
            <a:r>
              <a:rPr lang="en-US" dirty="0" smtClean="0"/>
              <a:t>A gap between the cell membrane and the cell wall. </a:t>
            </a:r>
          </a:p>
          <a:p>
            <a:r>
              <a:rPr lang="en-US" dirty="0" smtClean="0"/>
              <a:t>Observed by electron microscopy of gram-</a:t>
            </a:r>
            <a:r>
              <a:rPr lang="en-US" dirty="0" err="1" smtClean="0"/>
              <a:t>neg</a:t>
            </a:r>
            <a:r>
              <a:rPr lang="en-US" dirty="0" smtClean="0"/>
              <a:t> bacteria. Rarely observed in gram-</a:t>
            </a:r>
            <a:r>
              <a:rPr lang="en-US" dirty="0" err="1" smtClean="0"/>
              <a:t>pos</a:t>
            </a:r>
            <a:r>
              <a:rPr lang="en-US" dirty="0" smtClean="0"/>
              <a:t> bacteria. </a:t>
            </a:r>
          </a:p>
          <a:p>
            <a:r>
              <a:rPr lang="en-US" b="1" u="sng" dirty="0" smtClean="0"/>
              <a:t>FUNCTIONS: </a:t>
            </a:r>
            <a:r>
              <a:rPr lang="en-US" dirty="0" smtClean="0"/>
              <a:t>active area of cell metabolism. Contains: digestive enzymes and transport proteins. </a:t>
            </a:r>
          </a:p>
          <a:p>
            <a:endParaRPr lang="en-US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5" t="14009" r="37843" b="59150"/>
          <a:stretch/>
        </p:blipFill>
        <p:spPr>
          <a:xfrm>
            <a:off x="1873093" y="4103746"/>
            <a:ext cx="5139840" cy="2223414"/>
          </a:xfrm>
          <a:prstGeom prst="rect">
            <a:avLst/>
          </a:prstGeom>
        </p:spPr>
      </p:pic>
      <p:sp>
        <p:nvSpPr>
          <p:cNvPr id="6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8313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000" dirty="0" smtClean="0"/>
              <a:t>Overall view of cell wall component in gram-positive (up) and gram-negative bacteria</a:t>
            </a:r>
            <a:endParaRPr lang="en-US" sz="20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4" t="13440" r="21748" b="7684"/>
          <a:stretch/>
        </p:blipFill>
        <p:spPr>
          <a:xfrm>
            <a:off x="2382766" y="249901"/>
            <a:ext cx="4999904" cy="4462805"/>
          </a:xfrm>
        </p:spPr>
      </p:pic>
    </p:spTree>
    <p:extLst>
      <p:ext uri="{BB962C8B-B14F-4D97-AF65-F5344CB8AC3E}">
        <p14:creationId xmlns:p14="http://schemas.microsoft.com/office/powerpoint/2010/main" val="198909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Cell membrane: </a:t>
            </a:r>
            <a:r>
              <a:rPr lang="en-US" dirty="0" smtClean="0"/>
              <a:t>a living membrane forms the boundary between a cell and its environment.</a:t>
            </a:r>
          </a:p>
          <a:p>
            <a:pPr algn="ctr"/>
            <a:r>
              <a:rPr lang="en-US" b="1" u="sng" dirty="0" smtClean="0"/>
              <a:t>Called also cytoplasmic membrane. </a:t>
            </a:r>
          </a:p>
          <a:p>
            <a:r>
              <a:rPr lang="en-US" dirty="0" smtClean="0"/>
              <a:t>Consist mainly of phospholipids and proteins.</a:t>
            </a:r>
          </a:p>
          <a:p>
            <a:r>
              <a:rPr lang="en-US" dirty="0" smtClean="0"/>
              <a:t>Membrane phospholipids form a bilayer (two layers). 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b="1" u="sng" dirty="0" smtClean="0">
                <a:solidFill>
                  <a:srgbClr val="0070C0"/>
                </a:solidFill>
              </a:rPr>
              <a:t>Each layer has phosphate ends of the lipid molecules extend toward the membrane surface. The fatty acid ends extend inward. </a:t>
            </a:r>
          </a:p>
          <a:p>
            <a:r>
              <a:rPr lang="en-US" dirty="0" smtClean="0"/>
              <a:t>The phosphate ends are hydrophilic (love water)</a:t>
            </a:r>
            <a:r>
              <a:rPr lang="en-US" dirty="0" smtClean="0">
                <a:sym typeface="Wingdings" panose="05000000000000000000" pitchFamily="2" charset="2"/>
              </a:rPr>
              <a:t> interact with the watery environment. 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fatty acid ends are hydrophobic (hate water) forms a barrier between the cell and environment. 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78564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0" t="22513" r="24562" b="31921"/>
          <a:stretch/>
        </p:blipFill>
        <p:spPr>
          <a:xfrm>
            <a:off x="345951" y="234091"/>
            <a:ext cx="8511637" cy="456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726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smtClean="0"/>
              <a:t>Lecture-9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sz="2700" dirty="0" smtClean="0"/>
              <a:t>Microbial cell structure</a:t>
            </a:r>
          </a:p>
          <a:p>
            <a:pPr algn="ctr"/>
            <a:r>
              <a:rPr lang="en-US" sz="2700" dirty="0" smtClean="0"/>
              <a:t>Prokaryotes-2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32824" y="4158828"/>
            <a:ext cx="8095492" cy="212442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162562" indent="-162562" algn="l" defTabSz="162562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356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3556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2761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7885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33009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58133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5558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1114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66670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2226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1400" b="1" dirty="0" smtClean="0"/>
              <a:t>140 MBIO panel (semester 2;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فاطمة العتيبي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Fatmah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Alotaibi</a:t>
            </a:r>
            <a:r>
              <a:rPr lang="en-US" sz="1400" b="1" dirty="0" smtClean="0"/>
              <a:t>    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كاكاشان بروين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Kahkashan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Perveen</a:t>
            </a:r>
            <a:r>
              <a:rPr lang="en-US" sz="1400" b="1" dirty="0" smtClean="0"/>
              <a:t>  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حميراء رضوان 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Humaira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Rizwana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ar-SA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أعدت العروض التقديمية منسقة المقرر: د. أسماء الصالح 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رقم المكتب </a:t>
            </a:r>
            <a:r>
              <a:rPr lang="en-US" sz="1400" dirty="0" smtClean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الموقع: </a:t>
            </a:r>
            <a:r>
              <a:rPr lang="en-US" sz="1400" u="sng" dirty="0" smtClean="0">
                <a:hlinkClick r:id="rId2"/>
              </a:rPr>
              <a:t>http://fac.ksu.edu.sa/asmalsaleh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861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91712" y="1871167"/>
            <a:ext cx="7734311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sz="1600" b="1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</a:rPr>
              <a:t>Domains of living cells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Principles of microbial cell structure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Elements of 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Microbial cell </a:t>
            </a: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Structure</a:t>
            </a:r>
            <a:endParaRPr lang="en-US" sz="1600" b="1" dirty="0">
              <a:solidFill>
                <a:schemeClr val="bg1">
                  <a:lumMod val="65000"/>
                </a:schemeClr>
              </a:solidFill>
            </a:endParaRP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Eukaryotes</a:t>
            </a:r>
            <a:r>
              <a:rPr lang="en-US" altLang="en-US" sz="1600" b="1" dirty="0" smtClean="0"/>
              <a:t>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/>
              <a:t>Prokaryotes &amp; chemistry of cellular components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1600" b="1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3200" dirty="0" smtClean="0"/>
                <a:t>Microbial </a:t>
              </a:r>
              <a:r>
                <a:rPr lang="en-US" sz="3200" dirty="0"/>
                <a:t>cell </a:t>
              </a:r>
              <a:r>
                <a:rPr lang="en-US" sz="3200" dirty="0" smtClean="0"/>
                <a:t>structure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38741"/>
            <a:ext cx="8327255" cy="13388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Cytoplasm: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semifluid substance inside the cell membrane.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4/5 of the cytoplasm is water. The remaining 1/5 substances dissolved or suspended in the water (e.g. enzymes, proteins, carbohydrate, lipids and inorganic ions)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Many chemical reactions occur in the cytoplasm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b="1" dirty="0">
                <a:solidFill>
                  <a:srgbClr val="FF0000"/>
                </a:solidFill>
              </a:rPr>
              <a:t>Cytoplasm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Cytoplasm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Cytoplasm</a:t>
            </a:r>
          </a:p>
        </p:txBody>
      </p:sp>
    </p:spTree>
    <p:extLst>
      <p:ext uri="{BB962C8B-B14F-4D97-AF65-F5344CB8AC3E}">
        <p14:creationId xmlns:p14="http://schemas.microsoft.com/office/powerpoint/2010/main" val="297681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Domains of living cells</a:t>
            </a:r>
            <a:endParaRPr lang="en-US" sz="4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Phylogeny of living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00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2158"/>
            <a:ext cx="8327255" cy="23360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Ribosomes: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Consist of RNA and Protein.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Abundant in the cytoplasm of prokaryotes. </a:t>
            </a:r>
            <a:endParaRPr lang="en-US" altLang="en-US" dirty="0">
              <a:solidFill>
                <a:schemeClr val="tx1"/>
              </a:solidFill>
            </a:endParaRP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Polyribosomes= chains of ribosomes in one cell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Nearly spherical, stain densely.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It contains a large subunit and small subunit.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Site for protein synthesis.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The size is determine by measuring their </a:t>
            </a:r>
            <a:r>
              <a:rPr lang="en-US" altLang="en-US" b="1" u="sng" dirty="0" smtClean="0">
                <a:solidFill>
                  <a:schemeClr val="tx1"/>
                </a:solidFill>
              </a:rPr>
              <a:t>sedimentation rates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Expressed in terms of Svedberg unit (S) unit. 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Ribosomes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b="1" dirty="0" smtClean="0">
                <a:solidFill>
                  <a:srgbClr val="FF0000"/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err="1" smtClean="0">
                <a:solidFill>
                  <a:schemeClr val="bg2"/>
                </a:solidFill>
              </a:rPr>
              <a:t>Ribosoms</a:t>
            </a:r>
            <a:r>
              <a:rPr lang="en-US" altLang="en-US" i="1" u="sng" dirty="0" smtClean="0">
                <a:solidFill>
                  <a:schemeClr val="bg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467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Prokaryotes ribosome.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idx="1"/>
          </p:nvPr>
        </p:nvSpPr>
        <p:spPr/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50" y="44255"/>
            <a:ext cx="6582301" cy="479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8114"/>
            <a:ext cx="8327255" cy="18374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Nuclear region.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Nucleoid of nuclear region consists of DNA, has some RNA and protein associated with it.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The DNA is one circular chromosome. However, some bacteria contain two circular chromosomes (e.g. </a:t>
            </a:r>
            <a:r>
              <a:rPr lang="en-US" altLang="en-US" i="1" dirty="0" err="1" smtClean="0">
                <a:solidFill>
                  <a:schemeClr val="tx1"/>
                </a:solidFill>
              </a:rPr>
              <a:t>Rhodobacter</a:t>
            </a:r>
            <a:r>
              <a:rPr lang="en-US" altLang="en-US" i="1" dirty="0" smtClean="0">
                <a:solidFill>
                  <a:schemeClr val="tx1"/>
                </a:solidFill>
              </a:rPr>
              <a:t> </a:t>
            </a:r>
            <a:r>
              <a:rPr lang="en-US" altLang="en-US" i="1" dirty="0" err="1" smtClean="0">
                <a:solidFill>
                  <a:schemeClr val="tx1"/>
                </a:solidFill>
              </a:rPr>
              <a:t>sphaeriodes</a:t>
            </a:r>
            <a:r>
              <a:rPr lang="en-US" altLang="en-US" dirty="0" smtClean="0">
                <a:solidFill>
                  <a:schemeClr val="tx1"/>
                </a:solidFill>
              </a:rPr>
              <a:t> and </a:t>
            </a:r>
            <a:r>
              <a:rPr lang="en-US" altLang="en-US" i="1" dirty="0" smtClean="0">
                <a:solidFill>
                  <a:schemeClr val="tx1"/>
                </a:solidFill>
              </a:rPr>
              <a:t>Vibrio </a:t>
            </a:r>
            <a:r>
              <a:rPr lang="en-US" altLang="en-US" i="1" dirty="0" err="1" smtClean="0">
                <a:solidFill>
                  <a:schemeClr val="tx1"/>
                </a:solidFill>
              </a:rPr>
              <a:t>cholerae</a:t>
            </a:r>
            <a:r>
              <a:rPr lang="en-US" altLang="en-US" dirty="0" smtClean="0">
                <a:solidFill>
                  <a:schemeClr val="tx1"/>
                </a:solidFill>
              </a:rPr>
              <a:t>). 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Plasmids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 are small circular molecules of DNA. 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 fontScale="90000"/>
          </a:bodyPr>
          <a:lstStyle/>
          <a:p>
            <a:pPr marL="762000" indent="-762000" algn="ctr"/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Genetic materials (Nuclear region and plasmids)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b="1" dirty="0" smtClean="0">
                <a:solidFill>
                  <a:srgbClr val="FF0000"/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Genetic materials</a:t>
            </a:r>
          </a:p>
        </p:txBody>
      </p:sp>
    </p:spTree>
    <p:extLst>
      <p:ext uri="{BB962C8B-B14F-4D97-AF65-F5344CB8AC3E}">
        <p14:creationId xmlns:p14="http://schemas.microsoft.com/office/powerpoint/2010/main" val="27095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2161"/>
            <a:ext cx="8327255" cy="23360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Internal membrane systems: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In photosynthetic bacteria. Called </a:t>
            </a:r>
            <a:r>
              <a:rPr lang="en-US" altLang="en-US" dirty="0" err="1" smtClean="0">
                <a:solidFill>
                  <a:schemeClr val="tx1"/>
                </a:solidFill>
              </a:rPr>
              <a:t>chromatophores</a:t>
            </a:r>
            <a:r>
              <a:rPr lang="en-US" altLang="en-US" dirty="0" smtClean="0">
                <a:solidFill>
                  <a:schemeClr val="tx1"/>
                </a:solidFill>
              </a:rPr>
              <a:t>. Contain the pigments used in photosynthesis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chemeClr val="tx1"/>
                </a:solidFill>
              </a:rPr>
              <a:t>Inclusions: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Such as Granules (contain glycogen or polyphosphate), Vesicles (gas-filled vacuoles)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chemeClr val="tx1"/>
                </a:solidFill>
              </a:rPr>
              <a:t>Endospores: </a:t>
            </a:r>
            <a:r>
              <a:rPr lang="en-US" altLang="en-US" dirty="0" smtClean="0">
                <a:solidFill>
                  <a:schemeClr val="tx1"/>
                </a:solidFill>
              </a:rPr>
              <a:t>vegetative cells of some bacteria produce resting stages called endospores. Examples are </a:t>
            </a:r>
            <a:r>
              <a:rPr lang="en-US" altLang="en-US" i="1" dirty="0" smtClean="0">
                <a:solidFill>
                  <a:schemeClr val="tx1"/>
                </a:solidFill>
              </a:rPr>
              <a:t>Bacillus</a:t>
            </a:r>
            <a:r>
              <a:rPr lang="en-US" altLang="en-US" dirty="0" smtClean="0">
                <a:solidFill>
                  <a:schemeClr val="tx1"/>
                </a:solidFill>
              </a:rPr>
              <a:t> and </a:t>
            </a:r>
            <a:r>
              <a:rPr lang="en-US" altLang="en-US" i="1" dirty="0" smtClean="0">
                <a:solidFill>
                  <a:schemeClr val="tx1"/>
                </a:solidFill>
              </a:rPr>
              <a:t>Clostridium. 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i="1" dirty="0" smtClean="0">
                <a:solidFill>
                  <a:schemeClr val="tx1"/>
                </a:solidFill>
              </a:rPr>
              <a:t>Bacteria produce one endospore while fungi produce high number of spores (usually external).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 fontScale="90000"/>
          </a:bodyPr>
          <a:lstStyle/>
          <a:p>
            <a:pPr marL="762000" indent="-762000" algn="ctr"/>
            <a:r>
              <a:rPr lang="en-US" altLang="en-US" sz="2800" b="1" dirty="0" smtClean="0"/>
              <a:t/>
            </a:r>
            <a:br>
              <a:rPr lang="en-US" altLang="en-US" sz="2800" b="1" dirty="0" smtClean="0"/>
            </a:br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Additional internal structures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 smtClean="0"/>
              <a:t>All cells have the following in common: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Additional internal structures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2718" y="1905680"/>
            <a:ext cx="3187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NOTE: </a:t>
            </a:r>
          </a:p>
          <a:p>
            <a:pPr algn="ctr"/>
            <a:r>
              <a:rPr lang="en-US" sz="2400" b="1" u="sng" dirty="0" smtClean="0"/>
              <a:t>Other internal and external structures may exist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64501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 smtClean="0"/>
              <a:t>A colorized electron microscopy graph of an </a:t>
            </a:r>
            <a:r>
              <a:rPr lang="en-US" sz="2000" b="1" dirty="0" err="1" smtClean="0"/>
              <a:t>endospre</a:t>
            </a:r>
            <a:r>
              <a:rPr lang="en-US" sz="2000" b="1" dirty="0" smtClean="0"/>
              <a:t> within a </a:t>
            </a:r>
            <a:r>
              <a:rPr lang="en-US" sz="2000" b="1" i="1" dirty="0" smtClean="0"/>
              <a:t>Clostridium perfringens</a:t>
            </a:r>
            <a:r>
              <a:rPr lang="en-US" sz="2000" b="1" dirty="0" smtClean="0"/>
              <a:t> cell</a:t>
            </a:r>
            <a:endParaRPr lang="en-US" sz="2000" b="1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5" t="11609" r="26218" b="59766"/>
          <a:stretch/>
        </p:blipFill>
        <p:spPr>
          <a:xfrm>
            <a:off x="1307413" y="118962"/>
            <a:ext cx="6421599" cy="462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Prokaryotes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Size, shape and arrangement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7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5218" y="1854611"/>
            <a:ext cx="7248176" cy="192727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Prokaryotes are among the smallest of all organisms.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Range from 0.5-2.0 µm in diameter.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HOWEVER, Bacteria have a large (surface : volume) ratio. e.g. spherical bacteria with a diameter of 2µm have a surface area of ~ 12µm</a:t>
            </a:r>
            <a:r>
              <a:rPr lang="en-US" baseline="30000" dirty="0" smtClean="0"/>
              <a:t>2 </a:t>
            </a:r>
            <a:r>
              <a:rPr lang="en-US" dirty="0" smtClean="0"/>
              <a:t> and a volume of ~ 4µm</a:t>
            </a:r>
            <a:r>
              <a:rPr lang="en-US" baseline="30000" dirty="0" smtClean="0"/>
              <a:t>3  </a:t>
            </a:r>
            <a:r>
              <a:rPr lang="en-US" dirty="0" smtClean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1" t="47778" r="25469" b="36944"/>
          <a:stretch/>
        </p:blipFill>
        <p:spPr>
          <a:xfrm>
            <a:off x="5192465" y="4446043"/>
            <a:ext cx="3644809" cy="13921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8583" y="3994951"/>
            <a:ext cx="72748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b="1" u="sng" dirty="0" smtClean="0"/>
              <a:t>Bacteria</a:t>
            </a:r>
            <a:r>
              <a:rPr lang="en-US" b="1" u="sng" dirty="0"/>
              <a:t>:</a:t>
            </a:r>
            <a:r>
              <a:rPr lang="en-US" dirty="0"/>
              <a:t> come in 3 basic shapes;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Spherical</a:t>
            </a:r>
            <a:r>
              <a:rPr lang="en-US" dirty="0"/>
              <a:t>: called Coccus (</a:t>
            </a:r>
            <a:r>
              <a:rPr lang="en-US" dirty="0" err="1"/>
              <a:t>plural:cocci</a:t>
            </a:r>
            <a:r>
              <a:rPr lang="en-US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Rodlike</a:t>
            </a:r>
            <a:r>
              <a:rPr lang="en-US" dirty="0"/>
              <a:t>: called Bacillus (plural: Bacilli)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Some bacteria called coccobacilli: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Spiral bacteria: variety of curved shapes.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Spirillum: rigid </a:t>
            </a:r>
            <a:r>
              <a:rPr lang="en-US" dirty="0" err="1" smtClean="0"/>
              <a:t>wavey</a:t>
            </a:r>
            <a:r>
              <a:rPr lang="en-US" dirty="0" smtClean="0"/>
              <a:t> shape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Spirochete: corkscrew-shape</a:t>
            </a:r>
          </a:p>
        </p:txBody>
      </p:sp>
      <p:sp>
        <p:nvSpPr>
          <p:cNvPr id="9" name="Rectangle 8"/>
          <p:cNvSpPr/>
          <p:nvPr/>
        </p:nvSpPr>
        <p:spPr>
          <a:xfrm>
            <a:off x="674701" y="1855433"/>
            <a:ext cx="443883" cy="1917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4700" y="4003829"/>
            <a:ext cx="443883" cy="22326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SHAPES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Size, shape and arrangement</a:t>
            </a:r>
          </a:p>
        </p:txBody>
      </p:sp>
    </p:spTree>
    <p:extLst>
      <p:ext uri="{BB962C8B-B14F-4D97-AF65-F5344CB8AC3E}">
        <p14:creationId xmlns:p14="http://schemas.microsoft.com/office/powerpoint/2010/main" val="244855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Size, shape and arrangement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8583" y="1825496"/>
            <a:ext cx="72748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NOTES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Some bacteria do not fit in any of the previous categories.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Even bacteria of the same kind may vary in size and shape depending on the nutrients and environmental conditions.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Some bacteria vary widely in form even within a single culture. Known as </a:t>
            </a:r>
            <a:r>
              <a:rPr lang="en-US" dirty="0" err="1" smtClean="0"/>
              <a:t>pleomorphism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674700" y="1834374"/>
            <a:ext cx="443883" cy="1745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SHAPES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29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8583" y="1825496"/>
            <a:ext cx="73684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Bacterial cells can be found in distinct arrangements.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In cocci bacteria: Arranged cells divide without separating.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</a:t>
            </a:r>
            <a:r>
              <a:rPr lang="en-US" dirty="0" smtClean="0"/>
              <a:t>ivision in one plane produces cells in pairs (diplo), or chains (</a:t>
            </a:r>
            <a:r>
              <a:rPr lang="en-US" dirty="0" err="1" smtClean="0"/>
              <a:t>strepto</a:t>
            </a:r>
            <a:r>
              <a:rPr lang="en-US" dirty="0" smtClean="0"/>
              <a:t>-)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Division in random planes produce grapelike clusters (</a:t>
            </a:r>
            <a:r>
              <a:rPr lang="en-US" dirty="0" err="1" smtClean="0"/>
              <a:t>staphylo</a:t>
            </a:r>
            <a:r>
              <a:rPr lang="en-US" dirty="0" smtClean="0"/>
              <a:t>-).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Bacilli divide in only one plane= can be </a:t>
            </a:r>
            <a:r>
              <a:rPr lang="en-US" dirty="0" err="1" smtClean="0"/>
              <a:t>connectedend</a:t>
            </a:r>
            <a:r>
              <a:rPr lang="en-US" dirty="0" smtClean="0"/>
              <a:t>-to-end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Spiral bacteria are not generally grouped together.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674700" y="1834374"/>
            <a:ext cx="443883" cy="1745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Arrangement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3" t="18371" r="27476" b="37961"/>
          <a:stretch/>
        </p:blipFill>
        <p:spPr>
          <a:xfrm>
            <a:off x="2393775" y="3599325"/>
            <a:ext cx="4640535" cy="271772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Size, shape and arrangement</a:t>
            </a:r>
          </a:p>
        </p:txBody>
      </p:sp>
    </p:spTree>
    <p:extLst>
      <p:ext uri="{BB962C8B-B14F-4D97-AF65-F5344CB8AC3E}">
        <p14:creationId xmlns:p14="http://schemas.microsoft.com/office/powerpoint/2010/main" val="8918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4424526"/>
            <a:ext cx="8327255" cy="18374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Eukaryotic</a:t>
            </a:r>
          </a:p>
          <a:p>
            <a:pPr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DNA </a:t>
            </a:r>
            <a:r>
              <a:rPr lang="en-US" altLang="en-US" dirty="0">
                <a:solidFill>
                  <a:schemeClr val="tx1"/>
                </a:solidFill>
              </a:rPr>
              <a:t>is linear and found within the nucleus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Associated with proteins that help in folding of the DNA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Usually more than one chromosome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Typically two copies of each chromosome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During cell division, nucleus divides by mitosis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During sexual reproduction, the genome is halved by meiosis</a:t>
            </a:r>
            <a:endParaRPr lang="en-US" altLang="en-US" sz="2200" dirty="0">
              <a:solidFill>
                <a:schemeClr val="tx1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sz="3200" dirty="0"/>
              <a:t>Principles of microbial cell structure </a:t>
            </a:r>
            <a:endParaRPr lang="en-US" altLang="en-US" sz="32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/>
              <a:t>Cytoplasmic membrane</a:t>
            </a:r>
          </a:p>
          <a:p>
            <a:pPr marL="806450" lvl="1"/>
            <a:r>
              <a:rPr lang="en-US" altLang="en-US" dirty="0"/>
              <a:t>Cytoplasm</a:t>
            </a:r>
          </a:p>
          <a:p>
            <a:pPr marL="806450" lvl="1"/>
            <a:r>
              <a:rPr lang="en-US" altLang="en-US" dirty="0" smtClean="0"/>
              <a:t>Ribosomes</a:t>
            </a:r>
          </a:p>
          <a:p>
            <a:pPr marL="806450" lvl="1"/>
            <a:r>
              <a:rPr lang="en-US" altLang="en-US" sz="1800" b="1" dirty="0" smtClean="0">
                <a:solidFill>
                  <a:srgbClr val="FF0000"/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86793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Genetic materials = Genome</a:t>
            </a:r>
          </a:p>
          <a:p>
            <a:pPr marL="250825" indent="-250825" algn="ctr" defTabSz="1019175">
              <a:lnSpc>
                <a:spcPct val="90000"/>
              </a:lnSpc>
            </a:pPr>
            <a:r>
              <a:rPr lang="en-US" altLang="en-US" dirty="0">
                <a:solidFill>
                  <a:schemeClr val="bg1"/>
                </a:solidFill>
              </a:rPr>
              <a:t>A cell’s full complement of genes </a:t>
            </a:r>
            <a:r>
              <a:rPr lang="en-US" altLang="en-US" dirty="0" smtClean="0">
                <a:solidFill>
                  <a:schemeClr val="bg1"/>
                </a:solidFill>
              </a:rPr>
              <a:t> </a:t>
            </a:r>
            <a:endParaRPr lang="en-US" alt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65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Domains of living cells 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22960" y="1845733"/>
            <a:ext cx="3287401" cy="438140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A domain is a classification unit larger than kingdom.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u="sng" dirty="0"/>
              <a:t> </a:t>
            </a:r>
            <a:r>
              <a:rPr lang="en-US" b="1" u="sng" dirty="0" smtClean="0"/>
              <a:t>Three domains exists: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</a:rPr>
              <a:t>Archaea (</a:t>
            </a:r>
            <a:r>
              <a:rPr lang="en-US" b="1" dirty="0" err="1" smtClean="0">
                <a:solidFill>
                  <a:srgbClr val="0070C0"/>
                </a:solidFill>
              </a:rPr>
              <a:t>archaeobacteria</a:t>
            </a:r>
            <a:r>
              <a:rPr lang="en-US" b="1" dirty="0" smtClean="0">
                <a:solidFill>
                  <a:srgbClr val="0070C0"/>
                </a:solidFill>
              </a:rPr>
              <a:t>)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</a:rPr>
              <a:t>Bacteria (eubacteria)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Eukarya (</a:t>
            </a:r>
            <a:r>
              <a:rPr lang="en-US" dirty="0" err="1" smtClean="0"/>
              <a:t>Eucaryoates</a:t>
            </a:r>
            <a:r>
              <a:rPr lang="en-US" dirty="0" smtClean="0"/>
              <a:t>). </a:t>
            </a:r>
          </a:p>
          <a:p>
            <a:pPr lvl="5"/>
            <a:endParaRPr lang="en-US" b="1" u="sng" dirty="0" smtClean="0"/>
          </a:p>
          <a:p>
            <a:pPr algn="ctr"/>
            <a:r>
              <a:rPr lang="en-US" b="1" u="sng" dirty="0" smtClean="0"/>
              <a:t>Both Archaea and Bacteria are prokaryotes.</a:t>
            </a:r>
            <a:endParaRPr lang="en-US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691" y="1808385"/>
            <a:ext cx="4163627" cy="448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38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Lecture-10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altLang="en-US" sz="2800" dirty="0"/>
              <a:t>Nutrition and Cell Chemistry</a:t>
            </a:r>
            <a:endParaRPr lang="en-US" sz="2700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32824" y="4158828"/>
            <a:ext cx="8095492" cy="212442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162562" indent="-162562" algn="l" defTabSz="162562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356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3556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2761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7885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33009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58133" indent="-325124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5558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1114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66670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22260" indent="-406405" algn="l" defTabSz="1625620" rtl="0" eaLnBrk="1" latinLnBrk="0" hangingPunct="1">
              <a:lnSpc>
                <a:spcPct val="90000"/>
              </a:lnSpc>
              <a:spcBef>
                <a:spcPts val="356"/>
              </a:spcBef>
              <a:spcAft>
                <a:spcPts val="711"/>
              </a:spcAft>
              <a:buClr>
                <a:schemeClr val="accent1"/>
              </a:buClr>
              <a:buFont typeface="Calibri" pitchFamily="34" charset="0"/>
              <a:buChar char="◦"/>
              <a:defRPr sz="248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1400" b="1" dirty="0" smtClean="0"/>
              <a:t>140 MBIO panel (semester 2;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فاطمة العتيبي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Fatmah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Alotaibi</a:t>
            </a:r>
            <a:r>
              <a:rPr lang="en-US" sz="1400" b="1" dirty="0" smtClean="0"/>
              <a:t>    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كاكاشان بروين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Kahkashan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Perveen</a:t>
            </a:r>
            <a:r>
              <a:rPr lang="en-US" sz="1400" b="1" dirty="0" smtClean="0"/>
              <a:t>  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dirty="0" smtClean="0"/>
              <a:t>د. حميراء رضوان </a:t>
            </a:r>
            <a:r>
              <a:rPr lang="en-US" sz="1400" b="1" dirty="0" smtClean="0"/>
              <a:t> Dr. </a:t>
            </a:r>
            <a:r>
              <a:rPr lang="en-US" sz="1400" b="1" dirty="0" err="1" smtClean="0"/>
              <a:t>Humaira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Rizwana</a:t>
            </a:r>
            <a:endParaRPr lang="ar-SA" sz="1400" b="1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ar-SA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أعدت العروض التقديمية منسقة المقرر: د. أسماء الصالح 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رقم المكتب </a:t>
            </a:r>
            <a:r>
              <a:rPr lang="en-US" sz="1400" dirty="0" smtClean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الموقع: </a:t>
            </a:r>
            <a:r>
              <a:rPr lang="en-US" sz="1400" u="sng" dirty="0" smtClean="0">
                <a:hlinkClick r:id="rId2"/>
              </a:rPr>
              <a:t>http://fac.ksu.edu.sa/asmalsaleh</a:t>
            </a:r>
            <a:endParaRPr lang="en-US" sz="1400" dirty="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dirty="0" smtClean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4645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43271" y="1871167"/>
            <a:ext cx="7031192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dirty="0"/>
              <a:t> </a:t>
            </a:r>
            <a:r>
              <a:rPr lang="en-US" altLang="en-US" dirty="0" smtClean="0"/>
              <a:t>Definitions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dirty="0" smtClean="0"/>
              <a:t> Macronutrients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dirty="0" smtClean="0"/>
              <a:t> Micronutrients </a:t>
            </a:r>
          </a:p>
          <a:p>
            <a:pPr defTabSz="573286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2000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en-US" sz="3200" dirty="0"/>
                <a:t> Nutrition and Cell Chemistry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05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b="0" dirty="0" smtClean="0"/>
              <a:t>Nutrition and Cell Chemistry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5723" y="1855433"/>
            <a:ext cx="7892249" cy="4509855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i="1" u="sng" dirty="0" smtClean="0"/>
              <a:t>Metabolism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The sum total of all chemical reactions that occur in a cell</a:t>
            </a:r>
          </a:p>
          <a:p>
            <a:r>
              <a:rPr lang="en-US" altLang="en-US" sz="2400" dirty="0" smtClean="0"/>
              <a:t> </a:t>
            </a:r>
            <a:r>
              <a:rPr lang="en-US" altLang="en-US" i="1" u="sng" dirty="0" smtClean="0"/>
              <a:t>Catabolic reactions (catabolism)</a:t>
            </a:r>
          </a:p>
          <a:p>
            <a:pPr lvl="1"/>
            <a:r>
              <a:rPr lang="en-US" altLang="en-US" dirty="0" smtClean="0"/>
              <a:t>Energy-releasing metabolic reactions</a:t>
            </a:r>
          </a:p>
          <a:p>
            <a:r>
              <a:rPr lang="en-US" altLang="en-US" i="1" u="sng" dirty="0" smtClean="0"/>
              <a:t>Anabolic reactions (anabolism)</a:t>
            </a:r>
          </a:p>
          <a:p>
            <a:pPr lvl="1"/>
            <a:r>
              <a:rPr lang="en-US" altLang="en-US" dirty="0" smtClean="0"/>
              <a:t>Energy-requiring metabolic reactions</a:t>
            </a:r>
          </a:p>
          <a:p>
            <a:pPr algn="ctr"/>
            <a:r>
              <a:rPr lang="en-US" altLang="en-US" b="1" dirty="0" smtClean="0"/>
              <a:t>Most knowledge of microbial metabolism is based on study of laboratory cultures</a:t>
            </a:r>
          </a:p>
          <a:p>
            <a:pPr marL="250825" indent="-250825" defTabSz="1019175"/>
            <a:r>
              <a:rPr lang="en-US" altLang="en-US" i="1" u="sng" dirty="0"/>
              <a:t>Nutrients</a:t>
            </a:r>
            <a:endParaRPr lang="en-US" altLang="en-US" dirty="0"/>
          </a:p>
          <a:p>
            <a:pPr marL="827088" lvl="1" indent="-317500" defTabSz="1019175"/>
            <a:r>
              <a:rPr lang="en-US" altLang="en-US" dirty="0"/>
              <a:t>Supply of monomers (or precursors of) required by cells for growth</a:t>
            </a:r>
          </a:p>
          <a:p>
            <a:pPr marL="543433" lvl="1" indent="-250825" defTabSz="1019175"/>
            <a:r>
              <a:rPr lang="en-US" altLang="en-US" sz="1900" i="1" u="sng" dirty="0"/>
              <a:t>Macronutrients</a:t>
            </a:r>
            <a:endParaRPr lang="en-US" altLang="en-US" sz="1900" dirty="0"/>
          </a:p>
          <a:p>
            <a:pPr marL="1009968" lvl="2" indent="-317500" defTabSz="1019175"/>
            <a:r>
              <a:rPr lang="en-US" altLang="en-US" sz="1500" dirty="0"/>
              <a:t>Nutrients required in large amounts</a:t>
            </a:r>
          </a:p>
          <a:p>
            <a:pPr marL="543433" lvl="1" indent="-250825" defTabSz="1019175"/>
            <a:r>
              <a:rPr lang="en-US" altLang="en-US" sz="1900" i="1" u="sng" dirty="0"/>
              <a:t>Micronutrients</a:t>
            </a:r>
            <a:endParaRPr lang="en-US" altLang="en-US" sz="1900" dirty="0"/>
          </a:p>
          <a:p>
            <a:pPr marL="1009968" lvl="2" indent="-317500" defTabSz="1019175"/>
            <a:r>
              <a:rPr lang="en-US" altLang="en-US" sz="1500" dirty="0"/>
              <a:t>Nutrients required in trace amount</a:t>
            </a:r>
            <a:endParaRPr lang="en-US" altLang="en-US" sz="1900" dirty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19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70507" y="2024115"/>
          <a:ext cx="8256243" cy="3351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7004"/>
                <a:gridCol w="4119239"/>
              </a:tblGrid>
              <a:tr h="6413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i="1" u="sng" dirty="0" smtClean="0"/>
                        <a:t>Carbon</a:t>
                      </a:r>
                      <a:endParaRPr lang="en-US" alt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i="1" u="sng" dirty="0" smtClean="0"/>
                        <a:t>Nitrogen</a:t>
                      </a:r>
                      <a:endParaRPr lang="en-US" altLang="en-US" dirty="0" smtClean="0"/>
                    </a:p>
                  </a:txBody>
                  <a:tcPr/>
                </a:tc>
              </a:tr>
              <a:tr h="67252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Required by </a:t>
                      </a:r>
                      <a:r>
                        <a:rPr lang="en-US" altLang="en-US" u="sng" dirty="0" smtClean="0"/>
                        <a:t>all</a:t>
                      </a:r>
                      <a:r>
                        <a:rPr lang="en-US" altLang="en-US" dirty="0" smtClean="0"/>
                        <a:t> 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rtl="0">
                        <a:buFont typeface="Arial" panose="020B0604020202020204" pitchFamily="34" charset="0"/>
                        <a:buNone/>
                      </a:pPr>
                      <a:r>
                        <a:rPr lang="en-US" altLang="en-US" dirty="0" smtClean="0"/>
                        <a:t>Typical bacterial cell ~12% nitrogen </a:t>
                      </a:r>
                      <a:br>
                        <a:rPr lang="en-US" altLang="en-US" dirty="0" smtClean="0"/>
                      </a:br>
                      <a:r>
                        <a:rPr lang="en-US" altLang="en-US" dirty="0" smtClean="0"/>
                        <a:t>(by dry weight)</a:t>
                      </a:r>
                    </a:p>
                  </a:txBody>
                  <a:tcPr/>
                </a:tc>
              </a:tr>
              <a:tr h="64834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Typical bacterial cell ~50% carbon (by dry weight)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dirty="0" smtClean="0"/>
                        <a:t>Key element in proteins, nucleic acids, and many more cell constituents</a:t>
                      </a:r>
                      <a:endParaRPr lang="en-US" dirty="0"/>
                    </a:p>
                  </a:txBody>
                  <a:tcPr/>
                </a:tc>
              </a:tr>
              <a:tr h="641364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Major element in </a:t>
                      </a:r>
                      <a:r>
                        <a:rPr lang="en-US" altLang="en-US" u="sng" dirty="0" smtClean="0"/>
                        <a:t>all</a:t>
                      </a:r>
                      <a:r>
                        <a:rPr lang="en-US" altLang="en-US" dirty="0" smtClean="0"/>
                        <a:t> classes of macromolecules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407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Heterotrophs use organic carbon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407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Autotrophs use inorganic carbon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27791" y="523782"/>
            <a:ext cx="4261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Major </a:t>
            </a:r>
            <a:r>
              <a:rPr lang="en-US" altLang="en-US" sz="2800" dirty="0"/>
              <a:t>Macronutrients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450885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dirty="0"/>
              <a:t>Other </a:t>
            </a:r>
            <a:r>
              <a:rPr lang="en-US" altLang="en-US" sz="3600" dirty="0" smtClean="0"/>
              <a:t>Macronutrients</a:t>
            </a:r>
            <a:endParaRPr lang="en-US" altLang="en-US" sz="3600" b="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0667" y="1785668"/>
            <a:ext cx="6882665" cy="4905375"/>
          </a:xfrm>
        </p:spPr>
        <p:txBody>
          <a:bodyPr/>
          <a:lstStyle/>
          <a:p>
            <a:pPr marL="250825" indent="-250825" defTabSz="1019175"/>
            <a:r>
              <a:rPr lang="en-US" altLang="en-US" i="1" u="sng" dirty="0"/>
              <a:t>Iron</a:t>
            </a:r>
            <a:endParaRPr lang="en-US" altLang="en-US" dirty="0"/>
          </a:p>
          <a:p>
            <a:pPr marL="827088" lvl="1" indent="-317500" defTabSz="1019175"/>
            <a:r>
              <a:rPr lang="en-US" altLang="en-US" dirty="0"/>
              <a:t>Key component of cytochromes and </a:t>
            </a:r>
            <a:r>
              <a:rPr lang="en-US" altLang="en-US" dirty="0" err="1"/>
              <a:t>FeS</a:t>
            </a:r>
            <a:r>
              <a:rPr lang="en-US" altLang="en-US" dirty="0"/>
              <a:t> proteins involved in electron transport</a:t>
            </a:r>
          </a:p>
          <a:p>
            <a:pPr marL="827088" lvl="1" indent="-317500" defTabSz="1019175"/>
            <a:r>
              <a:rPr lang="en-US" altLang="en-US" dirty="0"/>
              <a:t>Under anoxic conditions, generally ferrous (Fe</a:t>
            </a:r>
            <a:r>
              <a:rPr lang="en-US" altLang="en-US" baseline="30000" dirty="0"/>
              <a:t>2+</a:t>
            </a:r>
            <a:r>
              <a:rPr lang="en-US" altLang="en-US" dirty="0"/>
              <a:t>) form; soluble</a:t>
            </a:r>
          </a:p>
          <a:p>
            <a:pPr marL="827088" lvl="1" indent="-317500" defTabSz="1019175"/>
            <a:r>
              <a:rPr lang="en-US" altLang="en-US" dirty="0"/>
              <a:t>Under </a:t>
            </a:r>
            <a:r>
              <a:rPr lang="en-US" altLang="en-US" dirty="0" err="1"/>
              <a:t>oxic</a:t>
            </a:r>
            <a:r>
              <a:rPr lang="en-US" altLang="en-US" dirty="0"/>
              <a:t> conditions: generally ferric (Fe</a:t>
            </a:r>
            <a:r>
              <a:rPr lang="en-US" altLang="en-US" baseline="30000" dirty="0"/>
              <a:t>3+</a:t>
            </a:r>
            <a:r>
              <a:rPr lang="en-US" altLang="en-US" dirty="0"/>
              <a:t>) form; exists as insoluble minerals</a:t>
            </a:r>
          </a:p>
          <a:p>
            <a:pPr marL="827088" lvl="1" indent="-317500" defTabSz="1019175"/>
            <a:r>
              <a:rPr lang="en-US" altLang="en-US" dirty="0"/>
              <a:t>Cells produce </a:t>
            </a:r>
            <a:r>
              <a:rPr lang="en-US" altLang="en-US" i="1" u="sng" dirty="0" err="1"/>
              <a:t>siderophores</a:t>
            </a:r>
            <a:r>
              <a:rPr lang="en-US" altLang="en-US" dirty="0"/>
              <a:t> (iron-binding agents) to obtain iron from insoluble mineral </a:t>
            </a:r>
            <a:r>
              <a:rPr lang="en-US" altLang="en-US" dirty="0" smtClean="0"/>
              <a:t>form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694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dirty="0"/>
              <a:t>Other </a:t>
            </a:r>
            <a:r>
              <a:rPr lang="en-US" altLang="en-US" sz="3600" dirty="0" smtClean="0"/>
              <a:t>Macronutrients</a:t>
            </a:r>
            <a:endParaRPr lang="en-US" altLang="en-US" sz="3600" b="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0667" y="1785668"/>
            <a:ext cx="6882665" cy="4905375"/>
          </a:xfrm>
        </p:spPr>
        <p:txBody>
          <a:bodyPr/>
          <a:lstStyle/>
          <a:p>
            <a:pPr marL="827088" lvl="1" indent="-317500" defTabSz="1019175"/>
            <a:r>
              <a:rPr lang="en-US" altLang="en-US" i="1" u="sng" dirty="0" smtClean="0"/>
              <a:t>Phosphorus (P)</a:t>
            </a:r>
          </a:p>
          <a:p>
            <a:pPr marL="1349375" lvl="2" indent="-254000" defTabSz="1019175"/>
            <a:r>
              <a:rPr lang="en-US" altLang="en-US" dirty="0" smtClean="0"/>
              <a:t>Synthesis of nucleic acids and phospholipids</a:t>
            </a:r>
            <a:endParaRPr lang="en-US" altLang="en-US" i="1" u="sng" dirty="0" smtClean="0"/>
          </a:p>
          <a:p>
            <a:pPr marL="827088" lvl="1" indent="-317500" defTabSz="1019175"/>
            <a:r>
              <a:rPr lang="en-US" altLang="en-US" i="1" u="sng" dirty="0" smtClean="0"/>
              <a:t>Sulfur (S)</a:t>
            </a:r>
          </a:p>
          <a:p>
            <a:pPr marL="1349375" lvl="2" indent="-254000" defTabSz="1019175"/>
            <a:r>
              <a:rPr lang="en-US" altLang="en-US" dirty="0" smtClean="0"/>
              <a:t>Sulfur-containing amino acids (cysteine and methionine)</a:t>
            </a:r>
          </a:p>
          <a:p>
            <a:pPr marL="1349375" lvl="2" indent="-254000" defTabSz="1019175"/>
            <a:r>
              <a:rPr lang="en-US" altLang="en-US" dirty="0" smtClean="0"/>
              <a:t>Vitamins (e.g., thiamine, biotin, lipoic acid) and coenzyme A</a:t>
            </a:r>
            <a:endParaRPr lang="en-US" altLang="en-US" i="1" u="sng" dirty="0" smtClean="0"/>
          </a:p>
          <a:p>
            <a:pPr marL="827088" lvl="1" indent="-317500" defTabSz="1019175"/>
            <a:r>
              <a:rPr lang="en-US" altLang="en-US" i="1" u="sng" dirty="0" smtClean="0"/>
              <a:t>Potassium (K)</a:t>
            </a:r>
          </a:p>
          <a:p>
            <a:pPr marL="1349375" lvl="2" indent="-254000" defTabSz="1019175"/>
            <a:r>
              <a:rPr lang="en-US" altLang="en-US" dirty="0" smtClean="0"/>
              <a:t>Required by enzymes for activity</a:t>
            </a:r>
          </a:p>
          <a:p>
            <a:pPr marL="793750" lvl="1"/>
            <a:r>
              <a:rPr lang="en-US" altLang="en-US" i="1" u="sng" dirty="0"/>
              <a:t>Magnesium (Mg)</a:t>
            </a:r>
          </a:p>
          <a:p>
            <a:pPr marL="1320800" lvl="2"/>
            <a:r>
              <a:rPr lang="en-US" altLang="en-US" dirty="0"/>
              <a:t>Stabilizes ribosomes, membranes, and nucleic acids</a:t>
            </a:r>
          </a:p>
          <a:p>
            <a:pPr marL="1320800" lvl="2"/>
            <a:r>
              <a:rPr lang="en-US" altLang="en-US" dirty="0"/>
              <a:t>Also required for many enzymes</a:t>
            </a:r>
          </a:p>
          <a:p>
            <a:pPr marL="793750" lvl="1"/>
            <a:r>
              <a:rPr lang="en-US" altLang="en-US" i="1" u="sng" dirty="0"/>
              <a:t>Calcium (Ca)</a:t>
            </a:r>
            <a:endParaRPr lang="en-US" altLang="en-US" dirty="0"/>
          </a:p>
          <a:p>
            <a:pPr marL="1320800" lvl="2"/>
            <a:r>
              <a:rPr lang="en-US" altLang="en-US" dirty="0"/>
              <a:t>Helps stabilize cell walls in microbes</a:t>
            </a:r>
          </a:p>
          <a:p>
            <a:pPr marL="1320800" lvl="2"/>
            <a:r>
              <a:rPr lang="en-US" altLang="en-US" dirty="0"/>
              <a:t>Plays key role in heat stability of endospores</a:t>
            </a:r>
          </a:p>
          <a:p>
            <a:pPr marL="793750" lvl="1"/>
            <a:r>
              <a:rPr lang="en-US" altLang="en-US" i="1" u="sng" dirty="0"/>
              <a:t>Sodium (Na)</a:t>
            </a:r>
            <a:endParaRPr lang="en-US" altLang="en-US" dirty="0"/>
          </a:p>
          <a:p>
            <a:pPr marL="1320800" lvl="2"/>
            <a:r>
              <a:rPr lang="en-US" altLang="en-US" dirty="0"/>
              <a:t>Required by some microbes (e.g., marine microbes)</a:t>
            </a:r>
            <a:endParaRPr lang="en-US" altLang="en-US" i="1" u="sng" dirty="0" smtClean="0"/>
          </a:p>
        </p:txBody>
      </p:sp>
    </p:spTree>
    <p:extLst>
      <p:ext uri="{BB962C8B-B14F-4D97-AF65-F5344CB8AC3E}">
        <p14:creationId xmlns:p14="http://schemas.microsoft.com/office/powerpoint/2010/main" val="323284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50825" indent="-250825" defTabSz="1019175"/>
            <a:r>
              <a:rPr lang="en-US" altLang="en-US" sz="3200" dirty="0"/>
              <a:t>Growth Factors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563" y="1779971"/>
            <a:ext cx="7605713" cy="4419600"/>
          </a:xfrm>
        </p:spPr>
        <p:txBody>
          <a:bodyPr>
            <a:normAutofit/>
          </a:bodyPr>
          <a:lstStyle/>
          <a:p>
            <a:pPr marL="827088" lvl="1" indent="-317500" defTabSz="1019175"/>
            <a:r>
              <a:rPr lang="en-US" altLang="en-US" sz="2000" dirty="0" smtClean="0"/>
              <a:t>Organic compounds required in small amounts by certain organisms</a:t>
            </a:r>
          </a:p>
          <a:p>
            <a:pPr marL="1336675" lvl="2" indent="-254000" defTabSz="1019175"/>
            <a:r>
              <a:rPr lang="en-US" altLang="en-US" sz="1600" dirty="0" smtClean="0"/>
              <a:t>Examples: vitamins, amino acids, purines, pyrimidines</a:t>
            </a:r>
          </a:p>
          <a:p>
            <a:pPr marL="827088" lvl="1" indent="-317500" defTabSz="1019175"/>
            <a:r>
              <a:rPr lang="en-US" altLang="en-US" sz="2000" i="1" u="sng" dirty="0" smtClean="0"/>
              <a:t>Vitamins</a:t>
            </a:r>
            <a:endParaRPr lang="en-US" altLang="en-US" sz="2000" dirty="0" smtClean="0"/>
          </a:p>
          <a:p>
            <a:pPr marL="1336675" lvl="2" indent="-254000" defTabSz="1019175"/>
            <a:r>
              <a:rPr lang="en-US" altLang="en-US" sz="1600" dirty="0" smtClean="0"/>
              <a:t>Most commonly required growth factors</a:t>
            </a:r>
          </a:p>
          <a:p>
            <a:pPr marL="1336675" lvl="2" indent="-254000" defTabSz="1019175"/>
            <a:r>
              <a:rPr lang="en-US" altLang="en-US" sz="1600" dirty="0" smtClean="0"/>
              <a:t>Most function as co-</a:t>
            </a:r>
            <a:r>
              <a:rPr lang="en-US" altLang="en-US" sz="1600" dirty="0" err="1" smtClean="0"/>
              <a:t>enyzmes</a:t>
            </a: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58304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713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Principles of microbial cell structure 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Elements of Microbial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45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50" y="4195536"/>
            <a:ext cx="8327255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Eukaryotes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DNA enclosed in a membrane-bound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Cells are generally larger and more complex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Contain organelles</a:t>
            </a:r>
          </a:p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Prokaryotes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No membrane-enclosed organelles, no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Generally smaller than eukaryotic cells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sz="3200" dirty="0"/>
              <a:t>Principles of microbial cell structure </a:t>
            </a:r>
            <a:endParaRPr lang="en-US" altLang="en-US" sz="32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/>
              <a:t>Cytoplasmic membrane</a:t>
            </a:r>
          </a:p>
          <a:p>
            <a:pPr marL="806450" lvl="1"/>
            <a:r>
              <a:rPr lang="en-US" altLang="en-US" dirty="0"/>
              <a:t>Cytoplasm</a:t>
            </a:r>
          </a:p>
          <a:p>
            <a:pPr marL="806450" lvl="1"/>
            <a:r>
              <a:rPr lang="en-US" altLang="en-US" dirty="0" smtClean="0"/>
              <a:t>Ribosomes</a:t>
            </a:r>
          </a:p>
          <a:p>
            <a:pPr marL="806450" lvl="1"/>
            <a:r>
              <a:rPr lang="en-US" altLang="en-US" sz="1800" dirty="0" smtClean="0"/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6186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dirty="0">
                <a:solidFill>
                  <a:schemeClr val="bg2"/>
                </a:solidFill>
              </a:rPr>
              <a:t>Eukaryotic vs. Prokaryotic Cells</a:t>
            </a:r>
            <a:endParaRPr lang="en-US" altLang="en-US" b="1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5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Principles of microbial cell structure 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>
              <a:spcBef>
                <a:spcPts val="1200"/>
              </a:spcBef>
              <a:spcAft>
                <a:spcPts val="200"/>
              </a:spcAft>
              <a:buSzPct val="100000"/>
            </a:pPr>
            <a:r>
              <a:rPr lang="en-US" altLang="en-US" sz="2800" b="1" dirty="0" smtClean="0"/>
              <a:t>Eukaryotes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65904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dirty="0"/>
              <a:t>Eukaryotic Cell </a:t>
            </a:r>
            <a:r>
              <a:rPr lang="en-US" altLang="en-US" sz="3200" dirty="0" smtClean="0"/>
              <a:t>Structure</a:t>
            </a:r>
            <a:endParaRPr lang="en-US" altLang="en-US" sz="32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05960" y="1845734"/>
            <a:ext cx="4307820" cy="4555204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en-US" b="1" i="1" u="sng" dirty="0" smtClean="0"/>
              <a:t>Eukaryotes</a:t>
            </a:r>
          </a:p>
          <a:p>
            <a:pPr marL="793750" lvl="1">
              <a:lnSpc>
                <a:spcPct val="200000"/>
              </a:lnSpc>
            </a:pPr>
            <a:r>
              <a:rPr lang="en-US" altLang="en-US" dirty="0" smtClean="0"/>
              <a:t>Contain a membrane-enclosed nucleus and other organelles (e.g., mitochondria, Golgi complex, peroxisomes, endoplasmic reticula, microtubules, and microfilaments)</a:t>
            </a:r>
          </a:p>
        </p:txBody>
      </p:sp>
      <p:grpSp>
        <p:nvGrpSpPr>
          <p:cNvPr id="29704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29701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9702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1" t="23961" r="33564" b="15456"/>
          <a:stretch/>
        </p:blipFill>
        <p:spPr>
          <a:xfrm>
            <a:off x="325168" y="2447818"/>
            <a:ext cx="4329018" cy="377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9750" t="27333" r="23667" b="14296"/>
          <a:stretch/>
        </p:blipFill>
        <p:spPr>
          <a:xfrm>
            <a:off x="4788805" y="2003243"/>
            <a:ext cx="3320511" cy="410119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1818" y="2019332"/>
            <a:ext cx="4156364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000" b="1" i="1" u="sng" dirty="0" smtClean="0"/>
              <a:t>Nucleus: </a:t>
            </a:r>
            <a:endParaRPr lang="en-US" altLang="en-US" sz="2000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contains </a:t>
            </a:r>
            <a:r>
              <a:rPr lang="en-US" altLang="en-US" b="1" dirty="0" smtClean="0"/>
              <a:t>the chromosomes</a:t>
            </a:r>
            <a:r>
              <a:rPr lang="en-US" altLang="en-US" dirty="0" smtClean="0"/>
              <a:t>, </a:t>
            </a:r>
            <a:r>
              <a:rPr lang="en-US" altLang="en-US" b="1" dirty="0" smtClean="0"/>
              <a:t>DNA</a:t>
            </a:r>
            <a:r>
              <a:rPr lang="en-US" altLang="en-US" dirty="0" smtClean="0"/>
              <a:t> is wound around </a:t>
            </a:r>
            <a:r>
              <a:rPr lang="en-US" altLang="en-US" b="1" dirty="0" smtClean="0"/>
              <a:t>histones.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Visible </a:t>
            </a:r>
            <a:r>
              <a:rPr lang="en-US" altLang="en-US" dirty="0"/>
              <a:t>under light microscope without </a:t>
            </a:r>
            <a:r>
              <a:rPr lang="en-US" altLang="en-US" dirty="0" smtClean="0"/>
              <a:t>staining.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Enclosed by two membranes.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Within the nucleus is the </a:t>
            </a:r>
            <a:r>
              <a:rPr lang="en-US" altLang="en-US" i="1" u="sng" dirty="0" smtClean="0"/>
              <a:t>nucleolus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Site </a:t>
            </a:r>
            <a:r>
              <a:rPr lang="en-US" altLang="en-US" dirty="0"/>
              <a:t>of ribosomal RNA synthesis</a:t>
            </a:r>
          </a:p>
          <a:p>
            <a:pPr marL="793750" lvl="1">
              <a:lnSpc>
                <a:spcPct val="150000"/>
              </a:lnSpc>
            </a:pPr>
            <a:endParaRPr lang="en-US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dirty="0"/>
              <a:t>Eukaryotic Cell Structure and the Nucleus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9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580</TotalTime>
  <Words>2129</Words>
  <Application>Microsoft Office PowerPoint</Application>
  <PresentationFormat>عرض على الشاشة (3:4)‏</PresentationFormat>
  <Paragraphs>385</Paragraphs>
  <Slides>48</Slides>
  <Notes>23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48</vt:i4>
      </vt:variant>
    </vt:vector>
  </HeadingPairs>
  <TitlesOfParts>
    <vt:vector size="49" baseType="lpstr">
      <vt:lpstr>Retrospect</vt:lpstr>
      <vt:lpstr>عرض تقديمي في PowerPoint</vt:lpstr>
      <vt:lpstr>عرض تقديمي في PowerPoint</vt:lpstr>
      <vt:lpstr>Domains of living cells</vt:lpstr>
      <vt:lpstr>Domains of living cells </vt:lpstr>
      <vt:lpstr>Principles of microbial cell structure </vt:lpstr>
      <vt:lpstr>Principles of microbial cell structure </vt:lpstr>
      <vt:lpstr>Principles of microbial cell structure </vt:lpstr>
      <vt:lpstr>Eukaryotic Cell Structure</vt:lpstr>
      <vt:lpstr>Eukaryotic Cell Structure and the Nucleus</vt:lpstr>
      <vt:lpstr>Eukaryotic Cell Structure and the Nucleus The Mitochondrion</vt:lpstr>
      <vt:lpstr>Eukaryotic Cell Structure and the Nucleus  The Chloroplast</vt:lpstr>
      <vt:lpstr>Other Organelles and Eukaryotic Cell Structures</vt:lpstr>
      <vt:lpstr>عرض تقديمي في PowerPoint</vt:lpstr>
      <vt:lpstr>عرض تقديمي في PowerPoint</vt:lpstr>
      <vt:lpstr>عرض تقديمي في PowerPoint</vt:lpstr>
      <vt:lpstr>Principles of microbial cell structure </vt:lpstr>
      <vt:lpstr>Principles of microbial cell structure </vt:lpstr>
      <vt:lpstr>عرض تقديمي في PowerPoint</vt:lpstr>
      <vt:lpstr> Prokaryotes, cell structure Cell wall &amp; membrane </vt:lpstr>
      <vt:lpstr> Prokaryotes, cell structure Cell wall &amp; membrane </vt:lpstr>
      <vt:lpstr> Prokaryotes, cell structure Cell wall &amp; membrane </vt:lpstr>
      <vt:lpstr> Prokaryotes, cell structure Cell wall &amp; membrane </vt:lpstr>
      <vt:lpstr>Overall view of cell wall component in gram-positive (up) and gram-negative bacteria</vt:lpstr>
      <vt:lpstr> Prokaryotes, cell structure Cell wall &amp; membrane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Prokaryotes, cell structure Cytoplasm</vt:lpstr>
      <vt:lpstr>Prokaryotes, cell structure Ribosomes</vt:lpstr>
      <vt:lpstr>Prokaryotes ribosome. </vt:lpstr>
      <vt:lpstr>Prokaryotes, cell structure Genetic materials (Nuclear region and plasmids) </vt:lpstr>
      <vt:lpstr> Prokaryotes, cell structure Additional internal structures</vt:lpstr>
      <vt:lpstr>A colorized electron microscopy graph of an endospre within a Clostridium perfringens cell</vt:lpstr>
      <vt:lpstr>Prokaryotes </vt:lpstr>
      <vt:lpstr>Size, shape and arrangement</vt:lpstr>
      <vt:lpstr>Size, shape and arrangement</vt:lpstr>
      <vt:lpstr>Size, shape and arrangement</vt:lpstr>
      <vt:lpstr>Principles of microbial cell structure </vt:lpstr>
      <vt:lpstr>عرض تقديمي في PowerPoint</vt:lpstr>
      <vt:lpstr>عرض تقديمي في PowerPoint</vt:lpstr>
      <vt:lpstr>عرض تقديمي في PowerPoint</vt:lpstr>
      <vt:lpstr>Nutrition and Cell Chemistry</vt:lpstr>
      <vt:lpstr>عرض تقديمي في PowerPoint</vt:lpstr>
      <vt:lpstr>Other Macronutrients</vt:lpstr>
      <vt:lpstr>Other Macronutrients</vt:lpstr>
      <vt:lpstr>Growth Factors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Asma Alsaleh</dc:creator>
  <cp:lastModifiedBy>Fatmah Alotibi</cp:lastModifiedBy>
  <cp:revision>56</cp:revision>
  <dcterms:created xsi:type="dcterms:W3CDTF">2015-09-04T08:40:34Z</dcterms:created>
  <dcterms:modified xsi:type="dcterms:W3CDTF">2017-03-12T05:54:33Z</dcterms:modified>
</cp:coreProperties>
</file>