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notesSlides/notesSlide24.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comments/comment1.xml" ContentType="application/vnd.openxmlformats-officedocument.presentationml.comments+xml"/>
  <Override PartName="/ppt/notesSlides/notesSlide8.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slides/slide89.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xls" ContentType="application/vnd.ms-exce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notesSlides/notesSlide37.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11.xml" ContentType="application/vnd.openxmlformats-officedocument.presentationml.notesSlide+xml"/>
  <Override PartName="/ppt/notesSlides/notesSlide4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3"/>
  </p:notesMasterIdLst>
  <p:handoutMasterIdLst>
    <p:handoutMasterId r:id="rId94"/>
  </p:handoutMasterIdLst>
  <p:sldIdLst>
    <p:sldId id="266" r:id="rId2"/>
    <p:sldId id="256" r:id="rId3"/>
    <p:sldId id="258" r:id="rId4"/>
    <p:sldId id="265" r:id="rId5"/>
    <p:sldId id="292" r:id="rId6"/>
    <p:sldId id="259" r:id="rId7"/>
    <p:sldId id="293" r:id="rId8"/>
    <p:sldId id="260" r:id="rId9"/>
    <p:sldId id="261" r:id="rId10"/>
    <p:sldId id="262" r:id="rId11"/>
    <p:sldId id="275" r:id="rId12"/>
    <p:sldId id="263" r:id="rId13"/>
    <p:sldId id="312" r:id="rId14"/>
    <p:sldId id="276" r:id="rId15"/>
    <p:sldId id="269" r:id="rId16"/>
    <p:sldId id="270" r:id="rId17"/>
    <p:sldId id="271" r:id="rId18"/>
    <p:sldId id="272" r:id="rId19"/>
    <p:sldId id="273" r:id="rId20"/>
    <p:sldId id="360" r:id="rId21"/>
    <p:sldId id="361" r:id="rId22"/>
    <p:sldId id="362" r:id="rId23"/>
    <p:sldId id="363" r:id="rId24"/>
    <p:sldId id="364" r:id="rId25"/>
    <p:sldId id="274" r:id="rId26"/>
    <p:sldId id="277" r:id="rId27"/>
    <p:sldId id="278" r:id="rId28"/>
    <p:sldId id="279" r:id="rId29"/>
    <p:sldId id="280" r:id="rId30"/>
    <p:sldId id="281" r:id="rId31"/>
    <p:sldId id="365" r:id="rId32"/>
    <p:sldId id="366" r:id="rId33"/>
    <p:sldId id="367" r:id="rId34"/>
    <p:sldId id="368" r:id="rId35"/>
    <p:sldId id="369" r:id="rId36"/>
    <p:sldId id="370" r:id="rId37"/>
    <p:sldId id="371" r:id="rId38"/>
    <p:sldId id="291" r:id="rId39"/>
    <p:sldId id="309" r:id="rId40"/>
    <p:sldId id="295" r:id="rId41"/>
    <p:sldId id="306" r:id="rId42"/>
    <p:sldId id="296" r:id="rId43"/>
    <p:sldId id="308" r:id="rId44"/>
    <p:sldId id="313" r:id="rId45"/>
    <p:sldId id="310" r:id="rId46"/>
    <p:sldId id="297" r:id="rId47"/>
    <p:sldId id="307" r:id="rId48"/>
    <p:sldId id="311" r:id="rId49"/>
    <p:sldId id="305" r:id="rId50"/>
    <p:sldId id="298" r:id="rId51"/>
    <p:sldId id="299" r:id="rId52"/>
    <p:sldId id="300" r:id="rId53"/>
    <p:sldId id="314" r:id="rId54"/>
    <p:sldId id="302" r:id="rId55"/>
    <p:sldId id="303" r:id="rId56"/>
    <p:sldId id="304" r:id="rId57"/>
    <p:sldId id="315" r:id="rId58"/>
    <p:sldId id="316" r:id="rId59"/>
    <p:sldId id="317" r:id="rId60"/>
    <p:sldId id="318" r:id="rId61"/>
    <p:sldId id="319" r:id="rId62"/>
    <p:sldId id="320" r:id="rId63"/>
    <p:sldId id="321" r:id="rId64"/>
    <p:sldId id="322" r:id="rId65"/>
    <p:sldId id="323" r:id="rId66"/>
    <p:sldId id="332" r:id="rId67"/>
    <p:sldId id="333" r:id="rId68"/>
    <p:sldId id="326" r:id="rId69"/>
    <p:sldId id="327" r:id="rId70"/>
    <p:sldId id="328" r:id="rId71"/>
    <p:sldId id="329" r:id="rId72"/>
    <p:sldId id="330" r:id="rId73"/>
    <p:sldId id="331" r:id="rId74"/>
    <p:sldId id="334" r:id="rId75"/>
    <p:sldId id="335" r:id="rId76"/>
    <p:sldId id="336" r:id="rId77"/>
    <p:sldId id="337" r:id="rId78"/>
    <p:sldId id="338" r:id="rId79"/>
    <p:sldId id="339" r:id="rId80"/>
    <p:sldId id="340" r:id="rId81"/>
    <p:sldId id="341" r:id="rId82"/>
    <p:sldId id="342" r:id="rId83"/>
    <p:sldId id="349" r:id="rId84"/>
    <p:sldId id="350" r:id="rId85"/>
    <p:sldId id="351" r:id="rId86"/>
    <p:sldId id="343" r:id="rId87"/>
    <p:sldId id="344" r:id="rId88"/>
    <p:sldId id="345" r:id="rId89"/>
    <p:sldId id="346" r:id="rId90"/>
    <p:sldId id="347" r:id="rId91"/>
    <p:sldId id="348" r:id="rId92"/>
  </p:sldIdLst>
  <p:sldSz cx="9144000" cy="6858000" type="screen4x3"/>
  <p:notesSz cx="6780213" cy="9872663"/>
  <p:defaultTextStyle>
    <a:defPPr>
      <a:defRPr lang="en-GB"/>
    </a:defPPr>
    <a:lvl1pPr algn="r" rtl="0" fontAlgn="base">
      <a:spcBef>
        <a:spcPct val="0"/>
      </a:spcBef>
      <a:spcAft>
        <a:spcPct val="0"/>
      </a:spcAft>
      <a:defRPr kern="1200">
        <a:solidFill>
          <a:schemeClr val="tx1"/>
        </a:solidFill>
        <a:latin typeface="Arial" pitchFamily="34" charset="0"/>
        <a:ea typeface="+mn-ea"/>
        <a:cs typeface="Arial" pitchFamily="34" charset="0"/>
      </a:defRPr>
    </a:lvl1pPr>
    <a:lvl2pPr marL="457200" algn="r" rtl="0" fontAlgn="base">
      <a:spcBef>
        <a:spcPct val="0"/>
      </a:spcBef>
      <a:spcAft>
        <a:spcPct val="0"/>
      </a:spcAft>
      <a:defRPr kern="1200">
        <a:solidFill>
          <a:schemeClr val="tx1"/>
        </a:solidFill>
        <a:latin typeface="Arial" pitchFamily="34" charset="0"/>
        <a:ea typeface="+mn-ea"/>
        <a:cs typeface="Arial" pitchFamily="34" charset="0"/>
      </a:defRPr>
    </a:lvl2pPr>
    <a:lvl3pPr marL="914400" algn="r" rtl="0" fontAlgn="base">
      <a:spcBef>
        <a:spcPct val="0"/>
      </a:spcBef>
      <a:spcAft>
        <a:spcPct val="0"/>
      </a:spcAft>
      <a:defRPr kern="1200">
        <a:solidFill>
          <a:schemeClr val="tx1"/>
        </a:solidFill>
        <a:latin typeface="Arial" pitchFamily="34" charset="0"/>
        <a:ea typeface="+mn-ea"/>
        <a:cs typeface="Arial" pitchFamily="34" charset="0"/>
      </a:defRPr>
    </a:lvl3pPr>
    <a:lvl4pPr marL="1371600" algn="r" rtl="0" fontAlgn="base">
      <a:spcBef>
        <a:spcPct val="0"/>
      </a:spcBef>
      <a:spcAft>
        <a:spcPct val="0"/>
      </a:spcAft>
      <a:defRPr kern="1200">
        <a:solidFill>
          <a:schemeClr val="tx1"/>
        </a:solidFill>
        <a:latin typeface="Arial" pitchFamily="34" charset="0"/>
        <a:ea typeface="+mn-ea"/>
        <a:cs typeface="Arial" pitchFamily="34" charset="0"/>
      </a:defRPr>
    </a:lvl4pPr>
    <a:lvl5pPr marL="1828800" algn="r"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CC33"/>
    <a:srgbClr val="19571C"/>
    <a:srgbClr val="008080"/>
    <a:srgbClr val="CDE9EB"/>
    <a:srgbClr val="339966"/>
    <a:srgbClr val="005C00"/>
    <a:srgbClr val="DBECE3"/>
    <a:srgbClr val="DBE0E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575" autoAdjust="0"/>
    <p:restoredTop sz="94638" autoAdjust="0"/>
  </p:normalViewPr>
  <p:slideViewPr>
    <p:cSldViewPr>
      <p:cViewPr varScale="1">
        <p:scale>
          <a:sx n="69" d="100"/>
          <a:sy n="69" d="100"/>
        </p:scale>
        <p:origin x="-1236" y="-102"/>
      </p:cViewPr>
      <p:guideLst>
        <p:guide orient="horz" pos="2160"/>
        <p:guide pos="2880"/>
      </p:guideLst>
    </p:cSldViewPr>
  </p:slideViewPr>
  <p:outlineViewPr>
    <p:cViewPr>
      <p:scale>
        <a:sx n="33" d="100"/>
        <a:sy n="33" d="100"/>
      </p:scale>
      <p:origin x="0" y="20472"/>
    </p:cViewPr>
  </p:outlineViewPr>
  <p:notesTextViewPr>
    <p:cViewPr>
      <p:scale>
        <a:sx n="100" d="100"/>
        <a:sy n="100" d="100"/>
      </p:scale>
      <p:origin x="0" y="0"/>
    </p:cViewPr>
  </p:notesTextViewPr>
  <p:sorterViewPr>
    <p:cViewPr>
      <p:scale>
        <a:sx n="100" d="100"/>
        <a:sy n="100" d="100"/>
      </p:scale>
      <p:origin x="0" y="3822"/>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title>
      <c:layout>
        <c:manualLayout>
          <c:xMode val="edge"/>
          <c:yMode val="edge"/>
          <c:x val="1.6923054776105389E-3"/>
          <c:y val="0.390625000000001"/>
        </c:manualLayout>
      </c:layout>
      <c:spPr>
        <a:noFill/>
      </c:spPr>
      <c:txPr>
        <a:bodyPr rot="-5400000" vert="horz"/>
        <a:lstStyle/>
        <a:p>
          <a:pPr>
            <a:defRPr lang="en-US"/>
          </a:pPr>
          <a:endParaRPr lang="en-US"/>
        </a:p>
      </c:txPr>
    </c:title>
    <c:plotArea>
      <c:layout>
        <c:manualLayout>
          <c:layoutTarget val="inner"/>
          <c:xMode val="edge"/>
          <c:yMode val="edge"/>
          <c:x val="0.18001855515224757"/>
          <c:y val="0.16047662401574786"/>
          <c:w val="0.79801204129534331"/>
          <c:h val="0.61362069196930591"/>
        </c:manualLayout>
      </c:layout>
      <c:barChart>
        <c:barDir val="col"/>
        <c:grouping val="stacked"/>
        <c:ser>
          <c:idx val="0"/>
          <c:order val="0"/>
          <c:tx>
            <c:strRef>
              <c:f>ورقة1!$B$1</c:f>
              <c:strCache>
                <c:ptCount val="1"/>
                <c:pt idx="0">
                  <c:v>Frequancy</c:v>
                </c:pt>
              </c:strCache>
            </c:strRef>
          </c:tx>
          <c:cat>
            <c:numRef>
              <c:f>ورقة1!$A$2:$A$4</c:f>
              <c:numCache>
                <c:formatCode>General</c:formatCode>
                <c:ptCount val="3"/>
                <c:pt idx="0">
                  <c:v>1</c:v>
                </c:pt>
                <c:pt idx="1">
                  <c:v>2</c:v>
                </c:pt>
                <c:pt idx="2">
                  <c:v>3</c:v>
                </c:pt>
              </c:numCache>
            </c:numRef>
          </c:cat>
          <c:val>
            <c:numRef>
              <c:f>ورقة1!$B$2:$B$4</c:f>
              <c:numCache>
                <c:formatCode>General</c:formatCode>
                <c:ptCount val="3"/>
                <c:pt idx="0">
                  <c:v>7</c:v>
                </c:pt>
                <c:pt idx="1">
                  <c:v>8</c:v>
                </c:pt>
                <c:pt idx="2">
                  <c:v>10</c:v>
                </c:pt>
              </c:numCache>
            </c:numRef>
          </c:val>
        </c:ser>
        <c:ser>
          <c:idx val="1"/>
          <c:order val="1"/>
          <c:tx>
            <c:strRef>
              <c:f>ورقة1!$C$1</c:f>
              <c:strCache>
                <c:ptCount val="1"/>
                <c:pt idx="0">
                  <c:v>عمود1</c:v>
                </c:pt>
              </c:strCache>
            </c:strRef>
          </c:tx>
          <c:cat>
            <c:numRef>
              <c:f>ورقة1!$A$2:$A$4</c:f>
              <c:numCache>
                <c:formatCode>General</c:formatCode>
                <c:ptCount val="3"/>
                <c:pt idx="0">
                  <c:v>1</c:v>
                </c:pt>
                <c:pt idx="1">
                  <c:v>2</c:v>
                </c:pt>
                <c:pt idx="2">
                  <c:v>3</c:v>
                </c:pt>
              </c:numCache>
            </c:numRef>
          </c:cat>
          <c:val>
            <c:numRef>
              <c:f>ورقة1!$C$2:$C$4</c:f>
            </c:numRef>
          </c:val>
        </c:ser>
        <c:ser>
          <c:idx val="2"/>
          <c:order val="2"/>
          <c:tx>
            <c:strRef>
              <c:f>ورقة1!$D$1</c:f>
              <c:strCache>
                <c:ptCount val="1"/>
                <c:pt idx="0">
                  <c:v>عمود2</c:v>
                </c:pt>
              </c:strCache>
            </c:strRef>
          </c:tx>
          <c:cat>
            <c:numRef>
              <c:f>ورقة1!$A$2:$A$4</c:f>
              <c:numCache>
                <c:formatCode>General</c:formatCode>
                <c:ptCount val="3"/>
                <c:pt idx="0">
                  <c:v>1</c:v>
                </c:pt>
                <c:pt idx="1">
                  <c:v>2</c:v>
                </c:pt>
                <c:pt idx="2">
                  <c:v>3</c:v>
                </c:pt>
              </c:numCache>
            </c:numRef>
          </c:cat>
          <c:val>
            <c:numRef>
              <c:f>ورقة1!$D$2:$D$4</c:f>
            </c:numRef>
          </c:val>
        </c:ser>
        <c:overlap val="100"/>
        <c:axId val="186432128"/>
        <c:axId val="186442112"/>
      </c:barChart>
      <c:catAx>
        <c:axId val="186432128"/>
        <c:scaling>
          <c:orientation val="minMax"/>
        </c:scaling>
        <c:axPos val="b"/>
        <c:numFmt formatCode="General" sourceLinked="0"/>
        <c:majorTickMark val="none"/>
        <c:tickLblPos val="nextTo"/>
        <c:spPr>
          <a:ln>
            <a:solidFill>
              <a:prstClr val="black"/>
            </a:solidFill>
          </a:ln>
        </c:spPr>
        <c:txPr>
          <a:bodyPr rot="0" vert="horz"/>
          <a:lstStyle/>
          <a:p>
            <a:pPr>
              <a:defRPr lang="en-US"/>
            </a:pPr>
            <a:endParaRPr lang="en-US"/>
          </a:p>
        </c:txPr>
        <c:crossAx val="186442112"/>
        <c:crosses val="autoZero"/>
        <c:lblAlgn val="ctr"/>
        <c:lblOffset val="100"/>
      </c:catAx>
      <c:valAx>
        <c:axId val="186442112"/>
        <c:scaling>
          <c:orientation val="minMax"/>
        </c:scaling>
        <c:axPos val="l"/>
        <c:majorGridlines/>
        <c:numFmt formatCode="General" sourceLinked="1"/>
        <c:majorTickMark val="in"/>
        <c:tickLblPos val="nextTo"/>
        <c:spPr>
          <a:ln>
            <a:solidFill>
              <a:prstClr val="black"/>
            </a:solidFill>
          </a:ln>
        </c:spPr>
        <c:txPr>
          <a:bodyPr/>
          <a:lstStyle/>
          <a:p>
            <a:pPr>
              <a:defRPr lang="en-US"/>
            </a:pPr>
            <a:endParaRPr lang="en-US"/>
          </a:p>
        </c:txPr>
        <c:crossAx val="186432128"/>
        <c:crosses val="autoZero"/>
        <c:crossBetween val="between"/>
      </c:valAx>
      <c:spPr>
        <a:ln>
          <a:solidFill>
            <a:prstClr val="black"/>
          </a:solidFill>
        </a:ln>
      </c:spPr>
    </c:plotArea>
    <c:plotVisOnly val="1"/>
  </c:chart>
  <c:spPr>
    <a:ln>
      <a:solidFill>
        <a:schemeClr val="tx1"/>
      </a:solidFill>
    </a:ln>
  </c:spPr>
  <c:txPr>
    <a:bodyPr/>
    <a:lstStyle/>
    <a:p>
      <a:pPr>
        <a:defRPr sz="1800"/>
      </a:pPr>
      <a:endParaRPr lang="en-US"/>
    </a:p>
  </c:txPr>
  <c:externalData r:id="rId1"/>
</c:chartSpace>
</file>

<file path=ppt/comments/comment1.xml><?xml version="1.0" encoding="utf-8"?>
<p:cmLst xmlns:a="http://schemas.openxmlformats.org/drawingml/2006/main" xmlns:r="http://schemas.openxmlformats.org/officeDocument/2006/relationships" xmlns:p="http://schemas.openxmlformats.org/presentationml/2006/main">
  <p:cm authorId="0" dt="2009-01-15T11:55:02.734" idx="2">
    <p:pos x="5750" y="10"/>
    <p:text>This chapter can be completely studied from lectures notes, subjective and objective probability is not included</p:text>
  </p:cm>
</p:cmLst>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28.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wmf"/><Relationship Id="rId1" Type="http://schemas.openxmlformats.org/officeDocument/2006/relationships/image" Target="../media/image35.wmf"/><Relationship Id="rId6" Type="http://schemas.openxmlformats.org/officeDocument/2006/relationships/image" Target="../media/image40.wmf"/><Relationship Id="rId5" Type="http://schemas.openxmlformats.org/officeDocument/2006/relationships/image" Target="../media/image39.wmf"/><Relationship Id="rId4"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6.wmf"/><Relationship Id="rId1" Type="http://schemas.openxmlformats.org/officeDocument/2006/relationships/image" Target="../media/image45.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48.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0.vml.rels><?xml version="1.0" encoding="UTF-8" standalone="yes"?>
<Relationships xmlns="http://schemas.openxmlformats.org/package/2006/relationships"><Relationship Id="rId2" Type="http://schemas.openxmlformats.org/officeDocument/2006/relationships/image" Target="../media/image52.wmf"/><Relationship Id="rId1" Type="http://schemas.openxmlformats.org/officeDocument/2006/relationships/image" Target="../media/image51.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image" Target="../media/image53.wmf"/></Relationships>
</file>

<file path=ppt/drawings/_rels/vmlDrawing22.vml.rels><?xml version="1.0" encoding="UTF-8" standalone="yes"?>
<Relationships xmlns="http://schemas.openxmlformats.org/package/2006/relationships"><Relationship Id="rId3" Type="http://schemas.openxmlformats.org/officeDocument/2006/relationships/image" Target="../media/image57.wmf"/><Relationship Id="rId2" Type="http://schemas.openxmlformats.org/officeDocument/2006/relationships/image" Target="../media/image56.wmf"/><Relationship Id="rId1" Type="http://schemas.openxmlformats.org/officeDocument/2006/relationships/image" Target="../media/image55.w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6.vml.rels><?xml version="1.0" encoding="UTF-8" standalone="yes"?>
<Relationships xmlns="http://schemas.openxmlformats.org/package/2006/relationships"><Relationship Id="rId3" Type="http://schemas.openxmlformats.org/officeDocument/2006/relationships/image" Target="../media/image65.wmf"/><Relationship Id="rId2" Type="http://schemas.openxmlformats.org/officeDocument/2006/relationships/image" Target="../media/image64.wmf"/><Relationship Id="rId1" Type="http://schemas.openxmlformats.org/officeDocument/2006/relationships/image" Target="../media/image63.wmf"/><Relationship Id="rId4" Type="http://schemas.openxmlformats.org/officeDocument/2006/relationships/image" Target="../media/image66.wmf"/></Relationships>
</file>

<file path=ppt/drawings/_rels/vmlDrawing27.vml.rels><?xml version="1.0" encoding="UTF-8" standalone="yes"?>
<Relationships xmlns="http://schemas.openxmlformats.org/package/2006/relationships"><Relationship Id="rId8" Type="http://schemas.openxmlformats.org/officeDocument/2006/relationships/image" Target="../media/image74.wmf"/><Relationship Id="rId13" Type="http://schemas.openxmlformats.org/officeDocument/2006/relationships/image" Target="../media/image79.wmf"/><Relationship Id="rId3" Type="http://schemas.openxmlformats.org/officeDocument/2006/relationships/image" Target="../media/image69.wmf"/><Relationship Id="rId7" Type="http://schemas.openxmlformats.org/officeDocument/2006/relationships/image" Target="../media/image73.wmf"/><Relationship Id="rId12" Type="http://schemas.openxmlformats.org/officeDocument/2006/relationships/image" Target="../media/image78.wmf"/><Relationship Id="rId2" Type="http://schemas.openxmlformats.org/officeDocument/2006/relationships/image" Target="../media/image68.wmf"/><Relationship Id="rId1" Type="http://schemas.openxmlformats.org/officeDocument/2006/relationships/image" Target="../media/image67.wmf"/><Relationship Id="rId6" Type="http://schemas.openxmlformats.org/officeDocument/2006/relationships/image" Target="../media/image72.wmf"/><Relationship Id="rId11" Type="http://schemas.openxmlformats.org/officeDocument/2006/relationships/image" Target="../media/image77.wmf"/><Relationship Id="rId5" Type="http://schemas.openxmlformats.org/officeDocument/2006/relationships/image" Target="../media/image71.wmf"/><Relationship Id="rId10" Type="http://schemas.openxmlformats.org/officeDocument/2006/relationships/image" Target="../media/image76.wmf"/><Relationship Id="rId4" Type="http://schemas.openxmlformats.org/officeDocument/2006/relationships/image" Target="../media/image70.wmf"/><Relationship Id="rId9" Type="http://schemas.openxmlformats.org/officeDocument/2006/relationships/image" Target="../media/image75.wmf"/><Relationship Id="rId14" Type="http://schemas.openxmlformats.org/officeDocument/2006/relationships/image" Target="../media/image80.wmf"/></Relationships>
</file>

<file path=ppt/drawings/_rels/vmlDrawing28.v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image" Target="../media/image81.wmf"/></Relationships>
</file>

<file path=ppt/drawings/_rels/vmlDrawing29.vml.rels><?xml version="1.0" encoding="UTF-8" standalone="yes"?>
<Relationships xmlns="http://schemas.openxmlformats.org/package/2006/relationships"><Relationship Id="rId8" Type="http://schemas.openxmlformats.org/officeDocument/2006/relationships/image" Target="../media/image90.wmf"/><Relationship Id="rId13" Type="http://schemas.openxmlformats.org/officeDocument/2006/relationships/image" Target="../media/image95.wmf"/><Relationship Id="rId3" Type="http://schemas.openxmlformats.org/officeDocument/2006/relationships/image" Target="../media/image85.wmf"/><Relationship Id="rId7" Type="http://schemas.openxmlformats.org/officeDocument/2006/relationships/image" Target="../media/image89.wmf"/><Relationship Id="rId12" Type="http://schemas.openxmlformats.org/officeDocument/2006/relationships/image" Target="../media/image94.wmf"/><Relationship Id="rId2" Type="http://schemas.openxmlformats.org/officeDocument/2006/relationships/image" Target="../media/image84.wmf"/><Relationship Id="rId1" Type="http://schemas.openxmlformats.org/officeDocument/2006/relationships/image" Target="../media/image83.wmf"/><Relationship Id="rId6" Type="http://schemas.openxmlformats.org/officeDocument/2006/relationships/image" Target="../media/image88.wmf"/><Relationship Id="rId11" Type="http://schemas.openxmlformats.org/officeDocument/2006/relationships/image" Target="../media/image93.wmf"/><Relationship Id="rId5" Type="http://schemas.openxmlformats.org/officeDocument/2006/relationships/image" Target="../media/image87.wmf"/><Relationship Id="rId10" Type="http://schemas.openxmlformats.org/officeDocument/2006/relationships/image" Target="../media/image92.wmf"/><Relationship Id="rId4" Type="http://schemas.openxmlformats.org/officeDocument/2006/relationships/image" Target="../media/image86.wmf"/><Relationship Id="rId9" Type="http://schemas.openxmlformats.org/officeDocument/2006/relationships/image" Target="../media/image91.wmf"/><Relationship Id="rId14" Type="http://schemas.openxmlformats.org/officeDocument/2006/relationships/image" Target="../media/image9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97.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100.wmf"/><Relationship Id="rId2" Type="http://schemas.openxmlformats.org/officeDocument/2006/relationships/image" Target="../media/image99.wmf"/><Relationship Id="rId1" Type="http://schemas.openxmlformats.org/officeDocument/2006/relationships/image" Target="../media/image98.wmf"/></Relationships>
</file>

<file path=ppt/drawings/_rels/vmlDrawing32.vml.rels><?xml version="1.0" encoding="UTF-8" standalone="yes"?>
<Relationships xmlns="http://schemas.openxmlformats.org/package/2006/relationships"><Relationship Id="rId2" Type="http://schemas.openxmlformats.org/officeDocument/2006/relationships/image" Target="../media/image102.wmf"/><Relationship Id="rId1" Type="http://schemas.openxmlformats.org/officeDocument/2006/relationships/image" Target="../media/image101.w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103.wmf"/></Relationships>
</file>

<file path=ppt/drawings/_rels/vmlDrawing34.vml.rels><?xml version="1.0" encoding="UTF-8" standalone="yes"?>
<Relationships xmlns="http://schemas.openxmlformats.org/package/2006/relationships"><Relationship Id="rId8" Type="http://schemas.openxmlformats.org/officeDocument/2006/relationships/image" Target="../media/image111.wmf"/><Relationship Id="rId3" Type="http://schemas.openxmlformats.org/officeDocument/2006/relationships/image" Target="../media/image106.wmf"/><Relationship Id="rId7" Type="http://schemas.openxmlformats.org/officeDocument/2006/relationships/image" Target="../media/image110.wmf"/><Relationship Id="rId2" Type="http://schemas.openxmlformats.org/officeDocument/2006/relationships/image" Target="../media/image105.wmf"/><Relationship Id="rId1" Type="http://schemas.openxmlformats.org/officeDocument/2006/relationships/image" Target="../media/image104.wmf"/><Relationship Id="rId6" Type="http://schemas.openxmlformats.org/officeDocument/2006/relationships/image" Target="../media/image109.wmf"/><Relationship Id="rId5" Type="http://schemas.openxmlformats.org/officeDocument/2006/relationships/image" Target="../media/image108.wmf"/><Relationship Id="rId4" Type="http://schemas.openxmlformats.org/officeDocument/2006/relationships/image" Target="../media/image107.wmf"/><Relationship Id="rId9" Type="http://schemas.openxmlformats.org/officeDocument/2006/relationships/image" Target="../media/image112.wmf"/></Relationships>
</file>

<file path=ppt/drawings/_rels/vmlDrawing35.v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image" Target="../media/image113.wmf"/></Relationships>
</file>

<file path=ppt/drawings/_rels/vmlDrawing36.vml.rels><?xml version="1.0" encoding="UTF-8" standalone="yes"?>
<Relationships xmlns="http://schemas.openxmlformats.org/package/2006/relationships"><Relationship Id="rId2" Type="http://schemas.openxmlformats.org/officeDocument/2006/relationships/image" Target="../media/image117.wmf"/><Relationship Id="rId1" Type="http://schemas.openxmlformats.org/officeDocument/2006/relationships/image" Target="../media/image116.wmf"/></Relationships>
</file>

<file path=ppt/drawings/_rels/vmlDrawing37.v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image" Target="../media/image119.wmf"/><Relationship Id="rId1" Type="http://schemas.openxmlformats.org/officeDocument/2006/relationships/image" Target="../media/image118.w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121.wmf"/></Relationships>
</file>

<file path=ppt/drawings/_rels/vmlDrawing39.vml.rels><?xml version="1.0" encoding="UTF-8" standalone="yes"?>
<Relationships xmlns="http://schemas.openxmlformats.org/package/2006/relationships"><Relationship Id="rId3" Type="http://schemas.openxmlformats.org/officeDocument/2006/relationships/image" Target="../media/image124.wmf"/><Relationship Id="rId2" Type="http://schemas.openxmlformats.org/officeDocument/2006/relationships/image" Target="../media/image123.wmf"/><Relationship Id="rId1" Type="http://schemas.openxmlformats.org/officeDocument/2006/relationships/image" Target="../media/image122.wmf"/><Relationship Id="rId4" Type="http://schemas.openxmlformats.org/officeDocument/2006/relationships/image" Target="../media/image12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image" Target="../media/image7.wmf"/></Relationships>
</file>

<file path=ppt/drawings/_rels/vmlDrawing40.vml.rels><?xml version="1.0" encoding="UTF-8" standalone="yes"?>
<Relationships xmlns="http://schemas.openxmlformats.org/package/2006/relationships"><Relationship Id="rId3" Type="http://schemas.openxmlformats.org/officeDocument/2006/relationships/image" Target="../media/image127.wmf"/><Relationship Id="rId2" Type="http://schemas.openxmlformats.org/officeDocument/2006/relationships/image" Target="../media/image126.wmf"/><Relationship Id="rId1" Type="http://schemas.openxmlformats.org/officeDocument/2006/relationships/image" Target="../media/image123.wmf"/><Relationship Id="rId5" Type="http://schemas.openxmlformats.org/officeDocument/2006/relationships/image" Target="../media/image129.wmf"/><Relationship Id="rId4" Type="http://schemas.openxmlformats.org/officeDocument/2006/relationships/image" Target="../media/image128.wmf"/></Relationships>
</file>

<file path=ppt/drawings/_rels/vmlDrawing41.v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image" Target="../media/image131.wmf"/><Relationship Id="rId1" Type="http://schemas.openxmlformats.org/officeDocument/2006/relationships/image" Target="../media/image130.wmf"/><Relationship Id="rId4" Type="http://schemas.openxmlformats.org/officeDocument/2006/relationships/image" Target="../media/image133.wmf"/></Relationships>
</file>

<file path=ppt/drawings/_rels/vmlDrawing42.vml.rels><?xml version="1.0" encoding="UTF-8" standalone="yes"?>
<Relationships xmlns="http://schemas.openxmlformats.org/package/2006/relationships"><Relationship Id="rId3" Type="http://schemas.openxmlformats.org/officeDocument/2006/relationships/image" Target="../media/image128.wmf"/><Relationship Id="rId2" Type="http://schemas.openxmlformats.org/officeDocument/2006/relationships/image" Target="../media/image133.wmf"/><Relationship Id="rId1" Type="http://schemas.openxmlformats.org/officeDocument/2006/relationships/image" Target="../media/image134.wmf"/><Relationship Id="rId5" Type="http://schemas.openxmlformats.org/officeDocument/2006/relationships/image" Target="../media/image136.wmf"/><Relationship Id="rId4" Type="http://schemas.openxmlformats.org/officeDocument/2006/relationships/image" Target="../media/image135.wmf"/></Relationships>
</file>

<file path=ppt/drawings/_rels/vmlDrawing43.vml.rels><?xml version="1.0" encoding="UTF-8" standalone="yes"?>
<Relationships xmlns="http://schemas.openxmlformats.org/package/2006/relationships"><Relationship Id="rId3" Type="http://schemas.openxmlformats.org/officeDocument/2006/relationships/image" Target="../media/image139.wmf"/><Relationship Id="rId2" Type="http://schemas.openxmlformats.org/officeDocument/2006/relationships/image" Target="../media/image138.wmf"/><Relationship Id="rId1" Type="http://schemas.openxmlformats.org/officeDocument/2006/relationships/image" Target="../media/image137.wmf"/><Relationship Id="rId4" Type="http://schemas.openxmlformats.org/officeDocument/2006/relationships/image" Target="../media/image140.wmf"/></Relationships>
</file>

<file path=ppt/drawings/_rels/vmlDrawing44.v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image" Target="../media/image142.wmf"/><Relationship Id="rId1" Type="http://schemas.openxmlformats.org/officeDocument/2006/relationships/image" Target="../media/image141.wmf"/></Relationships>
</file>

<file path=ppt/drawings/_rels/vmlDrawing45.vml.rels><?xml version="1.0" encoding="UTF-8" standalone="yes"?>
<Relationships xmlns="http://schemas.openxmlformats.org/package/2006/relationships"><Relationship Id="rId2" Type="http://schemas.openxmlformats.org/officeDocument/2006/relationships/image" Target="../media/image142.wmf"/><Relationship Id="rId1" Type="http://schemas.openxmlformats.org/officeDocument/2006/relationships/image" Target="../media/image144.wmf"/></Relationships>
</file>

<file path=ppt/drawings/_rels/vmlDrawing46.vml.rels><?xml version="1.0" encoding="UTF-8" standalone="yes"?>
<Relationships xmlns="http://schemas.openxmlformats.org/package/2006/relationships"><Relationship Id="rId3" Type="http://schemas.openxmlformats.org/officeDocument/2006/relationships/image" Target="../media/image146.wmf"/><Relationship Id="rId2" Type="http://schemas.openxmlformats.org/officeDocument/2006/relationships/image" Target="../media/image145.wmf"/><Relationship Id="rId1" Type="http://schemas.openxmlformats.org/officeDocument/2006/relationships/image" Target="../media/image143.wmf"/><Relationship Id="rId4" Type="http://schemas.openxmlformats.org/officeDocument/2006/relationships/image" Target="../media/image14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image" Target="../media/image10.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8" Type="http://schemas.openxmlformats.org/officeDocument/2006/relationships/image" Target="../media/image23.wmf"/><Relationship Id="rId3" Type="http://schemas.openxmlformats.org/officeDocument/2006/relationships/image" Target="../media/image19.wmf"/><Relationship Id="rId7" Type="http://schemas.openxmlformats.org/officeDocument/2006/relationships/image" Target="../media/image22.wmf"/><Relationship Id="rId2" Type="http://schemas.openxmlformats.org/officeDocument/2006/relationships/image" Target="../media/image18.wmf"/><Relationship Id="rId1" Type="http://schemas.openxmlformats.org/officeDocument/2006/relationships/image" Target="../media/image17.wmf"/><Relationship Id="rId6" Type="http://schemas.openxmlformats.org/officeDocument/2006/relationships/image" Target="../media/image21.wmf"/><Relationship Id="rId5" Type="http://schemas.openxmlformats.org/officeDocument/2006/relationships/image" Target="../media/image16.wmf"/><Relationship Id="rId4" Type="http://schemas.openxmlformats.org/officeDocument/2006/relationships/image" Target="../media/image20.wmf"/><Relationship Id="rId9" Type="http://schemas.openxmlformats.org/officeDocument/2006/relationships/image" Target="../media/image24.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26.wmf"/><Relationship Id="rId1" Type="http://schemas.openxmlformats.org/officeDocument/2006/relationships/image" Target="../media/image25.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 Id="rId5" Type="http://schemas.openxmlformats.org/officeDocument/2006/relationships/image" Target="../media/image31.wmf"/><Relationship Id="rId4"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3846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r>
              <a:rPr lang="en-US"/>
              <a:t>Dr.Arwa Alameen AlShingiti</a:t>
            </a:r>
            <a:endParaRPr lang="en-GB"/>
          </a:p>
        </p:txBody>
      </p:sp>
      <p:sp>
        <p:nvSpPr>
          <p:cNvPr id="14339" name="Rectangle 3"/>
          <p:cNvSpPr>
            <a:spLocks noGrp="1" noChangeArrowheads="1"/>
          </p:cNvSpPr>
          <p:nvPr>
            <p:ph type="dt" sz="quarter" idx="1"/>
          </p:nvPr>
        </p:nvSpPr>
        <p:spPr bwMode="auto">
          <a:xfrm>
            <a:off x="3840163" y="0"/>
            <a:ext cx="293846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GB"/>
          </a:p>
        </p:txBody>
      </p:sp>
      <p:sp>
        <p:nvSpPr>
          <p:cNvPr id="14340" name="Rectangle 4"/>
          <p:cNvSpPr>
            <a:spLocks noGrp="1" noChangeArrowheads="1"/>
          </p:cNvSpPr>
          <p:nvPr>
            <p:ph type="ftr" sz="quarter" idx="2"/>
          </p:nvPr>
        </p:nvSpPr>
        <p:spPr bwMode="auto">
          <a:xfrm>
            <a:off x="0" y="9377363"/>
            <a:ext cx="293846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GB"/>
          </a:p>
        </p:txBody>
      </p:sp>
      <p:sp>
        <p:nvSpPr>
          <p:cNvPr id="14341" name="Rectangle 5"/>
          <p:cNvSpPr>
            <a:spLocks noGrp="1" noChangeArrowheads="1"/>
          </p:cNvSpPr>
          <p:nvPr>
            <p:ph type="sldNum" sz="quarter" idx="3"/>
          </p:nvPr>
        </p:nvSpPr>
        <p:spPr bwMode="auto">
          <a:xfrm>
            <a:off x="3840163" y="9377363"/>
            <a:ext cx="293846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F2F29D21-D904-483B-B366-38D11A8F7607}" type="slidenum">
              <a:rPr lang="ar-SA"/>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38463"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pitchFamily="34" charset="0"/>
                <a:cs typeface="Arial" pitchFamily="34" charset="0"/>
              </a:defRPr>
            </a:lvl1pPr>
          </a:lstStyle>
          <a:p>
            <a:pPr>
              <a:defRPr/>
            </a:pPr>
            <a:r>
              <a:rPr lang="en-US"/>
              <a:t>Dr.Arwa Alameen AlShingiti</a:t>
            </a:r>
            <a:endParaRPr lang="en-GB"/>
          </a:p>
        </p:txBody>
      </p:sp>
      <p:sp>
        <p:nvSpPr>
          <p:cNvPr id="19459" name="Rectangle 3"/>
          <p:cNvSpPr>
            <a:spLocks noGrp="1" noChangeArrowheads="1"/>
          </p:cNvSpPr>
          <p:nvPr>
            <p:ph type="dt" idx="1"/>
          </p:nvPr>
        </p:nvSpPr>
        <p:spPr bwMode="auto">
          <a:xfrm>
            <a:off x="3840163" y="0"/>
            <a:ext cx="2938462"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pitchFamily="34" charset="0"/>
                <a:cs typeface="Arial" pitchFamily="34" charset="0"/>
              </a:defRPr>
            </a:lvl1pPr>
          </a:lstStyle>
          <a:p>
            <a:pPr>
              <a:defRPr/>
            </a:pPr>
            <a:endParaRPr lang="en-GB"/>
          </a:p>
        </p:txBody>
      </p:sp>
      <p:sp>
        <p:nvSpPr>
          <p:cNvPr id="90116" name="Rectangle 4"/>
          <p:cNvSpPr>
            <a:spLocks noGrp="1" noRot="1" noChangeAspect="1" noChangeArrowheads="1" noTextEdit="1"/>
          </p:cNvSpPr>
          <p:nvPr>
            <p:ph type="sldImg" idx="2"/>
          </p:nvPr>
        </p:nvSpPr>
        <p:spPr bwMode="auto">
          <a:xfrm>
            <a:off x="922338" y="739775"/>
            <a:ext cx="4935537" cy="3703638"/>
          </a:xfrm>
          <a:prstGeom prst="rect">
            <a:avLst/>
          </a:prstGeom>
          <a:noFill/>
          <a:ln w="9525">
            <a:solidFill>
              <a:srgbClr val="000000"/>
            </a:solidFill>
            <a:miter lim="800000"/>
            <a:headEnd/>
            <a:tailEnd/>
          </a:ln>
        </p:spPr>
      </p:sp>
      <p:sp>
        <p:nvSpPr>
          <p:cNvPr id="19461" name="Rectangle 5"/>
          <p:cNvSpPr>
            <a:spLocks noGrp="1" noChangeArrowheads="1"/>
          </p:cNvSpPr>
          <p:nvPr>
            <p:ph type="body" sz="quarter" idx="3"/>
          </p:nvPr>
        </p:nvSpPr>
        <p:spPr bwMode="auto">
          <a:xfrm>
            <a:off x="677863" y="4689475"/>
            <a:ext cx="5424487"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19462" name="Rectangle 6"/>
          <p:cNvSpPr>
            <a:spLocks noGrp="1" noChangeArrowheads="1"/>
          </p:cNvSpPr>
          <p:nvPr>
            <p:ph type="ftr" sz="quarter" idx="4"/>
          </p:nvPr>
        </p:nvSpPr>
        <p:spPr bwMode="auto">
          <a:xfrm>
            <a:off x="0" y="9377363"/>
            <a:ext cx="2938463"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pitchFamily="34" charset="0"/>
                <a:cs typeface="Arial" pitchFamily="34" charset="0"/>
              </a:defRPr>
            </a:lvl1pPr>
          </a:lstStyle>
          <a:p>
            <a:pPr>
              <a:defRPr/>
            </a:pPr>
            <a:endParaRPr lang="en-GB"/>
          </a:p>
        </p:txBody>
      </p:sp>
      <p:sp>
        <p:nvSpPr>
          <p:cNvPr id="19463" name="Rectangle 7"/>
          <p:cNvSpPr>
            <a:spLocks noGrp="1" noChangeArrowheads="1"/>
          </p:cNvSpPr>
          <p:nvPr>
            <p:ph type="sldNum" sz="quarter" idx="5"/>
          </p:nvPr>
        </p:nvSpPr>
        <p:spPr bwMode="auto">
          <a:xfrm>
            <a:off x="3840163" y="9377363"/>
            <a:ext cx="2938462" cy="4937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pitchFamily="34" charset="0"/>
                <a:cs typeface="Arial" pitchFamily="34" charset="0"/>
              </a:defRPr>
            </a:lvl1pPr>
          </a:lstStyle>
          <a:p>
            <a:pPr>
              <a:defRPr/>
            </a:pPr>
            <a:fld id="{8F7D73E9-09BB-4249-A163-274272AF91D3}" type="slidenum">
              <a:rPr lang="ar-SA"/>
              <a:pPr>
                <a:defRPr/>
              </a:pPr>
              <a:t>‹#›</a:t>
            </a:fld>
            <a:endParaRPr lang="en-GB"/>
          </a:p>
        </p:txBody>
      </p:sp>
    </p:spTree>
  </p:cSld>
  <p:clrMap bg1="lt1" tx1="dk1" bg2="lt2" tx2="dk2" accent1="accent1" accent2="accent2" accent3="accent3" accent4="accent4" accent5="accent5" accent6="accent6" hlink="hlink" folHlink="folHlink"/>
  <p:hf ftr="0" dt="0"/>
  <p:notesStyle>
    <a:lvl1pPr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Arial" pitchFamily="34"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ln/>
        </p:spPr>
        <p:txBody>
          <a:bodyPr/>
          <a:lstStyle/>
          <a:p>
            <a:endParaRPr lang="ar-SA" smtClean="0"/>
          </a:p>
        </p:txBody>
      </p:sp>
      <p:sp>
        <p:nvSpPr>
          <p:cNvPr id="91140" name="Header Placeholder 3"/>
          <p:cNvSpPr>
            <a:spLocks noGrp="1"/>
          </p:cNvSpPr>
          <p:nvPr>
            <p:ph type="hdr" sz="quarter"/>
          </p:nvPr>
        </p:nvSpPr>
        <p:spPr>
          <a:noFill/>
        </p:spPr>
        <p:txBody>
          <a:bodyPr/>
          <a:lstStyle/>
          <a:p>
            <a:r>
              <a:rPr lang="en-US" smtClean="0"/>
              <a:t>Dr.Arwa Alameen AlShingiti</a:t>
            </a:r>
            <a:endParaRPr lang="en-GB" smtClean="0"/>
          </a:p>
        </p:txBody>
      </p:sp>
      <p:sp>
        <p:nvSpPr>
          <p:cNvPr id="91141" name="Slide Number Placeholder 4"/>
          <p:cNvSpPr>
            <a:spLocks noGrp="1"/>
          </p:cNvSpPr>
          <p:nvPr>
            <p:ph type="sldNum" sz="quarter" idx="5"/>
          </p:nvPr>
        </p:nvSpPr>
        <p:spPr>
          <a:noFill/>
        </p:spPr>
        <p:txBody>
          <a:bodyPr/>
          <a:lstStyle/>
          <a:p>
            <a:fld id="{EFF67698-BFB2-4E26-ADA7-F2458947AB9B}" type="slidenum">
              <a:rPr lang="ar-SA" smtClean="0"/>
              <a:pPr/>
              <a:t>12</a:t>
            </a:fld>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0355" name="Rectangle 7"/>
          <p:cNvSpPr>
            <a:spLocks noGrp="1" noChangeArrowheads="1"/>
          </p:cNvSpPr>
          <p:nvPr>
            <p:ph type="sldNum" sz="quarter" idx="5"/>
          </p:nvPr>
        </p:nvSpPr>
        <p:spPr>
          <a:noFill/>
        </p:spPr>
        <p:txBody>
          <a:bodyPr/>
          <a:lstStyle/>
          <a:p>
            <a:fld id="{7F9F0F28-B92A-4B4A-8B2F-3E6630E07720}" type="slidenum">
              <a:rPr lang="ar-SA" smtClean="0"/>
              <a:pPr/>
              <a:t>46</a:t>
            </a:fld>
            <a:endParaRPr lang="en-GB" smtClean="0"/>
          </a:p>
        </p:txBody>
      </p:sp>
      <p:sp>
        <p:nvSpPr>
          <p:cNvPr id="100356" name="Rectangle 2"/>
          <p:cNvSpPr>
            <a:spLocks noGrp="1" noRot="1" noChangeAspect="1" noChangeArrowheads="1" noTextEdit="1"/>
          </p:cNvSpPr>
          <p:nvPr>
            <p:ph type="sldImg"/>
          </p:nvPr>
        </p:nvSpPr>
        <p:spPr>
          <a:ln/>
        </p:spPr>
      </p:sp>
      <p:sp>
        <p:nvSpPr>
          <p:cNvPr id="1003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1379" name="Rectangle 7"/>
          <p:cNvSpPr>
            <a:spLocks noGrp="1" noChangeArrowheads="1"/>
          </p:cNvSpPr>
          <p:nvPr>
            <p:ph type="sldNum" sz="quarter" idx="5"/>
          </p:nvPr>
        </p:nvSpPr>
        <p:spPr>
          <a:noFill/>
        </p:spPr>
        <p:txBody>
          <a:bodyPr/>
          <a:lstStyle/>
          <a:p>
            <a:fld id="{5A2ED620-DB50-400B-AAFB-D2765C5CE034}" type="slidenum">
              <a:rPr lang="ar-SA" smtClean="0"/>
              <a:pPr/>
              <a:t>47</a:t>
            </a:fld>
            <a:endParaRPr lang="en-GB" smtClean="0"/>
          </a:p>
        </p:txBody>
      </p:sp>
      <p:sp>
        <p:nvSpPr>
          <p:cNvPr id="101380" name="Rectangle 2"/>
          <p:cNvSpPr>
            <a:spLocks noGrp="1" noRot="1" noChangeAspect="1" noChangeArrowheads="1" noTextEdit="1"/>
          </p:cNvSpPr>
          <p:nvPr>
            <p:ph type="sldImg"/>
          </p:nvPr>
        </p:nvSpPr>
        <p:spPr>
          <a:ln/>
        </p:spPr>
      </p:sp>
      <p:sp>
        <p:nvSpPr>
          <p:cNvPr id="10138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2403" name="Rectangle 7"/>
          <p:cNvSpPr>
            <a:spLocks noGrp="1" noChangeArrowheads="1"/>
          </p:cNvSpPr>
          <p:nvPr>
            <p:ph type="sldNum" sz="quarter" idx="5"/>
          </p:nvPr>
        </p:nvSpPr>
        <p:spPr>
          <a:noFill/>
        </p:spPr>
        <p:txBody>
          <a:bodyPr/>
          <a:lstStyle/>
          <a:p>
            <a:fld id="{888791EF-2185-4DEA-A722-0CD43E9C69C5}" type="slidenum">
              <a:rPr lang="ar-SA" smtClean="0"/>
              <a:pPr/>
              <a:t>48</a:t>
            </a:fld>
            <a:endParaRPr lang="en-GB" smtClean="0"/>
          </a:p>
        </p:txBody>
      </p:sp>
      <p:sp>
        <p:nvSpPr>
          <p:cNvPr id="102404" name="Rectangle 2"/>
          <p:cNvSpPr>
            <a:spLocks noGrp="1" noRot="1" noChangeAspect="1" noChangeArrowheads="1" noTextEdit="1"/>
          </p:cNvSpPr>
          <p:nvPr>
            <p:ph type="sldImg"/>
          </p:nvPr>
        </p:nvSpPr>
        <p:spPr>
          <a:ln/>
        </p:spPr>
      </p:sp>
      <p:sp>
        <p:nvSpPr>
          <p:cNvPr id="10240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3427" name="Rectangle 7"/>
          <p:cNvSpPr>
            <a:spLocks noGrp="1" noChangeArrowheads="1"/>
          </p:cNvSpPr>
          <p:nvPr>
            <p:ph type="sldNum" sz="quarter" idx="5"/>
          </p:nvPr>
        </p:nvSpPr>
        <p:spPr>
          <a:noFill/>
        </p:spPr>
        <p:txBody>
          <a:bodyPr/>
          <a:lstStyle/>
          <a:p>
            <a:fld id="{07959C0C-2001-4FA1-BA3D-00BEA96270C3}" type="slidenum">
              <a:rPr lang="ar-SA" smtClean="0"/>
              <a:pPr/>
              <a:t>49</a:t>
            </a:fld>
            <a:endParaRPr lang="en-GB" smtClean="0"/>
          </a:p>
        </p:txBody>
      </p:sp>
      <p:sp>
        <p:nvSpPr>
          <p:cNvPr id="103428" name="Rectangle 2"/>
          <p:cNvSpPr>
            <a:spLocks noGrp="1" noRot="1" noChangeAspect="1" noChangeArrowheads="1" noTextEdit="1"/>
          </p:cNvSpPr>
          <p:nvPr>
            <p:ph type="sldImg"/>
          </p:nvPr>
        </p:nvSpPr>
        <p:spPr>
          <a:ln/>
        </p:spPr>
      </p:sp>
      <p:sp>
        <p:nvSpPr>
          <p:cNvPr id="10342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4451" name="Rectangle 7"/>
          <p:cNvSpPr>
            <a:spLocks noGrp="1" noChangeArrowheads="1"/>
          </p:cNvSpPr>
          <p:nvPr>
            <p:ph type="sldNum" sz="quarter" idx="5"/>
          </p:nvPr>
        </p:nvSpPr>
        <p:spPr>
          <a:noFill/>
        </p:spPr>
        <p:txBody>
          <a:bodyPr/>
          <a:lstStyle/>
          <a:p>
            <a:fld id="{8D5C11DE-08F6-40F9-8841-383216CC4705}" type="slidenum">
              <a:rPr lang="ar-SA" smtClean="0"/>
              <a:pPr/>
              <a:t>50</a:t>
            </a:fld>
            <a:endParaRPr lang="en-GB" smtClean="0"/>
          </a:p>
        </p:txBody>
      </p:sp>
      <p:sp>
        <p:nvSpPr>
          <p:cNvPr id="104452" name="Rectangle 2"/>
          <p:cNvSpPr>
            <a:spLocks noGrp="1" noRot="1" noChangeAspect="1" noChangeArrowheads="1" noTextEdit="1"/>
          </p:cNvSpPr>
          <p:nvPr>
            <p:ph type="sldImg"/>
          </p:nvPr>
        </p:nvSpPr>
        <p:spPr>
          <a:ln/>
        </p:spPr>
      </p:sp>
      <p:sp>
        <p:nvSpPr>
          <p:cNvPr id="10445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5475" name="Rectangle 7"/>
          <p:cNvSpPr>
            <a:spLocks noGrp="1" noChangeArrowheads="1"/>
          </p:cNvSpPr>
          <p:nvPr>
            <p:ph type="sldNum" sz="quarter" idx="5"/>
          </p:nvPr>
        </p:nvSpPr>
        <p:spPr>
          <a:noFill/>
        </p:spPr>
        <p:txBody>
          <a:bodyPr/>
          <a:lstStyle/>
          <a:p>
            <a:fld id="{63BC9DFC-31D0-4497-B856-98656D224930}" type="slidenum">
              <a:rPr lang="ar-SA" smtClean="0"/>
              <a:pPr/>
              <a:t>51</a:t>
            </a:fld>
            <a:endParaRPr lang="en-GB" smtClean="0"/>
          </a:p>
        </p:txBody>
      </p:sp>
      <p:sp>
        <p:nvSpPr>
          <p:cNvPr id="105476" name="Rectangle 2"/>
          <p:cNvSpPr>
            <a:spLocks noGrp="1" noRot="1" noChangeAspect="1" noChangeArrowheads="1" noTextEdit="1"/>
          </p:cNvSpPr>
          <p:nvPr>
            <p:ph type="sldImg"/>
          </p:nvPr>
        </p:nvSpPr>
        <p:spPr>
          <a:ln/>
        </p:spPr>
      </p:sp>
      <p:sp>
        <p:nvSpPr>
          <p:cNvPr id="10547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6499" name="Rectangle 7"/>
          <p:cNvSpPr>
            <a:spLocks noGrp="1" noChangeArrowheads="1"/>
          </p:cNvSpPr>
          <p:nvPr>
            <p:ph type="sldNum" sz="quarter" idx="5"/>
          </p:nvPr>
        </p:nvSpPr>
        <p:spPr>
          <a:noFill/>
        </p:spPr>
        <p:txBody>
          <a:bodyPr/>
          <a:lstStyle/>
          <a:p>
            <a:fld id="{9353838E-D3C9-4356-BD39-46B86F87377C}" type="slidenum">
              <a:rPr lang="ar-SA" smtClean="0"/>
              <a:pPr/>
              <a:t>52</a:t>
            </a:fld>
            <a:endParaRPr lang="en-GB" smtClean="0"/>
          </a:p>
        </p:txBody>
      </p:sp>
      <p:sp>
        <p:nvSpPr>
          <p:cNvPr id="106500" name="Rectangle 2"/>
          <p:cNvSpPr>
            <a:spLocks noGrp="1" noRot="1" noChangeAspect="1" noChangeArrowheads="1" noTextEdit="1"/>
          </p:cNvSpPr>
          <p:nvPr>
            <p:ph type="sldImg"/>
          </p:nvPr>
        </p:nvSpPr>
        <p:spPr>
          <a:ln/>
        </p:spPr>
      </p:sp>
      <p:sp>
        <p:nvSpPr>
          <p:cNvPr id="10650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7523" name="Rectangle 7"/>
          <p:cNvSpPr>
            <a:spLocks noGrp="1" noChangeArrowheads="1"/>
          </p:cNvSpPr>
          <p:nvPr>
            <p:ph type="sldNum" sz="quarter" idx="5"/>
          </p:nvPr>
        </p:nvSpPr>
        <p:spPr>
          <a:noFill/>
        </p:spPr>
        <p:txBody>
          <a:bodyPr/>
          <a:lstStyle/>
          <a:p>
            <a:fld id="{ED3E5EE5-B6C4-4EB0-9C8E-DD5F217E8F76}" type="slidenum">
              <a:rPr lang="ar-SA" smtClean="0"/>
              <a:pPr/>
              <a:t>54</a:t>
            </a:fld>
            <a:endParaRPr lang="en-GB" smtClean="0"/>
          </a:p>
        </p:txBody>
      </p:sp>
      <p:sp>
        <p:nvSpPr>
          <p:cNvPr id="107524" name="Rectangle 2"/>
          <p:cNvSpPr>
            <a:spLocks noGrp="1" noRot="1" noChangeAspect="1" noChangeArrowheads="1" noTextEdit="1"/>
          </p:cNvSpPr>
          <p:nvPr>
            <p:ph type="sldImg"/>
          </p:nvPr>
        </p:nvSpPr>
        <p:spPr>
          <a:ln/>
        </p:spPr>
      </p:sp>
      <p:sp>
        <p:nvSpPr>
          <p:cNvPr id="10752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8547" name="Rectangle 7"/>
          <p:cNvSpPr>
            <a:spLocks noGrp="1" noChangeArrowheads="1"/>
          </p:cNvSpPr>
          <p:nvPr>
            <p:ph type="sldNum" sz="quarter" idx="5"/>
          </p:nvPr>
        </p:nvSpPr>
        <p:spPr>
          <a:noFill/>
        </p:spPr>
        <p:txBody>
          <a:bodyPr/>
          <a:lstStyle/>
          <a:p>
            <a:fld id="{9DE629FD-477B-4CA6-836D-77D0599EC2A6}" type="slidenum">
              <a:rPr lang="ar-SA" smtClean="0"/>
              <a:pPr/>
              <a:t>55</a:t>
            </a:fld>
            <a:endParaRPr lang="en-GB" smtClean="0"/>
          </a:p>
        </p:txBody>
      </p:sp>
      <p:sp>
        <p:nvSpPr>
          <p:cNvPr id="108548" name="Rectangle 2"/>
          <p:cNvSpPr>
            <a:spLocks noGrp="1" noRot="1" noChangeAspect="1" noChangeArrowheads="1" noTextEdit="1"/>
          </p:cNvSpPr>
          <p:nvPr>
            <p:ph type="sldImg"/>
          </p:nvPr>
        </p:nvSpPr>
        <p:spPr>
          <a:ln/>
        </p:spPr>
      </p:sp>
      <p:sp>
        <p:nvSpPr>
          <p:cNvPr id="10854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109571" name="Rectangle 7"/>
          <p:cNvSpPr>
            <a:spLocks noGrp="1" noChangeArrowheads="1"/>
          </p:cNvSpPr>
          <p:nvPr>
            <p:ph type="sldNum" sz="quarter" idx="5"/>
          </p:nvPr>
        </p:nvSpPr>
        <p:spPr>
          <a:noFill/>
        </p:spPr>
        <p:txBody>
          <a:bodyPr/>
          <a:lstStyle/>
          <a:p>
            <a:fld id="{27100F11-3B61-46DF-8271-31B157ECC1CA}" type="slidenum">
              <a:rPr lang="ar-SA" smtClean="0"/>
              <a:pPr/>
              <a:t>56</a:t>
            </a:fld>
            <a:endParaRPr lang="en-GB" smtClean="0"/>
          </a:p>
        </p:txBody>
      </p:sp>
      <p:sp>
        <p:nvSpPr>
          <p:cNvPr id="109572" name="Rectangle 2"/>
          <p:cNvSpPr>
            <a:spLocks noGrp="1" noRot="1" noChangeAspect="1" noChangeArrowheads="1" noTextEdit="1"/>
          </p:cNvSpPr>
          <p:nvPr>
            <p:ph type="sldImg"/>
          </p:nvPr>
        </p:nvSpPr>
        <p:spPr>
          <a:ln/>
        </p:spPr>
      </p:sp>
      <p:sp>
        <p:nvSpPr>
          <p:cNvPr id="10957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2163" name="Rectangle 7"/>
          <p:cNvSpPr>
            <a:spLocks noGrp="1" noChangeArrowheads="1"/>
          </p:cNvSpPr>
          <p:nvPr>
            <p:ph type="sldNum" sz="quarter" idx="5"/>
          </p:nvPr>
        </p:nvSpPr>
        <p:spPr>
          <a:noFill/>
        </p:spPr>
        <p:txBody>
          <a:bodyPr/>
          <a:lstStyle/>
          <a:p>
            <a:fld id="{28B6BB0D-73A3-49B7-B17A-83D6CD4804DB}" type="slidenum">
              <a:rPr lang="ar-SA" smtClean="0"/>
              <a:pPr/>
              <a:t>37</a:t>
            </a:fld>
            <a:endParaRPr lang="en-GB" smtClean="0"/>
          </a:p>
        </p:txBody>
      </p:sp>
      <p:sp>
        <p:nvSpPr>
          <p:cNvPr id="92164" name="Rectangle 2"/>
          <p:cNvSpPr>
            <a:spLocks noGrp="1" noRot="1" noChangeAspect="1" noChangeArrowheads="1" noTextEdit="1"/>
          </p:cNvSpPr>
          <p:nvPr>
            <p:ph type="sldImg"/>
          </p:nvPr>
        </p:nvSpPr>
        <p:spPr>
          <a:ln/>
        </p:spPr>
      </p:sp>
      <p:sp>
        <p:nvSpPr>
          <p:cNvPr id="9216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0595"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D3A6A9D6-941F-4D3E-8F8A-974C7AC0D11C}" type="slidenum">
              <a:rPr lang="ar-SA" sz="1200"/>
              <a:pPr/>
              <a:t>57</a:t>
            </a:fld>
            <a:endParaRPr lang="en-GB" sz="1200"/>
          </a:p>
        </p:txBody>
      </p:sp>
      <p:sp>
        <p:nvSpPr>
          <p:cNvPr id="110596" name="Rectangle 2"/>
          <p:cNvSpPr>
            <a:spLocks noGrp="1" noRot="1" noChangeAspect="1" noChangeArrowheads="1" noTextEdit="1"/>
          </p:cNvSpPr>
          <p:nvPr>
            <p:ph type="sldImg"/>
          </p:nvPr>
        </p:nvSpPr>
        <p:spPr>
          <a:ln/>
        </p:spPr>
      </p:sp>
      <p:sp>
        <p:nvSpPr>
          <p:cNvPr id="11059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1619"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9D52DFA0-178A-4327-A239-41653505DC12}" type="slidenum">
              <a:rPr lang="ar-SA" sz="1200"/>
              <a:pPr/>
              <a:t>58</a:t>
            </a:fld>
            <a:endParaRPr lang="en-GB" sz="1200"/>
          </a:p>
        </p:txBody>
      </p:sp>
      <p:sp>
        <p:nvSpPr>
          <p:cNvPr id="111620" name="Rectangle 2"/>
          <p:cNvSpPr>
            <a:spLocks noGrp="1" noRot="1" noChangeAspect="1" noChangeArrowheads="1" noTextEdit="1"/>
          </p:cNvSpPr>
          <p:nvPr>
            <p:ph type="sldImg"/>
          </p:nvPr>
        </p:nvSpPr>
        <p:spPr>
          <a:ln/>
        </p:spPr>
      </p:sp>
      <p:sp>
        <p:nvSpPr>
          <p:cNvPr id="11162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2643"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845531D5-C2C3-43C4-8E91-778C8534A712}" type="slidenum">
              <a:rPr lang="ar-SA" sz="1200"/>
              <a:pPr/>
              <a:t>59</a:t>
            </a:fld>
            <a:endParaRPr lang="en-GB" sz="1200"/>
          </a:p>
        </p:txBody>
      </p:sp>
      <p:sp>
        <p:nvSpPr>
          <p:cNvPr id="112644" name="Rectangle 2"/>
          <p:cNvSpPr>
            <a:spLocks noGrp="1" noRot="1" noChangeAspect="1" noChangeArrowheads="1" noTextEdit="1"/>
          </p:cNvSpPr>
          <p:nvPr>
            <p:ph type="sldImg"/>
          </p:nvPr>
        </p:nvSpPr>
        <p:spPr>
          <a:ln/>
        </p:spPr>
      </p:sp>
      <p:sp>
        <p:nvSpPr>
          <p:cNvPr id="11264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3667"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306208FD-30A0-4A94-B54A-CC8F28448E1B}" type="slidenum">
              <a:rPr lang="ar-SA" sz="1200"/>
              <a:pPr/>
              <a:t>60</a:t>
            </a:fld>
            <a:endParaRPr lang="en-GB" sz="1200"/>
          </a:p>
        </p:txBody>
      </p:sp>
      <p:sp>
        <p:nvSpPr>
          <p:cNvPr id="113668" name="Rectangle 2"/>
          <p:cNvSpPr>
            <a:spLocks noGrp="1" noRot="1" noChangeAspect="1" noChangeArrowheads="1" noTextEdit="1"/>
          </p:cNvSpPr>
          <p:nvPr>
            <p:ph type="sldImg"/>
          </p:nvPr>
        </p:nvSpPr>
        <p:spPr>
          <a:ln/>
        </p:spPr>
      </p:sp>
      <p:sp>
        <p:nvSpPr>
          <p:cNvPr id="11366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4691"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D83939D9-E1EC-40A6-9440-3631381A984F}" type="slidenum">
              <a:rPr lang="ar-SA" sz="1200"/>
              <a:pPr/>
              <a:t>61</a:t>
            </a:fld>
            <a:endParaRPr lang="en-GB" sz="1200"/>
          </a:p>
        </p:txBody>
      </p:sp>
      <p:sp>
        <p:nvSpPr>
          <p:cNvPr id="114692" name="Rectangle 2"/>
          <p:cNvSpPr>
            <a:spLocks noGrp="1" noRot="1" noChangeAspect="1" noChangeArrowheads="1" noTextEdit="1"/>
          </p:cNvSpPr>
          <p:nvPr>
            <p:ph type="sldImg"/>
          </p:nvPr>
        </p:nvSpPr>
        <p:spPr>
          <a:ln/>
        </p:spPr>
      </p:sp>
      <p:sp>
        <p:nvSpPr>
          <p:cNvPr id="11469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5715"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AAB66478-07AE-4F81-9BEB-1D255FA22C79}" type="slidenum">
              <a:rPr lang="ar-SA" sz="1200"/>
              <a:pPr/>
              <a:t>62</a:t>
            </a:fld>
            <a:endParaRPr lang="en-GB" sz="1200"/>
          </a:p>
        </p:txBody>
      </p:sp>
      <p:sp>
        <p:nvSpPr>
          <p:cNvPr id="115716" name="Rectangle 2"/>
          <p:cNvSpPr>
            <a:spLocks noGrp="1" noRot="1" noChangeAspect="1" noChangeArrowheads="1" noTextEdit="1"/>
          </p:cNvSpPr>
          <p:nvPr>
            <p:ph type="sldImg"/>
          </p:nvPr>
        </p:nvSpPr>
        <p:spPr>
          <a:ln/>
        </p:spPr>
      </p:sp>
      <p:sp>
        <p:nvSpPr>
          <p:cNvPr id="11571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6739"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49ECA7D5-2579-458B-961B-43B7F5CB5361}" type="slidenum">
              <a:rPr lang="ar-SA" sz="1200"/>
              <a:pPr/>
              <a:t>63</a:t>
            </a:fld>
            <a:endParaRPr lang="en-GB" sz="1200"/>
          </a:p>
        </p:txBody>
      </p:sp>
      <p:sp>
        <p:nvSpPr>
          <p:cNvPr id="116740" name="Rectangle 2"/>
          <p:cNvSpPr>
            <a:spLocks noGrp="1" noRot="1" noChangeAspect="1" noChangeArrowheads="1" noTextEdit="1"/>
          </p:cNvSpPr>
          <p:nvPr>
            <p:ph type="sldImg"/>
          </p:nvPr>
        </p:nvSpPr>
        <p:spPr>
          <a:ln/>
        </p:spPr>
      </p:sp>
      <p:sp>
        <p:nvSpPr>
          <p:cNvPr id="11674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7763"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14CFFCDE-CF36-4B43-8A64-CB5CE7CFAD6F}" type="slidenum">
              <a:rPr lang="ar-SA" sz="1200"/>
              <a:pPr/>
              <a:t>64</a:t>
            </a:fld>
            <a:endParaRPr lang="en-GB" sz="1200"/>
          </a:p>
        </p:txBody>
      </p:sp>
      <p:sp>
        <p:nvSpPr>
          <p:cNvPr id="117764" name="Rectangle 2"/>
          <p:cNvSpPr>
            <a:spLocks noGrp="1" noRot="1" noChangeAspect="1" noChangeArrowheads="1" noTextEdit="1"/>
          </p:cNvSpPr>
          <p:nvPr>
            <p:ph type="sldImg"/>
          </p:nvPr>
        </p:nvSpPr>
        <p:spPr>
          <a:ln/>
        </p:spPr>
      </p:sp>
      <p:sp>
        <p:nvSpPr>
          <p:cNvPr id="11776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8787"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E69979C6-67FF-4903-8D1C-413727B10DC7}" type="slidenum">
              <a:rPr lang="ar-SA" sz="1200"/>
              <a:pPr/>
              <a:t>65</a:t>
            </a:fld>
            <a:endParaRPr lang="en-GB" sz="1200"/>
          </a:p>
        </p:txBody>
      </p:sp>
      <p:sp>
        <p:nvSpPr>
          <p:cNvPr id="118788" name="Rectangle 2"/>
          <p:cNvSpPr>
            <a:spLocks noGrp="1" noRot="1" noChangeAspect="1" noChangeArrowheads="1" noTextEdit="1"/>
          </p:cNvSpPr>
          <p:nvPr>
            <p:ph type="sldImg"/>
          </p:nvPr>
        </p:nvSpPr>
        <p:spPr>
          <a:ln/>
        </p:spPr>
      </p:sp>
      <p:sp>
        <p:nvSpPr>
          <p:cNvPr id="11878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19811"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FB71A727-54C0-47B5-B851-BA8AC059AC57}" type="slidenum">
              <a:rPr lang="ar-SA" sz="1200"/>
              <a:pPr/>
              <a:t>66</a:t>
            </a:fld>
            <a:endParaRPr lang="en-GB" sz="1200"/>
          </a:p>
        </p:txBody>
      </p:sp>
      <p:sp>
        <p:nvSpPr>
          <p:cNvPr id="119812" name="Rectangle 2"/>
          <p:cNvSpPr>
            <a:spLocks noGrp="1" noRot="1" noChangeAspect="1" noChangeArrowheads="1" noTextEdit="1"/>
          </p:cNvSpPr>
          <p:nvPr>
            <p:ph type="sldImg"/>
          </p:nvPr>
        </p:nvSpPr>
        <p:spPr>
          <a:ln/>
        </p:spPr>
      </p:sp>
      <p:sp>
        <p:nvSpPr>
          <p:cNvPr id="11981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3187" name="Rectangle 7"/>
          <p:cNvSpPr>
            <a:spLocks noGrp="1" noChangeArrowheads="1"/>
          </p:cNvSpPr>
          <p:nvPr>
            <p:ph type="sldNum" sz="quarter" idx="5"/>
          </p:nvPr>
        </p:nvSpPr>
        <p:spPr>
          <a:noFill/>
        </p:spPr>
        <p:txBody>
          <a:bodyPr/>
          <a:lstStyle/>
          <a:p>
            <a:fld id="{CAE42160-2AEB-4C5E-B12B-4513999D0E4A}" type="slidenum">
              <a:rPr lang="ar-SA" smtClean="0"/>
              <a:pPr/>
              <a:t>38</a:t>
            </a:fld>
            <a:endParaRPr lang="en-GB" smtClean="0"/>
          </a:p>
        </p:txBody>
      </p:sp>
      <p:sp>
        <p:nvSpPr>
          <p:cNvPr id="93188" name="Rectangle 2"/>
          <p:cNvSpPr>
            <a:spLocks noGrp="1" noRot="1" noChangeAspect="1" noChangeArrowheads="1" noTextEdit="1"/>
          </p:cNvSpPr>
          <p:nvPr>
            <p:ph type="sldImg"/>
          </p:nvPr>
        </p:nvSpPr>
        <p:spPr>
          <a:ln/>
        </p:spPr>
      </p:sp>
      <p:sp>
        <p:nvSpPr>
          <p:cNvPr id="9318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0835"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5272D89F-9E89-47D5-827B-D198CA6F8686}" type="slidenum">
              <a:rPr lang="ar-SA" sz="1200"/>
              <a:pPr/>
              <a:t>67</a:t>
            </a:fld>
            <a:endParaRPr lang="en-GB" sz="1200"/>
          </a:p>
        </p:txBody>
      </p:sp>
      <p:sp>
        <p:nvSpPr>
          <p:cNvPr id="120836" name="Rectangle 2"/>
          <p:cNvSpPr>
            <a:spLocks noGrp="1" noRot="1" noChangeAspect="1" noChangeArrowheads="1" noTextEdit="1"/>
          </p:cNvSpPr>
          <p:nvPr>
            <p:ph type="sldImg"/>
          </p:nvPr>
        </p:nvSpPr>
        <p:spPr>
          <a:ln/>
        </p:spPr>
      </p:sp>
      <p:sp>
        <p:nvSpPr>
          <p:cNvPr id="12083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1859"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8132FF0C-EA7E-430D-BAA1-8EBD2568F21E}" type="slidenum">
              <a:rPr lang="ar-SA" sz="1200"/>
              <a:pPr/>
              <a:t>68</a:t>
            </a:fld>
            <a:endParaRPr lang="en-GB" sz="1200"/>
          </a:p>
        </p:txBody>
      </p:sp>
      <p:sp>
        <p:nvSpPr>
          <p:cNvPr id="121860" name="Rectangle 2"/>
          <p:cNvSpPr>
            <a:spLocks noGrp="1" noRot="1" noChangeAspect="1" noChangeArrowheads="1" noTextEdit="1"/>
          </p:cNvSpPr>
          <p:nvPr>
            <p:ph type="sldImg"/>
          </p:nvPr>
        </p:nvSpPr>
        <p:spPr>
          <a:ln/>
        </p:spPr>
      </p:sp>
      <p:sp>
        <p:nvSpPr>
          <p:cNvPr id="12186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2883"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99BA5A03-2B33-4BB7-82A1-C541BEBAC28A}" type="slidenum">
              <a:rPr lang="ar-SA" sz="1200"/>
              <a:pPr/>
              <a:t>69</a:t>
            </a:fld>
            <a:endParaRPr lang="en-GB" sz="1200"/>
          </a:p>
        </p:txBody>
      </p:sp>
      <p:sp>
        <p:nvSpPr>
          <p:cNvPr id="122884" name="Rectangle 2"/>
          <p:cNvSpPr>
            <a:spLocks noGrp="1" noRot="1" noChangeAspect="1" noChangeArrowheads="1" noTextEdit="1"/>
          </p:cNvSpPr>
          <p:nvPr>
            <p:ph type="sldImg"/>
          </p:nvPr>
        </p:nvSpPr>
        <p:spPr>
          <a:ln/>
        </p:spPr>
      </p:sp>
      <p:sp>
        <p:nvSpPr>
          <p:cNvPr id="12288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3907"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871D07BF-FF3F-46A0-B597-172F4DB0357E}" type="slidenum">
              <a:rPr lang="ar-SA" sz="1200"/>
              <a:pPr/>
              <a:t>70</a:t>
            </a:fld>
            <a:endParaRPr lang="en-GB" sz="1200"/>
          </a:p>
        </p:txBody>
      </p:sp>
      <p:sp>
        <p:nvSpPr>
          <p:cNvPr id="123908" name="Rectangle 2"/>
          <p:cNvSpPr>
            <a:spLocks noGrp="1" noRot="1" noChangeAspect="1" noChangeArrowheads="1" noTextEdit="1"/>
          </p:cNvSpPr>
          <p:nvPr>
            <p:ph type="sldImg"/>
          </p:nvPr>
        </p:nvSpPr>
        <p:spPr>
          <a:ln/>
        </p:spPr>
      </p:sp>
      <p:sp>
        <p:nvSpPr>
          <p:cNvPr id="12390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4931"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AA002981-C643-4BD4-9166-67074626914E}" type="slidenum">
              <a:rPr lang="ar-SA" sz="1200"/>
              <a:pPr/>
              <a:t>71</a:t>
            </a:fld>
            <a:endParaRPr lang="en-GB" sz="1200"/>
          </a:p>
        </p:txBody>
      </p:sp>
      <p:sp>
        <p:nvSpPr>
          <p:cNvPr id="124932" name="Rectangle 2"/>
          <p:cNvSpPr>
            <a:spLocks noGrp="1" noRot="1" noChangeAspect="1" noChangeArrowheads="1" noTextEdit="1"/>
          </p:cNvSpPr>
          <p:nvPr>
            <p:ph type="sldImg"/>
          </p:nvPr>
        </p:nvSpPr>
        <p:spPr>
          <a:ln/>
        </p:spPr>
      </p:sp>
      <p:sp>
        <p:nvSpPr>
          <p:cNvPr id="12493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5955"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B108610F-2E8B-4734-91D5-F0D7E668FB73}" type="slidenum">
              <a:rPr lang="ar-SA" sz="1200"/>
              <a:pPr/>
              <a:t>72</a:t>
            </a:fld>
            <a:endParaRPr lang="en-GB" sz="1200"/>
          </a:p>
        </p:txBody>
      </p:sp>
      <p:sp>
        <p:nvSpPr>
          <p:cNvPr id="125956" name="Rectangle 2"/>
          <p:cNvSpPr>
            <a:spLocks noGrp="1" noRot="1" noChangeAspect="1" noChangeArrowheads="1" noTextEdit="1"/>
          </p:cNvSpPr>
          <p:nvPr>
            <p:ph type="sldImg"/>
          </p:nvPr>
        </p:nvSpPr>
        <p:spPr>
          <a:ln/>
        </p:spPr>
      </p:sp>
      <p:sp>
        <p:nvSpPr>
          <p:cNvPr id="12595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6979"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F83C4961-1143-4A25-BD89-C916CE3CC748}" type="slidenum">
              <a:rPr lang="ar-SA" sz="1200"/>
              <a:pPr/>
              <a:t>73</a:t>
            </a:fld>
            <a:endParaRPr lang="en-GB" sz="1200"/>
          </a:p>
        </p:txBody>
      </p:sp>
      <p:sp>
        <p:nvSpPr>
          <p:cNvPr id="126980" name="Rectangle 2"/>
          <p:cNvSpPr>
            <a:spLocks noGrp="1" noRot="1" noChangeAspect="1" noChangeArrowheads="1" noTextEdit="1"/>
          </p:cNvSpPr>
          <p:nvPr>
            <p:ph type="sldImg"/>
          </p:nvPr>
        </p:nvSpPr>
        <p:spPr>
          <a:ln/>
        </p:spPr>
      </p:sp>
      <p:sp>
        <p:nvSpPr>
          <p:cNvPr id="12698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8003"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4291DE30-C8DE-4C81-A5D6-227E5A5C4876}" type="slidenum">
              <a:rPr lang="ar-SA" sz="1200"/>
              <a:pPr/>
              <a:t>74</a:t>
            </a:fld>
            <a:endParaRPr lang="en-GB" sz="1200"/>
          </a:p>
        </p:txBody>
      </p:sp>
      <p:sp>
        <p:nvSpPr>
          <p:cNvPr id="128004" name="Rectangle 2"/>
          <p:cNvSpPr>
            <a:spLocks noGrp="1" noRot="1" noChangeAspect="1" noChangeArrowheads="1" noTextEdit="1"/>
          </p:cNvSpPr>
          <p:nvPr>
            <p:ph type="sldImg"/>
          </p:nvPr>
        </p:nvSpPr>
        <p:spPr>
          <a:ln/>
        </p:spPr>
      </p:sp>
      <p:sp>
        <p:nvSpPr>
          <p:cNvPr id="12800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29027"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35578EBD-B11C-42B3-9C72-35C9EB620EBE}" type="slidenum">
              <a:rPr lang="ar-SA" sz="1200"/>
              <a:pPr/>
              <a:t>75</a:t>
            </a:fld>
            <a:endParaRPr lang="en-GB" sz="1200"/>
          </a:p>
        </p:txBody>
      </p:sp>
      <p:sp>
        <p:nvSpPr>
          <p:cNvPr id="129028" name="Rectangle 2"/>
          <p:cNvSpPr>
            <a:spLocks noGrp="1" noRot="1" noChangeAspect="1" noChangeArrowheads="1" noTextEdit="1"/>
          </p:cNvSpPr>
          <p:nvPr>
            <p:ph type="sldImg"/>
          </p:nvPr>
        </p:nvSpPr>
        <p:spPr>
          <a:ln/>
        </p:spPr>
      </p:sp>
      <p:sp>
        <p:nvSpPr>
          <p:cNvPr id="12902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0051"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0BDC800D-0D70-450F-B48A-A682B1BC8A14}" type="slidenum">
              <a:rPr lang="ar-SA" sz="1200"/>
              <a:pPr/>
              <a:t>76</a:t>
            </a:fld>
            <a:endParaRPr lang="en-GB" sz="1200"/>
          </a:p>
        </p:txBody>
      </p:sp>
      <p:sp>
        <p:nvSpPr>
          <p:cNvPr id="130052" name="Rectangle 2"/>
          <p:cNvSpPr>
            <a:spLocks noGrp="1" noRot="1" noChangeAspect="1" noChangeArrowheads="1" noTextEdit="1"/>
          </p:cNvSpPr>
          <p:nvPr>
            <p:ph type="sldImg"/>
          </p:nvPr>
        </p:nvSpPr>
        <p:spPr>
          <a:ln/>
        </p:spPr>
      </p:sp>
      <p:sp>
        <p:nvSpPr>
          <p:cNvPr id="13005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4211" name="Rectangle 7"/>
          <p:cNvSpPr>
            <a:spLocks noGrp="1" noChangeArrowheads="1"/>
          </p:cNvSpPr>
          <p:nvPr>
            <p:ph type="sldNum" sz="quarter" idx="5"/>
          </p:nvPr>
        </p:nvSpPr>
        <p:spPr>
          <a:noFill/>
        </p:spPr>
        <p:txBody>
          <a:bodyPr/>
          <a:lstStyle/>
          <a:p>
            <a:fld id="{3F274C24-B37C-40E6-902D-6C5B7D12C81F}" type="slidenum">
              <a:rPr lang="ar-SA" smtClean="0"/>
              <a:pPr/>
              <a:t>39</a:t>
            </a:fld>
            <a:endParaRPr lang="en-GB" smtClean="0"/>
          </a:p>
        </p:txBody>
      </p:sp>
      <p:sp>
        <p:nvSpPr>
          <p:cNvPr id="94212" name="Rectangle 2"/>
          <p:cNvSpPr>
            <a:spLocks noGrp="1" noRot="1" noChangeAspect="1" noChangeArrowheads="1" noTextEdit="1"/>
          </p:cNvSpPr>
          <p:nvPr>
            <p:ph type="sldImg"/>
          </p:nvPr>
        </p:nvSpPr>
        <p:spPr>
          <a:ln/>
        </p:spPr>
      </p:sp>
      <p:sp>
        <p:nvSpPr>
          <p:cNvPr id="9421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1075"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0DE2233E-728D-4121-9BBB-A65767C9BB86}" type="slidenum">
              <a:rPr lang="ar-SA" sz="1200"/>
              <a:pPr/>
              <a:t>77</a:t>
            </a:fld>
            <a:endParaRPr lang="en-GB" sz="1200"/>
          </a:p>
        </p:txBody>
      </p:sp>
      <p:sp>
        <p:nvSpPr>
          <p:cNvPr id="131076" name="Rectangle 2"/>
          <p:cNvSpPr>
            <a:spLocks noGrp="1" noRot="1" noChangeAspect="1" noChangeArrowheads="1" noTextEdit="1"/>
          </p:cNvSpPr>
          <p:nvPr>
            <p:ph type="sldImg"/>
          </p:nvPr>
        </p:nvSpPr>
        <p:spPr>
          <a:ln/>
        </p:spPr>
      </p:sp>
      <p:sp>
        <p:nvSpPr>
          <p:cNvPr id="13107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2099"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B3385640-552B-4028-A73F-AA8234669429}" type="slidenum">
              <a:rPr lang="ar-SA" sz="1200"/>
              <a:pPr/>
              <a:t>78</a:t>
            </a:fld>
            <a:endParaRPr lang="en-GB" sz="1200"/>
          </a:p>
        </p:txBody>
      </p:sp>
      <p:sp>
        <p:nvSpPr>
          <p:cNvPr id="132100" name="Rectangle 2"/>
          <p:cNvSpPr>
            <a:spLocks noGrp="1" noRot="1" noChangeAspect="1" noChangeArrowheads="1" noTextEdit="1"/>
          </p:cNvSpPr>
          <p:nvPr>
            <p:ph type="sldImg"/>
          </p:nvPr>
        </p:nvSpPr>
        <p:spPr>
          <a:ln/>
        </p:spPr>
      </p:sp>
      <p:sp>
        <p:nvSpPr>
          <p:cNvPr id="13210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3123"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9ECC226F-FD68-4AA1-AF26-1CFF42F7AD70}" type="slidenum">
              <a:rPr lang="ar-SA" sz="1200"/>
              <a:pPr/>
              <a:t>79</a:t>
            </a:fld>
            <a:endParaRPr lang="en-GB" sz="1200"/>
          </a:p>
        </p:txBody>
      </p:sp>
      <p:sp>
        <p:nvSpPr>
          <p:cNvPr id="133124" name="Rectangle 2"/>
          <p:cNvSpPr>
            <a:spLocks noGrp="1" noRot="1" noChangeAspect="1" noChangeArrowheads="1" noTextEdit="1"/>
          </p:cNvSpPr>
          <p:nvPr>
            <p:ph type="sldImg"/>
          </p:nvPr>
        </p:nvSpPr>
        <p:spPr>
          <a:ln/>
        </p:spPr>
      </p:sp>
      <p:sp>
        <p:nvSpPr>
          <p:cNvPr id="13312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4147"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E2418BC1-1200-4E8C-81B5-925B8793744B}" type="slidenum">
              <a:rPr lang="ar-SA" sz="1200"/>
              <a:pPr/>
              <a:t>80</a:t>
            </a:fld>
            <a:endParaRPr lang="en-GB" sz="1200"/>
          </a:p>
        </p:txBody>
      </p:sp>
      <p:sp>
        <p:nvSpPr>
          <p:cNvPr id="134148" name="Rectangle 2"/>
          <p:cNvSpPr>
            <a:spLocks noGrp="1" noRot="1" noChangeAspect="1" noChangeArrowheads="1" noTextEdit="1"/>
          </p:cNvSpPr>
          <p:nvPr>
            <p:ph type="sldImg"/>
          </p:nvPr>
        </p:nvSpPr>
        <p:spPr>
          <a:ln/>
        </p:spPr>
      </p:sp>
      <p:sp>
        <p:nvSpPr>
          <p:cNvPr id="13414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5171"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42F07522-90AE-4488-90EC-FE457EF8D1A4}" type="slidenum">
              <a:rPr lang="ar-SA" sz="1200"/>
              <a:pPr/>
              <a:t>81</a:t>
            </a:fld>
            <a:endParaRPr lang="en-GB" sz="1200"/>
          </a:p>
        </p:txBody>
      </p:sp>
      <p:sp>
        <p:nvSpPr>
          <p:cNvPr id="135172" name="Rectangle 2"/>
          <p:cNvSpPr>
            <a:spLocks noGrp="1" noRot="1" noChangeAspect="1" noChangeArrowheads="1" noTextEdit="1"/>
          </p:cNvSpPr>
          <p:nvPr>
            <p:ph type="sldImg"/>
          </p:nvPr>
        </p:nvSpPr>
        <p:spPr>
          <a:ln/>
        </p:spPr>
      </p:sp>
      <p:sp>
        <p:nvSpPr>
          <p:cNvPr id="13517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6195"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10D1F457-D531-4A1E-8FD1-EB75CF37CFDC}" type="slidenum">
              <a:rPr lang="ar-SA" sz="1200"/>
              <a:pPr/>
              <a:t>82</a:t>
            </a:fld>
            <a:endParaRPr lang="en-GB" sz="1200"/>
          </a:p>
        </p:txBody>
      </p:sp>
      <p:sp>
        <p:nvSpPr>
          <p:cNvPr id="136196" name="Rectangle 2"/>
          <p:cNvSpPr>
            <a:spLocks noGrp="1" noRot="1" noChangeAspect="1" noChangeArrowheads="1" noTextEdit="1"/>
          </p:cNvSpPr>
          <p:nvPr>
            <p:ph type="sldImg"/>
          </p:nvPr>
        </p:nvSpPr>
        <p:spPr>
          <a:ln/>
        </p:spPr>
      </p:sp>
      <p:sp>
        <p:nvSpPr>
          <p:cNvPr id="13619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7219"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A910BD6F-863E-4D57-9369-755ED06DDDE6}" type="slidenum">
              <a:rPr lang="ar-SA" sz="1200"/>
              <a:pPr/>
              <a:t>86</a:t>
            </a:fld>
            <a:endParaRPr lang="en-GB" sz="1200"/>
          </a:p>
        </p:txBody>
      </p:sp>
      <p:sp>
        <p:nvSpPr>
          <p:cNvPr id="137220" name="Rectangle 2"/>
          <p:cNvSpPr>
            <a:spLocks noGrp="1" noRot="1" noChangeAspect="1" noChangeArrowheads="1" noTextEdit="1"/>
          </p:cNvSpPr>
          <p:nvPr>
            <p:ph type="sldImg"/>
          </p:nvPr>
        </p:nvSpPr>
        <p:spPr>
          <a:ln/>
        </p:spPr>
      </p:sp>
      <p:sp>
        <p:nvSpPr>
          <p:cNvPr id="13722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8243"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C94736A7-2BC2-4ADC-9A37-122BE913B9FF}" type="slidenum">
              <a:rPr lang="ar-SA" sz="1200"/>
              <a:pPr/>
              <a:t>87</a:t>
            </a:fld>
            <a:endParaRPr lang="en-GB" sz="1200"/>
          </a:p>
        </p:txBody>
      </p:sp>
      <p:sp>
        <p:nvSpPr>
          <p:cNvPr id="138244" name="Rectangle 2"/>
          <p:cNvSpPr>
            <a:spLocks noGrp="1" noRot="1" noChangeAspect="1" noChangeArrowheads="1" noTextEdit="1"/>
          </p:cNvSpPr>
          <p:nvPr>
            <p:ph type="sldImg"/>
          </p:nvPr>
        </p:nvSpPr>
        <p:spPr>
          <a:ln/>
        </p:spPr>
      </p:sp>
      <p:sp>
        <p:nvSpPr>
          <p:cNvPr id="13824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39267"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1F5C1235-5C11-464A-A885-9FFE88806215}" type="slidenum">
              <a:rPr lang="ar-SA" sz="1200"/>
              <a:pPr/>
              <a:t>88</a:t>
            </a:fld>
            <a:endParaRPr lang="en-GB" sz="1200"/>
          </a:p>
        </p:txBody>
      </p:sp>
      <p:sp>
        <p:nvSpPr>
          <p:cNvPr id="139268" name="Rectangle 2"/>
          <p:cNvSpPr>
            <a:spLocks noGrp="1" noRot="1" noChangeAspect="1" noChangeArrowheads="1" noTextEdit="1"/>
          </p:cNvSpPr>
          <p:nvPr>
            <p:ph type="sldImg"/>
          </p:nvPr>
        </p:nvSpPr>
        <p:spPr>
          <a:ln/>
        </p:spPr>
      </p:sp>
      <p:sp>
        <p:nvSpPr>
          <p:cNvPr id="13926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txBox="1">
            <a:spLocks noGrp="1" noChangeArrowheads="1"/>
          </p:cNvSpPr>
          <p:nvPr/>
        </p:nvSpPr>
        <p:spPr bwMode="auto">
          <a:xfrm>
            <a:off x="0" y="0"/>
            <a:ext cx="2938463" cy="493713"/>
          </a:xfrm>
          <a:prstGeom prst="rect">
            <a:avLst/>
          </a:prstGeom>
          <a:noFill/>
          <a:ln w="9525">
            <a:noFill/>
            <a:miter lim="800000"/>
            <a:headEnd/>
            <a:tailEnd/>
          </a:ln>
        </p:spPr>
        <p:txBody>
          <a:bodyPr/>
          <a:lstStyle/>
          <a:p>
            <a:pPr algn="l"/>
            <a:r>
              <a:rPr lang="en-US" sz="1200"/>
              <a:t>Dr.Arwa Alameen AlShingiti</a:t>
            </a:r>
            <a:endParaRPr lang="en-GB" sz="1200"/>
          </a:p>
        </p:txBody>
      </p:sp>
      <p:sp>
        <p:nvSpPr>
          <p:cNvPr id="140291" name="Rectangle 7"/>
          <p:cNvSpPr txBox="1">
            <a:spLocks noGrp="1" noChangeArrowheads="1"/>
          </p:cNvSpPr>
          <p:nvPr/>
        </p:nvSpPr>
        <p:spPr bwMode="auto">
          <a:xfrm>
            <a:off x="3840163" y="9377363"/>
            <a:ext cx="2938462" cy="493712"/>
          </a:xfrm>
          <a:prstGeom prst="rect">
            <a:avLst/>
          </a:prstGeom>
          <a:noFill/>
          <a:ln w="9525">
            <a:noFill/>
            <a:miter lim="800000"/>
            <a:headEnd/>
            <a:tailEnd/>
          </a:ln>
        </p:spPr>
        <p:txBody>
          <a:bodyPr anchor="b"/>
          <a:lstStyle/>
          <a:p>
            <a:fld id="{6E391F04-63D5-4B9B-84AC-BE2FC3E6D025}" type="slidenum">
              <a:rPr lang="ar-SA" sz="1200"/>
              <a:pPr/>
              <a:t>89</a:t>
            </a:fld>
            <a:endParaRPr lang="en-GB" sz="1200"/>
          </a:p>
        </p:txBody>
      </p:sp>
      <p:sp>
        <p:nvSpPr>
          <p:cNvPr id="140292" name="Rectangle 2"/>
          <p:cNvSpPr>
            <a:spLocks noGrp="1" noRot="1" noChangeAspect="1" noChangeArrowheads="1" noTextEdit="1"/>
          </p:cNvSpPr>
          <p:nvPr>
            <p:ph type="sldImg"/>
          </p:nvPr>
        </p:nvSpPr>
        <p:spPr>
          <a:ln/>
        </p:spPr>
      </p:sp>
      <p:sp>
        <p:nvSpPr>
          <p:cNvPr id="14029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5235" name="Rectangle 7"/>
          <p:cNvSpPr>
            <a:spLocks noGrp="1" noChangeArrowheads="1"/>
          </p:cNvSpPr>
          <p:nvPr>
            <p:ph type="sldNum" sz="quarter" idx="5"/>
          </p:nvPr>
        </p:nvSpPr>
        <p:spPr>
          <a:noFill/>
        </p:spPr>
        <p:txBody>
          <a:bodyPr/>
          <a:lstStyle/>
          <a:p>
            <a:fld id="{A28C0C5B-EF0B-499F-8A64-6637CABCE958}" type="slidenum">
              <a:rPr lang="ar-SA" smtClean="0"/>
              <a:pPr/>
              <a:t>40</a:t>
            </a:fld>
            <a:endParaRPr lang="en-GB" smtClean="0"/>
          </a:p>
        </p:txBody>
      </p:sp>
      <p:sp>
        <p:nvSpPr>
          <p:cNvPr id="95236" name="Rectangle 2"/>
          <p:cNvSpPr>
            <a:spLocks noGrp="1" noRot="1" noChangeAspect="1" noChangeArrowheads="1" noTextEdit="1"/>
          </p:cNvSpPr>
          <p:nvPr>
            <p:ph type="sldImg"/>
          </p:nvPr>
        </p:nvSpPr>
        <p:spPr>
          <a:ln/>
        </p:spPr>
      </p:sp>
      <p:sp>
        <p:nvSpPr>
          <p:cNvPr id="95237"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6259" name="Rectangle 7"/>
          <p:cNvSpPr>
            <a:spLocks noGrp="1" noChangeArrowheads="1"/>
          </p:cNvSpPr>
          <p:nvPr>
            <p:ph type="sldNum" sz="quarter" idx="5"/>
          </p:nvPr>
        </p:nvSpPr>
        <p:spPr>
          <a:noFill/>
        </p:spPr>
        <p:txBody>
          <a:bodyPr/>
          <a:lstStyle/>
          <a:p>
            <a:fld id="{37040402-D1D4-49C3-91CB-EAF6618D009E}" type="slidenum">
              <a:rPr lang="ar-SA" smtClean="0"/>
              <a:pPr/>
              <a:t>41</a:t>
            </a:fld>
            <a:endParaRPr lang="en-GB" smtClean="0"/>
          </a:p>
        </p:txBody>
      </p:sp>
      <p:sp>
        <p:nvSpPr>
          <p:cNvPr id="96260" name="Rectangle 2"/>
          <p:cNvSpPr>
            <a:spLocks noGrp="1" noRot="1" noChangeAspect="1" noChangeArrowheads="1" noTextEdit="1"/>
          </p:cNvSpPr>
          <p:nvPr>
            <p:ph type="sldImg"/>
          </p:nvPr>
        </p:nvSpPr>
        <p:spPr>
          <a:ln/>
        </p:spPr>
      </p:sp>
      <p:sp>
        <p:nvSpPr>
          <p:cNvPr id="9626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7283" name="Rectangle 7"/>
          <p:cNvSpPr>
            <a:spLocks noGrp="1" noChangeArrowheads="1"/>
          </p:cNvSpPr>
          <p:nvPr>
            <p:ph type="sldNum" sz="quarter" idx="5"/>
          </p:nvPr>
        </p:nvSpPr>
        <p:spPr>
          <a:noFill/>
        </p:spPr>
        <p:txBody>
          <a:bodyPr/>
          <a:lstStyle/>
          <a:p>
            <a:fld id="{FACD0914-9E56-4327-AB4A-DF12060ACA49}" type="slidenum">
              <a:rPr lang="ar-SA" smtClean="0"/>
              <a:pPr/>
              <a:t>42</a:t>
            </a:fld>
            <a:endParaRPr lang="en-GB" smtClean="0"/>
          </a:p>
        </p:txBody>
      </p:sp>
      <p:sp>
        <p:nvSpPr>
          <p:cNvPr id="97284" name="Rectangle 2"/>
          <p:cNvSpPr>
            <a:spLocks noGrp="1" noRot="1" noChangeAspect="1" noChangeArrowheads="1" noTextEdit="1"/>
          </p:cNvSpPr>
          <p:nvPr>
            <p:ph type="sldImg"/>
          </p:nvPr>
        </p:nvSpPr>
        <p:spPr>
          <a:ln/>
        </p:spPr>
      </p:sp>
      <p:sp>
        <p:nvSpPr>
          <p:cNvPr id="9728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8307" name="Rectangle 7"/>
          <p:cNvSpPr>
            <a:spLocks noGrp="1" noChangeArrowheads="1"/>
          </p:cNvSpPr>
          <p:nvPr>
            <p:ph type="sldNum" sz="quarter" idx="5"/>
          </p:nvPr>
        </p:nvSpPr>
        <p:spPr>
          <a:noFill/>
        </p:spPr>
        <p:txBody>
          <a:bodyPr/>
          <a:lstStyle/>
          <a:p>
            <a:fld id="{76AD91C1-C396-4856-B906-AEA57B758BF3}" type="slidenum">
              <a:rPr lang="ar-SA" smtClean="0"/>
              <a:pPr/>
              <a:t>43</a:t>
            </a:fld>
            <a:endParaRPr lang="en-GB" smtClean="0"/>
          </a:p>
        </p:txBody>
      </p:sp>
      <p:sp>
        <p:nvSpPr>
          <p:cNvPr id="98308" name="Rectangle 2"/>
          <p:cNvSpPr>
            <a:spLocks noGrp="1" noRot="1" noChangeAspect="1" noChangeArrowheads="1" noTextEdit="1"/>
          </p:cNvSpPr>
          <p:nvPr>
            <p:ph type="sldImg"/>
          </p:nvPr>
        </p:nvSpPr>
        <p:spPr>
          <a:ln/>
        </p:spPr>
      </p:sp>
      <p:sp>
        <p:nvSpPr>
          <p:cNvPr id="98309"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hdr" sz="quarter"/>
          </p:nvPr>
        </p:nvSpPr>
        <p:spPr>
          <a:noFill/>
        </p:spPr>
        <p:txBody>
          <a:bodyPr/>
          <a:lstStyle/>
          <a:p>
            <a:r>
              <a:rPr lang="en-US" smtClean="0"/>
              <a:t>Dr.Arwa Alameen AlShingiti</a:t>
            </a:r>
            <a:endParaRPr lang="en-GB" smtClean="0"/>
          </a:p>
        </p:txBody>
      </p:sp>
      <p:sp>
        <p:nvSpPr>
          <p:cNvPr id="99331" name="Rectangle 7"/>
          <p:cNvSpPr>
            <a:spLocks noGrp="1" noChangeArrowheads="1"/>
          </p:cNvSpPr>
          <p:nvPr>
            <p:ph type="sldNum" sz="quarter" idx="5"/>
          </p:nvPr>
        </p:nvSpPr>
        <p:spPr>
          <a:noFill/>
        </p:spPr>
        <p:txBody>
          <a:bodyPr/>
          <a:lstStyle/>
          <a:p>
            <a:fld id="{2B8564DF-2804-4BFB-9EA9-833954E8E8C1}" type="slidenum">
              <a:rPr lang="ar-SA" smtClean="0"/>
              <a:pPr/>
              <a:t>45</a:t>
            </a:fld>
            <a:endParaRPr lang="en-GB" smtClean="0"/>
          </a:p>
        </p:txBody>
      </p:sp>
      <p:sp>
        <p:nvSpPr>
          <p:cNvPr id="99332" name="Rectangle 2"/>
          <p:cNvSpPr>
            <a:spLocks noGrp="1" noRot="1" noChangeAspect="1" noChangeArrowheads="1" noTextEdit="1"/>
          </p:cNvSpPr>
          <p:nvPr>
            <p:ph type="sldImg"/>
          </p:nvPr>
        </p:nvSpPr>
        <p:spPr>
          <a:ln/>
        </p:spPr>
      </p:sp>
      <p:sp>
        <p:nvSpPr>
          <p:cNvPr id="99333"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BFA1433-27E3-40E1-912C-AB7378224F52}" type="slidenum">
              <a:rPr lang="ar-SA"/>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C66262B-DD26-48F1-982E-522C31DA090A}" type="slidenum">
              <a:rPr lang="ar-SA"/>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CDF3D98-1848-49EC-9708-D058C7E968ED}" type="slidenum">
              <a:rPr lang="ar-SA"/>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quarter" idx="2"/>
          </p:nvPr>
        </p:nvSpPr>
        <p:spPr>
          <a:xfrm>
            <a:off x="4648200" y="1600200"/>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Content Placeholder 4"/>
          <p:cNvSpPr>
            <a:spLocks noGrp="1"/>
          </p:cNvSpPr>
          <p:nvPr>
            <p:ph sz="quarter" idx="3"/>
          </p:nvPr>
        </p:nvSpPr>
        <p:spPr>
          <a:xfrm>
            <a:off x="4648200" y="3938588"/>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endParaRPr lang="en-GB"/>
          </a:p>
        </p:txBody>
      </p:sp>
      <p:sp>
        <p:nvSpPr>
          <p:cNvPr id="8" name="Rectangle 6"/>
          <p:cNvSpPr>
            <a:spLocks noGrp="1" noChangeArrowheads="1"/>
          </p:cNvSpPr>
          <p:nvPr>
            <p:ph type="sldNum" sz="quarter" idx="12"/>
          </p:nvPr>
        </p:nvSpPr>
        <p:spPr>
          <a:ln/>
        </p:spPr>
        <p:txBody>
          <a:bodyPr/>
          <a:lstStyle>
            <a:lvl1pPr>
              <a:defRPr/>
            </a:lvl1pPr>
          </a:lstStyle>
          <a:p>
            <a:pPr>
              <a:defRPr/>
            </a:pPr>
            <a:fld id="{D3D69D31-CE6E-46CC-9E79-E1D013B50E21}" type="slidenum">
              <a:rPr lang="ar-SA"/>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ar-SA"/>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F072971-F9D9-4EF1-B963-F2201EF95D84}" type="slidenum">
              <a:rPr lang="ar-SA"/>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17D8D3C-18F7-4DF0-9F8F-2A8B40DDFB42}" type="slidenum">
              <a:rPr lang="ar-SA"/>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AAB68EB0-686B-4F94-A04F-4417F81A8616}" type="slidenum">
              <a:rPr lang="ar-SA"/>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B084B91-58A3-4C6C-BEF4-CA5C506BC15F}" type="slidenum">
              <a:rPr lang="ar-SA"/>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991BEF89-2DB5-4A5A-BD0D-34FD525303C6}" type="slidenum">
              <a:rPr lang="ar-SA"/>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B6F20D7-8E33-4E3E-B2A0-C36CCF1818F1}" type="slidenum">
              <a:rPr lang="ar-SA"/>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575A7CF-6D8F-466A-9A33-B95217F3EC4A}" type="slidenum">
              <a:rPr lang="ar-SA"/>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E17DE537-06F4-40E2-B78A-227E985C0D12}" type="slidenum">
              <a:rPr lang="ar-SA"/>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ar-SA"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23FF922-EF4C-4B0C-A07C-26DEFB86757E}" type="slidenum">
              <a:rPr lang="ar-SA"/>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4813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atin typeface="Arial" pitchFamily="34" charset="0"/>
                <a:cs typeface="Arial" pitchFamily="34"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cs typeface="Arial" pitchFamily="34"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pitchFamily="34" charset="0"/>
                <a:cs typeface="Arial" pitchFamily="34" charset="0"/>
              </a:defRPr>
            </a:lvl1pPr>
          </a:lstStyle>
          <a:p>
            <a:pPr>
              <a:defRPr/>
            </a:pPr>
            <a:fld id="{411100E2-DB1E-4A5A-BE71-0DD153267A25}" type="slidenum">
              <a:rPr lang="ar-SA"/>
              <a:pPr>
                <a:defRPr/>
              </a:pPr>
              <a:t>‹#›</a:t>
            </a:fld>
            <a:endParaRPr lang="en-GB"/>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1.bin"/><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12.xml"/><Relationship Id="rId1" Type="http://schemas.openxmlformats.org/officeDocument/2006/relationships/vmlDrawing" Target="../drawings/vmlDrawing3.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oleObject" Target="../embeddings/oleObject7.bin"/><Relationship Id="rId4" Type="http://schemas.openxmlformats.org/officeDocument/2006/relationships/oleObject" Target="../embeddings/oleObject6.bin"/></Relationships>
</file>

<file path=ppt/slides/_rels/slide1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2.xml"/><Relationship Id="rId1" Type="http://schemas.openxmlformats.org/officeDocument/2006/relationships/vmlDrawing" Target="../drawings/vmlDrawing6.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oleObject" Target="../embeddings/oleObject12.bin"/><Relationship Id="rId7" Type="http://schemas.openxmlformats.org/officeDocument/2006/relationships/oleObject" Target="../embeddings/oleObject16.bin"/><Relationship Id="rId2" Type="http://schemas.openxmlformats.org/officeDocument/2006/relationships/slideLayout" Target="../slideLayouts/slideLayout12.xml"/><Relationship Id="rId1" Type="http://schemas.openxmlformats.org/officeDocument/2006/relationships/vmlDrawing" Target="../drawings/vmlDrawing7.vml"/><Relationship Id="rId6" Type="http://schemas.openxmlformats.org/officeDocument/2006/relationships/oleObject" Target="../embeddings/oleObject15.bin"/><Relationship Id="rId11" Type="http://schemas.openxmlformats.org/officeDocument/2006/relationships/oleObject" Target="../embeddings/oleObject20.bin"/><Relationship Id="rId5" Type="http://schemas.openxmlformats.org/officeDocument/2006/relationships/oleObject" Target="../embeddings/oleObject14.bin"/><Relationship Id="rId10" Type="http://schemas.openxmlformats.org/officeDocument/2006/relationships/oleObject" Target="../embeddings/oleObject19.bin"/><Relationship Id="rId4" Type="http://schemas.openxmlformats.org/officeDocument/2006/relationships/oleObject" Target="../embeddings/oleObject13.bin"/><Relationship Id="rId9"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12.xml"/><Relationship Id="rId1" Type="http://schemas.openxmlformats.org/officeDocument/2006/relationships/vmlDrawing" Target="../drawings/vmlDrawing8.vml"/><Relationship Id="rId4" Type="http://schemas.openxmlformats.org/officeDocument/2006/relationships/oleObject" Target="../embeddings/oleObject22.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23.bin"/><Relationship Id="rId7" Type="http://schemas.openxmlformats.org/officeDocument/2006/relationships/oleObject" Target="../embeddings/oleObject27.bin"/><Relationship Id="rId2" Type="http://schemas.openxmlformats.org/officeDocument/2006/relationships/slideLayout" Target="../slideLayouts/slideLayout12.xml"/><Relationship Id="rId1" Type="http://schemas.openxmlformats.org/officeDocument/2006/relationships/vmlDrawing" Target="../drawings/vmlDrawing9.vml"/><Relationship Id="rId6" Type="http://schemas.openxmlformats.org/officeDocument/2006/relationships/oleObject" Target="../embeddings/oleObject26.bin"/><Relationship Id="rId5" Type="http://schemas.openxmlformats.org/officeDocument/2006/relationships/oleObject" Target="../embeddings/oleObject25.bin"/><Relationship Id="rId4" Type="http://schemas.openxmlformats.org/officeDocument/2006/relationships/oleObject" Target="../embeddings/oleObject24.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12.xml"/><Relationship Id="rId1" Type="http://schemas.openxmlformats.org/officeDocument/2006/relationships/vmlDrawing" Target="../drawings/vmlDrawing10.vml"/><Relationship Id="rId4" Type="http://schemas.openxmlformats.org/officeDocument/2006/relationships/oleObject" Target="../embeddings/oleObject29.bin"/></Relationships>
</file>

<file path=ppt/slides/_rels/slide31.xml.rels><?xml version="1.0" encoding="UTF-8" standalone="yes"?>
<Relationships xmlns="http://schemas.openxmlformats.org/package/2006/relationships"><Relationship Id="rId3" Type="http://schemas.openxmlformats.org/officeDocument/2006/relationships/oleObject" Target="../embeddings/Microsoft_Office_Excel_97-2003_Worksheet3.xls"/><Relationship Id="rId2" Type="http://schemas.openxmlformats.org/officeDocument/2006/relationships/slideLayout" Target="../slideLayouts/slideLayout2.xml"/><Relationship Id="rId1" Type="http://schemas.openxmlformats.org/officeDocument/2006/relationships/vmlDrawing" Target="../drawings/vmlDrawing11.v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oleObject" Target="../embeddings/oleObject35.bin"/><Relationship Id="rId3" Type="http://schemas.openxmlformats.org/officeDocument/2006/relationships/oleObject" Target="../embeddings/oleObject30.bin"/><Relationship Id="rId7" Type="http://schemas.openxmlformats.org/officeDocument/2006/relationships/oleObject" Target="../embeddings/oleObject34.bin"/><Relationship Id="rId2" Type="http://schemas.openxmlformats.org/officeDocument/2006/relationships/slideLayout" Target="../slideLayouts/slideLayout12.xml"/><Relationship Id="rId1" Type="http://schemas.openxmlformats.org/officeDocument/2006/relationships/vmlDrawing" Target="../drawings/vmlDrawing12.vml"/><Relationship Id="rId6" Type="http://schemas.openxmlformats.org/officeDocument/2006/relationships/oleObject" Target="../embeddings/oleObject33.bin"/><Relationship Id="rId5" Type="http://schemas.openxmlformats.org/officeDocument/2006/relationships/oleObject" Target="../embeddings/oleObject32.bin"/><Relationship Id="rId4" Type="http://schemas.openxmlformats.org/officeDocument/2006/relationships/oleObject" Target="../embeddings/oleObject31.bin"/><Relationship Id="rId9" Type="http://schemas.openxmlformats.org/officeDocument/2006/relationships/hyperlink" Target="http://faculty.ksu.edu.sa/alshangiti"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36.bin"/><Relationship Id="rId2" Type="http://schemas.openxmlformats.org/officeDocument/2006/relationships/slideLayout" Target="../slideLayouts/slideLayout12.xml"/><Relationship Id="rId1" Type="http://schemas.openxmlformats.org/officeDocument/2006/relationships/vmlDrawing" Target="../drawings/vmlDrawing13.v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4.vml"/><Relationship Id="rId6" Type="http://schemas.openxmlformats.org/officeDocument/2006/relationships/image" Target="../media/image43.png"/><Relationship Id="rId5" Type="http://schemas.openxmlformats.org/officeDocument/2006/relationships/oleObject" Target="../embeddings/oleObject38.bin"/><Relationship Id="rId4" Type="http://schemas.openxmlformats.org/officeDocument/2006/relationships/oleObject" Target="../embeddings/oleObject37.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vmlDrawing" Target="../drawings/vmlDrawing15.vml"/><Relationship Id="rId5" Type="http://schemas.openxmlformats.org/officeDocument/2006/relationships/comments" Target="../comments/comment1.xml"/><Relationship Id="rId4" Type="http://schemas.openxmlformats.org/officeDocument/2006/relationships/oleObject" Target="../embeddings/oleObject39.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vmlDrawing" Target="../drawings/vmlDrawing16.vml"/><Relationship Id="rId4" Type="http://schemas.openxmlformats.org/officeDocument/2006/relationships/oleObject" Target="../embeddings/oleObject40.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vmlDrawing" Target="../drawings/vmlDrawing17.vml"/><Relationship Id="rId6" Type="http://schemas.openxmlformats.org/officeDocument/2006/relationships/oleObject" Target="../embeddings/oleObject43.bin"/><Relationship Id="rId5" Type="http://schemas.openxmlformats.org/officeDocument/2006/relationships/oleObject" Target="../embeddings/oleObject42.bin"/><Relationship Id="rId4" Type="http://schemas.openxmlformats.org/officeDocument/2006/relationships/oleObject" Target="../embeddings/oleObject41.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vmlDrawing" Target="../drawings/vmlDrawing18.vml"/><Relationship Id="rId4" Type="http://schemas.openxmlformats.org/officeDocument/2006/relationships/oleObject" Target="../embeddings/oleObject44.bin"/></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16.xml"/><Relationship Id="rId7" Type="http://schemas.openxmlformats.org/officeDocument/2006/relationships/oleObject" Target="../embeddings/oleObject48.bin"/><Relationship Id="rId2" Type="http://schemas.openxmlformats.org/officeDocument/2006/relationships/slideLayout" Target="../slideLayouts/slideLayout12.xml"/><Relationship Id="rId1" Type="http://schemas.openxmlformats.org/officeDocument/2006/relationships/vmlDrawing" Target="../drawings/vmlDrawing19.vml"/><Relationship Id="rId6" Type="http://schemas.openxmlformats.org/officeDocument/2006/relationships/oleObject" Target="../embeddings/oleObject47.bin"/><Relationship Id="rId5" Type="http://schemas.openxmlformats.org/officeDocument/2006/relationships/oleObject" Target="../embeddings/oleObject46.bin"/><Relationship Id="rId4" Type="http://schemas.openxmlformats.org/officeDocument/2006/relationships/oleObject" Target="../embeddings/oleObject45.bin"/></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2.xml"/><Relationship Id="rId1" Type="http://schemas.openxmlformats.org/officeDocument/2006/relationships/vmlDrawing" Target="../drawings/vmlDrawing20.vml"/><Relationship Id="rId5" Type="http://schemas.openxmlformats.org/officeDocument/2006/relationships/oleObject" Target="../embeddings/oleObject50.bin"/><Relationship Id="rId4" Type="http://schemas.openxmlformats.org/officeDocument/2006/relationships/oleObject" Target="../embeddings/oleObject49.bin"/></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vmlDrawing" Target="../drawings/vmlDrawing21.vml"/><Relationship Id="rId5" Type="http://schemas.openxmlformats.org/officeDocument/2006/relationships/oleObject" Target="../embeddings/oleObject52.bin"/><Relationship Id="rId4" Type="http://schemas.openxmlformats.org/officeDocument/2006/relationships/oleObject" Target="../embeddings/oleObject51.bin"/></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vmlDrawing" Target="../drawings/vmlDrawing22.vml"/><Relationship Id="rId6" Type="http://schemas.openxmlformats.org/officeDocument/2006/relationships/oleObject" Target="../embeddings/oleObject55.bin"/><Relationship Id="rId5" Type="http://schemas.openxmlformats.org/officeDocument/2006/relationships/oleObject" Target="../embeddings/oleObject54.bin"/><Relationship Id="rId4" Type="http://schemas.openxmlformats.org/officeDocument/2006/relationships/oleObject" Target="../embeddings/oleObject53.bin"/></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vmlDrawing" Target="../drawings/vmlDrawing23.vml"/><Relationship Id="rId4" Type="http://schemas.openxmlformats.org/officeDocument/2006/relationships/oleObject" Target="../embeddings/oleObject56.bin"/></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vmlDrawing" Target="../drawings/vmlDrawing24.vml"/><Relationship Id="rId6" Type="http://schemas.openxmlformats.org/officeDocument/2006/relationships/oleObject" Target="../embeddings/oleObject59.bin"/><Relationship Id="rId5" Type="http://schemas.openxmlformats.org/officeDocument/2006/relationships/oleObject" Target="../embeddings/oleObject58.bin"/><Relationship Id="rId4" Type="http://schemas.openxmlformats.org/officeDocument/2006/relationships/oleObject" Target="../embeddings/oleObject57.bin"/></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xml"/><Relationship Id="rId1" Type="http://schemas.openxmlformats.org/officeDocument/2006/relationships/vmlDrawing" Target="../drawings/vmlDrawing25.vml"/><Relationship Id="rId4" Type="http://schemas.openxmlformats.org/officeDocument/2006/relationships/oleObject" Target="../embeddings/oleObject60.bin"/></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oleObject" Target="../embeddings/oleObject64.bin"/><Relationship Id="rId2" Type="http://schemas.openxmlformats.org/officeDocument/2006/relationships/slideLayout" Target="../slideLayouts/slideLayout7.xml"/><Relationship Id="rId1" Type="http://schemas.openxmlformats.org/officeDocument/2006/relationships/vmlDrawing" Target="../drawings/vmlDrawing26.vml"/><Relationship Id="rId6" Type="http://schemas.openxmlformats.org/officeDocument/2006/relationships/oleObject" Target="../embeddings/oleObject63.bin"/><Relationship Id="rId5" Type="http://schemas.openxmlformats.org/officeDocument/2006/relationships/oleObject" Target="../embeddings/oleObject62.bin"/><Relationship Id="rId4" Type="http://schemas.openxmlformats.org/officeDocument/2006/relationships/oleObject" Target="../embeddings/oleObject61.bin"/></Relationships>
</file>

<file path=ppt/slides/_rels/slide62.xml.rels><?xml version="1.0" encoding="UTF-8" standalone="yes"?>
<Relationships xmlns="http://schemas.openxmlformats.org/package/2006/relationships"><Relationship Id="rId8" Type="http://schemas.openxmlformats.org/officeDocument/2006/relationships/oleObject" Target="../embeddings/oleObject69.bin"/><Relationship Id="rId13" Type="http://schemas.openxmlformats.org/officeDocument/2006/relationships/oleObject" Target="../embeddings/oleObject74.bin"/><Relationship Id="rId3" Type="http://schemas.openxmlformats.org/officeDocument/2006/relationships/notesSlide" Target="../notesSlides/notesSlide25.xml"/><Relationship Id="rId7" Type="http://schemas.openxmlformats.org/officeDocument/2006/relationships/oleObject" Target="../embeddings/oleObject68.bin"/><Relationship Id="rId12" Type="http://schemas.openxmlformats.org/officeDocument/2006/relationships/oleObject" Target="../embeddings/oleObject73.bin"/><Relationship Id="rId17" Type="http://schemas.openxmlformats.org/officeDocument/2006/relationships/oleObject" Target="../embeddings/oleObject78.bin"/><Relationship Id="rId2" Type="http://schemas.openxmlformats.org/officeDocument/2006/relationships/slideLayout" Target="../slideLayouts/slideLayout7.xml"/><Relationship Id="rId16" Type="http://schemas.openxmlformats.org/officeDocument/2006/relationships/oleObject" Target="../embeddings/oleObject77.bin"/><Relationship Id="rId1" Type="http://schemas.openxmlformats.org/officeDocument/2006/relationships/vmlDrawing" Target="../drawings/vmlDrawing27.vml"/><Relationship Id="rId6" Type="http://schemas.openxmlformats.org/officeDocument/2006/relationships/oleObject" Target="../embeddings/oleObject67.bin"/><Relationship Id="rId11" Type="http://schemas.openxmlformats.org/officeDocument/2006/relationships/oleObject" Target="../embeddings/oleObject72.bin"/><Relationship Id="rId5" Type="http://schemas.openxmlformats.org/officeDocument/2006/relationships/oleObject" Target="../embeddings/oleObject66.bin"/><Relationship Id="rId15" Type="http://schemas.openxmlformats.org/officeDocument/2006/relationships/oleObject" Target="../embeddings/oleObject76.bin"/><Relationship Id="rId10" Type="http://schemas.openxmlformats.org/officeDocument/2006/relationships/oleObject" Target="../embeddings/oleObject71.bin"/><Relationship Id="rId4" Type="http://schemas.openxmlformats.org/officeDocument/2006/relationships/oleObject" Target="../embeddings/oleObject65.bin"/><Relationship Id="rId9" Type="http://schemas.openxmlformats.org/officeDocument/2006/relationships/oleObject" Target="../embeddings/oleObject70.bin"/><Relationship Id="rId14" Type="http://schemas.openxmlformats.org/officeDocument/2006/relationships/oleObject" Target="../embeddings/oleObject75.bin"/></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xml"/><Relationship Id="rId1" Type="http://schemas.openxmlformats.org/officeDocument/2006/relationships/vmlDrawing" Target="../drawings/vmlDrawing28.vml"/><Relationship Id="rId5" Type="http://schemas.openxmlformats.org/officeDocument/2006/relationships/oleObject" Target="../embeddings/oleObject80.bin"/><Relationship Id="rId4" Type="http://schemas.openxmlformats.org/officeDocument/2006/relationships/oleObject" Target="../embeddings/oleObject79.bin"/></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8" Type="http://schemas.openxmlformats.org/officeDocument/2006/relationships/oleObject" Target="../embeddings/oleObject85.bin"/><Relationship Id="rId13" Type="http://schemas.openxmlformats.org/officeDocument/2006/relationships/oleObject" Target="../embeddings/oleObject90.bin"/><Relationship Id="rId3" Type="http://schemas.openxmlformats.org/officeDocument/2006/relationships/notesSlide" Target="../notesSlides/notesSlide28.xml"/><Relationship Id="rId7" Type="http://schemas.openxmlformats.org/officeDocument/2006/relationships/oleObject" Target="../embeddings/oleObject84.bin"/><Relationship Id="rId12" Type="http://schemas.openxmlformats.org/officeDocument/2006/relationships/oleObject" Target="../embeddings/oleObject89.bin"/><Relationship Id="rId17" Type="http://schemas.openxmlformats.org/officeDocument/2006/relationships/oleObject" Target="../embeddings/oleObject94.bin"/><Relationship Id="rId2" Type="http://schemas.openxmlformats.org/officeDocument/2006/relationships/slideLayout" Target="../slideLayouts/slideLayout7.xml"/><Relationship Id="rId16" Type="http://schemas.openxmlformats.org/officeDocument/2006/relationships/oleObject" Target="../embeddings/oleObject93.bin"/><Relationship Id="rId1" Type="http://schemas.openxmlformats.org/officeDocument/2006/relationships/vmlDrawing" Target="../drawings/vmlDrawing29.vml"/><Relationship Id="rId6" Type="http://schemas.openxmlformats.org/officeDocument/2006/relationships/oleObject" Target="../embeddings/oleObject83.bin"/><Relationship Id="rId11" Type="http://schemas.openxmlformats.org/officeDocument/2006/relationships/oleObject" Target="../embeddings/oleObject88.bin"/><Relationship Id="rId5" Type="http://schemas.openxmlformats.org/officeDocument/2006/relationships/oleObject" Target="../embeddings/oleObject82.bin"/><Relationship Id="rId15" Type="http://schemas.openxmlformats.org/officeDocument/2006/relationships/oleObject" Target="../embeddings/oleObject92.bin"/><Relationship Id="rId10" Type="http://schemas.openxmlformats.org/officeDocument/2006/relationships/oleObject" Target="../embeddings/oleObject87.bin"/><Relationship Id="rId4" Type="http://schemas.openxmlformats.org/officeDocument/2006/relationships/oleObject" Target="../embeddings/oleObject81.bin"/><Relationship Id="rId9" Type="http://schemas.openxmlformats.org/officeDocument/2006/relationships/oleObject" Target="../embeddings/oleObject86.bin"/><Relationship Id="rId14" Type="http://schemas.openxmlformats.org/officeDocument/2006/relationships/oleObject" Target="../embeddings/oleObject91.bin"/></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vmlDrawing" Target="../drawings/vmlDrawing30.vml"/><Relationship Id="rId4" Type="http://schemas.openxmlformats.org/officeDocument/2006/relationships/oleObject" Target="../embeddings/oleObject95.bin"/></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vmlDrawing" Target="../drawings/vmlDrawing31.vml"/><Relationship Id="rId6" Type="http://schemas.openxmlformats.org/officeDocument/2006/relationships/oleObject" Target="../embeddings/oleObject98.bin"/><Relationship Id="rId5" Type="http://schemas.openxmlformats.org/officeDocument/2006/relationships/oleObject" Target="../embeddings/oleObject97.bin"/><Relationship Id="rId4" Type="http://schemas.openxmlformats.org/officeDocument/2006/relationships/oleObject" Target="../embeddings/oleObject96.bin"/></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vmlDrawing" Target="../drawings/vmlDrawing32.vml"/><Relationship Id="rId6" Type="http://schemas.openxmlformats.org/officeDocument/2006/relationships/oleObject" Target="../embeddings/oleObject101.bin"/><Relationship Id="rId5" Type="http://schemas.openxmlformats.org/officeDocument/2006/relationships/oleObject" Target="../embeddings/oleObject100.bin"/><Relationship Id="rId4" Type="http://schemas.openxmlformats.org/officeDocument/2006/relationships/oleObject" Target="../embeddings/oleObject99.bin"/></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7.xml"/><Relationship Id="rId1" Type="http://schemas.openxmlformats.org/officeDocument/2006/relationships/vmlDrawing" Target="../drawings/vmlDrawing33.vml"/><Relationship Id="rId4" Type="http://schemas.openxmlformats.org/officeDocument/2006/relationships/oleObject" Target="../embeddings/oleObject102.bin"/></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8" Type="http://schemas.openxmlformats.org/officeDocument/2006/relationships/oleObject" Target="../embeddings/oleObject107.bin"/><Relationship Id="rId3" Type="http://schemas.openxmlformats.org/officeDocument/2006/relationships/notesSlide" Target="../notesSlides/notesSlide36.xml"/><Relationship Id="rId7" Type="http://schemas.openxmlformats.org/officeDocument/2006/relationships/oleObject" Target="../embeddings/oleObject106.bin"/><Relationship Id="rId12" Type="http://schemas.openxmlformats.org/officeDocument/2006/relationships/oleObject" Target="../embeddings/oleObject111.bin"/><Relationship Id="rId2" Type="http://schemas.openxmlformats.org/officeDocument/2006/relationships/slideLayout" Target="../slideLayouts/slideLayout7.xml"/><Relationship Id="rId1" Type="http://schemas.openxmlformats.org/officeDocument/2006/relationships/vmlDrawing" Target="../drawings/vmlDrawing34.vml"/><Relationship Id="rId6" Type="http://schemas.openxmlformats.org/officeDocument/2006/relationships/oleObject" Target="../embeddings/oleObject105.bin"/><Relationship Id="rId11" Type="http://schemas.openxmlformats.org/officeDocument/2006/relationships/oleObject" Target="../embeddings/oleObject110.bin"/><Relationship Id="rId5" Type="http://schemas.openxmlformats.org/officeDocument/2006/relationships/oleObject" Target="../embeddings/oleObject104.bin"/><Relationship Id="rId10" Type="http://schemas.openxmlformats.org/officeDocument/2006/relationships/oleObject" Target="../embeddings/oleObject109.bin"/><Relationship Id="rId4" Type="http://schemas.openxmlformats.org/officeDocument/2006/relationships/oleObject" Target="../embeddings/oleObject103.bin"/><Relationship Id="rId9" Type="http://schemas.openxmlformats.org/officeDocument/2006/relationships/oleObject" Target="../embeddings/oleObject108.bin"/></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7.xml"/><Relationship Id="rId1" Type="http://schemas.openxmlformats.org/officeDocument/2006/relationships/vmlDrawing" Target="../drawings/vmlDrawing35.vml"/><Relationship Id="rId6" Type="http://schemas.openxmlformats.org/officeDocument/2006/relationships/oleObject" Target="../embeddings/oleObject114.bin"/><Relationship Id="rId5" Type="http://schemas.openxmlformats.org/officeDocument/2006/relationships/oleObject" Target="../embeddings/oleObject113.bin"/><Relationship Id="rId4" Type="http://schemas.openxmlformats.org/officeDocument/2006/relationships/oleObject" Target="../embeddings/oleObject112.bin"/></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7.xml"/><Relationship Id="rId1" Type="http://schemas.openxmlformats.org/officeDocument/2006/relationships/vmlDrawing" Target="../drawings/vmlDrawing36.vml"/><Relationship Id="rId5" Type="http://schemas.openxmlformats.org/officeDocument/2006/relationships/oleObject" Target="../embeddings/oleObject116.bin"/><Relationship Id="rId4" Type="http://schemas.openxmlformats.org/officeDocument/2006/relationships/oleObject" Target="../embeddings/oleObject115.bin"/></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7.xml"/><Relationship Id="rId1" Type="http://schemas.openxmlformats.org/officeDocument/2006/relationships/vmlDrawing" Target="../drawings/vmlDrawing37.vml"/><Relationship Id="rId6" Type="http://schemas.openxmlformats.org/officeDocument/2006/relationships/oleObject" Target="../embeddings/oleObject119.bin"/><Relationship Id="rId5" Type="http://schemas.openxmlformats.org/officeDocument/2006/relationships/oleObject" Target="../embeddings/oleObject118.bin"/><Relationship Id="rId4" Type="http://schemas.openxmlformats.org/officeDocument/2006/relationships/oleObject" Target="../embeddings/oleObject117.bin"/></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7.xml"/><Relationship Id="rId1" Type="http://schemas.openxmlformats.org/officeDocument/2006/relationships/vmlDrawing" Target="../drawings/vmlDrawing38.vml"/><Relationship Id="rId4" Type="http://schemas.openxmlformats.org/officeDocument/2006/relationships/oleObject" Target="../embeddings/oleObject120.bin"/></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42.xml"/><Relationship Id="rId7" Type="http://schemas.openxmlformats.org/officeDocument/2006/relationships/oleObject" Target="../embeddings/oleObject124.bin"/><Relationship Id="rId2" Type="http://schemas.openxmlformats.org/officeDocument/2006/relationships/slideLayout" Target="../slideLayouts/slideLayout7.xml"/><Relationship Id="rId1" Type="http://schemas.openxmlformats.org/officeDocument/2006/relationships/vmlDrawing" Target="../drawings/vmlDrawing39.vml"/><Relationship Id="rId6" Type="http://schemas.openxmlformats.org/officeDocument/2006/relationships/oleObject" Target="../embeddings/oleObject123.bin"/><Relationship Id="rId5" Type="http://schemas.openxmlformats.org/officeDocument/2006/relationships/oleObject" Target="../embeddings/oleObject122.bin"/><Relationship Id="rId4" Type="http://schemas.openxmlformats.org/officeDocument/2006/relationships/oleObject" Target="../embeddings/oleObject121.bin"/></Relationships>
</file>

<file path=ppt/slides/_rels/slide8.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80.xml.rels><?xml version="1.0" encoding="UTF-8" standalone="yes"?>
<Relationships xmlns="http://schemas.openxmlformats.org/package/2006/relationships"><Relationship Id="rId8" Type="http://schemas.openxmlformats.org/officeDocument/2006/relationships/oleObject" Target="../embeddings/oleObject129.bin"/><Relationship Id="rId3" Type="http://schemas.openxmlformats.org/officeDocument/2006/relationships/notesSlide" Target="../notesSlides/notesSlide43.xml"/><Relationship Id="rId7" Type="http://schemas.openxmlformats.org/officeDocument/2006/relationships/oleObject" Target="../embeddings/oleObject128.bin"/><Relationship Id="rId2" Type="http://schemas.openxmlformats.org/officeDocument/2006/relationships/slideLayout" Target="../slideLayouts/slideLayout7.xml"/><Relationship Id="rId1" Type="http://schemas.openxmlformats.org/officeDocument/2006/relationships/vmlDrawing" Target="../drawings/vmlDrawing40.vml"/><Relationship Id="rId6" Type="http://schemas.openxmlformats.org/officeDocument/2006/relationships/oleObject" Target="../embeddings/oleObject127.bin"/><Relationship Id="rId5" Type="http://schemas.openxmlformats.org/officeDocument/2006/relationships/oleObject" Target="../embeddings/oleObject126.bin"/><Relationship Id="rId4" Type="http://schemas.openxmlformats.org/officeDocument/2006/relationships/oleObject" Target="../embeddings/oleObject125.bin"/></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44.xml"/><Relationship Id="rId7" Type="http://schemas.openxmlformats.org/officeDocument/2006/relationships/oleObject" Target="../embeddings/oleObject133.bin"/><Relationship Id="rId2" Type="http://schemas.openxmlformats.org/officeDocument/2006/relationships/slideLayout" Target="../slideLayouts/slideLayout7.xml"/><Relationship Id="rId1" Type="http://schemas.openxmlformats.org/officeDocument/2006/relationships/vmlDrawing" Target="../drawings/vmlDrawing41.vml"/><Relationship Id="rId6" Type="http://schemas.openxmlformats.org/officeDocument/2006/relationships/oleObject" Target="../embeddings/oleObject132.bin"/><Relationship Id="rId5" Type="http://schemas.openxmlformats.org/officeDocument/2006/relationships/oleObject" Target="../embeddings/oleObject131.bin"/><Relationship Id="rId4" Type="http://schemas.openxmlformats.org/officeDocument/2006/relationships/oleObject" Target="../embeddings/oleObject130.bin"/></Relationships>
</file>

<file path=ppt/slides/_rels/slide82.xml.rels><?xml version="1.0" encoding="UTF-8" standalone="yes"?>
<Relationships xmlns="http://schemas.openxmlformats.org/package/2006/relationships"><Relationship Id="rId8" Type="http://schemas.openxmlformats.org/officeDocument/2006/relationships/oleObject" Target="../embeddings/oleObject138.bin"/><Relationship Id="rId3" Type="http://schemas.openxmlformats.org/officeDocument/2006/relationships/notesSlide" Target="../notesSlides/notesSlide45.xml"/><Relationship Id="rId7" Type="http://schemas.openxmlformats.org/officeDocument/2006/relationships/oleObject" Target="../embeddings/oleObject137.bin"/><Relationship Id="rId2" Type="http://schemas.openxmlformats.org/officeDocument/2006/relationships/slideLayout" Target="../slideLayouts/slideLayout7.xml"/><Relationship Id="rId1" Type="http://schemas.openxmlformats.org/officeDocument/2006/relationships/vmlDrawing" Target="../drawings/vmlDrawing42.vml"/><Relationship Id="rId6" Type="http://schemas.openxmlformats.org/officeDocument/2006/relationships/oleObject" Target="../embeddings/oleObject136.bin"/><Relationship Id="rId5" Type="http://schemas.openxmlformats.org/officeDocument/2006/relationships/oleObject" Target="../embeddings/oleObject135.bin"/><Relationship Id="rId4" Type="http://schemas.openxmlformats.org/officeDocument/2006/relationships/oleObject" Target="../embeddings/oleObject134.bin"/></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46.xml"/><Relationship Id="rId7" Type="http://schemas.openxmlformats.org/officeDocument/2006/relationships/oleObject" Target="../embeddings/oleObject142.bin"/><Relationship Id="rId2" Type="http://schemas.openxmlformats.org/officeDocument/2006/relationships/slideLayout" Target="../slideLayouts/slideLayout7.xml"/><Relationship Id="rId1" Type="http://schemas.openxmlformats.org/officeDocument/2006/relationships/vmlDrawing" Target="../drawings/vmlDrawing43.vml"/><Relationship Id="rId6" Type="http://schemas.openxmlformats.org/officeDocument/2006/relationships/oleObject" Target="../embeddings/oleObject141.bin"/><Relationship Id="rId5" Type="http://schemas.openxmlformats.org/officeDocument/2006/relationships/oleObject" Target="../embeddings/oleObject140.bin"/><Relationship Id="rId4" Type="http://schemas.openxmlformats.org/officeDocument/2006/relationships/oleObject" Target="../embeddings/oleObject139.bin"/></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7.xml"/><Relationship Id="rId1" Type="http://schemas.openxmlformats.org/officeDocument/2006/relationships/vmlDrawing" Target="../drawings/vmlDrawing44.vml"/><Relationship Id="rId6" Type="http://schemas.openxmlformats.org/officeDocument/2006/relationships/oleObject" Target="../embeddings/oleObject145.bin"/><Relationship Id="rId5" Type="http://schemas.openxmlformats.org/officeDocument/2006/relationships/oleObject" Target="../embeddings/oleObject144.bin"/><Relationship Id="rId4" Type="http://schemas.openxmlformats.org/officeDocument/2006/relationships/oleObject" Target="../embeddings/oleObject143.bin"/></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7.xml"/><Relationship Id="rId1" Type="http://schemas.openxmlformats.org/officeDocument/2006/relationships/vmlDrawing" Target="../drawings/vmlDrawing45.vml"/><Relationship Id="rId5" Type="http://schemas.openxmlformats.org/officeDocument/2006/relationships/oleObject" Target="../embeddings/oleObject147.bin"/><Relationship Id="rId4" Type="http://schemas.openxmlformats.org/officeDocument/2006/relationships/oleObject" Target="../embeddings/oleObject146.bin"/></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49.xml"/><Relationship Id="rId7" Type="http://schemas.openxmlformats.org/officeDocument/2006/relationships/oleObject" Target="../embeddings/oleObject151.bin"/><Relationship Id="rId2" Type="http://schemas.openxmlformats.org/officeDocument/2006/relationships/slideLayout" Target="../slideLayouts/slideLayout7.xml"/><Relationship Id="rId1" Type="http://schemas.openxmlformats.org/officeDocument/2006/relationships/vmlDrawing" Target="../drawings/vmlDrawing46.vml"/><Relationship Id="rId6" Type="http://schemas.openxmlformats.org/officeDocument/2006/relationships/oleObject" Target="../embeddings/oleObject150.bin"/><Relationship Id="rId5" Type="http://schemas.openxmlformats.org/officeDocument/2006/relationships/oleObject" Target="../embeddings/oleObject149.bin"/><Relationship Id="rId4" Type="http://schemas.openxmlformats.org/officeDocument/2006/relationships/oleObject" Target="../embeddings/oleObject148.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ctrTitle"/>
          </p:nvPr>
        </p:nvSpPr>
        <p:spPr>
          <a:xfrm>
            <a:off x="685800" y="785794"/>
            <a:ext cx="7772400" cy="1470025"/>
          </a:xfrm>
        </p:spPr>
        <p:txBody>
          <a:bodyPr/>
          <a:lstStyle/>
          <a:p>
            <a:pPr eaLnBrk="1" hangingPunct="1"/>
            <a:r>
              <a:rPr lang="en-GB" dirty="0" smtClean="0">
                <a:solidFill>
                  <a:srgbClr val="003366"/>
                </a:solidFill>
                <a:latin typeface="Forte" pitchFamily="66" charset="0"/>
              </a:rPr>
              <a:t>106 Stat</a:t>
            </a:r>
          </a:p>
        </p:txBody>
      </p:sp>
      <p:sp>
        <p:nvSpPr>
          <p:cNvPr id="50179" name="Rectangle 3"/>
          <p:cNvSpPr>
            <a:spLocks noGrp="1" noChangeArrowheads="1"/>
          </p:cNvSpPr>
          <p:nvPr>
            <p:ph type="subTitle" idx="1"/>
          </p:nvPr>
        </p:nvSpPr>
        <p:spPr>
          <a:xfrm>
            <a:off x="250825" y="2143117"/>
            <a:ext cx="8424863" cy="1857388"/>
          </a:xfrm>
        </p:spPr>
        <p:txBody>
          <a:bodyPr/>
          <a:lstStyle/>
          <a:p>
            <a:pPr eaLnBrk="1" hangingPunct="1">
              <a:lnSpc>
                <a:spcPct val="80000"/>
              </a:lnSpc>
            </a:pPr>
            <a:endParaRPr lang="ar-SA" sz="1600" i="1" dirty="0" smtClean="0"/>
          </a:p>
          <a:p>
            <a:pPr eaLnBrk="1" hangingPunct="1">
              <a:lnSpc>
                <a:spcPct val="80000"/>
              </a:lnSpc>
            </a:pPr>
            <a:r>
              <a:rPr lang="en-US" sz="1600" i="1" dirty="0" smtClean="0"/>
              <a:t>References</a:t>
            </a:r>
          </a:p>
          <a:p>
            <a:pPr eaLnBrk="1" hangingPunct="1">
              <a:lnSpc>
                <a:spcPct val="80000"/>
              </a:lnSpc>
              <a:buFontTx/>
              <a:buChar char="-"/>
            </a:pPr>
            <a:r>
              <a:rPr lang="en-US" sz="1600" i="1" dirty="0" smtClean="0"/>
              <a:t>Biostatistics : A foundation in Analysis in the Health Science</a:t>
            </a:r>
          </a:p>
          <a:p>
            <a:pPr eaLnBrk="1" hangingPunct="1">
              <a:lnSpc>
                <a:spcPct val="80000"/>
              </a:lnSpc>
              <a:buFontTx/>
              <a:buChar char="-"/>
            </a:pPr>
            <a:r>
              <a:rPr lang="en-US" sz="1600" i="1" dirty="0" smtClean="0"/>
              <a:t>By :</a:t>
            </a:r>
            <a:r>
              <a:rPr lang="en-US" sz="1600" dirty="0" smtClean="0"/>
              <a:t> Wayne W. Daniel</a:t>
            </a:r>
            <a:endParaRPr lang="en-US" sz="1600" i="1" dirty="0" smtClean="0"/>
          </a:p>
          <a:p>
            <a:pPr eaLnBrk="1" hangingPunct="1">
              <a:lnSpc>
                <a:spcPct val="80000"/>
              </a:lnSpc>
            </a:pPr>
            <a:r>
              <a:rPr lang="en-US" sz="1600" i="1" dirty="0" smtClean="0"/>
              <a:t>-Elementary Biostatistics with Applications from Saudi Arabia</a:t>
            </a:r>
          </a:p>
          <a:p>
            <a:pPr eaLnBrk="1" hangingPunct="1">
              <a:lnSpc>
                <a:spcPct val="80000"/>
              </a:lnSpc>
            </a:pPr>
            <a:r>
              <a:rPr lang="en-US" sz="1600" i="1" dirty="0" smtClean="0"/>
              <a:t>By : Nancy </a:t>
            </a:r>
            <a:r>
              <a:rPr lang="en-US" sz="1600" i="1" dirty="0" err="1" smtClean="0"/>
              <a:t>Hasabelnaby</a:t>
            </a:r>
            <a:r>
              <a:rPr lang="en-US" sz="1600" i="1" dirty="0" smtClean="0"/>
              <a:t> </a:t>
            </a:r>
          </a:p>
          <a:p>
            <a:pPr eaLnBrk="1" hangingPunct="1">
              <a:lnSpc>
                <a:spcPct val="80000"/>
              </a:lnSpc>
            </a:pPr>
            <a:endParaRPr lang="en-US" sz="1600" i="1" dirty="0" smtClean="0"/>
          </a:p>
          <a:p>
            <a:pPr eaLnBrk="1" hangingPunct="1">
              <a:lnSpc>
                <a:spcPct val="80000"/>
              </a:lnSpc>
            </a:pPr>
            <a:endParaRPr lang="en-GB" sz="1600" i="1" dirty="0" smtClean="0"/>
          </a:p>
        </p:txBody>
      </p:sp>
      <p:pic>
        <p:nvPicPr>
          <p:cNvPr id="50180" name="Picture 4" descr="th_iheartsttatistics"/>
          <p:cNvPicPr>
            <a:picLocks noChangeAspect="1" noChangeArrowheads="1"/>
          </p:cNvPicPr>
          <p:nvPr/>
        </p:nvPicPr>
        <p:blipFill>
          <a:blip r:embed="rId2">
            <a:lum bright="70000" contrast="-70000"/>
          </a:blip>
          <a:srcRect/>
          <a:stretch>
            <a:fillRect/>
          </a:stretch>
        </p:blipFill>
        <p:spPr bwMode="auto">
          <a:xfrm>
            <a:off x="6935788" y="333375"/>
            <a:ext cx="1524000" cy="1524000"/>
          </a:xfrm>
          <a:prstGeom prst="rect">
            <a:avLst/>
          </a:prstGeom>
          <a:noFill/>
          <a:ln w="9525">
            <a:noFill/>
            <a:miter lim="800000"/>
            <a:headEnd/>
            <a:tailEnd/>
          </a:ln>
        </p:spPr>
      </p:pic>
      <p:sp>
        <p:nvSpPr>
          <p:cNvPr id="5" name="مربع نص 4"/>
          <p:cNvSpPr txBox="1"/>
          <p:nvPr/>
        </p:nvSpPr>
        <p:spPr>
          <a:xfrm>
            <a:off x="2000232" y="4357694"/>
            <a:ext cx="4857784" cy="584775"/>
          </a:xfrm>
          <a:prstGeom prst="rect">
            <a:avLst/>
          </a:prstGeom>
          <a:noFill/>
        </p:spPr>
        <p:txBody>
          <a:bodyPr wrap="square" rtlCol="1">
            <a:spAutoFit/>
          </a:bodyPr>
          <a:lstStyle/>
          <a:p>
            <a:pPr algn="ctr"/>
            <a:r>
              <a:rPr lang="en-US" sz="3200" b="1" dirty="0" smtClean="0">
                <a:latin typeface="Baskerville Old Face" pitchFamily="18" charset="0"/>
              </a:rPr>
              <a:t>1434 / </a:t>
            </a:r>
            <a:r>
              <a:rPr lang="en-US" sz="3200" b="1" smtClean="0">
                <a:latin typeface="Baskerville Old Face" pitchFamily="18" charset="0"/>
              </a:rPr>
              <a:t>1435 H</a:t>
            </a:r>
            <a:endParaRPr lang="ar-SA" sz="3200" b="1" dirty="0">
              <a:latin typeface="Baskerville Old Fac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Number Placeholder 6"/>
          <p:cNvSpPr>
            <a:spLocks noGrp="1"/>
          </p:cNvSpPr>
          <p:nvPr>
            <p:ph type="sldNum" sz="quarter" idx="12"/>
          </p:nvPr>
        </p:nvSpPr>
        <p:spPr>
          <a:noFill/>
        </p:spPr>
        <p:txBody>
          <a:bodyPr/>
          <a:lstStyle/>
          <a:p>
            <a:fld id="{4B0CEF43-DF20-4B1F-9DDB-4AB07B78A661}" type="slidenum">
              <a:rPr lang="ar-SA" smtClean="0"/>
              <a:pPr/>
              <a:t>10</a:t>
            </a:fld>
            <a:endParaRPr lang="en-GB" smtClean="0"/>
          </a:p>
        </p:txBody>
      </p:sp>
      <p:sp>
        <p:nvSpPr>
          <p:cNvPr id="38915" name="Rectangle 2"/>
          <p:cNvSpPr>
            <a:spLocks noGrp="1" noChangeArrowheads="1"/>
          </p:cNvSpPr>
          <p:nvPr>
            <p:ph type="body" sz="half" idx="1"/>
          </p:nvPr>
        </p:nvSpPr>
        <p:spPr>
          <a:xfrm>
            <a:off x="468313" y="765175"/>
            <a:ext cx="8362950" cy="5903913"/>
          </a:xfrm>
          <a:noFill/>
          <a:ln>
            <a:solidFill>
              <a:srgbClr val="FFFF00"/>
            </a:solidFill>
          </a:ln>
        </p:spPr>
        <p:txBody>
          <a:bodyPr/>
          <a:lstStyle/>
          <a:p>
            <a:pPr marL="609600" indent="-609600" eaLnBrk="1" hangingPunct="1">
              <a:lnSpc>
                <a:spcPct val="80000"/>
              </a:lnSpc>
              <a:buFontTx/>
              <a:buNone/>
            </a:pPr>
            <a:r>
              <a:rPr lang="en-US" sz="1600" dirty="0" smtClean="0"/>
              <a:t>6. </a:t>
            </a:r>
            <a:r>
              <a:rPr lang="en-US" sz="1600" b="1" u="sng" dirty="0" smtClean="0"/>
              <a:t>Cumulative frequency</a:t>
            </a:r>
            <a:r>
              <a:rPr lang="en-US" sz="1600" dirty="0" smtClean="0"/>
              <a:t>: is the number of values obtained in the class interval or before, which find by adding successfully the frequencies.</a:t>
            </a:r>
          </a:p>
          <a:p>
            <a:pPr marL="609600" indent="-609600" eaLnBrk="1" hangingPunct="1">
              <a:lnSpc>
                <a:spcPct val="80000"/>
              </a:lnSpc>
              <a:buFontTx/>
              <a:buNone/>
            </a:pPr>
            <a:r>
              <a:rPr lang="en-US" sz="1600" dirty="0" smtClean="0"/>
              <a:t>7. </a:t>
            </a:r>
            <a:r>
              <a:rPr lang="en-US" sz="1600" b="1" u="sng" dirty="0" smtClean="0"/>
              <a:t>Cumulative relative frequency</a:t>
            </a:r>
            <a:r>
              <a:rPr lang="en-US" sz="1600" dirty="0" smtClean="0"/>
              <a:t>: is the proportion of values obtained in the class interval or before, which find by adding successfully the relative frequencies.</a:t>
            </a:r>
          </a:p>
          <a:p>
            <a:pPr marL="609600" indent="-609600" eaLnBrk="1" hangingPunct="1">
              <a:lnSpc>
                <a:spcPct val="80000"/>
              </a:lnSpc>
              <a:buFontTx/>
              <a:buNone/>
            </a:pPr>
            <a:r>
              <a:rPr lang="en-US" sz="1600" dirty="0" smtClean="0"/>
              <a:t>8. The Grouped frequency distribution for Example 1.2.2 is</a:t>
            </a:r>
          </a:p>
          <a:p>
            <a:pPr marL="609600" indent="-609600" eaLnBrk="1" hangingPunct="1">
              <a:lnSpc>
                <a:spcPct val="80000"/>
              </a:lnSpc>
              <a:buFontTx/>
              <a:buNone/>
            </a:pPr>
            <a:endParaRPr lang="en-US" sz="1600" dirty="0" smtClean="0"/>
          </a:p>
          <a:p>
            <a:pPr marL="609600" indent="-609600" eaLnBrk="1" hangingPunct="1">
              <a:lnSpc>
                <a:spcPct val="80000"/>
              </a:lnSpc>
              <a:buFontTx/>
              <a:buNone/>
            </a:pPr>
            <a:endParaRPr lang="en-US" sz="1400" dirty="0" smtClean="0"/>
          </a:p>
          <a:p>
            <a:pPr marL="609600" indent="-609600" eaLnBrk="1" hangingPunct="1">
              <a:lnSpc>
                <a:spcPct val="80000"/>
              </a:lnSpc>
              <a:buFontTx/>
              <a:buNone/>
            </a:pPr>
            <a:endParaRPr lang="en-US" sz="1400" dirty="0" smtClean="0"/>
          </a:p>
          <a:p>
            <a:pPr marL="609600" indent="-609600" eaLnBrk="1" hangingPunct="1">
              <a:lnSpc>
                <a:spcPct val="80000"/>
              </a:lnSpc>
              <a:buFontTx/>
              <a:buNone/>
            </a:pPr>
            <a:endParaRPr lang="en-US" sz="1400" dirty="0" smtClean="0"/>
          </a:p>
          <a:p>
            <a:pPr marL="609600" indent="-609600" eaLnBrk="1" hangingPunct="1">
              <a:lnSpc>
                <a:spcPct val="80000"/>
              </a:lnSpc>
              <a:buFontTx/>
              <a:buNone/>
            </a:pPr>
            <a:endParaRPr lang="en-US" sz="1400" dirty="0" smtClean="0"/>
          </a:p>
          <a:p>
            <a:pPr marL="609600" indent="-609600" eaLnBrk="1" hangingPunct="1">
              <a:lnSpc>
                <a:spcPct val="80000"/>
              </a:lnSpc>
              <a:buFontTx/>
              <a:buNone/>
            </a:pPr>
            <a:endParaRPr lang="en-US" sz="14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endParaRPr lang="en-US" sz="1200" dirty="0" smtClean="0"/>
          </a:p>
          <a:p>
            <a:pPr marL="609600" indent="-609600" eaLnBrk="1" hangingPunct="1">
              <a:lnSpc>
                <a:spcPct val="80000"/>
              </a:lnSpc>
              <a:buFontTx/>
              <a:buNone/>
            </a:pPr>
            <a:r>
              <a:rPr lang="en-US" sz="1200" dirty="0" smtClean="0"/>
              <a:t>------------------------------------------------------------------------------------------------------------------------------------------------</a:t>
            </a:r>
          </a:p>
          <a:p>
            <a:pPr marL="609600" indent="-609600" eaLnBrk="1" hangingPunct="1">
              <a:lnSpc>
                <a:spcPct val="80000"/>
              </a:lnSpc>
              <a:buFontTx/>
              <a:buNone/>
            </a:pPr>
            <a:r>
              <a:rPr lang="en-US" sz="2000" b="1" dirty="0" smtClean="0">
                <a:solidFill>
                  <a:srgbClr val="800000"/>
                </a:solidFill>
              </a:rPr>
              <a:t>1.3 True classes and displaying grouped frequency distributions (</a:t>
            </a:r>
            <a:endParaRPr lang="en-US" sz="1200" dirty="0" smtClean="0"/>
          </a:p>
          <a:p>
            <a:pPr marL="609600" indent="-609600" eaLnBrk="1" hangingPunct="1">
              <a:lnSpc>
                <a:spcPct val="80000"/>
              </a:lnSpc>
              <a:buFontTx/>
              <a:buNone/>
            </a:pPr>
            <a:r>
              <a:rPr lang="en-US" sz="1600" dirty="0" smtClean="0"/>
              <a:t>To Find the </a:t>
            </a:r>
            <a:r>
              <a:rPr lang="en-US" sz="1600" b="1" u="sng" dirty="0" smtClean="0"/>
              <a:t>true class intervals</a:t>
            </a:r>
            <a:r>
              <a:rPr lang="en-US" sz="1600" dirty="0" smtClean="0"/>
              <a:t> we have two ways:</a:t>
            </a:r>
          </a:p>
          <a:p>
            <a:pPr marL="609600" indent="-609600" eaLnBrk="1" hangingPunct="1">
              <a:lnSpc>
                <a:spcPct val="80000"/>
              </a:lnSpc>
              <a:buFontTx/>
              <a:buAutoNum type="arabicParenR"/>
            </a:pPr>
            <a:r>
              <a:rPr lang="en-US" sz="1600" dirty="0" smtClean="0"/>
              <a:t>Subtract from the lower limit and add to the upper limit one- half of the smallest unit.</a:t>
            </a:r>
          </a:p>
          <a:p>
            <a:pPr marL="609600" indent="-609600" eaLnBrk="1" hangingPunct="1">
              <a:lnSpc>
                <a:spcPct val="80000"/>
              </a:lnSpc>
              <a:buFontTx/>
              <a:buAutoNum type="arabicParenR"/>
            </a:pPr>
            <a:r>
              <a:rPr lang="en-US" sz="1600" dirty="0" smtClean="0"/>
              <a:t>Decrease the </a:t>
            </a:r>
            <a:r>
              <a:rPr lang="en-US" sz="1600" u="sng" dirty="0" smtClean="0"/>
              <a:t>last decimal place </a:t>
            </a:r>
            <a:r>
              <a:rPr lang="en-US" sz="1600" dirty="0" smtClean="0"/>
              <a:t>of the lower limit by 1 and put 5 after it, and for the upper limit we simply put 5 after the limit.</a:t>
            </a:r>
          </a:p>
          <a:p>
            <a:pPr marL="609600" indent="-609600" eaLnBrk="1" hangingPunct="1">
              <a:lnSpc>
                <a:spcPct val="80000"/>
              </a:lnSpc>
              <a:buFontTx/>
              <a:buNone/>
            </a:pPr>
            <a:endParaRPr lang="en-US" sz="1600" dirty="0" smtClean="0"/>
          </a:p>
          <a:p>
            <a:pPr marL="609600" indent="-609600" eaLnBrk="1" hangingPunct="1">
              <a:lnSpc>
                <a:spcPct val="80000"/>
              </a:lnSpc>
              <a:buFontTx/>
              <a:buNone/>
            </a:pPr>
            <a:endParaRPr lang="en-US" sz="1200" dirty="0" smtClean="0"/>
          </a:p>
        </p:txBody>
      </p:sp>
      <p:sp>
        <p:nvSpPr>
          <p:cNvPr id="58372"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dirty="0">
                <a:latin typeface="Times New Roman" pitchFamily="18" charset="0"/>
                <a:cs typeface="Times New Roman" pitchFamily="18" charset="0"/>
              </a:rPr>
              <a:t>Stat 106                                                                                                                                                   </a:t>
            </a:r>
            <a:r>
              <a:rPr lang="en-GB" sz="1200" i="1" dirty="0">
                <a:latin typeface="Times New Roman" pitchFamily="18" charset="0"/>
                <a:cs typeface="Times New Roman" pitchFamily="18" charset="0"/>
              </a:rPr>
              <a:t>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38973" name="Group 61"/>
          <p:cNvGraphicFramePr>
            <a:graphicFrameLocks noGrp="1"/>
          </p:cNvGraphicFramePr>
          <p:nvPr>
            <p:ph sz="half" idx="2"/>
          </p:nvPr>
        </p:nvGraphicFramePr>
        <p:xfrm>
          <a:off x="900113" y="2060575"/>
          <a:ext cx="6624637" cy="2437765"/>
        </p:xfrm>
        <a:graphic>
          <a:graphicData uri="http://schemas.openxmlformats.org/drawingml/2006/table">
            <a:tbl>
              <a:tblPr/>
              <a:tblGrid>
                <a:gridCol w="1062037"/>
                <a:gridCol w="881063"/>
                <a:gridCol w="1160462"/>
                <a:gridCol w="1479550"/>
                <a:gridCol w="2041525"/>
              </a:tblGrid>
              <a:tr h="51752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Class Interval</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Frequency</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Relative</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frequency</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Cumulative</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 frequency</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Cumulative </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Arial" pitchFamily="34" charset="0"/>
                          <a:cs typeface="Arial" pitchFamily="34" charset="0"/>
                        </a:rPr>
                        <a:t>relative frequency</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09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13  - 13.9</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0.06</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0.06</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1793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14   - 14.9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0.1</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8</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0.16</a:t>
                      </a:r>
                    </a:p>
                  </a:txBody>
                  <a:tcPr anchor="ctr" horzOverflow="overflow">
                    <a:lnL>
                      <a:noFill/>
                    </a:lnL>
                    <a:lnR>
                      <a:noFill/>
                    </a:lnR>
                    <a:lnT>
                      <a:noFill/>
                    </a:lnT>
                    <a:lnB>
                      <a:noFill/>
                    </a:lnB>
                    <a:lnTlToBr>
                      <a:noFill/>
                    </a:lnTlToBr>
                    <a:lnBlToTr>
                      <a:noFill/>
                    </a:lnBlToTr>
                    <a:noFill/>
                  </a:tcPr>
                </a:tc>
              </a:tr>
              <a:tr h="1793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15   - 15.9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0.3</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23</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0.46</a:t>
                      </a:r>
                    </a:p>
                  </a:txBody>
                  <a:tcPr anchor="ctr" horzOverflow="overflow">
                    <a:lnL>
                      <a:noFill/>
                    </a:lnL>
                    <a:lnR>
                      <a:noFill/>
                    </a:lnR>
                    <a:lnT>
                      <a:noFill/>
                    </a:lnT>
                    <a:lnB>
                      <a:noFill/>
                    </a:lnB>
                    <a:lnTlToBr>
                      <a:noFill/>
                    </a:lnTlToBr>
                    <a:lnBlToTr>
                      <a:noFill/>
                    </a:lnBlToTr>
                    <a:noFill/>
                  </a:tcPr>
                </a:tc>
              </a:tr>
              <a:tr h="1793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16   - 16.9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0.32</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39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0.78</a:t>
                      </a:r>
                    </a:p>
                  </a:txBody>
                  <a:tcPr anchor="ctr" horzOverflow="overflow">
                    <a:lnL>
                      <a:noFill/>
                    </a:lnL>
                    <a:lnR>
                      <a:noFill/>
                    </a:lnR>
                    <a:lnT>
                      <a:noFill/>
                    </a:lnT>
                    <a:lnB>
                      <a:noFill/>
                    </a:lnB>
                    <a:lnTlToBr>
                      <a:noFill/>
                    </a:lnTlToBr>
                    <a:lnBlToTr>
                      <a:noFill/>
                    </a:lnBlToTr>
                    <a:noFill/>
                  </a:tcPr>
                </a:tc>
              </a:tr>
              <a:tr h="2397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17   - 17.9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0.2</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49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0.98</a:t>
                      </a:r>
                    </a:p>
                  </a:txBody>
                  <a:tcPr anchor="ctr" horzOverflow="overflow">
                    <a:lnL>
                      <a:noFill/>
                    </a:lnL>
                    <a:lnR>
                      <a:noFill/>
                    </a:lnR>
                    <a:lnT>
                      <a:noFill/>
                    </a:lnT>
                    <a:lnB>
                      <a:noFill/>
                    </a:lnB>
                    <a:lnTlToBr>
                      <a:noFill/>
                    </a:lnTlToBr>
                    <a:lnBlToTr>
                      <a:noFill/>
                    </a:lnBlToTr>
                    <a:noFill/>
                  </a:tcPr>
                </a:tc>
              </a:tr>
              <a:tr h="1793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18   - 18.9</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0.02</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50</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1793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Total</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n=50</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alpha val="50195"/>
                      </a:schemeClr>
                    </a:solid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alpha val="50195"/>
                      </a:schemeClr>
                    </a:solidFill>
                  </a:tcPr>
                </a:tc>
              </a:tr>
            </a:tbl>
          </a:graphicData>
        </a:graphic>
      </p:graphicFrame>
      <p:sp>
        <p:nvSpPr>
          <p:cNvPr id="38962" name="Line 122"/>
          <p:cNvSpPr>
            <a:spLocks noChangeShapeType="1"/>
          </p:cNvSpPr>
          <p:nvPr/>
        </p:nvSpPr>
        <p:spPr bwMode="auto">
          <a:xfrm>
            <a:off x="1908175" y="2060575"/>
            <a:ext cx="0" cy="2160588"/>
          </a:xfrm>
          <a:prstGeom prst="line">
            <a:avLst/>
          </a:prstGeom>
          <a:noFill/>
          <a:ln w="9525">
            <a:solidFill>
              <a:schemeClr val="tx1"/>
            </a:solidFill>
            <a:round/>
            <a:headEnd/>
            <a:tailEnd/>
          </a:ln>
        </p:spPr>
        <p:txBody>
          <a:bodyPr/>
          <a:lstStyle/>
          <a:p>
            <a:endParaRPr lang="ar-SA"/>
          </a:p>
        </p:txBody>
      </p:sp>
      <p:sp>
        <p:nvSpPr>
          <p:cNvPr id="38963" name="Line 123"/>
          <p:cNvSpPr>
            <a:spLocks noChangeShapeType="1"/>
          </p:cNvSpPr>
          <p:nvPr/>
        </p:nvSpPr>
        <p:spPr bwMode="auto">
          <a:xfrm>
            <a:off x="2916238" y="2060575"/>
            <a:ext cx="0" cy="2160588"/>
          </a:xfrm>
          <a:prstGeom prst="line">
            <a:avLst/>
          </a:prstGeom>
          <a:noFill/>
          <a:ln w="9525">
            <a:solidFill>
              <a:schemeClr val="tx1"/>
            </a:solidFill>
            <a:round/>
            <a:headEnd/>
            <a:tailEnd/>
          </a:ln>
        </p:spPr>
        <p:txBody>
          <a:bodyPr/>
          <a:lstStyle/>
          <a:p>
            <a:endParaRPr lang="ar-SA"/>
          </a:p>
        </p:txBody>
      </p:sp>
      <p:sp>
        <p:nvSpPr>
          <p:cNvPr id="38964" name="Line 124"/>
          <p:cNvSpPr>
            <a:spLocks noChangeShapeType="1"/>
          </p:cNvSpPr>
          <p:nvPr/>
        </p:nvSpPr>
        <p:spPr bwMode="auto">
          <a:xfrm>
            <a:off x="3995738" y="2060575"/>
            <a:ext cx="0" cy="2160588"/>
          </a:xfrm>
          <a:prstGeom prst="line">
            <a:avLst/>
          </a:prstGeom>
          <a:noFill/>
          <a:ln w="9525">
            <a:solidFill>
              <a:schemeClr val="tx1"/>
            </a:solidFill>
            <a:round/>
            <a:headEnd/>
            <a:tailEnd/>
          </a:ln>
        </p:spPr>
        <p:txBody>
          <a:bodyPr/>
          <a:lstStyle/>
          <a:p>
            <a:endParaRPr lang="ar-SA"/>
          </a:p>
        </p:txBody>
      </p:sp>
      <p:sp>
        <p:nvSpPr>
          <p:cNvPr id="38965" name="Line 125"/>
          <p:cNvSpPr>
            <a:spLocks noChangeShapeType="1"/>
          </p:cNvSpPr>
          <p:nvPr/>
        </p:nvSpPr>
        <p:spPr bwMode="auto">
          <a:xfrm>
            <a:off x="5651500" y="2060575"/>
            <a:ext cx="0" cy="2160588"/>
          </a:xfrm>
          <a:prstGeom prst="line">
            <a:avLst/>
          </a:prstGeom>
          <a:noFill/>
          <a:ln w="9525">
            <a:solidFill>
              <a:schemeClr val="tx1"/>
            </a:solidFill>
            <a:round/>
            <a:headEnd/>
            <a:tailEnd/>
          </a:ln>
        </p:spPr>
        <p:txBody>
          <a:bodyPr/>
          <a:lstStyle/>
          <a:p>
            <a:endParaRPr lang="ar-SA"/>
          </a:p>
        </p:txBody>
      </p:sp>
      <p:sp>
        <p:nvSpPr>
          <p:cNvPr id="38966" name="Rectangle 126"/>
          <p:cNvSpPr>
            <a:spLocks noChangeArrowheads="1"/>
          </p:cNvSpPr>
          <p:nvPr/>
        </p:nvSpPr>
        <p:spPr bwMode="auto">
          <a:xfrm>
            <a:off x="857250" y="2055813"/>
            <a:ext cx="2089150" cy="2165350"/>
          </a:xfrm>
          <a:prstGeom prst="rect">
            <a:avLst/>
          </a:prstGeom>
          <a:noFill/>
          <a:ln w="76200" cmpd="tri">
            <a:solidFill>
              <a:schemeClr val="tx1"/>
            </a:solidFill>
            <a:miter lim="800000"/>
            <a:headEnd/>
            <a:tailEnd/>
          </a:ln>
        </p:spPr>
        <p:txBody>
          <a:bodyPr wrap="none" anchor="ctr"/>
          <a:lstStyle/>
          <a:p>
            <a:endParaRPr lang="ar-SA"/>
          </a:p>
        </p:txBody>
      </p:sp>
      <p:sp>
        <p:nvSpPr>
          <p:cNvPr id="12" name="Rectangle 11"/>
          <p:cNvSpPr>
            <a:spLocks noChangeArrowheads="1"/>
          </p:cNvSpPr>
          <p:nvPr/>
        </p:nvSpPr>
        <p:spPr bwMode="auto">
          <a:xfrm>
            <a:off x="4286250" y="2135188"/>
            <a:ext cx="857250" cy="357187"/>
          </a:xfrm>
          <a:prstGeom prst="rect">
            <a:avLst/>
          </a:prstGeom>
          <a:noFill/>
          <a:ln w="9525" algn="ctr">
            <a:solidFill>
              <a:srgbClr val="C00000"/>
            </a:solidFill>
            <a:round/>
            <a:headEnd/>
            <a:tailEnd/>
          </a:ln>
        </p:spPr>
        <p:txBody>
          <a:bodyPr/>
          <a:lstStyle/>
          <a:p>
            <a:endParaRPr lang="ar-SA"/>
          </a:p>
        </p:txBody>
      </p:sp>
      <p:sp>
        <p:nvSpPr>
          <p:cNvPr id="38970" name="Rectangle 58"/>
          <p:cNvSpPr>
            <a:spLocks noChangeArrowheads="1"/>
          </p:cNvSpPr>
          <p:nvPr/>
        </p:nvSpPr>
        <p:spPr bwMode="auto">
          <a:xfrm>
            <a:off x="5867400" y="2132013"/>
            <a:ext cx="1296988" cy="360362"/>
          </a:xfrm>
          <a:prstGeom prst="rect">
            <a:avLst/>
          </a:prstGeom>
          <a:noFill/>
          <a:ln w="9525">
            <a:solidFill>
              <a:srgbClr val="CC0000"/>
            </a:solidFill>
            <a:miter lim="800000"/>
            <a:headEnd/>
            <a:tailEnd/>
          </a:ln>
        </p:spPr>
        <p:txBody>
          <a:bodyPr wrap="none" anchor="ctr"/>
          <a:lstStyle/>
          <a:p>
            <a:endParaRPr lang="ar-SA"/>
          </a:p>
        </p:txBody>
      </p:sp>
      <p:sp>
        <p:nvSpPr>
          <p:cNvPr id="38974" name="Line 62"/>
          <p:cNvSpPr>
            <a:spLocks noChangeShapeType="1"/>
          </p:cNvSpPr>
          <p:nvPr/>
        </p:nvSpPr>
        <p:spPr bwMode="auto">
          <a:xfrm>
            <a:off x="2916238" y="981075"/>
            <a:ext cx="1368425" cy="1152525"/>
          </a:xfrm>
          <a:prstGeom prst="line">
            <a:avLst/>
          </a:prstGeom>
          <a:noFill/>
          <a:ln w="9525">
            <a:solidFill>
              <a:srgbClr val="800000"/>
            </a:solidFill>
            <a:round/>
            <a:headEnd/>
            <a:tailEnd type="triangle" w="med" len="med"/>
          </a:ln>
        </p:spPr>
        <p:txBody>
          <a:bodyPr/>
          <a:lstStyle/>
          <a:p>
            <a:endParaRPr lang="ar-SA"/>
          </a:p>
        </p:txBody>
      </p:sp>
      <p:sp>
        <p:nvSpPr>
          <p:cNvPr id="38975" name="Line 63"/>
          <p:cNvSpPr>
            <a:spLocks noChangeShapeType="1"/>
          </p:cNvSpPr>
          <p:nvPr/>
        </p:nvSpPr>
        <p:spPr bwMode="auto">
          <a:xfrm>
            <a:off x="3708400" y="1341438"/>
            <a:ext cx="2232025" cy="792162"/>
          </a:xfrm>
          <a:prstGeom prst="line">
            <a:avLst/>
          </a:prstGeom>
          <a:noFill/>
          <a:ln w="9525">
            <a:solidFill>
              <a:srgbClr val="800000"/>
            </a:solidFill>
            <a:round/>
            <a:headEnd/>
            <a:tailEnd type="triangle" w="med" len="med"/>
          </a:ln>
        </p:spPr>
        <p:txBody>
          <a:bodyPr/>
          <a:lstStyle/>
          <a:p>
            <a:endParaRPr lang="ar-SA"/>
          </a:p>
        </p:txBody>
      </p:sp>
      <p:sp>
        <p:nvSpPr>
          <p:cNvPr id="15" name="Rectangle 14"/>
          <p:cNvSpPr/>
          <p:nvPr/>
        </p:nvSpPr>
        <p:spPr bwMode="auto">
          <a:xfrm rot="1659779">
            <a:off x="2518266" y="5116959"/>
            <a:ext cx="3335850" cy="1514198"/>
          </a:xfrm>
          <a:prstGeom prst="rect">
            <a:avLst/>
          </a:prstGeom>
          <a:solidFill>
            <a:schemeClr val="accent1">
              <a:alpha val="27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1" fontAlgn="base" latinLnBrk="0" hangingPunct="1">
              <a:lnSpc>
                <a:spcPct val="100000"/>
              </a:lnSpc>
              <a:spcBef>
                <a:spcPct val="0"/>
              </a:spcBef>
              <a:spcAft>
                <a:spcPct val="0"/>
              </a:spcAft>
              <a:buClrTx/>
              <a:buSzTx/>
              <a:buFontTx/>
              <a:buNone/>
              <a:tabLst/>
            </a:pPr>
            <a:r>
              <a:rPr kumimoji="0" lang="en-US" sz="5500" b="0" i="0" u="none" strike="noStrike" cap="none" normalizeH="0" baseline="0" dirty="0" smtClean="0">
                <a:ln>
                  <a:noFill/>
                </a:ln>
                <a:solidFill>
                  <a:schemeClr val="bg1">
                    <a:lumMod val="65000"/>
                  </a:schemeClr>
                </a:solidFill>
                <a:effectLst/>
                <a:latin typeface="Arial" pitchFamily="34" charset="0"/>
                <a:cs typeface="Arial" pitchFamily="34" charset="0"/>
              </a:rPr>
              <a:t>Reading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8973"/>
                                        </p:tgtEl>
                                        <p:attrNameLst>
                                          <p:attrName>style.visibility</p:attrName>
                                        </p:attrNameLst>
                                      </p:cBhvr>
                                      <p:to>
                                        <p:strVal val="visible"/>
                                      </p:to>
                                    </p:set>
                                    <p:animEffect transition="in" filter="dissolve">
                                      <p:cBhvr>
                                        <p:cTn id="7" dur="500"/>
                                        <p:tgtEl>
                                          <p:spTgt spid="3897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8966"/>
                                        </p:tgtEl>
                                        <p:attrNameLst>
                                          <p:attrName>style.visibility</p:attrName>
                                        </p:attrNameLst>
                                      </p:cBhvr>
                                      <p:to>
                                        <p:strVal val="visible"/>
                                      </p:to>
                                    </p:set>
                                    <p:animEffect transition="in" filter="fade">
                                      <p:cBhvr>
                                        <p:cTn id="12" dur="500"/>
                                        <p:tgtEl>
                                          <p:spTgt spid="38966"/>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38962"/>
                                        </p:tgtEl>
                                        <p:attrNameLst>
                                          <p:attrName>style.visibility</p:attrName>
                                        </p:attrNameLst>
                                      </p:cBhvr>
                                      <p:to>
                                        <p:strVal val="visible"/>
                                      </p:to>
                                    </p:set>
                                    <p:animEffect transition="in" filter="dissolve">
                                      <p:cBhvr>
                                        <p:cTn id="15" dur="500"/>
                                        <p:tgtEl>
                                          <p:spTgt spid="3896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38963"/>
                                        </p:tgtEl>
                                        <p:attrNameLst>
                                          <p:attrName>style.visibility</p:attrName>
                                        </p:attrNameLst>
                                      </p:cBhvr>
                                      <p:to>
                                        <p:strVal val="visible"/>
                                      </p:to>
                                    </p:set>
                                    <p:animEffect transition="in" filter="dissolve">
                                      <p:cBhvr>
                                        <p:cTn id="18" dur="500"/>
                                        <p:tgtEl>
                                          <p:spTgt spid="38963"/>
                                        </p:tgtEl>
                                      </p:cBhvr>
                                    </p:animEffect>
                                  </p:childTnLst>
                                </p:cTn>
                              </p:par>
                              <p:par>
                                <p:cTn id="19" presetID="9" presetClass="entr" presetSubtype="0" fill="hold" grpId="0" nodeType="withEffect">
                                  <p:stCondLst>
                                    <p:cond delay="0"/>
                                  </p:stCondLst>
                                  <p:childTnLst>
                                    <p:set>
                                      <p:cBhvr>
                                        <p:cTn id="20" dur="1" fill="hold">
                                          <p:stCondLst>
                                            <p:cond delay="0"/>
                                          </p:stCondLst>
                                        </p:cTn>
                                        <p:tgtEl>
                                          <p:spTgt spid="38964"/>
                                        </p:tgtEl>
                                        <p:attrNameLst>
                                          <p:attrName>style.visibility</p:attrName>
                                        </p:attrNameLst>
                                      </p:cBhvr>
                                      <p:to>
                                        <p:strVal val="visible"/>
                                      </p:to>
                                    </p:set>
                                    <p:animEffect transition="in" filter="dissolve">
                                      <p:cBhvr>
                                        <p:cTn id="21" dur="500"/>
                                        <p:tgtEl>
                                          <p:spTgt spid="38964"/>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38965"/>
                                        </p:tgtEl>
                                        <p:attrNameLst>
                                          <p:attrName>style.visibility</p:attrName>
                                        </p:attrNameLst>
                                      </p:cBhvr>
                                      <p:to>
                                        <p:strVal val="visible"/>
                                      </p:to>
                                    </p:set>
                                    <p:animEffect transition="in" filter="dissolve">
                                      <p:cBhvr>
                                        <p:cTn id="24" dur="500"/>
                                        <p:tgtEl>
                                          <p:spTgt spid="38965"/>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mph" presetSubtype="2" fill="hold" nodeType="clickEffect">
                                  <p:stCondLst>
                                    <p:cond delay="0"/>
                                  </p:stCondLst>
                                  <p:childTnLst>
                                    <p:animClr clrSpc="rgb" dir="cw">
                                      <p:cBhvr override="childStyle">
                                        <p:cTn id="28" dur="2000" fill="hold"/>
                                        <p:tgtEl>
                                          <p:spTgt spid="38915">
                                            <p:txEl>
                                              <p:pRg st="0" end="0"/>
                                            </p:txEl>
                                          </p:spTgt>
                                        </p:tgtEl>
                                        <p:attrNameLst>
                                          <p:attrName>style.color</p:attrName>
                                        </p:attrNameLst>
                                      </p:cBhvr>
                                      <p:to>
                                        <a:srgbClr val="3333CC"/>
                                      </p:to>
                                    </p:animClr>
                                  </p:childTnLst>
                                </p:cTn>
                              </p:par>
                              <p:par>
                                <p:cTn id="29" presetID="3" presetClass="entr" presetSubtype="1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blinds(horizontal)">
                                      <p:cBhvr>
                                        <p:cTn id="31" dur="500"/>
                                        <p:tgtEl>
                                          <p:spTgt spid="12"/>
                                        </p:tgtEl>
                                      </p:cBhvr>
                                    </p:animEffect>
                                  </p:childTnLst>
                                </p:cTn>
                              </p:par>
                              <p:par>
                                <p:cTn id="32" presetID="18" presetClass="entr" presetSubtype="6" fill="hold" grpId="0" nodeType="withEffect">
                                  <p:stCondLst>
                                    <p:cond delay="0"/>
                                  </p:stCondLst>
                                  <p:childTnLst>
                                    <p:set>
                                      <p:cBhvr>
                                        <p:cTn id="33" dur="1" fill="hold">
                                          <p:stCondLst>
                                            <p:cond delay="0"/>
                                          </p:stCondLst>
                                        </p:cTn>
                                        <p:tgtEl>
                                          <p:spTgt spid="38974"/>
                                        </p:tgtEl>
                                        <p:attrNameLst>
                                          <p:attrName>style.visibility</p:attrName>
                                        </p:attrNameLst>
                                      </p:cBhvr>
                                      <p:to>
                                        <p:strVal val="visible"/>
                                      </p:to>
                                    </p:set>
                                    <p:animEffect transition="in" filter="strips(downRight)">
                                      <p:cBhvr>
                                        <p:cTn id="34" dur="500"/>
                                        <p:tgtEl>
                                          <p:spTgt spid="38974"/>
                                        </p:tgtEl>
                                      </p:cBhvr>
                                    </p:animEffect>
                                  </p:childTnLst>
                                  <p:subTnLst>
                                    <p:set>
                                      <p:cBhvr override="childStyle">
                                        <p:cTn dur="1" fill="hold" display="0" masterRel="nextClick" afterEffect="1"/>
                                        <p:tgtEl>
                                          <p:spTgt spid="38974"/>
                                        </p:tgtEl>
                                        <p:attrNameLst>
                                          <p:attrName>style.visibility</p:attrName>
                                        </p:attrNameLst>
                                      </p:cBhvr>
                                      <p:to>
                                        <p:strVal val="hidden"/>
                                      </p:to>
                                    </p:set>
                                  </p:subTnLst>
                                </p:cTn>
                              </p:par>
                            </p:childTnLst>
                          </p:cTn>
                        </p:par>
                      </p:childTnLst>
                    </p:cTn>
                  </p:par>
                  <p:par>
                    <p:cTn id="35" fill="hold">
                      <p:stCondLst>
                        <p:cond delay="indefinite"/>
                      </p:stCondLst>
                      <p:childTnLst>
                        <p:par>
                          <p:cTn id="36" fill="hold">
                            <p:stCondLst>
                              <p:cond delay="0"/>
                            </p:stCondLst>
                            <p:childTnLst>
                              <p:par>
                                <p:cTn id="37" presetID="3" presetClass="emph" presetSubtype="2" fill="hold" nodeType="clickEffect">
                                  <p:stCondLst>
                                    <p:cond delay="0"/>
                                  </p:stCondLst>
                                  <p:childTnLst>
                                    <p:animClr clrSpc="rgb" dir="cw">
                                      <p:cBhvr override="childStyle">
                                        <p:cTn id="38" dur="1000" fill="hold"/>
                                        <p:tgtEl>
                                          <p:spTgt spid="38915">
                                            <p:txEl>
                                              <p:pRg st="1" end="1"/>
                                            </p:txEl>
                                          </p:spTgt>
                                        </p:tgtEl>
                                        <p:attrNameLst>
                                          <p:attrName>style.color</p:attrName>
                                        </p:attrNameLst>
                                      </p:cBhvr>
                                      <p:to>
                                        <a:srgbClr val="3333CC"/>
                                      </p:to>
                                    </p:animClr>
                                  </p:childTnLst>
                                </p:cTn>
                              </p:par>
                              <p:par>
                                <p:cTn id="39" presetID="3" presetClass="entr" presetSubtype="10" fill="hold" grpId="0" nodeType="withEffect">
                                  <p:stCondLst>
                                    <p:cond delay="0"/>
                                  </p:stCondLst>
                                  <p:childTnLst>
                                    <p:set>
                                      <p:cBhvr>
                                        <p:cTn id="40" dur="1" fill="hold">
                                          <p:stCondLst>
                                            <p:cond delay="0"/>
                                          </p:stCondLst>
                                        </p:cTn>
                                        <p:tgtEl>
                                          <p:spTgt spid="38970"/>
                                        </p:tgtEl>
                                        <p:attrNameLst>
                                          <p:attrName>style.visibility</p:attrName>
                                        </p:attrNameLst>
                                      </p:cBhvr>
                                      <p:to>
                                        <p:strVal val="visible"/>
                                      </p:to>
                                    </p:set>
                                    <p:animEffect transition="in" filter="blinds(horizontal)">
                                      <p:cBhvr>
                                        <p:cTn id="41" dur="500"/>
                                        <p:tgtEl>
                                          <p:spTgt spid="38970"/>
                                        </p:tgtEl>
                                      </p:cBhvr>
                                    </p:animEffect>
                                  </p:childTnLst>
                                </p:cTn>
                              </p:par>
                              <p:par>
                                <p:cTn id="42" presetID="18" presetClass="entr" presetSubtype="6" fill="hold" grpId="0" nodeType="withEffect">
                                  <p:stCondLst>
                                    <p:cond delay="0"/>
                                  </p:stCondLst>
                                  <p:childTnLst>
                                    <p:set>
                                      <p:cBhvr>
                                        <p:cTn id="43" dur="1" fill="hold">
                                          <p:stCondLst>
                                            <p:cond delay="0"/>
                                          </p:stCondLst>
                                        </p:cTn>
                                        <p:tgtEl>
                                          <p:spTgt spid="38975"/>
                                        </p:tgtEl>
                                        <p:attrNameLst>
                                          <p:attrName>style.visibility</p:attrName>
                                        </p:attrNameLst>
                                      </p:cBhvr>
                                      <p:to>
                                        <p:strVal val="visible"/>
                                      </p:to>
                                    </p:set>
                                    <p:animEffect transition="in" filter="strips(downRight)">
                                      <p:cBhvr>
                                        <p:cTn id="44" dur="500"/>
                                        <p:tgtEl>
                                          <p:spTgt spid="38975"/>
                                        </p:tgtEl>
                                      </p:cBhvr>
                                    </p:animEffect>
                                  </p:childTnLst>
                                  <p:subTnLst>
                                    <p:set>
                                      <p:cBhvr override="childStyle">
                                        <p:cTn dur="1" fill="hold" display="0" masterRel="nextClick" afterEffect="1"/>
                                        <p:tgtEl>
                                          <p:spTgt spid="38975"/>
                                        </p:tgtEl>
                                        <p:attrNameLst>
                                          <p:attrName>style.visibility</p:attrName>
                                        </p:attrNameLst>
                                      </p:cBhvr>
                                      <p:to>
                                        <p:strVal val="hidden"/>
                                      </p:to>
                                    </p:set>
                                  </p:subTnLst>
                                </p:cTn>
                              </p:par>
                            </p:childTnLst>
                          </p:cTn>
                        </p:par>
                      </p:childTnLst>
                    </p:cTn>
                  </p:par>
                  <p:par>
                    <p:cTn id="45" fill="hold">
                      <p:stCondLst>
                        <p:cond delay="indefinite"/>
                      </p:stCondLst>
                      <p:childTnLst>
                        <p:par>
                          <p:cTn id="46" fill="hold">
                            <p:stCondLst>
                              <p:cond delay="0"/>
                            </p:stCondLst>
                            <p:childTnLst>
                              <p:par>
                                <p:cTn id="47" presetID="3" presetClass="entr" presetSubtype="10" fill="hold" nodeType="clickEffect">
                                  <p:stCondLst>
                                    <p:cond delay="0"/>
                                  </p:stCondLst>
                                  <p:childTnLst>
                                    <p:set>
                                      <p:cBhvr>
                                        <p:cTn id="48" dur="1" fill="hold">
                                          <p:stCondLst>
                                            <p:cond delay="0"/>
                                          </p:stCondLst>
                                        </p:cTn>
                                        <p:tgtEl>
                                          <p:spTgt spid="38915">
                                            <p:txEl>
                                              <p:pRg st="18" end="18"/>
                                            </p:txEl>
                                          </p:spTgt>
                                        </p:tgtEl>
                                        <p:attrNameLst>
                                          <p:attrName>style.visibility</p:attrName>
                                        </p:attrNameLst>
                                      </p:cBhvr>
                                      <p:to>
                                        <p:strVal val="visible"/>
                                      </p:to>
                                    </p:set>
                                    <p:animEffect transition="in" filter="blinds(horizontal)">
                                      <p:cBhvr>
                                        <p:cTn id="49" dur="500"/>
                                        <p:tgtEl>
                                          <p:spTgt spid="38915">
                                            <p:txEl>
                                              <p:pRg st="18" end="18"/>
                                            </p:txEl>
                                          </p:spTgt>
                                        </p:tgtEl>
                                      </p:cBhvr>
                                    </p:animEffect>
                                  </p:childTnLst>
                                </p:cTn>
                              </p:par>
                              <p:par>
                                <p:cTn id="50" presetID="3" presetClass="entr" presetSubtype="10" fill="hold" nodeType="withEffect">
                                  <p:stCondLst>
                                    <p:cond delay="0"/>
                                  </p:stCondLst>
                                  <p:childTnLst>
                                    <p:set>
                                      <p:cBhvr>
                                        <p:cTn id="51" dur="1" fill="hold">
                                          <p:stCondLst>
                                            <p:cond delay="0"/>
                                          </p:stCondLst>
                                        </p:cTn>
                                        <p:tgtEl>
                                          <p:spTgt spid="38915">
                                            <p:txEl>
                                              <p:pRg st="19" end="19"/>
                                            </p:txEl>
                                          </p:spTgt>
                                        </p:tgtEl>
                                        <p:attrNameLst>
                                          <p:attrName>style.visibility</p:attrName>
                                        </p:attrNameLst>
                                      </p:cBhvr>
                                      <p:to>
                                        <p:strVal val="visible"/>
                                      </p:to>
                                    </p:set>
                                    <p:animEffect transition="in" filter="blinds(horizontal)">
                                      <p:cBhvr>
                                        <p:cTn id="52" dur="500"/>
                                        <p:tgtEl>
                                          <p:spTgt spid="38915">
                                            <p:txEl>
                                              <p:pRg st="19" end="1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38915">
                                            <p:txEl>
                                              <p:pRg st="20" end="20"/>
                                            </p:txEl>
                                          </p:spTgt>
                                        </p:tgtEl>
                                        <p:attrNameLst>
                                          <p:attrName>style.visibility</p:attrName>
                                        </p:attrNameLst>
                                      </p:cBhvr>
                                      <p:to>
                                        <p:strVal val="visible"/>
                                      </p:to>
                                    </p:set>
                                    <p:animEffect transition="in" filter="dissolve">
                                      <p:cBhvr>
                                        <p:cTn id="57" dur="500"/>
                                        <p:tgtEl>
                                          <p:spTgt spid="38915">
                                            <p:txEl>
                                              <p:pRg st="20" end="2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38915">
                                            <p:txEl>
                                              <p:pRg st="21" end="21"/>
                                            </p:txEl>
                                          </p:spTgt>
                                        </p:tgtEl>
                                        <p:attrNameLst>
                                          <p:attrName>style.visibility</p:attrName>
                                        </p:attrNameLst>
                                      </p:cBhvr>
                                      <p:to>
                                        <p:strVal val="visible"/>
                                      </p:to>
                                    </p:set>
                                    <p:animEffect transition="in" filter="dissolve">
                                      <p:cBhvr>
                                        <p:cTn id="62" dur="500"/>
                                        <p:tgtEl>
                                          <p:spTgt spid="38915">
                                            <p:txEl>
                                              <p:pRg st="21" end="2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62" grpId="0" animBg="1"/>
      <p:bldP spid="38963" grpId="0" animBg="1"/>
      <p:bldP spid="38964" grpId="0" animBg="1"/>
      <p:bldP spid="38965" grpId="0" animBg="1"/>
      <p:bldP spid="38966" grpId="0" animBg="1"/>
      <p:bldP spid="12" grpId="0" animBg="1"/>
      <p:bldP spid="38970" grpId="0" animBg="1"/>
      <p:bldP spid="38974" grpId="0" animBg="1"/>
      <p:bldP spid="389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6"/>
          <p:cNvSpPr>
            <a:spLocks noGrp="1"/>
          </p:cNvSpPr>
          <p:nvPr>
            <p:ph type="sldNum" sz="quarter" idx="12"/>
          </p:nvPr>
        </p:nvSpPr>
        <p:spPr>
          <a:noFill/>
        </p:spPr>
        <p:txBody>
          <a:bodyPr/>
          <a:lstStyle/>
          <a:p>
            <a:fld id="{5CC48ABD-3C5E-46F0-B221-34C9E93D7329}" type="slidenum">
              <a:rPr lang="ar-SA" smtClean="0"/>
              <a:pPr/>
              <a:t>11</a:t>
            </a:fld>
            <a:endParaRPr lang="en-GB" smtClean="0"/>
          </a:p>
        </p:txBody>
      </p:sp>
      <p:sp>
        <p:nvSpPr>
          <p:cNvPr id="59395" name="Rectangle 2"/>
          <p:cNvSpPr>
            <a:spLocks noGrp="1" noChangeArrowheads="1"/>
          </p:cNvSpPr>
          <p:nvPr>
            <p:ph type="body" sz="half" idx="1"/>
          </p:nvPr>
        </p:nvSpPr>
        <p:spPr>
          <a:xfrm>
            <a:off x="468313" y="765175"/>
            <a:ext cx="8362950" cy="5903913"/>
          </a:xfrm>
        </p:spPr>
        <p:txBody>
          <a:bodyPr/>
          <a:lstStyle/>
          <a:p>
            <a:pPr marL="609600" indent="-609600" eaLnBrk="1" hangingPunct="1">
              <a:buFontTx/>
              <a:buNone/>
            </a:pPr>
            <a:endParaRPr lang="en-US" sz="2800" smtClean="0"/>
          </a:p>
          <a:p>
            <a:pPr marL="609600" indent="-609600" eaLnBrk="1" hangingPunct="1"/>
            <a:endParaRPr lang="en-US" sz="2800" smtClean="0"/>
          </a:p>
          <a:p>
            <a:pPr marL="609600" indent="-609600" eaLnBrk="1" hangingPunct="1">
              <a:buFontTx/>
              <a:buNone/>
            </a:pPr>
            <a:r>
              <a:rPr lang="en-US" sz="2400" smtClean="0"/>
              <a:t> </a:t>
            </a:r>
          </a:p>
          <a:p>
            <a:pPr marL="609600" indent="-609600" eaLnBrk="1" hangingPunct="1">
              <a:buFontTx/>
              <a:buNone/>
            </a:pPr>
            <a:r>
              <a:rPr lang="en-US" sz="2400" smtClean="0"/>
              <a:t> </a:t>
            </a:r>
          </a:p>
          <a:p>
            <a:pPr marL="609600" indent="-609600" eaLnBrk="1" hangingPunct="1">
              <a:buFontTx/>
              <a:buNone/>
            </a:pPr>
            <a:endParaRPr lang="en-US" sz="2400" smtClean="0"/>
          </a:p>
        </p:txBody>
      </p:sp>
      <p:sp>
        <p:nvSpPr>
          <p:cNvPr id="59396"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dirty="0">
                <a:latin typeface="Times New Roman" pitchFamily="18" charset="0"/>
                <a:cs typeface="Times New Roman" pitchFamily="18" charset="0"/>
              </a:rPr>
              <a:t>Stat 106                                                                                                                                                   </a:t>
            </a:r>
            <a:r>
              <a:rPr lang="en-GB" sz="1200" i="1" dirty="0">
                <a:latin typeface="Times New Roman" pitchFamily="18" charset="0"/>
                <a:cs typeface="Times New Roman" pitchFamily="18" charset="0"/>
              </a:rPr>
              <a:t>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59397" name="Line 56"/>
          <p:cNvSpPr>
            <a:spLocks noChangeShapeType="1"/>
          </p:cNvSpPr>
          <p:nvPr/>
        </p:nvSpPr>
        <p:spPr bwMode="auto">
          <a:xfrm flipH="1">
            <a:off x="1763713" y="1485900"/>
            <a:ext cx="5761037" cy="0"/>
          </a:xfrm>
          <a:prstGeom prst="line">
            <a:avLst/>
          </a:prstGeom>
          <a:noFill/>
          <a:ln w="6350">
            <a:solidFill>
              <a:schemeClr val="tx1"/>
            </a:solidFill>
            <a:round/>
            <a:headEnd/>
            <a:tailEnd/>
          </a:ln>
        </p:spPr>
        <p:txBody>
          <a:bodyPr/>
          <a:lstStyle/>
          <a:p>
            <a:endParaRPr lang="ar-SA"/>
          </a:p>
        </p:txBody>
      </p:sp>
      <p:sp>
        <p:nvSpPr>
          <p:cNvPr id="59398" name="Line 57"/>
          <p:cNvSpPr>
            <a:spLocks noChangeShapeType="1"/>
          </p:cNvSpPr>
          <p:nvPr/>
        </p:nvSpPr>
        <p:spPr bwMode="auto">
          <a:xfrm flipH="1">
            <a:off x="5003800" y="1485900"/>
            <a:ext cx="1873250" cy="0"/>
          </a:xfrm>
          <a:prstGeom prst="line">
            <a:avLst/>
          </a:prstGeom>
          <a:noFill/>
          <a:ln w="28575">
            <a:solidFill>
              <a:schemeClr val="tx1"/>
            </a:solidFill>
            <a:round/>
            <a:headEnd type="oval" w="med" len="med"/>
            <a:tailEnd type="oval" w="med" len="med"/>
          </a:ln>
        </p:spPr>
        <p:txBody>
          <a:bodyPr/>
          <a:lstStyle/>
          <a:p>
            <a:endParaRPr lang="ar-SA"/>
          </a:p>
        </p:txBody>
      </p:sp>
      <p:sp>
        <p:nvSpPr>
          <p:cNvPr id="59399" name="Rectangle 58"/>
          <p:cNvSpPr>
            <a:spLocks noChangeArrowheads="1"/>
          </p:cNvSpPr>
          <p:nvPr/>
        </p:nvSpPr>
        <p:spPr bwMode="auto">
          <a:xfrm>
            <a:off x="2339975" y="1196975"/>
            <a:ext cx="215900"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13</a:t>
            </a:r>
          </a:p>
        </p:txBody>
      </p:sp>
      <p:sp>
        <p:nvSpPr>
          <p:cNvPr id="59400" name="Rectangle 59"/>
          <p:cNvSpPr>
            <a:spLocks noChangeArrowheads="1"/>
          </p:cNvSpPr>
          <p:nvPr/>
        </p:nvSpPr>
        <p:spPr bwMode="auto">
          <a:xfrm>
            <a:off x="3924300" y="1196975"/>
            <a:ext cx="287338"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13.9</a:t>
            </a:r>
          </a:p>
        </p:txBody>
      </p:sp>
      <p:sp>
        <p:nvSpPr>
          <p:cNvPr id="34876" name="Rectangle 60"/>
          <p:cNvSpPr>
            <a:spLocks noChangeArrowheads="1"/>
          </p:cNvSpPr>
          <p:nvPr/>
        </p:nvSpPr>
        <p:spPr bwMode="auto">
          <a:xfrm>
            <a:off x="4427538" y="1484313"/>
            <a:ext cx="287337"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13.95</a:t>
            </a:r>
          </a:p>
        </p:txBody>
      </p:sp>
      <p:sp>
        <p:nvSpPr>
          <p:cNvPr id="59402" name="Rectangle 61"/>
          <p:cNvSpPr>
            <a:spLocks noChangeArrowheads="1"/>
          </p:cNvSpPr>
          <p:nvPr/>
        </p:nvSpPr>
        <p:spPr bwMode="auto">
          <a:xfrm>
            <a:off x="5005388" y="1196975"/>
            <a:ext cx="287337"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14</a:t>
            </a:r>
          </a:p>
        </p:txBody>
      </p:sp>
      <p:sp>
        <p:nvSpPr>
          <p:cNvPr id="59403" name="Line 62"/>
          <p:cNvSpPr>
            <a:spLocks noChangeShapeType="1"/>
          </p:cNvSpPr>
          <p:nvPr/>
        </p:nvSpPr>
        <p:spPr bwMode="auto">
          <a:xfrm flipH="1">
            <a:off x="2338388" y="1485900"/>
            <a:ext cx="1873250" cy="0"/>
          </a:xfrm>
          <a:prstGeom prst="line">
            <a:avLst/>
          </a:prstGeom>
          <a:noFill/>
          <a:ln w="28575">
            <a:solidFill>
              <a:schemeClr val="tx1"/>
            </a:solidFill>
            <a:round/>
            <a:headEnd type="oval" w="med" len="med"/>
            <a:tailEnd type="oval" w="med" len="med"/>
          </a:ln>
        </p:spPr>
        <p:txBody>
          <a:bodyPr/>
          <a:lstStyle/>
          <a:p>
            <a:endParaRPr lang="ar-SA"/>
          </a:p>
        </p:txBody>
      </p:sp>
      <p:sp>
        <p:nvSpPr>
          <p:cNvPr id="34879" name="Arc 63"/>
          <p:cNvSpPr>
            <a:spLocks/>
          </p:cNvSpPr>
          <p:nvPr/>
        </p:nvSpPr>
        <p:spPr bwMode="auto">
          <a:xfrm rot="5400000" flipH="1" flipV="1">
            <a:off x="4283869" y="1197769"/>
            <a:ext cx="215900" cy="360362"/>
          </a:xfrm>
          <a:custGeom>
            <a:avLst/>
            <a:gdLst>
              <a:gd name="T0" fmla="*/ 2147483647 w 21600"/>
              <a:gd name="T1" fmla="*/ 0 h 43176"/>
              <a:gd name="T2" fmla="*/ 2147483647 w 21600"/>
              <a:gd name="T3" fmla="*/ 2147483647 h 43176"/>
              <a:gd name="T4" fmla="*/ 0 w 21600"/>
              <a:gd name="T5" fmla="*/ 2147483647 h 43176"/>
              <a:gd name="T6" fmla="*/ 0 60000 65536"/>
              <a:gd name="T7" fmla="*/ 0 60000 65536"/>
              <a:gd name="T8" fmla="*/ 0 60000 65536"/>
              <a:gd name="T9" fmla="*/ 0 w 21600"/>
              <a:gd name="T10" fmla="*/ 0 h 43176"/>
              <a:gd name="T11" fmla="*/ 21600 w 21600"/>
              <a:gd name="T12" fmla="*/ 43176 h 43176"/>
            </a:gdLst>
            <a:ahLst/>
            <a:cxnLst>
              <a:cxn ang="T6">
                <a:pos x="T0" y="T1"/>
              </a:cxn>
              <a:cxn ang="T7">
                <a:pos x="T2" y="T3"/>
              </a:cxn>
              <a:cxn ang="T8">
                <a:pos x="T4" y="T5"/>
              </a:cxn>
            </a:cxnLst>
            <a:rect l="T9" t="T10" r="T11" b="T12"/>
            <a:pathLst>
              <a:path w="21600" h="43176" fill="none" extrusionOk="0">
                <a:moveTo>
                  <a:pt x="210" y="0"/>
                </a:moveTo>
                <a:cubicBezTo>
                  <a:pt x="12057" y="115"/>
                  <a:pt x="21600" y="9751"/>
                  <a:pt x="21600" y="21599"/>
                </a:cubicBezTo>
                <a:cubicBezTo>
                  <a:pt x="21600" y="33140"/>
                  <a:pt x="12526" y="42642"/>
                  <a:pt x="997" y="43175"/>
                </a:cubicBezTo>
              </a:path>
              <a:path w="21600" h="43176" stroke="0" extrusionOk="0">
                <a:moveTo>
                  <a:pt x="210" y="0"/>
                </a:moveTo>
                <a:cubicBezTo>
                  <a:pt x="12057" y="115"/>
                  <a:pt x="21600" y="9751"/>
                  <a:pt x="21600" y="21599"/>
                </a:cubicBezTo>
                <a:cubicBezTo>
                  <a:pt x="21600" y="33140"/>
                  <a:pt x="12526" y="42642"/>
                  <a:pt x="997" y="43175"/>
                </a:cubicBezTo>
                <a:lnTo>
                  <a:pt x="0" y="21599"/>
                </a:lnTo>
                <a:close/>
              </a:path>
            </a:pathLst>
          </a:custGeom>
          <a:noFill/>
          <a:ln w="9525">
            <a:solidFill>
              <a:schemeClr val="tx1"/>
            </a:solidFill>
            <a:prstDash val="dash"/>
            <a:round/>
            <a:headEnd/>
            <a:tailEnd type="arrow" w="med" len="med"/>
          </a:ln>
        </p:spPr>
        <p:txBody>
          <a:bodyPr wrap="none" anchor="ctr"/>
          <a:lstStyle/>
          <a:p>
            <a:endParaRPr lang="ar-SA"/>
          </a:p>
        </p:txBody>
      </p:sp>
      <p:sp>
        <p:nvSpPr>
          <p:cNvPr id="34880" name="Arc 64"/>
          <p:cNvSpPr>
            <a:spLocks/>
          </p:cNvSpPr>
          <p:nvPr/>
        </p:nvSpPr>
        <p:spPr bwMode="auto">
          <a:xfrm rot="16200000" flipV="1">
            <a:off x="4714082" y="1199356"/>
            <a:ext cx="215900" cy="357187"/>
          </a:xfrm>
          <a:custGeom>
            <a:avLst/>
            <a:gdLst>
              <a:gd name="T0" fmla="*/ 2147483647 w 21600"/>
              <a:gd name="T1" fmla="*/ 0 h 43176"/>
              <a:gd name="T2" fmla="*/ 2147483647 w 21600"/>
              <a:gd name="T3" fmla="*/ 2147483647 h 43176"/>
              <a:gd name="T4" fmla="*/ 0 w 21600"/>
              <a:gd name="T5" fmla="*/ 2147483647 h 43176"/>
              <a:gd name="T6" fmla="*/ 0 60000 65536"/>
              <a:gd name="T7" fmla="*/ 0 60000 65536"/>
              <a:gd name="T8" fmla="*/ 0 60000 65536"/>
              <a:gd name="T9" fmla="*/ 0 w 21600"/>
              <a:gd name="T10" fmla="*/ 0 h 43176"/>
              <a:gd name="T11" fmla="*/ 21600 w 21600"/>
              <a:gd name="T12" fmla="*/ 43176 h 43176"/>
            </a:gdLst>
            <a:ahLst/>
            <a:cxnLst>
              <a:cxn ang="T6">
                <a:pos x="T0" y="T1"/>
              </a:cxn>
              <a:cxn ang="T7">
                <a:pos x="T2" y="T3"/>
              </a:cxn>
              <a:cxn ang="T8">
                <a:pos x="T4" y="T5"/>
              </a:cxn>
            </a:cxnLst>
            <a:rect l="T9" t="T10" r="T11" b="T12"/>
            <a:pathLst>
              <a:path w="21600" h="43176" fill="none" extrusionOk="0">
                <a:moveTo>
                  <a:pt x="210" y="0"/>
                </a:moveTo>
                <a:cubicBezTo>
                  <a:pt x="12057" y="115"/>
                  <a:pt x="21600" y="9751"/>
                  <a:pt x="21600" y="21599"/>
                </a:cubicBezTo>
                <a:cubicBezTo>
                  <a:pt x="21600" y="33140"/>
                  <a:pt x="12526" y="42642"/>
                  <a:pt x="997" y="43175"/>
                </a:cubicBezTo>
              </a:path>
              <a:path w="21600" h="43176" stroke="0" extrusionOk="0">
                <a:moveTo>
                  <a:pt x="210" y="0"/>
                </a:moveTo>
                <a:cubicBezTo>
                  <a:pt x="12057" y="115"/>
                  <a:pt x="21600" y="9751"/>
                  <a:pt x="21600" y="21599"/>
                </a:cubicBezTo>
                <a:cubicBezTo>
                  <a:pt x="21600" y="33140"/>
                  <a:pt x="12526" y="42642"/>
                  <a:pt x="997" y="43175"/>
                </a:cubicBezTo>
                <a:lnTo>
                  <a:pt x="0" y="21599"/>
                </a:lnTo>
                <a:close/>
              </a:path>
            </a:pathLst>
          </a:custGeom>
          <a:noFill/>
          <a:ln w="9525">
            <a:solidFill>
              <a:schemeClr val="tx1"/>
            </a:solidFill>
            <a:prstDash val="dash"/>
            <a:round/>
            <a:headEnd/>
            <a:tailEnd type="arrow" w="med" len="med"/>
          </a:ln>
        </p:spPr>
        <p:txBody>
          <a:bodyPr wrap="none" anchor="ctr"/>
          <a:lstStyle/>
          <a:p>
            <a:endParaRPr lang="ar-SA"/>
          </a:p>
        </p:txBody>
      </p:sp>
      <p:sp>
        <p:nvSpPr>
          <p:cNvPr id="59406" name="Rectangle 65"/>
          <p:cNvSpPr>
            <a:spLocks noChangeArrowheads="1"/>
          </p:cNvSpPr>
          <p:nvPr/>
        </p:nvSpPr>
        <p:spPr bwMode="auto">
          <a:xfrm>
            <a:off x="6588125" y="1196975"/>
            <a:ext cx="287338"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14.9</a:t>
            </a:r>
          </a:p>
        </p:txBody>
      </p:sp>
      <p:sp>
        <p:nvSpPr>
          <p:cNvPr id="34882" name="Arc 66"/>
          <p:cNvSpPr>
            <a:spLocks/>
          </p:cNvSpPr>
          <p:nvPr/>
        </p:nvSpPr>
        <p:spPr bwMode="auto">
          <a:xfrm rot="5400000" flipH="1" flipV="1">
            <a:off x="6949282" y="1197768"/>
            <a:ext cx="215900" cy="360363"/>
          </a:xfrm>
          <a:custGeom>
            <a:avLst/>
            <a:gdLst>
              <a:gd name="T0" fmla="*/ 2147483647 w 21600"/>
              <a:gd name="T1" fmla="*/ 0 h 43176"/>
              <a:gd name="T2" fmla="*/ 2147483647 w 21600"/>
              <a:gd name="T3" fmla="*/ 2147483647 h 43176"/>
              <a:gd name="T4" fmla="*/ 0 w 21600"/>
              <a:gd name="T5" fmla="*/ 2147483647 h 43176"/>
              <a:gd name="T6" fmla="*/ 0 60000 65536"/>
              <a:gd name="T7" fmla="*/ 0 60000 65536"/>
              <a:gd name="T8" fmla="*/ 0 60000 65536"/>
              <a:gd name="T9" fmla="*/ 0 w 21600"/>
              <a:gd name="T10" fmla="*/ 0 h 43176"/>
              <a:gd name="T11" fmla="*/ 21600 w 21600"/>
              <a:gd name="T12" fmla="*/ 43176 h 43176"/>
            </a:gdLst>
            <a:ahLst/>
            <a:cxnLst>
              <a:cxn ang="T6">
                <a:pos x="T0" y="T1"/>
              </a:cxn>
              <a:cxn ang="T7">
                <a:pos x="T2" y="T3"/>
              </a:cxn>
              <a:cxn ang="T8">
                <a:pos x="T4" y="T5"/>
              </a:cxn>
            </a:cxnLst>
            <a:rect l="T9" t="T10" r="T11" b="T12"/>
            <a:pathLst>
              <a:path w="21600" h="43176" fill="none" extrusionOk="0">
                <a:moveTo>
                  <a:pt x="210" y="0"/>
                </a:moveTo>
                <a:cubicBezTo>
                  <a:pt x="12057" y="115"/>
                  <a:pt x="21600" y="9751"/>
                  <a:pt x="21600" y="21599"/>
                </a:cubicBezTo>
                <a:cubicBezTo>
                  <a:pt x="21600" y="33140"/>
                  <a:pt x="12526" y="42642"/>
                  <a:pt x="997" y="43175"/>
                </a:cubicBezTo>
              </a:path>
              <a:path w="21600" h="43176" stroke="0" extrusionOk="0">
                <a:moveTo>
                  <a:pt x="210" y="0"/>
                </a:moveTo>
                <a:cubicBezTo>
                  <a:pt x="12057" y="115"/>
                  <a:pt x="21600" y="9751"/>
                  <a:pt x="21600" y="21599"/>
                </a:cubicBezTo>
                <a:cubicBezTo>
                  <a:pt x="21600" y="33140"/>
                  <a:pt x="12526" y="42642"/>
                  <a:pt x="997" y="43175"/>
                </a:cubicBezTo>
                <a:lnTo>
                  <a:pt x="0" y="21599"/>
                </a:lnTo>
                <a:close/>
              </a:path>
            </a:pathLst>
          </a:custGeom>
          <a:noFill/>
          <a:ln w="9525">
            <a:solidFill>
              <a:schemeClr val="tx1"/>
            </a:solidFill>
            <a:prstDash val="dash"/>
            <a:round/>
            <a:headEnd/>
            <a:tailEnd type="arrow" w="med" len="med"/>
          </a:ln>
        </p:spPr>
        <p:txBody>
          <a:bodyPr wrap="none" anchor="ctr"/>
          <a:lstStyle/>
          <a:p>
            <a:endParaRPr lang="ar-SA"/>
          </a:p>
        </p:txBody>
      </p:sp>
      <p:sp>
        <p:nvSpPr>
          <p:cNvPr id="59408" name="Rectangle 67"/>
          <p:cNvSpPr>
            <a:spLocks noChangeArrowheads="1"/>
          </p:cNvSpPr>
          <p:nvPr/>
        </p:nvSpPr>
        <p:spPr bwMode="auto">
          <a:xfrm>
            <a:off x="7427913" y="1484313"/>
            <a:ext cx="287337"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15</a:t>
            </a:r>
          </a:p>
        </p:txBody>
      </p:sp>
      <p:sp>
        <p:nvSpPr>
          <p:cNvPr id="34885" name="Arc 69"/>
          <p:cNvSpPr>
            <a:spLocks/>
          </p:cNvSpPr>
          <p:nvPr/>
        </p:nvSpPr>
        <p:spPr bwMode="auto">
          <a:xfrm rot="16200000" flipV="1">
            <a:off x="2056607" y="1202531"/>
            <a:ext cx="215900" cy="357187"/>
          </a:xfrm>
          <a:custGeom>
            <a:avLst/>
            <a:gdLst>
              <a:gd name="T0" fmla="*/ 0 w 21600"/>
              <a:gd name="T1" fmla="*/ 0 h 43177"/>
              <a:gd name="T2" fmla="*/ 2147483647 w 21600"/>
              <a:gd name="T3" fmla="*/ 2147483647 h 43177"/>
              <a:gd name="T4" fmla="*/ 0 w 21600"/>
              <a:gd name="T5" fmla="*/ 2147483647 h 43177"/>
              <a:gd name="T6" fmla="*/ 0 60000 65536"/>
              <a:gd name="T7" fmla="*/ 0 60000 65536"/>
              <a:gd name="T8" fmla="*/ 0 60000 65536"/>
              <a:gd name="T9" fmla="*/ 0 w 21600"/>
              <a:gd name="T10" fmla="*/ 0 h 43177"/>
              <a:gd name="T11" fmla="*/ 21600 w 21600"/>
              <a:gd name="T12" fmla="*/ 43177 h 43177"/>
            </a:gdLst>
            <a:ahLst/>
            <a:cxnLst>
              <a:cxn ang="T6">
                <a:pos x="T0" y="T1"/>
              </a:cxn>
              <a:cxn ang="T7">
                <a:pos x="T2" y="T3"/>
              </a:cxn>
              <a:cxn ang="T8">
                <a:pos x="T4" y="T5"/>
              </a:cxn>
            </a:cxnLst>
            <a:rect l="T9" t="T10" r="T11" b="T12"/>
            <a:pathLst>
              <a:path w="21600" h="43177" fill="none" extrusionOk="0">
                <a:moveTo>
                  <a:pt x="-1" y="0"/>
                </a:moveTo>
                <a:cubicBezTo>
                  <a:pt x="11929" y="0"/>
                  <a:pt x="21600" y="9670"/>
                  <a:pt x="21600" y="21600"/>
                </a:cubicBezTo>
                <a:cubicBezTo>
                  <a:pt x="21600" y="33141"/>
                  <a:pt x="12526" y="42643"/>
                  <a:pt x="997" y="43176"/>
                </a:cubicBezTo>
              </a:path>
              <a:path w="21600" h="43177" stroke="0" extrusionOk="0">
                <a:moveTo>
                  <a:pt x="-1" y="0"/>
                </a:moveTo>
                <a:cubicBezTo>
                  <a:pt x="11929" y="0"/>
                  <a:pt x="21600" y="9670"/>
                  <a:pt x="21600" y="21600"/>
                </a:cubicBezTo>
                <a:cubicBezTo>
                  <a:pt x="21600" y="33141"/>
                  <a:pt x="12526" y="42643"/>
                  <a:pt x="997" y="43176"/>
                </a:cubicBezTo>
                <a:lnTo>
                  <a:pt x="0" y="21600"/>
                </a:lnTo>
                <a:close/>
              </a:path>
            </a:pathLst>
          </a:custGeom>
          <a:noFill/>
          <a:ln w="9525">
            <a:solidFill>
              <a:schemeClr val="tx1"/>
            </a:solidFill>
            <a:prstDash val="dash"/>
            <a:round/>
            <a:headEnd/>
            <a:tailEnd type="arrow" w="med" len="med"/>
          </a:ln>
        </p:spPr>
        <p:txBody>
          <a:bodyPr wrap="none" anchor="ctr"/>
          <a:lstStyle/>
          <a:p>
            <a:endParaRPr lang="ar-SA"/>
          </a:p>
        </p:txBody>
      </p:sp>
      <p:sp>
        <p:nvSpPr>
          <p:cNvPr id="34886" name="AutoShape 70"/>
          <p:cNvSpPr>
            <a:spLocks noChangeArrowheads="1"/>
          </p:cNvSpPr>
          <p:nvPr/>
        </p:nvSpPr>
        <p:spPr bwMode="auto">
          <a:xfrm>
            <a:off x="4211638" y="1701800"/>
            <a:ext cx="792162" cy="71438"/>
          </a:xfrm>
          <a:prstGeom prst="leftRightArrow">
            <a:avLst>
              <a:gd name="adj1" fmla="val 50000"/>
              <a:gd name="adj2" fmla="val 221776"/>
            </a:avLst>
          </a:prstGeom>
          <a:noFill/>
          <a:ln w="9525">
            <a:solidFill>
              <a:schemeClr val="tx1"/>
            </a:solidFill>
            <a:miter lim="800000"/>
            <a:headEnd/>
            <a:tailEnd/>
          </a:ln>
        </p:spPr>
        <p:txBody>
          <a:bodyPr wrap="none" anchor="ctr"/>
          <a:lstStyle/>
          <a:p>
            <a:endParaRPr lang="ar-SA"/>
          </a:p>
        </p:txBody>
      </p:sp>
      <p:sp>
        <p:nvSpPr>
          <p:cNvPr id="34887" name="Rectangle 71"/>
          <p:cNvSpPr>
            <a:spLocks noChangeArrowheads="1"/>
          </p:cNvSpPr>
          <p:nvPr/>
        </p:nvSpPr>
        <p:spPr bwMode="auto">
          <a:xfrm>
            <a:off x="4500563" y="1773238"/>
            <a:ext cx="287337"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s.u=0.1</a:t>
            </a:r>
          </a:p>
        </p:txBody>
      </p:sp>
      <p:sp>
        <p:nvSpPr>
          <p:cNvPr id="34888" name="Arc 72"/>
          <p:cNvSpPr>
            <a:spLocks/>
          </p:cNvSpPr>
          <p:nvPr/>
        </p:nvSpPr>
        <p:spPr bwMode="auto">
          <a:xfrm rot="16200000" flipV="1">
            <a:off x="3101975" y="-144462"/>
            <a:ext cx="363538" cy="2608262"/>
          </a:xfrm>
          <a:custGeom>
            <a:avLst/>
            <a:gdLst>
              <a:gd name="T0" fmla="*/ 2147483647 w 21600"/>
              <a:gd name="T1" fmla="*/ 0 h 43128"/>
              <a:gd name="T2" fmla="*/ 2147483647 w 21600"/>
              <a:gd name="T3" fmla="*/ 2147483647 h 43128"/>
              <a:gd name="T4" fmla="*/ 0 w 21600"/>
              <a:gd name="T5" fmla="*/ 2147483647 h 43128"/>
              <a:gd name="T6" fmla="*/ 0 60000 65536"/>
              <a:gd name="T7" fmla="*/ 0 60000 65536"/>
              <a:gd name="T8" fmla="*/ 0 60000 65536"/>
              <a:gd name="T9" fmla="*/ 0 w 21600"/>
              <a:gd name="T10" fmla="*/ 0 h 43128"/>
              <a:gd name="T11" fmla="*/ 21600 w 21600"/>
              <a:gd name="T12" fmla="*/ 43128 h 43128"/>
            </a:gdLst>
            <a:ahLst/>
            <a:cxnLst>
              <a:cxn ang="T6">
                <a:pos x="T0" y="T1"/>
              </a:cxn>
              <a:cxn ang="T7">
                <a:pos x="T2" y="T3"/>
              </a:cxn>
              <a:cxn ang="T8">
                <a:pos x="T4" y="T5"/>
              </a:cxn>
            </a:cxnLst>
            <a:rect l="T9" t="T10" r="T11" b="T12"/>
            <a:pathLst>
              <a:path w="21600" h="43128" fill="none" extrusionOk="0">
                <a:moveTo>
                  <a:pt x="1450" y="-1"/>
                </a:moveTo>
                <a:cubicBezTo>
                  <a:pt x="12790" y="762"/>
                  <a:pt x="21600" y="10184"/>
                  <a:pt x="21600" y="21551"/>
                </a:cubicBezTo>
                <a:cubicBezTo>
                  <a:pt x="21600" y="33092"/>
                  <a:pt x="12526" y="42594"/>
                  <a:pt x="997" y="43127"/>
                </a:cubicBezTo>
              </a:path>
              <a:path w="21600" h="43128" stroke="0" extrusionOk="0">
                <a:moveTo>
                  <a:pt x="1450" y="-1"/>
                </a:moveTo>
                <a:cubicBezTo>
                  <a:pt x="12790" y="762"/>
                  <a:pt x="21600" y="10184"/>
                  <a:pt x="21600" y="21551"/>
                </a:cubicBezTo>
                <a:cubicBezTo>
                  <a:pt x="21600" y="33092"/>
                  <a:pt x="12526" y="42594"/>
                  <a:pt x="997" y="43127"/>
                </a:cubicBezTo>
                <a:lnTo>
                  <a:pt x="0" y="21551"/>
                </a:lnTo>
                <a:close/>
              </a:path>
            </a:pathLst>
          </a:custGeom>
          <a:noFill/>
          <a:ln w="9525">
            <a:solidFill>
              <a:schemeClr val="tx1"/>
            </a:solidFill>
            <a:prstDash val="lgDash"/>
            <a:round/>
            <a:headEnd type="diamond" w="med" len="med"/>
            <a:tailEnd type="diamond" w="med" len="med"/>
          </a:ln>
        </p:spPr>
        <p:txBody>
          <a:bodyPr wrap="none" anchor="ctr"/>
          <a:lstStyle/>
          <a:p>
            <a:endParaRPr lang="ar-SA"/>
          </a:p>
        </p:txBody>
      </p:sp>
      <p:sp>
        <p:nvSpPr>
          <p:cNvPr id="34889" name="Arc 73"/>
          <p:cNvSpPr>
            <a:spLocks/>
          </p:cNvSpPr>
          <p:nvPr/>
        </p:nvSpPr>
        <p:spPr bwMode="auto">
          <a:xfrm rot="16200000" flipV="1">
            <a:off x="5749925" y="-144462"/>
            <a:ext cx="363538" cy="2608262"/>
          </a:xfrm>
          <a:custGeom>
            <a:avLst/>
            <a:gdLst>
              <a:gd name="T0" fmla="*/ 2147483647 w 21600"/>
              <a:gd name="T1" fmla="*/ 0 h 43128"/>
              <a:gd name="T2" fmla="*/ 2147483647 w 21600"/>
              <a:gd name="T3" fmla="*/ 2147483647 h 43128"/>
              <a:gd name="T4" fmla="*/ 0 w 21600"/>
              <a:gd name="T5" fmla="*/ 2147483647 h 43128"/>
              <a:gd name="T6" fmla="*/ 0 60000 65536"/>
              <a:gd name="T7" fmla="*/ 0 60000 65536"/>
              <a:gd name="T8" fmla="*/ 0 60000 65536"/>
              <a:gd name="T9" fmla="*/ 0 w 21600"/>
              <a:gd name="T10" fmla="*/ 0 h 43128"/>
              <a:gd name="T11" fmla="*/ 21600 w 21600"/>
              <a:gd name="T12" fmla="*/ 43128 h 43128"/>
            </a:gdLst>
            <a:ahLst/>
            <a:cxnLst>
              <a:cxn ang="T6">
                <a:pos x="T0" y="T1"/>
              </a:cxn>
              <a:cxn ang="T7">
                <a:pos x="T2" y="T3"/>
              </a:cxn>
              <a:cxn ang="T8">
                <a:pos x="T4" y="T5"/>
              </a:cxn>
            </a:cxnLst>
            <a:rect l="T9" t="T10" r="T11" b="T12"/>
            <a:pathLst>
              <a:path w="21600" h="43128" fill="none" extrusionOk="0">
                <a:moveTo>
                  <a:pt x="1450" y="-1"/>
                </a:moveTo>
                <a:cubicBezTo>
                  <a:pt x="12790" y="762"/>
                  <a:pt x="21600" y="10184"/>
                  <a:pt x="21600" y="21551"/>
                </a:cubicBezTo>
                <a:cubicBezTo>
                  <a:pt x="21600" y="33092"/>
                  <a:pt x="12526" y="42594"/>
                  <a:pt x="997" y="43127"/>
                </a:cubicBezTo>
              </a:path>
              <a:path w="21600" h="43128" stroke="0" extrusionOk="0">
                <a:moveTo>
                  <a:pt x="1450" y="-1"/>
                </a:moveTo>
                <a:cubicBezTo>
                  <a:pt x="12790" y="762"/>
                  <a:pt x="21600" y="10184"/>
                  <a:pt x="21600" y="21551"/>
                </a:cubicBezTo>
                <a:cubicBezTo>
                  <a:pt x="21600" y="33092"/>
                  <a:pt x="12526" y="42594"/>
                  <a:pt x="997" y="43127"/>
                </a:cubicBezTo>
                <a:lnTo>
                  <a:pt x="0" y="21551"/>
                </a:lnTo>
                <a:close/>
              </a:path>
            </a:pathLst>
          </a:custGeom>
          <a:noFill/>
          <a:ln w="9525">
            <a:solidFill>
              <a:schemeClr val="tx1"/>
            </a:solidFill>
            <a:prstDash val="lgDash"/>
            <a:round/>
            <a:headEnd type="diamond" w="med" len="med"/>
            <a:tailEnd type="diamond" w="med" len="med"/>
          </a:ln>
        </p:spPr>
        <p:txBody>
          <a:bodyPr wrap="none" anchor="ctr"/>
          <a:lstStyle/>
          <a:p>
            <a:endParaRPr lang="ar-SA"/>
          </a:p>
        </p:txBody>
      </p:sp>
      <p:sp>
        <p:nvSpPr>
          <p:cNvPr id="34890" name="Rectangle 74"/>
          <p:cNvSpPr>
            <a:spLocks noChangeArrowheads="1"/>
          </p:cNvSpPr>
          <p:nvPr/>
        </p:nvSpPr>
        <p:spPr bwMode="auto">
          <a:xfrm>
            <a:off x="2266950" y="765175"/>
            <a:ext cx="1800225" cy="215900"/>
          </a:xfrm>
          <a:prstGeom prst="rect">
            <a:avLst/>
          </a:prstGeom>
          <a:noFill/>
          <a:ln w="9525">
            <a:noFill/>
            <a:miter lim="800000"/>
            <a:headEnd/>
            <a:tailEnd/>
          </a:ln>
        </p:spPr>
        <p:txBody>
          <a:bodyPr wrap="none" anchor="ctr"/>
          <a:lstStyle/>
          <a:p>
            <a:pPr algn="ctr"/>
            <a:r>
              <a:rPr lang="en-US" sz="1000"/>
              <a:t>True class</a:t>
            </a:r>
          </a:p>
        </p:txBody>
      </p:sp>
      <p:sp>
        <p:nvSpPr>
          <p:cNvPr id="34891" name="Rectangle 75"/>
          <p:cNvSpPr>
            <a:spLocks noChangeArrowheads="1"/>
          </p:cNvSpPr>
          <p:nvPr/>
        </p:nvSpPr>
        <p:spPr bwMode="auto">
          <a:xfrm>
            <a:off x="5003800" y="765175"/>
            <a:ext cx="1800225" cy="215900"/>
          </a:xfrm>
          <a:prstGeom prst="rect">
            <a:avLst/>
          </a:prstGeom>
          <a:noFill/>
          <a:ln w="9525">
            <a:noFill/>
            <a:miter lim="800000"/>
            <a:headEnd/>
            <a:tailEnd/>
          </a:ln>
        </p:spPr>
        <p:txBody>
          <a:bodyPr wrap="none" anchor="ctr"/>
          <a:lstStyle/>
          <a:p>
            <a:pPr algn="ctr"/>
            <a:r>
              <a:rPr lang="en-US" sz="1000"/>
              <a:t>True class</a:t>
            </a:r>
          </a:p>
        </p:txBody>
      </p:sp>
      <p:sp>
        <p:nvSpPr>
          <p:cNvPr id="39961" name="Rectangle 78"/>
          <p:cNvSpPr>
            <a:spLocks noChangeArrowheads="1"/>
          </p:cNvSpPr>
          <p:nvPr/>
        </p:nvSpPr>
        <p:spPr bwMode="auto">
          <a:xfrm>
            <a:off x="395288" y="2060575"/>
            <a:ext cx="8362950" cy="4537075"/>
          </a:xfrm>
          <a:prstGeom prst="rect">
            <a:avLst/>
          </a:prstGeom>
          <a:noFill/>
          <a:ln w="9525">
            <a:noFill/>
            <a:miter lim="800000"/>
            <a:headEnd/>
            <a:tailEnd/>
          </a:ln>
        </p:spPr>
        <p:txBody>
          <a:bodyPr/>
          <a:lstStyle/>
          <a:p>
            <a:pPr marL="609600" indent="-609600" algn="l">
              <a:spcBef>
                <a:spcPct val="20000"/>
              </a:spcBef>
            </a:pPr>
            <a:r>
              <a:rPr lang="en-US" sz="1000"/>
              <a:t> </a:t>
            </a:r>
            <a:r>
              <a:rPr lang="en-US" sz="1200"/>
              <a:t>To illustrate this let us find the true classes of example 1.2.2</a:t>
            </a:r>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r>
              <a:rPr lang="en-US" sz="1600"/>
              <a:t>Notes:</a:t>
            </a:r>
          </a:p>
          <a:p>
            <a:pPr marL="609600" indent="-609600" algn="l">
              <a:spcBef>
                <a:spcPct val="20000"/>
              </a:spcBef>
              <a:buFontTx/>
              <a:buChar char="-"/>
            </a:pPr>
            <a:r>
              <a:rPr lang="en-US" sz="1300"/>
              <a:t>Each upper limit of the true class interval ends with the same lower limit of the previous true class intervals</a:t>
            </a:r>
          </a:p>
          <a:p>
            <a:pPr marL="609600" indent="-609600" algn="l">
              <a:spcBef>
                <a:spcPct val="20000"/>
              </a:spcBef>
              <a:buFontTx/>
              <a:buChar char="-"/>
            </a:pPr>
            <a:r>
              <a:rPr lang="en-US" sz="1300"/>
              <a:t>The lower and upper limit of the true class interval must always end in 5, and they must always have one more decimal place than class limit.</a:t>
            </a:r>
          </a:p>
          <a:p>
            <a:pPr marL="609600" indent="-609600" algn="l">
              <a:spcBef>
                <a:spcPct val="20000"/>
              </a:spcBef>
              <a:buFontTx/>
              <a:buChar char="-"/>
            </a:pPr>
            <a:r>
              <a:rPr lang="en-US" sz="1300" b="1" i="1" u="sng"/>
              <a:t>The mid point </a:t>
            </a:r>
            <a:r>
              <a:rPr lang="en-US" sz="1300"/>
              <a:t>=(upper limit + lower limit)/2. </a:t>
            </a:r>
          </a:p>
          <a:p>
            <a:pPr marL="609600" indent="-609600" algn="l">
              <a:spcBef>
                <a:spcPct val="20000"/>
              </a:spcBef>
              <a:buFontTx/>
              <a:buChar char="-"/>
            </a:pPr>
            <a:r>
              <a:rPr lang="en-US" sz="1300"/>
              <a:t>To find the midpoint of the interval we simply add the width to the previous midpoint.</a:t>
            </a:r>
            <a:r>
              <a:rPr lang="en-US" sz="1200"/>
              <a:t> </a:t>
            </a:r>
          </a:p>
          <a:p>
            <a:pPr marL="609600" indent="-609600" algn="l">
              <a:spcBef>
                <a:spcPct val="20000"/>
              </a:spcBef>
            </a:pPr>
            <a:endParaRPr lang="en-US" sz="1000"/>
          </a:p>
        </p:txBody>
      </p:sp>
      <p:graphicFrame>
        <p:nvGraphicFramePr>
          <p:cNvPr id="40001" name="Group 65"/>
          <p:cNvGraphicFramePr>
            <a:graphicFrameLocks noGrp="1"/>
          </p:cNvGraphicFramePr>
          <p:nvPr>
            <p:ph sz="half" idx="2"/>
          </p:nvPr>
        </p:nvGraphicFramePr>
        <p:xfrm>
          <a:off x="611188" y="2420938"/>
          <a:ext cx="7200900" cy="2438400"/>
        </p:xfrm>
        <a:graphic>
          <a:graphicData uri="http://schemas.openxmlformats.org/drawingml/2006/table">
            <a:tbl>
              <a:tblPr/>
              <a:tblGrid>
                <a:gridCol w="2068512"/>
                <a:gridCol w="2066925"/>
                <a:gridCol w="1600200"/>
                <a:gridCol w="1465263"/>
              </a:tblGrid>
              <a:tr h="2698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Arial" pitchFamily="34" charset="0"/>
                          <a:cs typeface="Arial" pitchFamily="34" charset="0"/>
                        </a:rPr>
                        <a:t>Class Interval</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pitchFamily="34" charset="0"/>
                          <a:cs typeface="Arial" pitchFamily="34" charset="0"/>
                        </a:rPr>
                        <a:t>True class interval</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pitchFamily="34" charset="0"/>
                          <a:cs typeface="Arial" pitchFamily="34" charset="0"/>
                        </a:rPr>
                        <a:t>Mid points</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pitchFamily="34" charset="0"/>
                          <a:cs typeface="Arial" pitchFamily="34" charset="0"/>
                        </a:rPr>
                        <a:t>Frequency</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cs typeface="Arial" pitchFamily="34" charset="0"/>
                        </a:rPr>
                        <a:t>13.0  -  13.9</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12.95 - &lt;13.95</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13.45</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3</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540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cs typeface="Arial" pitchFamily="34" charset="0"/>
                        </a:rPr>
                        <a:t>14.0  -  14.9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13.95 - &lt;14.95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14.45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5</a:t>
                      </a:r>
                    </a:p>
                  </a:txBody>
                  <a:tcPr anchor="ctr" horzOverflow="overflow">
                    <a:lnL>
                      <a:noFill/>
                    </a:lnL>
                    <a:lnR>
                      <a:noFill/>
                    </a:lnR>
                    <a:lnT>
                      <a:noFill/>
                    </a:lnT>
                    <a:lnB>
                      <a:noFill/>
                    </a:lnB>
                    <a:lnTlToBr>
                      <a:noFill/>
                    </a:lnTlToBr>
                    <a:lnBlToTr>
                      <a:noFill/>
                    </a:lnBlToTr>
                    <a:noFill/>
                  </a:tcPr>
                </a:tc>
              </a:tr>
              <a:tr h="2524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cs typeface="Arial" pitchFamily="34" charset="0"/>
                        </a:rPr>
                        <a:t>15.0  -  15.9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14.95 - &lt;15.95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15.45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15</a:t>
                      </a:r>
                    </a:p>
                  </a:txBody>
                  <a:tcPr anchor="ctr" horzOverflow="overflow">
                    <a:lnL>
                      <a:noFill/>
                    </a:lnL>
                    <a:lnR>
                      <a:noFill/>
                    </a:lnR>
                    <a:lnT>
                      <a:noFill/>
                    </a:lnT>
                    <a:lnB>
                      <a:noFill/>
                    </a:lnB>
                    <a:lnTlToBr>
                      <a:noFill/>
                    </a:lnTlToBr>
                    <a:lnBlToTr>
                      <a:noFill/>
                    </a:lnBlToTr>
                    <a:noFill/>
                  </a:tcPr>
                </a:tc>
              </a:tr>
              <a:tr h="2540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cs typeface="Arial" pitchFamily="34" charset="0"/>
                        </a:rPr>
                        <a:t>16.0  -  16.9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16.95 - &lt;16.95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16.45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16</a:t>
                      </a:r>
                    </a:p>
                  </a:txBody>
                  <a:tcPr anchor="ctr" horzOverflow="overflow">
                    <a:lnL>
                      <a:noFill/>
                    </a:lnL>
                    <a:lnR>
                      <a:noFill/>
                    </a:lnR>
                    <a:lnT>
                      <a:noFill/>
                    </a:lnT>
                    <a:lnB>
                      <a:noFill/>
                    </a:lnB>
                    <a:lnTlToBr>
                      <a:noFill/>
                    </a:lnTlToBr>
                    <a:lnBlToTr>
                      <a:noFill/>
                    </a:lnBlToTr>
                    <a:noFill/>
                  </a:tcPr>
                </a:tc>
              </a:tr>
              <a:tr h="2540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cs typeface="Arial" pitchFamily="34" charset="0"/>
                        </a:rPr>
                        <a:t>17.0  -  17.9</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16.95 - &lt;17.95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17.45</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10</a:t>
                      </a:r>
                    </a:p>
                  </a:txBody>
                  <a:tcPr anchor="ctr" horzOverflow="overflow">
                    <a:lnL>
                      <a:noFill/>
                    </a:lnL>
                    <a:lnR>
                      <a:noFill/>
                    </a:lnR>
                    <a:lnT>
                      <a:noFill/>
                    </a:lnT>
                    <a:lnB>
                      <a:noFill/>
                    </a:lnB>
                    <a:lnTlToBr>
                      <a:noFill/>
                    </a:lnTlToBr>
                    <a:lnBlToTr>
                      <a:noFill/>
                    </a:lnBlToTr>
                    <a:noFill/>
                  </a:tcPr>
                </a:tc>
              </a:tr>
              <a:tr h="252413">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Arial" pitchFamily="34" charset="0"/>
                          <a:cs typeface="Arial" pitchFamily="34" charset="0"/>
                        </a:rPr>
                        <a:t>18.0  -  18.9</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17.95  - &lt;18.95</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18.45</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1</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5400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0" u="none" strike="noStrike" cap="none" normalizeH="0" baseline="0" smtClean="0">
                          <a:ln>
                            <a:noFill/>
                          </a:ln>
                          <a:solidFill>
                            <a:schemeClr val="tx1"/>
                          </a:solidFill>
                          <a:effectLst/>
                          <a:latin typeface="Arial" pitchFamily="34" charset="0"/>
                          <a:cs typeface="Arial" pitchFamily="34" charset="0"/>
                        </a:rPr>
                        <a:t>Total</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smtClean="0">
                          <a:ln>
                            <a:noFill/>
                          </a:ln>
                          <a:solidFill>
                            <a:schemeClr val="tx1"/>
                          </a:solidFill>
                          <a:effectLst/>
                          <a:latin typeface="Arial" pitchFamily="34" charset="0"/>
                          <a:cs typeface="Arial" pitchFamily="34" charset="0"/>
                        </a:rPr>
                        <a:t> </a:t>
                      </a:r>
                      <a:endParaRPr kumimoji="0" lang="en-GB" sz="1400" b="0" i="0" u="none" strike="noStrike" cap="none" normalizeH="0" baseline="0" smtClean="0">
                        <a:ln>
                          <a:noFill/>
                        </a:ln>
                        <a:solidFill>
                          <a:schemeClr val="tx1"/>
                        </a:solidFill>
                        <a:effectLst/>
                        <a:latin typeface="Arial" pitchFamily="34" charset="0"/>
                        <a:cs typeface="Arial" pitchFamily="34"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solidFill>
                            <a:schemeClr val="tx1"/>
                          </a:solidFill>
                          <a:effectLst/>
                          <a:latin typeface="Arial" pitchFamily="34" charset="0"/>
                          <a:cs typeface="Arial" pitchFamily="34" charset="0"/>
                        </a:rPr>
                        <a:t> </a:t>
                      </a:r>
                      <a:endParaRPr kumimoji="0" lang="en-GB" sz="14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400" b="0" i="1" u="none" strike="noStrike" cap="none" normalizeH="0" baseline="0" dirty="0" smtClean="0">
                          <a:ln>
                            <a:noFill/>
                          </a:ln>
                          <a:solidFill>
                            <a:schemeClr val="tx1"/>
                          </a:solidFill>
                          <a:effectLst/>
                          <a:latin typeface="Arial" pitchFamily="34" charset="0"/>
                          <a:cs typeface="Arial" pitchFamily="34" charset="0"/>
                        </a:rPr>
                        <a:t>n</a:t>
                      </a:r>
                      <a:r>
                        <a:rPr kumimoji="0" lang="en-GB" sz="1400" b="0" i="0" u="none" strike="noStrike" cap="none" normalizeH="0" baseline="0" dirty="0" smtClean="0">
                          <a:ln>
                            <a:noFill/>
                          </a:ln>
                          <a:solidFill>
                            <a:schemeClr val="tx1"/>
                          </a:solidFill>
                          <a:effectLst/>
                          <a:latin typeface="Arial" pitchFamily="34" charset="0"/>
                          <a:cs typeface="Arial" pitchFamily="34" charset="0"/>
                        </a:rPr>
                        <a:t>=50</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40002" name="Rectangle 66"/>
          <p:cNvSpPr>
            <a:spLocks noChangeArrowheads="1"/>
          </p:cNvSpPr>
          <p:nvPr/>
        </p:nvSpPr>
        <p:spPr bwMode="auto">
          <a:xfrm>
            <a:off x="1042988" y="6094413"/>
            <a:ext cx="3241675" cy="287337"/>
          </a:xfrm>
          <a:prstGeom prst="rect">
            <a:avLst/>
          </a:prstGeom>
          <a:noFill/>
          <a:ln w="9525">
            <a:solidFill>
              <a:schemeClr val="tx1"/>
            </a:solidFill>
            <a:miter lim="800000"/>
            <a:headEnd/>
            <a:tailEnd/>
          </a:ln>
        </p:spPr>
        <p:txBody>
          <a:bodyPr wrap="none" anchor="ctr"/>
          <a:lstStyle/>
          <a:p>
            <a:endParaRPr lang="ar-SA"/>
          </a:p>
        </p:txBody>
      </p:sp>
      <p:sp>
        <p:nvSpPr>
          <p:cNvPr id="28" name="Rectangle 68"/>
          <p:cNvSpPr>
            <a:spLocks noChangeArrowheads="1"/>
          </p:cNvSpPr>
          <p:nvPr/>
        </p:nvSpPr>
        <p:spPr bwMode="auto">
          <a:xfrm>
            <a:off x="1927225" y="1500188"/>
            <a:ext cx="215900"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12.95</a:t>
            </a:r>
          </a:p>
        </p:txBody>
      </p:sp>
      <p:sp>
        <p:nvSpPr>
          <p:cNvPr id="29" name="Rectangle 67"/>
          <p:cNvSpPr>
            <a:spLocks noChangeArrowheads="1"/>
          </p:cNvSpPr>
          <p:nvPr/>
        </p:nvSpPr>
        <p:spPr bwMode="auto">
          <a:xfrm>
            <a:off x="7072313" y="1500188"/>
            <a:ext cx="287337" cy="288925"/>
          </a:xfrm>
          <a:prstGeom prst="rect">
            <a:avLst/>
          </a:prstGeom>
          <a:noFill/>
          <a:ln w="9525">
            <a:noFill/>
            <a:miter lim="800000"/>
            <a:headEnd/>
            <a:tailEnd/>
          </a:ln>
        </p:spPr>
        <p:txBody>
          <a:bodyPr wrap="none" anchor="ctr"/>
          <a:lstStyle/>
          <a:p>
            <a:pPr algn="ctr"/>
            <a:r>
              <a:rPr lang="en-US" sz="1000">
                <a:latin typeface="Times New Roman" pitchFamily="18" charset="0"/>
                <a:cs typeface="Times New Roman" pitchFamily="18" charset="0"/>
              </a:rPr>
              <a:t>14.95</a:t>
            </a:r>
          </a:p>
        </p:txBody>
      </p:sp>
      <p:sp>
        <p:nvSpPr>
          <p:cNvPr id="30" name="Rectangle 29"/>
          <p:cNvSpPr/>
          <p:nvPr/>
        </p:nvSpPr>
        <p:spPr bwMode="auto">
          <a:xfrm rot="1659779">
            <a:off x="-205761" y="2028045"/>
            <a:ext cx="7593327" cy="4106034"/>
          </a:xfrm>
          <a:prstGeom prst="rect">
            <a:avLst/>
          </a:prstGeom>
          <a:solidFill>
            <a:schemeClr val="accent1">
              <a:alpha val="27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7000" b="0" i="0" u="none" strike="noStrike" cap="none" normalizeH="0" baseline="0" dirty="0" smtClean="0">
              <a:ln>
                <a:noFill/>
              </a:ln>
              <a:solidFill>
                <a:schemeClr val="bg1">
                  <a:lumMod val="65000"/>
                </a:schemeClr>
              </a:solidFill>
              <a:effectLst/>
              <a:latin typeface="Arial" pitchFamily="34" charset="0"/>
              <a:cs typeface="Arial" pitchFamily="34" charset="0"/>
            </a:endParaRPr>
          </a:p>
          <a:p>
            <a:pPr marL="0" marR="0" indent="0" algn="ctr" defTabSz="914400" rtl="0" eaLnBrk="1" fontAlgn="base" latinLnBrk="0" hangingPunct="1">
              <a:lnSpc>
                <a:spcPct val="100000"/>
              </a:lnSpc>
              <a:spcBef>
                <a:spcPct val="0"/>
              </a:spcBef>
              <a:spcAft>
                <a:spcPct val="0"/>
              </a:spcAft>
              <a:buClrTx/>
              <a:buSzTx/>
              <a:buFontTx/>
              <a:buNone/>
              <a:tabLst/>
            </a:pPr>
            <a:r>
              <a:rPr kumimoji="0" lang="en-US" sz="7000" b="0" i="0" u="none" strike="noStrike" cap="none" normalizeH="0" baseline="0" dirty="0" smtClean="0">
                <a:ln>
                  <a:noFill/>
                </a:ln>
                <a:solidFill>
                  <a:schemeClr val="bg1">
                    <a:lumMod val="65000"/>
                  </a:schemeClr>
                </a:solidFill>
                <a:effectLst/>
                <a:latin typeface="Arial" pitchFamily="34" charset="0"/>
                <a:cs typeface="Arial" pitchFamily="34" charset="0"/>
              </a:rPr>
              <a:t>Reading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34886"/>
                                        </p:tgtEl>
                                        <p:attrNameLst>
                                          <p:attrName>style.visibility</p:attrName>
                                        </p:attrNameLst>
                                      </p:cBhvr>
                                      <p:to>
                                        <p:strVal val="visible"/>
                                      </p:to>
                                    </p:set>
                                    <p:anim calcmode="lin" valueType="num">
                                      <p:cBhvr>
                                        <p:cTn id="7" dur="500" fill="hold"/>
                                        <p:tgtEl>
                                          <p:spTgt spid="34886"/>
                                        </p:tgtEl>
                                        <p:attrNameLst>
                                          <p:attrName>ppt_w</p:attrName>
                                        </p:attrNameLst>
                                      </p:cBhvr>
                                      <p:tavLst>
                                        <p:tav tm="0">
                                          <p:val>
                                            <p:fltVal val="0"/>
                                          </p:val>
                                        </p:tav>
                                        <p:tav tm="100000">
                                          <p:val>
                                            <p:strVal val="#ppt_w"/>
                                          </p:val>
                                        </p:tav>
                                      </p:tavLst>
                                    </p:anim>
                                    <p:anim calcmode="lin" valueType="num">
                                      <p:cBhvr>
                                        <p:cTn id="8" dur="500" fill="hold"/>
                                        <p:tgtEl>
                                          <p:spTgt spid="34886"/>
                                        </p:tgtEl>
                                        <p:attrNameLst>
                                          <p:attrName>ppt_h</p:attrName>
                                        </p:attrNameLst>
                                      </p:cBhvr>
                                      <p:tavLst>
                                        <p:tav tm="0">
                                          <p:val>
                                            <p:strVal val="#ppt_h"/>
                                          </p:val>
                                        </p:tav>
                                        <p:tav tm="100000">
                                          <p:val>
                                            <p:strVal val="#ppt_h"/>
                                          </p:val>
                                        </p:tav>
                                      </p:tavLst>
                                    </p:anim>
                                  </p:childTnLst>
                                </p:cTn>
                              </p:par>
                              <p:par>
                                <p:cTn id="9" presetID="55" presetClass="entr" presetSubtype="0" fill="hold" grpId="0" nodeType="withEffect">
                                  <p:stCondLst>
                                    <p:cond delay="0"/>
                                  </p:stCondLst>
                                  <p:childTnLst>
                                    <p:set>
                                      <p:cBhvr>
                                        <p:cTn id="10" dur="1" fill="hold">
                                          <p:stCondLst>
                                            <p:cond delay="0"/>
                                          </p:stCondLst>
                                        </p:cTn>
                                        <p:tgtEl>
                                          <p:spTgt spid="34887"/>
                                        </p:tgtEl>
                                        <p:attrNameLst>
                                          <p:attrName>style.visibility</p:attrName>
                                        </p:attrNameLst>
                                      </p:cBhvr>
                                      <p:to>
                                        <p:strVal val="visible"/>
                                      </p:to>
                                    </p:set>
                                    <p:anim calcmode="lin" valueType="num">
                                      <p:cBhvr>
                                        <p:cTn id="11" dur="500" fill="hold"/>
                                        <p:tgtEl>
                                          <p:spTgt spid="34887"/>
                                        </p:tgtEl>
                                        <p:attrNameLst>
                                          <p:attrName>ppt_w</p:attrName>
                                        </p:attrNameLst>
                                      </p:cBhvr>
                                      <p:tavLst>
                                        <p:tav tm="0">
                                          <p:val>
                                            <p:strVal val="#ppt_w*0.70"/>
                                          </p:val>
                                        </p:tav>
                                        <p:tav tm="100000">
                                          <p:val>
                                            <p:strVal val="#ppt_w"/>
                                          </p:val>
                                        </p:tav>
                                      </p:tavLst>
                                    </p:anim>
                                    <p:anim calcmode="lin" valueType="num">
                                      <p:cBhvr>
                                        <p:cTn id="12" dur="500" fill="hold"/>
                                        <p:tgtEl>
                                          <p:spTgt spid="34887"/>
                                        </p:tgtEl>
                                        <p:attrNameLst>
                                          <p:attrName>ppt_h</p:attrName>
                                        </p:attrNameLst>
                                      </p:cBhvr>
                                      <p:tavLst>
                                        <p:tav tm="0">
                                          <p:val>
                                            <p:strVal val="#ppt_h"/>
                                          </p:val>
                                        </p:tav>
                                        <p:tav tm="100000">
                                          <p:val>
                                            <p:strVal val="#ppt_h"/>
                                          </p:val>
                                        </p:tav>
                                      </p:tavLst>
                                    </p:anim>
                                    <p:animEffect transition="in" filter="fade">
                                      <p:cBhvr>
                                        <p:cTn id="13" dur="500"/>
                                        <p:tgtEl>
                                          <p:spTgt spid="34887"/>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2" fill="hold" grpId="0" nodeType="clickEffect">
                                  <p:stCondLst>
                                    <p:cond delay="0"/>
                                  </p:stCondLst>
                                  <p:childTnLst>
                                    <p:set>
                                      <p:cBhvr>
                                        <p:cTn id="17" dur="1" fill="hold">
                                          <p:stCondLst>
                                            <p:cond delay="0"/>
                                          </p:stCondLst>
                                        </p:cTn>
                                        <p:tgtEl>
                                          <p:spTgt spid="34885"/>
                                        </p:tgtEl>
                                        <p:attrNameLst>
                                          <p:attrName>style.visibility</p:attrName>
                                        </p:attrNameLst>
                                      </p:cBhvr>
                                      <p:to>
                                        <p:strVal val="visible"/>
                                      </p:to>
                                    </p:set>
                                    <p:animEffect transition="in" filter="wipe(right)">
                                      <p:cBhvr>
                                        <p:cTn id="18" dur="500"/>
                                        <p:tgtEl>
                                          <p:spTgt spid="34885"/>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34879"/>
                                        </p:tgtEl>
                                        <p:attrNameLst>
                                          <p:attrName>style.visibility</p:attrName>
                                        </p:attrNameLst>
                                      </p:cBhvr>
                                      <p:to>
                                        <p:strVal val="visible"/>
                                      </p:to>
                                    </p:set>
                                    <p:animEffect transition="in" filter="wipe(left)">
                                      <p:cBhvr>
                                        <p:cTn id="21" dur="500"/>
                                        <p:tgtEl>
                                          <p:spTgt spid="34879"/>
                                        </p:tgtEl>
                                      </p:cBhvr>
                                    </p:animEffect>
                                  </p:childTnLst>
                                </p:cTn>
                              </p:par>
                            </p:childTnLst>
                          </p:cTn>
                        </p:par>
                        <p:par>
                          <p:cTn id="22" fill="hold">
                            <p:stCondLst>
                              <p:cond delay="500"/>
                            </p:stCondLst>
                            <p:childTnLst>
                              <p:par>
                                <p:cTn id="23" presetID="55" presetClass="entr" presetSubtype="0" fill="hold" grpId="0" nodeType="afterEffect">
                                  <p:stCondLst>
                                    <p:cond delay="0"/>
                                  </p:stCondLst>
                                  <p:childTnLst>
                                    <p:set>
                                      <p:cBhvr>
                                        <p:cTn id="24" dur="1" fill="hold">
                                          <p:stCondLst>
                                            <p:cond delay="0"/>
                                          </p:stCondLst>
                                        </p:cTn>
                                        <p:tgtEl>
                                          <p:spTgt spid="34876"/>
                                        </p:tgtEl>
                                        <p:attrNameLst>
                                          <p:attrName>style.visibility</p:attrName>
                                        </p:attrNameLst>
                                      </p:cBhvr>
                                      <p:to>
                                        <p:strVal val="visible"/>
                                      </p:to>
                                    </p:set>
                                    <p:anim calcmode="lin" valueType="num">
                                      <p:cBhvr>
                                        <p:cTn id="25" dur="500" fill="hold"/>
                                        <p:tgtEl>
                                          <p:spTgt spid="34876"/>
                                        </p:tgtEl>
                                        <p:attrNameLst>
                                          <p:attrName>ppt_w</p:attrName>
                                        </p:attrNameLst>
                                      </p:cBhvr>
                                      <p:tavLst>
                                        <p:tav tm="0">
                                          <p:val>
                                            <p:strVal val="#ppt_w*0.70"/>
                                          </p:val>
                                        </p:tav>
                                        <p:tav tm="100000">
                                          <p:val>
                                            <p:strVal val="#ppt_w"/>
                                          </p:val>
                                        </p:tav>
                                      </p:tavLst>
                                    </p:anim>
                                    <p:anim calcmode="lin" valueType="num">
                                      <p:cBhvr>
                                        <p:cTn id="26" dur="500" fill="hold"/>
                                        <p:tgtEl>
                                          <p:spTgt spid="34876"/>
                                        </p:tgtEl>
                                        <p:attrNameLst>
                                          <p:attrName>ppt_h</p:attrName>
                                        </p:attrNameLst>
                                      </p:cBhvr>
                                      <p:tavLst>
                                        <p:tav tm="0">
                                          <p:val>
                                            <p:strVal val="#ppt_h"/>
                                          </p:val>
                                        </p:tav>
                                        <p:tav tm="100000">
                                          <p:val>
                                            <p:strVal val="#ppt_h"/>
                                          </p:val>
                                        </p:tav>
                                      </p:tavLst>
                                    </p:anim>
                                    <p:animEffect transition="in" filter="fade">
                                      <p:cBhvr>
                                        <p:cTn id="27" dur="500"/>
                                        <p:tgtEl>
                                          <p:spTgt spid="34876"/>
                                        </p:tgtEl>
                                      </p:cBhvr>
                                    </p:animEffect>
                                  </p:childTnLst>
                                </p:cTn>
                              </p:par>
                              <p:par>
                                <p:cTn id="28" presetID="55"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ppt_w</p:attrName>
                                        </p:attrNameLst>
                                      </p:cBhvr>
                                      <p:tavLst>
                                        <p:tav tm="0">
                                          <p:val>
                                            <p:strVal val="#ppt_w*0.70"/>
                                          </p:val>
                                        </p:tav>
                                        <p:tav tm="100000">
                                          <p:val>
                                            <p:strVal val="#ppt_w"/>
                                          </p:val>
                                        </p:tav>
                                      </p:tavLst>
                                    </p:anim>
                                    <p:anim calcmode="lin" valueType="num">
                                      <p:cBhvr>
                                        <p:cTn id="31" dur="500" fill="hold"/>
                                        <p:tgtEl>
                                          <p:spTgt spid="28"/>
                                        </p:tgtEl>
                                        <p:attrNameLst>
                                          <p:attrName>ppt_h</p:attrName>
                                        </p:attrNameLst>
                                      </p:cBhvr>
                                      <p:tavLst>
                                        <p:tav tm="0">
                                          <p:val>
                                            <p:strVal val="#ppt_h"/>
                                          </p:val>
                                        </p:tav>
                                        <p:tav tm="100000">
                                          <p:val>
                                            <p:strVal val="#ppt_h"/>
                                          </p:val>
                                        </p:tav>
                                      </p:tavLst>
                                    </p:anim>
                                    <p:animEffect transition="in" filter="fade">
                                      <p:cBhvr>
                                        <p:cTn id="32" dur="500"/>
                                        <p:tgtEl>
                                          <p:spTgt spid="2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34888"/>
                                        </p:tgtEl>
                                        <p:attrNameLst>
                                          <p:attrName>style.visibility</p:attrName>
                                        </p:attrNameLst>
                                      </p:cBhvr>
                                      <p:to>
                                        <p:strVal val="visible"/>
                                      </p:to>
                                    </p:set>
                                    <p:animEffect transition="in" filter="wipe(up)">
                                      <p:cBhvr>
                                        <p:cTn id="37" dur="500"/>
                                        <p:tgtEl>
                                          <p:spTgt spid="34888"/>
                                        </p:tgtEl>
                                      </p:cBhvr>
                                    </p:animEffect>
                                  </p:childTnLst>
                                </p:cTn>
                              </p:par>
                              <p:par>
                                <p:cTn id="38" presetID="22" presetClass="entr" presetSubtype="1" fill="hold" grpId="0" nodeType="withEffect">
                                  <p:stCondLst>
                                    <p:cond delay="0"/>
                                  </p:stCondLst>
                                  <p:childTnLst>
                                    <p:set>
                                      <p:cBhvr>
                                        <p:cTn id="39" dur="1" fill="hold">
                                          <p:stCondLst>
                                            <p:cond delay="0"/>
                                          </p:stCondLst>
                                        </p:cTn>
                                        <p:tgtEl>
                                          <p:spTgt spid="34890"/>
                                        </p:tgtEl>
                                        <p:attrNameLst>
                                          <p:attrName>style.visibility</p:attrName>
                                        </p:attrNameLst>
                                      </p:cBhvr>
                                      <p:to>
                                        <p:strVal val="visible"/>
                                      </p:to>
                                    </p:set>
                                    <p:animEffect transition="in" filter="wipe(up)">
                                      <p:cBhvr>
                                        <p:cTn id="40" dur="500"/>
                                        <p:tgtEl>
                                          <p:spTgt spid="34890"/>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2" fill="hold" grpId="0" nodeType="clickEffect">
                                  <p:stCondLst>
                                    <p:cond delay="0"/>
                                  </p:stCondLst>
                                  <p:childTnLst>
                                    <p:set>
                                      <p:cBhvr>
                                        <p:cTn id="44" dur="1" fill="hold">
                                          <p:stCondLst>
                                            <p:cond delay="0"/>
                                          </p:stCondLst>
                                        </p:cTn>
                                        <p:tgtEl>
                                          <p:spTgt spid="34880"/>
                                        </p:tgtEl>
                                        <p:attrNameLst>
                                          <p:attrName>style.visibility</p:attrName>
                                        </p:attrNameLst>
                                      </p:cBhvr>
                                      <p:to>
                                        <p:strVal val="visible"/>
                                      </p:to>
                                    </p:set>
                                    <p:animEffect transition="in" filter="wipe(right)">
                                      <p:cBhvr>
                                        <p:cTn id="45" dur="500"/>
                                        <p:tgtEl>
                                          <p:spTgt spid="34880"/>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4882"/>
                                        </p:tgtEl>
                                        <p:attrNameLst>
                                          <p:attrName>style.visibility</p:attrName>
                                        </p:attrNameLst>
                                      </p:cBhvr>
                                      <p:to>
                                        <p:strVal val="visible"/>
                                      </p:to>
                                    </p:set>
                                    <p:animEffect transition="in" filter="wipe(left)">
                                      <p:cBhvr>
                                        <p:cTn id="48" dur="500"/>
                                        <p:tgtEl>
                                          <p:spTgt spid="34882"/>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1" fill="hold" grpId="0" nodeType="clickEffect">
                                  <p:stCondLst>
                                    <p:cond delay="0"/>
                                  </p:stCondLst>
                                  <p:childTnLst>
                                    <p:set>
                                      <p:cBhvr>
                                        <p:cTn id="52" dur="1" fill="hold">
                                          <p:stCondLst>
                                            <p:cond delay="0"/>
                                          </p:stCondLst>
                                        </p:cTn>
                                        <p:tgtEl>
                                          <p:spTgt spid="34889"/>
                                        </p:tgtEl>
                                        <p:attrNameLst>
                                          <p:attrName>style.visibility</p:attrName>
                                        </p:attrNameLst>
                                      </p:cBhvr>
                                      <p:to>
                                        <p:strVal val="visible"/>
                                      </p:to>
                                    </p:set>
                                    <p:animEffect transition="in" filter="wipe(up)">
                                      <p:cBhvr>
                                        <p:cTn id="53" dur="500"/>
                                        <p:tgtEl>
                                          <p:spTgt spid="34889"/>
                                        </p:tgtEl>
                                      </p:cBhvr>
                                    </p:animEffect>
                                  </p:childTnLst>
                                </p:cTn>
                              </p:par>
                              <p:par>
                                <p:cTn id="54" presetID="17" presetClass="entr" presetSubtype="1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p:cTn id="56" dur="500" fill="hold"/>
                                        <p:tgtEl>
                                          <p:spTgt spid="29"/>
                                        </p:tgtEl>
                                        <p:attrNameLst>
                                          <p:attrName>ppt_w</p:attrName>
                                        </p:attrNameLst>
                                      </p:cBhvr>
                                      <p:tavLst>
                                        <p:tav tm="0">
                                          <p:val>
                                            <p:fltVal val="0"/>
                                          </p:val>
                                        </p:tav>
                                        <p:tav tm="100000">
                                          <p:val>
                                            <p:strVal val="#ppt_w"/>
                                          </p:val>
                                        </p:tav>
                                      </p:tavLst>
                                    </p:anim>
                                    <p:anim calcmode="lin" valueType="num">
                                      <p:cBhvr>
                                        <p:cTn id="57" dur="500" fill="hold"/>
                                        <p:tgtEl>
                                          <p:spTgt spid="29"/>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34891"/>
                                        </p:tgtEl>
                                        <p:attrNameLst>
                                          <p:attrName>style.visibility</p:attrName>
                                        </p:attrNameLst>
                                      </p:cBhvr>
                                      <p:to>
                                        <p:strVal val="visible"/>
                                      </p:to>
                                    </p:set>
                                    <p:anim calcmode="lin" valueType="num">
                                      <p:cBhvr>
                                        <p:cTn id="60" dur="500" fill="hold"/>
                                        <p:tgtEl>
                                          <p:spTgt spid="34891"/>
                                        </p:tgtEl>
                                        <p:attrNameLst>
                                          <p:attrName>ppt_w</p:attrName>
                                        </p:attrNameLst>
                                      </p:cBhvr>
                                      <p:tavLst>
                                        <p:tav tm="0">
                                          <p:val>
                                            <p:fltVal val="0"/>
                                          </p:val>
                                        </p:tav>
                                        <p:tav tm="100000">
                                          <p:val>
                                            <p:strVal val="#ppt_w"/>
                                          </p:val>
                                        </p:tav>
                                      </p:tavLst>
                                    </p:anim>
                                    <p:anim calcmode="lin" valueType="num">
                                      <p:cBhvr>
                                        <p:cTn id="61" dur="500" fill="hold"/>
                                        <p:tgtEl>
                                          <p:spTgt spid="34891"/>
                                        </p:tgtEl>
                                        <p:attrNameLst>
                                          <p:attrName>ppt_h</p:attrName>
                                        </p:attrNameLst>
                                      </p:cBhvr>
                                      <p:tavLst>
                                        <p:tav tm="0">
                                          <p:val>
                                            <p:strVal val="#ppt_h"/>
                                          </p:val>
                                        </p:tav>
                                        <p:tav tm="100000">
                                          <p:val>
                                            <p:strVal val="#ppt_h"/>
                                          </p:val>
                                        </p:tav>
                                      </p:tavLst>
                                    </p:anim>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39961">
                                            <p:txEl>
                                              <p:pRg st="0" end="0"/>
                                            </p:txEl>
                                          </p:spTgt>
                                        </p:tgtEl>
                                        <p:attrNameLst>
                                          <p:attrName>style.visibility</p:attrName>
                                        </p:attrNameLst>
                                      </p:cBhvr>
                                      <p:to>
                                        <p:strVal val="visible"/>
                                      </p:to>
                                    </p:set>
                                    <p:animEffect transition="in" filter="fade">
                                      <p:cBhvr>
                                        <p:cTn id="66" dur="1000"/>
                                        <p:tgtEl>
                                          <p:spTgt spid="39961">
                                            <p:txEl>
                                              <p:pRg st="0" end="0"/>
                                            </p:txEl>
                                          </p:spTgt>
                                        </p:tgtEl>
                                      </p:cBhvr>
                                    </p:animEffect>
                                  </p:childTnLst>
                                </p:cTn>
                              </p:par>
                              <p:par>
                                <p:cTn id="67" presetID="10" presetClass="entr" presetSubtype="0" fill="hold" nodeType="withEffect">
                                  <p:stCondLst>
                                    <p:cond delay="0"/>
                                  </p:stCondLst>
                                  <p:childTnLst>
                                    <p:set>
                                      <p:cBhvr>
                                        <p:cTn id="68" dur="1" fill="hold">
                                          <p:stCondLst>
                                            <p:cond delay="0"/>
                                          </p:stCondLst>
                                        </p:cTn>
                                        <p:tgtEl>
                                          <p:spTgt spid="40001"/>
                                        </p:tgtEl>
                                        <p:attrNameLst>
                                          <p:attrName>style.visibility</p:attrName>
                                        </p:attrNameLst>
                                      </p:cBhvr>
                                      <p:to>
                                        <p:strVal val="visible"/>
                                      </p:to>
                                    </p:set>
                                    <p:animEffect transition="in" filter="fade">
                                      <p:cBhvr>
                                        <p:cTn id="69" dur="1000"/>
                                        <p:tgtEl>
                                          <p:spTgt spid="40001"/>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nodeType="clickEffect">
                                  <p:stCondLst>
                                    <p:cond delay="0"/>
                                  </p:stCondLst>
                                  <p:childTnLst>
                                    <p:set>
                                      <p:cBhvr>
                                        <p:cTn id="73" dur="1" fill="hold">
                                          <p:stCondLst>
                                            <p:cond delay="0"/>
                                          </p:stCondLst>
                                        </p:cTn>
                                        <p:tgtEl>
                                          <p:spTgt spid="39961">
                                            <p:txEl>
                                              <p:pRg st="13" end="13"/>
                                            </p:txEl>
                                          </p:spTgt>
                                        </p:tgtEl>
                                        <p:attrNameLst>
                                          <p:attrName>style.visibility</p:attrName>
                                        </p:attrNameLst>
                                      </p:cBhvr>
                                      <p:to>
                                        <p:strVal val="visible"/>
                                      </p:to>
                                    </p:set>
                                    <p:animEffect transition="in" filter="dissolve">
                                      <p:cBhvr>
                                        <p:cTn id="74" dur="500"/>
                                        <p:tgtEl>
                                          <p:spTgt spid="39961">
                                            <p:txEl>
                                              <p:pRg st="13" end="13"/>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nodeType="clickEffect">
                                  <p:stCondLst>
                                    <p:cond delay="0"/>
                                  </p:stCondLst>
                                  <p:childTnLst>
                                    <p:set>
                                      <p:cBhvr>
                                        <p:cTn id="78" dur="1" fill="hold">
                                          <p:stCondLst>
                                            <p:cond delay="0"/>
                                          </p:stCondLst>
                                        </p:cTn>
                                        <p:tgtEl>
                                          <p:spTgt spid="39961">
                                            <p:txEl>
                                              <p:pRg st="14" end="14"/>
                                            </p:txEl>
                                          </p:spTgt>
                                        </p:tgtEl>
                                        <p:attrNameLst>
                                          <p:attrName>style.visibility</p:attrName>
                                        </p:attrNameLst>
                                      </p:cBhvr>
                                      <p:to>
                                        <p:strVal val="visible"/>
                                      </p:to>
                                    </p:set>
                                    <p:animEffect transition="in" filter="dissolve">
                                      <p:cBhvr>
                                        <p:cTn id="79" dur="500"/>
                                        <p:tgtEl>
                                          <p:spTgt spid="39961">
                                            <p:txEl>
                                              <p:pRg st="14" end="14"/>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nodeType="clickEffect">
                                  <p:stCondLst>
                                    <p:cond delay="0"/>
                                  </p:stCondLst>
                                  <p:childTnLst>
                                    <p:set>
                                      <p:cBhvr>
                                        <p:cTn id="83" dur="1" fill="hold">
                                          <p:stCondLst>
                                            <p:cond delay="0"/>
                                          </p:stCondLst>
                                        </p:cTn>
                                        <p:tgtEl>
                                          <p:spTgt spid="39961">
                                            <p:txEl>
                                              <p:pRg st="15" end="15"/>
                                            </p:txEl>
                                          </p:spTgt>
                                        </p:tgtEl>
                                        <p:attrNameLst>
                                          <p:attrName>style.visibility</p:attrName>
                                        </p:attrNameLst>
                                      </p:cBhvr>
                                      <p:to>
                                        <p:strVal val="visible"/>
                                      </p:to>
                                    </p:set>
                                    <p:animEffect transition="in" filter="dissolve">
                                      <p:cBhvr>
                                        <p:cTn id="84" dur="500"/>
                                        <p:tgtEl>
                                          <p:spTgt spid="39961">
                                            <p:txEl>
                                              <p:pRg st="15" end="15"/>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9" presetClass="entr" presetSubtype="0" fill="hold" nodeType="clickEffect">
                                  <p:stCondLst>
                                    <p:cond delay="0"/>
                                  </p:stCondLst>
                                  <p:childTnLst>
                                    <p:set>
                                      <p:cBhvr>
                                        <p:cTn id="88" dur="1" fill="hold">
                                          <p:stCondLst>
                                            <p:cond delay="0"/>
                                          </p:stCondLst>
                                        </p:cTn>
                                        <p:tgtEl>
                                          <p:spTgt spid="39961">
                                            <p:txEl>
                                              <p:pRg st="16" end="16"/>
                                            </p:txEl>
                                          </p:spTgt>
                                        </p:tgtEl>
                                        <p:attrNameLst>
                                          <p:attrName>style.visibility</p:attrName>
                                        </p:attrNameLst>
                                      </p:cBhvr>
                                      <p:to>
                                        <p:strVal val="visible"/>
                                      </p:to>
                                    </p:set>
                                    <p:animEffect transition="in" filter="dissolve">
                                      <p:cBhvr>
                                        <p:cTn id="89" dur="500"/>
                                        <p:tgtEl>
                                          <p:spTgt spid="39961">
                                            <p:txEl>
                                              <p:pRg st="16" end="16"/>
                                            </p:txEl>
                                          </p:spTgt>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40002"/>
                                        </p:tgtEl>
                                        <p:attrNameLst>
                                          <p:attrName>style.visibility</p:attrName>
                                        </p:attrNameLst>
                                      </p:cBhvr>
                                      <p:to>
                                        <p:strVal val="visible"/>
                                      </p:to>
                                    </p:set>
                                    <p:animEffect transition="in" filter="dissolve">
                                      <p:cBhvr>
                                        <p:cTn id="92" dur="500"/>
                                        <p:tgtEl>
                                          <p:spTgt spid="40002"/>
                                        </p:tgtEl>
                                      </p:cBhvr>
                                    </p:animEffect>
                                  </p:childTnLst>
                                </p:cTn>
                              </p:par>
                            </p:childTnLst>
                          </p:cTn>
                        </p:par>
                      </p:childTnLst>
                    </p:cTn>
                  </p:par>
                  <p:par>
                    <p:cTn id="93" fill="hold">
                      <p:stCondLst>
                        <p:cond delay="indefinite"/>
                      </p:stCondLst>
                      <p:childTnLst>
                        <p:par>
                          <p:cTn id="94" fill="hold">
                            <p:stCondLst>
                              <p:cond delay="0"/>
                            </p:stCondLst>
                            <p:childTnLst>
                              <p:par>
                                <p:cTn id="95" presetID="9" presetClass="entr" presetSubtype="0" fill="hold" nodeType="clickEffect">
                                  <p:stCondLst>
                                    <p:cond delay="0"/>
                                  </p:stCondLst>
                                  <p:childTnLst>
                                    <p:set>
                                      <p:cBhvr>
                                        <p:cTn id="96" dur="1" fill="hold">
                                          <p:stCondLst>
                                            <p:cond delay="0"/>
                                          </p:stCondLst>
                                        </p:cTn>
                                        <p:tgtEl>
                                          <p:spTgt spid="39961">
                                            <p:txEl>
                                              <p:pRg st="17" end="17"/>
                                            </p:txEl>
                                          </p:spTgt>
                                        </p:tgtEl>
                                        <p:attrNameLst>
                                          <p:attrName>style.visibility</p:attrName>
                                        </p:attrNameLst>
                                      </p:cBhvr>
                                      <p:to>
                                        <p:strVal val="visible"/>
                                      </p:to>
                                    </p:set>
                                    <p:animEffect transition="in" filter="dissolve">
                                      <p:cBhvr>
                                        <p:cTn id="97" dur="500"/>
                                        <p:tgtEl>
                                          <p:spTgt spid="39961">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76" grpId="0"/>
      <p:bldP spid="34879" grpId="0" animBg="1"/>
      <p:bldP spid="34880" grpId="0" animBg="1"/>
      <p:bldP spid="34882" grpId="0" animBg="1"/>
      <p:bldP spid="34885" grpId="0" animBg="1"/>
      <p:bldP spid="34886" grpId="0" animBg="1"/>
      <p:bldP spid="34887" grpId="0"/>
      <p:bldP spid="34888" grpId="0" animBg="1"/>
      <p:bldP spid="34889" grpId="0" animBg="1"/>
      <p:bldP spid="34890" grpId="0"/>
      <p:bldP spid="34891" grpId="0"/>
      <p:bldP spid="40002" grpId="0" animBg="1"/>
      <p:bldP spid="28" grpId="0"/>
      <p:bldP spid="2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7"/>
          <p:cNvSpPr>
            <a:spLocks noGrp="1"/>
          </p:cNvSpPr>
          <p:nvPr>
            <p:ph type="sldNum" sz="quarter" idx="12"/>
          </p:nvPr>
        </p:nvSpPr>
        <p:spPr>
          <a:noFill/>
        </p:spPr>
        <p:txBody>
          <a:bodyPr/>
          <a:lstStyle/>
          <a:p>
            <a:fld id="{F12FA524-01C4-4E97-ABFA-C96F7EAF10DF}" type="slidenum">
              <a:rPr lang="ar-SA" smtClean="0"/>
              <a:pPr/>
              <a:t>12</a:t>
            </a:fld>
            <a:endParaRPr lang="en-GB" smtClean="0"/>
          </a:p>
        </p:txBody>
      </p:sp>
      <p:sp>
        <p:nvSpPr>
          <p:cNvPr id="2052" name="Rectangle 2"/>
          <p:cNvSpPr>
            <a:spLocks noGrp="1" noChangeArrowheads="1"/>
          </p:cNvSpPr>
          <p:nvPr>
            <p:ph type="body" sz="half" idx="1"/>
          </p:nvPr>
        </p:nvSpPr>
        <p:spPr/>
        <p:txBody>
          <a:bodyPr/>
          <a:lstStyle/>
          <a:p>
            <a:pPr eaLnBrk="1" hangingPunct="1">
              <a:buFontTx/>
              <a:buNone/>
            </a:pPr>
            <a:endParaRPr lang="en-US" sz="1600" u="sng" smtClean="0"/>
          </a:p>
          <a:p>
            <a:pPr eaLnBrk="1" hangingPunct="1">
              <a:buFontTx/>
              <a:buNone/>
            </a:pPr>
            <a:endParaRPr lang="en-US" sz="1600" u="sng" smtClean="0"/>
          </a:p>
        </p:txBody>
      </p:sp>
      <p:sp>
        <p:nvSpPr>
          <p:cNvPr id="2053"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054" name="Rectangle 4"/>
          <p:cNvSpPr>
            <a:spLocks noChangeArrowheads="1"/>
          </p:cNvSpPr>
          <p:nvPr/>
        </p:nvSpPr>
        <p:spPr bwMode="auto">
          <a:xfrm>
            <a:off x="457200" y="765175"/>
            <a:ext cx="8362950" cy="5903913"/>
          </a:xfrm>
          <a:prstGeom prst="rect">
            <a:avLst/>
          </a:prstGeom>
          <a:noFill/>
          <a:ln w="9525">
            <a:noFill/>
            <a:miter lim="800000"/>
            <a:headEnd/>
            <a:tailEnd/>
          </a:ln>
        </p:spPr>
        <p:txBody>
          <a:bodyPr/>
          <a:lstStyle/>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000"/>
          </a:p>
          <a:p>
            <a:pPr marL="609600" indent="-609600" algn="l">
              <a:spcBef>
                <a:spcPct val="20000"/>
              </a:spcBef>
            </a:pPr>
            <a:endParaRPr lang="en-US" sz="1000"/>
          </a:p>
        </p:txBody>
      </p:sp>
      <p:sp>
        <p:nvSpPr>
          <p:cNvPr id="2055" name="Rectangle 278"/>
          <p:cNvSpPr>
            <a:spLocks noChangeArrowheads="1"/>
          </p:cNvSpPr>
          <p:nvPr/>
        </p:nvSpPr>
        <p:spPr bwMode="auto">
          <a:xfrm>
            <a:off x="468313" y="765175"/>
            <a:ext cx="8362950" cy="5903913"/>
          </a:xfrm>
          <a:prstGeom prst="rect">
            <a:avLst/>
          </a:prstGeom>
          <a:noFill/>
          <a:ln w="9525">
            <a:noFill/>
            <a:miter lim="800000"/>
            <a:headEnd/>
            <a:tailEnd/>
          </a:ln>
        </p:spPr>
        <p:txBody>
          <a:bodyPr/>
          <a:lstStyle/>
          <a:p>
            <a:pPr marL="609600" indent="-609600" algn="l">
              <a:spcBef>
                <a:spcPct val="20000"/>
              </a:spcBef>
            </a:pPr>
            <a:endParaRPr lang="en-US" sz="2800"/>
          </a:p>
          <a:p>
            <a:pPr marL="609600" indent="-609600" algn="l">
              <a:spcBef>
                <a:spcPct val="20000"/>
              </a:spcBef>
            </a:pPr>
            <a:endParaRPr lang="en-US" sz="2800"/>
          </a:p>
          <a:p>
            <a:pPr marL="609600" indent="-609600" algn="l">
              <a:spcBef>
                <a:spcPct val="20000"/>
              </a:spcBef>
            </a:pPr>
            <a:r>
              <a:rPr lang="en-US" sz="2400"/>
              <a:t> </a:t>
            </a:r>
          </a:p>
          <a:p>
            <a:pPr marL="609600" indent="-609600" algn="l">
              <a:spcBef>
                <a:spcPct val="20000"/>
              </a:spcBef>
            </a:pPr>
            <a:r>
              <a:rPr lang="en-US" sz="2400"/>
              <a:t> </a:t>
            </a:r>
          </a:p>
          <a:p>
            <a:pPr marL="609600" indent="-609600" algn="l">
              <a:spcBef>
                <a:spcPct val="20000"/>
              </a:spcBef>
            </a:pPr>
            <a:endParaRPr lang="en-US" sz="2400"/>
          </a:p>
        </p:txBody>
      </p:sp>
      <p:sp>
        <p:nvSpPr>
          <p:cNvPr id="2056" name="Rectangle 279"/>
          <p:cNvSpPr>
            <a:spLocks noChangeArrowheads="1"/>
          </p:cNvSpPr>
          <p:nvPr/>
        </p:nvSpPr>
        <p:spPr bwMode="auto">
          <a:xfrm>
            <a:off x="395288" y="692150"/>
            <a:ext cx="8362950" cy="5903913"/>
          </a:xfrm>
          <a:prstGeom prst="rect">
            <a:avLst/>
          </a:prstGeom>
          <a:noFill/>
          <a:ln w="9525">
            <a:noFill/>
            <a:miter lim="800000"/>
            <a:headEnd/>
            <a:tailEnd/>
          </a:ln>
        </p:spPr>
        <p:txBody>
          <a:bodyPr/>
          <a:lstStyle/>
          <a:p>
            <a:pPr marL="609600" indent="-609600" algn="l">
              <a:spcBef>
                <a:spcPct val="20000"/>
              </a:spcBef>
            </a:pPr>
            <a:endParaRPr lang="en-US"/>
          </a:p>
          <a:p>
            <a:pPr marL="609600" indent="-609600" algn="l">
              <a:spcBef>
                <a:spcPct val="20000"/>
              </a:spcBef>
            </a:pPr>
            <a:r>
              <a:rPr lang="en-US" sz="2400"/>
              <a:t> </a:t>
            </a:r>
          </a:p>
          <a:p>
            <a:pPr marL="609600" indent="-609600" algn="l">
              <a:spcBef>
                <a:spcPct val="20000"/>
              </a:spcBef>
            </a:pPr>
            <a:endParaRPr lang="en-US" sz="2400"/>
          </a:p>
        </p:txBody>
      </p:sp>
      <p:sp>
        <p:nvSpPr>
          <p:cNvPr id="2057" name="Rectangle 280"/>
          <p:cNvSpPr>
            <a:spLocks noChangeArrowheads="1"/>
          </p:cNvSpPr>
          <p:nvPr/>
        </p:nvSpPr>
        <p:spPr bwMode="auto">
          <a:xfrm>
            <a:off x="395288" y="765175"/>
            <a:ext cx="8362950" cy="5903913"/>
          </a:xfrm>
          <a:prstGeom prst="rect">
            <a:avLst/>
          </a:prstGeom>
          <a:noFill/>
          <a:ln w="9525">
            <a:noFill/>
            <a:miter lim="800000"/>
            <a:headEnd/>
            <a:tailEnd/>
          </a:ln>
        </p:spPr>
        <p:txBody>
          <a:bodyPr/>
          <a:lstStyle/>
          <a:p>
            <a:pPr marL="609600" indent="-609600" algn="l">
              <a:spcBef>
                <a:spcPct val="20000"/>
              </a:spcBef>
            </a:pPr>
            <a:endParaRPr lang="en-US" sz="2800"/>
          </a:p>
          <a:p>
            <a:pPr marL="609600" indent="-609600" algn="l">
              <a:spcBef>
                <a:spcPct val="20000"/>
              </a:spcBef>
              <a:buFontTx/>
              <a:buChar char="•"/>
            </a:pPr>
            <a:endParaRPr lang="en-US" sz="2800"/>
          </a:p>
          <a:p>
            <a:pPr marL="609600" indent="-609600" algn="l">
              <a:spcBef>
                <a:spcPct val="20000"/>
              </a:spcBef>
            </a:pPr>
            <a:r>
              <a:rPr lang="en-US" sz="2400"/>
              <a:t> </a:t>
            </a:r>
          </a:p>
          <a:p>
            <a:pPr marL="609600" indent="-609600" algn="l">
              <a:spcBef>
                <a:spcPct val="20000"/>
              </a:spcBef>
            </a:pPr>
            <a:r>
              <a:rPr lang="en-US" sz="2400"/>
              <a:t> </a:t>
            </a:r>
          </a:p>
          <a:p>
            <a:pPr marL="609600" indent="-609600" algn="l">
              <a:spcBef>
                <a:spcPct val="20000"/>
              </a:spcBef>
            </a:pPr>
            <a:endParaRPr lang="en-US" sz="2400"/>
          </a:p>
        </p:txBody>
      </p:sp>
      <p:sp>
        <p:nvSpPr>
          <p:cNvPr id="2058" name="Rectangle 282"/>
          <p:cNvSpPr>
            <a:spLocks noChangeArrowheads="1"/>
          </p:cNvSpPr>
          <p:nvPr/>
        </p:nvSpPr>
        <p:spPr bwMode="auto">
          <a:xfrm>
            <a:off x="250825" y="692150"/>
            <a:ext cx="8362950" cy="5903913"/>
          </a:xfrm>
          <a:prstGeom prst="rect">
            <a:avLst/>
          </a:prstGeom>
          <a:noFill/>
          <a:ln w="9525">
            <a:noFill/>
            <a:miter lim="800000"/>
            <a:headEnd/>
            <a:tailEnd/>
          </a:ln>
        </p:spPr>
        <p:txBody>
          <a:bodyPr/>
          <a:lstStyle/>
          <a:p>
            <a:pPr marL="609600" indent="-609600" algn="l">
              <a:spcBef>
                <a:spcPct val="20000"/>
              </a:spcBef>
            </a:pPr>
            <a:r>
              <a:rPr lang="en-US" b="1" dirty="0">
                <a:solidFill>
                  <a:srgbClr val="800000"/>
                </a:solidFill>
              </a:rPr>
              <a:t>1.4 Displaying grouped frequency distributions</a:t>
            </a:r>
            <a:endParaRPr lang="en-US" sz="1400" dirty="0"/>
          </a:p>
          <a:p>
            <a:pPr marL="609600" indent="-609600" algn="l">
              <a:spcBef>
                <a:spcPct val="20000"/>
              </a:spcBef>
            </a:pPr>
            <a:r>
              <a:rPr lang="en-US" sz="1400" dirty="0"/>
              <a:t>Grouped frequency distributions can be displayed by</a:t>
            </a:r>
          </a:p>
          <a:p>
            <a:pPr marL="609600" indent="-609600" algn="l">
              <a:spcBef>
                <a:spcPct val="20000"/>
              </a:spcBef>
            </a:pPr>
            <a:r>
              <a:rPr lang="en-US" sz="1400" dirty="0"/>
              <a:t>   Histogram </a:t>
            </a:r>
          </a:p>
          <a:p>
            <a:pPr marL="609600" indent="-609600" algn="l">
              <a:spcBef>
                <a:spcPct val="20000"/>
              </a:spcBef>
            </a:pPr>
            <a:r>
              <a:rPr lang="en-US" sz="1400" dirty="0"/>
              <a:t>   Polygon                           For frequency or relative frequency distributions</a:t>
            </a:r>
          </a:p>
          <a:p>
            <a:pPr marL="609600" indent="-609600" algn="l">
              <a:spcBef>
                <a:spcPct val="20000"/>
              </a:spcBef>
            </a:pPr>
            <a:r>
              <a:rPr lang="en-US" sz="1400" dirty="0"/>
              <a:t>    curves </a:t>
            </a:r>
          </a:p>
          <a:p>
            <a:pPr marL="609600" indent="-609600" algn="l">
              <a:spcBef>
                <a:spcPct val="20000"/>
              </a:spcBef>
            </a:pPr>
            <a:r>
              <a:rPr lang="en-US" sz="2400" dirty="0"/>
              <a:t>      </a:t>
            </a:r>
            <a:endParaRPr lang="en-US" sz="1400" dirty="0"/>
          </a:p>
          <a:p>
            <a:pPr marL="609600" indent="-609600" algn="l">
              <a:spcBef>
                <a:spcPct val="20000"/>
              </a:spcBef>
            </a:pPr>
            <a:endParaRPr lang="en-US" sz="1400" dirty="0"/>
          </a:p>
          <a:p>
            <a:pPr marL="609600" indent="-609600" algn="l">
              <a:spcBef>
                <a:spcPct val="20000"/>
              </a:spcBef>
            </a:pPr>
            <a:endParaRPr lang="en-US" sz="1400" dirty="0"/>
          </a:p>
        </p:txBody>
      </p:sp>
      <p:sp>
        <p:nvSpPr>
          <p:cNvPr id="2059" name="AutoShape 288"/>
          <p:cNvSpPr>
            <a:spLocks noChangeArrowheads="1"/>
          </p:cNvSpPr>
          <p:nvPr/>
        </p:nvSpPr>
        <p:spPr bwMode="auto">
          <a:xfrm>
            <a:off x="1692275" y="1700213"/>
            <a:ext cx="431800" cy="144462"/>
          </a:xfrm>
          <a:prstGeom prst="rightArrow">
            <a:avLst>
              <a:gd name="adj1" fmla="val 50000"/>
              <a:gd name="adj2" fmla="val 74726"/>
            </a:avLst>
          </a:prstGeom>
          <a:solidFill>
            <a:schemeClr val="accent1"/>
          </a:solidFill>
          <a:ln w="9525">
            <a:solidFill>
              <a:schemeClr val="tx1"/>
            </a:solidFill>
            <a:miter lim="800000"/>
            <a:headEnd/>
            <a:tailEnd/>
          </a:ln>
        </p:spPr>
        <p:txBody>
          <a:bodyPr wrap="none" anchor="ctr"/>
          <a:lstStyle/>
          <a:p>
            <a:endParaRPr lang="ar-SA"/>
          </a:p>
        </p:txBody>
      </p:sp>
      <p:sp>
        <p:nvSpPr>
          <p:cNvPr id="2061" name="Rectangle 387"/>
          <p:cNvSpPr>
            <a:spLocks noChangeArrowheads="1"/>
          </p:cNvSpPr>
          <p:nvPr/>
        </p:nvSpPr>
        <p:spPr bwMode="auto">
          <a:xfrm>
            <a:off x="1476375" y="5949950"/>
            <a:ext cx="1943100" cy="431800"/>
          </a:xfrm>
          <a:prstGeom prst="rect">
            <a:avLst/>
          </a:prstGeom>
          <a:solidFill>
            <a:schemeClr val="bg1"/>
          </a:solidFill>
          <a:ln w="9525">
            <a:noFill/>
            <a:miter lim="800000"/>
            <a:headEnd/>
            <a:tailEnd/>
          </a:ln>
        </p:spPr>
        <p:txBody>
          <a:bodyPr wrap="none" anchor="ctr"/>
          <a:lstStyle/>
          <a:p>
            <a:endParaRPr lang="ar-SA"/>
          </a:p>
        </p:txBody>
      </p:sp>
      <p:sp>
        <p:nvSpPr>
          <p:cNvPr id="2062" name="Rectangle 393"/>
          <p:cNvSpPr>
            <a:spLocks noChangeArrowheads="1"/>
          </p:cNvSpPr>
          <p:nvPr/>
        </p:nvSpPr>
        <p:spPr bwMode="auto">
          <a:xfrm>
            <a:off x="2411413" y="6454775"/>
            <a:ext cx="215900" cy="142875"/>
          </a:xfrm>
          <a:prstGeom prst="rect">
            <a:avLst/>
          </a:prstGeom>
          <a:noFill/>
          <a:ln w="9525">
            <a:noFill/>
            <a:miter lim="800000"/>
            <a:headEnd/>
            <a:tailEnd/>
          </a:ln>
        </p:spPr>
        <p:txBody>
          <a:bodyPr wrap="none" anchor="ctr"/>
          <a:lstStyle/>
          <a:p>
            <a:pPr algn="ctr"/>
            <a:r>
              <a:rPr lang="en-US" sz="1100"/>
              <a:t>15.95</a:t>
            </a:r>
          </a:p>
        </p:txBody>
      </p:sp>
      <p:sp>
        <p:nvSpPr>
          <p:cNvPr id="2063" name="Rectangle 401"/>
          <p:cNvSpPr>
            <a:spLocks noChangeArrowheads="1"/>
          </p:cNvSpPr>
          <p:nvPr/>
        </p:nvSpPr>
        <p:spPr bwMode="auto">
          <a:xfrm>
            <a:off x="1763713" y="6453188"/>
            <a:ext cx="2879725" cy="360362"/>
          </a:xfrm>
          <a:prstGeom prst="rect">
            <a:avLst/>
          </a:prstGeom>
          <a:solidFill>
            <a:schemeClr val="bg1"/>
          </a:solidFill>
          <a:ln w="9525">
            <a:noFill/>
            <a:miter lim="800000"/>
            <a:headEnd/>
            <a:tailEnd/>
          </a:ln>
        </p:spPr>
        <p:txBody>
          <a:bodyPr wrap="none" anchor="ctr"/>
          <a:lstStyle/>
          <a:p>
            <a:pPr algn="ctr"/>
            <a:r>
              <a:rPr lang="en-US"/>
              <a:t>Hemoglobin Level</a:t>
            </a:r>
          </a:p>
        </p:txBody>
      </p:sp>
      <p:sp>
        <p:nvSpPr>
          <p:cNvPr id="2064" name="Rectangle 405"/>
          <p:cNvSpPr>
            <a:spLocks noChangeArrowheads="1"/>
          </p:cNvSpPr>
          <p:nvPr/>
        </p:nvSpPr>
        <p:spPr bwMode="auto">
          <a:xfrm>
            <a:off x="6588125" y="3933825"/>
            <a:ext cx="1800225" cy="1008063"/>
          </a:xfrm>
          <a:prstGeom prst="rect">
            <a:avLst/>
          </a:prstGeom>
          <a:noFill/>
          <a:ln w="9525">
            <a:solidFill>
              <a:schemeClr val="bg1"/>
            </a:solidFill>
            <a:miter lim="800000"/>
            <a:headEnd/>
            <a:tailEnd/>
          </a:ln>
        </p:spPr>
        <p:txBody>
          <a:bodyPr wrap="none" anchor="ctr"/>
          <a:lstStyle/>
          <a:p>
            <a:pPr algn="ctr"/>
            <a:r>
              <a:rPr lang="en-US"/>
              <a:t>Histogram</a:t>
            </a:r>
          </a:p>
        </p:txBody>
      </p:sp>
      <p:sp>
        <p:nvSpPr>
          <p:cNvPr id="2065" name="Rectangle 406"/>
          <p:cNvSpPr>
            <a:spLocks noChangeArrowheads="1"/>
          </p:cNvSpPr>
          <p:nvPr/>
        </p:nvSpPr>
        <p:spPr bwMode="auto">
          <a:xfrm>
            <a:off x="1619250" y="5661025"/>
            <a:ext cx="576263" cy="215900"/>
          </a:xfrm>
          <a:prstGeom prst="rect">
            <a:avLst/>
          </a:prstGeom>
          <a:solidFill>
            <a:schemeClr val="bg1"/>
          </a:solidFill>
          <a:ln w="9525">
            <a:noFill/>
            <a:miter lim="800000"/>
            <a:headEnd/>
            <a:tailEnd/>
          </a:ln>
        </p:spPr>
        <p:txBody>
          <a:bodyPr wrap="none" anchor="ctr"/>
          <a:lstStyle/>
          <a:p>
            <a:endParaRPr lang="ar-SA"/>
          </a:p>
        </p:txBody>
      </p:sp>
      <p:grpSp>
        <p:nvGrpSpPr>
          <p:cNvPr id="2066" name="Group 425"/>
          <p:cNvGrpSpPr>
            <a:grpSpLocks/>
          </p:cNvGrpSpPr>
          <p:nvPr/>
        </p:nvGrpSpPr>
        <p:grpSpPr bwMode="auto">
          <a:xfrm>
            <a:off x="684213" y="2995613"/>
            <a:ext cx="5975350" cy="3529012"/>
            <a:chOff x="612" y="1480"/>
            <a:chExt cx="4309" cy="2223"/>
          </a:xfrm>
        </p:grpSpPr>
        <p:pic>
          <p:nvPicPr>
            <p:cNvPr id="2070" name="Picture 399"/>
            <p:cNvPicPr>
              <a:picLocks noChangeAspect="1" noChangeArrowheads="1"/>
            </p:cNvPicPr>
            <p:nvPr/>
          </p:nvPicPr>
          <p:blipFill>
            <a:blip r:embed="rId4"/>
            <a:srcRect/>
            <a:stretch>
              <a:fillRect/>
            </a:stretch>
          </p:blipFill>
          <p:spPr bwMode="auto">
            <a:xfrm>
              <a:off x="612" y="1480"/>
              <a:ext cx="4309" cy="2223"/>
            </a:xfrm>
            <a:prstGeom prst="rect">
              <a:avLst/>
            </a:prstGeom>
            <a:noFill/>
            <a:ln w="9525">
              <a:noFill/>
              <a:miter lim="800000"/>
              <a:headEnd/>
              <a:tailEnd/>
            </a:ln>
          </p:spPr>
        </p:pic>
        <p:sp>
          <p:nvSpPr>
            <p:cNvPr id="2071" name="Rectangle 416"/>
            <p:cNvSpPr>
              <a:spLocks noChangeArrowheads="1"/>
            </p:cNvSpPr>
            <p:nvPr/>
          </p:nvSpPr>
          <p:spPr bwMode="auto">
            <a:xfrm>
              <a:off x="1111" y="3430"/>
              <a:ext cx="2676" cy="227"/>
            </a:xfrm>
            <a:prstGeom prst="rect">
              <a:avLst/>
            </a:prstGeom>
            <a:solidFill>
              <a:schemeClr val="bg1"/>
            </a:solidFill>
            <a:ln w="9525">
              <a:noFill/>
              <a:miter lim="800000"/>
              <a:headEnd/>
              <a:tailEnd/>
            </a:ln>
          </p:spPr>
          <p:txBody>
            <a:bodyPr wrap="none" anchor="ctr"/>
            <a:lstStyle/>
            <a:p>
              <a:endParaRPr lang="ar-SA"/>
            </a:p>
          </p:txBody>
        </p:sp>
        <p:sp>
          <p:nvSpPr>
            <p:cNvPr id="2072" name="Rectangle 417"/>
            <p:cNvSpPr>
              <a:spLocks noChangeArrowheads="1"/>
            </p:cNvSpPr>
            <p:nvPr/>
          </p:nvSpPr>
          <p:spPr bwMode="auto">
            <a:xfrm>
              <a:off x="1247" y="3475"/>
              <a:ext cx="136" cy="90"/>
            </a:xfrm>
            <a:prstGeom prst="rect">
              <a:avLst/>
            </a:prstGeom>
            <a:noFill/>
            <a:ln w="9525">
              <a:noFill/>
              <a:miter lim="800000"/>
              <a:headEnd/>
              <a:tailEnd/>
            </a:ln>
          </p:spPr>
          <p:txBody>
            <a:bodyPr wrap="none" anchor="ctr"/>
            <a:lstStyle/>
            <a:p>
              <a:pPr algn="ctr"/>
              <a:r>
                <a:rPr lang="en-US" sz="1100"/>
                <a:t>12.95</a:t>
              </a:r>
            </a:p>
          </p:txBody>
        </p:sp>
        <p:sp>
          <p:nvSpPr>
            <p:cNvPr id="2073" name="Rectangle 418"/>
            <p:cNvSpPr>
              <a:spLocks noChangeArrowheads="1"/>
            </p:cNvSpPr>
            <p:nvPr/>
          </p:nvSpPr>
          <p:spPr bwMode="auto">
            <a:xfrm>
              <a:off x="1610" y="3476"/>
              <a:ext cx="136" cy="90"/>
            </a:xfrm>
            <a:prstGeom prst="rect">
              <a:avLst/>
            </a:prstGeom>
            <a:solidFill>
              <a:schemeClr val="bg1"/>
            </a:solidFill>
            <a:ln w="9525">
              <a:noFill/>
              <a:miter lim="800000"/>
              <a:headEnd/>
              <a:tailEnd/>
            </a:ln>
          </p:spPr>
          <p:txBody>
            <a:bodyPr wrap="none" anchor="ctr"/>
            <a:lstStyle/>
            <a:p>
              <a:pPr algn="ctr"/>
              <a:r>
                <a:rPr lang="en-US" sz="1100"/>
                <a:t>13.95</a:t>
              </a:r>
            </a:p>
          </p:txBody>
        </p:sp>
        <p:sp>
          <p:nvSpPr>
            <p:cNvPr id="2074" name="Rectangle 419"/>
            <p:cNvSpPr>
              <a:spLocks noChangeArrowheads="1"/>
            </p:cNvSpPr>
            <p:nvPr/>
          </p:nvSpPr>
          <p:spPr bwMode="auto">
            <a:xfrm>
              <a:off x="2018" y="3475"/>
              <a:ext cx="136" cy="90"/>
            </a:xfrm>
            <a:prstGeom prst="rect">
              <a:avLst/>
            </a:prstGeom>
            <a:noFill/>
            <a:ln w="9525">
              <a:noFill/>
              <a:miter lim="800000"/>
              <a:headEnd/>
              <a:tailEnd/>
            </a:ln>
          </p:spPr>
          <p:txBody>
            <a:bodyPr wrap="none" anchor="ctr"/>
            <a:lstStyle/>
            <a:p>
              <a:pPr algn="ctr"/>
              <a:r>
                <a:rPr lang="en-US" sz="1100"/>
                <a:t>14.95</a:t>
              </a:r>
            </a:p>
          </p:txBody>
        </p:sp>
        <p:sp>
          <p:nvSpPr>
            <p:cNvPr id="2075" name="Rectangle 420"/>
            <p:cNvSpPr>
              <a:spLocks noChangeArrowheads="1"/>
            </p:cNvSpPr>
            <p:nvPr/>
          </p:nvSpPr>
          <p:spPr bwMode="auto">
            <a:xfrm>
              <a:off x="2381" y="3475"/>
              <a:ext cx="136" cy="90"/>
            </a:xfrm>
            <a:prstGeom prst="rect">
              <a:avLst/>
            </a:prstGeom>
            <a:noFill/>
            <a:ln w="9525">
              <a:noFill/>
              <a:miter lim="800000"/>
              <a:headEnd/>
              <a:tailEnd/>
            </a:ln>
          </p:spPr>
          <p:txBody>
            <a:bodyPr wrap="none" anchor="ctr"/>
            <a:lstStyle/>
            <a:p>
              <a:pPr algn="ctr"/>
              <a:r>
                <a:rPr lang="en-US" sz="1100"/>
                <a:t>15.95</a:t>
              </a:r>
            </a:p>
          </p:txBody>
        </p:sp>
        <p:sp>
          <p:nvSpPr>
            <p:cNvPr id="2076" name="Rectangle 421"/>
            <p:cNvSpPr>
              <a:spLocks noChangeArrowheads="1"/>
            </p:cNvSpPr>
            <p:nvPr/>
          </p:nvSpPr>
          <p:spPr bwMode="auto">
            <a:xfrm>
              <a:off x="2744" y="3475"/>
              <a:ext cx="136" cy="90"/>
            </a:xfrm>
            <a:prstGeom prst="rect">
              <a:avLst/>
            </a:prstGeom>
            <a:noFill/>
            <a:ln w="9525">
              <a:noFill/>
              <a:miter lim="800000"/>
              <a:headEnd/>
              <a:tailEnd/>
            </a:ln>
          </p:spPr>
          <p:txBody>
            <a:bodyPr wrap="none" anchor="ctr"/>
            <a:lstStyle/>
            <a:p>
              <a:pPr algn="ctr"/>
              <a:r>
                <a:rPr lang="en-US" sz="1100"/>
                <a:t>16.95</a:t>
              </a:r>
            </a:p>
          </p:txBody>
        </p:sp>
        <p:sp>
          <p:nvSpPr>
            <p:cNvPr id="2077" name="Rectangle 422"/>
            <p:cNvSpPr>
              <a:spLocks noChangeArrowheads="1"/>
            </p:cNvSpPr>
            <p:nvPr/>
          </p:nvSpPr>
          <p:spPr bwMode="auto">
            <a:xfrm>
              <a:off x="3107" y="3475"/>
              <a:ext cx="136" cy="90"/>
            </a:xfrm>
            <a:prstGeom prst="rect">
              <a:avLst/>
            </a:prstGeom>
            <a:noFill/>
            <a:ln w="9525">
              <a:noFill/>
              <a:miter lim="800000"/>
              <a:headEnd/>
              <a:tailEnd/>
            </a:ln>
          </p:spPr>
          <p:txBody>
            <a:bodyPr wrap="none" anchor="ctr"/>
            <a:lstStyle/>
            <a:p>
              <a:pPr algn="ctr"/>
              <a:r>
                <a:rPr lang="en-US" sz="1100"/>
                <a:t>17.95</a:t>
              </a:r>
            </a:p>
          </p:txBody>
        </p:sp>
        <p:sp>
          <p:nvSpPr>
            <p:cNvPr id="2078" name="Rectangle 423"/>
            <p:cNvSpPr>
              <a:spLocks noChangeArrowheads="1"/>
            </p:cNvSpPr>
            <p:nvPr/>
          </p:nvSpPr>
          <p:spPr bwMode="auto">
            <a:xfrm>
              <a:off x="3467" y="3463"/>
              <a:ext cx="136" cy="90"/>
            </a:xfrm>
            <a:prstGeom prst="rect">
              <a:avLst/>
            </a:prstGeom>
            <a:noFill/>
            <a:ln w="9525">
              <a:noFill/>
              <a:miter lim="800000"/>
              <a:headEnd/>
              <a:tailEnd/>
            </a:ln>
          </p:spPr>
          <p:txBody>
            <a:bodyPr wrap="none" anchor="ctr"/>
            <a:lstStyle/>
            <a:p>
              <a:pPr algn="ctr"/>
              <a:r>
                <a:rPr lang="en-US" sz="1100"/>
                <a:t>18.95</a:t>
              </a:r>
            </a:p>
          </p:txBody>
        </p:sp>
      </p:grpSp>
      <p:sp>
        <p:nvSpPr>
          <p:cNvPr id="2067" name="Rectangle 426"/>
          <p:cNvSpPr>
            <a:spLocks noChangeArrowheads="1"/>
          </p:cNvSpPr>
          <p:nvPr/>
        </p:nvSpPr>
        <p:spPr bwMode="auto">
          <a:xfrm rot="-5400000">
            <a:off x="215107" y="4185444"/>
            <a:ext cx="1295400" cy="649287"/>
          </a:xfrm>
          <a:prstGeom prst="rect">
            <a:avLst/>
          </a:prstGeom>
          <a:solidFill>
            <a:schemeClr val="bg1"/>
          </a:solidFill>
          <a:ln w="9525">
            <a:noFill/>
            <a:miter lim="800000"/>
            <a:headEnd/>
            <a:tailEnd/>
          </a:ln>
        </p:spPr>
        <p:txBody>
          <a:bodyPr wrap="none" anchor="ctr"/>
          <a:lstStyle/>
          <a:p>
            <a:pPr algn="ctr"/>
            <a:r>
              <a:rPr lang="en-US"/>
              <a:t>Frequency</a:t>
            </a:r>
          </a:p>
        </p:txBody>
      </p:sp>
      <p:sp>
        <p:nvSpPr>
          <p:cNvPr id="2068" name="AutoShape 427"/>
          <p:cNvSpPr>
            <a:spLocks noChangeArrowheads="1"/>
          </p:cNvSpPr>
          <p:nvPr/>
        </p:nvSpPr>
        <p:spPr bwMode="auto">
          <a:xfrm flipH="1">
            <a:off x="5867400" y="4365625"/>
            <a:ext cx="576263" cy="287338"/>
          </a:xfrm>
          <a:prstGeom prst="rightArrow">
            <a:avLst>
              <a:gd name="adj1" fmla="val 50000"/>
              <a:gd name="adj2" fmla="val 50138"/>
            </a:avLst>
          </a:prstGeom>
          <a:solidFill>
            <a:srgbClr val="969696"/>
          </a:solidFill>
          <a:ln w="9525">
            <a:solidFill>
              <a:schemeClr val="tx1"/>
            </a:solidFill>
            <a:miter lim="800000"/>
            <a:headEnd/>
            <a:tailEnd/>
          </a:ln>
        </p:spPr>
        <p:txBody>
          <a:bodyPr wrap="none" anchor="ctr"/>
          <a:lstStyle/>
          <a:p>
            <a:endParaRPr lang="ar-SA"/>
          </a:p>
        </p:txBody>
      </p:sp>
      <p:sp>
        <p:nvSpPr>
          <p:cNvPr id="2069" name="Rectangle 428"/>
          <p:cNvSpPr>
            <a:spLocks noChangeArrowheads="1"/>
          </p:cNvSpPr>
          <p:nvPr/>
        </p:nvSpPr>
        <p:spPr bwMode="auto">
          <a:xfrm>
            <a:off x="5292725" y="3068638"/>
            <a:ext cx="1223963" cy="576262"/>
          </a:xfrm>
          <a:prstGeom prst="rect">
            <a:avLst/>
          </a:prstGeom>
          <a:solidFill>
            <a:schemeClr val="bg1"/>
          </a:solidFill>
          <a:ln w="9525">
            <a:noFill/>
            <a:miter lim="800000"/>
            <a:headEnd/>
            <a:tailEnd/>
          </a:ln>
        </p:spPr>
        <p:txBody>
          <a:bodyPr wrap="none" anchor="ctr"/>
          <a:lstStyle/>
          <a:p>
            <a:endParaRPr lang="ar-SA"/>
          </a:p>
        </p:txBody>
      </p:sp>
      <p:graphicFrame>
        <p:nvGraphicFramePr>
          <p:cNvPr id="2050" name="Object 430"/>
          <p:cNvGraphicFramePr>
            <a:graphicFrameLocks noChangeAspect="1"/>
          </p:cNvGraphicFramePr>
          <p:nvPr>
            <p:ph sz="quarter" idx="2"/>
          </p:nvPr>
        </p:nvGraphicFramePr>
        <p:xfrm>
          <a:off x="1162050" y="1341438"/>
          <a:ext cx="385763" cy="720725"/>
        </p:xfrm>
        <a:graphic>
          <a:graphicData uri="http://schemas.openxmlformats.org/presentationml/2006/ole">
            <p:oleObj spid="_x0000_s2050" name="Equation" r:id="rId5" imgW="164880" imgH="215640" progId="Equation.3">
              <p:embed/>
            </p:oleObj>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lide Number Placeholder 7"/>
          <p:cNvSpPr>
            <a:spLocks noGrp="1"/>
          </p:cNvSpPr>
          <p:nvPr>
            <p:ph type="sldNum" sz="quarter" idx="12"/>
          </p:nvPr>
        </p:nvSpPr>
        <p:spPr>
          <a:noFill/>
        </p:spPr>
        <p:txBody>
          <a:bodyPr/>
          <a:lstStyle/>
          <a:p>
            <a:fld id="{9CF93C5E-951E-4B98-9D18-960FD369C8EA}" type="slidenum">
              <a:rPr lang="ar-SA" smtClean="0"/>
              <a:pPr/>
              <a:t>13</a:t>
            </a:fld>
            <a:endParaRPr lang="en-GB" smtClean="0"/>
          </a:p>
        </p:txBody>
      </p:sp>
      <p:sp>
        <p:nvSpPr>
          <p:cNvPr id="3076" name="Rectangle 3"/>
          <p:cNvSpPr>
            <a:spLocks noGrp="1" noChangeArrowheads="1"/>
          </p:cNvSpPr>
          <p:nvPr>
            <p:ph type="body" sz="half" idx="1"/>
          </p:nvPr>
        </p:nvSpPr>
        <p:spPr/>
        <p:txBody>
          <a:bodyPr/>
          <a:lstStyle/>
          <a:p>
            <a:pPr eaLnBrk="1" hangingPunct="1">
              <a:buFontTx/>
              <a:buNone/>
            </a:pPr>
            <a:endParaRPr lang="en-US" sz="1600" u="sng" smtClean="0"/>
          </a:p>
          <a:p>
            <a:pPr eaLnBrk="1" hangingPunct="1">
              <a:buFontTx/>
              <a:buNone/>
            </a:pPr>
            <a:endParaRPr lang="en-US" sz="1600" u="sng" smtClean="0"/>
          </a:p>
        </p:txBody>
      </p:sp>
      <p:sp>
        <p:nvSpPr>
          <p:cNvPr id="3077" name="Rectangle 5"/>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078" name="Rectangle 6"/>
          <p:cNvSpPr>
            <a:spLocks noChangeArrowheads="1"/>
          </p:cNvSpPr>
          <p:nvPr/>
        </p:nvSpPr>
        <p:spPr bwMode="auto">
          <a:xfrm>
            <a:off x="457200" y="765175"/>
            <a:ext cx="8362950" cy="5903913"/>
          </a:xfrm>
          <a:prstGeom prst="rect">
            <a:avLst/>
          </a:prstGeom>
          <a:noFill/>
          <a:ln w="9525">
            <a:noFill/>
            <a:miter lim="800000"/>
            <a:headEnd/>
            <a:tailEnd/>
          </a:ln>
        </p:spPr>
        <p:txBody>
          <a:bodyPr/>
          <a:lstStyle/>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200"/>
          </a:p>
          <a:p>
            <a:pPr marL="609600" indent="-609600" algn="l">
              <a:spcBef>
                <a:spcPct val="20000"/>
              </a:spcBef>
            </a:pPr>
            <a:endParaRPr lang="en-US" sz="1000"/>
          </a:p>
          <a:p>
            <a:pPr marL="609600" indent="-609600" algn="l">
              <a:spcBef>
                <a:spcPct val="20000"/>
              </a:spcBef>
            </a:pPr>
            <a:endParaRPr lang="en-US" sz="1000"/>
          </a:p>
        </p:txBody>
      </p:sp>
      <p:sp>
        <p:nvSpPr>
          <p:cNvPr id="3079" name="Rectangle 7"/>
          <p:cNvSpPr>
            <a:spLocks noChangeArrowheads="1"/>
          </p:cNvSpPr>
          <p:nvPr/>
        </p:nvSpPr>
        <p:spPr bwMode="auto">
          <a:xfrm>
            <a:off x="468313" y="765175"/>
            <a:ext cx="8362950" cy="5903913"/>
          </a:xfrm>
          <a:prstGeom prst="rect">
            <a:avLst/>
          </a:prstGeom>
          <a:noFill/>
          <a:ln w="9525">
            <a:noFill/>
            <a:miter lim="800000"/>
            <a:headEnd/>
            <a:tailEnd/>
          </a:ln>
        </p:spPr>
        <p:txBody>
          <a:bodyPr/>
          <a:lstStyle/>
          <a:p>
            <a:pPr marL="609600" indent="-609600" algn="l">
              <a:spcBef>
                <a:spcPct val="20000"/>
              </a:spcBef>
            </a:pPr>
            <a:endParaRPr lang="en-US" sz="2800"/>
          </a:p>
          <a:p>
            <a:pPr marL="609600" indent="-609600" algn="l">
              <a:spcBef>
                <a:spcPct val="20000"/>
              </a:spcBef>
            </a:pPr>
            <a:endParaRPr lang="en-US" sz="2800"/>
          </a:p>
          <a:p>
            <a:pPr marL="609600" indent="-609600" algn="l">
              <a:spcBef>
                <a:spcPct val="20000"/>
              </a:spcBef>
            </a:pPr>
            <a:r>
              <a:rPr lang="en-US" sz="2400"/>
              <a:t> </a:t>
            </a:r>
          </a:p>
          <a:p>
            <a:pPr marL="609600" indent="-609600" algn="l">
              <a:spcBef>
                <a:spcPct val="20000"/>
              </a:spcBef>
            </a:pPr>
            <a:r>
              <a:rPr lang="en-US" sz="2400"/>
              <a:t> </a:t>
            </a:r>
          </a:p>
          <a:p>
            <a:pPr marL="609600" indent="-609600" algn="l">
              <a:spcBef>
                <a:spcPct val="20000"/>
              </a:spcBef>
            </a:pPr>
            <a:endParaRPr lang="en-US" sz="2400"/>
          </a:p>
        </p:txBody>
      </p:sp>
      <p:sp>
        <p:nvSpPr>
          <p:cNvPr id="3080" name="Rectangle 8"/>
          <p:cNvSpPr>
            <a:spLocks noChangeArrowheads="1"/>
          </p:cNvSpPr>
          <p:nvPr/>
        </p:nvSpPr>
        <p:spPr bwMode="auto">
          <a:xfrm>
            <a:off x="395288" y="692150"/>
            <a:ext cx="8362950" cy="5903913"/>
          </a:xfrm>
          <a:prstGeom prst="rect">
            <a:avLst/>
          </a:prstGeom>
          <a:noFill/>
          <a:ln w="9525">
            <a:noFill/>
            <a:miter lim="800000"/>
            <a:headEnd/>
            <a:tailEnd/>
          </a:ln>
        </p:spPr>
        <p:txBody>
          <a:bodyPr/>
          <a:lstStyle/>
          <a:p>
            <a:pPr marL="609600" indent="-609600" algn="l">
              <a:spcBef>
                <a:spcPct val="20000"/>
              </a:spcBef>
            </a:pPr>
            <a:endParaRPr lang="en-US"/>
          </a:p>
          <a:p>
            <a:pPr marL="609600" indent="-609600" algn="l">
              <a:spcBef>
                <a:spcPct val="20000"/>
              </a:spcBef>
            </a:pPr>
            <a:r>
              <a:rPr lang="en-US" sz="2400"/>
              <a:t> </a:t>
            </a:r>
          </a:p>
          <a:p>
            <a:pPr marL="609600" indent="-609600" algn="l">
              <a:spcBef>
                <a:spcPct val="20000"/>
              </a:spcBef>
            </a:pPr>
            <a:endParaRPr lang="en-US" sz="2400"/>
          </a:p>
        </p:txBody>
      </p:sp>
      <p:sp>
        <p:nvSpPr>
          <p:cNvPr id="3081" name="Rectangle 9"/>
          <p:cNvSpPr>
            <a:spLocks noChangeArrowheads="1"/>
          </p:cNvSpPr>
          <p:nvPr/>
        </p:nvSpPr>
        <p:spPr bwMode="auto">
          <a:xfrm>
            <a:off x="395288" y="333375"/>
            <a:ext cx="8362950" cy="5903913"/>
          </a:xfrm>
          <a:prstGeom prst="rect">
            <a:avLst/>
          </a:prstGeom>
          <a:noFill/>
          <a:ln w="9525">
            <a:noFill/>
            <a:miter lim="800000"/>
            <a:headEnd/>
            <a:tailEnd/>
          </a:ln>
        </p:spPr>
        <p:txBody>
          <a:bodyPr/>
          <a:lstStyle/>
          <a:p>
            <a:pPr marL="609600" indent="-609600" algn="l">
              <a:spcBef>
                <a:spcPct val="20000"/>
              </a:spcBef>
            </a:pPr>
            <a:endParaRPr lang="en-US" sz="2800"/>
          </a:p>
          <a:p>
            <a:pPr marL="609600" indent="-609600" algn="l">
              <a:spcBef>
                <a:spcPct val="20000"/>
              </a:spcBef>
              <a:buFontTx/>
              <a:buChar char="•"/>
            </a:pPr>
            <a:endParaRPr lang="en-US" sz="2800"/>
          </a:p>
          <a:p>
            <a:pPr marL="609600" indent="-609600" algn="l">
              <a:spcBef>
                <a:spcPct val="20000"/>
              </a:spcBef>
            </a:pPr>
            <a:r>
              <a:rPr lang="en-US" sz="2400"/>
              <a:t> </a:t>
            </a:r>
          </a:p>
          <a:p>
            <a:pPr marL="609600" indent="-609600" algn="l">
              <a:spcBef>
                <a:spcPct val="20000"/>
              </a:spcBef>
            </a:pPr>
            <a:r>
              <a:rPr lang="en-US" sz="2400"/>
              <a:t> </a:t>
            </a:r>
          </a:p>
          <a:p>
            <a:pPr marL="609600" indent="-609600" algn="l">
              <a:spcBef>
                <a:spcPct val="20000"/>
              </a:spcBef>
            </a:pPr>
            <a:endParaRPr lang="en-US" sz="2400"/>
          </a:p>
          <a:p>
            <a:pPr marL="609600" indent="-609600" algn="l">
              <a:spcBef>
                <a:spcPct val="20000"/>
              </a:spcBef>
            </a:pPr>
            <a:endParaRPr lang="en-US" sz="2400"/>
          </a:p>
          <a:p>
            <a:pPr marL="609600" indent="-609600" algn="l">
              <a:spcBef>
                <a:spcPct val="20000"/>
              </a:spcBef>
            </a:pPr>
            <a:endParaRPr lang="en-US" sz="2400"/>
          </a:p>
          <a:p>
            <a:pPr marL="609600" indent="-609600" algn="l">
              <a:spcBef>
                <a:spcPct val="20000"/>
              </a:spcBef>
            </a:pPr>
            <a:endParaRPr lang="en-US" sz="2400"/>
          </a:p>
          <a:p>
            <a:pPr marL="609600" indent="-609600" algn="l">
              <a:spcBef>
                <a:spcPct val="20000"/>
              </a:spcBef>
            </a:pPr>
            <a:endParaRPr lang="en-US" sz="2400"/>
          </a:p>
          <a:p>
            <a:pPr marL="609600" indent="-609600" algn="l">
              <a:spcBef>
                <a:spcPct val="20000"/>
              </a:spcBef>
            </a:pPr>
            <a:endParaRPr lang="en-US" sz="2400"/>
          </a:p>
          <a:p>
            <a:pPr marL="609600" indent="-609600" algn="l">
              <a:spcBef>
                <a:spcPct val="20000"/>
              </a:spcBef>
            </a:pPr>
            <a:endParaRPr lang="en-US" sz="2400"/>
          </a:p>
          <a:p>
            <a:pPr marL="609600" indent="-609600" algn="l">
              <a:spcBef>
                <a:spcPct val="20000"/>
              </a:spcBef>
            </a:pPr>
            <a:endParaRPr lang="en-US" sz="1400"/>
          </a:p>
          <a:p>
            <a:pPr marL="609600" indent="-609600" algn="l">
              <a:spcBef>
                <a:spcPct val="20000"/>
              </a:spcBef>
            </a:pPr>
            <a:r>
              <a:rPr lang="en-US" sz="1400"/>
              <a:t>Exercises: 1.R.1 (a-c-d-e) , 1.R.2 (a-c-d-e), 1.R.5 pg 25</a:t>
            </a:r>
          </a:p>
          <a:p>
            <a:pPr marL="609600" indent="-609600" algn="l">
              <a:spcBef>
                <a:spcPct val="20000"/>
              </a:spcBef>
            </a:pPr>
            <a:endParaRPr lang="en-US" sz="2400"/>
          </a:p>
          <a:p>
            <a:pPr marL="609600" indent="-609600" algn="l">
              <a:spcBef>
                <a:spcPct val="20000"/>
              </a:spcBef>
            </a:pPr>
            <a:endParaRPr lang="en-US" sz="2400"/>
          </a:p>
        </p:txBody>
      </p:sp>
      <p:sp>
        <p:nvSpPr>
          <p:cNvPr id="3082" name="Rectangle 10"/>
          <p:cNvSpPr>
            <a:spLocks noChangeArrowheads="1"/>
          </p:cNvSpPr>
          <p:nvPr/>
        </p:nvSpPr>
        <p:spPr bwMode="auto">
          <a:xfrm>
            <a:off x="323850" y="692150"/>
            <a:ext cx="8362950" cy="5903913"/>
          </a:xfrm>
          <a:prstGeom prst="rect">
            <a:avLst/>
          </a:prstGeom>
          <a:noFill/>
          <a:ln w="9525">
            <a:noFill/>
            <a:miter lim="800000"/>
            <a:headEnd/>
            <a:tailEnd/>
          </a:ln>
        </p:spPr>
        <p:txBody>
          <a:bodyPr/>
          <a:lstStyle/>
          <a:p>
            <a:pPr marL="609600" indent="-609600" algn="l">
              <a:spcBef>
                <a:spcPct val="20000"/>
              </a:spcBef>
            </a:pPr>
            <a:endParaRPr lang="en-US" sz="1400"/>
          </a:p>
          <a:p>
            <a:pPr marL="609600" indent="-609600" algn="l">
              <a:spcBef>
                <a:spcPct val="20000"/>
              </a:spcBef>
            </a:pPr>
            <a:endParaRPr lang="en-US" sz="1400"/>
          </a:p>
        </p:txBody>
      </p:sp>
      <p:grpSp>
        <p:nvGrpSpPr>
          <p:cNvPr id="3083" name="Group 39"/>
          <p:cNvGrpSpPr>
            <a:grpSpLocks/>
          </p:cNvGrpSpPr>
          <p:nvPr/>
        </p:nvGrpSpPr>
        <p:grpSpPr bwMode="auto">
          <a:xfrm>
            <a:off x="857250" y="692150"/>
            <a:ext cx="6429375" cy="4681538"/>
            <a:chOff x="857224" y="692150"/>
            <a:chExt cx="6429420" cy="4681538"/>
          </a:xfrm>
        </p:grpSpPr>
        <p:grpSp>
          <p:nvGrpSpPr>
            <p:cNvPr id="3084" name="Group 21"/>
            <p:cNvGrpSpPr>
              <a:grpSpLocks/>
            </p:cNvGrpSpPr>
            <p:nvPr/>
          </p:nvGrpSpPr>
          <p:grpSpPr bwMode="auto">
            <a:xfrm>
              <a:off x="1011255" y="692150"/>
              <a:ext cx="6275389" cy="4681538"/>
              <a:chOff x="806424" y="692150"/>
              <a:chExt cx="6275389" cy="4681538"/>
            </a:xfrm>
          </p:grpSpPr>
          <p:grpSp>
            <p:nvGrpSpPr>
              <p:cNvPr id="3086" name="Group 34"/>
              <p:cNvGrpSpPr>
                <a:grpSpLocks/>
              </p:cNvGrpSpPr>
              <p:nvPr/>
            </p:nvGrpSpPr>
            <p:grpSpPr bwMode="auto">
              <a:xfrm>
                <a:off x="806424" y="692150"/>
                <a:ext cx="6275389" cy="4681538"/>
                <a:chOff x="725531" y="692150"/>
                <a:chExt cx="6275344" cy="4681538"/>
              </a:xfrm>
            </p:grpSpPr>
            <p:graphicFrame>
              <p:nvGraphicFramePr>
                <p:cNvPr id="3074" name="Object 17"/>
                <p:cNvGraphicFramePr>
                  <a:graphicFrameLocks noChangeAspect="1"/>
                </p:cNvGraphicFramePr>
                <p:nvPr/>
              </p:nvGraphicFramePr>
              <p:xfrm>
                <a:off x="725531" y="692150"/>
                <a:ext cx="6265861" cy="4681538"/>
              </p:xfrm>
              <a:graphic>
                <a:graphicData uri="http://schemas.openxmlformats.org/presentationml/2006/ole">
                  <p:oleObj spid="_x0000_s3074" r:id="rId3" imgW="6267231" imgH="4682134" progId="Excel.Sheet.8">
                    <p:embed/>
                  </p:oleObj>
                </a:graphicData>
              </a:graphic>
            </p:graphicFrame>
            <p:sp>
              <p:nvSpPr>
                <p:cNvPr id="3093" name="Rectangle 12"/>
                <p:cNvSpPr>
                  <a:spLocks noChangeArrowheads="1"/>
                </p:cNvSpPr>
                <p:nvPr/>
              </p:nvSpPr>
              <p:spPr bwMode="auto">
                <a:xfrm>
                  <a:off x="1725657" y="4286259"/>
                  <a:ext cx="846094" cy="500063"/>
                </a:xfrm>
                <a:prstGeom prst="rect">
                  <a:avLst/>
                </a:prstGeom>
                <a:solidFill>
                  <a:schemeClr val="bg1"/>
                </a:solidFill>
                <a:ln w="9525" algn="ctr">
                  <a:noFill/>
                  <a:round/>
                  <a:headEnd/>
                  <a:tailEnd/>
                </a:ln>
              </p:spPr>
              <p:txBody>
                <a:bodyPr/>
                <a:lstStyle/>
                <a:p>
                  <a:pPr algn="l"/>
                  <a:r>
                    <a:rPr lang="en-US" sz="1400"/>
                    <a:t>12.45</a:t>
                  </a:r>
                  <a:endParaRPr lang="ar-SA" sz="1400"/>
                </a:p>
              </p:txBody>
            </p:sp>
            <p:sp>
              <p:nvSpPr>
                <p:cNvPr id="3094" name="Rectangle 13"/>
                <p:cNvSpPr>
                  <a:spLocks noChangeArrowheads="1"/>
                </p:cNvSpPr>
                <p:nvPr/>
              </p:nvSpPr>
              <p:spPr bwMode="auto">
                <a:xfrm>
                  <a:off x="2428876" y="4286260"/>
                  <a:ext cx="785812" cy="571500"/>
                </a:xfrm>
                <a:prstGeom prst="rect">
                  <a:avLst/>
                </a:prstGeom>
                <a:solidFill>
                  <a:schemeClr val="bg1"/>
                </a:solidFill>
                <a:ln w="9525" algn="ctr">
                  <a:noFill/>
                  <a:round/>
                  <a:headEnd/>
                  <a:tailEnd/>
                </a:ln>
              </p:spPr>
              <p:txBody>
                <a:bodyPr/>
                <a:lstStyle/>
                <a:p>
                  <a:r>
                    <a:rPr lang="en-US" sz="1400"/>
                    <a:t>13.45</a:t>
                  </a:r>
                  <a:endParaRPr lang="ar-SA" sz="1400"/>
                </a:p>
              </p:txBody>
            </p:sp>
            <p:sp>
              <p:nvSpPr>
                <p:cNvPr id="3095" name="Rectangle 14"/>
                <p:cNvSpPr>
                  <a:spLocks noChangeArrowheads="1"/>
                </p:cNvSpPr>
                <p:nvPr/>
              </p:nvSpPr>
              <p:spPr bwMode="auto">
                <a:xfrm>
                  <a:off x="3214688" y="4286259"/>
                  <a:ext cx="642937" cy="500063"/>
                </a:xfrm>
                <a:prstGeom prst="rect">
                  <a:avLst/>
                </a:prstGeom>
                <a:solidFill>
                  <a:schemeClr val="bg1"/>
                </a:solidFill>
                <a:ln w="9525" algn="ctr">
                  <a:noFill/>
                  <a:round/>
                  <a:headEnd/>
                  <a:tailEnd/>
                </a:ln>
              </p:spPr>
              <p:txBody>
                <a:bodyPr/>
                <a:lstStyle/>
                <a:p>
                  <a:r>
                    <a:rPr lang="en-US" sz="1400"/>
                    <a:t>14.45</a:t>
                  </a:r>
                  <a:endParaRPr lang="ar-SA" sz="1400"/>
                </a:p>
              </p:txBody>
            </p:sp>
            <p:sp>
              <p:nvSpPr>
                <p:cNvPr id="3096" name="Rectangle 15"/>
                <p:cNvSpPr>
                  <a:spLocks noChangeArrowheads="1"/>
                </p:cNvSpPr>
                <p:nvPr/>
              </p:nvSpPr>
              <p:spPr bwMode="auto">
                <a:xfrm>
                  <a:off x="3857625" y="4286260"/>
                  <a:ext cx="642937" cy="571500"/>
                </a:xfrm>
                <a:prstGeom prst="rect">
                  <a:avLst/>
                </a:prstGeom>
                <a:solidFill>
                  <a:schemeClr val="bg1"/>
                </a:solidFill>
                <a:ln w="9525" algn="ctr">
                  <a:noFill/>
                  <a:round/>
                  <a:headEnd/>
                  <a:tailEnd/>
                </a:ln>
              </p:spPr>
              <p:txBody>
                <a:bodyPr/>
                <a:lstStyle/>
                <a:p>
                  <a:r>
                    <a:rPr lang="en-US" sz="1400"/>
                    <a:t>15.45</a:t>
                  </a:r>
                  <a:endParaRPr lang="ar-SA" sz="1400"/>
                </a:p>
              </p:txBody>
            </p:sp>
            <p:sp>
              <p:nvSpPr>
                <p:cNvPr id="3097" name="Rectangle 16"/>
                <p:cNvSpPr>
                  <a:spLocks noChangeArrowheads="1"/>
                </p:cNvSpPr>
                <p:nvPr/>
              </p:nvSpPr>
              <p:spPr bwMode="auto">
                <a:xfrm>
                  <a:off x="4429125" y="4286259"/>
                  <a:ext cx="642937" cy="500063"/>
                </a:xfrm>
                <a:prstGeom prst="rect">
                  <a:avLst/>
                </a:prstGeom>
                <a:solidFill>
                  <a:schemeClr val="bg1"/>
                </a:solidFill>
                <a:ln w="9525" algn="ctr">
                  <a:noFill/>
                  <a:round/>
                  <a:headEnd/>
                  <a:tailEnd/>
                </a:ln>
              </p:spPr>
              <p:txBody>
                <a:bodyPr/>
                <a:lstStyle/>
                <a:p>
                  <a:r>
                    <a:rPr lang="en-US" sz="1400"/>
                    <a:t>16.45</a:t>
                  </a:r>
                  <a:endParaRPr lang="ar-SA" sz="1400"/>
                </a:p>
              </p:txBody>
            </p:sp>
            <p:sp>
              <p:nvSpPr>
                <p:cNvPr id="3098" name="Rectangle 17"/>
                <p:cNvSpPr>
                  <a:spLocks noChangeArrowheads="1"/>
                </p:cNvSpPr>
                <p:nvPr/>
              </p:nvSpPr>
              <p:spPr bwMode="auto">
                <a:xfrm>
                  <a:off x="5072063" y="4286259"/>
                  <a:ext cx="642937" cy="500063"/>
                </a:xfrm>
                <a:prstGeom prst="rect">
                  <a:avLst/>
                </a:prstGeom>
                <a:solidFill>
                  <a:schemeClr val="bg1"/>
                </a:solidFill>
                <a:ln w="9525" algn="ctr">
                  <a:noFill/>
                  <a:round/>
                  <a:headEnd/>
                  <a:tailEnd/>
                </a:ln>
              </p:spPr>
              <p:txBody>
                <a:bodyPr/>
                <a:lstStyle/>
                <a:p>
                  <a:r>
                    <a:rPr lang="en-US" sz="1400"/>
                    <a:t>17.45</a:t>
                  </a:r>
                  <a:endParaRPr lang="ar-SA" sz="1400"/>
                </a:p>
              </p:txBody>
            </p:sp>
            <p:sp>
              <p:nvSpPr>
                <p:cNvPr id="3099" name="Rectangle 18"/>
                <p:cNvSpPr>
                  <a:spLocks noChangeArrowheads="1"/>
                </p:cNvSpPr>
                <p:nvPr/>
              </p:nvSpPr>
              <p:spPr bwMode="auto">
                <a:xfrm>
                  <a:off x="5715000" y="4286259"/>
                  <a:ext cx="642937" cy="500063"/>
                </a:xfrm>
                <a:prstGeom prst="rect">
                  <a:avLst/>
                </a:prstGeom>
                <a:solidFill>
                  <a:schemeClr val="bg1"/>
                </a:solidFill>
                <a:ln w="9525" algn="ctr">
                  <a:noFill/>
                  <a:round/>
                  <a:headEnd/>
                  <a:tailEnd/>
                </a:ln>
              </p:spPr>
              <p:txBody>
                <a:bodyPr/>
                <a:lstStyle/>
                <a:p>
                  <a:r>
                    <a:rPr lang="en-US" sz="1400"/>
                    <a:t>18.45</a:t>
                  </a:r>
                  <a:endParaRPr lang="ar-SA" sz="1400"/>
                </a:p>
              </p:txBody>
            </p:sp>
            <p:sp>
              <p:nvSpPr>
                <p:cNvPr id="3100" name="Rectangle 19"/>
                <p:cNvSpPr>
                  <a:spLocks noChangeArrowheads="1"/>
                </p:cNvSpPr>
                <p:nvPr/>
              </p:nvSpPr>
              <p:spPr bwMode="auto">
                <a:xfrm>
                  <a:off x="6357938" y="4286260"/>
                  <a:ext cx="642937" cy="571500"/>
                </a:xfrm>
                <a:prstGeom prst="rect">
                  <a:avLst/>
                </a:prstGeom>
                <a:solidFill>
                  <a:schemeClr val="bg1"/>
                </a:solidFill>
                <a:ln w="9525" algn="ctr">
                  <a:noFill/>
                  <a:round/>
                  <a:headEnd/>
                  <a:tailEnd/>
                </a:ln>
              </p:spPr>
              <p:txBody>
                <a:bodyPr/>
                <a:lstStyle/>
                <a:p>
                  <a:r>
                    <a:rPr lang="en-US" sz="1400"/>
                    <a:t>19.45</a:t>
                  </a:r>
                  <a:endParaRPr lang="ar-SA" sz="1400"/>
                </a:p>
              </p:txBody>
            </p:sp>
          </p:grpSp>
          <p:cxnSp>
            <p:nvCxnSpPr>
              <p:cNvPr id="24" name="Straight Connector 23"/>
              <p:cNvCxnSpPr/>
              <p:nvPr/>
            </p:nvCxnSpPr>
            <p:spPr bwMode="auto">
              <a:xfrm rot="5400000">
                <a:off x="3178126" y="3822700"/>
                <a:ext cx="642938" cy="1587"/>
              </a:xfrm>
              <a:prstGeom prst="line">
                <a:avLst/>
              </a:prstGeom>
              <a:ln>
                <a:solidFill>
                  <a:schemeClr val="accent2">
                    <a:lumMod val="75000"/>
                  </a:schemeClr>
                </a:solidFill>
                <a:prstDash val="lgDashDot"/>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5" name="Straight Connector 24"/>
              <p:cNvCxnSpPr/>
              <p:nvPr/>
            </p:nvCxnSpPr>
            <p:spPr bwMode="auto">
              <a:xfrm rot="5400000">
                <a:off x="3071767" y="3143250"/>
                <a:ext cx="2001838" cy="1588"/>
              </a:xfrm>
              <a:prstGeom prst="line">
                <a:avLst/>
              </a:prstGeom>
              <a:ln>
                <a:solidFill>
                  <a:schemeClr val="accent2">
                    <a:lumMod val="75000"/>
                  </a:schemeClr>
                </a:solidFill>
                <a:prstDash val="lgDashDot"/>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6" name="Straight Connector 25"/>
              <p:cNvCxnSpPr/>
              <p:nvPr/>
            </p:nvCxnSpPr>
            <p:spPr bwMode="auto">
              <a:xfrm rot="16200000" flipH="1">
                <a:off x="4718013" y="3517901"/>
                <a:ext cx="1357313" cy="36512"/>
              </a:xfrm>
              <a:prstGeom prst="line">
                <a:avLst/>
              </a:prstGeom>
              <a:ln>
                <a:solidFill>
                  <a:schemeClr val="accent2">
                    <a:lumMod val="75000"/>
                  </a:schemeClr>
                </a:solidFill>
                <a:prstDash val="lgDashDot"/>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7" name="Straight Connector 26"/>
              <p:cNvCxnSpPr/>
              <p:nvPr/>
            </p:nvCxnSpPr>
            <p:spPr bwMode="auto">
              <a:xfrm rot="16200000" flipH="1">
                <a:off x="3753604" y="3124993"/>
                <a:ext cx="2000250" cy="36513"/>
              </a:xfrm>
              <a:prstGeom prst="line">
                <a:avLst/>
              </a:prstGeom>
              <a:ln>
                <a:solidFill>
                  <a:schemeClr val="accent2">
                    <a:lumMod val="75000"/>
                  </a:schemeClr>
                </a:solidFill>
                <a:prstDash val="lgDashDot"/>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8" name="Straight Connector 27"/>
              <p:cNvCxnSpPr/>
              <p:nvPr/>
            </p:nvCxnSpPr>
            <p:spPr bwMode="auto">
              <a:xfrm rot="5400000">
                <a:off x="2608208" y="3963988"/>
                <a:ext cx="500063" cy="1587"/>
              </a:xfrm>
              <a:prstGeom prst="line">
                <a:avLst/>
              </a:prstGeom>
              <a:ln>
                <a:solidFill>
                  <a:schemeClr val="accent2">
                    <a:lumMod val="75000"/>
                  </a:schemeClr>
                </a:solidFill>
                <a:prstDash val="lgDashDot"/>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29" name="Straight Connector 28"/>
              <p:cNvCxnSpPr/>
              <p:nvPr/>
            </p:nvCxnSpPr>
            <p:spPr bwMode="auto">
              <a:xfrm rot="5400000">
                <a:off x="5930074" y="4072732"/>
                <a:ext cx="142875" cy="1587"/>
              </a:xfrm>
              <a:prstGeom prst="line">
                <a:avLst/>
              </a:prstGeom>
              <a:ln>
                <a:solidFill>
                  <a:schemeClr val="accent2">
                    <a:lumMod val="75000"/>
                  </a:schemeClr>
                </a:solidFill>
                <a:prstDash val="dash"/>
                <a:headEnd type="none" w="med" len="med"/>
                <a:tailEnd type="none" w="med" len="med"/>
              </a:ln>
            </p:spPr>
            <p:style>
              <a:lnRef idx="1">
                <a:schemeClr val="accent2"/>
              </a:lnRef>
              <a:fillRef idx="0">
                <a:schemeClr val="accent2"/>
              </a:fillRef>
              <a:effectRef idx="0">
                <a:schemeClr val="accent2"/>
              </a:effectRef>
              <a:fontRef idx="minor">
                <a:schemeClr val="tx1"/>
              </a:fontRef>
            </p:style>
          </p:cxnSp>
        </p:grpSp>
        <p:sp>
          <p:nvSpPr>
            <p:cNvPr id="3085" name="Rectangle 19"/>
            <p:cNvSpPr>
              <a:spLocks noChangeArrowheads="1"/>
            </p:cNvSpPr>
            <p:nvPr/>
          </p:nvSpPr>
          <p:spPr bwMode="auto">
            <a:xfrm rot="-5400000">
              <a:off x="-6376" y="2997200"/>
              <a:ext cx="2376488" cy="649287"/>
            </a:xfrm>
            <a:prstGeom prst="rect">
              <a:avLst/>
            </a:prstGeom>
            <a:solidFill>
              <a:schemeClr val="bg1"/>
            </a:solidFill>
            <a:ln w="9525">
              <a:noFill/>
              <a:miter lim="800000"/>
              <a:headEnd/>
              <a:tailEnd/>
            </a:ln>
          </p:spPr>
          <p:txBody>
            <a:bodyPr wrap="none" anchor="ctr"/>
            <a:lstStyle/>
            <a:p>
              <a:pPr algn="ctr"/>
              <a:r>
                <a:rPr lang="en-US" b="1"/>
                <a:t>Frequency</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42" name="Slide Number Placeholder 7"/>
          <p:cNvSpPr>
            <a:spLocks noGrp="1"/>
          </p:cNvSpPr>
          <p:nvPr>
            <p:ph type="sldNum" sz="quarter" idx="12"/>
          </p:nvPr>
        </p:nvSpPr>
        <p:spPr>
          <a:noFill/>
        </p:spPr>
        <p:txBody>
          <a:bodyPr/>
          <a:lstStyle/>
          <a:p>
            <a:fld id="{F8E702F7-9187-410A-9341-6FD409203DC2}" type="slidenum">
              <a:rPr lang="ar-SA" smtClean="0"/>
              <a:pPr/>
              <a:t>14</a:t>
            </a:fld>
            <a:endParaRPr lang="en-GB" smtClean="0"/>
          </a:p>
        </p:txBody>
      </p:sp>
      <p:sp>
        <p:nvSpPr>
          <p:cNvPr id="61443"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1988" name="Rectangle 4"/>
          <p:cNvSpPr>
            <a:spLocks noChangeArrowheads="1"/>
          </p:cNvSpPr>
          <p:nvPr/>
        </p:nvSpPr>
        <p:spPr bwMode="auto">
          <a:xfrm>
            <a:off x="285721" y="522310"/>
            <a:ext cx="8143932" cy="6192838"/>
          </a:xfrm>
          <a:prstGeom prst="rect">
            <a:avLst/>
          </a:prstGeom>
          <a:noFill/>
          <a:ln w="9525">
            <a:noFill/>
            <a:miter lim="800000"/>
            <a:headEnd/>
            <a:tailEnd/>
          </a:ln>
        </p:spPr>
        <p:txBody>
          <a:bodyPr/>
          <a:lstStyle/>
          <a:p>
            <a:pPr marL="609600" indent="-609600" algn="l">
              <a:spcBef>
                <a:spcPct val="20000"/>
              </a:spcBef>
            </a:pPr>
            <a:r>
              <a:rPr lang="en-GB" u="sng" dirty="0" err="1" smtClean="0">
                <a:solidFill>
                  <a:srgbClr val="800000"/>
                </a:solidFill>
              </a:rPr>
              <a:t>Exammple</a:t>
            </a:r>
            <a:r>
              <a:rPr lang="en-GB" u="sng" dirty="0" smtClean="0">
                <a:solidFill>
                  <a:srgbClr val="800000"/>
                </a:solidFill>
              </a:rPr>
              <a:t> 1.4</a:t>
            </a:r>
            <a:r>
              <a:rPr lang="en-GB" u="sng" dirty="0" smtClean="0"/>
              <a:t>:</a:t>
            </a:r>
            <a:r>
              <a:rPr lang="en-GB" dirty="0" smtClean="0"/>
              <a:t> </a:t>
            </a:r>
            <a:r>
              <a:rPr lang="en-GB" sz="1400" dirty="0"/>
              <a:t>In the study, the blood glucose level (in mg/100 ml) was measured for a sample from all apparently healthy adult males.</a:t>
            </a:r>
          </a:p>
          <a:p>
            <a:pPr marL="609600" indent="-609600" algn="just">
              <a:lnSpc>
                <a:spcPct val="150000"/>
              </a:lnSpc>
              <a:spcBef>
                <a:spcPct val="20000"/>
              </a:spcBef>
              <a:buFontTx/>
              <a:buAutoNum type="alphaLcParenR"/>
            </a:pPr>
            <a:r>
              <a:rPr lang="en-GB" sz="1400" dirty="0"/>
              <a:t>Identify variable and the population in the study</a:t>
            </a:r>
            <a:r>
              <a:rPr lang="en-GB" sz="1400" dirty="0" smtClean="0"/>
              <a:t>.</a:t>
            </a:r>
            <a:endParaRPr lang="en-GB" u="sng" dirty="0"/>
          </a:p>
          <a:p>
            <a:pPr marL="609600" indent="-609600" algn="just">
              <a:spcBef>
                <a:spcPct val="20000"/>
              </a:spcBef>
              <a:buAutoNum type="alphaLcParenR" startAt="2"/>
            </a:pPr>
            <a:r>
              <a:rPr lang="en-GB" sz="1400" dirty="0" smtClean="0"/>
              <a:t>From the table, find</a:t>
            </a:r>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buAutoNum type="alphaLcParenR" startAt="2"/>
            </a:pPr>
            <a:endParaRPr lang="en-GB" sz="1400" dirty="0" smtClean="0"/>
          </a:p>
          <a:p>
            <a:pPr marL="609600" indent="-609600" algn="just">
              <a:spcBef>
                <a:spcPct val="20000"/>
              </a:spcBef>
            </a:pPr>
            <a:r>
              <a:rPr lang="en-GB" sz="1400" dirty="0" smtClean="0"/>
              <a:t>1) w=                    2) n=     </a:t>
            </a:r>
          </a:p>
          <a:p>
            <a:pPr marL="609600" indent="-609600" algn="just">
              <a:spcBef>
                <a:spcPct val="20000"/>
              </a:spcBef>
            </a:pPr>
            <a:r>
              <a:rPr lang="en-GB" sz="1400" dirty="0" smtClean="0"/>
              <a:t>3) The number of healthy males with glucose level 80-89 mg/100 ml</a:t>
            </a:r>
          </a:p>
          <a:p>
            <a:pPr marL="609600" indent="-609600" algn="just">
              <a:spcBef>
                <a:spcPct val="20000"/>
              </a:spcBef>
            </a:pPr>
            <a:r>
              <a:rPr lang="en-GB" sz="1400" dirty="0" smtClean="0"/>
              <a:t>4) The percentage of healthy males with glucose level less than 100-109 mg/100 ml </a:t>
            </a:r>
          </a:p>
          <a:p>
            <a:pPr marL="609600" indent="-609600" algn="just">
              <a:spcBef>
                <a:spcPct val="20000"/>
              </a:spcBef>
            </a:pPr>
            <a:r>
              <a:rPr lang="en-GB" sz="1400" dirty="0" smtClean="0"/>
              <a:t>5) The number of healthy males with glucose level less than 99 mg/100 ml</a:t>
            </a:r>
          </a:p>
          <a:p>
            <a:pPr marL="609600" indent="-609600" algn="just">
              <a:spcBef>
                <a:spcPct val="20000"/>
              </a:spcBef>
            </a:pPr>
            <a:r>
              <a:rPr lang="en-GB" sz="1400" dirty="0" smtClean="0"/>
              <a:t>6) The number of healthy males with glucose level greater than 100 </a:t>
            </a:r>
          </a:p>
          <a:p>
            <a:pPr marL="1066800" lvl="1" indent="-609600" algn="just">
              <a:spcBef>
                <a:spcPct val="20000"/>
              </a:spcBef>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a:p>
            <a:pPr marL="609600" indent="-609600" algn="just">
              <a:spcBef>
                <a:spcPct val="20000"/>
              </a:spcBef>
              <a:buFontTx/>
              <a:buAutoNum type="alphaLcParenR"/>
            </a:pPr>
            <a:endParaRPr lang="en-GB" sz="1400" dirty="0"/>
          </a:p>
        </p:txBody>
      </p:sp>
      <p:graphicFrame>
        <p:nvGraphicFramePr>
          <p:cNvPr id="44483" name="Group 451"/>
          <p:cNvGraphicFramePr>
            <a:graphicFrameLocks noGrp="1"/>
          </p:cNvGraphicFramePr>
          <p:nvPr>
            <p:ph sz="quarter" idx="3"/>
          </p:nvPr>
        </p:nvGraphicFramePr>
        <p:xfrm>
          <a:off x="436590" y="1857364"/>
          <a:ext cx="5708650" cy="2822448"/>
        </p:xfrm>
        <a:graphic>
          <a:graphicData uri="http://schemas.openxmlformats.org/drawingml/2006/table">
            <a:tbl>
              <a:tblPr/>
              <a:tblGrid>
                <a:gridCol w="346075"/>
                <a:gridCol w="1520825"/>
                <a:gridCol w="1662112"/>
                <a:gridCol w="1039813"/>
                <a:gridCol w="1139825"/>
              </a:tblGrid>
              <a:tr h="3127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Class interval</a:t>
                      </a:r>
                    </a:p>
                    <a:p>
                      <a:pPr marL="0" marR="0" lvl="0" indent="0" algn="l" defTabSz="914400" rtl="0" eaLnBrk="1" fontAlgn="base" latinLnBrk="0" hangingPunct="1">
                        <a:lnSpc>
                          <a:spcPct val="100000"/>
                        </a:lnSpc>
                        <a:spcBef>
                          <a:spcPct val="20000"/>
                        </a:spcBef>
                        <a:spcAft>
                          <a:spcPct val="0"/>
                        </a:spcAft>
                        <a:buClrTx/>
                        <a:buSzTx/>
                        <a:buFontTx/>
                        <a:buNone/>
                        <a:tabLst/>
                      </a:pPr>
                      <a:r>
                        <a:rPr lang="en-GB" sz="1600" dirty="0" smtClean="0"/>
                        <a:t>(</a:t>
                      </a:r>
                      <a:r>
                        <a:rPr lang="en-GB" sz="1400" dirty="0" smtClean="0"/>
                        <a:t>glucose level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1" eaLnBrk="1" fontAlgn="auto" latinLnBrk="0" hangingPunct="1">
                        <a:lnSpc>
                          <a:spcPct val="100000"/>
                        </a:lnSpc>
                        <a:spcBef>
                          <a:spcPts val="0"/>
                        </a:spcBef>
                        <a:spcAft>
                          <a:spcPts val="0"/>
                        </a:spcAft>
                        <a:buClrTx/>
                        <a:buSzTx/>
                        <a:buFontTx/>
                        <a:buNone/>
                        <a:tabLst/>
                        <a:defRPr/>
                      </a:pPr>
                      <a:r>
                        <a:rPr kumimoji="0" lang="en-US" sz="1800" b="0" i="0" u="none" strike="noStrike" cap="none" normalizeH="0" baseline="0" dirty="0" smtClean="0">
                          <a:ln>
                            <a:noFill/>
                          </a:ln>
                          <a:solidFill>
                            <a:schemeClr val="tx1"/>
                          </a:solidFill>
                          <a:effectLst/>
                          <a:latin typeface="Times New Roman" pitchFamily="18" charset="0"/>
                          <a:cs typeface="Times New Roman" pitchFamily="18" charset="0"/>
                        </a:rPr>
                        <a:t>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Relative 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Cumulative  frequency</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Arial" pitchFamily="34" charset="0"/>
                          <a:cs typeface="Arial" pitchFamily="34" charset="0"/>
                        </a:rPr>
                        <a:t>1.</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Arial" pitchFamily="34" charset="0"/>
                        </a:rPr>
                        <a:t>0.04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Arial" pitchFamily="34" charset="0"/>
                          <a:cs typeface="Arial" pitchFamily="34" charset="0"/>
                        </a:rPr>
                        <a:t>2.</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Arial" pitchFamily="34" charset="0"/>
                        </a:rPr>
                        <a:t>15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Arial" pitchFamily="34" charset="0"/>
                          <a:cs typeface="Arial" pitchFamily="34" charset="0"/>
                        </a:rPr>
                        <a:t>3.</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endParaRPr lang="en-US" dirty="0"/>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Arial" pitchFamily="34" charset="0"/>
                          <a:cs typeface="Arial" pitchFamily="34" charset="0"/>
                        </a:rPr>
                        <a:t>4.</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100-109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30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pitchFamily="34" charset="0"/>
                          <a:cs typeface="Arial" pitchFamily="34" charset="0"/>
                        </a:rPr>
                        <a:t>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Arial" pitchFamily="34" charset="0"/>
                        </a:rPr>
                        <a:t>69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6388">
                <a:tc>
                  <a:txBody>
                    <a:bodyPr/>
                    <a:lstStyle/>
                    <a:p>
                      <a:pPr marL="0" marR="0" lvl="0" indent="0" algn="l" defTabSz="914400" rtl="0" eaLnBrk="1" fontAlgn="ctr" latinLnBrk="0" hangingPunct="1">
                        <a:lnSpc>
                          <a:spcPct val="100000"/>
                        </a:lnSpc>
                        <a:spcBef>
                          <a:spcPct val="0"/>
                        </a:spcBef>
                        <a:spcAft>
                          <a:spcPct val="0"/>
                        </a:spcAft>
                        <a:buClrTx/>
                        <a:buSzTx/>
                        <a:buFontTx/>
                        <a:buNone/>
                        <a:tabLst/>
                      </a:pPr>
                      <a:r>
                        <a:rPr kumimoji="0" lang="en-GB" sz="1200" b="0" i="0" u="none" strike="noStrike" cap="none" normalizeH="0" baseline="0" dirty="0" smtClean="0">
                          <a:ln>
                            <a:noFill/>
                          </a:ln>
                          <a:solidFill>
                            <a:schemeClr val="tx1"/>
                          </a:solidFill>
                          <a:effectLst/>
                          <a:latin typeface="Arial" pitchFamily="34" charset="0"/>
                          <a:cs typeface="Arial" pitchFamily="34" charset="0"/>
                        </a:rPr>
                        <a:t>5.</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2738">
                <a:tc>
                  <a:txBody>
                    <a:bodyPr/>
                    <a:lstStyle/>
                    <a:p>
                      <a:pPr marL="0" marR="0" lvl="0" indent="0" algn="l" defTabSz="914400" rtl="0" eaLnBrk="1" fontAlgn="ctr"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ctr"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Arial" pitchFamily="34" charset="0"/>
                          <a:cs typeface="Arial" pitchFamily="34"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65000"/>
                      </a:schemeClr>
                    </a:solidFill>
                  </a:tcPr>
                </a:tc>
              </a:tr>
            </a:tbl>
          </a:graphicData>
        </a:graphic>
      </p:graphicFrame>
      <p:sp>
        <p:nvSpPr>
          <p:cNvPr id="61513" name="Rectangle 440"/>
          <p:cNvSpPr>
            <a:spLocks noChangeArrowheads="1"/>
          </p:cNvSpPr>
          <p:nvPr/>
        </p:nvSpPr>
        <p:spPr bwMode="auto">
          <a:xfrm>
            <a:off x="900113" y="2563813"/>
            <a:ext cx="1079500" cy="288925"/>
          </a:xfrm>
          <a:prstGeom prst="rect">
            <a:avLst/>
          </a:prstGeom>
          <a:noFill/>
          <a:ln w="9525">
            <a:noFill/>
            <a:miter lim="800000"/>
            <a:headEnd/>
            <a:tailEnd/>
          </a:ln>
        </p:spPr>
        <p:txBody>
          <a:bodyPr wrap="none" anchor="ctr"/>
          <a:lstStyle/>
          <a:p>
            <a:pPr algn="ctr"/>
            <a:r>
              <a:rPr lang="en-US"/>
              <a:t>70-79</a:t>
            </a:r>
          </a:p>
        </p:txBody>
      </p:sp>
      <p:sp>
        <p:nvSpPr>
          <p:cNvPr id="61514" name="Rectangle 441"/>
          <p:cNvSpPr>
            <a:spLocks noChangeArrowheads="1"/>
          </p:cNvSpPr>
          <p:nvPr/>
        </p:nvSpPr>
        <p:spPr bwMode="auto">
          <a:xfrm>
            <a:off x="900113" y="2924175"/>
            <a:ext cx="1079500" cy="288925"/>
          </a:xfrm>
          <a:prstGeom prst="rect">
            <a:avLst/>
          </a:prstGeom>
          <a:noFill/>
          <a:ln w="9525">
            <a:noFill/>
            <a:miter lim="800000"/>
            <a:headEnd/>
            <a:tailEnd/>
          </a:ln>
        </p:spPr>
        <p:txBody>
          <a:bodyPr wrap="none" anchor="ctr"/>
          <a:lstStyle/>
          <a:p>
            <a:pPr algn="ctr">
              <a:spcBef>
                <a:spcPct val="20000"/>
              </a:spcBef>
            </a:pPr>
            <a:r>
              <a:rPr lang="en-US"/>
              <a:t>80-89</a:t>
            </a:r>
          </a:p>
        </p:txBody>
      </p:sp>
      <p:sp>
        <p:nvSpPr>
          <p:cNvPr id="61515" name="Rectangle 442"/>
          <p:cNvSpPr>
            <a:spLocks noChangeArrowheads="1"/>
          </p:cNvSpPr>
          <p:nvPr/>
        </p:nvSpPr>
        <p:spPr bwMode="auto">
          <a:xfrm>
            <a:off x="900113" y="3284538"/>
            <a:ext cx="1079500" cy="288925"/>
          </a:xfrm>
          <a:prstGeom prst="rect">
            <a:avLst/>
          </a:prstGeom>
          <a:noFill/>
          <a:ln w="9525">
            <a:noFill/>
            <a:miter lim="800000"/>
            <a:headEnd/>
            <a:tailEnd/>
          </a:ln>
        </p:spPr>
        <p:txBody>
          <a:bodyPr wrap="none" anchor="ctr"/>
          <a:lstStyle/>
          <a:p>
            <a:pPr algn="ctr">
              <a:spcBef>
                <a:spcPct val="20000"/>
              </a:spcBef>
            </a:pPr>
            <a:r>
              <a:rPr lang="en-US"/>
              <a:t>90-99</a:t>
            </a:r>
          </a:p>
        </p:txBody>
      </p:sp>
      <p:sp>
        <p:nvSpPr>
          <p:cNvPr id="61516" name="Rectangle 443"/>
          <p:cNvSpPr>
            <a:spLocks noChangeArrowheads="1"/>
          </p:cNvSpPr>
          <p:nvPr/>
        </p:nvSpPr>
        <p:spPr bwMode="auto">
          <a:xfrm>
            <a:off x="900113" y="4003675"/>
            <a:ext cx="1079500" cy="288925"/>
          </a:xfrm>
          <a:prstGeom prst="rect">
            <a:avLst/>
          </a:prstGeom>
          <a:noFill/>
          <a:ln w="9525">
            <a:noFill/>
            <a:miter lim="800000"/>
            <a:headEnd/>
            <a:tailEnd/>
          </a:ln>
        </p:spPr>
        <p:txBody>
          <a:bodyPr wrap="none" anchor="ctr"/>
          <a:lstStyle/>
          <a:p>
            <a:pPr algn="ctr">
              <a:spcBef>
                <a:spcPct val="20000"/>
              </a:spcBef>
            </a:pPr>
            <a:r>
              <a:rPr lang="en-US"/>
              <a:t>110-119</a:t>
            </a:r>
          </a:p>
        </p:txBody>
      </p:sp>
      <p:sp>
        <p:nvSpPr>
          <p:cNvPr id="61526" name="Rectangle 461"/>
          <p:cNvSpPr>
            <a:spLocks noChangeArrowheads="1"/>
          </p:cNvSpPr>
          <p:nvPr/>
        </p:nvSpPr>
        <p:spPr bwMode="auto">
          <a:xfrm>
            <a:off x="4140200" y="2205038"/>
            <a:ext cx="719138" cy="360362"/>
          </a:xfrm>
          <a:prstGeom prst="rect">
            <a:avLst/>
          </a:prstGeom>
          <a:noFill/>
          <a:ln w="9525">
            <a:noFill/>
            <a:miter lim="800000"/>
            <a:headEnd/>
            <a:tailEnd/>
          </a:ln>
        </p:spPr>
        <p:txBody>
          <a:bodyPr wrap="none" anchor="ctr"/>
          <a:lstStyle/>
          <a:p>
            <a:pPr algn="ctr"/>
            <a:endParaRPr lang="en-US"/>
          </a:p>
        </p:txBody>
      </p:sp>
      <p:sp>
        <p:nvSpPr>
          <p:cNvPr id="61529" name="Rectangle 464"/>
          <p:cNvSpPr>
            <a:spLocks noChangeArrowheads="1"/>
          </p:cNvSpPr>
          <p:nvPr/>
        </p:nvSpPr>
        <p:spPr bwMode="auto">
          <a:xfrm>
            <a:off x="2643174" y="4364038"/>
            <a:ext cx="792163" cy="433387"/>
          </a:xfrm>
          <a:prstGeom prst="rect">
            <a:avLst/>
          </a:prstGeom>
          <a:noFill/>
          <a:ln w="9525">
            <a:noFill/>
            <a:miter lim="800000"/>
            <a:headEnd/>
            <a:tailEnd/>
          </a:ln>
        </p:spPr>
        <p:txBody>
          <a:bodyPr wrap="none" anchor="ctr"/>
          <a:lstStyle/>
          <a:p>
            <a:pPr algn="ctr">
              <a:spcBef>
                <a:spcPct val="20000"/>
              </a:spcBef>
            </a:pPr>
            <a:r>
              <a:rPr lang="en-US" dirty="0"/>
              <a:t>75</a:t>
            </a:r>
          </a:p>
        </p:txBody>
      </p:sp>
      <p:sp>
        <p:nvSpPr>
          <p:cNvPr id="61530" name="Rectangle 465"/>
          <p:cNvSpPr>
            <a:spLocks noChangeArrowheads="1"/>
          </p:cNvSpPr>
          <p:nvPr/>
        </p:nvSpPr>
        <p:spPr bwMode="auto">
          <a:xfrm>
            <a:off x="4427538" y="4364038"/>
            <a:ext cx="792162" cy="433387"/>
          </a:xfrm>
          <a:prstGeom prst="rect">
            <a:avLst/>
          </a:prstGeom>
          <a:noFill/>
          <a:ln w="9525">
            <a:noFill/>
            <a:miter lim="800000"/>
            <a:headEnd/>
            <a:tailEnd/>
          </a:ln>
        </p:spPr>
        <p:txBody>
          <a:bodyPr wrap="none" anchor="ctr"/>
          <a:lstStyle/>
          <a:p>
            <a:pPr algn="ctr">
              <a:spcBef>
                <a:spcPct val="20000"/>
              </a:spcBef>
            </a:pPr>
            <a:endParaRPr lang="en-US"/>
          </a:p>
        </p:txBody>
      </p:sp>
      <p:sp>
        <p:nvSpPr>
          <p:cNvPr id="61531" name="Rectangle 466"/>
          <p:cNvSpPr>
            <a:spLocks noChangeArrowheads="1"/>
          </p:cNvSpPr>
          <p:nvPr/>
        </p:nvSpPr>
        <p:spPr bwMode="auto">
          <a:xfrm>
            <a:off x="2708268" y="3213100"/>
            <a:ext cx="792162" cy="433388"/>
          </a:xfrm>
          <a:prstGeom prst="rect">
            <a:avLst/>
          </a:prstGeom>
          <a:noFill/>
          <a:ln w="9525">
            <a:noFill/>
            <a:miter lim="800000"/>
            <a:headEnd/>
            <a:tailEnd/>
          </a:ln>
        </p:spPr>
        <p:txBody>
          <a:bodyPr wrap="none" anchor="ctr"/>
          <a:lstStyle/>
          <a:p>
            <a:pPr algn="ctr">
              <a:spcBef>
                <a:spcPct val="20000"/>
              </a:spcBef>
            </a:pPr>
            <a:r>
              <a:rPr lang="en-US" dirty="0"/>
              <a:t>24</a:t>
            </a:r>
          </a:p>
        </p:txBody>
      </p:sp>
      <p:sp>
        <p:nvSpPr>
          <p:cNvPr id="61532" name="Rectangle 467"/>
          <p:cNvSpPr>
            <a:spLocks noChangeArrowheads="1"/>
          </p:cNvSpPr>
          <p:nvPr/>
        </p:nvSpPr>
        <p:spPr bwMode="auto">
          <a:xfrm>
            <a:off x="2714612" y="3860800"/>
            <a:ext cx="792162" cy="433388"/>
          </a:xfrm>
          <a:prstGeom prst="rect">
            <a:avLst/>
          </a:prstGeom>
          <a:noFill/>
          <a:ln w="9525">
            <a:noFill/>
            <a:miter lim="800000"/>
            <a:headEnd/>
            <a:tailEnd/>
          </a:ln>
        </p:spPr>
        <p:txBody>
          <a:bodyPr wrap="none" anchor="ctr"/>
          <a:lstStyle/>
          <a:p>
            <a:pPr algn="ctr">
              <a:spcBef>
                <a:spcPct val="20000"/>
              </a:spcBef>
            </a:pPr>
            <a:r>
              <a:rPr lang="en-US" dirty="0"/>
              <a:t>6</a:t>
            </a:r>
          </a:p>
        </p:txBody>
      </p:sp>
      <p:sp>
        <p:nvSpPr>
          <p:cNvPr id="61533" name="Rectangle 468"/>
          <p:cNvSpPr>
            <a:spLocks noChangeArrowheads="1"/>
          </p:cNvSpPr>
          <p:nvPr/>
        </p:nvSpPr>
        <p:spPr bwMode="auto">
          <a:xfrm>
            <a:off x="2786050" y="2851150"/>
            <a:ext cx="792163" cy="433388"/>
          </a:xfrm>
          <a:prstGeom prst="rect">
            <a:avLst/>
          </a:prstGeom>
          <a:noFill/>
          <a:ln w="9525">
            <a:noFill/>
            <a:miter lim="800000"/>
            <a:headEnd/>
            <a:tailEnd/>
          </a:ln>
        </p:spPr>
        <p:txBody>
          <a:bodyPr wrap="none" anchor="ctr"/>
          <a:lstStyle/>
          <a:p>
            <a:pPr algn="ctr">
              <a:spcBef>
                <a:spcPct val="20000"/>
              </a:spcBef>
            </a:pPr>
            <a:r>
              <a:rPr lang="en-US" dirty="0"/>
              <a:t>12</a:t>
            </a:r>
          </a:p>
        </p:txBody>
      </p:sp>
      <p:sp>
        <p:nvSpPr>
          <p:cNvPr id="61534" name="Rectangle 469"/>
          <p:cNvSpPr>
            <a:spLocks noChangeArrowheads="1"/>
          </p:cNvSpPr>
          <p:nvPr/>
        </p:nvSpPr>
        <p:spPr bwMode="auto">
          <a:xfrm>
            <a:off x="2786050" y="2490788"/>
            <a:ext cx="792162" cy="433387"/>
          </a:xfrm>
          <a:prstGeom prst="rect">
            <a:avLst/>
          </a:prstGeom>
          <a:noFill/>
          <a:ln w="9525">
            <a:noFill/>
            <a:miter lim="800000"/>
            <a:headEnd/>
            <a:tailEnd/>
          </a:ln>
        </p:spPr>
        <p:txBody>
          <a:bodyPr wrap="none" anchor="ctr"/>
          <a:lstStyle/>
          <a:p>
            <a:pPr algn="ctr">
              <a:spcBef>
                <a:spcPct val="20000"/>
              </a:spcBef>
            </a:pPr>
            <a:r>
              <a:rPr lang="en-US" dirty="0"/>
              <a:t>3</a:t>
            </a:r>
          </a:p>
        </p:txBody>
      </p:sp>
      <p:sp>
        <p:nvSpPr>
          <p:cNvPr id="61535" name="Rectangle 470"/>
          <p:cNvSpPr>
            <a:spLocks noChangeArrowheads="1"/>
          </p:cNvSpPr>
          <p:nvPr/>
        </p:nvSpPr>
        <p:spPr bwMode="auto">
          <a:xfrm>
            <a:off x="4071934" y="2781300"/>
            <a:ext cx="792162" cy="433388"/>
          </a:xfrm>
          <a:prstGeom prst="rect">
            <a:avLst/>
          </a:prstGeom>
          <a:noFill/>
          <a:ln w="9525">
            <a:noFill/>
            <a:miter lim="800000"/>
            <a:headEnd/>
            <a:tailEnd/>
          </a:ln>
        </p:spPr>
        <p:txBody>
          <a:bodyPr wrap="none" anchor="ctr"/>
          <a:lstStyle/>
          <a:p>
            <a:pPr algn="ctr">
              <a:spcBef>
                <a:spcPct val="20000"/>
              </a:spcBef>
            </a:pPr>
            <a:r>
              <a:rPr lang="en-US" dirty="0"/>
              <a:t>0.16</a:t>
            </a:r>
          </a:p>
        </p:txBody>
      </p:sp>
      <p:sp>
        <p:nvSpPr>
          <p:cNvPr id="61536" name="Rectangle 471"/>
          <p:cNvSpPr>
            <a:spLocks noChangeArrowheads="1"/>
          </p:cNvSpPr>
          <p:nvPr/>
        </p:nvSpPr>
        <p:spPr bwMode="auto">
          <a:xfrm>
            <a:off x="4000496" y="3211513"/>
            <a:ext cx="792162" cy="433387"/>
          </a:xfrm>
          <a:prstGeom prst="rect">
            <a:avLst/>
          </a:prstGeom>
          <a:noFill/>
          <a:ln w="9525">
            <a:noFill/>
            <a:miter lim="800000"/>
            <a:headEnd/>
            <a:tailEnd/>
          </a:ln>
        </p:spPr>
        <p:txBody>
          <a:bodyPr wrap="none" anchor="ctr"/>
          <a:lstStyle/>
          <a:p>
            <a:pPr algn="ctr">
              <a:spcBef>
                <a:spcPct val="20000"/>
              </a:spcBef>
            </a:pPr>
            <a:r>
              <a:rPr lang="en-US" dirty="0"/>
              <a:t>0.32</a:t>
            </a:r>
          </a:p>
        </p:txBody>
      </p:sp>
      <p:sp>
        <p:nvSpPr>
          <p:cNvPr id="61537" name="Rectangle 472"/>
          <p:cNvSpPr>
            <a:spLocks noChangeArrowheads="1"/>
          </p:cNvSpPr>
          <p:nvPr/>
        </p:nvSpPr>
        <p:spPr bwMode="auto">
          <a:xfrm>
            <a:off x="4071934" y="3933825"/>
            <a:ext cx="792162" cy="433388"/>
          </a:xfrm>
          <a:prstGeom prst="rect">
            <a:avLst/>
          </a:prstGeom>
          <a:noFill/>
          <a:ln w="9525">
            <a:noFill/>
            <a:miter lim="800000"/>
            <a:headEnd/>
            <a:tailEnd/>
          </a:ln>
        </p:spPr>
        <p:txBody>
          <a:bodyPr wrap="none" anchor="ctr"/>
          <a:lstStyle/>
          <a:p>
            <a:pPr algn="ctr">
              <a:spcBef>
                <a:spcPct val="20000"/>
              </a:spcBef>
            </a:pPr>
            <a:r>
              <a:rPr lang="en-US" dirty="0"/>
              <a:t>0.08</a:t>
            </a:r>
          </a:p>
        </p:txBody>
      </p:sp>
      <p:sp>
        <p:nvSpPr>
          <p:cNvPr id="61538" name="Rectangle 473"/>
          <p:cNvSpPr>
            <a:spLocks noChangeArrowheads="1"/>
          </p:cNvSpPr>
          <p:nvPr/>
        </p:nvSpPr>
        <p:spPr bwMode="auto">
          <a:xfrm>
            <a:off x="3929058" y="4365625"/>
            <a:ext cx="792162" cy="433388"/>
          </a:xfrm>
          <a:prstGeom prst="rect">
            <a:avLst/>
          </a:prstGeom>
          <a:noFill/>
          <a:ln w="9525">
            <a:noFill/>
            <a:miter lim="800000"/>
            <a:headEnd/>
            <a:tailEnd/>
          </a:ln>
        </p:spPr>
        <p:txBody>
          <a:bodyPr wrap="none" anchor="ctr"/>
          <a:lstStyle/>
          <a:p>
            <a:pPr algn="ctr">
              <a:spcBef>
                <a:spcPct val="20000"/>
              </a:spcBef>
            </a:pPr>
            <a:r>
              <a:rPr lang="en-US" dirty="0"/>
              <a:t>1</a:t>
            </a:r>
          </a:p>
        </p:txBody>
      </p:sp>
      <p:sp>
        <p:nvSpPr>
          <p:cNvPr id="61539" name="Rectangle 474"/>
          <p:cNvSpPr>
            <a:spLocks noChangeArrowheads="1"/>
          </p:cNvSpPr>
          <p:nvPr/>
        </p:nvSpPr>
        <p:spPr bwMode="auto">
          <a:xfrm>
            <a:off x="5286380" y="3933825"/>
            <a:ext cx="647700" cy="360363"/>
          </a:xfrm>
          <a:prstGeom prst="rect">
            <a:avLst/>
          </a:prstGeom>
          <a:noFill/>
          <a:ln w="9525">
            <a:noFill/>
            <a:miter lim="800000"/>
            <a:headEnd/>
            <a:tailEnd/>
          </a:ln>
        </p:spPr>
        <p:txBody>
          <a:bodyPr wrap="none" anchor="ctr"/>
          <a:lstStyle/>
          <a:p>
            <a:pPr algn="ctr"/>
            <a:r>
              <a:rPr lang="en-US" dirty="0"/>
              <a:t>75</a:t>
            </a:r>
          </a:p>
        </p:txBody>
      </p:sp>
      <p:sp>
        <p:nvSpPr>
          <p:cNvPr id="61540" name="Rectangle 475"/>
          <p:cNvSpPr>
            <a:spLocks noChangeArrowheads="1"/>
          </p:cNvSpPr>
          <p:nvPr/>
        </p:nvSpPr>
        <p:spPr bwMode="auto">
          <a:xfrm>
            <a:off x="5286380" y="3213100"/>
            <a:ext cx="647700" cy="360363"/>
          </a:xfrm>
          <a:prstGeom prst="rect">
            <a:avLst/>
          </a:prstGeom>
          <a:noFill/>
          <a:ln w="9525">
            <a:noFill/>
            <a:miter lim="800000"/>
            <a:headEnd/>
            <a:tailEnd/>
          </a:ln>
        </p:spPr>
        <p:txBody>
          <a:bodyPr wrap="none" anchor="ctr"/>
          <a:lstStyle/>
          <a:p>
            <a:pPr algn="ctr"/>
            <a:r>
              <a:rPr lang="en-US" dirty="0"/>
              <a:t>39</a:t>
            </a:r>
          </a:p>
        </p:txBody>
      </p:sp>
      <p:sp>
        <p:nvSpPr>
          <p:cNvPr id="61541" name="Rectangle 476"/>
          <p:cNvSpPr>
            <a:spLocks noChangeArrowheads="1"/>
          </p:cNvSpPr>
          <p:nvPr/>
        </p:nvSpPr>
        <p:spPr bwMode="auto">
          <a:xfrm>
            <a:off x="5214942" y="2500306"/>
            <a:ext cx="647700" cy="360363"/>
          </a:xfrm>
          <a:prstGeom prst="rect">
            <a:avLst/>
          </a:prstGeom>
          <a:noFill/>
          <a:ln w="9525">
            <a:noFill/>
            <a:miter lim="800000"/>
            <a:headEnd/>
            <a:tailEnd/>
          </a:ln>
        </p:spPr>
        <p:txBody>
          <a:bodyPr wrap="none" anchor="ctr"/>
          <a:lstStyle/>
          <a:p>
            <a:pPr algn="ctr"/>
            <a:r>
              <a:rPr lang="en-US" dirty="0"/>
              <a:t>3</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Number Placeholder 5"/>
          <p:cNvSpPr>
            <a:spLocks noGrp="1"/>
          </p:cNvSpPr>
          <p:nvPr>
            <p:ph type="sldNum" sz="quarter" idx="12"/>
          </p:nvPr>
        </p:nvSpPr>
        <p:spPr>
          <a:noFill/>
        </p:spPr>
        <p:txBody>
          <a:bodyPr/>
          <a:lstStyle/>
          <a:p>
            <a:fld id="{E07F6986-C582-4525-B3F3-6225A0D1D078}" type="slidenum">
              <a:rPr lang="ar-SA" smtClean="0"/>
              <a:pPr/>
              <a:t>15</a:t>
            </a:fld>
            <a:endParaRPr lang="en-GB" smtClean="0"/>
          </a:p>
        </p:txBody>
      </p:sp>
      <p:sp>
        <p:nvSpPr>
          <p:cNvPr id="62467" name="Rectangle 2"/>
          <p:cNvSpPr>
            <a:spLocks noGrp="1" noChangeArrowheads="1"/>
          </p:cNvSpPr>
          <p:nvPr>
            <p:ph type="body" idx="1"/>
          </p:nvPr>
        </p:nvSpPr>
        <p:spPr>
          <a:xfrm>
            <a:off x="457200" y="188913"/>
            <a:ext cx="8229600" cy="6480175"/>
          </a:xfrm>
        </p:spPr>
        <p:txBody>
          <a:bodyPr/>
          <a:lstStyle/>
          <a:p>
            <a:pPr eaLnBrk="1" hangingPunct="1">
              <a:buFontTx/>
              <a:buNone/>
            </a:pPr>
            <a:endParaRPr lang="en-US" sz="1800" u="sng" smtClean="0"/>
          </a:p>
          <a:p>
            <a:pPr eaLnBrk="1" hangingPunct="1">
              <a:buFontTx/>
              <a:buNone/>
            </a:pPr>
            <a:endParaRPr lang="en-US" sz="1800" u="sng" smtClean="0"/>
          </a:p>
        </p:txBody>
      </p:sp>
      <p:sp>
        <p:nvSpPr>
          <p:cNvPr id="62468"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62469" name="Rectangle 4"/>
          <p:cNvSpPr>
            <a:spLocks noChangeArrowheads="1"/>
          </p:cNvSpPr>
          <p:nvPr/>
        </p:nvSpPr>
        <p:spPr bwMode="auto">
          <a:xfrm>
            <a:off x="539750" y="476250"/>
            <a:ext cx="8229600" cy="6264275"/>
          </a:xfrm>
          <a:prstGeom prst="rect">
            <a:avLst/>
          </a:prstGeom>
          <a:noFill/>
          <a:ln w="9525">
            <a:noFill/>
            <a:miter lim="800000"/>
            <a:headEnd/>
            <a:tailEnd/>
          </a:ln>
        </p:spPr>
        <p:txBody>
          <a:bodyPr/>
          <a:lstStyle/>
          <a:p>
            <a:pPr marL="342900" indent="-342900" algn="ctr">
              <a:spcBef>
                <a:spcPct val="20000"/>
              </a:spcBef>
            </a:pPr>
            <a:r>
              <a:rPr lang="en-GB" sz="2400" b="1" u="sng">
                <a:solidFill>
                  <a:schemeClr val="accent2"/>
                </a:solidFill>
                <a:latin typeface="Times New Roman" pitchFamily="18" charset="0"/>
                <a:cs typeface="Times New Roman" pitchFamily="18" charset="0"/>
              </a:rPr>
              <a:t>Chapter 2:  Basic Summary Statistics </a:t>
            </a:r>
          </a:p>
          <a:p>
            <a:pPr marL="342900" indent="-342900" algn="l">
              <a:spcBef>
                <a:spcPct val="20000"/>
              </a:spcBef>
            </a:pPr>
            <a:r>
              <a:rPr lang="en-GB" sz="2000" u="sng">
                <a:solidFill>
                  <a:srgbClr val="800000"/>
                </a:solidFill>
              </a:rPr>
              <a:t>2.1: Introduction</a:t>
            </a:r>
          </a:p>
          <a:p>
            <a:pPr marL="342900" indent="-342900" algn="just">
              <a:spcBef>
                <a:spcPct val="20000"/>
              </a:spcBef>
            </a:pPr>
            <a:r>
              <a:rPr lang="en-GB"/>
              <a:t>This chapter concerns mainly about describing the “middle” of the observations and “how spread out” they are.</a:t>
            </a:r>
          </a:p>
          <a:p>
            <a:pPr marL="342900" indent="-342900" algn="just">
              <a:spcBef>
                <a:spcPct val="20000"/>
              </a:spcBef>
            </a:pPr>
            <a:endParaRPr lang="en-GB"/>
          </a:p>
          <a:p>
            <a:pPr marL="342900" indent="-342900" algn="just">
              <a:spcBef>
                <a:spcPct val="20000"/>
              </a:spcBef>
            </a:pPr>
            <a:endParaRPr lang="en-GB"/>
          </a:p>
          <a:p>
            <a:pPr marL="342900" indent="-342900" algn="just">
              <a:spcBef>
                <a:spcPct val="20000"/>
              </a:spcBef>
            </a:pPr>
            <a:endParaRPr lang="en-GB"/>
          </a:p>
          <a:p>
            <a:pPr marL="342900" indent="-342900" algn="just">
              <a:spcBef>
                <a:spcPct val="20000"/>
              </a:spcBef>
            </a:pPr>
            <a:endParaRPr lang="en-GB"/>
          </a:p>
          <a:p>
            <a:pPr marL="342900" indent="-342900" algn="just">
              <a:spcBef>
                <a:spcPct val="20000"/>
              </a:spcBef>
            </a:pPr>
            <a:endParaRPr lang="en-GB"/>
          </a:p>
          <a:p>
            <a:pPr marL="342900" indent="-342900" algn="just">
              <a:spcBef>
                <a:spcPct val="20000"/>
              </a:spcBef>
            </a:pPr>
            <a:endParaRPr lang="en-GB"/>
          </a:p>
          <a:p>
            <a:pPr marL="342900" indent="-342900" algn="just">
              <a:spcBef>
                <a:spcPct val="20000"/>
              </a:spcBef>
            </a:pPr>
            <a:endParaRPr lang="en-GB"/>
          </a:p>
          <a:p>
            <a:pPr marL="342900" indent="-342900" algn="just">
              <a:spcBef>
                <a:spcPct val="20000"/>
              </a:spcBef>
            </a:pPr>
            <a:endParaRPr lang="en-GB"/>
          </a:p>
          <a:p>
            <a:pPr marL="342900" indent="-342900" algn="just">
              <a:spcBef>
                <a:spcPct val="20000"/>
              </a:spcBef>
            </a:pPr>
            <a:r>
              <a:rPr lang="en-GB"/>
              <a:t> </a:t>
            </a:r>
          </a:p>
          <a:p>
            <a:pPr marL="342900" indent="-342900" algn="l">
              <a:spcBef>
                <a:spcPct val="20000"/>
              </a:spcBef>
            </a:pPr>
            <a:endParaRPr lang="en-GB" u="sng"/>
          </a:p>
        </p:txBody>
      </p:sp>
      <p:sp>
        <p:nvSpPr>
          <p:cNvPr id="62470" name="Rectangle 5"/>
          <p:cNvSpPr>
            <a:spLocks noChangeArrowheads="1"/>
          </p:cNvSpPr>
          <p:nvPr/>
        </p:nvSpPr>
        <p:spPr bwMode="auto">
          <a:xfrm>
            <a:off x="900113" y="1916113"/>
            <a:ext cx="2519362" cy="576262"/>
          </a:xfrm>
          <a:prstGeom prst="rect">
            <a:avLst/>
          </a:prstGeom>
          <a:noFill/>
          <a:ln w="9525">
            <a:solidFill>
              <a:schemeClr val="tx1"/>
            </a:solidFill>
            <a:miter lim="800000"/>
            <a:headEnd/>
            <a:tailEnd/>
          </a:ln>
        </p:spPr>
        <p:txBody>
          <a:bodyPr anchor="ctr"/>
          <a:lstStyle/>
          <a:p>
            <a:pPr algn="ctr"/>
            <a:r>
              <a:rPr lang="en-US">
                <a:solidFill>
                  <a:srgbClr val="800000"/>
                </a:solidFill>
              </a:rPr>
              <a:t>Measures of central tendency</a:t>
            </a:r>
          </a:p>
        </p:txBody>
      </p:sp>
      <p:sp>
        <p:nvSpPr>
          <p:cNvPr id="62471" name="Rectangle 6"/>
          <p:cNvSpPr>
            <a:spLocks noChangeArrowheads="1"/>
          </p:cNvSpPr>
          <p:nvPr/>
        </p:nvSpPr>
        <p:spPr bwMode="auto">
          <a:xfrm>
            <a:off x="4860925" y="1989138"/>
            <a:ext cx="2519363" cy="576262"/>
          </a:xfrm>
          <a:prstGeom prst="rect">
            <a:avLst/>
          </a:prstGeom>
          <a:noFill/>
          <a:ln w="9525">
            <a:solidFill>
              <a:schemeClr val="tx1"/>
            </a:solidFill>
            <a:miter lim="800000"/>
            <a:headEnd/>
            <a:tailEnd/>
          </a:ln>
        </p:spPr>
        <p:txBody>
          <a:bodyPr anchor="ctr"/>
          <a:lstStyle/>
          <a:p>
            <a:pPr algn="ctr"/>
            <a:r>
              <a:rPr lang="en-US">
                <a:solidFill>
                  <a:srgbClr val="800000"/>
                </a:solidFill>
              </a:rPr>
              <a:t>Measures of dispersion</a:t>
            </a:r>
          </a:p>
        </p:txBody>
      </p:sp>
      <p:sp>
        <p:nvSpPr>
          <p:cNvPr id="62472" name="AutoShape 7"/>
          <p:cNvSpPr>
            <a:spLocks noChangeArrowheads="1"/>
          </p:cNvSpPr>
          <p:nvPr/>
        </p:nvSpPr>
        <p:spPr bwMode="auto">
          <a:xfrm>
            <a:off x="1908175" y="2492375"/>
            <a:ext cx="360363" cy="431800"/>
          </a:xfrm>
          <a:prstGeom prst="downArrow">
            <a:avLst>
              <a:gd name="adj1" fmla="val 50000"/>
              <a:gd name="adj2" fmla="val 29956"/>
            </a:avLst>
          </a:prstGeom>
          <a:solidFill>
            <a:srgbClr val="FDFD7F"/>
          </a:solidFill>
          <a:ln w="9525">
            <a:solidFill>
              <a:schemeClr val="tx1"/>
            </a:solidFill>
            <a:miter lim="800000"/>
            <a:headEnd/>
            <a:tailEnd/>
          </a:ln>
        </p:spPr>
        <p:txBody>
          <a:bodyPr wrap="none" anchor="ctr"/>
          <a:lstStyle/>
          <a:p>
            <a:endParaRPr lang="ar-SA"/>
          </a:p>
        </p:txBody>
      </p:sp>
      <p:sp>
        <p:nvSpPr>
          <p:cNvPr id="62473" name="AutoShape 8"/>
          <p:cNvSpPr>
            <a:spLocks noChangeArrowheads="1"/>
          </p:cNvSpPr>
          <p:nvPr/>
        </p:nvSpPr>
        <p:spPr bwMode="auto">
          <a:xfrm>
            <a:off x="6011863" y="2565400"/>
            <a:ext cx="360362" cy="431800"/>
          </a:xfrm>
          <a:prstGeom prst="downArrow">
            <a:avLst>
              <a:gd name="adj1" fmla="val 50000"/>
              <a:gd name="adj2" fmla="val 29956"/>
            </a:avLst>
          </a:prstGeom>
          <a:solidFill>
            <a:srgbClr val="FDFD7F"/>
          </a:solidFill>
          <a:ln w="9525">
            <a:solidFill>
              <a:schemeClr val="tx1"/>
            </a:solidFill>
            <a:miter lim="800000"/>
            <a:headEnd/>
            <a:tailEnd/>
          </a:ln>
        </p:spPr>
        <p:txBody>
          <a:bodyPr wrap="none" anchor="ctr"/>
          <a:lstStyle/>
          <a:p>
            <a:endParaRPr lang="ar-SA"/>
          </a:p>
        </p:txBody>
      </p:sp>
      <p:sp>
        <p:nvSpPr>
          <p:cNvPr id="62474" name="AutoShape 9"/>
          <p:cNvSpPr>
            <a:spLocks noChangeArrowheads="1"/>
          </p:cNvSpPr>
          <p:nvPr/>
        </p:nvSpPr>
        <p:spPr bwMode="auto">
          <a:xfrm>
            <a:off x="611188" y="3068638"/>
            <a:ext cx="3313112" cy="1800225"/>
          </a:xfrm>
          <a:prstGeom prst="roundRect">
            <a:avLst>
              <a:gd name="adj" fmla="val 16667"/>
            </a:avLst>
          </a:prstGeom>
          <a:noFill/>
          <a:ln w="9525">
            <a:solidFill>
              <a:schemeClr val="tx1"/>
            </a:solidFill>
            <a:round/>
            <a:headEnd/>
            <a:tailEnd/>
          </a:ln>
        </p:spPr>
        <p:txBody>
          <a:bodyPr anchor="ctr"/>
          <a:lstStyle/>
          <a:p>
            <a:pPr algn="ctr"/>
            <a:r>
              <a:rPr lang="en-US"/>
              <a:t>Measures which are in some sense indicate where the “middle” or “centre” of the data is.  </a:t>
            </a:r>
          </a:p>
          <a:p>
            <a:pPr algn="ctr"/>
            <a:r>
              <a:rPr lang="en-US"/>
              <a:t>(e.g.Mean, median and mode)</a:t>
            </a:r>
          </a:p>
        </p:txBody>
      </p:sp>
      <p:sp>
        <p:nvSpPr>
          <p:cNvPr id="62475" name="AutoShape 10"/>
          <p:cNvSpPr>
            <a:spLocks noChangeArrowheads="1"/>
          </p:cNvSpPr>
          <p:nvPr/>
        </p:nvSpPr>
        <p:spPr bwMode="auto">
          <a:xfrm>
            <a:off x="4427538" y="3068638"/>
            <a:ext cx="3384550" cy="1873250"/>
          </a:xfrm>
          <a:prstGeom prst="roundRect">
            <a:avLst>
              <a:gd name="adj" fmla="val 16667"/>
            </a:avLst>
          </a:prstGeom>
          <a:noFill/>
          <a:ln w="9525">
            <a:solidFill>
              <a:schemeClr val="tx1"/>
            </a:solidFill>
            <a:round/>
            <a:headEnd/>
            <a:tailEnd/>
          </a:ln>
        </p:spPr>
        <p:txBody>
          <a:bodyPr anchor="ctr"/>
          <a:lstStyle/>
          <a:p>
            <a:pPr algn="ctr"/>
            <a:r>
              <a:rPr lang="en-US"/>
              <a:t>Measures which indicate how spread out the observation from each other.</a:t>
            </a:r>
          </a:p>
          <a:p>
            <a:pPr algn="ctr"/>
            <a:r>
              <a:rPr lang="en-US"/>
              <a:t>(e.g. Range, variance, standard deviation and coefficient of variation)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Number Placeholder 5"/>
          <p:cNvSpPr>
            <a:spLocks noGrp="1"/>
          </p:cNvSpPr>
          <p:nvPr>
            <p:ph type="sldNum" sz="quarter" idx="12"/>
          </p:nvPr>
        </p:nvSpPr>
        <p:spPr>
          <a:noFill/>
        </p:spPr>
        <p:txBody>
          <a:bodyPr/>
          <a:lstStyle/>
          <a:p>
            <a:fld id="{5DF6B48D-4E56-4DAC-BD40-876C974BFEFC}" type="slidenum">
              <a:rPr lang="ar-SA" smtClean="0"/>
              <a:pPr/>
              <a:t>16</a:t>
            </a:fld>
            <a:endParaRPr lang="en-GB" smtClean="0"/>
          </a:p>
        </p:txBody>
      </p:sp>
      <p:sp>
        <p:nvSpPr>
          <p:cNvPr id="63491" name="Rectangle 2"/>
          <p:cNvSpPr>
            <a:spLocks noGrp="1" noChangeArrowheads="1"/>
          </p:cNvSpPr>
          <p:nvPr>
            <p:ph type="body" idx="1"/>
          </p:nvPr>
        </p:nvSpPr>
        <p:spPr>
          <a:xfrm>
            <a:off x="457200" y="188913"/>
            <a:ext cx="8229600" cy="6480175"/>
          </a:xfrm>
          <a:noFill/>
        </p:spPr>
        <p:txBody>
          <a:bodyPr/>
          <a:lstStyle/>
          <a:p>
            <a:pPr eaLnBrk="1" hangingPunct="1">
              <a:buFontTx/>
              <a:buNone/>
            </a:pPr>
            <a:endParaRPr lang="en-US" sz="1800" u="sng" smtClean="0"/>
          </a:p>
          <a:p>
            <a:pPr eaLnBrk="1" hangingPunct="1">
              <a:buFontTx/>
              <a:buNone/>
            </a:pPr>
            <a:endParaRPr lang="en-US" sz="1800" u="sng" smtClean="0"/>
          </a:p>
        </p:txBody>
      </p:sp>
      <p:sp>
        <p:nvSpPr>
          <p:cNvPr id="63492"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63493" name="PubL"/>
          <p:cNvSpPr>
            <a:spLocks noEditPoints="1" noChangeArrowheads="1"/>
          </p:cNvSpPr>
          <p:nvPr/>
        </p:nvSpPr>
        <p:spPr bwMode="auto">
          <a:xfrm rot="10800000">
            <a:off x="684213" y="836613"/>
            <a:ext cx="4751387" cy="295275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0 w 21600"/>
              <a:gd name="T13" fmla="*/ 10033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10033"/>
                </a:lnTo>
                <a:lnTo>
                  <a:pt x="3709" y="10033"/>
                </a:lnTo>
                <a:lnTo>
                  <a:pt x="3709" y="0"/>
                </a:lnTo>
                <a:close/>
              </a:path>
            </a:pathLst>
          </a:custGeom>
          <a:solidFill>
            <a:srgbClr val="C3CECF"/>
          </a:solidFill>
          <a:ln w="9525">
            <a:noFill/>
            <a:miter lim="800000"/>
            <a:headEnd/>
            <a:tailEnd/>
          </a:ln>
        </p:spPr>
        <p:txBody>
          <a:bodyPr rot="10800000"/>
          <a:lstStyle/>
          <a:p>
            <a:pPr algn="ctr"/>
            <a:r>
              <a:rPr lang="en-US">
                <a:solidFill>
                  <a:srgbClr val="800000"/>
                </a:solidFill>
              </a:rPr>
              <a:t>Population</a:t>
            </a:r>
          </a:p>
          <a:p>
            <a:pPr algn="l"/>
            <a:r>
              <a:rPr lang="en-US"/>
              <a:t>The population values of the variable of interest: </a:t>
            </a:r>
            <a:r>
              <a:rPr lang="en-US">
                <a:latin typeface="Times New Roman" pitchFamily="18" charset="0"/>
                <a:cs typeface="Times New Roman" pitchFamily="18" charset="0"/>
              </a:rPr>
              <a:t>X</a:t>
            </a:r>
            <a:r>
              <a:rPr lang="en-US" sz="900">
                <a:latin typeface="Times New Roman" pitchFamily="18" charset="0"/>
                <a:cs typeface="Times New Roman" pitchFamily="18" charset="0"/>
              </a:rPr>
              <a:t>1</a:t>
            </a:r>
            <a:r>
              <a:rPr lang="en-US">
                <a:latin typeface="Times New Roman" pitchFamily="18" charset="0"/>
                <a:cs typeface="Times New Roman" pitchFamily="18" charset="0"/>
              </a:rPr>
              <a:t>, X</a:t>
            </a:r>
            <a:r>
              <a:rPr lang="en-US" sz="1000">
                <a:latin typeface="Times New Roman" pitchFamily="18" charset="0"/>
                <a:cs typeface="Times New Roman" pitchFamily="18" charset="0"/>
              </a:rPr>
              <a:t>2</a:t>
            </a:r>
            <a:r>
              <a:rPr lang="en-US">
                <a:latin typeface="Times New Roman" pitchFamily="18" charset="0"/>
                <a:cs typeface="Times New Roman" pitchFamily="18" charset="0"/>
              </a:rPr>
              <a:t>,…, X</a:t>
            </a:r>
            <a:r>
              <a:rPr lang="en-US" sz="1000">
                <a:latin typeface="Times New Roman" pitchFamily="18" charset="0"/>
                <a:cs typeface="Times New Roman" pitchFamily="18" charset="0"/>
              </a:rPr>
              <a:t>N</a:t>
            </a:r>
            <a:r>
              <a:rPr lang="en-US"/>
              <a:t> (usually they are unknown). </a:t>
            </a:r>
          </a:p>
          <a:p>
            <a:pPr algn="l"/>
            <a:r>
              <a:rPr lang="en-US"/>
              <a:t>N=The population size</a:t>
            </a:r>
          </a:p>
          <a:p>
            <a:endParaRPr lang="en-US">
              <a:solidFill>
                <a:srgbClr val="800000"/>
              </a:solidFill>
            </a:endParaRPr>
          </a:p>
        </p:txBody>
      </p:sp>
      <p:sp>
        <p:nvSpPr>
          <p:cNvPr id="63494" name="Rectangle 8"/>
          <p:cNvSpPr>
            <a:spLocks noChangeArrowheads="1"/>
          </p:cNvSpPr>
          <p:nvPr/>
        </p:nvSpPr>
        <p:spPr bwMode="auto">
          <a:xfrm>
            <a:off x="684213" y="2349500"/>
            <a:ext cx="1366837" cy="1439863"/>
          </a:xfrm>
          <a:prstGeom prst="rect">
            <a:avLst/>
          </a:prstGeom>
          <a:solidFill>
            <a:srgbClr val="C3CECF"/>
          </a:solidFill>
          <a:ln w="9525">
            <a:noFill/>
            <a:miter lim="800000"/>
            <a:headEnd/>
            <a:tailEnd/>
          </a:ln>
        </p:spPr>
        <p:txBody>
          <a:bodyPr wrap="none" anchor="ctr"/>
          <a:lstStyle/>
          <a:p>
            <a:endParaRPr lang="ar-SA"/>
          </a:p>
        </p:txBody>
      </p:sp>
      <p:sp>
        <p:nvSpPr>
          <p:cNvPr id="27657" name="Rectangle 9"/>
          <p:cNvSpPr>
            <a:spLocks noChangeArrowheads="1"/>
          </p:cNvSpPr>
          <p:nvPr/>
        </p:nvSpPr>
        <p:spPr bwMode="auto">
          <a:xfrm>
            <a:off x="2051050" y="2349500"/>
            <a:ext cx="2592388" cy="1439863"/>
          </a:xfrm>
          <a:prstGeom prst="rect">
            <a:avLst/>
          </a:prstGeom>
          <a:solidFill>
            <a:srgbClr val="C3CECF"/>
          </a:solidFill>
          <a:ln w="9525">
            <a:noFill/>
            <a:miter lim="800000"/>
            <a:headEnd/>
            <a:tailEnd/>
          </a:ln>
        </p:spPr>
        <p:txBody>
          <a:bodyPr anchor="ctr"/>
          <a:lstStyle/>
          <a:p>
            <a:pPr algn="ctr"/>
            <a:r>
              <a:rPr lang="en-US">
                <a:solidFill>
                  <a:srgbClr val="800000"/>
                </a:solidFill>
              </a:rPr>
              <a:t>Sample</a:t>
            </a:r>
          </a:p>
          <a:p>
            <a:pPr algn="ctr"/>
            <a:r>
              <a:rPr lang="en-US" sz="1500" b="1"/>
              <a:t>the sample values of the variable :</a:t>
            </a:r>
          </a:p>
          <a:p>
            <a:pPr algn="ctr"/>
            <a:r>
              <a:rPr lang="en-US" sz="1500" b="1" i="1">
                <a:latin typeface="Times New Roman" pitchFamily="18" charset="0"/>
                <a:cs typeface="Times New Roman" pitchFamily="18" charset="0"/>
              </a:rPr>
              <a:t>x</a:t>
            </a:r>
            <a:r>
              <a:rPr lang="en-US" sz="900" b="1" i="1">
                <a:latin typeface="Times New Roman" pitchFamily="18" charset="0"/>
                <a:cs typeface="Times New Roman" pitchFamily="18" charset="0"/>
              </a:rPr>
              <a:t>1</a:t>
            </a:r>
            <a:r>
              <a:rPr lang="en-US" sz="1500" b="1" i="1">
                <a:latin typeface="Times New Roman" pitchFamily="18" charset="0"/>
                <a:cs typeface="Times New Roman" pitchFamily="18" charset="0"/>
              </a:rPr>
              <a:t>, x</a:t>
            </a:r>
            <a:r>
              <a:rPr lang="en-US" sz="900" b="1" i="1">
                <a:latin typeface="Times New Roman" pitchFamily="18" charset="0"/>
                <a:cs typeface="Times New Roman" pitchFamily="18" charset="0"/>
              </a:rPr>
              <a:t>2</a:t>
            </a:r>
            <a:r>
              <a:rPr lang="en-US" sz="1500" b="1" i="1">
                <a:latin typeface="Times New Roman" pitchFamily="18" charset="0"/>
                <a:cs typeface="Times New Roman" pitchFamily="18" charset="0"/>
              </a:rPr>
              <a:t>,…, x</a:t>
            </a:r>
            <a:r>
              <a:rPr lang="en-US" sz="900" b="1" i="1">
                <a:latin typeface="Times New Roman" pitchFamily="18" charset="0"/>
                <a:cs typeface="Times New Roman" pitchFamily="18" charset="0"/>
              </a:rPr>
              <a:t>n</a:t>
            </a:r>
          </a:p>
          <a:p>
            <a:pPr algn="ctr"/>
            <a:r>
              <a:rPr lang="en-US" sz="1500" b="1" i="1"/>
              <a:t>n</a:t>
            </a:r>
            <a:r>
              <a:rPr lang="en-US" sz="1500" b="1"/>
              <a:t>= the sample size.</a:t>
            </a:r>
          </a:p>
        </p:txBody>
      </p:sp>
      <p:sp>
        <p:nvSpPr>
          <p:cNvPr id="27658" name="Oval 10"/>
          <p:cNvSpPr>
            <a:spLocks noChangeArrowheads="1"/>
          </p:cNvSpPr>
          <p:nvPr/>
        </p:nvSpPr>
        <p:spPr bwMode="auto">
          <a:xfrm>
            <a:off x="5940425" y="1196975"/>
            <a:ext cx="2808288" cy="2376488"/>
          </a:xfrm>
          <a:prstGeom prst="ellipse">
            <a:avLst/>
          </a:prstGeom>
          <a:noFill/>
          <a:ln w="9525">
            <a:solidFill>
              <a:schemeClr val="tx1"/>
            </a:solidFill>
            <a:round/>
            <a:headEnd/>
            <a:tailEnd/>
          </a:ln>
        </p:spPr>
        <p:txBody>
          <a:bodyPr anchor="ctr"/>
          <a:lstStyle/>
          <a:p>
            <a:pPr algn="ctr"/>
            <a:r>
              <a:rPr lang="en-US"/>
              <a:t>Any measure obtained from the population values of the variable of interest is called </a:t>
            </a:r>
          </a:p>
          <a:p>
            <a:pPr algn="ctr"/>
            <a:r>
              <a:rPr lang="en-US" i="1" u="sng">
                <a:solidFill>
                  <a:srgbClr val="800000"/>
                </a:solidFill>
              </a:rPr>
              <a:t>a parameter</a:t>
            </a:r>
            <a:r>
              <a:rPr lang="en-US"/>
              <a:t> </a:t>
            </a:r>
          </a:p>
        </p:txBody>
      </p:sp>
      <p:sp>
        <p:nvSpPr>
          <p:cNvPr id="27659" name="Oval 11"/>
          <p:cNvSpPr>
            <a:spLocks noChangeArrowheads="1"/>
          </p:cNvSpPr>
          <p:nvPr/>
        </p:nvSpPr>
        <p:spPr bwMode="auto">
          <a:xfrm>
            <a:off x="5434013" y="4076700"/>
            <a:ext cx="3241675" cy="2376488"/>
          </a:xfrm>
          <a:prstGeom prst="ellipse">
            <a:avLst/>
          </a:prstGeom>
          <a:noFill/>
          <a:ln w="9525">
            <a:solidFill>
              <a:schemeClr val="tx1"/>
            </a:solidFill>
            <a:round/>
            <a:headEnd/>
            <a:tailEnd/>
          </a:ln>
        </p:spPr>
        <p:txBody>
          <a:bodyPr anchor="ctr"/>
          <a:lstStyle/>
          <a:p>
            <a:pPr algn="ctr"/>
            <a:r>
              <a:rPr lang="en-US"/>
              <a:t>Any measure obtained from the sample values of the variable of interest is called  </a:t>
            </a:r>
            <a:r>
              <a:rPr lang="en-US" i="1" u="sng">
                <a:solidFill>
                  <a:srgbClr val="800000"/>
                </a:solidFill>
              </a:rPr>
              <a:t>a statistics</a:t>
            </a:r>
          </a:p>
        </p:txBody>
      </p:sp>
      <p:sp>
        <p:nvSpPr>
          <p:cNvPr id="27660" name="Line 12"/>
          <p:cNvSpPr>
            <a:spLocks noChangeShapeType="1"/>
          </p:cNvSpPr>
          <p:nvPr/>
        </p:nvSpPr>
        <p:spPr bwMode="auto">
          <a:xfrm flipH="1" flipV="1">
            <a:off x="5364163" y="1916113"/>
            <a:ext cx="647700" cy="73025"/>
          </a:xfrm>
          <a:prstGeom prst="line">
            <a:avLst/>
          </a:prstGeom>
          <a:noFill/>
          <a:ln w="9525">
            <a:solidFill>
              <a:schemeClr val="tx1"/>
            </a:solidFill>
            <a:round/>
            <a:headEnd/>
            <a:tailEnd type="triangle" w="med" len="med"/>
          </a:ln>
        </p:spPr>
        <p:txBody>
          <a:bodyPr/>
          <a:lstStyle/>
          <a:p>
            <a:endParaRPr lang="ar-SA"/>
          </a:p>
        </p:txBody>
      </p:sp>
      <p:sp>
        <p:nvSpPr>
          <p:cNvPr id="27661" name="Line 13"/>
          <p:cNvSpPr>
            <a:spLocks noChangeShapeType="1"/>
          </p:cNvSpPr>
          <p:nvPr/>
        </p:nvSpPr>
        <p:spPr bwMode="auto">
          <a:xfrm flipH="1" flipV="1">
            <a:off x="4500563" y="4076700"/>
            <a:ext cx="1079500" cy="647700"/>
          </a:xfrm>
          <a:prstGeom prst="line">
            <a:avLst/>
          </a:prstGeom>
          <a:noFill/>
          <a:ln w="9525">
            <a:solidFill>
              <a:schemeClr val="tx1"/>
            </a:solidFill>
            <a:round/>
            <a:headEnd/>
            <a:tailEnd type="triangle" w="med" len="med"/>
          </a:ln>
        </p:spPr>
        <p:txBody>
          <a:bodyPr/>
          <a:lstStyle/>
          <a:p>
            <a:endParaRPr lang="ar-SA"/>
          </a:p>
        </p:txBody>
      </p:sp>
      <p:sp>
        <p:nvSpPr>
          <p:cNvPr id="27662" name="Rectangle 14"/>
          <p:cNvSpPr>
            <a:spLocks noChangeArrowheads="1"/>
          </p:cNvSpPr>
          <p:nvPr/>
        </p:nvSpPr>
        <p:spPr bwMode="auto">
          <a:xfrm>
            <a:off x="2051050" y="2420938"/>
            <a:ext cx="2520950" cy="1295400"/>
          </a:xfrm>
          <a:prstGeom prst="rect">
            <a:avLst/>
          </a:prstGeom>
          <a:noFill/>
          <a:ln w="9525">
            <a:solidFill>
              <a:schemeClr val="tx1"/>
            </a:solidFill>
            <a:miter lim="800000"/>
            <a:headEnd/>
            <a:tailEnd/>
          </a:ln>
        </p:spPr>
        <p:txBody>
          <a:bodyPr wrap="none" anchor="ct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7657">
                                            <p:txEl>
                                              <p:pRg st="0" end="0"/>
                                            </p:txEl>
                                          </p:spTgt>
                                        </p:tgtEl>
                                        <p:attrNameLst>
                                          <p:attrName>style.visibility</p:attrName>
                                        </p:attrNameLst>
                                      </p:cBhvr>
                                      <p:to>
                                        <p:strVal val="visible"/>
                                      </p:to>
                                    </p:set>
                                    <p:animEffect transition="in" filter="dissolve">
                                      <p:cBhvr>
                                        <p:cTn id="7" dur="500"/>
                                        <p:tgtEl>
                                          <p:spTgt spid="27657">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27657">
                                            <p:txEl>
                                              <p:pRg st="1" end="1"/>
                                            </p:txEl>
                                          </p:spTgt>
                                        </p:tgtEl>
                                        <p:attrNameLst>
                                          <p:attrName>style.visibility</p:attrName>
                                        </p:attrNameLst>
                                      </p:cBhvr>
                                      <p:to>
                                        <p:strVal val="visible"/>
                                      </p:to>
                                    </p:set>
                                    <p:animEffect transition="in" filter="dissolve">
                                      <p:cBhvr>
                                        <p:cTn id="10" dur="500"/>
                                        <p:tgtEl>
                                          <p:spTgt spid="27657">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27657">
                                            <p:txEl>
                                              <p:pRg st="2" end="2"/>
                                            </p:txEl>
                                          </p:spTgt>
                                        </p:tgtEl>
                                        <p:attrNameLst>
                                          <p:attrName>style.visibility</p:attrName>
                                        </p:attrNameLst>
                                      </p:cBhvr>
                                      <p:to>
                                        <p:strVal val="visible"/>
                                      </p:to>
                                    </p:set>
                                    <p:animEffect transition="in" filter="dissolve">
                                      <p:cBhvr>
                                        <p:cTn id="13" dur="500"/>
                                        <p:tgtEl>
                                          <p:spTgt spid="27657">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27657">
                                            <p:txEl>
                                              <p:pRg st="3" end="3"/>
                                            </p:txEl>
                                          </p:spTgt>
                                        </p:tgtEl>
                                        <p:attrNameLst>
                                          <p:attrName>style.visibility</p:attrName>
                                        </p:attrNameLst>
                                      </p:cBhvr>
                                      <p:to>
                                        <p:strVal val="visible"/>
                                      </p:to>
                                    </p:set>
                                    <p:animEffect transition="in" filter="dissolve">
                                      <p:cBhvr>
                                        <p:cTn id="16" dur="1000"/>
                                        <p:tgtEl>
                                          <p:spTgt spid="27657">
                                            <p:txEl>
                                              <p:pRg st="3" end="3"/>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27662"/>
                                        </p:tgtEl>
                                        <p:attrNameLst>
                                          <p:attrName>style.visibility</p:attrName>
                                        </p:attrNameLst>
                                      </p:cBhvr>
                                      <p:to>
                                        <p:strVal val="visible"/>
                                      </p:to>
                                    </p:set>
                                    <p:animEffect transition="in" filter="dissolve">
                                      <p:cBhvr>
                                        <p:cTn id="19" dur="500"/>
                                        <p:tgtEl>
                                          <p:spTgt spid="27662"/>
                                        </p:tgtEl>
                                      </p:cBhvr>
                                    </p:animEffec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grpId="1" nodeType="clickEffect">
                                  <p:stCondLst>
                                    <p:cond delay="0"/>
                                  </p:stCondLst>
                                  <p:childTnLst>
                                    <p:set>
                                      <p:cBhvr>
                                        <p:cTn id="23" dur="1" fill="hold">
                                          <p:stCondLst>
                                            <p:cond delay="0"/>
                                          </p:stCondLst>
                                        </p:cTn>
                                        <p:tgtEl>
                                          <p:spTgt spid="27662"/>
                                        </p:tgtEl>
                                        <p:attrNameLst>
                                          <p:attrName>style.visibility</p:attrName>
                                        </p:attrNameLst>
                                      </p:cBhvr>
                                      <p:to>
                                        <p:strVal val="hidden"/>
                                      </p:to>
                                    </p:set>
                                  </p:childTnLst>
                                </p:cTn>
                              </p:par>
                              <p:par>
                                <p:cTn id="24" presetID="42" presetClass="path" presetSubtype="0" accel="50000" decel="50000" fill="hold" grpId="0" nodeType="withEffect">
                                  <p:stCondLst>
                                    <p:cond delay="0"/>
                                  </p:stCondLst>
                                  <p:childTnLst>
                                    <p:animMotion origin="layout" path="M 0.00018 -0.04718 L 0.00018 0.23589 " pathEditMode="relative" rAng="0" ptsTypes="AA">
                                      <p:cBhvr>
                                        <p:cTn id="25" dur="2000" fill="hold"/>
                                        <p:tgtEl>
                                          <p:spTgt spid="27657">
                                            <p:bg/>
                                          </p:spTgt>
                                        </p:tgtEl>
                                        <p:attrNameLst>
                                          <p:attrName>ppt_x</p:attrName>
                                          <p:attrName>ppt_y</p:attrName>
                                        </p:attrNameLst>
                                      </p:cBhvr>
                                      <p:rCtr x="0" y="142"/>
                                    </p:animMotion>
                                  </p:childTnLst>
                                </p:cTn>
                              </p:par>
                              <p:par>
                                <p:cTn id="26" presetID="42" presetClass="path" presetSubtype="0" accel="50000" decel="50000" fill="hold" grpId="0" nodeType="withEffect">
                                  <p:stCondLst>
                                    <p:cond delay="0"/>
                                  </p:stCondLst>
                                  <p:childTnLst>
                                    <p:animMotion origin="layout" path="M 0.00018 -0.04718 L 0.00018 0.23589 " pathEditMode="relative" rAng="0" ptsTypes="AA">
                                      <p:cBhvr>
                                        <p:cTn id="27" dur="2000" fill="hold"/>
                                        <p:tgtEl>
                                          <p:spTgt spid="27657">
                                            <p:txEl>
                                              <p:pRg st="0" end="0"/>
                                            </p:txEl>
                                          </p:spTgt>
                                        </p:tgtEl>
                                        <p:attrNameLst>
                                          <p:attrName>ppt_x</p:attrName>
                                          <p:attrName>ppt_y</p:attrName>
                                        </p:attrNameLst>
                                      </p:cBhvr>
                                      <p:rCtr x="0" y="142"/>
                                    </p:animMotion>
                                  </p:childTnLst>
                                </p:cTn>
                              </p:par>
                              <p:par>
                                <p:cTn id="28" presetID="42" presetClass="path" presetSubtype="0" accel="50000" decel="50000" fill="hold" grpId="0" nodeType="withEffect">
                                  <p:stCondLst>
                                    <p:cond delay="0"/>
                                  </p:stCondLst>
                                  <p:childTnLst>
                                    <p:animMotion origin="layout" path="M 0.00018 -0.04718 L 0.00018 0.23589 " pathEditMode="relative" rAng="0" ptsTypes="AA">
                                      <p:cBhvr>
                                        <p:cTn id="29" dur="2000" fill="hold"/>
                                        <p:tgtEl>
                                          <p:spTgt spid="27657">
                                            <p:txEl>
                                              <p:pRg st="1" end="1"/>
                                            </p:txEl>
                                          </p:spTgt>
                                        </p:tgtEl>
                                        <p:attrNameLst>
                                          <p:attrName>ppt_x</p:attrName>
                                          <p:attrName>ppt_y</p:attrName>
                                        </p:attrNameLst>
                                      </p:cBhvr>
                                      <p:rCtr x="0" y="142"/>
                                    </p:animMotion>
                                  </p:childTnLst>
                                </p:cTn>
                              </p:par>
                              <p:par>
                                <p:cTn id="30" presetID="42" presetClass="path" presetSubtype="0" accel="50000" decel="50000" fill="hold" grpId="0" nodeType="withEffect">
                                  <p:stCondLst>
                                    <p:cond delay="0"/>
                                  </p:stCondLst>
                                  <p:childTnLst>
                                    <p:animMotion origin="layout" path="M 0.00018 -0.04718 L 0.00018 0.23589 " pathEditMode="relative" rAng="0" ptsTypes="AA">
                                      <p:cBhvr>
                                        <p:cTn id="31" dur="2000" fill="hold"/>
                                        <p:tgtEl>
                                          <p:spTgt spid="27657">
                                            <p:txEl>
                                              <p:pRg st="2" end="2"/>
                                            </p:txEl>
                                          </p:spTgt>
                                        </p:tgtEl>
                                        <p:attrNameLst>
                                          <p:attrName>ppt_x</p:attrName>
                                          <p:attrName>ppt_y</p:attrName>
                                        </p:attrNameLst>
                                      </p:cBhvr>
                                      <p:rCtr x="0" y="142"/>
                                    </p:animMotion>
                                  </p:childTnLst>
                                </p:cTn>
                              </p:par>
                              <p:par>
                                <p:cTn id="32" presetID="42" presetClass="path" presetSubtype="0" accel="50000" decel="50000" fill="hold" grpId="0" nodeType="withEffect">
                                  <p:stCondLst>
                                    <p:cond delay="0"/>
                                  </p:stCondLst>
                                  <p:childTnLst>
                                    <p:animMotion origin="layout" path="M 0.00018 -0.04718 L 0.00018 0.23589 " pathEditMode="relative" rAng="0" ptsTypes="AA">
                                      <p:cBhvr>
                                        <p:cTn id="33" dur="2000" fill="hold"/>
                                        <p:tgtEl>
                                          <p:spTgt spid="27657">
                                            <p:txEl>
                                              <p:pRg st="3" end="3"/>
                                            </p:txEl>
                                          </p:spTgt>
                                        </p:tgtEl>
                                        <p:attrNameLst>
                                          <p:attrName>ppt_x</p:attrName>
                                          <p:attrName>ppt_y</p:attrName>
                                        </p:attrNameLst>
                                      </p:cBhvr>
                                      <p:rCtr x="0" y="142"/>
                                    </p:animMotion>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27658"/>
                                        </p:tgtEl>
                                        <p:attrNameLst>
                                          <p:attrName>style.visibility</p:attrName>
                                        </p:attrNameLst>
                                      </p:cBhvr>
                                      <p:to>
                                        <p:strVal val="visible"/>
                                      </p:to>
                                    </p:set>
                                    <p:animEffect transition="in" filter="fade">
                                      <p:cBhvr>
                                        <p:cTn id="38" dur="1000"/>
                                        <p:tgtEl>
                                          <p:spTgt spid="27658"/>
                                        </p:tgtEl>
                                      </p:cBhvr>
                                    </p:animEffect>
                                  </p:childTnLst>
                                </p:cTn>
                              </p:par>
                              <p:par>
                                <p:cTn id="39" presetID="22" presetClass="entr" presetSubtype="2" fill="hold" grpId="0" nodeType="withEffect">
                                  <p:stCondLst>
                                    <p:cond delay="0"/>
                                  </p:stCondLst>
                                  <p:childTnLst>
                                    <p:set>
                                      <p:cBhvr>
                                        <p:cTn id="40" dur="1" fill="hold">
                                          <p:stCondLst>
                                            <p:cond delay="0"/>
                                          </p:stCondLst>
                                        </p:cTn>
                                        <p:tgtEl>
                                          <p:spTgt spid="27660"/>
                                        </p:tgtEl>
                                        <p:attrNameLst>
                                          <p:attrName>style.visibility</p:attrName>
                                        </p:attrNameLst>
                                      </p:cBhvr>
                                      <p:to>
                                        <p:strVal val="visible"/>
                                      </p:to>
                                    </p:set>
                                    <p:animEffect transition="in" filter="wipe(right)">
                                      <p:cBhvr>
                                        <p:cTn id="41" dur="1000"/>
                                        <p:tgtEl>
                                          <p:spTgt spid="2766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7659"/>
                                        </p:tgtEl>
                                        <p:attrNameLst>
                                          <p:attrName>style.visibility</p:attrName>
                                        </p:attrNameLst>
                                      </p:cBhvr>
                                      <p:to>
                                        <p:strVal val="visible"/>
                                      </p:to>
                                    </p:set>
                                    <p:animEffect transition="in" filter="fade">
                                      <p:cBhvr>
                                        <p:cTn id="46" dur="1000"/>
                                        <p:tgtEl>
                                          <p:spTgt spid="27659"/>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27661"/>
                                        </p:tgtEl>
                                        <p:attrNameLst>
                                          <p:attrName>style.visibility</p:attrName>
                                        </p:attrNameLst>
                                      </p:cBhvr>
                                      <p:to>
                                        <p:strVal val="visible"/>
                                      </p:to>
                                    </p:set>
                                    <p:animEffect transition="in" filter="wipe(right)">
                                      <p:cBhvr>
                                        <p:cTn id="49" dur="1000"/>
                                        <p:tgtEl>
                                          <p:spTgt spid="276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7" grpId="0" build="allAtOnce" animBg="1"/>
      <p:bldP spid="27658" grpId="0" animBg="1"/>
      <p:bldP spid="27659" grpId="0" animBg="1"/>
      <p:bldP spid="27660" grpId="0" animBg="1"/>
      <p:bldP spid="27661" grpId="0" animBg="1"/>
      <p:bldP spid="27662" grpId="0" animBg="1"/>
      <p:bldP spid="2766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Slide Number Placeholder 7"/>
          <p:cNvSpPr>
            <a:spLocks noGrp="1"/>
          </p:cNvSpPr>
          <p:nvPr>
            <p:ph type="sldNum" sz="quarter" idx="12"/>
          </p:nvPr>
        </p:nvSpPr>
        <p:spPr>
          <a:noFill/>
        </p:spPr>
        <p:txBody>
          <a:bodyPr/>
          <a:lstStyle/>
          <a:p>
            <a:fld id="{D3B9184D-E4D8-4DEB-B263-DA3EB2072249}" type="slidenum">
              <a:rPr lang="ar-SA" smtClean="0"/>
              <a:pPr/>
              <a:t>17</a:t>
            </a:fld>
            <a:endParaRPr lang="en-GB" smtClean="0"/>
          </a:p>
        </p:txBody>
      </p:sp>
      <p:sp>
        <p:nvSpPr>
          <p:cNvPr id="4102" name="Rectangle 2"/>
          <p:cNvSpPr>
            <a:spLocks noGrp="1" noChangeArrowheads="1"/>
          </p:cNvSpPr>
          <p:nvPr>
            <p:ph type="body" sz="half" idx="1"/>
          </p:nvPr>
        </p:nvSpPr>
        <p:spPr>
          <a:xfrm>
            <a:off x="323850" y="260350"/>
            <a:ext cx="8424863" cy="6597650"/>
          </a:xfrm>
        </p:spPr>
        <p:txBody>
          <a:bodyPr/>
          <a:lstStyle/>
          <a:p>
            <a:pPr eaLnBrk="1" hangingPunct="1">
              <a:lnSpc>
                <a:spcPct val="90000"/>
              </a:lnSpc>
              <a:buFontTx/>
              <a:buNone/>
            </a:pPr>
            <a:endParaRPr lang="en-US" sz="2000" u="sng" dirty="0" smtClean="0"/>
          </a:p>
          <a:p>
            <a:pPr eaLnBrk="1" hangingPunct="1">
              <a:lnSpc>
                <a:spcPct val="90000"/>
              </a:lnSpc>
              <a:buFontTx/>
              <a:buNone/>
            </a:pPr>
            <a:r>
              <a:rPr lang="en-US" sz="2000" u="sng" dirty="0" smtClean="0">
                <a:solidFill>
                  <a:srgbClr val="800000"/>
                </a:solidFill>
                <a:latin typeface="Times New Roman" pitchFamily="18" charset="0"/>
                <a:cs typeface="Times New Roman" pitchFamily="18" charset="0"/>
              </a:rPr>
              <a:t>2.2:  Measures of central tendency</a:t>
            </a:r>
          </a:p>
          <a:p>
            <a:pPr eaLnBrk="1" hangingPunct="1">
              <a:lnSpc>
                <a:spcPct val="90000"/>
              </a:lnSpc>
              <a:buFontTx/>
              <a:buNone/>
            </a:pPr>
            <a:r>
              <a:rPr lang="en-US" sz="1800" dirty="0" smtClean="0"/>
              <a:t>We use the term central tendency to refer to the natural fact that the values of the variable often tend to be more concentrated about the centre of the data. We will consider three such measures</a:t>
            </a:r>
            <a:r>
              <a:rPr lang="en-US" sz="1800" b="1" dirty="0" smtClean="0"/>
              <a:t>: the mean, the median and the mode</a:t>
            </a:r>
            <a:r>
              <a:rPr lang="en-US" sz="1800" dirty="0" smtClean="0"/>
              <a:t>.</a:t>
            </a:r>
          </a:p>
          <a:p>
            <a:pPr eaLnBrk="1" hangingPunct="1">
              <a:lnSpc>
                <a:spcPct val="90000"/>
              </a:lnSpc>
              <a:buFontTx/>
              <a:buNone/>
            </a:pPr>
            <a:r>
              <a:rPr lang="en-US" sz="1800" b="1" u="sng" dirty="0" smtClean="0">
                <a:solidFill>
                  <a:schemeClr val="accent2"/>
                </a:solidFill>
                <a:latin typeface="Times New Roman" pitchFamily="18" charset="0"/>
                <a:cs typeface="Times New Roman" pitchFamily="18" charset="0"/>
              </a:rPr>
              <a:t>Mean</a:t>
            </a:r>
            <a:r>
              <a:rPr lang="en-US" sz="1800" b="1" u="sng" dirty="0" smtClean="0">
                <a:latin typeface="Times New Roman" pitchFamily="18" charset="0"/>
                <a:cs typeface="Times New Roman" pitchFamily="18" charset="0"/>
              </a:rPr>
              <a:t>:</a:t>
            </a:r>
            <a:r>
              <a:rPr lang="en-US" sz="1800" u="sng" dirty="0" smtClean="0">
                <a:latin typeface="Times New Roman" pitchFamily="18" charset="0"/>
                <a:cs typeface="Times New Roman" pitchFamily="18" charset="0"/>
              </a:rPr>
              <a:t> (or average)</a:t>
            </a:r>
          </a:p>
          <a:p>
            <a:pPr eaLnBrk="1" hangingPunct="1">
              <a:lnSpc>
                <a:spcPct val="90000"/>
              </a:lnSpc>
              <a:buFontTx/>
              <a:buNone/>
            </a:pPr>
            <a:r>
              <a:rPr lang="en-US" sz="1800" dirty="0" smtClean="0"/>
              <a:t>   </a:t>
            </a:r>
            <a:r>
              <a:rPr lang="en-US" sz="1800" dirty="0" smtClean="0">
                <a:latin typeface="Times New Roman" pitchFamily="18" charset="0"/>
                <a:cs typeface="Times New Roman" pitchFamily="18" charset="0"/>
              </a:rPr>
              <a:t>Population mean: let X</a:t>
            </a:r>
            <a:r>
              <a:rPr lang="en-US" sz="14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,X</a:t>
            </a:r>
            <a:r>
              <a:rPr lang="en-US" sz="14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 X</a:t>
            </a:r>
            <a:r>
              <a:rPr lang="en-US" sz="1200" dirty="0" smtClean="0">
                <a:latin typeface="Times New Roman" pitchFamily="18" charset="0"/>
                <a:cs typeface="Times New Roman" pitchFamily="18" charset="0"/>
              </a:rPr>
              <a:t>N</a:t>
            </a:r>
            <a:r>
              <a:rPr lang="en-US" sz="1800" dirty="0" smtClean="0">
                <a:latin typeface="Times New Roman" pitchFamily="18" charset="0"/>
                <a:cs typeface="Times New Roman" pitchFamily="18" charset="0"/>
              </a:rPr>
              <a:t> be the population values of the variable (usually unknown), then the population mean is   </a:t>
            </a:r>
          </a:p>
          <a:p>
            <a:pPr eaLnBrk="1" hangingPunct="1">
              <a:lnSpc>
                <a:spcPct val="90000"/>
              </a:lnSpc>
              <a:buFontTx/>
              <a:buNone/>
            </a:pPr>
            <a:endParaRPr lang="en-US" sz="1800" dirty="0" smtClean="0">
              <a:latin typeface="Times New Roman" pitchFamily="18" charset="0"/>
              <a:cs typeface="Times New Roman" pitchFamily="18" charset="0"/>
            </a:endParaRPr>
          </a:p>
          <a:p>
            <a:pPr eaLnBrk="1" hangingPunct="1">
              <a:lnSpc>
                <a:spcPct val="90000"/>
              </a:lnSpc>
              <a:buFontTx/>
              <a:buNone/>
            </a:pPr>
            <a:r>
              <a:rPr lang="en-US" sz="1800" dirty="0" smtClean="0">
                <a:latin typeface="Times New Roman" pitchFamily="18" charset="0"/>
                <a:cs typeface="Times New Roman" pitchFamily="18" charset="0"/>
              </a:rPr>
              <a:t>   Sample mean :let </a:t>
            </a:r>
            <a:r>
              <a:rPr lang="en-US" sz="1800" i="1" dirty="0" smtClean="0">
                <a:latin typeface="Times New Roman" pitchFamily="18" charset="0"/>
                <a:cs typeface="Times New Roman" pitchFamily="18" charset="0"/>
              </a:rPr>
              <a:t>x</a:t>
            </a:r>
            <a:r>
              <a:rPr lang="en-US" sz="1200" i="1" dirty="0" smtClean="0">
                <a:latin typeface="Times New Roman" pitchFamily="18" charset="0"/>
                <a:cs typeface="Times New Roman" pitchFamily="18" charset="0"/>
              </a:rPr>
              <a:t>1</a:t>
            </a:r>
            <a:r>
              <a:rPr lang="en-US" sz="1800" i="1" dirty="0" smtClean="0">
                <a:latin typeface="Times New Roman" pitchFamily="18" charset="0"/>
                <a:cs typeface="Times New Roman" pitchFamily="18" charset="0"/>
              </a:rPr>
              <a:t>, x</a:t>
            </a:r>
            <a:r>
              <a:rPr lang="en-US" sz="1000" i="1" dirty="0" smtClean="0">
                <a:latin typeface="Times New Roman" pitchFamily="18" charset="0"/>
                <a:cs typeface="Times New Roman" pitchFamily="18" charset="0"/>
              </a:rPr>
              <a:t>2</a:t>
            </a:r>
            <a:r>
              <a:rPr lang="en-US" sz="1800" i="1" dirty="0" smtClean="0">
                <a:latin typeface="Times New Roman" pitchFamily="18" charset="0"/>
                <a:cs typeface="Times New Roman" pitchFamily="18" charset="0"/>
              </a:rPr>
              <a:t>, …, </a:t>
            </a:r>
            <a:r>
              <a:rPr lang="en-US" sz="1800" i="1" dirty="0" err="1" smtClean="0">
                <a:latin typeface="Times New Roman" pitchFamily="18" charset="0"/>
                <a:cs typeface="Times New Roman" pitchFamily="18" charset="0"/>
              </a:rPr>
              <a:t>x</a:t>
            </a:r>
            <a:r>
              <a:rPr lang="en-US" sz="1200" i="1" dirty="0" err="1" smtClean="0">
                <a:latin typeface="Times New Roman" pitchFamily="18" charset="0"/>
                <a:cs typeface="Times New Roman" pitchFamily="18" charset="0"/>
              </a:rPr>
              <a:t>n</a:t>
            </a:r>
            <a:r>
              <a:rPr lang="en-US" sz="1800" dirty="0" smtClean="0">
                <a:latin typeface="Times New Roman" pitchFamily="18" charset="0"/>
                <a:cs typeface="Times New Roman" pitchFamily="18" charset="0"/>
              </a:rPr>
              <a:t> be the sample values of the variable, then the sample mean is </a:t>
            </a:r>
          </a:p>
          <a:p>
            <a:pPr eaLnBrk="1" hangingPunct="1">
              <a:lnSpc>
                <a:spcPct val="90000"/>
              </a:lnSpc>
              <a:buFontTx/>
              <a:buNone/>
            </a:pPr>
            <a:r>
              <a:rPr lang="en-US" sz="1800" dirty="0" smtClean="0">
                <a:latin typeface="Times New Roman" pitchFamily="18" charset="0"/>
                <a:cs typeface="Times New Roman" pitchFamily="18" charset="0"/>
              </a:rPr>
              <a:t>  </a:t>
            </a:r>
          </a:p>
          <a:p>
            <a:pPr eaLnBrk="1" hangingPunct="1">
              <a:lnSpc>
                <a:spcPct val="90000"/>
              </a:lnSpc>
            </a:pPr>
            <a:r>
              <a:rPr lang="en-US" sz="1800" dirty="0" smtClean="0">
                <a:latin typeface="Times New Roman" pitchFamily="18" charset="0"/>
                <a:cs typeface="Times New Roman" pitchFamily="18" charset="0"/>
              </a:rPr>
              <a:t>The sample mean is an estimator of a population mean.</a:t>
            </a:r>
          </a:p>
          <a:p>
            <a:pPr eaLnBrk="1" hangingPunct="1">
              <a:lnSpc>
                <a:spcPct val="90000"/>
              </a:lnSpc>
            </a:pPr>
            <a:r>
              <a:rPr lang="en-US" sz="1800" dirty="0" smtClean="0">
                <a:latin typeface="Times New Roman" pitchFamily="18" charset="0"/>
                <a:cs typeface="Times New Roman" pitchFamily="18" charset="0"/>
              </a:rPr>
              <a:t> Question: which one is a parameter and which one is a statistic? </a:t>
            </a:r>
          </a:p>
          <a:p>
            <a:pPr eaLnBrk="1" hangingPunct="1">
              <a:lnSpc>
                <a:spcPct val="90000"/>
              </a:lnSpc>
              <a:buFontTx/>
              <a:buNone/>
            </a:pPr>
            <a:endParaRPr lang="en-US" sz="1800" u="sng" dirty="0" smtClean="0">
              <a:latin typeface="Times New Roman" pitchFamily="18" charset="0"/>
              <a:cs typeface="Times New Roman" pitchFamily="18" charset="0"/>
            </a:endParaRPr>
          </a:p>
          <a:p>
            <a:pPr eaLnBrk="1" hangingPunct="1">
              <a:lnSpc>
                <a:spcPct val="90000"/>
              </a:lnSpc>
              <a:buFontTx/>
              <a:buNone/>
            </a:pPr>
            <a:r>
              <a:rPr lang="en-US" sz="1800" u="sng" dirty="0" smtClean="0">
                <a:latin typeface="Times New Roman" pitchFamily="18" charset="0"/>
                <a:cs typeface="Times New Roman" pitchFamily="18" charset="0"/>
              </a:rPr>
              <a:t>Example 2.1</a:t>
            </a:r>
            <a:r>
              <a:rPr lang="en-US" sz="1800" dirty="0" smtClean="0">
                <a:latin typeface="Times New Roman" pitchFamily="18" charset="0"/>
                <a:cs typeface="Times New Roman" pitchFamily="18" charset="0"/>
              </a:rPr>
              <a:t>: Consider a population consisting of the 5 nurses who work in a particular clinic, and we are interested in the age of these nurses in years </a:t>
            </a:r>
          </a:p>
          <a:p>
            <a:pPr eaLnBrk="1" hangingPunct="1">
              <a:lnSpc>
                <a:spcPct val="90000"/>
              </a:lnSpc>
              <a:buFontTx/>
              <a:buNone/>
            </a:pPr>
            <a:r>
              <a:rPr lang="en-US" sz="1800" dirty="0" smtClean="0">
                <a:latin typeface="Times New Roman" pitchFamily="18" charset="0"/>
                <a:cs typeface="Times New Roman" pitchFamily="18" charset="0"/>
              </a:rPr>
              <a:t>X</a:t>
            </a:r>
            <a:r>
              <a:rPr lang="en-US" sz="14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=30, X</a:t>
            </a:r>
            <a:r>
              <a:rPr lang="en-US" sz="14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=22, X</a:t>
            </a:r>
            <a:r>
              <a:rPr lang="en-US" sz="1400" dirty="0" smtClean="0">
                <a:latin typeface="Times New Roman" pitchFamily="18" charset="0"/>
                <a:cs typeface="Times New Roman" pitchFamily="18" charset="0"/>
              </a:rPr>
              <a:t>3</a:t>
            </a:r>
            <a:r>
              <a:rPr lang="en-US" sz="1800" dirty="0" smtClean="0">
                <a:latin typeface="Times New Roman" pitchFamily="18" charset="0"/>
                <a:cs typeface="Times New Roman" pitchFamily="18" charset="0"/>
              </a:rPr>
              <a:t>=35, X</a:t>
            </a:r>
            <a:r>
              <a:rPr lang="en-US" sz="1400" dirty="0" smtClean="0">
                <a:latin typeface="Times New Roman" pitchFamily="18" charset="0"/>
                <a:cs typeface="Times New Roman" pitchFamily="18" charset="0"/>
              </a:rPr>
              <a:t>4</a:t>
            </a:r>
            <a:r>
              <a:rPr lang="en-US" sz="1800" dirty="0" smtClean="0">
                <a:latin typeface="Times New Roman" pitchFamily="18" charset="0"/>
                <a:cs typeface="Times New Roman" pitchFamily="18" charset="0"/>
              </a:rPr>
              <a:t>=27, X</a:t>
            </a:r>
            <a:r>
              <a:rPr lang="en-US" sz="1400" dirty="0" smtClean="0">
                <a:latin typeface="Times New Roman" pitchFamily="18" charset="0"/>
                <a:cs typeface="Times New Roman" pitchFamily="18" charset="0"/>
              </a:rPr>
              <a:t>5</a:t>
            </a:r>
            <a:r>
              <a:rPr lang="en-US" sz="1800" dirty="0" smtClean="0">
                <a:latin typeface="Times New Roman" pitchFamily="18" charset="0"/>
                <a:cs typeface="Times New Roman" pitchFamily="18" charset="0"/>
              </a:rPr>
              <a:t>=41 </a:t>
            </a:r>
          </a:p>
          <a:p>
            <a:pPr eaLnBrk="1" hangingPunct="1">
              <a:lnSpc>
                <a:spcPct val="90000"/>
              </a:lnSpc>
              <a:buFontTx/>
              <a:buNone/>
            </a:pPr>
            <a:r>
              <a:rPr lang="en-US" sz="1800" dirty="0" smtClean="0">
                <a:latin typeface="Times New Roman" pitchFamily="18" charset="0"/>
                <a:cs typeface="Times New Roman" pitchFamily="18" charset="0"/>
              </a:rPr>
              <a:t>Then average nurse population is </a:t>
            </a:r>
          </a:p>
          <a:p>
            <a:pPr eaLnBrk="1" hangingPunct="1">
              <a:lnSpc>
                <a:spcPct val="90000"/>
              </a:lnSpc>
              <a:buFontTx/>
              <a:buNone/>
            </a:pPr>
            <a:r>
              <a:rPr lang="en-US" sz="1800" dirty="0" smtClean="0">
                <a:latin typeface="Times New Roman" pitchFamily="18" charset="0"/>
                <a:cs typeface="Times New Roman" pitchFamily="18" charset="0"/>
              </a:rPr>
              <a:t>                                              years</a:t>
            </a:r>
            <a:r>
              <a:rPr lang="en-US" sz="1400" dirty="0" smtClean="0">
                <a:latin typeface="Times New Roman" pitchFamily="18" charset="0"/>
                <a:cs typeface="Times New Roman" pitchFamily="18" charset="0"/>
              </a:rPr>
              <a:t>.                                          </a:t>
            </a:r>
          </a:p>
          <a:p>
            <a:pPr eaLnBrk="1" hangingPunct="1">
              <a:lnSpc>
                <a:spcPct val="90000"/>
              </a:lnSpc>
              <a:buFontTx/>
              <a:buNone/>
            </a:pPr>
            <a:r>
              <a:rPr lang="en-US" sz="1400" dirty="0" smtClean="0">
                <a:latin typeface="Times New Roman" pitchFamily="18" charset="0"/>
                <a:cs typeface="Times New Roman" pitchFamily="18" charset="0"/>
              </a:rPr>
              <a:t> </a:t>
            </a:r>
            <a:endParaRPr lang="en-US" sz="1200" dirty="0" smtClean="0"/>
          </a:p>
        </p:txBody>
      </p:sp>
      <p:graphicFrame>
        <p:nvGraphicFramePr>
          <p:cNvPr id="4098" name="Object 4"/>
          <p:cNvGraphicFramePr>
            <a:graphicFrameLocks noChangeAspect="1"/>
          </p:cNvGraphicFramePr>
          <p:nvPr>
            <p:ph sz="quarter" idx="2"/>
          </p:nvPr>
        </p:nvGraphicFramePr>
        <p:xfrm>
          <a:off x="4427538" y="2347913"/>
          <a:ext cx="1873250" cy="504825"/>
        </p:xfrm>
        <a:graphic>
          <a:graphicData uri="http://schemas.openxmlformats.org/presentationml/2006/ole">
            <p:oleObj spid="_x0000_s4098" name="Equation" r:id="rId3" imgW="1930320" imgH="431640" progId="Equation.3">
              <p:embed/>
            </p:oleObj>
          </a:graphicData>
        </a:graphic>
      </p:graphicFrame>
      <p:sp>
        <p:nvSpPr>
          <p:cNvPr id="4103"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4099" name="Object 7"/>
          <p:cNvGraphicFramePr>
            <a:graphicFrameLocks noChangeAspect="1"/>
          </p:cNvGraphicFramePr>
          <p:nvPr>
            <p:ph sz="quarter" idx="3"/>
          </p:nvPr>
        </p:nvGraphicFramePr>
        <p:xfrm>
          <a:off x="1619250" y="3217863"/>
          <a:ext cx="1728788" cy="571500"/>
        </p:xfrm>
        <a:graphic>
          <a:graphicData uri="http://schemas.openxmlformats.org/presentationml/2006/ole">
            <p:oleObj spid="_x0000_s4099" name="Equation" r:id="rId4" imgW="1688760" imgH="431640" progId="Equation.3">
              <p:embed/>
            </p:oleObj>
          </a:graphicData>
        </a:graphic>
      </p:graphicFrame>
      <p:graphicFrame>
        <p:nvGraphicFramePr>
          <p:cNvPr id="4100" name="Object 10"/>
          <p:cNvGraphicFramePr>
            <a:graphicFrameLocks noChangeAspect="1"/>
          </p:cNvGraphicFramePr>
          <p:nvPr/>
        </p:nvGraphicFramePr>
        <p:xfrm>
          <a:off x="357188" y="5786438"/>
          <a:ext cx="2447925" cy="519112"/>
        </p:xfrm>
        <a:graphic>
          <a:graphicData uri="http://schemas.openxmlformats.org/presentationml/2006/ole">
            <p:oleObj spid="_x0000_s4100" name="Equation" r:id="rId5" imgW="2286000" imgH="393480" progId="Equation.3">
              <p:embed/>
            </p:oleObj>
          </a:graphicData>
        </a:graphic>
      </p:graphicFrame>
      <p:sp>
        <p:nvSpPr>
          <p:cNvPr id="9" name="وسيلة شرح بيضاوية 8"/>
          <p:cNvSpPr>
            <a:spLocks noChangeArrowheads="1"/>
          </p:cNvSpPr>
          <p:nvPr/>
        </p:nvSpPr>
        <p:spPr bwMode="auto">
          <a:xfrm>
            <a:off x="7072330" y="1643050"/>
            <a:ext cx="1785937" cy="571510"/>
          </a:xfrm>
          <a:prstGeom prst="wedgeEllipseCallout">
            <a:avLst>
              <a:gd name="adj1" fmla="val -93453"/>
              <a:gd name="adj2" fmla="val 105768"/>
            </a:avLst>
          </a:prstGeom>
          <a:solidFill>
            <a:srgbClr val="FFFF00">
              <a:alpha val="54000"/>
            </a:srgbClr>
          </a:solidFill>
          <a:ln w="9525" algn="ctr">
            <a:solidFill>
              <a:schemeClr val="tx1"/>
            </a:solidFill>
            <a:round/>
            <a:headEnd/>
            <a:tailEnd/>
          </a:ln>
        </p:spPr>
        <p:txBody>
          <a:bodyPr/>
          <a:lstStyle/>
          <a:p>
            <a:r>
              <a:rPr lang="en-US" sz="2000" b="1" dirty="0">
                <a:latin typeface="Times New Roman" pitchFamily="18" charset="0"/>
                <a:cs typeface="Times New Roman" pitchFamily="18" charset="0"/>
              </a:rPr>
              <a:t>unknown</a:t>
            </a:r>
            <a:endParaRPr lang="ar-SA" sz="2000" b="1" dirty="0"/>
          </a:p>
        </p:txBody>
      </p:sp>
      <p:sp>
        <p:nvSpPr>
          <p:cNvPr id="10" name="وسيلة شرح بيضاوية 9"/>
          <p:cNvSpPr>
            <a:spLocks noChangeArrowheads="1"/>
          </p:cNvSpPr>
          <p:nvPr/>
        </p:nvSpPr>
        <p:spPr bwMode="auto">
          <a:xfrm>
            <a:off x="4214813" y="3143248"/>
            <a:ext cx="2071699" cy="642942"/>
          </a:xfrm>
          <a:prstGeom prst="wedgeEllipseCallout">
            <a:avLst>
              <a:gd name="adj1" fmla="val -100597"/>
              <a:gd name="adj2" fmla="val 51815"/>
            </a:avLst>
          </a:prstGeom>
          <a:solidFill>
            <a:schemeClr val="accent1"/>
          </a:solidFill>
          <a:ln w="9525" algn="ctr">
            <a:solidFill>
              <a:schemeClr val="tx1"/>
            </a:solidFill>
            <a:round/>
            <a:headEnd/>
            <a:tailEnd/>
          </a:ln>
        </p:spPr>
        <p:txBody>
          <a:bodyPr/>
          <a:lstStyle/>
          <a:p>
            <a:pPr algn="ctr"/>
            <a:r>
              <a:rPr lang="en-US" sz="1400" b="1" dirty="0">
                <a:latin typeface="Times New Roman" pitchFamily="18" charset="0"/>
                <a:cs typeface="Times New Roman" pitchFamily="18" charset="0"/>
              </a:rPr>
              <a:t>Known from the sample</a:t>
            </a:r>
            <a:endParaRPr lang="ar-SA" sz="1400" b="1" dirty="0"/>
          </a:p>
        </p:txBody>
      </p:sp>
      <p:sp>
        <p:nvSpPr>
          <p:cNvPr id="11" name="وسيلة شرح بيضاوية 10"/>
          <p:cNvSpPr>
            <a:spLocks noChangeArrowheads="1"/>
          </p:cNvSpPr>
          <p:nvPr/>
        </p:nvSpPr>
        <p:spPr bwMode="auto">
          <a:xfrm>
            <a:off x="5643570" y="3143255"/>
            <a:ext cx="2000250" cy="857249"/>
          </a:xfrm>
          <a:prstGeom prst="wedgeEllipseCallout">
            <a:avLst>
              <a:gd name="adj1" fmla="val -50506"/>
              <a:gd name="adj2" fmla="val 687"/>
            </a:avLst>
          </a:prstGeom>
          <a:solidFill>
            <a:srgbClr val="92D050">
              <a:alpha val="47000"/>
            </a:srgbClr>
          </a:solidFill>
          <a:ln w="9525" algn="ctr">
            <a:solidFill>
              <a:schemeClr val="tx1"/>
            </a:solidFill>
            <a:round/>
            <a:headEnd/>
            <a:tailEnd/>
          </a:ln>
        </p:spPr>
        <p:txBody>
          <a:bodyPr/>
          <a:lstStyle/>
          <a:p>
            <a:pPr algn="ctr"/>
            <a:r>
              <a:rPr lang="en-US" sz="1400" b="1" dirty="0">
                <a:latin typeface="Times New Roman" pitchFamily="18" charset="0"/>
                <a:cs typeface="Times New Roman" pitchFamily="18" charset="0"/>
              </a:rPr>
              <a:t>estimator of a population mean</a:t>
            </a:r>
            <a:endParaRPr lang="ar-SA" sz="1400" b="1" dirty="0"/>
          </a:p>
        </p:txBody>
      </p:sp>
      <p:sp>
        <p:nvSpPr>
          <p:cNvPr id="12" name="وسيلة شرح بيضاوية 11"/>
          <p:cNvSpPr>
            <a:spLocks noChangeArrowheads="1"/>
          </p:cNvSpPr>
          <p:nvPr/>
        </p:nvSpPr>
        <p:spPr bwMode="auto">
          <a:xfrm>
            <a:off x="7000892" y="2224085"/>
            <a:ext cx="1919288" cy="633411"/>
          </a:xfrm>
          <a:prstGeom prst="wedgeEllipseCallout">
            <a:avLst>
              <a:gd name="adj1" fmla="val -43204"/>
              <a:gd name="adj2" fmla="val 25997"/>
            </a:avLst>
          </a:prstGeom>
          <a:solidFill>
            <a:srgbClr val="FF0000">
              <a:alpha val="24000"/>
            </a:srgbClr>
          </a:solidFill>
          <a:ln w="9525" algn="ctr">
            <a:solidFill>
              <a:schemeClr val="tx1"/>
            </a:solidFill>
            <a:round/>
            <a:headEnd/>
            <a:tailEnd/>
          </a:ln>
        </p:spPr>
        <p:txBody>
          <a:bodyPr/>
          <a:lstStyle/>
          <a:p>
            <a:r>
              <a:rPr lang="en-US" sz="2000" b="1" dirty="0" smtClean="0">
                <a:latin typeface="Times New Roman" pitchFamily="18" charset="0"/>
                <a:cs typeface="Times New Roman" pitchFamily="18" charset="0"/>
              </a:rPr>
              <a:t>Parameter</a:t>
            </a:r>
            <a:endParaRPr lang="ar-SA" sz="2000" b="1" dirty="0"/>
          </a:p>
        </p:txBody>
      </p:sp>
      <p:sp>
        <p:nvSpPr>
          <p:cNvPr id="13" name="وسيلة شرح بيضاوية 12"/>
          <p:cNvSpPr>
            <a:spLocks noChangeArrowheads="1"/>
          </p:cNvSpPr>
          <p:nvPr/>
        </p:nvSpPr>
        <p:spPr bwMode="auto">
          <a:xfrm>
            <a:off x="7072330" y="3571876"/>
            <a:ext cx="1928826" cy="714380"/>
          </a:xfrm>
          <a:prstGeom prst="wedgeEllipseCallout">
            <a:avLst>
              <a:gd name="adj1" fmla="val -49508"/>
              <a:gd name="adj2" fmla="val 3749"/>
            </a:avLst>
          </a:prstGeom>
          <a:solidFill>
            <a:srgbClr val="C00000">
              <a:alpha val="29000"/>
            </a:srgbClr>
          </a:solidFill>
          <a:ln w="9525" algn="ctr">
            <a:solidFill>
              <a:schemeClr val="tx1"/>
            </a:solidFill>
            <a:round/>
            <a:headEnd/>
            <a:tailEnd/>
          </a:ln>
        </p:spPr>
        <p:txBody>
          <a:bodyPr/>
          <a:lstStyle/>
          <a:p>
            <a:pPr algn="ctr"/>
            <a:r>
              <a:rPr lang="en-US" sz="2000" b="1" dirty="0">
                <a:latin typeface="Times New Roman" pitchFamily="18" charset="0"/>
                <a:cs typeface="Times New Roman" pitchFamily="18" charset="0"/>
              </a:rPr>
              <a:t>Statistic</a:t>
            </a:r>
            <a:endParaRPr lang="ar-SA"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102">
                                            <p:txEl>
                                              <p:pRg st="2" end="2"/>
                                            </p:txEl>
                                          </p:spTgt>
                                        </p:tgtEl>
                                        <p:attrNameLst>
                                          <p:attrName>style.visibility</p:attrName>
                                        </p:attrNameLst>
                                      </p:cBhvr>
                                      <p:to>
                                        <p:strVal val="visible"/>
                                      </p:to>
                                    </p:set>
                                    <p:animEffect transition="in" filter="dissolve">
                                      <p:cBhvr>
                                        <p:cTn id="7" dur="500"/>
                                        <p:tgtEl>
                                          <p:spTgt spid="410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4102">
                                            <p:txEl>
                                              <p:pRg st="3" end="3"/>
                                            </p:txEl>
                                          </p:spTgt>
                                        </p:tgtEl>
                                        <p:attrNameLst>
                                          <p:attrName>style.visibility</p:attrName>
                                        </p:attrNameLst>
                                      </p:cBhvr>
                                      <p:to>
                                        <p:strVal val="visible"/>
                                      </p:to>
                                    </p:set>
                                    <p:anim calcmode="lin" valueType="num">
                                      <p:cBhvr>
                                        <p:cTn id="12" dur="1000" fill="hold"/>
                                        <p:tgtEl>
                                          <p:spTgt spid="4102">
                                            <p:txEl>
                                              <p:pRg st="3" end="3"/>
                                            </p:txEl>
                                          </p:spTgt>
                                        </p:tgtEl>
                                        <p:attrNameLst>
                                          <p:attrName>ppt_w</p:attrName>
                                        </p:attrNameLst>
                                      </p:cBhvr>
                                      <p:tavLst>
                                        <p:tav tm="0">
                                          <p:val>
                                            <p:strVal val="#ppt_w+.3"/>
                                          </p:val>
                                        </p:tav>
                                        <p:tav tm="100000">
                                          <p:val>
                                            <p:strVal val="#ppt_w"/>
                                          </p:val>
                                        </p:tav>
                                      </p:tavLst>
                                    </p:anim>
                                    <p:anim calcmode="lin" valueType="num">
                                      <p:cBhvr>
                                        <p:cTn id="13" dur="1000" fill="hold"/>
                                        <p:tgtEl>
                                          <p:spTgt spid="4102">
                                            <p:txEl>
                                              <p:pRg st="3" end="3"/>
                                            </p:txEl>
                                          </p:spTgt>
                                        </p:tgtEl>
                                        <p:attrNameLst>
                                          <p:attrName>ppt_h</p:attrName>
                                        </p:attrNameLst>
                                      </p:cBhvr>
                                      <p:tavLst>
                                        <p:tav tm="0">
                                          <p:val>
                                            <p:strVal val="#ppt_h"/>
                                          </p:val>
                                        </p:tav>
                                        <p:tav tm="100000">
                                          <p:val>
                                            <p:strVal val="#ppt_h"/>
                                          </p:val>
                                        </p:tav>
                                      </p:tavLst>
                                    </p:anim>
                                    <p:animEffect transition="in" filter="fade">
                                      <p:cBhvr>
                                        <p:cTn id="14" dur="1000"/>
                                        <p:tgtEl>
                                          <p:spTgt spid="4102">
                                            <p:txEl>
                                              <p:pRg st="3" end="3"/>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102">
                                            <p:txEl>
                                              <p:pRg st="4" end="4"/>
                                            </p:txEl>
                                          </p:spTgt>
                                        </p:tgtEl>
                                        <p:attrNameLst>
                                          <p:attrName>style.visibility</p:attrName>
                                        </p:attrNameLst>
                                      </p:cBhvr>
                                      <p:to>
                                        <p:strVal val="visible"/>
                                      </p:to>
                                    </p:set>
                                    <p:animEffect transition="in" filter="fade">
                                      <p:cBhvr>
                                        <p:cTn id="19" dur="2000"/>
                                        <p:tgtEl>
                                          <p:spTgt spid="410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4098"/>
                                        </p:tgtEl>
                                        <p:attrNameLst>
                                          <p:attrName>style.visibility</p:attrName>
                                        </p:attrNameLst>
                                      </p:cBhvr>
                                      <p:to>
                                        <p:strVal val="visible"/>
                                      </p:to>
                                    </p:set>
                                    <p:animEffect transition="in" filter="dissolve">
                                      <p:cBhvr>
                                        <p:cTn id="24" dur="500"/>
                                        <p:tgtEl>
                                          <p:spTgt spid="4098"/>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4102">
                                            <p:txEl>
                                              <p:pRg st="6" end="6"/>
                                            </p:txEl>
                                          </p:spTgt>
                                        </p:tgtEl>
                                        <p:attrNameLst>
                                          <p:attrName>style.visibility</p:attrName>
                                        </p:attrNameLst>
                                      </p:cBhvr>
                                      <p:to>
                                        <p:strVal val="visible"/>
                                      </p:to>
                                    </p:set>
                                    <p:animEffect transition="in" filter="dissolve">
                                      <p:cBhvr>
                                        <p:cTn id="29" dur="500"/>
                                        <p:tgtEl>
                                          <p:spTgt spid="4102">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4099"/>
                                        </p:tgtEl>
                                        <p:attrNameLst>
                                          <p:attrName>style.visibility</p:attrName>
                                        </p:attrNameLst>
                                      </p:cBhvr>
                                      <p:to>
                                        <p:strVal val="visible"/>
                                      </p:to>
                                    </p:set>
                                    <p:animEffect transition="in" filter="dissolve">
                                      <p:cBhvr>
                                        <p:cTn id="34" dur="500"/>
                                        <p:tgtEl>
                                          <p:spTgt spid="4099"/>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nodeType="clickEffect">
                                  <p:stCondLst>
                                    <p:cond delay="0"/>
                                  </p:stCondLst>
                                  <p:childTnLst>
                                    <p:set>
                                      <p:cBhvr>
                                        <p:cTn id="38" dur="1" fill="hold">
                                          <p:stCondLst>
                                            <p:cond delay="0"/>
                                          </p:stCondLst>
                                        </p:cTn>
                                        <p:tgtEl>
                                          <p:spTgt spid="4102">
                                            <p:txEl>
                                              <p:pRg st="8" end="8"/>
                                            </p:txEl>
                                          </p:spTgt>
                                        </p:tgtEl>
                                        <p:attrNameLst>
                                          <p:attrName>style.visibility</p:attrName>
                                        </p:attrNameLst>
                                      </p:cBhvr>
                                      <p:to>
                                        <p:strVal val="visible"/>
                                      </p:to>
                                    </p:set>
                                    <p:animEffect transition="in" filter="dissolve">
                                      <p:cBhvr>
                                        <p:cTn id="39" dur="500"/>
                                        <p:tgtEl>
                                          <p:spTgt spid="4102">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4102">
                                            <p:txEl>
                                              <p:pRg st="9" end="9"/>
                                            </p:txEl>
                                          </p:spTgt>
                                        </p:tgtEl>
                                        <p:attrNameLst>
                                          <p:attrName>style.visibility</p:attrName>
                                        </p:attrNameLst>
                                      </p:cBhvr>
                                      <p:to>
                                        <p:strVal val="visible"/>
                                      </p:to>
                                    </p:set>
                                    <p:animEffect transition="in" filter="dissolve">
                                      <p:cBhvr>
                                        <p:cTn id="44" dur="500"/>
                                        <p:tgtEl>
                                          <p:spTgt spid="4102">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3" presetClass="entr" presetSubtype="16"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3" presetClass="entr" presetSubtype="16"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57" fill="hold">
                      <p:stCondLst>
                        <p:cond delay="indefinite"/>
                      </p:stCondLst>
                      <p:childTnLst>
                        <p:par>
                          <p:cTn id="58" fill="hold">
                            <p:stCondLst>
                              <p:cond delay="0"/>
                            </p:stCondLst>
                            <p:childTnLst>
                              <p:par>
                                <p:cTn id="59" presetID="23" presetClass="entr" presetSubtype="16" fill="hold" grpId="0" nodeType="click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23" presetClass="entr" presetSubtype="16"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p:cTn id="67" dur="500" fill="hold"/>
                                        <p:tgtEl>
                                          <p:spTgt spid="12"/>
                                        </p:tgtEl>
                                        <p:attrNameLst>
                                          <p:attrName>ppt_w</p:attrName>
                                        </p:attrNameLst>
                                      </p:cBhvr>
                                      <p:tavLst>
                                        <p:tav tm="0">
                                          <p:val>
                                            <p:fltVal val="0"/>
                                          </p:val>
                                        </p:tav>
                                        <p:tav tm="100000">
                                          <p:val>
                                            <p:strVal val="#ppt_w"/>
                                          </p:val>
                                        </p:tav>
                                      </p:tavLst>
                                    </p:anim>
                                    <p:anim calcmode="lin" valueType="num">
                                      <p:cBhvr>
                                        <p:cTn id="68"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69" fill="hold">
                      <p:stCondLst>
                        <p:cond delay="indefinite"/>
                      </p:stCondLst>
                      <p:childTnLst>
                        <p:par>
                          <p:cTn id="70" fill="hold">
                            <p:stCondLst>
                              <p:cond delay="0"/>
                            </p:stCondLst>
                            <p:childTnLst>
                              <p:par>
                                <p:cTn id="71" presetID="23" presetClass="entr" presetSubtype="16" fill="hold" grpId="0" nodeType="click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fltVal val="0"/>
                                          </p:val>
                                        </p:tav>
                                        <p:tav tm="100000">
                                          <p:val>
                                            <p:strVal val="#ppt_w"/>
                                          </p:val>
                                        </p:tav>
                                      </p:tavLst>
                                    </p:anim>
                                    <p:anim calcmode="lin" valueType="num">
                                      <p:cBhvr>
                                        <p:cTn id="7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nodeType="clickEffect">
                                  <p:stCondLst>
                                    <p:cond delay="0"/>
                                  </p:stCondLst>
                                  <p:childTnLst>
                                    <p:set>
                                      <p:cBhvr>
                                        <p:cTn id="78" dur="1" fill="hold">
                                          <p:stCondLst>
                                            <p:cond delay="0"/>
                                          </p:stCondLst>
                                        </p:cTn>
                                        <p:tgtEl>
                                          <p:spTgt spid="4102">
                                            <p:txEl>
                                              <p:pRg st="11" end="11"/>
                                            </p:txEl>
                                          </p:spTgt>
                                        </p:tgtEl>
                                        <p:attrNameLst>
                                          <p:attrName>style.visibility</p:attrName>
                                        </p:attrNameLst>
                                      </p:cBhvr>
                                      <p:to>
                                        <p:strVal val="visible"/>
                                      </p:to>
                                    </p:set>
                                    <p:animEffect transition="in" filter="fade">
                                      <p:cBhvr>
                                        <p:cTn id="79" dur="1000"/>
                                        <p:tgtEl>
                                          <p:spTgt spid="4102">
                                            <p:txEl>
                                              <p:pRg st="11" end="11"/>
                                            </p:txEl>
                                          </p:spTgt>
                                        </p:tgtEl>
                                      </p:cBhvr>
                                    </p:animEffect>
                                  </p:childTnLst>
                                </p:cTn>
                              </p:par>
                              <p:par>
                                <p:cTn id="80" presetID="10" presetClass="entr" presetSubtype="0" fill="hold" nodeType="withEffect">
                                  <p:stCondLst>
                                    <p:cond delay="0"/>
                                  </p:stCondLst>
                                  <p:childTnLst>
                                    <p:set>
                                      <p:cBhvr>
                                        <p:cTn id="81" dur="1" fill="hold">
                                          <p:stCondLst>
                                            <p:cond delay="0"/>
                                          </p:stCondLst>
                                        </p:cTn>
                                        <p:tgtEl>
                                          <p:spTgt spid="4102">
                                            <p:txEl>
                                              <p:pRg st="12" end="12"/>
                                            </p:txEl>
                                          </p:spTgt>
                                        </p:tgtEl>
                                        <p:attrNameLst>
                                          <p:attrName>style.visibility</p:attrName>
                                        </p:attrNameLst>
                                      </p:cBhvr>
                                      <p:to>
                                        <p:strVal val="visible"/>
                                      </p:to>
                                    </p:set>
                                    <p:animEffect transition="in" filter="fade">
                                      <p:cBhvr>
                                        <p:cTn id="82" dur="1000"/>
                                        <p:tgtEl>
                                          <p:spTgt spid="4102">
                                            <p:txEl>
                                              <p:pRg st="12" end="12"/>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4102">
                                            <p:txEl>
                                              <p:pRg st="13" end="13"/>
                                            </p:txEl>
                                          </p:spTgt>
                                        </p:tgtEl>
                                        <p:attrNameLst>
                                          <p:attrName>style.visibility</p:attrName>
                                        </p:attrNameLst>
                                      </p:cBhvr>
                                      <p:to>
                                        <p:strVal val="visible"/>
                                      </p:to>
                                    </p:set>
                                    <p:animEffect transition="in" filter="blinds(horizontal)">
                                      <p:cBhvr>
                                        <p:cTn id="87" dur="500"/>
                                        <p:tgtEl>
                                          <p:spTgt spid="4102">
                                            <p:txEl>
                                              <p:pRg st="13" end="13"/>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9" presetClass="entr" presetSubtype="0" fill="hold" nodeType="clickEffect">
                                  <p:stCondLst>
                                    <p:cond delay="0"/>
                                  </p:stCondLst>
                                  <p:childTnLst>
                                    <p:set>
                                      <p:cBhvr>
                                        <p:cTn id="91" dur="1" fill="hold">
                                          <p:stCondLst>
                                            <p:cond delay="0"/>
                                          </p:stCondLst>
                                        </p:cTn>
                                        <p:tgtEl>
                                          <p:spTgt spid="4100"/>
                                        </p:tgtEl>
                                        <p:attrNameLst>
                                          <p:attrName>style.visibility</p:attrName>
                                        </p:attrNameLst>
                                      </p:cBhvr>
                                      <p:to>
                                        <p:strVal val="visible"/>
                                      </p:to>
                                    </p:set>
                                    <p:animEffect transition="in" filter="dissolve">
                                      <p:cBhvr>
                                        <p:cTn id="92" dur="500"/>
                                        <p:tgtEl>
                                          <p:spTgt spid="4100"/>
                                        </p:tgtEl>
                                      </p:cBhvr>
                                    </p:animEffect>
                                  </p:childTnLst>
                                </p:cTn>
                              </p:par>
                              <p:par>
                                <p:cTn id="93" presetID="9" presetClass="entr" presetSubtype="0" fill="hold" nodeType="withEffect">
                                  <p:stCondLst>
                                    <p:cond delay="0"/>
                                  </p:stCondLst>
                                  <p:childTnLst>
                                    <p:set>
                                      <p:cBhvr>
                                        <p:cTn id="94" dur="1" fill="hold">
                                          <p:stCondLst>
                                            <p:cond delay="0"/>
                                          </p:stCondLst>
                                        </p:cTn>
                                        <p:tgtEl>
                                          <p:spTgt spid="4102">
                                            <p:txEl>
                                              <p:pRg st="14" end="14"/>
                                            </p:txEl>
                                          </p:spTgt>
                                        </p:tgtEl>
                                        <p:attrNameLst>
                                          <p:attrName>style.visibility</p:attrName>
                                        </p:attrNameLst>
                                      </p:cBhvr>
                                      <p:to>
                                        <p:strVal val="visible"/>
                                      </p:to>
                                    </p:set>
                                    <p:animEffect transition="in" filter="dissolve">
                                      <p:cBhvr>
                                        <p:cTn id="95" dur="500"/>
                                        <p:tgtEl>
                                          <p:spTgt spid="410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Slide Number Placeholder 7"/>
          <p:cNvSpPr>
            <a:spLocks noGrp="1"/>
          </p:cNvSpPr>
          <p:nvPr>
            <p:ph type="sldNum" sz="quarter" idx="12"/>
          </p:nvPr>
        </p:nvSpPr>
        <p:spPr>
          <a:noFill/>
        </p:spPr>
        <p:txBody>
          <a:bodyPr/>
          <a:lstStyle/>
          <a:p>
            <a:fld id="{5A8118B3-9822-4A0F-B34A-F2C912501803}" type="slidenum">
              <a:rPr lang="ar-SA" smtClean="0"/>
              <a:pPr/>
              <a:t>18</a:t>
            </a:fld>
            <a:endParaRPr lang="en-GB" smtClean="0"/>
          </a:p>
        </p:txBody>
      </p:sp>
      <p:sp>
        <p:nvSpPr>
          <p:cNvPr id="5127" name="Rectangle 2"/>
          <p:cNvSpPr>
            <a:spLocks noGrp="1" noChangeArrowheads="1"/>
          </p:cNvSpPr>
          <p:nvPr>
            <p:ph type="body" sz="half" idx="1"/>
          </p:nvPr>
        </p:nvSpPr>
        <p:spPr>
          <a:xfrm>
            <a:off x="457200" y="260350"/>
            <a:ext cx="8218488" cy="6264275"/>
          </a:xfrm>
          <a:noFill/>
        </p:spPr>
        <p:txBody>
          <a:bodyPr/>
          <a:lstStyle/>
          <a:p>
            <a:pPr eaLnBrk="1" hangingPunct="1">
              <a:buFontTx/>
              <a:buNone/>
            </a:pPr>
            <a:endParaRPr lang="en-US" sz="900" u="sng" dirty="0" smtClean="0">
              <a:solidFill>
                <a:schemeClr val="accent2"/>
              </a:solidFill>
              <a:latin typeface="Times New Roman" pitchFamily="18" charset="0"/>
              <a:cs typeface="Times New Roman" pitchFamily="18" charset="0"/>
            </a:endParaRPr>
          </a:p>
          <a:p>
            <a:pPr eaLnBrk="1" hangingPunct="1">
              <a:buFontTx/>
              <a:buNone/>
            </a:pPr>
            <a:r>
              <a:rPr lang="en-US" sz="1800" b="1" u="sng" dirty="0" smtClean="0">
                <a:solidFill>
                  <a:schemeClr val="accent2"/>
                </a:solidFill>
                <a:latin typeface="Times New Roman" pitchFamily="18" charset="0"/>
                <a:cs typeface="Times New Roman" pitchFamily="18" charset="0"/>
              </a:rPr>
              <a:t>Median</a:t>
            </a:r>
            <a:r>
              <a:rPr lang="en-US" sz="1800" u="sng" dirty="0" smtClean="0">
                <a:solidFill>
                  <a:schemeClr val="accent2"/>
                </a:solidFill>
                <a:latin typeface="Times New Roman" pitchFamily="18" charset="0"/>
                <a:cs typeface="Times New Roman" pitchFamily="18" charset="0"/>
              </a:rPr>
              <a:t> </a:t>
            </a:r>
            <a:r>
              <a:rPr lang="en-US" sz="1800" u="sng" dirty="0" smtClean="0">
                <a:latin typeface="Times New Roman" pitchFamily="18" charset="0"/>
                <a:cs typeface="Times New Roman" pitchFamily="18" charset="0"/>
              </a:rPr>
              <a:t>(or med)</a:t>
            </a:r>
            <a:r>
              <a:rPr lang="en-US" sz="3600" dirty="0" smtClean="0">
                <a:solidFill>
                  <a:schemeClr val="accent2"/>
                </a:solidFill>
                <a:latin typeface="Times New Roman" pitchFamily="18" charset="0"/>
                <a:cs typeface="Times New Roman" pitchFamily="18" charset="0"/>
              </a:rPr>
              <a:t> </a:t>
            </a:r>
            <a:r>
              <a:rPr lang="en-US" sz="1800" dirty="0" smtClean="0">
                <a:latin typeface="Times New Roman" pitchFamily="18" charset="0"/>
                <a:cs typeface="Times New Roman" pitchFamily="18" charset="0"/>
              </a:rPr>
              <a:t>The median is the middle value of the ordered observation  </a:t>
            </a:r>
            <a:endParaRPr lang="en-US" sz="1800" u="sng" dirty="0" smtClean="0">
              <a:latin typeface="Times New Roman" pitchFamily="18" charset="0"/>
              <a:cs typeface="Times New Roman" pitchFamily="18" charset="0"/>
            </a:endParaRPr>
          </a:p>
          <a:p>
            <a:pPr eaLnBrk="1" hangingPunct="1">
              <a:buFontTx/>
              <a:buNone/>
            </a:pPr>
            <a:r>
              <a:rPr lang="en-US" sz="1800" dirty="0" smtClean="0">
                <a:latin typeface="Times New Roman" pitchFamily="18" charset="0"/>
                <a:cs typeface="Times New Roman" pitchFamily="18" charset="0"/>
              </a:rPr>
              <a:t>To find the median of a sample of n observation, we first order the data, then</a:t>
            </a:r>
          </a:p>
          <a:p>
            <a:pPr eaLnBrk="1" hangingPunct="1">
              <a:buFontTx/>
              <a:buNone/>
            </a:pPr>
            <a:r>
              <a:rPr lang="en-US" sz="1800" dirty="0" smtClean="0">
                <a:latin typeface="Times New Roman" pitchFamily="18" charset="0"/>
                <a:cs typeface="Times New Roman" pitchFamily="18" charset="0"/>
              </a:rPr>
              <a:t>   1) </a:t>
            </a:r>
            <a:r>
              <a:rPr lang="en-US" sz="1800" u="sng" dirty="0" smtClean="0">
                <a:latin typeface="Times New Roman" pitchFamily="18" charset="0"/>
                <a:cs typeface="Times New Roman" pitchFamily="18" charset="0"/>
              </a:rPr>
              <a:t>If </a:t>
            </a:r>
            <a:r>
              <a:rPr lang="en-US" sz="1800" i="1" u="sng" dirty="0" smtClean="0">
                <a:latin typeface="Times New Roman" pitchFamily="18" charset="0"/>
                <a:cs typeface="Times New Roman" pitchFamily="18" charset="0"/>
              </a:rPr>
              <a:t>n</a:t>
            </a:r>
            <a:r>
              <a:rPr lang="en-US" sz="1800" u="sng" dirty="0" smtClean="0">
                <a:latin typeface="Times New Roman" pitchFamily="18" charset="0"/>
                <a:cs typeface="Times New Roman" pitchFamily="18" charset="0"/>
              </a:rPr>
              <a:t> is odd</a:t>
            </a:r>
            <a:r>
              <a:rPr lang="en-US" sz="1800" dirty="0" smtClean="0">
                <a:latin typeface="Times New Roman" pitchFamily="18" charset="0"/>
                <a:cs typeface="Times New Roman" pitchFamily="18" charset="0"/>
              </a:rPr>
              <a:t>, the middle observation is the order (</a:t>
            </a:r>
            <a:r>
              <a:rPr lang="en-US" sz="1800" i="1" dirty="0" smtClean="0">
                <a:latin typeface="Times New Roman" pitchFamily="18" charset="0"/>
                <a:cs typeface="Times New Roman" pitchFamily="18" charset="0"/>
              </a:rPr>
              <a:t>n</a:t>
            </a:r>
            <a:r>
              <a:rPr lang="en-US" sz="1800" dirty="0" smtClean="0">
                <a:latin typeface="Times New Roman" pitchFamily="18" charset="0"/>
                <a:cs typeface="Times New Roman" pitchFamily="18" charset="0"/>
              </a:rPr>
              <a:t>+1)/2.</a:t>
            </a:r>
          </a:p>
          <a:p>
            <a:pPr eaLnBrk="1" hangingPunct="1">
              <a:buFontTx/>
              <a:buNone/>
            </a:pPr>
            <a:r>
              <a:rPr lang="en-US" sz="1800" dirty="0" smtClean="0">
                <a:latin typeface="Times New Roman" pitchFamily="18" charset="0"/>
                <a:cs typeface="Times New Roman" pitchFamily="18" charset="0"/>
              </a:rPr>
              <a:t>   2) </a:t>
            </a:r>
            <a:r>
              <a:rPr lang="en-US" sz="1800" u="sng" dirty="0" smtClean="0">
                <a:latin typeface="Times New Roman" pitchFamily="18" charset="0"/>
                <a:cs typeface="Times New Roman" pitchFamily="18" charset="0"/>
              </a:rPr>
              <a:t>If </a:t>
            </a:r>
            <a:r>
              <a:rPr lang="en-US" sz="1800" i="1" u="sng" dirty="0" smtClean="0">
                <a:latin typeface="Times New Roman" pitchFamily="18" charset="0"/>
                <a:cs typeface="Times New Roman" pitchFamily="18" charset="0"/>
              </a:rPr>
              <a:t>n</a:t>
            </a:r>
            <a:r>
              <a:rPr lang="en-US" sz="1800" u="sng" dirty="0" smtClean="0">
                <a:latin typeface="Times New Roman" pitchFamily="18" charset="0"/>
                <a:cs typeface="Times New Roman" pitchFamily="18" charset="0"/>
              </a:rPr>
              <a:t> is even, </a:t>
            </a:r>
            <a:r>
              <a:rPr lang="en-US" sz="1800" dirty="0" smtClean="0">
                <a:latin typeface="Times New Roman" pitchFamily="18" charset="0"/>
                <a:cs typeface="Times New Roman" pitchFamily="18" charset="0"/>
              </a:rPr>
              <a:t>the middle two observations are the </a:t>
            </a:r>
            <a:r>
              <a:rPr lang="en-US" sz="1800" i="1" dirty="0" smtClean="0">
                <a:latin typeface="Times New Roman" pitchFamily="18" charset="0"/>
                <a:cs typeface="Times New Roman" pitchFamily="18" charset="0"/>
              </a:rPr>
              <a:t>n</a:t>
            </a:r>
            <a:r>
              <a:rPr lang="en-US" sz="1800" dirty="0" smtClean="0">
                <a:latin typeface="Times New Roman" pitchFamily="18" charset="0"/>
                <a:cs typeface="Times New Roman" pitchFamily="18" charset="0"/>
              </a:rPr>
              <a:t>/2 and the next observation, the median is the average of them.</a:t>
            </a:r>
            <a:r>
              <a:rPr lang="en-US" sz="3600" dirty="0" smtClean="0">
                <a:latin typeface="Times New Roman" pitchFamily="18" charset="0"/>
                <a:cs typeface="Times New Roman" pitchFamily="18" charset="0"/>
              </a:rPr>
              <a:t>  </a:t>
            </a:r>
            <a:endParaRPr lang="en-US" sz="3600" u="sng" dirty="0" smtClean="0">
              <a:latin typeface="Times New Roman" pitchFamily="18" charset="0"/>
              <a:cs typeface="Times New Roman" pitchFamily="18" charset="0"/>
            </a:endParaRPr>
          </a:p>
          <a:p>
            <a:pPr eaLnBrk="1" hangingPunct="1">
              <a:buFontTx/>
              <a:buNone/>
            </a:pPr>
            <a:r>
              <a:rPr lang="en-US" sz="1800" u="sng" dirty="0" smtClean="0">
                <a:latin typeface="Times New Roman" pitchFamily="18" charset="0"/>
                <a:cs typeface="Times New Roman" pitchFamily="18" charset="0"/>
              </a:rPr>
              <a:t>Example 2.2.1:</a:t>
            </a:r>
            <a:r>
              <a:rPr lang="en-US" sz="2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Find the median of the following samples</a:t>
            </a:r>
          </a:p>
          <a:p>
            <a:pPr eaLnBrk="1" hangingPunct="1">
              <a:buFontTx/>
              <a:buNone/>
            </a:pPr>
            <a:r>
              <a:rPr lang="en-US" sz="1800" dirty="0" smtClean="0">
                <a:latin typeface="Times New Roman" pitchFamily="18" charset="0"/>
                <a:cs typeface="Times New Roman" pitchFamily="18" charset="0"/>
              </a:rPr>
              <a:t>a) 29, 30, 32, 31, 28, 29, 30, 42, 40, 40, 40.</a:t>
            </a:r>
          </a:p>
          <a:p>
            <a:pPr eaLnBrk="1" hangingPunct="1">
              <a:buFontTx/>
              <a:buNone/>
            </a:pPr>
            <a:r>
              <a:rPr lang="en-US" sz="1800" dirty="0" smtClean="0">
                <a:latin typeface="Times New Roman" pitchFamily="18" charset="0"/>
                <a:cs typeface="Times New Roman" pitchFamily="18" charset="0"/>
              </a:rPr>
              <a:t>First we order the data 28, 29, 29, 30, 30, 31, 32, 40, 40, 40, 42 </a:t>
            </a:r>
          </a:p>
          <a:p>
            <a:pPr eaLnBrk="1" hangingPunct="1">
              <a:buFontTx/>
              <a:buNone/>
            </a:pPr>
            <a:r>
              <a:rPr lang="en-US" sz="1800" dirty="0" smtClean="0">
                <a:latin typeface="Times New Roman" pitchFamily="18" charset="0"/>
                <a:cs typeface="Times New Roman" pitchFamily="18" charset="0"/>
              </a:rPr>
              <a:t>n= 11, odd, the order of the median is (n+1)/2=(11+1)/2=6</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a:t>
            </a:r>
          </a:p>
          <a:p>
            <a:pPr algn="ctr" eaLnBrk="1" hangingPunct="1">
              <a:buFontTx/>
              <a:buNone/>
            </a:pPr>
            <a:r>
              <a:rPr lang="en-US" sz="1800" dirty="0" smtClean="0">
                <a:latin typeface="Times New Roman" pitchFamily="18" charset="0"/>
                <a:cs typeface="Times New Roman" pitchFamily="18" charset="0"/>
              </a:rPr>
              <a:t>28,  29,  29,  30,  30,  31,  32,  40,  40,  40,  42</a:t>
            </a:r>
          </a:p>
          <a:p>
            <a:pPr eaLnBrk="1" hangingPunct="1">
              <a:buFontTx/>
              <a:buNone/>
            </a:pPr>
            <a:r>
              <a:rPr lang="en-US" sz="1800" dirty="0" smtClean="0">
                <a:latin typeface="Times New Roman" pitchFamily="18" charset="0"/>
                <a:cs typeface="Times New Roman" pitchFamily="18" charset="0"/>
              </a:rPr>
              <a:t>med=31 (unit)</a:t>
            </a:r>
          </a:p>
          <a:p>
            <a:pPr eaLnBrk="1" hangingPunct="1">
              <a:buFontTx/>
              <a:buNone/>
            </a:pPr>
            <a:r>
              <a:rPr lang="en-US" sz="1800" dirty="0" smtClean="0">
                <a:latin typeface="Times New Roman" pitchFamily="18" charset="0"/>
                <a:cs typeface="Times New Roman" pitchFamily="18" charset="0"/>
              </a:rPr>
              <a:t> b) 1.5, 3.0, 18.5, 24.0, 12.0, 4.5, 6.0, 9.5, 10.5, 15.0, 11.0, 11.5</a:t>
            </a:r>
          </a:p>
          <a:p>
            <a:pPr eaLnBrk="1" hangingPunct="1">
              <a:buFontTx/>
              <a:buNone/>
            </a:pPr>
            <a:r>
              <a:rPr lang="en-US" sz="1800" i="1" dirty="0" smtClean="0">
                <a:latin typeface="Times New Roman" pitchFamily="18" charset="0"/>
                <a:cs typeface="Times New Roman" pitchFamily="18" charset="0"/>
              </a:rPr>
              <a:t>n</a:t>
            </a:r>
            <a:r>
              <a:rPr lang="en-US" sz="1800" dirty="0" smtClean="0">
                <a:latin typeface="Times New Roman" pitchFamily="18" charset="0"/>
                <a:cs typeface="Times New Roman" pitchFamily="18" charset="0"/>
              </a:rPr>
              <a:t>=12, even, n/2=6</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 hence we take the average of the 6</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and the 7</a:t>
            </a:r>
            <a:r>
              <a:rPr lang="en-US" sz="1800" baseline="30000" dirty="0" smtClean="0">
                <a:latin typeface="Times New Roman" pitchFamily="18" charset="0"/>
                <a:cs typeface="Times New Roman" pitchFamily="18" charset="0"/>
              </a:rPr>
              <a:t>th </a:t>
            </a:r>
            <a:r>
              <a:rPr lang="en-US" sz="1800" dirty="0" smtClean="0">
                <a:latin typeface="Times New Roman" pitchFamily="18" charset="0"/>
                <a:cs typeface="Times New Roman" pitchFamily="18" charset="0"/>
              </a:rPr>
              <a:t>value</a:t>
            </a:r>
          </a:p>
          <a:p>
            <a:pPr eaLnBrk="1" hangingPunct="1">
              <a:buFontTx/>
              <a:buNone/>
            </a:pPr>
            <a:r>
              <a:rPr lang="en-US" sz="1800" dirty="0" smtClean="0">
                <a:latin typeface="Times New Roman" pitchFamily="18" charset="0"/>
                <a:cs typeface="Times New Roman" pitchFamily="18" charset="0"/>
              </a:rPr>
              <a:t>The ordered sample is 1.5, 3.0, 4.5, 6.0, 9.5, 10.5, 11, 11.5, 12.0, 15.0, 18.5, 24.0   </a:t>
            </a:r>
          </a:p>
          <a:p>
            <a:pPr eaLnBrk="1" hangingPunct="1">
              <a:buFontTx/>
              <a:buNone/>
            </a:pPr>
            <a:r>
              <a:rPr lang="en-US" sz="1800" baseline="30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med=(10.5+11)/2=10.75 (unit)</a:t>
            </a:r>
          </a:p>
        </p:txBody>
      </p:sp>
      <p:graphicFrame>
        <p:nvGraphicFramePr>
          <p:cNvPr id="5122" name="Object 4"/>
          <p:cNvGraphicFramePr>
            <a:graphicFrameLocks noChangeAspect="1"/>
          </p:cNvGraphicFramePr>
          <p:nvPr>
            <p:ph sz="quarter" idx="2"/>
          </p:nvPr>
        </p:nvGraphicFramePr>
        <p:xfrm>
          <a:off x="1692275" y="4148138"/>
          <a:ext cx="3455988" cy="720725"/>
        </p:xfrm>
        <a:graphic>
          <a:graphicData uri="http://schemas.openxmlformats.org/presentationml/2006/ole">
            <p:oleObj spid="_x0000_s5122" name="Equation" r:id="rId3" imgW="114120" imgH="380880" progId="Equation.3">
              <p:embed/>
            </p:oleObj>
          </a:graphicData>
        </a:graphic>
      </p:graphicFrame>
      <p:sp>
        <p:nvSpPr>
          <p:cNvPr id="5128"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5123" name="Object 7"/>
          <p:cNvGraphicFramePr>
            <a:graphicFrameLocks noChangeAspect="1"/>
          </p:cNvGraphicFramePr>
          <p:nvPr>
            <p:ph sz="quarter" idx="3"/>
          </p:nvPr>
        </p:nvGraphicFramePr>
        <p:xfrm>
          <a:off x="3924300" y="4076700"/>
          <a:ext cx="3455988" cy="792163"/>
        </p:xfrm>
        <a:graphic>
          <a:graphicData uri="http://schemas.openxmlformats.org/presentationml/2006/ole">
            <p:oleObj spid="_x0000_s5123" name="Equation" r:id="rId4" imgW="114120" imgH="380880" progId="Equation.3">
              <p:embed/>
            </p:oleObj>
          </a:graphicData>
        </a:graphic>
      </p:graphicFrame>
      <p:sp>
        <p:nvSpPr>
          <p:cNvPr id="5129" name="Oval 10"/>
          <p:cNvSpPr>
            <a:spLocks noChangeArrowheads="1"/>
          </p:cNvSpPr>
          <p:nvPr/>
        </p:nvSpPr>
        <p:spPr bwMode="auto">
          <a:xfrm>
            <a:off x="4356100" y="4148138"/>
            <a:ext cx="358775" cy="360362"/>
          </a:xfrm>
          <a:prstGeom prst="ellipse">
            <a:avLst/>
          </a:prstGeom>
          <a:noFill/>
          <a:ln w="9525">
            <a:solidFill>
              <a:schemeClr val="tx1"/>
            </a:solidFill>
            <a:round/>
            <a:headEnd/>
            <a:tailEnd/>
          </a:ln>
        </p:spPr>
        <p:txBody>
          <a:bodyPr wrap="none" anchor="ctr"/>
          <a:lstStyle/>
          <a:p>
            <a:endParaRPr lang="ar-SA"/>
          </a:p>
        </p:txBody>
      </p:sp>
      <p:graphicFrame>
        <p:nvGraphicFramePr>
          <p:cNvPr id="5124" name="Object 11"/>
          <p:cNvGraphicFramePr>
            <a:graphicFrameLocks noChangeAspect="1"/>
          </p:cNvGraphicFramePr>
          <p:nvPr/>
        </p:nvGraphicFramePr>
        <p:xfrm>
          <a:off x="1692275" y="5445125"/>
          <a:ext cx="3816350" cy="720725"/>
        </p:xfrm>
        <a:graphic>
          <a:graphicData uri="http://schemas.openxmlformats.org/presentationml/2006/ole">
            <p:oleObj spid="_x0000_s5124" name="Equation" r:id="rId5" imgW="114120" imgH="380880" progId="Equation.3">
              <p:embed/>
            </p:oleObj>
          </a:graphicData>
        </a:graphic>
      </p:graphicFrame>
      <p:graphicFrame>
        <p:nvGraphicFramePr>
          <p:cNvPr id="5125" name="Object 12"/>
          <p:cNvGraphicFramePr>
            <a:graphicFrameLocks noChangeAspect="1"/>
          </p:cNvGraphicFramePr>
          <p:nvPr/>
        </p:nvGraphicFramePr>
        <p:xfrm>
          <a:off x="4284663" y="5445125"/>
          <a:ext cx="4859337" cy="720725"/>
        </p:xfrm>
        <a:graphic>
          <a:graphicData uri="http://schemas.openxmlformats.org/presentationml/2006/ole">
            <p:oleObj spid="_x0000_s5125" name="Equation" r:id="rId6" imgW="114120" imgH="380880" progId="Equation.3">
              <p:embed/>
            </p:oleObj>
          </a:graphicData>
        </a:graphic>
      </p:graphicFrame>
      <p:sp>
        <p:nvSpPr>
          <p:cNvPr id="5130" name="Oval 13"/>
          <p:cNvSpPr>
            <a:spLocks noChangeArrowheads="1"/>
          </p:cNvSpPr>
          <p:nvPr/>
        </p:nvSpPr>
        <p:spPr bwMode="auto">
          <a:xfrm>
            <a:off x="4572000" y="5446713"/>
            <a:ext cx="863600" cy="503237"/>
          </a:xfrm>
          <a:prstGeom prst="ellipse">
            <a:avLst/>
          </a:prstGeom>
          <a:noFill/>
          <a:ln w="9525">
            <a:solidFill>
              <a:schemeClr val="tx1"/>
            </a:solidFill>
            <a:round/>
            <a:headEnd/>
            <a:tailEnd/>
          </a:ln>
        </p:spPr>
        <p:txBody>
          <a:bodyPr wrap="none" anchor="ctr"/>
          <a:lstStyle/>
          <a:p>
            <a:endParaRPr lang="ar-SA"/>
          </a:p>
        </p:txBody>
      </p:sp>
      <p:sp>
        <p:nvSpPr>
          <p:cNvPr id="5131" name="Rectangle 14"/>
          <p:cNvSpPr>
            <a:spLocks noChangeArrowheads="1"/>
          </p:cNvSpPr>
          <p:nvPr/>
        </p:nvSpPr>
        <p:spPr bwMode="auto">
          <a:xfrm>
            <a:off x="4211638" y="4654550"/>
            <a:ext cx="287337" cy="214313"/>
          </a:xfrm>
          <a:prstGeom prst="rect">
            <a:avLst/>
          </a:prstGeom>
          <a:noFill/>
          <a:ln w="9525">
            <a:solidFill>
              <a:schemeClr val="tx1"/>
            </a:solidFill>
            <a:miter lim="800000"/>
            <a:headEnd/>
            <a:tailEnd/>
          </a:ln>
        </p:spPr>
        <p:txBody>
          <a:bodyPr wrap="none" anchor="ctr"/>
          <a:lstStyle/>
          <a:p>
            <a:pPr algn="ctr"/>
            <a:r>
              <a:rPr lang="en-US" sz="1400">
                <a:latin typeface="Times New Roman" pitchFamily="18" charset="0"/>
                <a:cs typeface="Times New Roman" pitchFamily="18" charset="0"/>
              </a:rPr>
              <a:t>6</a:t>
            </a:r>
            <a:r>
              <a:rPr lang="en-US" sz="1400" baseline="30000">
                <a:latin typeface="Times New Roman" pitchFamily="18" charset="0"/>
                <a:cs typeface="Times New Roman" pitchFamily="18" charset="0"/>
              </a:rPr>
              <a:t>th</a:t>
            </a:r>
            <a:r>
              <a:rPr lang="en-US"/>
              <a:t> </a:t>
            </a:r>
          </a:p>
        </p:txBody>
      </p:sp>
      <p:sp>
        <p:nvSpPr>
          <p:cNvPr id="5132" name="Line 15"/>
          <p:cNvSpPr>
            <a:spLocks noChangeShapeType="1"/>
          </p:cNvSpPr>
          <p:nvPr/>
        </p:nvSpPr>
        <p:spPr bwMode="auto">
          <a:xfrm flipV="1">
            <a:off x="4500563" y="4508500"/>
            <a:ext cx="0" cy="144463"/>
          </a:xfrm>
          <a:prstGeom prst="line">
            <a:avLst/>
          </a:prstGeom>
          <a:noFill/>
          <a:ln w="9525">
            <a:solidFill>
              <a:schemeClr val="tx1"/>
            </a:solidFill>
            <a:round/>
            <a:headEnd/>
            <a:tailEnd type="triangle" w="med" len="med"/>
          </a:ln>
        </p:spPr>
        <p:txBody>
          <a:bodyPr/>
          <a:lstStyle/>
          <a:p>
            <a:endParaRPr lang="ar-SA"/>
          </a:p>
        </p:txBody>
      </p:sp>
      <p:sp>
        <p:nvSpPr>
          <p:cNvPr id="5133" name="Rectangle 16"/>
          <p:cNvSpPr>
            <a:spLocks noChangeArrowheads="1"/>
          </p:cNvSpPr>
          <p:nvPr/>
        </p:nvSpPr>
        <p:spPr bwMode="auto">
          <a:xfrm>
            <a:off x="4645025" y="6167438"/>
            <a:ext cx="287338" cy="214312"/>
          </a:xfrm>
          <a:prstGeom prst="rect">
            <a:avLst/>
          </a:prstGeom>
          <a:noFill/>
          <a:ln w="9525">
            <a:solidFill>
              <a:schemeClr val="tx1"/>
            </a:solidFill>
            <a:miter lim="800000"/>
            <a:headEnd/>
            <a:tailEnd/>
          </a:ln>
        </p:spPr>
        <p:txBody>
          <a:bodyPr wrap="none" anchor="ctr"/>
          <a:lstStyle/>
          <a:p>
            <a:pPr algn="ctr"/>
            <a:r>
              <a:rPr lang="en-US" sz="1400">
                <a:latin typeface="Times New Roman" pitchFamily="18" charset="0"/>
                <a:cs typeface="Times New Roman" pitchFamily="18" charset="0"/>
              </a:rPr>
              <a:t>6</a:t>
            </a:r>
            <a:r>
              <a:rPr lang="en-US" sz="1400" baseline="30000">
                <a:latin typeface="Times New Roman" pitchFamily="18" charset="0"/>
                <a:cs typeface="Times New Roman" pitchFamily="18" charset="0"/>
              </a:rPr>
              <a:t>th</a:t>
            </a:r>
            <a:r>
              <a:rPr lang="en-US"/>
              <a:t> </a:t>
            </a:r>
          </a:p>
        </p:txBody>
      </p:sp>
      <p:sp>
        <p:nvSpPr>
          <p:cNvPr id="5134" name="Rectangle 17"/>
          <p:cNvSpPr>
            <a:spLocks noChangeArrowheads="1"/>
          </p:cNvSpPr>
          <p:nvPr/>
        </p:nvSpPr>
        <p:spPr bwMode="auto">
          <a:xfrm>
            <a:off x="5076825" y="6165850"/>
            <a:ext cx="287338" cy="214313"/>
          </a:xfrm>
          <a:prstGeom prst="rect">
            <a:avLst/>
          </a:prstGeom>
          <a:noFill/>
          <a:ln w="9525">
            <a:solidFill>
              <a:schemeClr val="tx1"/>
            </a:solidFill>
            <a:miter lim="800000"/>
            <a:headEnd/>
            <a:tailEnd/>
          </a:ln>
        </p:spPr>
        <p:txBody>
          <a:bodyPr wrap="none" anchor="ctr"/>
          <a:lstStyle/>
          <a:p>
            <a:pPr algn="ctr"/>
            <a:r>
              <a:rPr lang="en-US" sz="1400">
                <a:latin typeface="Times New Roman" pitchFamily="18" charset="0"/>
                <a:cs typeface="Times New Roman" pitchFamily="18" charset="0"/>
              </a:rPr>
              <a:t>7</a:t>
            </a:r>
            <a:r>
              <a:rPr lang="en-US" sz="1400" baseline="30000">
                <a:latin typeface="Times New Roman" pitchFamily="18" charset="0"/>
                <a:cs typeface="Times New Roman" pitchFamily="18" charset="0"/>
              </a:rPr>
              <a:t>th</a:t>
            </a:r>
            <a:r>
              <a:rPr lang="en-US"/>
              <a:t> </a:t>
            </a:r>
          </a:p>
        </p:txBody>
      </p:sp>
      <p:sp>
        <p:nvSpPr>
          <p:cNvPr id="5135" name="Line 20"/>
          <p:cNvSpPr>
            <a:spLocks noChangeShapeType="1"/>
          </p:cNvSpPr>
          <p:nvPr/>
        </p:nvSpPr>
        <p:spPr bwMode="auto">
          <a:xfrm flipV="1">
            <a:off x="5219700" y="5805488"/>
            <a:ext cx="0" cy="287337"/>
          </a:xfrm>
          <a:prstGeom prst="line">
            <a:avLst/>
          </a:prstGeom>
          <a:noFill/>
          <a:ln w="9525">
            <a:solidFill>
              <a:schemeClr val="tx1"/>
            </a:solidFill>
            <a:round/>
            <a:headEnd/>
            <a:tailEnd type="triangle" w="med" len="med"/>
          </a:ln>
        </p:spPr>
        <p:txBody>
          <a:bodyPr/>
          <a:lstStyle/>
          <a:p>
            <a:endParaRPr lang="ar-SA"/>
          </a:p>
        </p:txBody>
      </p:sp>
      <p:sp>
        <p:nvSpPr>
          <p:cNvPr id="5136" name="Line 21"/>
          <p:cNvSpPr>
            <a:spLocks noChangeShapeType="1"/>
          </p:cNvSpPr>
          <p:nvPr/>
        </p:nvSpPr>
        <p:spPr bwMode="auto">
          <a:xfrm flipV="1">
            <a:off x="4787900" y="5805488"/>
            <a:ext cx="0" cy="287337"/>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127">
                                            <p:txEl>
                                              <p:pRg st="1" end="1"/>
                                            </p:txEl>
                                          </p:spTgt>
                                        </p:tgtEl>
                                        <p:attrNameLst>
                                          <p:attrName>style.visibility</p:attrName>
                                        </p:attrNameLst>
                                      </p:cBhvr>
                                      <p:to>
                                        <p:strVal val="visible"/>
                                      </p:to>
                                    </p:set>
                                    <p:animEffect transition="in" filter="dissolve">
                                      <p:cBhvr>
                                        <p:cTn id="7" dur="500"/>
                                        <p:tgtEl>
                                          <p:spTgt spid="512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127">
                                            <p:txEl>
                                              <p:pRg st="2" end="2"/>
                                            </p:txEl>
                                          </p:spTgt>
                                        </p:tgtEl>
                                        <p:attrNameLst>
                                          <p:attrName>style.visibility</p:attrName>
                                        </p:attrNameLst>
                                      </p:cBhvr>
                                      <p:to>
                                        <p:strVal val="visible"/>
                                      </p:to>
                                    </p:set>
                                    <p:animEffect transition="in" filter="dissolve">
                                      <p:cBhvr>
                                        <p:cTn id="12" dur="500"/>
                                        <p:tgtEl>
                                          <p:spTgt spid="512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5127">
                                            <p:txEl>
                                              <p:pRg st="3" end="3"/>
                                            </p:txEl>
                                          </p:spTgt>
                                        </p:tgtEl>
                                        <p:attrNameLst>
                                          <p:attrName>style.visibility</p:attrName>
                                        </p:attrNameLst>
                                      </p:cBhvr>
                                      <p:to>
                                        <p:strVal val="visible"/>
                                      </p:to>
                                    </p:set>
                                    <p:animEffect transition="in" filter="dissolve">
                                      <p:cBhvr>
                                        <p:cTn id="17" dur="500"/>
                                        <p:tgtEl>
                                          <p:spTgt spid="512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5127">
                                            <p:txEl>
                                              <p:pRg st="4" end="4"/>
                                            </p:txEl>
                                          </p:spTgt>
                                        </p:tgtEl>
                                        <p:attrNameLst>
                                          <p:attrName>style.visibility</p:attrName>
                                        </p:attrNameLst>
                                      </p:cBhvr>
                                      <p:to>
                                        <p:strVal val="visible"/>
                                      </p:to>
                                    </p:set>
                                    <p:animEffect transition="in" filter="dissolve">
                                      <p:cBhvr>
                                        <p:cTn id="22" dur="500"/>
                                        <p:tgtEl>
                                          <p:spTgt spid="512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5127">
                                            <p:txEl>
                                              <p:pRg st="5" end="5"/>
                                            </p:txEl>
                                          </p:spTgt>
                                        </p:tgtEl>
                                        <p:attrNameLst>
                                          <p:attrName>style.visibility</p:attrName>
                                        </p:attrNameLst>
                                      </p:cBhvr>
                                      <p:to>
                                        <p:strVal val="visible"/>
                                      </p:to>
                                    </p:set>
                                    <p:animEffect transition="in" filter="dissolve">
                                      <p:cBhvr>
                                        <p:cTn id="27" dur="500"/>
                                        <p:tgtEl>
                                          <p:spTgt spid="5127">
                                            <p:txEl>
                                              <p:pRg st="5" end="5"/>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5127">
                                            <p:txEl>
                                              <p:pRg st="6" end="6"/>
                                            </p:txEl>
                                          </p:spTgt>
                                        </p:tgtEl>
                                        <p:attrNameLst>
                                          <p:attrName>style.visibility</p:attrName>
                                        </p:attrNameLst>
                                      </p:cBhvr>
                                      <p:to>
                                        <p:strVal val="visible"/>
                                      </p:to>
                                    </p:set>
                                    <p:animEffect transition="in" filter="dissolve">
                                      <p:cBhvr>
                                        <p:cTn id="30" dur="500"/>
                                        <p:tgtEl>
                                          <p:spTgt spid="5127">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5127">
                                            <p:txEl>
                                              <p:pRg st="7" end="7"/>
                                            </p:txEl>
                                          </p:spTgt>
                                        </p:tgtEl>
                                        <p:attrNameLst>
                                          <p:attrName>style.visibility</p:attrName>
                                        </p:attrNameLst>
                                      </p:cBhvr>
                                      <p:to>
                                        <p:strVal val="visible"/>
                                      </p:to>
                                    </p:set>
                                    <p:animEffect transition="in" filter="dissolve">
                                      <p:cBhvr>
                                        <p:cTn id="35" dur="500"/>
                                        <p:tgtEl>
                                          <p:spTgt spid="5127">
                                            <p:txEl>
                                              <p:pRg st="7" end="7"/>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5127">
                                            <p:txEl>
                                              <p:pRg st="8" end="8"/>
                                            </p:txEl>
                                          </p:spTgt>
                                        </p:tgtEl>
                                        <p:attrNameLst>
                                          <p:attrName>style.visibility</p:attrName>
                                        </p:attrNameLst>
                                      </p:cBhvr>
                                      <p:to>
                                        <p:strVal val="visible"/>
                                      </p:to>
                                    </p:set>
                                    <p:animEffect transition="in" filter="dissolve">
                                      <p:cBhvr>
                                        <p:cTn id="38" dur="500"/>
                                        <p:tgtEl>
                                          <p:spTgt spid="5127">
                                            <p:txEl>
                                              <p:pRg st="8" end="8"/>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5127">
                                            <p:txEl>
                                              <p:pRg st="9" end="9"/>
                                            </p:txEl>
                                          </p:spTgt>
                                        </p:tgtEl>
                                        <p:attrNameLst>
                                          <p:attrName>style.visibility</p:attrName>
                                        </p:attrNameLst>
                                      </p:cBhvr>
                                      <p:to>
                                        <p:strVal val="visible"/>
                                      </p:to>
                                    </p:set>
                                    <p:animEffect transition="in" filter="dissolve">
                                      <p:cBhvr>
                                        <p:cTn id="43" dur="500"/>
                                        <p:tgtEl>
                                          <p:spTgt spid="5127">
                                            <p:txEl>
                                              <p:pRg st="9" end="9"/>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5129"/>
                                        </p:tgtEl>
                                        <p:attrNameLst>
                                          <p:attrName>style.visibility</p:attrName>
                                        </p:attrNameLst>
                                      </p:cBhvr>
                                      <p:to>
                                        <p:strVal val="visible"/>
                                      </p:to>
                                    </p:set>
                                    <p:animEffect transition="in" filter="blinds(horizontal)">
                                      <p:cBhvr>
                                        <p:cTn id="48" dur="500"/>
                                        <p:tgtEl>
                                          <p:spTgt spid="5129"/>
                                        </p:tgtEl>
                                      </p:cBhvr>
                                    </p:animEffect>
                                  </p:childTnLst>
                                </p:cTn>
                              </p:par>
                              <p:par>
                                <p:cTn id="49" presetID="3" presetClass="entr" presetSubtype="10" fill="hold" grpId="0" nodeType="withEffect">
                                  <p:stCondLst>
                                    <p:cond delay="0"/>
                                  </p:stCondLst>
                                  <p:childTnLst>
                                    <p:set>
                                      <p:cBhvr>
                                        <p:cTn id="50" dur="1" fill="hold">
                                          <p:stCondLst>
                                            <p:cond delay="0"/>
                                          </p:stCondLst>
                                        </p:cTn>
                                        <p:tgtEl>
                                          <p:spTgt spid="5131"/>
                                        </p:tgtEl>
                                        <p:attrNameLst>
                                          <p:attrName>style.visibility</p:attrName>
                                        </p:attrNameLst>
                                      </p:cBhvr>
                                      <p:to>
                                        <p:strVal val="visible"/>
                                      </p:to>
                                    </p:set>
                                    <p:animEffect transition="in" filter="blinds(horizontal)">
                                      <p:cBhvr>
                                        <p:cTn id="51" dur="500"/>
                                        <p:tgtEl>
                                          <p:spTgt spid="5131"/>
                                        </p:tgtEl>
                                      </p:cBhvr>
                                    </p:animEffect>
                                  </p:childTnLst>
                                </p:cTn>
                              </p:par>
                              <p:par>
                                <p:cTn id="52" presetID="3" presetClass="entr" presetSubtype="10" fill="hold" grpId="0" nodeType="withEffect">
                                  <p:stCondLst>
                                    <p:cond delay="0"/>
                                  </p:stCondLst>
                                  <p:childTnLst>
                                    <p:set>
                                      <p:cBhvr>
                                        <p:cTn id="53" dur="1" fill="hold">
                                          <p:stCondLst>
                                            <p:cond delay="0"/>
                                          </p:stCondLst>
                                        </p:cTn>
                                        <p:tgtEl>
                                          <p:spTgt spid="5132"/>
                                        </p:tgtEl>
                                        <p:attrNameLst>
                                          <p:attrName>style.visibility</p:attrName>
                                        </p:attrNameLst>
                                      </p:cBhvr>
                                      <p:to>
                                        <p:strVal val="visible"/>
                                      </p:to>
                                    </p:set>
                                    <p:animEffect transition="in" filter="blinds(horizontal)">
                                      <p:cBhvr>
                                        <p:cTn id="54" dur="500"/>
                                        <p:tgtEl>
                                          <p:spTgt spid="5132"/>
                                        </p:tgtEl>
                                      </p:cBhvr>
                                    </p:animEffect>
                                  </p:childTnLst>
                                </p:cTn>
                              </p:par>
                              <p:par>
                                <p:cTn id="55" presetID="3" presetClass="entr" presetSubtype="10" fill="hold" nodeType="withEffect">
                                  <p:stCondLst>
                                    <p:cond delay="0"/>
                                  </p:stCondLst>
                                  <p:childTnLst>
                                    <p:set>
                                      <p:cBhvr>
                                        <p:cTn id="56" dur="1" fill="hold">
                                          <p:stCondLst>
                                            <p:cond delay="0"/>
                                          </p:stCondLst>
                                        </p:cTn>
                                        <p:tgtEl>
                                          <p:spTgt spid="5122"/>
                                        </p:tgtEl>
                                        <p:attrNameLst>
                                          <p:attrName>style.visibility</p:attrName>
                                        </p:attrNameLst>
                                      </p:cBhvr>
                                      <p:to>
                                        <p:strVal val="visible"/>
                                      </p:to>
                                    </p:set>
                                    <p:animEffect transition="in" filter="blinds(horizontal)">
                                      <p:cBhvr>
                                        <p:cTn id="57" dur="500"/>
                                        <p:tgtEl>
                                          <p:spTgt spid="5122"/>
                                        </p:tgtEl>
                                      </p:cBhvr>
                                    </p:animEffect>
                                  </p:childTnLst>
                                </p:cTn>
                              </p:par>
                              <p:par>
                                <p:cTn id="58" presetID="3" presetClass="entr" presetSubtype="10" fill="hold" nodeType="withEffect">
                                  <p:stCondLst>
                                    <p:cond delay="0"/>
                                  </p:stCondLst>
                                  <p:childTnLst>
                                    <p:set>
                                      <p:cBhvr>
                                        <p:cTn id="59" dur="1" fill="hold">
                                          <p:stCondLst>
                                            <p:cond delay="0"/>
                                          </p:stCondLst>
                                        </p:cTn>
                                        <p:tgtEl>
                                          <p:spTgt spid="5123"/>
                                        </p:tgtEl>
                                        <p:attrNameLst>
                                          <p:attrName>style.visibility</p:attrName>
                                        </p:attrNameLst>
                                      </p:cBhvr>
                                      <p:to>
                                        <p:strVal val="visible"/>
                                      </p:to>
                                    </p:set>
                                    <p:animEffect transition="in" filter="blinds(horizontal)">
                                      <p:cBhvr>
                                        <p:cTn id="60" dur="500"/>
                                        <p:tgtEl>
                                          <p:spTgt spid="5123"/>
                                        </p:tgtEl>
                                      </p:cBhvr>
                                    </p:animEffect>
                                  </p:childTnLst>
                                </p:cTn>
                              </p:par>
                            </p:childTnLst>
                          </p:cTn>
                        </p:par>
                      </p:childTnLst>
                    </p:cTn>
                  </p:par>
                  <p:par>
                    <p:cTn id="61" fill="hold">
                      <p:stCondLst>
                        <p:cond delay="indefinite"/>
                      </p:stCondLst>
                      <p:childTnLst>
                        <p:par>
                          <p:cTn id="62" fill="hold">
                            <p:stCondLst>
                              <p:cond delay="0"/>
                            </p:stCondLst>
                            <p:childTnLst>
                              <p:par>
                                <p:cTn id="63" presetID="9" presetClass="entr" presetSubtype="0" fill="hold" nodeType="clickEffect">
                                  <p:stCondLst>
                                    <p:cond delay="0"/>
                                  </p:stCondLst>
                                  <p:childTnLst>
                                    <p:set>
                                      <p:cBhvr>
                                        <p:cTn id="64" dur="1" fill="hold">
                                          <p:stCondLst>
                                            <p:cond delay="0"/>
                                          </p:stCondLst>
                                        </p:cTn>
                                        <p:tgtEl>
                                          <p:spTgt spid="5127">
                                            <p:txEl>
                                              <p:pRg st="10" end="10"/>
                                            </p:txEl>
                                          </p:spTgt>
                                        </p:tgtEl>
                                        <p:attrNameLst>
                                          <p:attrName>style.visibility</p:attrName>
                                        </p:attrNameLst>
                                      </p:cBhvr>
                                      <p:to>
                                        <p:strVal val="visible"/>
                                      </p:to>
                                    </p:set>
                                    <p:animEffect transition="in" filter="dissolve">
                                      <p:cBhvr>
                                        <p:cTn id="65" dur="500"/>
                                        <p:tgtEl>
                                          <p:spTgt spid="5127">
                                            <p:txEl>
                                              <p:pRg st="10" end="10"/>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9" presetClass="entr" presetSubtype="0" fill="hold" nodeType="clickEffect">
                                  <p:stCondLst>
                                    <p:cond delay="0"/>
                                  </p:stCondLst>
                                  <p:childTnLst>
                                    <p:set>
                                      <p:cBhvr>
                                        <p:cTn id="69" dur="1" fill="hold">
                                          <p:stCondLst>
                                            <p:cond delay="0"/>
                                          </p:stCondLst>
                                        </p:cTn>
                                        <p:tgtEl>
                                          <p:spTgt spid="5127">
                                            <p:txEl>
                                              <p:pRg st="11" end="11"/>
                                            </p:txEl>
                                          </p:spTgt>
                                        </p:tgtEl>
                                        <p:attrNameLst>
                                          <p:attrName>style.visibility</p:attrName>
                                        </p:attrNameLst>
                                      </p:cBhvr>
                                      <p:to>
                                        <p:strVal val="visible"/>
                                      </p:to>
                                    </p:set>
                                    <p:animEffect transition="in" filter="dissolve">
                                      <p:cBhvr>
                                        <p:cTn id="70" dur="500"/>
                                        <p:tgtEl>
                                          <p:spTgt spid="5127">
                                            <p:txEl>
                                              <p:pRg st="11" end="11"/>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9" presetClass="entr" presetSubtype="0" fill="hold" nodeType="clickEffect">
                                  <p:stCondLst>
                                    <p:cond delay="0"/>
                                  </p:stCondLst>
                                  <p:childTnLst>
                                    <p:set>
                                      <p:cBhvr>
                                        <p:cTn id="74" dur="1" fill="hold">
                                          <p:stCondLst>
                                            <p:cond delay="0"/>
                                          </p:stCondLst>
                                        </p:cTn>
                                        <p:tgtEl>
                                          <p:spTgt spid="5127">
                                            <p:txEl>
                                              <p:pRg st="12" end="12"/>
                                            </p:txEl>
                                          </p:spTgt>
                                        </p:tgtEl>
                                        <p:attrNameLst>
                                          <p:attrName>style.visibility</p:attrName>
                                        </p:attrNameLst>
                                      </p:cBhvr>
                                      <p:to>
                                        <p:strVal val="visible"/>
                                      </p:to>
                                    </p:set>
                                    <p:animEffect transition="in" filter="dissolve">
                                      <p:cBhvr>
                                        <p:cTn id="75" dur="500"/>
                                        <p:tgtEl>
                                          <p:spTgt spid="5127">
                                            <p:txEl>
                                              <p:pRg st="12" end="12"/>
                                            </p:txEl>
                                          </p:spTgt>
                                        </p:tgtEl>
                                      </p:cBhvr>
                                    </p:animEffec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nodeType="clickEffect">
                                  <p:stCondLst>
                                    <p:cond delay="0"/>
                                  </p:stCondLst>
                                  <p:childTnLst>
                                    <p:set>
                                      <p:cBhvr>
                                        <p:cTn id="79" dur="1" fill="hold">
                                          <p:stCondLst>
                                            <p:cond delay="0"/>
                                          </p:stCondLst>
                                        </p:cTn>
                                        <p:tgtEl>
                                          <p:spTgt spid="5127">
                                            <p:txEl>
                                              <p:pRg st="13" end="13"/>
                                            </p:txEl>
                                          </p:spTgt>
                                        </p:tgtEl>
                                        <p:attrNameLst>
                                          <p:attrName>style.visibility</p:attrName>
                                        </p:attrNameLst>
                                      </p:cBhvr>
                                      <p:to>
                                        <p:strVal val="visible"/>
                                      </p:to>
                                    </p:set>
                                    <p:animEffect transition="in" filter="dissolve">
                                      <p:cBhvr>
                                        <p:cTn id="80" dur="500"/>
                                        <p:tgtEl>
                                          <p:spTgt spid="5127">
                                            <p:txEl>
                                              <p:pRg st="13" end="13"/>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5130"/>
                                        </p:tgtEl>
                                        <p:attrNameLst>
                                          <p:attrName>style.visibility</p:attrName>
                                        </p:attrNameLst>
                                      </p:cBhvr>
                                      <p:to>
                                        <p:strVal val="visible"/>
                                      </p:to>
                                    </p:set>
                                    <p:animEffect transition="in" filter="dissolve">
                                      <p:cBhvr>
                                        <p:cTn id="85" dur="500"/>
                                        <p:tgtEl>
                                          <p:spTgt spid="5130"/>
                                        </p:tgtEl>
                                      </p:cBhvr>
                                    </p:animEffect>
                                  </p:childTnLst>
                                </p:cTn>
                              </p:par>
                              <p:par>
                                <p:cTn id="86" presetID="9" presetClass="entr" presetSubtype="0" fill="hold" grpId="0" nodeType="withEffect">
                                  <p:stCondLst>
                                    <p:cond delay="0"/>
                                  </p:stCondLst>
                                  <p:childTnLst>
                                    <p:set>
                                      <p:cBhvr>
                                        <p:cTn id="87" dur="1" fill="hold">
                                          <p:stCondLst>
                                            <p:cond delay="0"/>
                                          </p:stCondLst>
                                        </p:cTn>
                                        <p:tgtEl>
                                          <p:spTgt spid="5133"/>
                                        </p:tgtEl>
                                        <p:attrNameLst>
                                          <p:attrName>style.visibility</p:attrName>
                                        </p:attrNameLst>
                                      </p:cBhvr>
                                      <p:to>
                                        <p:strVal val="visible"/>
                                      </p:to>
                                    </p:set>
                                    <p:animEffect transition="in" filter="dissolve">
                                      <p:cBhvr>
                                        <p:cTn id="88" dur="500"/>
                                        <p:tgtEl>
                                          <p:spTgt spid="5133"/>
                                        </p:tgtEl>
                                      </p:cBhvr>
                                    </p:animEffect>
                                  </p:childTnLst>
                                </p:cTn>
                              </p:par>
                              <p:par>
                                <p:cTn id="89" presetID="3" presetClass="entr" presetSubtype="10" fill="hold" grpId="0" nodeType="withEffect">
                                  <p:stCondLst>
                                    <p:cond delay="0"/>
                                  </p:stCondLst>
                                  <p:childTnLst>
                                    <p:set>
                                      <p:cBhvr>
                                        <p:cTn id="90" dur="1" fill="hold">
                                          <p:stCondLst>
                                            <p:cond delay="0"/>
                                          </p:stCondLst>
                                        </p:cTn>
                                        <p:tgtEl>
                                          <p:spTgt spid="5136"/>
                                        </p:tgtEl>
                                        <p:attrNameLst>
                                          <p:attrName>style.visibility</p:attrName>
                                        </p:attrNameLst>
                                      </p:cBhvr>
                                      <p:to>
                                        <p:strVal val="visible"/>
                                      </p:to>
                                    </p:set>
                                    <p:animEffect transition="in" filter="blinds(horizontal)">
                                      <p:cBhvr>
                                        <p:cTn id="91" dur="500"/>
                                        <p:tgtEl>
                                          <p:spTgt spid="5136"/>
                                        </p:tgtEl>
                                      </p:cBhvr>
                                    </p:animEffect>
                                  </p:childTnLst>
                                </p:cTn>
                              </p:par>
                            </p:childTnLst>
                          </p:cTn>
                        </p:par>
                      </p:childTnLst>
                    </p:cTn>
                  </p:par>
                  <p:par>
                    <p:cTn id="92" fill="hold">
                      <p:stCondLst>
                        <p:cond delay="indefinite"/>
                      </p:stCondLst>
                      <p:childTnLst>
                        <p:par>
                          <p:cTn id="93" fill="hold">
                            <p:stCondLst>
                              <p:cond delay="0"/>
                            </p:stCondLst>
                            <p:childTnLst>
                              <p:par>
                                <p:cTn id="94" presetID="9" presetClass="entr" presetSubtype="0" fill="hold" grpId="0" nodeType="clickEffect">
                                  <p:stCondLst>
                                    <p:cond delay="0"/>
                                  </p:stCondLst>
                                  <p:childTnLst>
                                    <p:set>
                                      <p:cBhvr>
                                        <p:cTn id="95" dur="1" fill="hold">
                                          <p:stCondLst>
                                            <p:cond delay="0"/>
                                          </p:stCondLst>
                                        </p:cTn>
                                        <p:tgtEl>
                                          <p:spTgt spid="5135"/>
                                        </p:tgtEl>
                                        <p:attrNameLst>
                                          <p:attrName>style.visibility</p:attrName>
                                        </p:attrNameLst>
                                      </p:cBhvr>
                                      <p:to>
                                        <p:strVal val="visible"/>
                                      </p:to>
                                    </p:set>
                                    <p:animEffect transition="in" filter="dissolve">
                                      <p:cBhvr>
                                        <p:cTn id="96" dur="500"/>
                                        <p:tgtEl>
                                          <p:spTgt spid="5135"/>
                                        </p:tgtEl>
                                      </p:cBhvr>
                                    </p:animEffect>
                                  </p:childTnLst>
                                </p:cTn>
                              </p:par>
                              <p:par>
                                <p:cTn id="97" presetID="3" presetClass="entr" presetSubtype="10" fill="hold" grpId="0" nodeType="withEffect">
                                  <p:stCondLst>
                                    <p:cond delay="0"/>
                                  </p:stCondLst>
                                  <p:childTnLst>
                                    <p:set>
                                      <p:cBhvr>
                                        <p:cTn id="98" dur="1" fill="hold">
                                          <p:stCondLst>
                                            <p:cond delay="0"/>
                                          </p:stCondLst>
                                        </p:cTn>
                                        <p:tgtEl>
                                          <p:spTgt spid="5134"/>
                                        </p:tgtEl>
                                        <p:attrNameLst>
                                          <p:attrName>style.visibility</p:attrName>
                                        </p:attrNameLst>
                                      </p:cBhvr>
                                      <p:to>
                                        <p:strVal val="visible"/>
                                      </p:to>
                                    </p:set>
                                    <p:animEffect transition="in" filter="blinds(horizontal)">
                                      <p:cBhvr>
                                        <p:cTn id="99" dur="500"/>
                                        <p:tgtEl>
                                          <p:spTgt spid="5134"/>
                                        </p:tgtEl>
                                      </p:cBhvr>
                                    </p:animEffect>
                                  </p:childTnLst>
                                </p:cTn>
                              </p:par>
                            </p:childTnLst>
                          </p:cTn>
                        </p:par>
                      </p:childTnLst>
                    </p:cTn>
                  </p:par>
                  <p:par>
                    <p:cTn id="100" fill="hold">
                      <p:stCondLst>
                        <p:cond delay="indefinite"/>
                      </p:stCondLst>
                      <p:childTnLst>
                        <p:par>
                          <p:cTn id="101" fill="hold">
                            <p:stCondLst>
                              <p:cond delay="0"/>
                            </p:stCondLst>
                            <p:childTnLst>
                              <p:par>
                                <p:cTn id="102" presetID="3" presetClass="entr" presetSubtype="10" fill="hold" nodeType="clickEffect">
                                  <p:stCondLst>
                                    <p:cond delay="0"/>
                                  </p:stCondLst>
                                  <p:childTnLst>
                                    <p:set>
                                      <p:cBhvr>
                                        <p:cTn id="103" dur="1" fill="hold">
                                          <p:stCondLst>
                                            <p:cond delay="0"/>
                                          </p:stCondLst>
                                        </p:cTn>
                                        <p:tgtEl>
                                          <p:spTgt spid="5124"/>
                                        </p:tgtEl>
                                        <p:attrNameLst>
                                          <p:attrName>style.visibility</p:attrName>
                                        </p:attrNameLst>
                                      </p:cBhvr>
                                      <p:to>
                                        <p:strVal val="visible"/>
                                      </p:to>
                                    </p:set>
                                    <p:animEffect transition="in" filter="blinds(horizontal)">
                                      <p:cBhvr>
                                        <p:cTn id="104" dur="500"/>
                                        <p:tgtEl>
                                          <p:spTgt spid="5124"/>
                                        </p:tgtEl>
                                      </p:cBhvr>
                                    </p:animEffect>
                                  </p:childTnLst>
                                </p:cTn>
                              </p:par>
                            </p:childTnLst>
                          </p:cTn>
                        </p:par>
                      </p:childTnLst>
                    </p:cTn>
                  </p:par>
                  <p:par>
                    <p:cTn id="105" fill="hold">
                      <p:stCondLst>
                        <p:cond delay="indefinite"/>
                      </p:stCondLst>
                      <p:childTnLst>
                        <p:par>
                          <p:cTn id="106" fill="hold">
                            <p:stCondLst>
                              <p:cond delay="0"/>
                            </p:stCondLst>
                            <p:childTnLst>
                              <p:par>
                                <p:cTn id="107" presetID="3" presetClass="entr" presetSubtype="10" fill="hold" nodeType="clickEffect">
                                  <p:stCondLst>
                                    <p:cond delay="0"/>
                                  </p:stCondLst>
                                  <p:childTnLst>
                                    <p:set>
                                      <p:cBhvr>
                                        <p:cTn id="108" dur="1" fill="hold">
                                          <p:stCondLst>
                                            <p:cond delay="0"/>
                                          </p:stCondLst>
                                        </p:cTn>
                                        <p:tgtEl>
                                          <p:spTgt spid="5125"/>
                                        </p:tgtEl>
                                        <p:attrNameLst>
                                          <p:attrName>style.visibility</p:attrName>
                                        </p:attrNameLst>
                                      </p:cBhvr>
                                      <p:to>
                                        <p:strVal val="visible"/>
                                      </p:to>
                                    </p:set>
                                    <p:animEffect transition="in" filter="blinds(horizontal)">
                                      <p:cBhvr>
                                        <p:cTn id="109" dur="500"/>
                                        <p:tgtEl>
                                          <p:spTgt spid="5125"/>
                                        </p:tgtEl>
                                      </p:cBhvr>
                                    </p:animEffect>
                                  </p:childTnLst>
                                </p:cTn>
                              </p:par>
                            </p:childTnLst>
                          </p:cTn>
                        </p:par>
                      </p:childTnLst>
                    </p:cTn>
                  </p:par>
                  <p:par>
                    <p:cTn id="110" fill="hold">
                      <p:stCondLst>
                        <p:cond delay="indefinite"/>
                      </p:stCondLst>
                      <p:childTnLst>
                        <p:par>
                          <p:cTn id="111" fill="hold">
                            <p:stCondLst>
                              <p:cond delay="0"/>
                            </p:stCondLst>
                            <p:childTnLst>
                              <p:par>
                                <p:cTn id="112" presetID="9" presetClass="entr" presetSubtype="0" fill="hold" nodeType="clickEffect">
                                  <p:stCondLst>
                                    <p:cond delay="0"/>
                                  </p:stCondLst>
                                  <p:childTnLst>
                                    <p:set>
                                      <p:cBhvr>
                                        <p:cTn id="113" dur="1" fill="hold">
                                          <p:stCondLst>
                                            <p:cond delay="0"/>
                                          </p:stCondLst>
                                        </p:cTn>
                                        <p:tgtEl>
                                          <p:spTgt spid="5127">
                                            <p:txEl>
                                              <p:pRg st="14" end="14"/>
                                            </p:txEl>
                                          </p:spTgt>
                                        </p:tgtEl>
                                        <p:attrNameLst>
                                          <p:attrName>style.visibility</p:attrName>
                                        </p:attrNameLst>
                                      </p:cBhvr>
                                      <p:to>
                                        <p:strVal val="visible"/>
                                      </p:to>
                                    </p:set>
                                    <p:animEffect transition="in" filter="dissolve">
                                      <p:cBhvr>
                                        <p:cTn id="114" dur="500"/>
                                        <p:tgtEl>
                                          <p:spTgt spid="5127">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9" grpId="0" animBg="1"/>
      <p:bldP spid="5130" grpId="0" animBg="1"/>
      <p:bldP spid="5131" grpId="0" animBg="1"/>
      <p:bldP spid="5132" grpId="0" animBg="1"/>
      <p:bldP spid="5133" grpId="0" animBg="1"/>
      <p:bldP spid="5134" grpId="0" animBg="1"/>
      <p:bldP spid="5135" grpId="0" animBg="1"/>
      <p:bldP spid="513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Number Placeholder 5"/>
          <p:cNvSpPr>
            <a:spLocks noGrp="1"/>
          </p:cNvSpPr>
          <p:nvPr>
            <p:ph type="sldNum" sz="quarter" idx="12"/>
          </p:nvPr>
        </p:nvSpPr>
        <p:spPr>
          <a:noFill/>
        </p:spPr>
        <p:txBody>
          <a:bodyPr/>
          <a:lstStyle/>
          <a:p>
            <a:fld id="{C51CFC36-BDE9-4207-9FAD-99327B65FE1E}" type="slidenum">
              <a:rPr lang="ar-SA" smtClean="0"/>
              <a:pPr/>
              <a:t>19</a:t>
            </a:fld>
            <a:endParaRPr lang="en-GB" smtClean="0"/>
          </a:p>
        </p:txBody>
      </p:sp>
      <p:sp>
        <p:nvSpPr>
          <p:cNvPr id="49155" name="Rectangle 2"/>
          <p:cNvSpPr>
            <a:spLocks noGrp="1" noChangeArrowheads="1"/>
          </p:cNvSpPr>
          <p:nvPr>
            <p:ph type="body" idx="1"/>
          </p:nvPr>
        </p:nvSpPr>
        <p:spPr>
          <a:xfrm>
            <a:off x="457200" y="188913"/>
            <a:ext cx="8229600" cy="6480175"/>
          </a:xfrm>
        </p:spPr>
        <p:txBody>
          <a:bodyPr/>
          <a:lstStyle/>
          <a:p>
            <a:pPr eaLnBrk="1" hangingPunct="1">
              <a:lnSpc>
                <a:spcPct val="80000"/>
              </a:lnSpc>
              <a:buFontTx/>
              <a:buNone/>
            </a:pPr>
            <a:endParaRPr lang="en-US" sz="2000" u="sng" dirty="0" smtClean="0"/>
          </a:p>
          <a:p>
            <a:pPr eaLnBrk="1" hangingPunct="1">
              <a:lnSpc>
                <a:spcPct val="80000"/>
              </a:lnSpc>
              <a:buFontTx/>
              <a:buNone/>
            </a:pPr>
            <a:r>
              <a:rPr lang="en-US" sz="2000" b="1" u="sng" dirty="0" smtClean="0">
                <a:solidFill>
                  <a:schemeClr val="accent2"/>
                </a:solidFill>
                <a:latin typeface="Times New Roman" pitchFamily="18" charset="0"/>
                <a:cs typeface="Times New Roman" pitchFamily="18" charset="0"/>
              </a:rPr>
              <a:t>Mode</a:t>
            </a:r>
            <a:r>
              <a:rPr lang="en-US" sz="2000" u="sng" dirty="0" smtClean="0">
                <a:latin typeface="Times New Roman" pitchFamily="18" charset="0"/>
                <a:cs typeface="Times New Roman" pitchFamily="18" charset="0"/>
              </a:rPr>
              <a:t> (or modal</a:t>
            </a:r>
            <a:r>
              <a:rPr lang="en-US" sz="2000" dirty="0" smtClean="0">
                <a:latin typeface="Times New Roman" pitchFamily="18" charset="0"/>
                <a:cs typeface="Times New Roman" pitchFamily="18" charset="0"/>
              </a:rPr>
              <a:t>) The mode of set of values is that value which occurs with highest frequency .</a:t>
            </a:r>
          </a:p>
          <a:p>
            <a:pPr eaLnBrk="1" hangingPunct="1">
              <a:lnSpc>
                <a:spcPct val="80000"/>
              </a:lnSpc>
              <a:buFontTx/>
              <a:buNone/>
            </a:pPr>
            <a:r>
              <a:rPr lang="en-US" sz="2000" dirty="0" smtClean="0">
                <a:latin typeface="Times New Roman" pitchFamily="18" charset="0"/>
                <a:cs typeface="Times New Roman" pitchFamily="18" charset="0"/>
              </a:rPr>
              <a:t> Any data must has one of the three cases </a:t>
            </a:r>
          </a:p>
          <a:p>
            <a:pPr eaLnBrk="1" hangingPunct="1">
              <a:lnSpc>
                <a:spcPct val="80000"/>
              </a:lnSpc>
            </a:pPr>
            <a:r>
              <a:rPr lang="en-US" sz="2000" dirty="0" smtClean="0">
                <a:latin typeface="Times New Roman" pitchFamily="18" charset="0"/>
                <a:cs typeface="Times New Roman" pitchFamily="18" charset="0"/>
              </a:rPr>
              <a:t>No mode: example: Data(1): 21, 15, 22 ,19, 14, 18</a:t>
            </a:r>
          </a:p>
          <a:p>
            <a:pPr eaLnBrk="1" hangingPunct="1">
              <a:lnSpc>
                <a:spcPct val="80000"/>
              </a:lnSpc>
              <a:buFontTx/>
              <a:buNone/>
            </a:pPr>
            <a:r>
              <a:rPr lang="en-US" sz="2000" dirty="0" smtClean="0">
                <a:latin typeface="Times New Roman" pitchFamily="18" charset="0"/>
                <a:cs typeface="Times New Roman" pitchFamily="18" charset="0"/>
              </a:rPr>
              <a:t>                                      Data(2): 3, 3, 5,5, 4, 4, 6, 6</a:t>
            </a:r>
          </a:p>
          <a:p>
            <a:pPr eaLnBrk="1" hangingPunct="1">
              <a:lnSpc>
                <a:spcPct val="80000"/>
              </a:lnSpc>
            </a:pPr>
            <a:r>
              <a:rPr lang="en-US" sz="2000" dirty="0" smtClean="0">
                <a:latin typeface="Times New Roman" pitchFamily="18" charset="0"/>
                <a:cs typeface="Times New Roman" pitchFamily="18" charset="0"/>
              </a:rPr>
              <a:t>One mode, example :Data (1): 32, 15, 23, 17 , 22, 23, 19, 20, 22, 22 .</a:t>
            </a:r>
          </a:p>
          <a:p>
            <a:pPr eaLnBrk="1" hangingPunct="1">
              <a:lnSpc>
                <a:spcPct val="80000"/>
              </a:lnSpc>
              <a:buFontTx/>
              <a:buNone/>
            </a:pPr>
            <a:r>
              <a:rPr lang="en-US" sz="2000" dirty="0" smtClean="0">
                <a:latin typeface="Times New Roman" pitchFamily="18" charset="0"/>
                <a:cs typeface="Times New Roman" pitchFamily="18" charset="0"/>
              </a:rPr>
              <a:t>                                                      The mode=22 (unit)</a:t>
            </a:r>
          </a:p>
          <a:p>
            <a:pPr eaLnBrk="1" hangingPunct="1">
              <a:lnSpc>
                <a:spcPct val="80000"/>
              </a:lnSpc>
              <a:buFontTx/>
              <a:buNone/>
            </a:pPr>
            <a:r>
              <a:rPr lang="en-US" sz="2000" dirty="0" smtClean="0">
                <a:latin typeface="Times New Roman" pitchFamily="18" charset="0"/>
                <a:cs typeface="Times New Roman" pitchFamily="18" charset="0"/>
              </a:rPr>
              <a:t>                                        Data(2): 13.5, 12, 13.5, 15, 15, 14.6, 17, 12, 15</a:t>
            </a:r>
          </a:p>
          <a:p>
            <a:pPr eaLnBrk="1" hangingPunct="1">
              <a:lnSpc>
                <a:spcPct val="80000"/>
              </a:lnSpc>
              <a:buFontTx/>
              <a:buNone/>
            </a:pPr>
            <a:r>
              <a:rPr lang="en-US" sz="2000" dirty="0" smtClean="0">
                <a:latin typeface="Times New Roman" pitchFamily="18" charset="0"/>
                <a:cs typeface="Times New Roman" pitchFamily="18" charset="0"/>
              </a:rPr>
              <a:t>                                                      The mode=15 (unit)</a:t>
            </a:r>
          </a:p>
          <a:p>
            <a:pPr eaLnBrk="1" hangingPunct="1">
              <a:lnSpc>
                <a:spcPct val="80000"/>
              </a:lnSpc>
            </a:pPr>
            <a:r>
              <a:rPr lang="en-US" sz="2000" dirty="0" smtClean="0">
                <a:latin typeface="Times New Roman" pitchFamily="18" charset="0"/>
                <a:cs typeface="Times New Roman" pitchFamily="18" charset="0"/>
              </a:rPr>
              <a:t>More than one mode: example 18, 20, 19, 19, 21, 17, 20</a:t>
            </a:r>
          </a:p>
          <a:p>
            <a:pPr eaLnBrk="1" hangingPunct="1">
              <a:lnSpc>
                <a:spcPct val="80000"/>
              </a:lnSpc>
              <a:buFontTx/>
              <a:buNone/>
            </a:pPr>
            <a:r>
              <a:rPr lang="en-US" sz="2000" dirty="0" smtClean="0">
                <a:latin typeface="Times New Roman" pitchFamily="18" charset="0"/>
                <a:cs typeface="Times New Roman" pitchFamily="18" charset="0"/>
              </a:rPr>
              <a:t>                                                   modes: 19 , 20 (unit)</a:t>
            </a:r>
          </a:p>
          <a:p>
            <a:pPr eaLnBrk="1" hangingPunct="1">
              <a:lnSpc>
                <a:spcPct val="80000"/>
              </a:lnSpc>
              <a:buFontTx/>
              <a:buNone/>
            </a:pPr>
            <a:r>
              <a:rPr lang="en-US" sz="2000" dirty="0" smtClean="0"/>
              <a:t>-----------------------------------------------------------------------------------------</a:t>
            </a:r>
          </a:p>
          <a:p>
            <a:pPr eaLnBrk="1" hangingPunct="1">
              <a:lnSpc>
                <a:spcPct val="80000"/>
              </a:lnSpc>
              <a:buFontTx/>
              <a:buNone/>
            </a:pPr>
            <a:r>
              <a:rPr lang="en-US" sz="2000" dirty="0" smtClean="0">
                <a:solidFill>
                  <a:srgbClr val="800000"/>
                </a:solidFill>
                <a:latin typeface="Times New Roman" pitchFamily="18" charset="0"/>
                <a:cs typeface="Times New Roman" pitchFamily="18" charset="0"/>
              </a:rPr>
              <a:t>Notes</a:t>
            </a:r>
            <a:r>
              <a:rPr lang="en-US" sz="2000" dirty="0" smtClean="0">
                <a:solidFill>
                  <a:srgbClr val="800000"/>
                </a:solidFill>
              </a:rPr>
              <a:t>:</a:t>
            </a:r>
          </a:p>
          <a:p>
            <a:pPr eaLnBrk="1" hangingPunct="1">
              <a:lnSpc>
                <a:spcPct val="80000"/>
              </a:lnSpc>
            </a:pPr>
            <a:r>
              <a:rPr lang="en-US" sz="1800" dirty="0" smtClean="0"/>
              <a:t>Mean and median can only be found for quantitative variables, the mode can be found for quantitative and qualitative variables.</a:t>
            </a:r>
          </a:p>
          <a:p>
            <a:pPr eaLnBrk="1" hangingPunct="1">
              <a:lnSpc>
                <a:spcPct val="80000"/>
              </a:lnSpc>
            </a:pPr>
            <a:r>
              <a:rPr lang="en-US" sz="1800" dirty="0" smtClean="0"/>
              <a:t>There is only one mean and one median for any data set.</a:t>
            </a:r>
          </a:p>
          <a:p>
            <a:pPr eaLnBrk="1" hangingPunct="1">
              <a:lnSpc>
                <a:spcPct val="80000"/>
              </a:lnSpc>
            </a:pPr>
            <a:r>
              <a:rPr lang="en-US" sz="1800" dirty="0" smtClean="0"/>
              <a:t>The mean can be distorted by extreme values so much.</a:t>
            </a:r>
          </a:p>
          <a:p>
            <a:pPr eaLnBrk="1" hangingPunct="1">
              <a:lnSpc>
                <a:spcPct val="80000"/>
              </a:lnSpc>
            </a:pPr>
            <a:r>
              <a:rPr lang="en-US" sz="1800" dirty="0" smtClean="0"/>
              <a:t> measures that  not affected so much by extreme values are the median and the mode.</a:t>
            </a:r>
          </a:p>
          <a:p>
            <a:pPr eaLnBrk="1" hangingPunct="1">
              <a:lnSpc>
                <a:spcPct val="80000"/>
              </a:lnSpc>
            </a:pPr>
            <a:endParaRPr lang="en-US" sz="1800" dirty="0" smtClean="0"/>
          </a:p>
          <a:p>
            <a:pPr eaLnBrk="1" hangingPunct="1">
              <a:lnSpc>
                <a:spcPct val="80000"/>
              </a:lnSpc>
              <a:buFontTx/>
              <a:buNone/>
            </a:pPr>
            <a:r>
              <a:rPr lang="en-US" sz="1400" dirty="0" smtClean="0"/>
              <a:t>Animated example on the web:</a:t>
            </a:r>
          </a:p>
          <a:p>
            <a:pPr eaLnBrk="1" hangingPunct="1">
              <a:lnSpc>
                <a:spcPct val="80000"/>
              </a:lnSpc>
              <a:buFontTx/>
              <a:buNone/>
            </a:pPr>
            <a:r>
              <a:rPr lang="en-US" sz="1400" dirty="0" smtClean="0"/>
              <a:t>http://standards.nctm.org/document/eexamples/chap6/6.6/index.htm</a:t>
            </a:r>
            <a:r>
              <a:rPr lang="en-US" sz="1800" dirty="0" smtClean="0"/>
              <a:t> </a:t>
            </a:r>
          </a:p>
          <a:p>
            <a:pPr eaLnBrk="1" hangingPunct="1">
              <a:lnSpc>
                <a:spcPct val="80000"/>
              </a:lnSpc>
              <a:buFontTx/>
              <a:buNone/>
            </a:pPr>
            <a:endParaRPr lang="en-US" sz="1800" dirty="0" smtClean="0"/>
          </a:p>
          <a:p>
            <a:pPr eaLnBrk="1" hangingPunct="1">
              <a:lnSpc>
                <a:spcPct val="80000"/>
              </a:lnSpc>
              <a:buFontTx/>
              <a:buNone/>
            </a:pPr>
            <a:endParaRPr lang="en-US" sz="1800" dirty="0" smtClean="0"/>
          </a:p>
          <a:p>
            <a:pPr eaLnBrk="1" hangingPunct="1">
              <a:lnSpc>
                <a:spcPct val="80000"/>
              </a:lnSpc>
            </a:pPr>
            <a:endParaRPr lang="en-US" sz="1800" dirty="0" smtClean="0"/>
          </a:p>
        </p:txBody>
      </p:sp>
      <p:sp>
        <p:nvSpPr>
          <p:cNvPr id="64516"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9157" name="Rectangle 4"/>
          <p:cNvSpPr>
            <a:spLocks noChangeArrowheads="1"/>
          </p:cNvSpPr>
          <p:nvPr/>
        </p:nvSpPr>
        <p:spPr bwMode="auto">
          <a:xfrm>
            <a:off x="395288" y="6237288"/>
            <a:ext cx="7921625" cy="433387"/>
          </a:xfrm>
          <a:prstGeom prst="rect">
            <a:avLst/>
          </a:prstGeom>
          <a:noFill/>
          <a:ln w="9525">
            <a:solidFill>
              <a:schemeClr val="tx1"/>
            </a:solidFill>
            <a:miter lim="800000"/>
            <a:headEnd/>
            <a:tailEnd/>
          </a:ln>
        </p:spPr>
        <p:txBody>
          <a:bodyPr wrap="none" anchor="ctr"/>
          <a:lstStyle/>
          <a:p>
            <a:endParaRPr lang="ar-SA"/>
          </a:p>
        </p:txBody>
      </p:sp>
      <p:pic>
        <p:nvPicPr>
          <p:cNvPr id="49158" name="Picture 5" descr="MCj04258020000[1]"/>
          <p:cNvPicPr>
            <a:picLocks noChangeAspect="1" noChangeArrowheads="1"/>
          </p:cNvPicPr>
          <p:nvPr/>
        </p:nvPicPr>
        <p:blipFill>
          <a:blip r:embed="rId2"/>
          <a:srcRect/>
          <a:stretch>
            <a:fillRect/>
          </a:stretch>
        </p:blipFill>
        <p:spPr bwMode="auto">
          <a:xfrm rot="1280490">
            <a:off x="8027988" y="5949950"/>
            <a:ext cx="576262" cy="403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9155">
                                            <p:txEl>
                                              <p:pRg st="1" end="1"/>
                                            </p:txEl>
                                          </p:spTgt>
                                        </p:tgtEl>
                                        <p:attrNameLst>
                                          <p:attrName>style.visibility</p:attrName>
                                        </p:attrNameLst>
                                      </p:cBhvr>
                                      <p:to>
                                        <p:strVal val="visible"/>
                                      </p:to>
                                    </p:set>
                                    <p:animEffect transition="in" filter="dissolve">
                                      <p:cBhvr>
                                        <p:cTn id="7" dur="500"/>
                                        <p:tgtEl>
                                          <p:spTgt spid="491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9155">
                                            <p:txEl>
                                              <p:pRg st="2" end="2"/>
                                            </p:txEl>
                                          </p:spTgt>
                                        </p:tgtEl>
                                        <p:attrNameLst>
                                          <p:attrName>style.visibility</p:attrName>
                                        </p:attrNameLst>
                                      </p:cBhvr>
                                      <p:to>
                                        <p:strVal val="visible"/>
                                      </p:to>
                                    </p:set>
                                    <p:animEffect transition="in" filter="dissolve">
                                      <p:cBhvr>
                                        <p:cTn id="12" dur="500"/>
                                        <p:tgtEl>
                                          <p:spTgt spid="4915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155">
                                            <p:txEl>
                                              <p:pRg st="3" end="3"/>
                                            </p:txEl>
                                          </p:spTgt>
                                        </p:tgtEl>
                                        <p:attrNameLst>
                                          <p:attrName>style.visibility</p:attrName>
                                        </p:attrNameLst>
                                      </p:cBhvr>
                                      <p:to>
                                        <p:strVal val="visible"/>
                                      </p:to>
                                    </p:set>
                                    <p:animEffect transition="in" filter="fade">
                                      <p:cBhvr>
                                        <p:cTn id="17" dur="1000"/>
                                        <p:tgtEl>
                                          <p:spTgt spid="4915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9155">
                                            <p:txEl>
                                              <p:pRg st="4" end="4"/>
                                            </p:txEl>
                                          </p:spTgt>
                                        </p:tgtEl>
                                        <p:attrNameLst>
                                          <p:attrName>style.visibility</p:attrName>
                                        </p:attrNameLst>
                                      </p:cBhvr>
                                      <p:to>
                                        <p:strVal val="visible"/>
                                      </p:to>
                                    </p:set>
                                    <p:animEffect transition="in" filter="fade">
                                      <p:cBhvr>
                                        <p:cTn id="22" dur="1000"/>
                                        <p:tgtEl>
                                          <p:spTgt spid="4915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49155">
                                            <p:txEl>
                                              <p:pRg st="5" end="5"/>
                                            </p:txEl>
                                          </p:spTgt>
                                        </p:tgtEl>
                                        <p:attrNameLst>
                                          <p:attrName>style.visibility</p:attrName>
                                        </p:attrNameLst>
                                      </p:cBhvr>
                                      <p:to>
                                        <p:strVal val="visible"/>
                                      </p:to>
                                    </p:set>
                                    <p:animEffect transition="in" filter="dissolve">
                                      <p:cBhvr>
                                        <p:cTn id="27" dur="500"/>
                                        <p:tgtEl>
                                          <p:spTgt spid="4915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9155">
                                            <p:txEl>
                                              <p:pRg st="6" end="6"/>
                                            </p:txEl>
                                          </p:spTgt>
                                        </p:tgtEl>
                                        <p:attrNameLst>
                                          <p:attrName>style.visibility</p:attrName>
                                        </p:attrNameLst>
                                      </p:cBhvr>
                                      <p:to>
                                        <p:strVal val="visible"/>
                                      </p:to>
                                    </p:set>
                                    <p:animEffect transition="in" filter="dissolve">
                                      <p:cBhvr>
                                        <p:cTn id="32" dur="500"/>
                                        <p:tgtEl>
                                          <p:spTgt spid="4915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49155">
                                            <p:txEl>
                                              <p:pRg st="7" end="7"/>
                                            </p:txEl>
                                          </p:spTgt>
                                        </p:tgtEl>
                                        <p:attrNameLst>
                                          <p:attrName>style.visibility</p:attrName>
                                        </p:attrNameLst>
                                      </p:cBhvr>
                                      <p:to>
                                        <p:strVal val="visible"/>
                                      </p:to>
                                    </p:set>
                                    <p:animEffect transition="in" filter="dissolve">
                                      <p:cBhvr>
                                        <p:cTn id="37" dur="500"/>
                                        <p:tgtEl>
                                          <p:spTgt spid="4915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49155">
                                            <p:txEl>
                                              <p:pRg st="8" end="8"/>
                                            </p:txEl>
                                          </p:spTgt>
                                        </p:tgtEl>
                                        <p:attrNameLst>
                                          <p:attrName>style.visibility</p:attrName>
                                        </p:attrNameLst>
                                      </p:cBhvr>
                                      <p:to>
                                        <p:strVal val="visible"/>
                                      </p:to>
                                    </p:set>
                                    <p:animEffect transition="in" filter="dissolve">
                                      <p:cBhvr>
                                        <p:cTn id="42" dur="500"/>
                                        <p:tgtEl>
                                          <p:spTgt spid="4915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49155">
                                            <p:txEl>
                                              <p:pRg st="9" end="9"/>
                                            </p:txEl>
                                          </p:spTgt>
                                        </p:tgtEl>
                                        <p:attrNameLst>
                                          <p:attrName>style.visibility</p:attrName>
                                        </p:attrNameLst>
                                      </p:cBhvr>
                                      <p:to>
                                        <p:strVal val="visible"/>
                                      </p:to>
                                    </p:set>
                                    <p:animEffect transition="in" filter="dissolve">
                                      <p:cBhvr>
                                        <p:cTn id="47" dur="500"/>
                                        <p:tgtEl>
                                          <p:spTgt spid="4915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49155">
                                            <p:txEl>
                                              <p:pRg st="10" end="10"/>
                                            </p:txEl>
                                          </p:spTgt>
                                        </p:tgtEl>
                                        <p:attrNameLst>
                                          <p:attrName>style.visibility</p:attrName>
                                        </p:attrNameLst>
                                      </p:cBhvr>
                                      <p:to>
                                        <p:strVal val="visible"/>
                                      </p:to>
                                    </p:set>
                                    <p:animEffect transition="in" filter="dissolve">
                                      <p:cBhvr>
                                        <p:cTn id="52" dur="500"/>
                                        <p:tgtEl>
                                          <p:spTgt spid="49155">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9" presetClass="entr" presetSubtype="0" fill="hold" nodeType="clickEffect">
                                  <p:stCondLst>
                                    <p:cond delay="0"/>
                                  </p:stCondLst>
                                  <p:childTnLst>
                                    <p:set>
                                      <p:cBhvr>
                                        <p:cTn id="56" dur="1" fill="hold">
                                          <p:stCondLst>
                                            <p:cond delay="0"/>
                                          </p:stCondLst>
                                        </p:cTn>
                                        <p:tgtEl>
                                          <p:spTgt spid="49155">
                                            <p:txEl>
                                              <p:pRg st="12" end="12"/>
                                            </p:txEl>
                                          </p:spTgt>
                                        </p:tgtEl>
                                        <p:attrNameLst>
                                          <p:attrName>style.visibility</p:attrName>
                                        </p:attrNameLst>
                                      </p:cBhvr>
                                      <p:to>
                                        <p:strVal val="visible"/>
                                      </p:to>
                                    </p:set>
                                    <p:animEffect transition="in" filter="dissolve">
                                      <p:cBhvr>
                                        <p:cTn id="57" dur="500"/>
                                        <p:tgtEl>
                                          <p:spTgt spid="49155">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9" presetClass="entr" presetSubtype="0" fill="hold" nodeType="clickEffect">
                                  <p:stCondLst>
                                    <p:cond delay="0"/>
                                  </p:stCondLst>
                                  <p:childTnLst>
                                    <p:set>
                                      <p:cBhvr>
                                        <p:cTn id="61" dur="1" fill="hold">
                                          <p:stCondLst>
                                            <p:cond delay="0"/>
                                          </p:stCondLst>
                                        </p:cTn>
                                        <p:tgtEl>
                                          <p:spTgt spid="49155">
                                            <p:txEl>
                                              <p:pRg st="13" end="13"/>
                                            </p:txEl>
                                          </p:spTgt>
                                        </p:tgtEl>
                                        <p:attrNameLst>
                                          <p:attrName>style.visibility</p:attrName>
                                        </p:attrNameLst>
                                      </p:cBhvr>
                                      <p:to>
                                        <p:strVal val="visible"/>
                                      </p:to>
                                    </p:set>
                                    <p:animEffect transition="in" filter="dissolve">
                                      <p:cBhvr>
                                        <p:cTn id="62" dur="500"/>
                                        <p:tgtEl>
                                          <p:spTgt spid="49155">
                                            <p:txEl>
                                              <p:pRg st="13" end="13"/>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9" presetClass="entr" presetSubtype="0" fill="hold" nodeType="clickEffect">
                                  <p:stCondLst>
                                    <p:cond delay="0"/>
                                  </p:stCondLst>
                                  <p:childTnLst>
                                    <p:set>
                                      <p:cBhvr>
                                        <p:cTn id="66" dur="1" fill="hold">
                                          <p:stCondLst>
                                            <p:cond delay="0"/>
                                          </p:stCondLst>
                                        </p:cTn>
                                        <p:tgtEl>
                                          <p:spTgt spid="49155">
                                            <p:txEl>
                                              <p:pRg st="14" end="14"/>
                                            </p:txEl>
                                          </p:spTgt>
                                        </p:tgtEl>
                                        <p:attrNameLst>
                                          <p:attrName>style.visibility</p:attrName>
                                        </p:attrNameLst>
                                      </p:cBhvr>
                                      <p:to>
                                        <p:strVal val="visible"/>
                                      </p:to>
                                    </p:set>
                                    <p:animEffect transition="in" filter="dissolve">
                                      <p:cBhvr>
                                        <p:cTn id="67" dur="500"/>
                                        <p:tgtEl>
                                          <p:spTgt spid="49155">
                                            <p:txEl>
                                              <p:pRg st="14" end="14"/>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9" presetClass="entr" presetSubtype="0" fill="hold" nodeType="clickEffect">
                                  <p:stCondLst>
                                    <p:cond delay="0"/>
                                  </p:stCondLst>
                                  <p:childTnLst>
                                    <p:set>
                                      <p:cBhvr>
                                        <p:cTn id="71" dur="1" fill="hold">
                                          <p:stCondLst>
                                            <p:cond delay="0"/>
                                          </p:stCondLst>
                                        </p:cTn>
                                        <p:tgtEl>
                                          <p:spTgt spid="49155">
                                            <p:txEl>
                                              <p:pRg st="15" end="15"/>
                                            </p:txEl>
                                          </p:spTgt>
                                        </p:tgtEl>
                                        <p:attrNameLst>
                                          <p:attrName>style.visibility</p:attrName>
                                        </p:attrNameLst>
                                      </p:cBhvr>
                                      <p:to>
                                        <p:strVal val="visible"/>
                                      </p:to>
                                    </p:set>
                                    <p:animEffect transition="in" filter="dissolve">
                                      <p:cBhvr>
                                        <p:cTn id="72" dur="500"/>
                                        <p:tgtEl>
                                          <p:spTgt spid="49155">
                                            <p:txEl>
                                              <p:pRg st="15" end="15"/>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9" presetClass="entr" presetSubtype="0" fill="hold" nodeType="clickEffect">
                                  <p:stCondLst>
                                    <p:cond delay="0"/>
                                  </p:stCondLst>
                                  <p:childTnLst>
                                    <p:set>
                                      <p:cBhvr>
                                        <p:cTn id="76" dur="1" fill="hold">
                                          <p:stCondLst>
                                            <p:cond delay="0"/>
                                          </p:stCondLst>
                                        </p:cTn>
                                        <p:tgtEl>
                                          <p:spTgt spid="49155">
                                            <p:txEl>
                                              <p:pRg st="16" end="16"/>
                                            </p:txEl>
                                          </p:spTgt>
                                        </p:tgtEl>
                                        <p:attrNameLst>
                                          <p:attrName>style.visibility</p:attrName>
                                        </p:attrNameLst>
                                      </p:cBhvr>
                                      <p:to>
                                        <p:strVal val="visible"/>
                                      </p:to>
                                    </p:set>
                                    <p:animEffect transition="in" filter="dissolve">
                                      <p:cBhvr>
                                        <p:cTn id="77" dur="500"/>
                                        <p:tgtEl>
                                          <p:spTgt spid="49155">
                                            <p:txEl>
                                              <p:pRg st="16" end="16"/>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3" presetClass="entr" presetSubtype="10" fill="hold" nodeType="clickEffect">
                                  <p:stCondLst>
                                    <p:cond delay="0"/>
                                  </p:stCondLst>
                                  <p:childTnLst>
                                    <p:set>
                                      <p:cBhvr>
                                        <p:cTn id="81" dur="1" fill="hold">
                                          <p:stCondLst>
                                            <p:cond delay="0"/>
                                          </p:stCondLst>
                                        </p:cTn>
                                        <p:tgtEl>
                                          <p:spTgt spid="49155">
                                            <p:txEl>
                                              <p:pRg st="18" end="18"/>
                                            </p:txEl>
                                          </p:spTgt>
                                        </p:tgtEl>
                                        <p:attrNameLst>
                                          <p:attrName>style.visibility</p:attrName>
                                        </p:attrNameLst>
                                      </p:cBhvr>
                                      <p:to>
                                        <p:strVal val="visible"/>
                                      </p:to>
                                    </p:set>
                                    <p:animEffect transition="in" filter="blinds(horizontal)">
                                      <p:cBhvr>
                                        <p:cTn id="82" dur="500"/>
                                        <p:tgtEl>
                                          <p:spTgt spid="49155">
                                            <p:txEl>
                                              <p:pRg st="18" end="18"/>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3" presetClass="entr" presetSubtype="10" fill="hold" nodeType="clickEffect">
                                  <p:stCondLst>
                                    <p:cond delay="0"/>
                                  </p:stCondLst>
                                  <p:childTnLst>
                                    <p:set>
                                      <p:cBhvr>
                                        <p:cTn id="86" dur="1" fill="hold">
                                          <p:stCondLst>
                                            <p:cond delay="0"/>
                                          </p:stCondLst>
                                        </p:cTn>
                                        <p:tgtEl>
                                          <p:spTgt spid="49155">
                                            <p:txEl>
                                              <p:pRg st="19" end="19"/>
                                            </p:txEl>
                                          </p:spTgt>
                                        </p:tgtEl>
                                        <p:attrNameLst>
                                          <p:attrName>style.visibility</p:attrName>
                                        </p:attrNameLst>
                                      </p:cBhvr>
                                      <p:to>
                                        <p:strVal val="visible"/>
                                      </p:to>
                                    </p:set>
                                    <p:animEffect transition="in" filter="blinds(horizontal)">
                                      <p:cBhvr>
                                        <p:cTn id="87" dur="500"/>
                                        <p:tgtEl>
                                          <p:spTgt spid="49155">
                                            <p:txEl>
                                              <p:pRg st="19" end="19"/>
                                            </p:txEl>
                                          </p:spTgt>
                                        </p:tgtEl>
                                      </p:cBhvr>
                                    </p:animEffect>
                                  </p:childTnLst>
                                </p:cTn>
                              </p:par>
                              <p:par>
                                <p:cTn id="88" presetID="3" presetClass="entr" presetSubtype="10" fill="hold" grpId="0" nodeType="withEffect">
                                  <p:stCondLst>
                                    <p:cond delay="0"/>
                                  </p:stCondLst>
                                  <p:childTnLst>
                                    <p:set>
                                      <p:cBhvr>
                                        <p:cTn id="89" dur="1" fill="hold">
                                          <p:stCondLst>
                                            <p:cond delay="0"/>
                                          </p:stCondLst>
                                        </p:cTn>
                                        <p:tgtEl>
                                          <p:spTgt spid="49157"/>
                                        </p:tgtEl>
                                        <p:attrNameLst>
                                          <p:attrName>style.visibility</p:attrName>
                                        </p:attrNameLst>
                                      </p:cBhvr>
                                      <p:to>
                                        <p:strVal val="visible"/>
                                      </p:to>
                                    </p:set>
                                    <p:animEffect transition="in" filter="blinds(horizontal)">
                                      <p:cBhvr>
                                        <p:cTn id="90" dur="500"/>
                                        <p:tgtEl>
                                          <p:spTgt spid="49157"/>
                                        </p:tgtEl>
                                      </p:cBhvr>
                                    </p:animEffect>
                                  </p:childTnLst>
                                </p:cTn>
                              </p:par>
                            </p:childTnLst>
                          </p:cTn>
                        </p:par>
                      </p:childTnLst>
                    </p:cTn>
                  </p:par>
                  <p:par>
                    <p:cTn id="91" fill="hold">
                      <p:stCondLst>
                        <p:cond delay="indefinite"/>
                      </p:stCondLst>
                      <p:childTnLst>
                        <p:par>
                          <p:cTn id="92" fill="hold">
                            <p:stCondLst>
                              <p:cond delay="0"/>
                            </p:stCondLst>
                            <p:childTnLst>
                              <p:par>
                                <p:cTn id="93" presetID="50" presetClass="entr" presetSubtype="0" decel="100000" fill="hold" nodeType="clickEffect">
                                  <p:stCondLst>
                                    <p:cond delay="0"/>
                                  </p:stCondLst>
                                  <p:childTnLst>
                                    <p:set>
                                      <p:cBhvr>
                                        <p:cTn id="94" dur="1" fill="hold">
                                          <p:stCondLst>
                                            <p:cond delay="0"/>
                                          </p:stCondLst>
                                        </p:cTn>
                                        <p:tgtEl>
                                          <p:spTgt spid="49158"/>
                                        </p:tgtEl>
                                        <p:attrNameLst>
                                          <p:attrName>style.visibility</p:attrName>
                                        </p:attrNameLst>
                                      </p:cBhvr>
                                      <p:to>
                                        <p:strVal val="visible"/>
                                      </p:to>
                                    </p:set>
                                    <p:anim calcmode="lin" valueType="num">
                                      <p:cBhvr>
                                        <p:cTn id="95" dur="1000" fill="hold"/>
                                        <p:tgtEl>
                                          <p:spTgt spid="49158"/>
                                        </p:tgtEl>
                                        <p:attrNameLst>
                                          <p:attrName>ppt_w</p:attrName>
                                        </p:attrNameLst>
                                      </p:cBhvr>
                                      <p:tavLst>
                                        <p:tav tm="0">
                                          <p:val>
                                            <p:strVal val="#ppt_w+.3"/>
                                          </p:val>
                                        </p:tav>
                                        <p:tav tm="100000">
                                          <p:val>
                                            <p:strVal val="#ppt_w"/>
                                          </p:val>
                                        </p:tav>
                                      </p:tavLst>
                                    </p:anim>
                                    <p:anim calcmode="lin" valueType="num">
                                      <p:cBhvr>
                                        <p:cTn id="96" dur="1000" fill="hold"/>
                                        <p:tgtEl>
                                          <p:spTgt spid="49158"/>
                                        </p:tgtEl>
                                        <p:attrNameLst>
                                          <p:attrName>ppt_h</p:attrName>
                                        </p:attrNameLst>
                                      </p:cBhvr>
                                      <p:tavLst>
                                        <p:tav tm="0">
                                          <p:val>
                                            <p:strVal val="#ppt_h"/>
                                          </p:val>
                                        </p:tav>
                                        <p:tav tm="100000">
                                          <p:val>
                                            <p:strVal val="#ppt_h"/>
                                          </p:val>
                                        </p:tav>
                                      </p:tavLst>
                                    </p:anim>
                                    <p:animEffect transition="in" filter="fade">
                                      <p:cBhvr>
                                        <p:cTn id="97" dur="1000"/>
                                        <p:tgtEl>
                                          <p:spTgt spid="491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Number Placeholder 5"/>
          <p:cNvSpPr>
            <a:spLocks noGrp="1"/>
          </p:cNvSpPr>
          <p:nvPr>
            <p:ph type="sldNum" sz="quarter" idx="12"/>
          </p:nvPr>
        </p:nvSpPr>
        <p:spPr>
          <a:noFill/>
        </p:spPr>
        <p:txBody>
          <a:bodyPr/>
          <a:lstStyle/>
          <a:p>
            <a:fld id="{E5C7EEEE-079B-494F-9ED5-D9316065D23A}" type="slidenum">
              <a:rPr lang="ar-SA" smtClean="0"/>
              <a:pPr/>
              <a:t>2</a:t>
            </a:fld>
            <a:endParaRPr lang="en-GB" smtClean="0"/>
          </a:p>
        </p:txBody>
      </p:sp>
      <p:sp>
        <p:nvSpPr>
          <p:cNvPr id="2054" name="Rectangle 6"/>
          <p:cNvSpPr>
            <a:spLocks noGrp="1" noChangeArrowheads="1"/>
          </p:cNvSpPr>
          <p:nvPr>
            <p:ph type="body" idx="1"/>
          </p:nvPr>
        </p:nvSpPr>
        <p:spPr>
          <a:xfrm>
            <a:off x="457200" y="188913"/>
            <a:ext cx="8229600" cy="6480175"/>
          </a:xfrm>
        </p:spPr>
        <p:txBody>
          <a:bodyPr/>
          <a:lstStyle/>
          <a:p>
            <a:pPr eaLnBrk="1" hangingPunct="1">
              <a:buFontTx/>
              <a:buNone/>
            </a:pPr>
            <a:endParaRPr lang="en-GB" sz="2400" u="sng" smtClean="0">
              <a:latin typeface="Times New Roman" pitchFamily="18" charset="0"/>
              <a:cs typeface="Times New Roman" pitchFamily="18" charset="0"/>
            </a:endParaRPr>
          </a:p>
          <a:p>
            <a:pPr algn="ctr" eaLnBrk="1" hangingPunct="1">
              <a:buFontTx/>
              <a:buNone/>
            </a:pPr>
            <a:r>
              <a:rPr lang="en-GB" b="1" u="sng" smtClean="0">
                <a:solidFill>
                  <a:schemeClr val="accent2"/>
                </a:solidFill>
                <a:latin typeface="Times New Roman" pitchFamily="18" charset="0"/>
                <a:cs typeface="Times New Roman" pitchFamily="18" charset="0"/>
              </a:rPr>
              <a:t>Chapter 1: Organizing and Displaying Data</a:t>
            </a:r>
          </a:p>
          <a:p>
            <a:pPr eaLnBrk="1" hangingPunct="1">
              <a:buFontTx/>
              <a:buNone/>
            </a:pPr>
            <a:r>
              <a:rPr lang="en-GB" sz="2000" u="sng" smtClean="0">
                <a:solidFill>
                  <a:srgbClr val="800000"/>
                </a:solidFill>
              </a:rPr>
              <a:t>1.1: Introduction</a:t>
            </a:r>
          </a:p>
          <a:p>
            <a:pPr algn="just" eaLnBrk="1" hangingPunct="1">
              <a:buFontTx/>
              <a:buNone/>
            </a:pPr>
            <a:r>
              <a:rPr lang="en-GB" sz="1800" smtClean="0"/>
              <a:t>Here we will consider some basic definitions and terminologies (</a:t>
            </a:r>
            <a:r>
              <a:rPr lang="ar-SA" sz="1800" smtClean="0"/>
              <a:t>مصطلحات</a:t>
            </a:r>
            <a:r>
              <a:rPr lang="en-GB" sz="1800" smtClean="0"/>
              <a:t>)</a:t>
            </a:r>
          </a:p>
          <a:p>
            <a:pPr algn="just" eaLnBrk="1" hangingPunct="1">
              <a:buFontTx/>
              <a:buNone/>
            </a:pPr>
            <a:endParaRPr lang="en-GB" sz="1800" smtClean="0"/>
          </a:p>
          <a:p>
            <a:pPr algn="just" eaLnBrk="1" hangingPunct="1">
              <a:buFontTx/>
              <a:buNone/>
            </a:pPr>
            <a:r>
              <a:rPr lang="en-GB" sz="1800" u="sng" smtClean="0"/>
              <a:t>Statistics</a:t>
            </a:r>
            <a:r>
              <a:rPr lang="en-GB" sz="1800" smtClean="0"/>
              <a:t>: Is the area of study that is interested in how to organize and summarize information and answer research questions.</a:t>
            </a:r>
          </a:p>
          <a:p>
            <a:pPr algn="just" eaLnBrk="1" hangingPunct="1">
              <a:buFontTx/>
              <a:buNone/>
            </a:pPr>
            <a:endParaRPr lang="en-GB" sz="900" smtClean="0"/>
          </a:p>
          <a:p>
            <a:pPr algn="just" eaLnBrk="1" hangingPunct="1">
              <a:buFontTx/>
              <a:buNone/>
            </a:pPr>
            <a:r>
              <a:rPr lang="en-GB" sz="1800" u="sng" smtClean="0"/>
              <a:t>Biostatistics:</a:t>
            </a:r>
            <a:r>
              <a:rPr lang="en-GB" sz="1800" smtClean="0"/>
              <a:t> Is a branch of statistics that interested in information obtained from biological and medical sciences.</a:t>
            </a:r>
          </a:p>
          <a:p>
            <a:pPr algn="just" eaLnBrk="1" hangingPunct="1">
              <a:buFontTx/>
              <a:buNone/>
            </a:pPr>
            <a:endParaRPr lang="en-GB" sz="900" smtClean="0"/>
          </a:p>
          <a:p>
            <a:pPr algn="just" eaLnBrk="1" hangingPunct="1">
              <a:buFontTx/>
              <a:buNone/>
            </a:pPr>
            <a:r>
              <a:rPr lang="en-GB" sz="1800" u="sng" smtClean="0"/>
              <a:t>Population:</a:t>
            </a:r>
            <a:r>
              <a:rPr lang="en-GB" sz="1800" smtClean="0"/>
              <a:t> Is the largest group of people or things in which we are interested in a particular time and about which we want to make some statement or conclusions.</a:t>
            </a:r>
          </a:p>
          <a:p>
            <a:pPr algn="just" eaLnBrk="1" hangingPunct="1">
              <a:buFontTx/>
              <a:buNone/>
            </a:pPr>
            <a:endParaRPr lang="en-GB" sz="900" smtClean="0"/>
          </a:p>
          <a:p>
            <a:pPr algn="just" eaLnBrk="1" hangingPunct="1">
              <a:buFontTx/>
              <a:buNone/>
            </a:pPr>
            <a:r>
              <a:rPr lang="en-GB" sz="1800" u="sng" smtClean="0"/>
              <a:t>Sample:</a:t>
            </a:r>
            <a:r>
              <a:rPr lang="en-GB" sz="1800" smtClean="0"/>
              <a:t> A part of the population on which we collect data. The number of the element in the sample is called the </a:t>
            </a:r>
            <a:r>
              <a:rPr lang="en-GB" sz="1800" b="1" u="sng" smtClean="0">
                <a:solidFill>
                  <a:srgbClr val="FF0000"/>
                </a:solidFill>
              </a:rPr>
              <a:t>sample size</a:t>
            </a:r>
            <a:r>
              <a:rPr lang="en-GB" sz="1800" b="1" smtClean="0">
                <a:solidFill>
                  <a:srgbClr val="FF0000"/>
                </a:solidFill>
              </a:rPr>
              <a:t> </a:t>
            </a:r>
            <a:r>
              <a:rPr lang="en-GB" sz="1800" smtClean="0"/>
              <a:t>and denoted by </a:t>
            </a:r>
            <a:r>
              <a:rPr lang="en-GB" sz="1800" b="1" i="1" smtClean="0">
                <a:solidFill>
                  <a:srgbClr val="FF0000"/>
                </a:solidFill>
              </a:rPr>
              <a:t>n</a:t>
            </a:r>
            <a:r>
              <a:rPr lang="en-GB" sz="1800" smtClean="0"/>
              <a:t>.</a:t>
            </a:r>
          </a:p>
          <a:p>
            <a:pPr algn="just" eaLnBrk="1" hangingPunct="1">
              <a:buFontTx/>
              <a:buNone/>
            </a:pPr>
            <a:endParaRPr lang="en-GB" sz="900" smtClean="0"/>
          </a:p>
          <a:p>
            <a:pPr algn="just" eaLnBrk="1" hangingPunct="1">
              <a:buFontTx/>
              <a:buNone/>
            </a:pPr>
            <a:r>
              <a:rPr lang="en-GB" sz="1800" u="sng" smtClean="0"/>
              <a:t>Variable:</a:t>
            </a:r>
            <a:r>
              <a:rPr lang="en-GB" sz="1800" smtClean="0"/>
              <a:t> the characteristic to be measured on the elements of population or sample.</a:t>
            </a:r>
            <a:endParaRPr lang="en-GB" sz="1800" u="sng" smtClean="0"/>
          </a:p>
        </p:txBody>
      </p:sp>
      <p:sp>
        <p:nvSpPr>
          <p:cNvPr id="51204" name="Rectangle 7"/>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4">
                                            <p:txEl>
                                              <p:pRg st="5" end="5"/>
                                            </p:txEl>
                                          </p:spTgt>
                                        </p:tgtEl>
                                        <p:attrNameLst>
                                          <p:attrName>style.visibility</p:attrName>
                                        </p:attrNameLst>
                                      </p:cBhvr>
                                      <p:to>
                                        <p:strVal val="visible"/>
                                      </p:to>
                                    </p:set>
                                    <p:animEffect transition="in" filter="fade">
                                      <p:cBhvr>
                                        <p:cTn id="7" dur="2000"/>
                                        <p:tgtEl>
                                          <p:spTgt spid="2054">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4">
                                            <p:txEl>
                                              <p:pRg st="7" end="7"/>
                                            </p:txEl>
                                          </p:spTgt>
                                        </p:tgtEl>
                                        <p:attrNameLst>
                                          <p:attrName>style.visibility</p:attrName>
                                        </p:attrNameLst>
                                      </p:cBhvr>
                                      <p:to>
                                        <p:strVal val="visible"/>
                                      </p:to>
                                    </p:set>
                                    <p:animEffect transition="in" filter="fade">
                                      <p:cBhvr>
                                        <p:cTn id="12" dur="1000"/>
                                        <p:tgtEl>
                                          <p:spTgt spid="2054">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54">
                                            <p:txEl>
                                              <p:pRg st="9" end="9"/>
                                            </p:txEl>
                                          </p:spTgt>
                                        </p:tgtEl>
                                        <p:attrNameLst>
                                          <p:attrName>style.visibility</p:attrName>
                                        </p:attrNameLst>
                                      </p:cBhvr>
                                      <p:to>
                                        <p:strVal val="visible"/>
                                      </p:to>
                                    </p:set>
                                    <p:animEffect transition="in" filter="fade">
                                      <p:cBhvr>
                                        <p:cTn id="17" dur="1000"/>
                                        <p:tgtEl>
                                          <p:spTgt spid="2054">
                                            <p:txEl>
                                              <p:pRg st="9" end="9"/>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54">
                                            <p:txEl>
                                              <p:pRg st="11" end="11"/>
                                            </p:txEl>
                                          </p:spTgt>
                                        </p:tgtEl>
                                        <p:attrNameLst>
                                          <p:attrName>style.visibility</p:attrName>
                                        </p:attrNameLst>
                                      </p:cBhvr>
                                      <p:to>
                                        <p:strVal val="visible"/>
                                      </p:to>
                                    </p:set>
                                    <p:animEffect transition="in" filter="fade">
                                      <p:cBhvr>
                                        <p:cTn id="22" dur="1000"/>
                                        <p:tgtEl>
                                          <p:spTgt spid="2054">
                                            <p:txEl>
                                              <p:pRg st="11" end="1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54">
                                            <p:txEl>
                                              <p:pRg st="13" end="13"/>
                                            </p:txEl>
                                          </p:spTgt>
                                        </p:tgtEl>
                                        <p:attrNameLst>
                                          <p:attrName>style.visibility</p:attrName>
                                        </p:attrNameLst>
                                      </p:cBhvr>
                                      <p:to>
                                        <p:strVal val="visible"/>
                                      </p:to>
                                    </p:set>
                                    <p:animEffect transition="in" filter="fade">
                                      <p:cBhvr>
                                        <p:cTn id="27" dur="2000"/>
                                        <p:tgtEl>
                                          <p:spTgt spid="2054">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جدول 3"/>
          <p:cNvGraphicFramePr>
            <a:graphicFrameLocks noGrp="1"/>
          </p:cNvGraphicFramePr>
          <p:nvPr/>
        </p:nvGraphicFramePr>
        <p:xfrm>
          <a:off x="857224" y="1428736"/>
          <a:ext cx="7706398" cy="2208276"/>
        </p:xfrm>
        <a:graphic>
          <a:graphicData uri="http://schemas.openxmlformats.org/drawingml/2006/table">
            <a:tbl>
              <a:tblPr rtl="1"/>
              <a:tblGrid>
                <a:gridCol w="1410699"/>
                <a:gridCol w="1321174"/>
                <a:gridCol w="1321174"/>
                <a:gridCol w="1388997"/>
                <a:gridCol w="1132177"/>
                <a:gridCol w="1132177"/>
              </a:tblGrid>
              <a:tr h="0">
                <a:tc>
                  <a:txBody>
                    <a:bodyPr/>
                    <a:lstStyle/>
                    <a:p>
                      <a:pPr algn="ctr" rtl="0">
                        <a:lnSpc>
                          <a:spcPct val="115000"/>
                        </a:lnSpc>
                        <a:spcAft>
                          <a:spcPts val="0"/>
                        </a:spcAft>
                      </a:pPr>
                      <a:r>
                        <a:rPr lang="en-US" sz="1800" b="1" dirty="0">
                          <a:latin typeface="Times New Roman"/>
                          <a:ea typeface="Times New Roman"/>
                          <a:cs typeface="Arial"/>
                        </a:rPr>
                        <a:t>Cumulative</a:t>
                      </a:r>
                      <a:endParaRPr lang="en-US" sz="1600" dirty="0">
                        <a:latin typeface="Calibri"/>
                        <a:ea typeface="Times New Roman"/>
                        <a:cs typeface="Arial"/>
                      </a:endParaRPr>
                    </a:p>
                    <a:p>
                      <a:pPr algn="ctr" rtl="0">
                        <a:lnSpc>
                          <a:spcPct val="115000"/>
                        </a:lnSpc>
                        <a:spcAft>
                          <a:spcPts val="0"/>
                        </a:spcAft>
                      </a:pPr>
                      <a:r>
                        <a:rPr lang="en-US" sz="1800" b="1" dirty="0">
                          <a:latin typeface="Times New Roman"/>
                          <a:ea typeface="Times New Roman"/>
                          <a:cs typeface="Arial"/>
                        </a:rPr>
                        <a:t>Percent</a:t>
                      </a:r>
                      <a:endParaRPr lang="en-US" sz="16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Valid</a:t>
                      </a:r>
                      <a:endParaRPr lang="en-US" sz="1600">
                        <a:latin typeface="Calibri"/>
                        <a:ea typeface="Times New Roman"/>
                        <a:cs typeface="Arial"/>
                      </a:endParaRPr>
                    </a:p>
                    <a:p>
                      <a:pPr algn="ctr" rtl="0">
                        <a:lnSpc>
                          <a:spcPct val="115000"/>
                        </a:lnSpc>
                        <a:spcAft>
                          <a:spcPts val="0"/>
                        </a:spcAft>
                      </a:pPr>
                      <a:r>
                        <a:rPr lang="en-US" sz="1800" b="1">
                          <a:latin typeface="Times New Roman"/>
                          <a:ea typeface="Times New Roman"/>
                          <a:cs typeface="Arial"/>
                        </a:rPr>
                        <a:t>Percent</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Percent</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Frequency</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rtl="0">
                        <a:lnSpc>
                          <a:spcPct val="115000"/>
                        </a:lnSpc>
                        <a:spcAft>
                          <a:spcPts val="0"/>
                        </a:spcAft>
                      </a:pPr>
                      <a:endParaRPr lang="en-US" sz="16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rtl="1"/>
                      <a:endParaRPr lang="ar-SA"/>
                    </a:p>
                  </a:txBody>
                  <a:tcPr/>
                </a:tc>
              </a:tr>
              <a:tr h="0">
                <a:tc>
                  <a:txBody>
                    <a:bodyPr/>
                    <a:lstStyle/>
                    <a:p>
                      <a:pPr algn="ctr" rtl="0">
                        <a:lnSpc>
                          <a:spcPct val="115000"/>
                        </a:lnSpc>
                        <a:spcAft>
                          <a:spcPts val="0"/>
                        </a:spcAft>
                      </a:pPr>
                      <a:r>
                        <a:rPr lang="en-US" sz="1800">
                          <a:latin typeface="Times New Roman"/>
                          <a:ea typeface="Times New Roman"/>
                          <a:cs typeface="Arial"/>
                        </a:rPr>
                        <a:t>62.0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62.0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62.0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31</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American</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Valid</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0">
                <a:tc>
                  <a:txBody>
                    <a:bodyPr/>
                    <a:lstStyle/>
                    <a:p>
                      <a:pPr algn="ctr" rtl="0">
                        <a:lnSpc>
                          <a:spcPct val="115000"/>
                        </a:lnSpc>
                        <a:spcAft>
                          <a:spcPts val="0"/>
                        </a:spcAft>
                      </a:pPr>
                      <a:r>
                        <a:rPr lang="en-US" sz="1800">
                          <a:latin typeface="Times New Roman"/>
                          <a:ea typeface="Times New Roman"/>
                          <a:cs typeface="Arial"/>
                        </a:rPr>
                        <a:t>78.0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16.0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16.0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8</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European</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0">
                <a:tc>
                  <a:txBody>
                    <a:bodyPr/>
                    <a:lstStyle/>
                    <a:p>
                      <a:pPr algn="ctr" rtl="0">
                        <a:lnSpc>
                          <a:spcPct val="115000"/>
                        </a:lnSpc>
                        <a:spcAft>
                          <a:spcPts val="0"/>
                        </a:spcAft>
                      </a:pPr>
                      <a:r>
                        <a:rPr lang="en-US" sz="1800">
                          <a:latin typeface="Times New Roman"/>
                          <a:ea typeface="Times New Roman"/>
                          <a:cs typeface="Arial"/>
                        </a:rPr>
                        <a:t>100.0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22.0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22.0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11</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Japanese</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0">
                <a:tc>
                  <a:txBody>
                    <a:bodyPr/>
                    <a:lstStyle/>
                    <a:p>
                      <a:pPr algn="ctr" rtl="1">
                        <a:lnSpc>
                          <a:spcPct val="115000"/>
                        </a:lnSpc>
                        <a:spcAft>
                          <a:spcPts val="0"/>
                        </a:spcAft>
                      </a:pPr>
                      <a:endParaRPr lang="ar-SA"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100.0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100.0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50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a:latin typeface="Times New Roman"/>
                          <a:ea typeface="Times New Roman"/>
                          <a:cs typeface="Arial"/>
                        </a:rPr>
                        <a:t>Total</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0">
                <a:tc>
                  <a:txBody>
                    <a:bodyPr/>
                    <a:lstStyle/>
                    <a:p>
                      <a:pPr algn="ctr" rtl="1">
                        <a:lnSpc>
                          <a:spcPct val="115000"/>
                        </a:lnSpc>
                        <a:spcAft>
                          <a:spcPts val="0"/>
                        </a:spcAft>
                      </a:pPr>
                      <a:endParaRPr lang="ar-SA"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SA"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100.0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a:latin typeface="Times New Roman"/>
                          <a:ea typeface="Times New Roman"/>
                          <a:cs typeface="Arial"/>
                        </a:rPr>
                        <a:t>50</a:t>
                      </a:r>
                      <a:endParaRPr lang="en-US" sz="160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1">
                        <a:lnSpc>
                          <a:spcPct val="115000"/>
                        </a:lnSpc>
                        <a:spcAft>
                          <a:spcPts val="0"/>
                        </a:spcAft>
                      </a:pPr>
                      <a:endParaRPr lang="ar-SA"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pPr>
                      <a:r>
                        <a:rPr lang="en-US" sz="1800" b="1" dirty="0">
                          <a:latin typeface="Times New Roman"/>
                          <a:ea typeface="Times New Roman"/>
                          <a:cs typeface="Arial"/>
                        </a:rPr>
                        <a:t>Total</a:t>
                      </a:r>
                      <a:endParaRPr lang="en-US" sz="1600" dirty="0">
                        <a:latin typeface="Calibri"/>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285720" y="357166"/>
            <a:ext cx="8572560" cy="63555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a:tabLst>
                <a:tab pos="1857375" algn="l"/>
              </a:tabLst>
            </a:pPr>
            <a:r>
              <a:rPr lang="en-GB" b="1" dirty="0" smtClean="0">
                <a:solidFill>
                  <a:srgbClr val="003366"/>
                </a:solidFill>
              </a:rPr>
              <a:t>Example 2.2.2</a:t>
            </a:r>
            <a:endParaRPr kumimoji="0" lang="en-US" b="1"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r>
              <a:rPr kumimoji="0" lang="en-US" b="1" i="0" u="none" strike="noStrike" cap="none" normalizeH="0" baseline="0" dirty="0" smtClean="0">
                <a:ln>
                  <a:noFill/>
                </a:ln>
                <a:solidFill>
                  <a:srgbClr val="222222"/>
                </a:solidFill>
                <a:effectLst/>
                <a:latin typeface="Times New Roman" pitchFamily="18" charset="0"/>
                <a:ea typeface="Times New Roman" pitchFamily="18" charset="0"/>
                <a:cs typeface="Times New Roman" pitchFamily="18" charset="0"/>
              </a:rPr>
              <a:t>The following table shows the computer results of the country of manufacturing of 50 conditioner devices </a:t>
            </a: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lang="en-US" b="1" dirty="0">
              <a:solidFill>
                <a:srgbClr val="222222"/>
              </a:solidFill>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kumimoji="0" lang="en-US" b="1" i="0" u="none" strike="noStrike" cap="none" normalizeH="0" baseline="0" dirty="0" smtClean="0">
              <a:ln>
                <a:noFill/>
              </a:ln>
              <a:solidFill>
                <a:srgbClr val="222222"/>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lang="en-US" b="1" dirty="0">
              <a:solidFill>
                <a:srgbClr val="222222"/>
              </a:solidFill>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kumimoji="0" lang="en-US" b="1" i="0" u="none" strike="noStrike" cap="none" normalizeH="0" baseline="0" dirty="0" smtClean="0">
              <a:ln>
                <a:noFill/>
              </a:ln>
              <a:solidFill>
                <a:srgbClr val="222222"/>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lang="en-US" b="1" dirty="0">
              <a:solidFill>
                <a:srgbClr val="222222"/>
              </a:solidFill>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kumimoji="0" lang="en-US" b="1" i="0" u="none" strike="noStrike" cap="none" normalizeH="0" baseline="0" dirty="0" smtClean="0">
              <a:ln>
                <a:noFill/>
              </a:ln>
              <a:solidFill>
                <a:srgbClr val="222222"/>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lang="en-US" sz="1100" dirty="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kumimoji="0" lang="en-US" sz="1100" b="0" i="0" u="none" strike="noStrike" cap="none" normalizeH="0" baseline="0" dirty="0" smtClean="0">
              <a:ln>
                <a:noFill/>
              </a:ln>
              <a:solidFill>
                <a:schemeClr val="tx1"/>
              </a:solidFill>
              <a:effectLst/>
              <a:latin typeface="Times New Roman" pitchFamily="18" charset="0"/>
              <a:cs typeface="Times New Roman" pitchFamily="18" charset="0"/>
            </a:endParaRPr>
          </a:p>
          <a:p>
            <a:pPr algn="l">
              <a:tabLst>
                <a:tab pos="1857375" algn="l"/>
              </a:tabLst>
            </a:pPr>
            <a:endParaRPr lang="en-US" sz="1600" b="1" dirty="0" smtClean="0">
              <a:latin typeface="Times New Roman" pitchFamily="18" charset="0"/>
              <a:ea typeface="Times New Roman" pitchFamily="18" charset="0"/>
              <a:cs typeface="Times New Roman" pitchFamily="18" charset="0"/>
            </a:endParaRPr>
          </a:p>
          <a:p>
            <a:pPr algn="l">
              <a:tabLst>
                <a:tab pos="1857375" algn="l"/>
              </a:tabLst>
            </a:pPr>
            <a:endParaRPr lang="en-US" b="1" dirty="0" smtClean="0">
              <a:latin typeface="Times New Roman" pitchFamily="18" charset="0"/>
              <a:ea typeface="Times New Roman" pitchFamily="18" charset="0"/>
              <a:cs typeface="Times New Roman" pitchFamily="18" charset="0"/>
            </a:endParaRPr>
          </a:p>
          <a:p>
            <a:pPr algn="l">
              <a:tabLst>
                <a:tab pos="1857375" algn="l"/>
              </a:tabLst>
            </a:pPr>
            <a:r>
              <a:rPr lang="en-US" b="1" dirty="0" smtClean="0">
                <a:latin typeface="Times New Roman" pitchFamily="18" charset="0"/>
                <a:ea typeface="Times New Roman" pitchFamily="18" charset="0"/>
                <a:cs typeface="Times New Roman" pitchFamily="18" charset="0"/>
              </a:rPr>
              <a:t>From this table: </a:t>
            </a:r>
            <a:endParaRPr lang="en-US" dirty="0">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r>
              <a:rPr kumimoji="0" lang="en-US" sz="1600" b="1" i="0" u="none" strike="noStrike" cap="none" normalizeH="0" baseline="0" dirty="0" smtClean="0">
                <a:ln>
                  <a:noFill/>
                </a:ln>
                <a:solidFill>
                  <a:schemeClr val="tx1"/>
                </a:solidFill>
                <a:effectLst/>
                <a:latin typeface="Times New Roman" pitchFamily="18" charset="0"/>
                <a:cs typeface="Times New Roman" pitchFamily="18" charset="0"/>
              </a:rPr>
              <a:t>A)What is the variable, what is the type</a:t>
            </a:r>
            <a:r>
              <a:rPr kumimoji="0" lang="en-US" sz="1600" b="1" i="0" u="none" strike="noStrike" cap="none" normalizeH="0" dirty="0" smtClean="0">
                <a:ln>
                  <a:noFill/>
                </a:ln>
                <a:solidFill>
                  <a:schemeClr val="tx1"/>
                </a:solidFill>
                <a:effectLst/>
                <a:latin typeface="Times New Roman" pitchFamily="18" charset="0"/>
                <a:cs typeface="Times New Roman" pitchFamily="18" charset="0"/>
              </a:rPr>
              <a:t> of the variable ?</a:t>
            </a:r>
            <a:endParaRPr kumimoji="0" lang="en-US"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1857375" algn="l"/>
              </a:tabLst>
            </a:pPr>
            <a:endParaRPr kumimoji="0" lang="en-US"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lang="en-US" sz="1600" b="1" dirty="0" smtClean="0">
                <a:latin typeface="Times New Roman" pitchFamily="18" charset="0"/>
                <a:ea typeface="Times New Roman" pitchFamily="18" charset="0"/>
                <a:cs typeface="Times New Roman" pitchFamily="18" charset="0"/>
              </a:rPr>
              <a:t>B</a:t>
            </a: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number of  Japanese-made devices is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22                         (b) 16	  	      (c) 62		(d) 50	           (e)11</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 The percentage of  American-made devices is </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22 %                    (b) 31%	        	</a:t>
            </a:r>
            <a:r>
              <a:rPr kumimoji="0" lang="en-US" sz="16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 62%	(d) 50%              (e)100%</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 The mode of  country-made devices is</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Japanese           (b) European	       (c) American(d) American and  Japanese         (e)No mode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sz="16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 If we want to represent this type of data, we will use</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sz="16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Histogram           (b) Line chart          (c) Pie chart	(d) Bar chart   (e) we can't</a:t>
            </a: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142876" y="272457"/>
            <a:ext cx="8643966"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l" fontAlgn="t"/>
            <a:r>
              <a:rPr lang="en-GB" b="1" dirty="0" smtClean="0">
                <a:solidFill>
                  <a:srgbClr val="003366"/>
                </a:solidFill>
              </a:rPr>
              <a:t>Example 2.2.3</a:t>
            </a:r>
            <a:endPar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1" fontAlgn="t" latinLnBrk="0" hangingPunct="1">
              <a:lnSpc>
                <a:spcPct val="100000"/>
              </a:lnSpc>
              <a:spcBef>
                <a:spcPct val="0"/>
              </a:spcBef>
              <a:spcAft>
                <a:spcPct val="0"/>
              </a:spcAft>
              <a:buClrTx/>
              <a:buSzTx/>
              <a:buFontTx/>
              <a:buNone/>
              <a:tabLst/>
            </a:pP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sample of 80 families have been </a:t>
            </a:r>
            <a:r>
              <a:rPr kumimoji="0" lang="en-US" i="0" u="none" strike="noStrike" cap="none" normalizeH="0" baseline="0" dirty="0" smtClean="0">
                <a:ln>
                  <a:noFill/>
                </a:ln>
                <a:effectLst/>
                <a:latin typeface="Times New Roman" pitchFamily="18" charset="0"/>
                <a:ea typeface="Times New Roman" pitchFamily="18" charset="0"/>
                <a:cs typeface="Times New Roman" pitchFamily="18" charset="0"/>
              </a:rPr>
              <a:t>asked about the number of times to travel  abroad</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The </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computer results of the SPSS </a:t>
            </a:r>
            <a:r>
              <a:rPr kumimoji="0" lang="en-US"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are given below   </a:t>
            </a:r>
            <a:endParaRPr kumimoji="0" lang="en-US"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5" name="جدول 4"/>
          <p:cNvGraphicFramePr>
            <a:graphicFrameLocks noGrp="1"/>
          </p:cNvGraphicFramePr>
          <p:nvPr/>
        </p:nvGraphicFramePr>
        <p:xfrm>
          <a:off x="857223" y="1388920"/>
          <a:ext cx="7643868" cy="5222748"/>
        </p:xfrm>
        <a:graphic>
          <a:graphicData uri="http://schemas.openxmlformats.org/drawingml/2006/table">
            <a:tbl>
              <a:tblPr/>
              <a:tblGrid>
                <a:gridCol w="1084508"/>
                <a:gridCol w="1085235"/>
                <a:gridCol w="1290804"/>
                <a:gridCol w="1231240"/>
                <a:gridCol w="1565727"/>
                <a:gridCol w="1386354"/>
              </a:tblGrid>
              <a:tr h="579908">
                <a:tc>
                  <a:txBody>
                    <a:bodyPr/>
                    <a:lstStyle/>
                    <a:p>
                      <a:pPr algn="ctr" rtl="0">
                        <a:lnSpc>
                          <a:spcPct val="115000"/>
                        </a:lnSpc>
                        <a:spcAft>
                          <a:spcPts val="0"/>
                        </a:spcAft>
                        <a:tabLst>
                          <a:tab pos="1857375" algn="l"/>
                        </a:tabLst>
                      </a:pPr>
                      <a:endParaRPr lang="en-US" sz="12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endParaRPr lang="en-US" sz="1400">
                        <a:latin typeface="Calibri"/>
                        <a:ea typeface="Times New Roman"/>
                        <a:cs typeface="Arial"/>
                      </a:endParaRPr>
                    </a:p>
                  </a:txBody>
                  <a:tcPr marL="66088" marR="66088"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800" b="1" dirty="0">
                          <a:latin typeface="Times New Roman"/>
                          <a:ea typeface="Times New Roman"/>
                          <a:cs typeface="Arial"/>
                        </a:rPr>
                        <a:t>Frequency</a:t>
                      </a:r>
                      <a:endParaRPr lang="en-US" sz="16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800" b="1" dirty="0">
                          <a:latin typeface="Times New Roman"/>
                          <a:ea typeface="Times New Roman"/>
                          <a:cs typeface="Arial"/>
                        </a:rPr>
                        <a:t>Percent</a:t>
                      </a:r>
                      <a:endParaRPr lang="en-US" sz="16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800" b="1" dirty="0">
                          <a:latin typeface="Times New Roman"/>
                          <a:ea typeface="Times New Roman"/>
                          <a:cs typeface="Arial"/>
                        </a:rPr>
                        <a:t>Valid Percent</a:t>
                      </a:r>
                      <a:endParaRPr lang="en-US" sz="16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800" b="1" dirty="0">
                          <a:latin typeface="Times New Roman"/>
                          <a:ea typeface="Times New Roman"/>
                          <a:cs typeface="Arial"/>
                        </a:rPr>
                        <a:t>Cumulative</a:t>
                      </a:r>
                      <a:endParaRPr lang="en-US" sz="1600" dirty="0">
                        <a:latin typeface="Calibri"/>
                        <a:ea typeface="Times New Roman"/>
                        <a:cs typeface="Arial"/>
                      </a:endParaRPr>
                    </a:p>
                    <a:p>
                      <a:pPr algn="ctr" rtl="0">
                        <a:lnSpc>
                          <a:spcPct val="115000"/>
                        </a:lnSpc>
                        <a:spcAft>
                          <a:spcPts val="0"/>
                        </a:spcAft>
                        <a:tabLst>
                          <a:tab pos="1857375" algn="l"/>
                        </a:tabLst>
                      </a:pPr>
                      <a:r>
                        <a:rPr lang="en-US" sz="1800" b="1" dirty="0">
                          <a:latin typeface="Times New Roman"/>
                          <a:ea typeface="Times New Roman"/>
                          <a:cs typeface="Arial"/>
                        </a:rPr>
                        <a:t>Percent</a:t>
                      </a:r>
                      <a:endParaRPr lang="en-US" sz="16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954">
                <a:tc>
                  <a:txBody>
                    <a:bodyPr/>
                    <a:lstStyle/>
                    <a:p>
                      <a:pPr algn="ctr" rtl="0">
                        <a:lnSpc>
                          <a:spcPct val="115000"/>
                        </a:lnSpc>
                        <a:spcAft>
                          <a:spcPts val="0"/>
                        </a:spcAft>
                        <a:tabLst>
                          <a:tab pos="1857375" algn="l"/>
                        </a:tabLst>
                      </a:pPr>
                      <a:r>
                        <a:rPr lang="en-US" sz="1800" b="1" dirty="0">
                          <a:latin typeface="Times New Roman"/>
                          <a:ea typeface="Times New Roman"/>
                          <a:cs typeface="Arial"/>
                        </a:rPr>
                        <a:t>Valid</a:t>
                      </a:r>
                      <a:endParaRPr lang="en-US" sz="12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rtl="0">
                        <a:lnSpc>
                          <a:spcPct val="115000"/>
                        </a:lnSpc>
                        <a:spcAft>
                          <a:spcPts val="0"/>
                        </a:spcAft>
                        <a:tabLst>
                          <a:tab pos="1857375" algn="l"/>
                        </a:tabLst>
                      </a:pPr>
                      <a:r>
                        <a:rPr lang="en-US" sz="1600" dirty="0">
                          <a:latin typeface="Times New Roman"/>
                          <a:ea typeface="Times New Roman"/>
                          <a:cs typeface="Arial"/>
                        </a:rPr>
                        <a:t>0</a:t>
                      </a:r>
                      <a:endParaRPr lang="en-US" sz="14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11</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dirty="0">
                          <a:latin typeface="Times New Roman"/>
                          <a:ea typeface="Times New Roman"/>
                          <a:cs typeface="Arial"/>
                        </a:rPr>
                        <a:t>13.8</a:t>
                      </a:r>
                      <a:endParaRPr lang="en-US" sz="14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dirty="0">
                          <a:latin typeface="Times New Roman"/>
                          <a:ea typeface="Times New Roman"/>
                          <a:cs typeface="Arial"/>
                        </a:rPr>
                        <a:t>13.8</a:t>
                      </a:r>
                      <a:endParaRPr lang="en-US" sz="14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dirty="0">
                          <a:latin typeface="Times New Roman"/>
                          <a:ea typeface="Times New Roman"/>
                          <a:cs typeface="Arial"/>
                        </a:rPr>
                        <a:t>13.8</a:t>
                      </a:r>
                      <a:endParaRPr lang="en-US" sz="14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dirty="0">
                          <a:latin typeface="Times New Roman"/>
                          <a:ea typeface="Times New Roman"/>
                          <a:cs typeface="Arial"/>
                        </a:rPr>
                        <a:t>8.8</a:t>
                      </a:r>
                      <a:endParaRPr lang="en-US" sz="14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8.8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22.5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dirty="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2</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28.8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36.3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dirty="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4</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10.0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10.0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46.3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53.8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61.3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12.5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12.5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73.8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81.3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9</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88.8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6.3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95.0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11</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2</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2.5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2.5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97.5</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12</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98.8</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737">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1.3</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100.0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954">
                <a:tc>
                  <a:txBody>
                    <a:bodyPr/>
                    <a:lstStyle/>
                    <a:p>
                      <a:pPr algn="ctr" rtl="0">
                        <a:lnSpc>
                          <a:spcPct val="115000"/>
                        </a:lnSpc>
                        <a:spcAft>
                          <a:spcPts val="0"/>
                        </a:spcAft>
                        <a:tabLst>
                          <a:tab pos="1857375" algn="l"/>
                        </a:tabLst>
                      </a:pPr>
                      <a:endParaRPr lang="en-US" sz="14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rtl="0">
                        <a:lnSpc>
                          <a:spcPct val="115000"/>
                        </a:lnSpc>
                        <a:spcAft>
                          <a:spcPts val="0"/>
                        </a:spcAft>
                        <a:tabLst>
                          <a:tab pos="1857375" algn="l"/>
                        </a:tabLst>
                      </a:pPr>
                      <a:r>
                        <a:rPr lang="en-US" sz="1800" b="1" dirty="0">
                          <a:latin typeface="Times New Roman"/>
                          <a:ea typeface="Times New Roman"/>
                          <a:cs typeface="Arial"/>
                        </a:rPr>
                        <a:t>Total</a:t>
                      </a:r>
                      <a:endParaRPr lang="en-US" sz="14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dirty="0">
                          <a:latin typeface="Times New Roman"/>
                          <a:ea typeface="Times New Roman"/>
                          <a:cs typeface="Arial"/>
                        </a:rPr>
                        <a:t>80</a:t>
                      </a:r>
                      <a:endParaRPr lang="en-US" sz="14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100.0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a:latin typeface="Times New Roman"/>
                          <a:ea typeface="Times New Roman"/>
                          <a:cs typeface="Arial"/>
                        </a:rPr>
                        <a:t>100.0</a:t>
                      </a:r>
                      <a:endParaRPr lang="en-US" sz="140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endParaRPr lang="en-US" sz="16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9954">
                <a:tc>
                  <a:txBody>
                    <a:bodyPr/>
                    <a:lstStyle/>
                    <a:p>
                      <a:pPr algn="ctr" rtl="0">
                        <a:lnSpc>
                          <a:spcPct val="115000"/>
                        </a:lnSpc>
                        <a:spcAft>
                          <a:spcPts val="0"/>
                        </a:spcAft>
                        <a:tabLst>
                          <a:tab pos="1857375" algn="l"/>
                        </a:tabLst>
                      </a:pPr>
                      <a:r>
                        <a:rPr lang="en-US" sz="1800" b="1" dirty="0">
                          <a:latin typeface="Times New Roman"/>
                          <a:ea typeface="Times New Roman"/>
                          <a:cs typeface="Arial"/>
                        </a:rPr>
                        <a:t>Total</a:t>
                      </a:r>
                      <a:endParaRPr lang="en-US" sz="1200"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endParaRPr lang="en-US" sz="16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r>
                        <a:rPr lang="en-US" sz="1600" b="1" dirty="0">
                          <a:latin typeface="Times New Roman"/>
                          <a:ea typeface="Times New Roman"/>
                          <a:cs typeface="Arial"/>
                        </a:rPr>
                        <a:t>80</a:t>
                      </a:r>
                      <a:endParaRPr lang="en-US" sz="1400" b="1" dirty="0">
                        <a:latin typeface="Calibri"/>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endParaRPr lang="en-US" sz="16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endParaRPr lang="en-US" sz="160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a:lnSpc>
                          <a:spcPct val="115000"/>
                        </a:lnSpc>
                        <a:spcAft>
                          <a:spcPts val="0"/>
                        </a:spcAft>
                        <a:tabLst>
                          <a:tab pos="1857375" algn="l"/>
                        </a:tabLst>
                      </a:pPr>
                      <a:endParaRPr lang="en-US" sz="1600" dirty="0">
                        <a:latin typeface="Times New Roman"/>
                        <a:ea typeface="Times New Roman"/>
                        <a:cs typeface="Arial"/>
                      </a:endParaRPr>
                    </a:p>
                  </a:txBody>
                  <a:tcPr marL="66088" marR="6608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ChangeArrowheads="1"/>
          </p:cNvSpPr>
          <p:nvPr/>
        </p:nvSpPr>
        <p:spPr bwMode="auto">
          <a:xfrm>
            <a:off x="285720" y="357166"/>
            <a:ext cx="8715436" cy="463203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857375" algn="l"/>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From above table: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The variable is </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lphaLcParenBoth"/>
              <a:tabLst>
                <a:tab pos="1857375" algn="l"/>
              </a:tabLst>
            </a:pPr>
            <a:r>
              <a:rPr kumimoji="0" lang="en-US" b="0" i="0" u="none" strike="noStrike" cap="none" normalizeH="0" baseline="0" dirty="0" smtClean="0">
                <a:ln>
                  <a:noFill/>
                </a:ln>
                <a:effectLst/>
                <a:latin typeface="Times New Roman" pitchFamily="18" charset="0"/>
                <a:ea typeface="Times New Roman" pitchFamily="18" charset="0"/>
                <a:cs typeface="Times New Roman" pitchFamily="18" charset="0"/>
              </a:rPr>
              <a:t>Number of families   		 </a:t>
            </a:r>
          </a:p>
          <a:p>
            <a:pPr marL="342900" lvl="0" indent="-342900" algn="l" eaLnBrk="0" hangingPunct="0">
              <a:tabLst>
                <a:tab pos="1857375" algn="l"/>
              </a:tabLst>
            </a:pPr>
            <a:r>
              <a:rPr kumimoji="0" lang="en-US" b="0" i="0" u="none" strike="noStrike" cap="none" normalizeH="0" baseline="0" dirty="0" smtClean="0">
                <a:ln>
                  <a:noFill/>
                </a:ln>
                <a:effectLst/>
                <a:latin typeface="Times New Roman" pitchFamily="18" charset="0"/>
                <a:ea typeface="Times New Roman" pitchFamily="18" charset="0"/>
                <a:cs typeface="Times New Roman" pitchFamily="18" charset="0"/>
              </a:rPr>
              <a:t>(b) Number  of</a:t>
            </a:r>
            <a:r>
              <a:rPr kumimoji="0" lang="en-US" b="0" i="0" u="none" strike="noStrike" cap="none" normalizeH="0" dirty="0" smtClean="0">
                <a:ln>
                  <a:noFill/>
                </a:ln>
                <a:effectLst/>
                <a:latin typeface="Times New Roman" pitchFamily="18" charset="0"/>
                <a:ea typeface="Times New Roman" pitchFamily="18" charset="0"/>
                <a:cs typeface="Times New Roman" pitchFamily="18" charset="0"/>
              </a:rPr>
              <a:t> </a:t>
            </a:r>
            <a:r>
              <a:rPr lang="en-US" dirty="0" smtClean="0">
                <a:latin typeface="Times New Roman" pitchFamily="18" charset="0"/>
                <a:ea typeface="Times New Roman" pitchFamily="18" charset="0"/>
                <a:cs typeface="Times New Roman" pitchFamily="18" charset="0"/>
              </a:rPr>
              <a:t>times  to Travel  </a:t>
            </a:r>
            <a:r>
              <a:rPr kumimoji="0" lang="en-US" b="0" i="0" u="none" strike="noStrike" cap="none" normalizeH="0" baseline="0" dirty="0" smtClean="0">
                <a:ln>
                  <a:noFill/>
                </a:ln>
                <a:effectLst/>
                <a:latin typeface="Times New Roman" pitchFamily="18" charset="0"/>
                <a:ea typeface="Times New Roman" pitchFamily="18" charset="0"/>
                <a:cs typeface="Times New Roman" pitchFamily="18" charset="0"/>
              </a:rPr>
              <a:t>abroad  </a:t>
            </a:r>
          </a:p>
          <a:p>
            <a:pPr marL="342900" lvl="0" indent="-342900" algn="l" eaLnBrk="0" hangingPunct="0">
              <a:tabLst>
                <a:tab pos="1857375" algn="l"/>
              </a:tabLst>
            </a:pPr>
            <a:r>
              <a:rPr kumimoji="0" lang="en-US" b="0" i="0" u="none" strike="noStrike" cap="none" normalizeH="0" baseline="0" dirty="0" smtClean="0">
                <a:ln>
                  <a:noFill/>
                </a:ln>
                <a:effectLst/>
                <a:latin typeface="Times New Roman" pitchFamily="18" charset="0"/>
                <a:ea typeface="Times New Roman" pitchFamily="18" charset="0"/>
                <a:cs typeface="Times New Roman" pitchFamily="18" charset="0"/>
              </a:rPr>
              <a:t>(c</a:t>
            </a:r>
            <a:r>
              <a:rPr lang="en-US" dirty="0" smtClean="0">
                <a:latin typeface="Times New Roman" pitchFamily="18" charset="0"/>
                <a:ea typeface="Times New Roman" pitchFamily="18" charset="0"/>
                <a:cs typeface="Times New Roman" pitchFamily="18" charset="0"/>
              </a:rPr>
              <a:t>) None of these</a:t>
            </a:r>
            <a:endParaRPr kumimoji="0" lang="en-US" sz="1100" b="0" i="0" u="none" strike="noStrike" cap="none" normalizeH="0" baseline="0" dirty="0" smtClean="0">
              <a:ln>
                <a:noFill/>
              </a:ln>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endParaRPr kumimoji="0" lang="en-US"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 The type of the variable is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342900" marR="0" lvl="0" indent="-342900" algn="l" defTabSz="914400" rtl="0" eaLnBrk="0" fontAlgn="base" latinLnBrk="0" hangingPunct="0">
              <a:lnSpc>
                <a:spcPct val="100000"/>
              </a:lnSpc>
              <a:spcBef>
                <a:spcPct val="0"/>
              </a:spcBef>
              <a:spcAft>
                <a:spcPct val="0"/>
              </a:spcAft>
              <a:buClrTx/>
              <a:buSzTx/>
              <a:buFontTx/>
              <a:buAutoNum type="alphaLcParenBoth"/>
              <a:tabLst>
                <a:tab pos="1857375" algn="l"/>
              </a:tabLst>
            </a:pP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Quantitative</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Discrete  	(b) </a:t>
            </a: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Qualitative	(c) Quantitative Continuous</a:t>
            </a:r>
          </a:p>
          <a:p>
            <a:pPr marL="342900" marR="0" lvl="0" indent="-342900" algn="l" defTabSz="914400" rtl="0" eaLnBrk="0" fontAlgn="base" latinLnBrk="0" hangingPunct="0">
              <a:lnSpc>
                <a:spcPct val="100000"/>
              </a:lnSpc>
              <a:spcBef>
                <a:spcPct val="0"/>
              </a:spcBef>
              <a:spcAft>
                <a:spcPct val="0"/>
              </a:spcAft>
              <a:buClrTx/>
              <a:buSzTx/>
              <a:tabLst>
                <a:tab pos="1857375" algn="l"/>
              </a:tabLst>
            </a:pP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 Normal  (e) Binomial			(f) None of these</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endParaRPr kumimoji="0" lang="en-GB" sz="105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 Number of families that travelled</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abroad 7 times is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7.5</a:t>
            </a:r>
            <a:r>
              <a:rPr kumimoji="0" lang="en-US"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(b) 0	               (c) 6	       (d) 1	</a:t>
            </a:r>
            <a:r>
              <a:rPr kumimoji="0" lang="en-US"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 53.8		(f)10</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endParaRPr kumimoji="0" lang="en-GB" sz="10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  The percentage of families that travelled</a:t>
            </a:r>
            <a:r>
              <a:rPr kumimoji="0" lang="en-US"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abroad less than or equal to 10  times is</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73.8%    (b) 0	              (c)100%	       (d) 88.8%	   (e) 5%	                 (f)</a:t>
            </a: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95%</a:t>
            </a:r>
            <a:endParaRPr kumimoji="0" lang="en-US"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endParaRPr kumimoji="0" lang="en-GB" sz="1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GB"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 The mode of travel times is</a:t>
            </a:r>
            <a:endPar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1857375"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13.8       (b) 0		(c) 6	      (d) 11		   (e) 80</a:t>
            </a:r>
            <a:r>
              <a:rPr kumimoji="0" lang="en-U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(f)1</a:t>
            </a:r>
            <a:r>
              <a:rPr kumimoji="0" lang="en-GB"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a:t>
            </a:r>
            <a:r>
              <a:rPr kumimoji="0" lang="en-US" sz="11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107504" y="-99392"/>
            <a:ext cx="8964488" cy="1470025"/>
          </a:xfrm>
        </p:spPr>
        <p:txBody>
          <a:bodyPr>
            <a:normAutofit/>
          </a:bodyPr>
          <a:lstStyle/>
          <a:p>
            <a:pPr lvl="0" algn="l"/>
            <a:r>
              <a:rPr lang="en-GB" sz="1800" b="1" dirty="0" smtClean="0">
                <a:solidFill>
                  <a:srgbClr val="003366"/>
                </a:solidFill>
              </a:rPr>
              <a:t>Example 2.2.4</a:t>
            </a:r>
            <a:r>
              <a:rPr lang="en-US" sz="1800" b="1" dirty="0" smtClean="0">
                <a:solidFill>
                  <a:schemeClr val="tx1"/>
                </a:solidFill>
                <a:latin typeface="Times New Roman" pitchFamily="18" charset="0"/>
                <a:ea typeface="Times New Roman" pitchFamily="18" charset="0"/>
                <a:cs typeface="Times New Roman" pitchFamily="18" charset="0"/>
              </a:rPr>
              <a:t/>
            </a:r>
            <a:br>
              <a:rPr lang="en-US" sz="1800" b="1" dirty="0" smtClean="0">
                <a:solidFill>
                  <a:schemeClr val="tx1"/>
                </a:solidFill>
                <a:latin typeface="Times New Roman" pitchFamily="18" charset="0"/>
                <a:ea typeface="Times New Roman" pitchFamily="18" charset="0"/>
                <a:cs typeface="Times New Roman" pitchFamily="18" charset="0"/>
              </a:rPr>
            </a:br>
            <a:r>
              <a:rPr lang="en-US" sz="1800" dirty="0" smtClean="0"/>
              <a:t/>
            </a:r>
            <a:br>
              <a:rPr lang="en-US" sz="1800" dirty="0" smtClean="0"/>
            </a:br>
            <a:r>
              <a:rPr lang="en-US" sz="1800" dirty="0" smtClean="0"/>
              <a:t>By using the </a:t>
            </a:r>
            <a:r>
              <a:rPr lang="en-US" sz="1800" b="1" dirty="0" smtClean="0"/>
              <a:t>computer results of SPSS </a:t>
            </a:r>
            <a:r>
              <a:rPr lang="en-US" sz="1800" dirty="0" smtClean="0"/>
              <a:t>the plot of the number of courses in English  that student takes in a year is obtained:  </a:t>
            </a:r>
            <a:endParaRPr lang="en-US" sz="1800" dirty="0"/>
          </a:p>
        </p:txBody>
      </p:sp>
      <p:graphicFrame>
        <p:nvGraphicFramePr>
          <p:cNvPr id="4" name="مخطط 3"/>
          <p:cNvGraphicFramePr/>
          <p:nvPr/>
        </p:nvGraphicFramePr>
        <p:xfrm>
          <a:off x="1403648" y="1412776"/>
          <a:ext cx="6912768" cy="465943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42875" y="116632"/>
            <a:ext cx="9215438" cy="6678751"/>
          </a:xfrm>
          <a:prstGeom prst="rect">
            <a:avLst/>
          </a:prstGeom>
        </p:spPr>
        <p:txBody>
          <a:bodyPr>
            <a:spAutoFit/>
          </a:bodyPr>
          <a:lstStyle/>
          <a:p>
            <a:pPr algn="l" fontAlgn="auto">
              <a:spcBef>
                <a:spcPts val="0"/>
              </a:spcBef>
              <a:spcAft>
                <a:spcPts val="0"/>
              </a:spcAft>
              <a:defRPr/>
            </a:pPr>
            <a:r>
              <a:rPr lang="en-US" sz="2000" dirty="0">
                <a:latin typeface="Times New Roman" pitchFamily="18" charset="0"/>
                <a:cs typeface="Times New Roman" pitchFamily="18" charset="0"/>
              </a:rPr>
              <a:t>1) The </a:t>
            </a:r>
            <a:r>
              <a:rPr lang="en-US" sz="2000" b="1" u="sng" dirty="0">
                <a:latin typeface="Times New Roman" pitchFamily="18" charset="0"/>
                <a:cs typeface="Times New Roman" pitchFamily="18" charset="0"/>
              </a:rPr>
              <a:t>type of the graph </a:t>
            </a:r>
            <a:r>
              <a:rPr lang="en-US" sz="2000" dirty="0">
                <a:latin typeface="Times New Roman" pitchFamily="18" charset="0"/>
                <a:cs typeface="Times New Roman" pitchFamily="18" charset="0"/>
              </a:rPr>
              <a:t>is:</a:t>
            </a:r>
          </a:p>
          <a:p>
            <a:pPr marL="457200" indent="-457200" algn="l" fontAlgn="auto">
              <a:spcBef>
                <a:spcPts val="0"/>
              </a:spcBef>
              <a:spcAft>
                <a:spcPts val="0"/>
              </a:spcAft>
              <a:buFontTx/>
              <a:buAutoNum type="alphaLcParenR"/>
              <a:defRPr/>
            </a:pPr>
            <a:r>
              <a:rPr lang="en-US" sz="2000" dirty="0">
                <a:latin typeface="Times New Roman" pitchFamily="18" charset="0"/>
                <a:cs typeface="Times New Roman" pitchFamily="18" charset="0"/>
              </a:rPr>
              <a:t>Bar chart </a:t>
            </a:r>
            <a:r>
              <a:rPr lang="ar-SA"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 polygon	</a:t>
            </a:r>
            <a:r>
              <a:rPr lang="ar-SA"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c) histogram	(d) line	</a:t>
            </a:r>
            <a:r>
              <a:rPr lang="ar-SA"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e) </a:t>
            </a:r>
            <a:r>
              <a:rPr lang="en-US" sz="2000" dirty="0" smtClean="0">
                <a:latin typeface="Times New Roman" pitchFamily="18" charset="0"/>
                <a:cs typeface="Times New Roman" pitchFamily="18" charset="0"/>
              </a:rPr>
              <a:t>curve</a:t>
            </a:r>
            <a:endParaRPr lang="en-US" sz="2000" dirty="0">
              <a:latin typeface="Times New Roman" pitchFamily="18" charset="0"/>
              <a:cs typeface="Times New Roman" pitchFamily="18" charset="0"/>
            </a:endParaRPr>
          </a:p>
          <a:p>
            <a:pPr marL="457200" indent="-457200" algn="l" fontAlgn="auto">
              <a:spcBef>
                <a:spcPts val="0"/>
              </a:spcBef>
              <a:spcAft>
                <a:spcPts val="0"/>
              </a:spcAft>
              <a:defRPr/>
            </a:pPr>
            <a:endParaRPr lang="en-US" sz="800" dirty="0">
              <a:latin typeface="Times New Roman" pitchFamily="18" charset="0"/>
              <a:cs typeface="Times New Roman" pitchFamily="18" charset="0"/>
            </a:endParaRPr>
          </a:p>
          <a:p>
            <a:pPr algn="l" fontAlgn="auto">
              <a:spcBef>
                <a:spcPts val="0"/>
              </a:spcBef>
              <a:spcAft>
                <a:spcPts val="0"/>
              </a:spcAft>
              <a:defRPr/>
            </a:pPr>
            <a:r>
              <a:rPr lang="en-US" sz="2000" dirty="0" smtClean="0">
                <a:latin typeface="Times New Roman" pitchFamily="18" charset="0"/>
                <a:cs typeface="Times New Roman" pitchFamily="18" charset="0"/>
              </a:rPr>
              <a:t>2)The </a:t>
            </a:r>
            <a:r>
              <a:rPr lang="en-US" sz="2000" b="1" u="sng" dirty="0" smtClean="0">
                <a:latin typeface="Times New Roman" pitchFamily="18" charset="0"/>
                <a:cs typeface="Times New Roman" pitchFamily="18" charset="0"/>
              </a:rPr>
              <a:t>Variable</a:t>
            </a:r>
            <a:r>
              <a:rPr lang="en-US" sz="2000" dirty="0" smtClean="0">
                <a:latin typeface="Times New Roman" pitchFamily="18" charset="0"/>
                <a:cs typeface="Times New Roman" pitchFamily="18" charset="0"/>
              </a:rPr>
              <a:t> is:</a:t>
            </a:r>
          </a:p>
          <a:p>
            <a:pPr algn="l" fontAlgn="auto">
              <a:spcBef>
                <a:spcPts val="0"/>
              </a:spcBef>
              <a:spcAft>
                <a:spcPts val="0"/>
              </a:spcAft>
              <a:defRPr/>
            </a:pPr>
            <a:r>
              <a:rPr lang="en-US" sz="2000" dirty="0" smtClean="0">
                <a:latin typeface="Times New Roman" pitchFamily="18" charset="0"/>
                <a:cs typeface="Times New Roman" pitchFamily="18" charset="0"/>
              </a:rPr>
              <a:t>a) Number of students	(b) number of courses	(c) English	(d) Arabic</a:t>
            </a:r>
          </a:p>
          <a:p>
            <a:pPr algn="l" fontAlgn="auto">
              <a:spcBef>
                <a:spcPts val="0"/>
              </a:spcBef>
              <a:spcAft>
                <a:spcPts val="0"/>
              </a:spcAft>
              <a:defRPr/>
            </a:pPr>
            <a:endParaRPr lang="en-US" sz="800" dirty="0" smtClean="0">
              <a:latin typeface="Times New Roman" pitchFamily="18" charset="0"/>
              <a:cs typeface="Times New Roman" pitchFamily="18" charset="0"/>
            </a:endParaRPr>
          </a:p>
          <a:p>
            <a:pPr algn="l" fontAlgn="auto">
              <a:spcBef>
                <a:spcPts val="0"/>
              </a:spcBef>
              <a:spcAft>
                <a:spcPts val="0"/>
              </a:spcAft>
              <a:defRPr/>
            </a:pPr>
            <a:r>
              <a:rPr lang="en-US" sz="2000" dirty="0" smtClean="0">
                <a:latin typeface="Times New Roman" pitchFamily="18" charset="0"/>
                <a:cs typeface="Times New Roman" pitchFamily="18" charset="0"/>
              </a:rPr>
              <a:t>3) </a:t>
            </a:r>
            <a:r>
              <a:rPr lang="en-US" sz="2000" dirty="0">
                <a:latin typeface="Times New Roman" pitchFamily="18" charset="0"/>
                <a:cs typeface="Times New Roman" pitchFamily="18" charset="0"/>
              </a:rPr>
              <a:t>The </a:t>
            </a:r>
            <a:r>
              <a:rPr lang="en-US" sz="2000" b="1" u="sng" dirty="0" smtClean="0">
                <a:latin typeface="Times New Roman" pitchFamily="18" charset="0"/>
                <a:cs typeface="Times New Roman" pitchFamily="18" charset="0"/>
              </a:rPr>
              <a:t>total number </a:t>
            </a:r>
            <a:r>
              <a:rPr lang="en-US" sz="2000" dirty="0">
                <a:latin typeface="Times New Roman" pitchFamily="18" charset="0"/>
                <a:cs typeface="Times New Roman" pitchFamily="18" charset="0"/>
              </a:rPr>
              <a:t>of </a:t>
            </a:r>
            <a:r>
              <a:rPr lang="en-US" sz="2000" dirty="0" smtClean="0">
                <a:latin typeface="Times New Roman" pitchFamily="18" charset="0"/>
                <a:cs typeface="Times New Roman" pitchFamily="18" charset="0"/>
              </a:rPr>
              <a:t>students who study in English is</a:t>
            </a:r>
            <a:r>
              <a:rPr lang="en-US" sz="2000" dirty="0">
                <a:latin typeface="Times New Roman" pitchFamily="18" charset="0"/>
                <a:cs typeface="Times New Roman" pitchFamily="18" charset="0"/>
              </a:rPr>
              <a:t>:</a:t>
            </a:r>
          </a:p>
          <a:p>
            <a:pPr marL="457200" indent="-457200" algn="l" fontAlgn="auto">
              <a:spcBef>
                <a:spcPts val="0"/>
              </a:spcBef>
              <a:spcAft>
                <a:spcPts val="0"/>
              </a:spcAft>
              <a:defRPr/>
            </a:pPr>
            <a:r>
              <a:rPr lang="en-US" sz="2000" dirty="0" smtClean="0">
                <a:latin typeface="Times New Roman" pitchFamily="18" charset="0"/>
                <a:cs typeface="Times New Roman" pitchFamily="18" charset="0"/>
              </a:rPr>
              <a:t>a) 0</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 </a:t>
            </a:r>
            <a:r>
              <a:rPr lang="en-US" sz="2000" dirty="0" smtClean="0">
                <a:latin typeface="Times New Roman" pitchFamily="18" charset="0"/>
                <a:cs typeface="Times New Roman" pitchFamily="18" charset="0"/>
              </a:rPr>
              <a:t>25</a:t>
            </a:r>
            <a:r>
              <a:rPr lang="en-US" sz="2000" dirty="0">
                <a:latin typeface="Times New Roman" pitchFamily="18" charset="0"/>
                <a:cs typeface="Times New Roman" pitchFamily="18" charset="0"/>
              </a:rPr>
              <a:t>	(c) </a:t>
            </a:r>
            <a:r>
              <a:rPr lang="en-US" sz="2000" dirty="0" smtClean="0">
                <a:latin typeface="Times New Roman" pitchFamily="18" charset="0"/>
                <a:cs typeface="Times New Roman" pitchFamily="18" charset="0"/>
              </a:rPr>
              <a:t>12</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(d) 6</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e) 3</a:t>
            </a:r>
            <a:r>
              <a:rPr lang="en-US" sz="2000" dirty="0">
                <a:latin typeface="Times New Roman" pitchFamily="18" charset="0"/>
                <a:cs typeface="Times New Roman" pitchFamily="18" charset="0"/>
              </a:rPr>
              <a:t>	</a:t>
            </a:r>
          </a:p>
          <a:p>
            <a:pPr marL="457200" indent="-457200" algn="l" fontAlgn="auto">
              <a:spcBef>
                <a:spcPts val="0"/>
              </a:spcBef>
              <a:spcAft>
                <a:spcPts val="0"/>
              </a:spcAft>
              <a:defRPr/>
            </a:pPr>
            <a:endParaRPr lang="en-US" sz="800" dirty="0">
              <a:latin typeface="Times New Roman" pitchFamily="18" charset="0"/>
              <a:cs typeface="Times New Roman" pitchFamily="18" charset="0"/>
            </a:endParaRPr>
          </a:p>
          <a:p>
            <a:pPr algn="l" fontAlgn="auto">
              <a:spcBef>
                <a:spcPts val="0"/>
              </a:spcBef>
              <a:spcAft>
                <a:spcPts val="0"/>
              </a:spcAft>
              <a:defRPr/>
            </a:pPr>
            <a:r>
              <a:rPr lang="en-US" sz="2000" dirty="0" smtClean="0">
                <a:latin typeface="Times New Roman" pitchFamily="18" charset="0"/>
                <a:cs typeface="Times New Roman" pitchFamily="18" charset="0"/>
              </a:rPr>
              <a:t>4) The </a:t>
            </a:r>
            <a:r>
              <a:rPr lang="en-US" sz="2000" b="1" u="sng" dirty="0" smtClean="0">
                <a:latin typeface="Times New Roman" pitchFamily="18" charset="0"/>
                <a:cs typeface="Times New Roman" pitchFamily="18" charset="0"/>
              </a:rPr>
              <a:t>number of students </a:t>
            </a:r>
            <a:r>
              <a:rPr lang="en-US" sz="2000" dirty="0" smtClean="0">
                <a:latin typeface="Times New Roman" pitchFamily="18" charset="0"/>
                <a:cs typeface="Times New Roman" pitchFamily="18" charset="0"/>
              </a:rPr>
              <a:t>who study </a:t>
            </a:r>
            <a:r>
              <a:rPr lang="en-US" sz="2000" b="1" u="sng" dirty="0" smtClean="0">
                <a:latin typeface="Times New Roman" pitchFamily="18" charset="0"/>
                <a:cs typeface="Times New Roman" pitchFamily="18" charset="0"/>
              </a:rPr>
              <a:t>two courses </a:t>
            </a:r>
            <a:r>
              <a:rPr lang="en-US" sz="2000" dirty="0" smtClean="0">
                <a:latin typeface="Times New Roman" pitchFamily="18" charset="0"/>
                <a:cs typeface="Times New Roman" pitchFamily="18" charset="0"/>
              </a:rPr>
              <a:t>in English is:</a:t>
            </a:r>
          </a:p>
          <a:p>
            <a:pPr algn="l">
              <a:defRPr/>
            </a:pPr>
            <a:r>
              <a:rPr lang="en-US" sz="2000" dirty="0" smtClean="0">
                <a:latin typeface="Times New Roman" pitchFamily="18" charset="0"/>
                <a:cs typeface="Times New Roman" pitchFamily="18" charset="0"/>
              </a:rPr>
              <a:t>a) 0	     (b) 2  	(c) 7	      (d) 8		(e) 5	</a:t>
            </a:r>
          </a:p>
          <a:p>
            <a:pPr algn="l" fontAlgn="auto">
              <a:spcBef>
                <a:spcPts val="0"/>
              </a:spcBef>
              <a:spcAft>
                <a:spcPts val="0"/>
              </a:spcAft>
              <a:defRPr/>
            </a:pPr>
            <a:endParaRPr lang="en-US" sz="800"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5</a:t>
            </a:r>
            <a:r>
              <a:rPr lang="en-US" sz="2000" dirty="0" smtClean="0">
                <a:latin typeface="Times New Roman" pitchFamily="18" charset="0"/>
                <a:cs typeface="Times New Roman" pitchFamily="18" charset="0"/>
              </a:rPr>
              <a:t>)The </a:t>
            </a:r>
            <a:r>
              <a:rPr lang="en-US" sz="2000" b="1" u="sng" dirty="0" smtClean="0">
                <a:latin typeface="Times New Roman" pitchFamily="18" charset="0"/>
                <a:cs typeface="Times New Roman" pitchFamily="18" charset="0"/>
              </a:rPr>
              <a:t>number of students </a:t>
            </a:r>
            <a:r>
              <a:rPr lang="en-US" sz="2000" dirty="0" smtClean="0">
                <a:latin typeface="Times New Roman" pitchFamily="18" charset="0"/>
                <a:cs typeface="Times New Roman" pitchFamily="18" charset="0"/>
              </a:rPr>
              <a:t>who study </a:t>
            </a:r>
            <a:r>
              <a:rPr lang="en-US" sz="2000" b="1" u="sng" dirty="0" smtClean="0">
                <a:latin typeface="Times New Roman" pitchFamily="18" charset="0"/>
                <a:cs typeface="Times New Roman" pitchFamily="18" charset="0"/>
              </a:rPr>
              <a:t>at least two courses</a:t>
            </a:r>
            <a:r>
              <a:rPr lang="en-US" sz="2000" dirty="0" smtClean="0">
                <a:latin typeface="Times New Roman" pitchFamily="18" charset="0"/>
                <a:cs typeface="Times New Roman" pitchFamily="18" charset="0"/>
              </a:rPr>
              <a:t> in English is:</a:t>
            </a: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smtClean="0">
                <a:latin typeface="Times New Roman" pitchFamily="18" charset="0"/>
                <a:cs typeface="Times New Roman" pitchFamily="18" charset="0"/>
              </a:rPr>
              <a:t>a)7</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 </a:t>
            </a:r>
            <a:r>
              <a:rPr lang="en-US" sz="2000" dirty="0" smtClean="0">
                <a:latin typeface="Times New Roman" pitchFamily="18" charset="0"/>
                <a:cs typeface="Times New Roman" pitchFamily="18" charset="0"/>
              </a:rPr>
              <a:t>8</a:t>
            </a:r>
            <a:r>
              <a:rPr lang="en-US" sz="2000" dirty="0">
                <a:latin typeface="Times New Roman" pitchFamily="18" charset="0"/>
                <a:cs typeface="Times New Roman" pitchFamily="18" charset="0"/>
              </a:rPr>
              <a:t>		(c) </a:t>
            </a:r>
            <a:r>
              <a:rPr lang="en-US" sz="2000" dirty="0" smtClean="0">
                <a:latin typeface="Times New Roman" pitchFamily="18" charset="0"/>
                <a:cs typeface="Times New Roman" pitchFamily="18" charset="0"/>
              </a:rPr>
              <a:t>15</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(d</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18</a:t>
            </a:r>
            <a:r>
              <a:rPr lang="en-US" sz="2000" dirty="0">
                <a:latin typeface="Times New Roman" pitchFamily="18" charset="0"/>
                <a:cs typeface="Times New Roman" pitchFamily="18" charset="0"/>
              </a:rPr>
              <a:t>	(e) 25	</a:t>
            </a:r>
            <a:endParaRPr lang="en-US" sz="2000" dirty="0" smtClean="0">
              <a:latin typeface="Times New Roman" pitchFamily="18" charset="0"/>
              <a:cs typeface="Times New Roman" pitchFamily="18" charset="0"/>
            </a:endParaRPr>
          </a:p>
          <a:p>
            <a:pPr algn="l" fontAlgn="auto">
              <a:spcBef>
                <a:spcPts val="0"/>
              </a:spcBef>
              <a:spcAft>
                <a:spcPts val="0"/>
              </a:spcAft>
              <a:defRPr/>
            </a:pPr>
            <a:r>
              <a:rPr lang="en-US" sz="800" dirty="0" smtClean="0">
                <a:latin typeface="Times New Roman" pitchFamily="18" charset="0"/>
                <a:cs typeface="Times New Roman" pitchFamily="18" charset="0"/>
              </a:rPr>
              <a:t>      </a:t>
            </a:r>
            <a:endParaRPr lang="en-US" sz="800" dirty="0">
              <a:latin typeface="Times New Roman" pitchFamily="18" charset="0"/>
              <a:cs typeface="Times New Roman" pitchFamily="18" charset="0"/>
            </a:endParaRPr>
          </a:p>
          <a:p>
            <a:pPr algn="l" fontAlgn="auto">
              <a:spcBef>
                <a:spcPts val="0"/>
              </a:spcBef>
              <a:spcAft>
                <a:spcPts val="0"/>
              </a:spcAft>
              <a:defRPr/>
            </a:pPr>
            <a:r>
              <a:rPr lang="en-US" sz="2000" dirty="0" smtClean="0">
                <a:latin typeface="Times New Roman" pitchFamily="18" charset="0"/>
                <a:cs typeface="Times New Roman" pitchFamily="18" charset="0"/>
              </a:rPr>
              <a:t>6)The </a:t>
            </a:r>
            <a:r>
              <a:rPr lang="en-US" sz="2000" b="1" u="sng" dirty="0" smtClean="0">
                <a:latin typeface="Times New Roman" pitchFamily="18" charset="0"/>
                <a:cs typeface="Times New Roman" pitchFamily="18" charset="0"/>
              </a:rPr>
              <a:t>percent of students </a:t>
            </a:r>
            <a:r>
              <a:rPr lang="en-US" sz="2000" dirty="0" smtClean="0">
                <a:latin typeface="Times New Roman" pitchFamily="18" charset="0"/>
                <a:cs typeface="Times New Roman" pitchFamily="18" charset="0"/>
              </a:rPr>
              <a:t>who study </a:t>
            </a:r>
            <a:r>
              <a:rPr lang="en-US" sz="2000" b="1" u="sng" dirty="0" smtClean="0">
                <a:latin typeface="Times New Roman" pitchFamily="18" charset="0"/>
                <a:cs typeface="Times New Roman" pitchFamily="18" charset="0"/>
              </a:rPr>
              <a:t>at most one course</a:t>
            </a:r>
            <a:r>
              <a:rPr lang="en-US" sz="2000" dirty="0" smtClean="0">
                <a:latin typeface="Times New Roman" pitchFamily="18" charset="0"/>
                <a:cs typeface="Times New Roman" pitchFamily="18" charset="0"/>
              </a:rPr>
              <a:t> in English is:</a:t>
            </a:r>
          </a:p>
          <a:p>
            <a:pPr algn="l" fontAlgn="auto">
              <a:spcBef>
                <a:spcPts val="0"/>
              </a:spcBef>
              <a:spcAft>
                <a:spcPts val="0"/>
              </a:spcAft>
              <a:defRPr/>
            </a:pPr>
            <a:r>
              <a:rPr lang="en-US" sz="2000" dirty="0" smtClean="0">
                <a:latin typeface="Times New Roman" pitchFamily="18" charset="0"/>
                <a:cs typeface="Times New Roman" pitchFamily="18" charset="0"/>
              </a:rPr>
              <a:t>a)7%	    (b) 18%	(c) 28%	     (d) 60%	   (e) 72%</a:t>
            </a:r>
          </a:p>
          <a:p>
            <a:pPr algn="l" fontAlgn="auto">
              <a:spcBef>
                <a:spcPts val="0"/>
              </a:spcBef>
              <a:spcAft>
                <a:spcPts val="0"/>
              </a:spcAft>
              <a:defRPr/>
            </a:pPr>
            <a:endParaRPr lang="en-US" sz="800" dirty="0">
              <a:latin typeface="Times New Roman" pitchFamily="18" charset="0"/>
              <a:cs typeface="Times New Roman" pitchFamily="18" charset="0"/>
            </a:endParaRPr>
          </a:p>
          <a:p>
            <a:pPr algn="l" fontAlgn="auto">
              <a:spcBef>
                <a:spcPts val="0"/>
              </a:spcBef>
              <a:spcAft>
                <a:spcPts val="0"/>
              </a:spcAft>
              <a:defRPr/>
            </a:pPr>
            <a:r>
              <a:rPr lang="en-US" sz="2000" dirty="0" smtClean="0">
                <a:latin typeface="Times New Roman" pitchFamily="18" charset="0"/>
                <a:cs typeface="Times New Roman" pitchFamily="18" charset="0"/>
              </a:rPr>
              <a:t>7) The </a:t>
            </a:r>
            <a:r>
              <a:rPr lang="en-US" sz="2000" b="1" u="sng" dirty="0">
                <a:latin typeface="Times New Roman" pitchFamily="18" charset="0"/>
                <a:cs typeface="Times New Roman" pitchFamily="18" charset="0"/>
              </a:rPr>
              <a:t>sample </a:t>
            </a:r>
            <a:r>
              <a:rPr lang="en-US" sz="2000" b="1" u="sng" dirty="0" smtClean="0">
                <a:latin typeface="Times New Roman" pitchFamily="18" charset="0"/>
                <a:cs typeface="Times New Roman" pitchFamily="18" charset="0"/>
              </a:rPr>
              <a:t>mean </a:t>
            </a:r>
            <a:r>
              <a:rPr lang="en-US" sz="2000" dirty="0" smtClean="0">
                <a:latin typeface="Times New Roman" pitchFamily="18" charset="0"/>
                <a:cs typeface="Times New Roman" pitchFamily="18" charset="0"/>
              </a:rPr>
              <a:t> is</a:t>
            </a:r>
            <a:endParaRPr lang="en-US" sz="2000" b="1" u="sng"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a)2.55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 255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c) 3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d) 3.1875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e) 40	</a:t>
            </a:r>
          </a:p>
          <a:p>
            <a:pPr algn="l" fontAlgn="auto">
              <a:spcBef>
                <a:spcPts val="0"/>
              </a:spcBef>
              <a:spcAft>
                <a:spcPts val="0"/>
              </a:spcAft>
              <a:defRPr/>
            </a:pP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8</a:t>
            </a:r>
            <a:r>
              <a:rPr lang="en-US" sz="2000" dirty="0" smtClean="0">
                <a:latin typeface="Times New Roman" pitchFamily="18" charset="0"/>
                <a:cs typeface="Times New Roman" pitchFamily="18" charset="0"/>
              </a:rPr>
              <a:t>)The </a:t>
            </a:r>
            <a:r>
              <a:rPr lang="en-US" sz="2000" b="1" u="sng" dirty="0" smtClean="0">
                <a:latin typeface="Times New Roman" pitchFamily="18" charset="0"/>
                <a:cs typeface="Times New Roman" pitchFamily="18" charset="0"/>
              </a:rPr>
              <a:t>sample mode </a:t>
            </a:r>
            <a:r>
              <a:rPr lang="en-US" sz="2000" dirty="0" smtClean="0">
                <a:latin typeface="Times New Roman" pitchFamily="18" charset="0"/>
                <a:cs typeface="Times New Roman" pitchFamily="18" charset="0"/>
              </a:rPr>
              <a:t> is </a:t>
            </a: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smtClean="0">
                <a:latin typeface="Times New Roman" pitchFamily="18" charset="0"/>
                <a:cs typeface="Times New Roman" pitchFamily="18" charset="0"/>
              </a:rPr>
              <a:t>a)0</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 </a:t>
            </a:r>
            <a:r>
              <a:rPr lang="en-US" sz="2000" dirty="0" smtClean="0">
                <a:latin typeface="Times New Roman" pitchFamily="18" charset="0"/>
                <a:cs typeface="Times New Roman" pitchFamily="18" charset="0"/>
              </a:rPr>
              <a:t>3</a:t>
            </a:r>
            <a:r>
              <a:rPr lang="en-US" sz="2000" dirty="0">
                <a:latin typeface="Times New Roman" pitchFamily="18" charset="0"/>
                <a:cs typeface="Times New Roman" pitchFamily="18" charset="0"/>
              </a:rPr>
              <a:t>		(c) </a:t>
            </a:r>
            <a:r>
              <a:rPr lang="en-US" sz="2000" dirty="0" smtClean="0">
                <a:latin typeface="Times New Roman" pitchFamily="18" charset="0"/>
                <a:cs typeface="Times New Roman" pitchFamily="18" charset="0"/>
              </a:rPr>
              <a:t>10</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d) </a:t>
            </a:r>
            <a:r>
              <a:rPr lang="en-US" sz="2000" dirty="0" smtClean="0">
                <a:latin typeface="Times New Roman" pitchFamily="18" charset="0"/>
                <a:cs typeface="Times New Roman" pitchFamily="18" charset="0"/>
              </a:rPr>
              <a:t>2   </a:t>
            </a:r>
            <a:r>
              <a:rPr lang="en-US" sz="2000" dirty="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e) </a:t>
            </a:r>
            <a:r>
              <a:rPr lang="en-US" sz="2000" dirty="0" smtClean="0">
                <a:latin typeface="Times New Roman" pitchFamily="18" charset="0"/>
                <a:cs typeface="Times New Roman" pitchFamily="18" charset="0"/>
              </a:rPr>
              <a:t>no mode</a:t>
            </a:r>
            <a:endParaRPr lang="en-US" sz="2000" dirty="0">
              <a:latin typeface="Times New Roman" pitchFamily="18" charset="0"/>
              <a:cs typeface="Times New Roman" pitchFamily="18" charset="0"/>
            </a:endParaRPr>
          </a:p>
          <a:p>
            <a:pPr fontAlgn="auto">
              <a:spcBef>
                <a:spcPts val="0"/>
              </a:spcBef>
              <a:spcAft>
                <a:spcPts val="0"/>
              </a:spcAft>
              <a:defRPr/>
            </a:pPr>
            <a:endParaRPr lang="en-US" sz="2000" dirty="0">
              <a:latin typeface="Times New Roman" pitchFamily="18" charset="0"/>
              <a:cs typeface="Times New Roman" pitchFamily="18" charset="0"/>
            </a:endParaRPr>
          </a:p>
          <a:p>
            <a:pPr fontAlgn="auto">
              <a:spcBef>
                <a:spcPts val="0"/>
              </a:spcBef>
              <a:spcAft>
                <a:spcPts val="0"/>
              </a:spcAft>
              <a:defRPr/>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Number Placeholder 5"/>
          <p:cNvSpPr>
            <a:spLocks noGrp="1"/>
          </p:cNvSpPr>
          <p:nvPr>
            <p:ph type="sldNum" sz="quarter" idx="12"/>
          </p:nvPr>
        </p:nvSpPr>
        <p:spPr>
          <a:noFill/>
        </p:spPr>
        <p:txBody>
          <a:bodyPr/>
          <a:lstStyle/>
          <a:p>
            <a:fld id="{7D3A4C01-5D5F-4A53-AA30-07B129E73FFA}" type="slidenum">
              <a:rPr lang="ar-SA" smtClean="0"/>
              <a:pPr/>
              <a:t>25</a:t>
            </a:fld>
            <a:endParaRPr lang="en-GB" smtClean="0"/>
          </a:p>
        </p:txBody>
      </p:sp>
      <p:sp>
        <p:nvSpPr>
          <p:cNvPr id="50179" name="Rectangle 2"/>
          <p:cNvSpPr>
            <a:spLocks noGrp="1" noChangeArrowheads="1"/>
          </p:cNvSpPr>
          <p:nvPr>
            <p:ph type="body" idx="1"/>
          </p:nvPr>
        </p:nvSpPr>
        <p:spPr>
          <a:xfrm>
            <a:off x="468313" y="188913"/>
            <a:ext cx="8229600" cy="6480175"/>
          </a:xfrm>
        </p:spPr>
        <p:txBody>
          <a:bodyPr/>
          <a:lstStyle/>
          <a:p>
            <a:pPr eaLnBrk="1" hangingPunct="1">
              <a:lnSpc>
                <a:spcPct val="80000"/>
              </a:lnSpc>
              <a:buFontTx/>
              <a:buNone/>
            </a:pPr>
            <a:endParaRPr lang="en-US" sz="1800" u="sng" smtClean="0"/>
          </a:p>
          <a:p>
            <a:pPr eaLnBrk="1" hangingPunct="1">
              <a:lnSpc>
                <a:spcPct val="80000"/>
              </a:lnSpc>
              <a:buFontTx/>
              <a:buNone/>
            </a:pPr>
            <a:r>
              <a:rPr lang="en-US" sz="2000" b="1" u="sng" smtClean="0">
                <a:solidFill>
                  <a:srgbClr val="800000"/>
                </a:solidFill>
                <a:latin typeface="Times New Roman" pitchFamily="18" charset="0"/>
                <a:cs typeface="Times New Roman" pitchFamily="18" charset="0"/>
              </a:rPr>
              <a:t>2.3: Measure of dispersion</a:t>
            </a:r>
          </a:p>
          <a:p>
            <a:pPr eaLnBrk="1" hangingPunct="1">
              <a:lnSpc>
                <a:spcPct val="80000"/>
              </a:lnSpc>
              <a:buFontTx/>
              <a:buNone/>
            </a:pPr>
            <a:r>
              <a:rPr lang="en-US" sz="1900" smtClean="0">
                <a:latin typeface="Times New Roman" pitchFamily="18" charset="0"/>
                <a:cs typeface="Times New Roman" pitchFamily="18" charset="0"/>
              </a:rPr>
              <a:t>The variation or dispersion in a set of observations refers to how spread out the observations are from each other. </a:t>
            </a:r>
          </a:p>
          <a:p>
            <a:pPr eaLnBrk="1" hangingPunct="1">
              <a:lnSpc>
                <a:spcPct val="80000"/>
              </a:lnSpc>
              <a:buFontTx/>
              <a:buNone/>
            </a:pPr>
            <a:r>
              <a:rPr lang="en-US" sz="1800" smtClean="0">
                <a:latin typeface="Times New Roman" pitchFamily="18" charset="0"/>
                <a:cs typeface="Times New Roman" pitchFamily="18" charset="0"/>
              </a:rPr>
              <a:t>-When the variation is small, this means that the observations are close to each other (but not the same).</a:t>
            </a:r>
          </a:p>
          <a:p>
            <a:pPr eaLnBrk="1" hangingPunct="1">
              <a:lnSpc>
                <a:spcPct val="80000"/>
              </a:lnSpc>
              <a:buFontTx/>
              <a:buChar char="-"/>
            </a:pPr>
            <a:r>
              <a:rPr lang="en-US" sz="1800" smtClean="0">
                <a:latin typeface="Times New Roman" pitchFamily="18" charset="0"/>
                <a:cs typeface="Times New Roman" pitchFamily="18" charset="0"/>
              </a:rPr>
              <a:t>Can you mention a case when there is no variation?</a:t>
            </a: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None/>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Char char="-"/>
            </a:pPr>
            <a:endParaRPr lang="en-US" sz="1800" smtClean="0">
              <a:latin typeface="Times New Roman" pitchFamily="18" charset="0"/>
              <a:cs typeface="Times New Roman" pitchFamily="18" charset="0"/>
            </a:endParaRPr>
          </a:p>
          <a:p>
            <a:pPr eaLnBrk="1" hangingPunct="1">
              <a:lnSpc>
                <a:spcPct val="80000"/>
              </a:lnSpc>
              <a:buFontTx/>
              <a:buNone/>
            </a:pPr>
            <a:endParaRPr lang="en-US" sz="1800" smtClean="0">
              <a:latin typeface="Times New Roman" pitchFamily="18" charset="0"/>
              <a:cs typeface="Times New Roman" pitchFamily="18" charset="0"/>
            </a:endParaRPr>
          </a:p>
          <a:p>
            <a:pPr eaLnBrk="1" hangingPunct="1">
              <a:lnSpc>
                <a:spcPct val="80000"/>
              </a:lnSpc>
              <a:buFontTx/>
              <a:buNone/>
            </a:pPr>
            <a:endParaRPr lang="en-US" sz="1600" smtClean="0">
              <a:latin typeface="Times New Roman" pitchFamily="18" charset="0"/>
              <a:cs typeface="Times New Roman" pitchFamily="18" charset="0"/>
            </a:endParaRPr>
          </a:p>
          <a:p>
            <a:pPr eaLnBrk="1" hangingPunct="1">
              <a:lnSpc>
                <a:spcPct val="80000"/>
              </a:lnSpc>
              <a:buFontTx/>
              <a:buNone/>
            </a:pPr>
            <a:endParaRPr lang="en-US" sz="1600" smtClean="0">
              <a:latin typeface="Times New Roman" pitchFamily="18" charset="0"/>
              <a:cs typeface="Times New Roman" pitchFamily="18" charset="0"/>
            </a:endParaRPr>
          </a:p>
          <a:p>
            <a:pPr eaLnBrk="1" hangingPunct="1">
              <a:lnSpc>
                <a:spcPct val="80000"/>
              </a:lnSpc>
              <a:buFontTx/>
              <a:buNone/>
            </a:pPr>
            <a:r>
              <a:rPr lang="en-US" sz="1800" smtClean="0">
                <a:latin typeface="Times New Roman" pitchFamily="18" charset="0"/>
                <a:cs typeface="Times New Roman" pitchFamily="18" charset="0"/>
              </a:rPr>
              <a:t>We will consider four measures of dispersion: the range, the variance, the standard deviation and the coefficient of variation.</a:t>
            </a:r>
          </a:p>
        </p:txBody>
      </p:sp>
      <p:sp>
        <p:nvSpPr>
          <p:cNvPr id="65540" name="Rectangle 3"/>
          <p:cNvSpPr>
            <a:spLocks noChangeArrowheads="1"/>
          </p:cNvSpPr>
          <p:nvPr/>
        </p:nvSpPr>
        <p:spPr bwMode="auto">
          <a:xfrm>
            <a:off x="539750" y="188913"/>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65541" name="Rectangle 52"/>
          <p:cNvSpPr>
            <a:spLocks noChangeArrowheads="1"/>
          </p:cNvSpPr>
          <p:nvPr/>
        </p:nvSpPr>
        <p:spPr bwMode="auto">
          <a:xfrm>
            <a:off x="1979613" y="3500438"/>
            <a:ext cx="1728787" cy="360362"/>
          </a:xfrm>
          <a:prstGeom prst="rect">
            <a:avLst/>
          </a:prstGeom>
          <a:noFill/>
          <a:ln w="9525">
            <a:noFill/>
            <a:miter lim="800000"/>
            <a:headEnd/>
            <a:tailEnd/>
          </a:ln>
        </p:spPr>
        <p:txBody>
          <a:bodyPr wrap="none" anchor="ctr"/>
          <a:lstStyle/>
          <a:p>
            <a:endParaRPr lang="ar-SA"/>
          </a:p>
        </p:txBody>
      </p:sp>
      <p:grpSp>
        <p:nvGrpSpPr>
          <p:cNvPr id="2" name="Group 44"/>
          <p:cNvGrpSpPr>
            <a:grpSpLocks/>
          </p:cNvGrpSpPr>
          <p:nvPr/>
        </p:nvGrpSpPr>
        <p:grpSpPr bwMode="auto">
          <a:xfrm>
            <a:off x="395288" y="2133600"/>
            <a:ext cx="7129462" cy="1800225"/>
            <a:chOff x="295" y="1344"/>
            <a:chExt cx="4491" cy="1134"/>
          </a:xfrm>
        </p:grpSpPr>
        <p:sp>
          <p:nvSpPr>
            <p:cNvPr id="65559" name="Line 12"/>
            <p:cNvSpPr>
              <a:spLocks noChangeShapeType="1"/>
            </p:cNvSpPr>
            <p:nvPr/>
          </p:nvSpPr>
          <p:spPr bwMode="auto">
            <a:xfrm flipH="1">
              <a:off x="838" y="1888"/>
              <a:ext cx="2042" cy="0"/>
            </a:xfrm>
            <a:prstGeom prst="line">
              <a:avLst/>
            </a:prstGeom>
            <a:noFill/>
            <a:ln w="9525">
              <a:solidFill>
                <a:schemeClr val="tx1"/>
              </a:solidFill>
              <a:round/>
              <a:headEnd/>
              <a:tailEnd/>
            </a:ln>
          </p:spPr>
          <p:txBody>
            <a:bodyPr/>
            <a:lstStyle/>
            <a:p>
              <a:endParaRPr lang="ar-SA"/>
            </a:p>
          </p:txBody>
        </p:sp>
        <p:grpSp>
          <p:nvGrpSpPr>
            <p:cNvPr id="65560" name="Group 41"/>
            <p:cNvGrpSpPr>
              <a:grpSpLocks/>
            </p:cNvGrpSpPr>
            <p:nvPr/>
          </p:nvGrpSpPr>
          <p:grpSpPr bwMode="auto">
            <a:xfrm>
              <a:off x="295" y="1344"/>
              <a:ext cx="4491" cy="1134"/>
              <a:chOff x="249" y="1344"/>
              <a:chExt cx="4491" cy="1134"/>
            </a:xfrm>
          </p:grpSpPr>
          <p:grpSp>
            <p:nvGrpSpPr>
              <p:cNvPr id="65561" name="Group 51"/>
              <p:cNvGrpSpPr>
                <a:grpSpLocks/>
              </p:cNvGrpSpPr>
              <p:nvPr/>
            </p:nvGrpSpPr>
            <p:grpSpPr bwMode="auto">
              <a:xfrm>
                <a:off x="793" y="1389"/>
                <a:ext cx="2042" cy="726"/>
                <a:chOff x="793" y="1661"/>
                <a:chExt cx="2042" cy="726"/>
              </a:xfrm>
            </p:grpSpPr>
            <p:sp>
              <p:nvSpPr>
                <p:cNvPr id="65566" name="Line 4"/>
                <p:cNvSpPr>
                  <a:spLocks noChangeShapeType="1"/>
                </p:cNvSpPr>
                <p:nvPr/>
              </p:nvSpPr>
              <p:spPr bwMode="auto">
                <a:xfrm flipH="1">
                  <a:off x="793" y="1842"/>
                  <a:ext cx="2042" cy="0"/>
                </a:xfrm>
                <a:prstGeom prst="line">
                  <a:avLst/>
                </a:prstGeom>
                <a:noFill/>
                <a:ln w="9525">
                  <a:solidFill>
                    <a:schemeClr val="tx1"/>
                  </a:solidFill>
                  <a:round/>
                  <a:headEnd/>
                  <a:tailEnd/>
                </a:ln>
              </p:spPr>
              <p:txBody>
                <a:bodyPr/>
                <a:lstStyle/>
                <a:p>
                  <a:endParaRPr lang="ar-SA"/>
                </a:p>
              </p:txBody>
            </p:sp>
            <p:sp>
              <p:nvSpPr>
                <p:cNvPr id="65567" name="Line 5"/>
                <p:cNvSpPr>
                  <a:spLocks noChangeShapeType="1"/>
                </p:cNvSpPr>
                <p:nvPr/>
              </p:nvSpPr>
              <p:spPr bwMode="auto">
                <a:xfrm>
                  <a:off x="793" y="1842"/>
                  <a:ext cx="136" cy="0"/>
                </a:xfrm>
                <a:prstGeom prst="line">
                  <a:avLst/>
                </a:prstGeom>
                <a:noFill/>
                <a:ln w="9525">
                  <a:solidFill>
                    <a:schemeClr val="tx1"/>
                  </a:solidFill>
                  <a:round/>
                  <a:headEnd/>
                  <a:tailEnd type="oval" w="med" len="med"/>
                </a:ln>
              </p:spPr>
              <p:txBody>
                <a:bodyPr/>
                <a:lstStyle/>
                <a:p>
                  <a:endParaRPr lang="ar-SA"/>
                </a:p>
              </p:txBody>
            </p:sp>
            <p:sp>
              <p:nvSpPr>
                <p:cNvPr id="65568" name="Line 6"/>
                <p:cNvSpPr>
                  <a:spLocks noChangeShapeType="1"/>
                </p:cNvSpPr>
                <p:nvPr/>
              </p:nvSpPr>
              <p:spPr bwMode="auto">
                <a:xfrm>
                  <a:off x="1111" y="1842"/>
                  <a:ext cx="136" cy="0"/>
                </a:xfrm>
                <a:prstGeom prst="line">
                  <a:avLst/>
                </a:prstGeom>
                <a:noFill/>
                <a:ln w="9525">
                  <a:solidFill>
                    <a:schemeClr val="tx1"/>
                  </a:solidFill>
                  <a:round/>
                  <a:headEnd/>
                  <a:tailEnd type="oval" w="med" len="med"/>
                </a:ln>
              </p:spPr>
              <p:txBody>
                <a:bodyPr/>
                <a:lstStyle/>
                <a:p>
                  <a:endParaRPr lang="ar-SA"/>
                </a:p>
              </p:txBody>
            </p:sp>
            <p:sp>
              <p:nvSpPr>
                <p:cNvPr id="65569" name="Line 7"/>
                <p:cNvSpPr>
                  <a:spLocks noChangeShapeType="1"/>
                </p:cNvSpPr>
                <p:nvPr/>
              </p:nvSpPr>
              <p:spPr bwMode="auto">
                <a:xfrm>
                  <a:off x="1474" y="1842"/>
                  <a:ext cx="136" cy="0"/>
                </a:xfrm>
                <a:prstGeom prst="line">
                  <a:avLst/>
                </a:prstGeom>
                <a:noFill/>
                <a:ln w="9525">
                  <a:solidFill>
                    <a:schemeClr val="tx1"/>
                  </a:solidFill>
                  <a:round/>
                  <a:headEnd/>
                  <a:tailEnd type="oval" w="med" len="med"/>
                </a:ln>
              </p:spPr>
              <p:txBody>
                <a:bodyPr/>
                <a:lstStyle/>
                <a:p>
                  <a:endParaRPr lang="ar-SA"/>
                </a:p>
              </p:txBody>
            </p:sp>
            <p:sp>
              <p:nvSpPr>
                <p:cNvPr id="65570" name="Line 8"/>
                <p:cNvSpPr>
                  <a:spLocks noChangeShapeType="1"/>
                </p:cNvSpPr>
                <p:nvPr/>
              </p:nvSpPr>
              <p:spPr bwMode="auto">
                <a:xfrm>
                  <a:off x="1882" y="1842"/>
                  <a:ext cx="136" cy="0"/>
                </a:xfrm>
                <a:prstGeom prst="line">
                  <a:avLst/>
                </a:prstGeom>
                <a:noFill/>
                <a:ln w="9525">
                  <a:solidFill>
                    <a:schemeClr val="tx1"/>
                  </a:solidFill>
                  <a:round/>
                  <a:headEnd/>
                  <a:tailEnd type="oval" w="med" len="med"/>
                </a:ln>
              </p:spPr>
              <p:txBody>
                <a:bodyPr/>
                <a:lstStyle/>
                <a:p>
                  <a:endParaRPr lang="ar-SA"/>
                </a:p>
              </p:txBody>
            </p:sp>
            <p:sp>
              <p:nvSpPr>
                <p:cNvPr id="65571" name="Line 9"/>
                <p:cNvSpPr>
                  <a:spLocks noChangeShapeType="1"/>
                </p:cNvSpPr>
                <p:nvPr/>
              </p:nvSpPr>
              <p:spPr bwMode="auto">
                <a:xfrm>
                  <a:off x="2200" y="1842"/>
                  <a:ext cx="136" cy="0"/>
                </a:xfrm>
                <a:prstGeom prst="line">
                  <a:avLst/>
                </a:prstGeom>
                <a:noFill/>
                <a:ln w="9525">
                  <a:solidFill>
                    <a:schemeClr val="tx1"/>
                  </a:solidFill>
                  <a:round/>
                  <a:headEnd/>
                  <a:tailEnd type="oval" w="med" len="med"/>
                </a:ln>
              </p:spPr>
              <p:txBody>
                <a:bodyPr/>
                <a:lstStyle/>
                <a:p>
                  <a:endParaRPr lang="ar-SA"/>
                </a:p>
              </p:txBody>
            </p:sp>
            <p:sp>
              <p:nvSpPr>
                <p:cNvPr id="65572" name="Line 10"/>
                <p:cNvSpPr>
                  <a:spLocks noChangeShapeType="1"/>
                </p:cNvSpPr>
                <p:nvPr/>
              </p:nvSpPr>
              <p:spPr bwMode="auto">
                <a:xfrm>
                  <a:off x="2472" y="1842"/>
                  <a:ext cx="136" cy="0"/>
                </a:xfrm>
                <a:prstGeom prst="line">
                  <a:avLst/>
                </a:prstGeom>
                <a:noFill/>
                <a:ln w="9525">
                  <a:solidFill>
                    <a:schemeClr val="tx1"/>
                  </a:solidFill>
                  <a:round/>
                  <a:headEnd/>
                  <a:tailEnd type="oval" w="med" len="med"/>
                </a:ln>
              </p:spPr>
              <p:txBody>
                <a:bodyPr/>
                <a:lstStyle/>
                <a:p>
                  <a:endParaRPr lang="ar-SA"/>
                </a:p>
              </p:txBody>
            </p:sp>
            <p:sp>
              <p:nvSpPr>
                <p:cNvPr id="65573" name="Line 11"/>
                <p:cNvSpPr>
                  <a:spLocks noChangeShapeType="1"/>
                </p:cNvSpPr>
                <p:nvPr/>
              </p:nvSpPr>
              <p:spPr bwMode="auto">
                <a:xfrm>
                  <a:off x="1837" y="1661"/>
                  <a:ext cx="0" cy="726"/>
                </a:xfrm>
                <a:prstGeom prst="line">
                  <a:avLst/>
                </a:prstGeom>
                <a:noFill/>
                <a:ln w="9525">
                  <a:solidFill>
                    <a:schemeClr val="tx1"/>
                  </a:solidFill>
                  <a:prstDash val="dash"/>
                  <a:round/>
                  <a:headEnd/>
                  <a:tailEnd/>
                </a:ln>
              </p:spPr>
              <p:txBody>
                <a:bodyPr/>
                <a:lstStyle/>
                <a:p>
                  <a:endParaRPr lang="ar-SA"/>
                </a:p>
              </p:txBody>
            </p:sp>
            <p:sp>
              <p:nvSpPr>
                <p:cNvPr id="65574" name="Line 14"/>
                <p:cNvSpPr>
                  <a:spLocks noChangeShapeType="1"/>
                </p:cNvSpPr>
                <p:nvPr/>
              </p:nvSpPr>
              <p:spPr bwMode="auto">
                <a:xfrm>
                  <a:off x="1338" y="2160"/>
                  <a:ext cx="136" cy="0"/>
                </a:xfrm>
                <a:prstGeom prst="line">
                  <a:avLst/>
                </a:prstGeom>
                <a:noFill/>
                <a:ln w="9525">
                  <a:solidFill>
                    <a:schemeClr val="tx1"/>
                  </a:solidFill>
                  <a:round/>
                  <a:headEnd/>
                  <a:tailEnd type="oval" w="med" len="med"/>
                </a:ln>
              </p:spPr>
              <p:txBody>
                <a:bodyPr/>
                <a:lstStyle/>
                <a:p>
                  <a:endParaRPr lang="ar-SA"/>
                </a:p>
              </p:txBody>
            </p:sp>
            <p:sp>
              <p:nvSpPr>
                <p:cNvPr id="65575" name="Line 15"/>
                <p:cNvSpPr>
                  <a:spLocks noChangeShapeType="1"/>
                </p:cNvSpPr>
                <p:nvPr/>
              </p:nvSpPr>
              <p:spPr bwMode="auto">
                <a:xfrm>
                  <a:off x="1474" y="2160"/>
                  <a:ext cx="136" cy="0"/>
                </a:xfrm>
                <a:prstGeom prst="line">
                  <a:avLst/>
                </a:prstGeom>
                <a:noFill/>
                <a:ln w="9525">
                  <a:solidFill>
                    <a:schemeClr val="tx1"/>
                  </a:solidFill>
                  <a:round/>
                  <a:headEnd/>
                  <a:tailEnd type="oval" w="med" len="med"/>
                </a:ln>
              </p:spPr>
              <p:txBody>
                <a:bodyPr/>
                <a:lstStyle/>
                <a:p>
                  <a:endParaRPr lang="ar-SA"/>
                </a:p>
              </p:txBody>
            </p:sp>
            <p:sp>
              <p:nvSpPr>
                <p:cNvPr id="65576" name="Line 16"/>
                <p:cNvSpPr>
                  <a:spLocks noChangeShapeType="1"/>
                </p:cNvSpPr>
                <p:nvPr/>
              </p:nvSpPr>
              <p:spPr bwMode="auto">
                <a:xfrm>
                  <a:off x="1610" y="2160"/>
                  <a:ext cx="136" cy="0"/>
                </a:xfrm>
                <a:prstGeom prst="line">
                  <a:avLst/>
                </a:prstGeom>
                <a:noFill/>
                <a:ln w="9525">
                  <a:solidFill>
                    <a:schemeClr val="tx1"/>
                  </a:solidFill>
                  <a:round/>
                  <a:headEnd/>
                  <a:tailEnd type="oval" w="med" len="med"/>
                </a:ln>
              </p:spPr>
              <p:txBody>
                <a:bodyPr/>
                <a:lstStyle/>
                <a:p>
                  <a:endParaRPr lang="ar-SA"/>
                </a:p>
              </p:txBody>
            </p:sp>
            <p:sp>
              <p:nvSpPr>
                <p:cNvPr id="65577" name="Line 17"/>
                <p:cNvSpPr>
                  <a:spLocks noChangeShapeType="1"/>
                </p:cNvSpPr>
                <p:nvPr/>
              </p:nvSpPr>
              <p:spPr bwMode="auto">
                <a:xfrm>
                  <a:off x="1791" y="2160"/>
                  <a:ext cx="136" cy="0"/>
                </a:xfrm>
                <a:prstGeom prst="line">
                  <a:avLst/>
                </a:prstGeom>
                <a:noFill/>
                <a:ln w="9525">
                  <a:solidFill>
                    <a:schemeClr val="tx1"/>
                  </a:solidFill>
                  <a:round/>
                  <a:headEnd/>
                  <a:tailEnd type="oval" w="med" len="med"/>
                </a:ln>
              </p:spPr>
              <p:txBody>
                <a:bodyPr/>
                <a:lstStyle/>
                <a:p>
                  <a:endParaRPr lang="ar-SA"/>
                </a:p>
              </p:txBody>
            </p:sp>
            <p:sp>
              <p:nvSpPr>
                <p:cNvPr id="65578" name="Line 18"/>
                <p:cNvSpPr>
                  <a:spLocks noChangeShapeType="1"/>
                </p:cNvSpPr>
                <p:nvPr/>
              </p:nvSpPr>
              <p:spPr bwMode="auto">
                <a:xfrm>
                  <a:off x="1973" y="2160"/>
                  <a:ext cx="136" cy="0"/>
                </a:xfrm>
                <a:prstGeom prst="line">
                  <a:avLst/>
                </a:prstGeom>
                <a:noFill/>
                <a:ln w="9525">
                  <a:solidFill>
                    <a:schemeClr val="tx1"/>
                  </a:solidFill>
                  <a:round/>
                  <a:headEnd/>
                  <a:tailEnd type="oval" w="med" len="med"/>
                </a:ln>
              </p:spPr>
              <p:txBody>
                <a:bodyPr/>
                <a:lstStyle/>
                <a:p>
                  <a:endParaRPr lang="ar-SA"/>
                </a:p>
              </p:txBody>
            </p:sp>
            <p:sp>
              <p:nvSpPr>
                <p:cNvPr id="65579" name="Line 19"/>
                <p:cNvSpPr>
                  <a:spLocks noChangeShapeType="1"/>
                </p:cNvSpPr>
                <p:nvPr/>
              </p:nvSpPr>
              <p:spPr bwMode="auto">
                <a:xfrm>
                  <a:off x="2154" y="2160"/>
                  <a:ext cx="136" cy="0"/>
                </a:xfrm>
                <a:prstGeom prst="line">
                  <a:avLst/>
                </a:prstGeom>
                <a:noFill/>
                <a:ln w="9525">
                  <a:solidFill>
                    <a:schemeClr val="tx1"/>
                  </a:solidFill>
                  <a:round/>
                  <a:headEnd/>
                  <a:tailEnd type="oval" w="med" len="med"/>
                </a:ln>
              </p:spPr>
              <p:txBody>
                <a:bodyPr/>
                <a:lstStyle/>
                <a:p>
                  <a:endParaRPr lang="ar-SA"/>
                </a:p>
              </p:txBody>
            </p:sp>
          </p:grpSp>
          <p:sp>
            <p:nvSpPr>
              <p:cNvPr id="65562" name="Rectangle 20"/>
              <p:cNvSpPr>
                <a:spLocks noChangeArrowheads="1"/>
              </p:cNvSpPr>
              <p:nvPr/>
            </p:nvSpPr>
            <p:spPr bwMode="auto">
              <a:xfrm>
                <a:off x="3016" y="1389"/>
                <a:ext cx="1179" cy="318"/>
              </a:xfrm>
              <a:prstGeom prst="rect">
                <a:avLst/>
              </a:prstGeom>
              <a:noFill/>
              <a:ln w="9525">
                <a:solidFill>
                  <a:schemeClr val="tx1"/>
                </a:solidFill>
                <a:miter lim="800000"/>
                <a:headEnd/>
                <a:tailEnd/>
              </a:ln>
            </p:spPr>
            <p:txBody>
              <a:bodyPr wrap="none" anchor="ctr"/>
              <a:lstStyle/>
              <a:p>
                <a:pPr algn="ctr"/>
                <a:r>
                  <a:rPr lang="en-US" sz="1400"/>
                  <a:t>Larger variation</a:t>
                </a:r>
              </a:p>
            </p:txBody>
          </p:sp>
          <p:sp>
            <p:nvSpPr>
              <p:cNvPr id="65563" name="Rectangle 21"/>
              <p:cNvSpPr>
                <a:spLocks noChangeArrowheads="1"/>
              </p:cNvSpPr>
              <p:nvPr/>
            </p:nvSpPr>
            <p:spPr bwMode="auto">
              <a:xfrm>
                <a:off x="3016" y="1842"/>
                <a:ext cx="1179" cy="318"/>
              </a:xfrm>
              <a:prstGeom prst="rect">
                <a:avLst/>
              </a:prstGeom>
              <a:noFill/>
              <a:ln w="9525">
                <a:solidFill>
                  <a:schemeClr val="tx1"/>
                </a:solidFill>
                <a:miter lim="800000"/>
                <a:headEnd/>
                <a:tailEnd/>
              </a:ln>
            </p:spPr>
            <p:txBody>
              <a:bodyPr wrap="none" anchor="ctr"/>
              <a:lstStyle/>
              <a:p>
                <a:pPr algn="ctr"/>
                <a:r>
                  <a:rPr lang="en-US" sz="1400"/>
                  <a:t>Smaller variation</a:t>
                </a:r>
              </a:p>
            </p:txBody>
          </p:sp>
          <p:sp>
            <p:nvSpPr>
              <p:cNvPr id="65564" name="Rectangle 49"/>
              <p:cNvSpPr>
                <a:spLocks noChangeArrowheads="1"/>
              </p:cNvSpPr>
              <p:nvPr/>
            </p:nvSpPr>
            <p:spPr bwMode="auto">
              <a:xfrm>
                <a:off x="249" y="1344"/>
                <a:ext cx="4491" cy="1134"/>
              </a:xfrm>
              <a:prstGeom prst="rect">
                <a:avLst/>
              </a:prstGeom>
              <a:noFill/>
              <a:ln w="9525">
                <a:solidFill>
                  <a:schemeClr val="tx1"/>
                </a:solidFill>
                <a:miter lim="800000"/>
                <a:headEnd/>
                <a:tailEnd/>
              </a:ln>
            </p:spPr>
            <p:txBody>
              <a:bodyPr wrap="none" anchor="ctr"/>
              <a:lstStyle/>
              <a:p>
                <a:endParaRPr lang="ar-SA"/>
              </a:p>
            </p:txBody>
          </p:sp>
          <p:sp>
            <p:nvSpPr>
              <p:cNvPr id="65565" name="Rectangle 53"/>
              <p:cNvSpPr>
                <a:spLocks noChangeArrowheads="1"/>
              </p:cNvSpPr>
              <p:nvPr/>
            </p:nvSpPr>
            <p:spPr bwMode="auto">
              <a:xfrm>
                <a:off x="1111" y="2205"/>
                <a:ext cx="1225" cy="182"/>
              </a:xfrm>
              <a:prstGeom prst="rect">
                <a:avLst/>
              </a:prstGeom>
              <a:noFill/>
              <a:ln w="9525">
                <a:noFill/>
                <a:miter lim="800000"/>
                <a:headEnd/>
                <a:tailEnd/>
              </a:ln>
            </p:spPr>
            <p:txBody>
              <a:bodyPr wrap="none" anchor="ctr"/>
              <a:lstStyle/>
              <a:p>
                <a:pPr algn="ctr"/>
                <a:r>
                  <a:rPr lang="en-US" sz="1400"/>
                  <a:t>Same mean</a:t>
                </a:r>
              </a:p>
            </p:txBody>
          </p:sp>
        </p:grpSp>
      </p:grpSp>
      <p:grpSp>
        <p:nvGrpSpPr>
          <p:cNvPr id="5" name="Group 43"/>
          <p:cNvGrpSpPr>
            <a:grpSpLocks/>
          </p:cNvGrpSpPr>
          <p:nvPr/>
        </p:nvGrpSpPr>
        <p:grpSpPr bwMode="auto">
          <a:xfrm>
            <a:off x="395288" y="4005263"/>
            <a:ext cx="7129462" cy="1944687"/>
            <a:chOff x="249" y="2523"/>
            <a:chExt cx="4491" cy="1225"/>
          </a:xfrm>
        </p:grpSpPr>
        <p:grpSp>
          <p:nvGrpSpPr>
            <p:cNvPr id="65544" name="Group 42"/>
            <p:cNvGrpSpPr>
              <a:grpSpLocks/>
            </p:cNvGrpSpPr>
            <p:nvPr/>
          </p:nvGrpSpPr>
          <p:grpSpPr bwMode="auto">
            <a:xfrm>
              <a:off x="249" y="2523"/>
              <a:ext cx="4491" cy="1225"/>
              <a:chOff x="249" y="2523"/>
              <a:chExt cx="4491" cy="1225"/>
            </a:xfrm>
          </p:grpSpPr>
          <p:sp>
            <p:nvSpPr>
              <p:cNvPr id="65546" name="Line 24"/>
              <p:cNvSpPr>
                <a:spLocks noChangeShapeType="1"/>
              </p:cNvSpPr>
              <p:nvPr/>
            </p:nvSpPr>
            <p:spPr bwMode="auto">
              <a:xfrm>
                <a:off x="385" y="3657"/>
                <a:ext cx="3084" cy="0"/>
              </a:xfrm>
              <a:prstGeom prst="line">
                <a:avLst/>
              </a:prstGeom>
              <a:noFill/>
              <a:ln w="9525">
                <a:solidFill>
                  <a:schemeClr val="tx1"/>
                </a:solidFill>
                <a:round/>
                <a:headEnd/>
                <a:tailEnd/>
              </a:ln>
            </p:spPr>
            <p:txBody>
              <a:bodyPr/>
              <a:lstStyle/>
              <a:p>
                <a:endParaRPr lang="ar-SA"/>
              </a:p>
            </p:txBody>
          </p:sp>
          <p:grpSp>
            <p:nvGrpSpPr>
              <p:cNvPr id="65547" name="Group 45"/>
              <p:cNvGrpSpPr>
                <a:grpSpLocks/>
              </p:cNvGrpSpPr>
              <p:nvPr/>
            </p:nvGrpSpPr>
            <p:grpSpPr bwMode="auto">
              <a:xfrm>
                <a:off x="612" y="2750"/>
                <a:ext cx="2449" cy="816"/>
                <a:chOff x="431" y="2704"/>
                <a:chExt cx="2903" cy="1090"/>
              </a:xfrm>
            </p:grpSpPr>
            <p:sp>
              <p:nvSpPr>
                <p:cNvPr id="65553" name="Freeform 32"/>
                <p:cNvSpPr>
                  <a:spLocks/>
                </p:cNvSpPr>
                <p:nvPr/>
              </p:nvSpPr>
              <p:spPr bwMode="auto">
                <a:xfrm>
                  <a:off x="1111" y="3067"/>
                  <a:ext cx="1497" cy="590"/>
                </a:xfrm>
                <a:custGeom>
                  <a:avLst/>
                  <a:gdLst>
                    <a:gd name="T0" fmla="*/ 0 w 2132"/>
                    <a:gd name="T1" fmla="*/ 1 h 1050"/>
                    <a:gd name="T2" fmla="*/ 1 w 2132"/>
                    <a:gd name="T3" fmla="*/ 1 h 1050"/>
                    <a:gd name="T4" fmla="*/ 1 w 2132"/>
                    <a:gd name="T5" fmla="*/ 1 h 1050"/>
                    <a:gd name="T6" fmla="*/ 0 60000 65536"/>
                    <a:gd name="T7" fmla="*/ 0 60000 65536"/>
                    <a:gd name="T8" fmla="*/ 0 60000 65536"/>
                    <a:gd name="T9" fmla="*/ 0 w 2132"/>
                    <a:gd name="T10" fmla="*/ 0 h 1050"/>
                    <a:gd name="T11" fmla="*/ 2132 w 2132"/>
                    <a:gd name="T12" fmla="*/ 1050 h 1050"/>
                  </a:gdLst>
                  <a:ahLst/>
                  <a:cxnLst>
                    <a:cxn ang="T6">
                      <a:pos x="T0" y="T1"/>
                    </a:cxn>
                    <a:cxn ang="T7">
                      <a:pos x="T2" y="T3"/>
                    </a:cxn>
                    <a:cxn ang="T8">
                      <a:pos x="T4" y="T5"/>
                    </a:cxn>
                  </a:cxnLst>
                  <a:rect l="T9" t="T10" r="T11" b="T12"/>
                  <a:pathLst>
                    <a:path w="2132" h="1050">
                      <a:moveTo>
                        <a:pt x="0" y="1005"/>
                      </a:moveTo>
                      <a:cubicBezTo>
                        <a:pt x="344" y="502"/>
                        <a:pt x="688" y="0"/>
                        <a:pt x="1043" y="7"/>
                      </a:cubicBezTo>
                      <a:cubicBezTo>
                        <a:pt x="1398" y="14"/>
                        <a:pt x="1951" y="876"/>
                        <a:pt x="2132" y="1050"/>
                      </a:cubicBezTo>
                    </a:path>
                  </a:pathLst>
                </a:custGeom>
                <a:noFill/>
                <a:ln w="9525">
                  <a:solidFill>
                    <a:schemeClr val="tx1"/>
                  </a:solidFill>
                  <a:round/>
                  <a:headEnd/>
                  <a:tailEnd/>
                </a:ln>
              </p:spPr>
              <p:txBody>
                <a:bodyPr/>
                <a:lstStyle/>
                <a:p>
                  <a:endParaRPr lang="ar-SA"/>
                </a:p>
              </p:txBody>
            </p:sp>
            <p:sp>
              <p:nvSpPr>
                <p:cNvPr id="65554" name="Freeform 33"/>
                <p:cNvSpPr>
                  <a:spLocks/>
                </p:cNvSpPr>
                <p:nvPr/>
              </p:nvSpPr>
              <p:spPr bwMode="auto">
                <a:xfrm>
                  <a:off x="1383" y="2704"/>
                  <a:ext cx="907" cy="953"/>
                </a:xfrm>
                <a:custGeom>
                  <a:avLst/>
                  <a:gdLst>
                    <a:gd name="T0" fmla="*/ 0 w 2132"/>
                    <a:gd name="T1" fmla="*/ 28 h 1050"/>
                    <a:gd name="T2" fmla="*/ 0 w 2132"/>
                    <a:gd name="T3" fmla="*/ 5 h 1050"/>
                    <a:gd name="T4" fmla="*/ 0 w 2132"/>
                    <a:gd name="T5" fmla="*/ 29 h 1050"/>
                    <a:gd name="T6" fmla="*/ 0 60000 65536"/>
                    <a:gd name="T7" fmla="*/ 0 60000 65536"/>
                    <a:gd name="T8" fmla="*/ 0 60000 65536"/>
                    <a:gd name="T9" fmla="*/ 0 w 2132"/>
                    <a:gd name="T10" fmla="*/ 0 h 1050"/>
                    <a:gd name="T11" fmla="*/ 2132 w 2132"/>
                    <a:gd name="T12" fmla="*/ 1050 h 1050"/>
                  </a:gdLst>
                  <a:ahLst/>
                  <a:cxnLst>
                    <a:cxn ang="T6">
                      <a:pos x="T0" y="T1"/>
                    </a:cxn>
                    <a:cxn ang="T7">
                      <a:pos x="T2" y="T3"/>
                    </a:cxn>
                    <a:cxn ang="T8">
                      <a:pos x="T4" y="T5"/>
                    </a:cxn>
                  </a:cxnLst>
                  <a:rect l="T9" t="T10" r="T11" b="T12"/>
                  <a:pathLst>
                    <a:path w="2132" h="1050">
                      <a:moveTo>
                        <a:pt x="0" y="1005"/>
                      </a:moveTo>
                      <a:cubicBezTo>
                        <a:pt x="344" y="502"/>
                        <a:pt x="688" y="0"/>
                        <a:pt x="1043" y="7"/>
                      </a:cubicBezTo>
                      <a:cubicBezTo>
                        <a:pt x="1398" y="14"/>
                        <a:pt x="1951" y="876"/>
                        <a:pt x="2132" y="1050"/>
                      </a:cubicBezTo>
                    </a:path>
                  </a:pathLst>
                </a:custGeom>
                <a:noFill/>
                <a:ln w="9525">
                  <a:solidFill>
                    <a:schemeClr val="tx1"/>
                  </a:solidFill>
                  <a:round/>
                  <a:headEnd/>
                  <a:tailEnd/>
                </a:ln>
              </p:spPr>
              <p:txBody>
                <a:bodyPr/>
                <a:lstStyle/>
                <a:p>
                  <a:endParaRPr lang="ar-SA"/>
                </a:p>
              </p:txBody>
            </p:sp>
            <p:sp>
              <p:nvSpPr>
                <p:cNvPr id="65555" name="Arc 35"/>
                <p:cNvSpPr>
                  <a:spLocks/>
                </p:cNvSpPr>
                <p:nvPr/>
              </p:nvSpPr>
              <p:spPr bwMode="auto">
                <a:xfrm rot="10800000">
                  <a:off x="2290" y="3657"/>
                  <a:ext cx="499" cy="137"/>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8" y="0"/>
                        <a:pt x="21599" y="9670"/>
                        <a:pt x="21599" y="21599"/>
                      </a:cubicBezTo>
                    </a:path>
                    <a:path w="21600" h="21600" stroke="0" extrusionOk="0">
                      <a:moveTo>
                        <a:pt x="-1" y="0"/>
                      </a:moveTo>
                      <a:cubicBezTo>
                        <a:pt x="11928" y="0"/>
                        <a:pt x="21599" y="9670"/>
                        <a:pt x="21599" y="21599"/>
                      </a:cubicBezTo>
                      <a:lnTo>
                        <a:pt x="0" y="21600"/>
                      </a:lnTo>
                      <a:close/>
                    </a:path>
                  </a:pathLst>
                </a:custGeom>
                <a:noFill/>
                <a:ln w="9525">
                  <a:solidFill>
                    <a:schemeClr val="tx1"/>
                  </a:solidFill>
                  <a:round/>
                  <a:headEnd/>
                  <a:tailEnd/>
                </a:ln>
              </p:spPr>
              <p:txBody>
                <a:bodyPr rot="10800000" wrap="none" anchor="ctr"/>
                <a:lstStyle/>
                <a:p>
                  <a:endParaRPr lang="ar-SA"/>
                </a:p>
              </p:txBody>
            </p:sp>
            <p:sp>
              <p:nvSpPr>
                <p:cNvPr id="65556" name="Arc 36"/>
                <p:cNvSpPr>
                  <a:spLocks/>
                </p:cNvSpPr>
                <p:nvPr/>
              </p:nvSpPr>
              <p:spPr bwMode="auto">
                <a:xfrm rot="10800000">
                  <a:off x="2630" y="3658"/>
                  <a:ext cx="704" cy="135"/>
                </a:xfrm>
                <a:custGeom>
                  <a:avLst/>
                  <a:gdLst>
                    <a:gd name="T0" fmla="*/ 0 w 23963"/>
                    <a:gd name="T1" fmla="*/ 0 h 21600"/>
                    <a:gd name="T2" fmla="*/ 0 w 23963"/>
                    <a:gd name="T3" fmla="*/ 0 h 21600"/>
                    <a:gd name="T4" fmla="*/ 0 w 23963"/>
                    <a:gd name="T5" fmla="*/ 0 h 21600"/>
                    <a:gd name="T6" fmla="*/ 0 60000 65536"/>
                    <a:gd name="T7" fmla="*/ 0 60000 65536"/>
                    <a:gd name="T8" fmla="*/ 0 60000 65536"/>
                    <a:gd name="T9" fmla="*/ 0 w 23963"/>
                    <a:gd name="T10" fmla="*/ 0 h 21600"/>
                    <a:gd name="T11" fmla="*/ 23963 w 23963"/>
                    <a:gd name="T12" fmla="*/ 21600 h 21600"/>
                  </a:gdLst>
                  <a:ahLst/>
                  <a:cxnLst>
                    <a:cxn ang="T6">
                      <a:pos x="T0" y="T1"/>
                    </a:cxn>
                    <a:cxn ang="T7">
                      <a:pos x="T2" y="T3"/>
                    </a:cxn>
                    <a:cxn ang="T8">
                      <a:pos x="T4" y="T5"/>
                    </a:cxn>
                  </a:cxnLst>
                  <a:rect l="T9" t="T10" r="T11" b="T12"/>
                  <a:pathLst>
                    <a:path w="23963" h="21600" fill="none" extrusionOk="0">
                      <a:moveTo>
                        <a:pt x="-1" y="129"/>
                      </a:moveTo>
                      <a:cubicBezTo>
                        <a:pt x="784" y="43"/>
                        <a:pt x="1573" y="-1"/>
                        <a:pt x="2363" y="0"/>
                      </a:cubicBezTo>
                      <a:cubicBezTo>
                        <a:pt x="14291" y="0"/>
                        <a:pt x="23962" y="9670"/>
                        <a:pt x="23962" y="21599"/>
                      </a:cubicBezTo>
                    </a:path>
                    <a:path w="23963" h="21600" stroke="0" extrusionOk="0">
                      <a:moveTo>
                        <a:pt x="-1" y="129"/>
                      </a:moveTo>
                      <a:cubicBezTo>
                        <a:pt x="784" y="43"/>
                        <a:pt x="1573" y="-1"/>
                        <a:pt x="2363" y="0"/>
                      </a:cubicBezTo>
                      <a:cubicBezTo>
                        <a:pt x="14291" y="0"/>
                        <a:pt x="23962" y="9670"/>
                        <a:pt x="23962" y="21599"/>
                      </a:cubicBezTo>
                      <a:lnTo>
                        <a:pt x="2363" y="21600"/>
                      </a:lnTo>
                      <a:close/>
                    </a:path>
                  </a:pathLst>
                </a:custGeom>
                <a:noFill/>
                <a:ln w="9525">
                  <a:solidFill>
                    <a:schemeClr val="tx1"/>
                  </a:solidFill>
                  <a:round/>
                  <a:headEnd/>
                  <a:tailEnd/>
                </a:ln>
              </p:spPr>
              <p:txBody>
                <a:bodyPr rot="10800000" wrap="none" anchor="ctr"/>
                <a:lstStyle/>
                <a:p>
                  <a:endParaRPr lang="ar-SA"/>
                </a:p>
              </p:txBody>
            </p:sp>
            <p:sp>
              <p:nvSpPr>
                <p:cNvPr id="65557" name="Arc 38"/>
                <p:cNvSpPr>
                  <a:spLocks/>
                </p:cNvSpPr>
                <p:nvPr/>
              </p:nvSpPr>
              <p:spPr bwMode="auto">
                <a:xfrm rot="10800000" flipH="1">
                  <a:off x="839" y="3612"/>
                  <a:ext cx="544" cy="181"/>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8" y="0"/>
                        <a:pt x="21599" y="9670"/>
                        <a:pt x="21599" y="21599"/>
                      </a:cubicBezTo>
                    </a:path>
                    <a:path w="21600" h="21600" stroke="0" extrusionOk="0">
                      <a:moveTo>
                        <a:pt x="-1" y="0"/>
                      </a:moveTo>
                      <a:cubicBezTo>
                        <a:pt x="11928" y="0"/>
                        <a:pt x="21599" y="9670"/>
                        <a:pt x="21599" y="21599"/>
                      </a:cubicBezTo>
                      <a:lnTo>
                        <a:pt x="0" y="21600"/>
                      </a:lnTo>
                      <a:close/>
                    </a:path>
                  </a:pathLst>
                </a:custGeom>
                <a:noFill/>
                <a:ln w="9525">
                  <a:solidFill>
                    <a:schemeClr val="tx1"/>
                  </a:solidFill>
                  <a:round/>
                  <a:headEnd/>
                  <a:tailEnd/>
                </a:ln>
              </p:spPr>
              <p:txBody>
                <a:bodyPr rot="10800000" wrap="none" anchor="ctr"/>
                <a:lstStyle/>
                <a:p>
                  <a:endParaRPr lang="ar-SA"/>
                </a:p>
              </p:txBody>
            </p:sp>
            <p:sp>
              <p:nvSpPr>
                <p:cNvPr id="65558" name="Arc 39"/>
                <p:cNvSpPr>
                  <a:spLocks/>
                </p:cNvSpPr>
                <p:nvPr/>
              </p:nvSpPr>
              <p:spPr bwMode="auto">
                <a:xfrm rot="10800000" flipH="1">
                  <a:off x="431" y="3612"/>
                  <a:ext cx="680" cy="135"/>
                </a:xfrm>
                <a:custGeom>
                  <a:avLst/>
                  <a:gdLst>
                    <a:gd name="T0" fmla="*/ 0 w 23963"/>
                    <a:gd name="T1" fmla="*/ 0 h 21600"/>
                    <a:gd name="T2" fmla="*/ 0 w 23963"/>
                    <a:gd name="T3" fmla="*/ 0 h 21600"/>
                    <a:gd name="T4" fmla="*/ 0 w 23963"/>
                    <a:gd name="T5" fmla="*/ 0 h 21600"/>
                    <a:gd name="T6" fmla="*/ 0 60000 65536"/>
                    <a:gd name="T7" fmla="*/ 0 60000 65536"/>
                    <a:gd name="T8" fmla="*/ 0 60000 65536"/>
                    <a:gd name="T9" fmla="*/ 0 w 23963"/>
                    <a:gd name="T10" fmla="*/ 0 h 21600"/>
                    <a:gd name="T11" fmla="*/ 23963 w 23963"/>
                    <a:gd name="T12" fmla="*/ 21600 h 21600"/>
                  </a:gdLst>
                  <a:ahLst/>
                  <a:cxnLst>
                    <a:cxn ang="T6">
                      <a:pos x="T0" y="T1"/>
                    </a:cxn>
                    <a:cxn ang="T7">
                      <a:pos x="T2" y="T3"/>
                    </a:cxn>
                    <a:cxn ang="T8">
                      <a:pos x="T4" y="T5"/>
                    </a:cxn>
                  </a:cxnLst>
                  <a:rect l="T9" t="T10" r="T11" b="T12"/>
                  <a:pathLst>
                    <a:path w="23963" h="21600" fill="none" extrusionOk="0">
                      <a:moveTo>
                        <a:pt x="-1" y="129"/>
                      </a:moveTo>
                      <a:cubicBezTo>
                        <a:pt x="784" y="43"/>
                        <a:pt x="1573" y="-1"/>
                        <a:pt x="2363" y="0"/>
                      </a:cubicBezTo>
                      <a:cubicBezTo>
                        <a:pt x="14291" y="0"/>
                        <a:pt x="23962" y="9670"/>
                        <a:pt x="23962" y="21599"/>
                      </a:cubicBezTo>
                    </a:path>
                    <a:path w="23963" h="21600" stroke="0" extrusionOk="0">
                      <a:moveTo>
                        <a:pt x="-1" y="129"/>
                      </a:moveTo>
                      <a:cubicBezTo>
                        <a:pt x="784" y="43"/>
                        <a:pt x="1573" y="-1"/>
                        <a:pt x="2363" y="0"/>
                      </a:cubicBezTo>
                      <a:cubicBezTo>
                        <a:pt x="14291" y="0"/>
                        <a:pt x="23962" y="9670"/>
                        <a:pt x="23962" y="21599"/>
                      </a:cubicBezTo>
                      <a:lnTo>
                        <a:pt x="2363" y="21600"/>
                      </a:lnTo>
                      <a:close/>
                    </a:path>
                  </a:pathLst>
                </a:custGeom>
                <a:noFill/>
                <a:ln w="9525">
                  <a:solidFill>
                    <a:schemeClr val="tx1"/>
                  </a:solidFill>
                  <a:round/>
                  <a:headEnd/>
                  <a:tailEnd/>
                </a:ln>
              </p:spPr>
              <p:txBody>
                <a:bodyPr rot="10800000" wrap="none" anchor="ctr"/>
                <a:lstStyle/>
                <a:p>
                  <a:endParaRPr lang="ar-SA"/>
                </a:p>
              </p:txBody>
            </p:sp>
          </p:grpSp>
          <p:sp>
            <p:nvSpPr>
              <p:cNvPr id="65548" name="Rectangle 40"/>
              <p:cNvSpPr>
                <a:spLocks noChangeArrowheads="1"/>
              </p:cNvSpPr>
              <p:nvPr/>
            </p:nvSpPr>
            <p:spPr bwMode="auto">
              <a:xfrm>
                <a:off x="3061" y="3067"/>
                <a:ext cx="1179" cy="318"/>
              </a:xfrm>
              <a:prstGeom prst="rect">
                <a:avLst/>
              </a:prstGeom>
              <a:noFill/>
              <a:ln w="9525">
                <a:solidFill>
                  <a:schemeClr val="tx1"/>
                </a:solidFill>
                <a:miter lim="800000"/>
                <a:headEnd/>
                <a:tailEnd/>
              </a:ln>
            </p:spPr>
            <p:txBody>
              <a:bodyPr wrap="none" anchor="ctr"/>
              <a:lstStyle/>
              <a:p>
                <a:pPr algn="ctr"/>
                <a:r>
                  <a:rPr lang="en-US" sz="1400"/>
                  <a:t>Larger variation</a:t>
                </a:r>
              </a:p>
            </p:txBody>
          </p:sp>
          <p:sp>
            <p:nvSpPr>
              <p:cNvPr id="65549" name="Rectangle 41"/>
              <p:cNvSpPr>
                <a:spLocks noChangeArrowheads="1"/>
              </p:cNvSpPr>
              <p:nvPr/>
            </p:nvSpPr>
            <p:spPr bwMode="auto">
              <a:xfrm>
                <a:off x="3061" y="2614"/>
                <a:ext cx="1179" cy="318"/>
              </a:xfrm>
              <a:prstGeom prst="rect">
                <a:avLst/>
              </a:prstGeom>
              <a:noFill/>
              <a:ln w="9525">
                <a:solidFill>
                  <a:schemeClr val="tx1"/>
                </a:solidFill>
                <a:miter lim="800000"/>
                <a:headEnd/>
                <a:tailEnd/>
              </a:ln>
            </p:spPr>
            <p:txBody>
              <a:bodyPr wrap="none" anchor="ctr"/>
              <a:lstStyle/>
              <a:p>
                <a:pPr algn="ctr"/>
                <a:r>
                  <a:rPr lang="en-US" sz="1400"/>
                  <a:t>Smaller variation</a:t>
                </a:r>
              </a:p>
            </p:txBody>
          </p:sp>
          <p:sp>
            <p:nvSpPr>
              <p:cNvPr id="65550" name="Line 43"/>
              <p:cNvSpPr>
                <a:spLocks noChangeShapeType="1"/>
              </p:cNvSpPr>
              <p:nvPr/>
            </p:nvSpPr>
            <p:spPr bwMode="auto">
              <a:xfrm flipH="1">
                <a:off x="2290" y="3294"/>
                <a:ext cx="725" cy="0"/>
              </a:xfrm>
              <a:prstGeom prst="line">
                <a:avLst/>
              </a:prstGeom>
              <a:noFill/>
              <a:ln w="9525">
                <a:solidFill>
                  <a:schemeClr val="tx1"/>
                </a:solidFill>
                <a:round/>
                <a:headEnd/>
                <a:tailEnd type="triangle" w="med" len="med"/>
              </a:ln>
            </p:spPr>
            <p:txBody>
              <a:bodyPr/>
              <a:lstStyle/>
              <a:p>
                <a:endParaRPr lang="ar-SA"/>
              </a:p>
            </p:txBody>
          </p:sp>
          <p:sp>
            <p:nvSpPr>
              <p:cNvPr id="65551" name="Line 44"/>
              <p:cNvSpPr>
                <a:spLocks noChangeShapeType="1"/>
              </p:cNvSpPr>
              <p:nvPr/>
            </p:nvSpPr>
            <p:spPr bwMode="auto">
              <a:xfrm flipH="1">
                <a:off x="1973" y="2886"/>
                <a:ext cx="1088" cy="0"/>
              </a:xfrm>
              <a:prstGeom prst="line">
                <a:avLst/>
              </a:prstGeom>
              <a:noFill/>
              <a:ln w="9525">
                <a:solidFill>
                  <a:schemeClr val="tx1"/>
                </a:solidFill>
                <a:round/>
                <a:headEnd/>
                <a:tailEnd type="triangle" w="med" len="med"/>
              </a:ln>
            </p:spPr>
            <p:txBody>
              <a:bodyPr/>
              <a:lstStyle/>
              <a:p>
                <a:endParaRPr lang="ar-SA"/>
              </a:p>
            </p:txBody>
          </p:sp>
          <p:sp>
            <p:nvSpPr>
              <p:cNvPr id="65552" name="Rectangle 50"/>
              <p:cNvSpPr>
                <a:spLocks noChangeArrowheads="1"/>
              </p:cNvSpPr>
              <p:nvPr/>
            </p:nvSpPr>
            <p:spPr bwMode="auto">
              <a:xfrm>
                <a:off x="249" y="2523"/>
                <a:ext cx="4491" cy="1225"/>
              </a:xfrm>
              <a:prstGeom prst="rect">
                <a:avLst/>
              </a:prstGeom>
              <a:noFill/>
              <a:ln w="9525">
                <a:solidFill>
                  <a:schemeClr val="tx1"/>
                </a:solidFill>
                <a:miter lim="800000"/>
                <a:headEnd/>
                <a:tailEnd/>
              </a:ln>
            </p:spPr>
            <p:txBody>
              <a:bodyPr wrap="none" anchor="ctr"/>
              <a:lstStyle/>
              <a:p>
                <a:endParaRPr lang="ar-SA"/>
              </a:p>
            </p:txBody>
          </p:sp>
        </p:grpSp>
        <p:sp>
          <p:nvSpPr>
            <p:cNvPr id="65545" name="Line 54"/>
            <p:cNvSpPr>
              <a:spLocks noChangeShapeType="1"/>
            </p:cNvSpPr>
            <p:nvPr/>
          </p:nvSpPr>
          <p:spPr bwMode="auto">
            <a:xfrm>
              <a:off x="1791" y="2614"/>
              <a:ext cx="0" cy="1043"/>
            </a:xfrm>
            <a:prstGeom prst="line">
              <a:avLst/>
            </a:prstGeom>
            <a:noFill/>
            <a:ln w="9525">
              <a:solidFill>
                <a:schemeClr val="tx1"/>
              </a:solidFill>
              <a:prstDash val="dash"/>
              <a:round/>
              <a:headEnd/>
              <a:tailEnd/>
            </a:ln>
          </p:spPr>
          <p:txBody>
            <a:bodyPr/>
            <a:lstStyle/>
            <a:p>
              <a:endParaRPr lang="ar-SA"/>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0179">
                                            <p:txEl>
                                              <p:pRg st="2" end="2"/>
                                            </p:txEl>
                                          </p:spTgt>
                                        </p:tgtEl>
                                        <p:attrNameLst>
                                          <p:attrName>style.visibility</p:attrName>
                                        </p:attrNameLst>
                                      </p:cBhvr>
                                      <p:to>
                                        <p:strVal val="visible"/>
                                      </p:to>
                                    </p:set>
                                    <p:animEffect transition="in" filter="dissolve">
                                      <p:cBhvr>
                                        <p:cTn id="7" dur="500"/>
                                        <p:tgtEl>
                                          <p:spTgt spid="5017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50179">
                                            <p:txEl>
                                              <p:pRg st="3" end="3"/>
                                            </p:txEl>
                                          </p:spTgt>
                                        </p:tgtEl>
                                        <p:attrNameLst>
                                          <p:attrName>style.visibility</p:attrName>
                                        </p:attrNameLst>
                                      </p:cBhvr>
                                      <p:to>
                                        <p:strVal val="visible"/>
                                      </p:to>
                                    </p:set>
                                    <p:animEffect transition="in" filter="dissolve">
                                      <p:cBhvr>
                                        <p:cTn id="12" dur="500"/>
                                        <p:tgtEl>
                                          <p:spTgt spid="50179">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0179">
                                            <p:txEl>
                                              <p:pRg st="4" end="4"/>
                                            </p:txEl>
                                          </p:spTgt>
                                        </p:tgtEl>
                                        <p:attrNameLst>
                                          <p:attrName>style.visibility</p:attrName>
                                        </p:attrNameLst>
                                      </p:cBhvr>
                                      <p:to>
                                        <p:strVal val="visible"/>
                                      </p:to>
                                    </p:set>
                                    <p:animEffect transition="in" filter="dissolve">
                                      <p:cBhvr>
                                        <p:cTn id="17" dur="500"/>
                                        <p:tgtEl>
                                          <p:spTgt spid="50179">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1000" fill="hold"/>
                                        <p:tgtEl>
                                          <p:spTgt spid="2"/>
                                        </p:tgtEl>
                                        <p:attrNameLst>
                                          <p:attrName>ppt_w</p:attrName>
                                        </p:attrNameLst>
                                      </p:cBhvr>
                                      <p:tavLst>
                                        <p:tav tm="0">
                                          <p:val>
                                            <p:strVal val="#ppt_w+.3"/>
                                          </p:val>
                                        </p:tav>
                                        <p:tav tm="100000">
                                          <p:val>
                                            <p:strVal val="#ppt_w"/>
                                          </p:val>
                                        </p:tav>
                                      </p:tavLst>
                                    </p:anim>
                                    <p:anim calcmode="lin" valueType="num">
                                      <p:cBhvr>
                                        <p:cTn id="23" dur="1000" fill="hold"/>
                                        <p:tgtEl>
                                          <p:spTgt spid="2"/>
                                        </p:tgtEl>
                                        <p:attrNameLst>
                                          <p:attrName>ppt_h</p:attrName>
                                        </p:attrNameLst>
                                      </p:cBhvr>
                                      <p:tavLst>
                                        <p:tav tm="0">
                                          <p:val>
                                            <p:strVal val="#ppt_h"/>
                                          </p:val>
                                        </p:tav>
                                        <p:tav tm="100000">
                                          <p:val>
                                            <p:strVal val="#ppt_h"/>
                                          </p:val>
                                        </p:tav>
                                      </p:tavLst>
                                    </p:anim>
                                    <p:animEffect transition="in" filter="fade">
                                      <p:cBhvr>
                                        <p:cTn id="24" dur="1000"/>
                                        <p:tgtEl>
                                          <p:spTgt spid="2"/>
                                        </p:tgtEl>
                                      </p:cBhvr>
                                    </p:animEffect>
                                  </p:childTnLst>
                                </p:cTn>
                              </p:par>
                            </p:childTnLst>
                          </p:cTn>
                        </p:par>
                      </p:childTnLst>
                    </p:cTn>
                  </p:par>
                  <p:par>
                    <p:cTn id="25" fill="hold">
                      <p:stCondLst>
                        <p:cond delay="indefinite"/>
                      </p:stCondLst>
                      <p:childTnLst>
                        <p:par>
                          <p:cTn id="26" fill="hold">
                            <p:stCondLst>
                              <p:cond delay="0"/>
                            </p:stCondLst>
                            <p:childTnLst>
                              <p:par>
                                <p:cTn id="27" presetID="50" presetClass="entr" presetSubtype="0" decel="10000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1000" fill="hold"/>
                                        <p:tgtEl>
                                          <p:spTgt spid="5"/>
                                        </p:tgtEl>
                                        <p:attrNameLst>
                                          <p:attrName>ppt_w</p:attrName>
                                        </p:attrNameLst>
                                      </p:cBhvr>
                                      <p:tavLst>
                                        <p:tav tm="0">
                                          <p:val>
                                            <p:strVal val="#ppt_w+.3"/>
                                          </p:val>
                                        </p:tav>
                                        <p:tav tm="100000">
                                          <p:val>
                                            <p:strVal val="#ppt_w"/>
                                          </p:val>
                                        </p:tav>
                                      </p:tavLst>
                                    </p:anim>
                                    <p:anim calcmode="lin" valueType="num">
                                      <p:cBhvr>
                                        <p:cTn id="30" dur="1000" fill="hold"/>
                                        <p:tgtEl>
                                          <p:spTgt spid="5"/>
                                        </p:tgtEl>
                                        <p:attrNameLst>
                                          <p:attrName>ppt_h</p:attrName>
                                        </p:attrNameLst>
                                      </p:cBhvr>
                                      <p:tavLst>
                                        <p:tav tm="0">
                                          <p:val>
                                            <p:strVal val="#ppt_h"/>
                                          </p:val>
                                        </p:tav>
                                        <p:tav tm="100000">
                                          <p:val>
                                            <p:strVal val="#ppt_h"/>
                                          </p:val>
                                        </p:tav>
                                      </p:tavLst>
                                    </p:anim>
                                    <p:animEffect transition="in" filter="fade">
                                      <p:cBhvr>
                                        <p:cTn id="31" dur="10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50179">
                                            <p:txEl>
                                              <p:pRg st="20" end="20"/>
                                            </p:txEl>
                                          </p:spTgt>
                                        </p:tgtEl>
                                        <p:attrNameLst>
                                          <p:attrName>style.visibility</p:attrName>
                                        </p:attrNameLst>
                                      </p:cBhvr>
                                      <p:to>
                                        <p:strVal val="visible"/>
                                      </p:to>
                                    </p:set>
                                    <p:animEffect transition="in" filter="dissolve">
                                      <p:cBhvr>
                                        <p:cTn id="36" dur="500"/>
                                        <p:tgtEl>
                                          <p:spTgt spid="50179">
                                            <p:txEl>
                                              <p:pRg st="20" end="2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Slide Number Placeholder 7"/>
          <p:cNvSpPr>
            <a:spLocks noGrp="1"/>
          </p:cNvSpPr>
          <p:nvPr>
            <p:ph type="sldNum" sz="quarter" idx="12"/>
          </p:nvPr>
        </p:nvSpPr>
        <p:spPr>
          <a:noFill/>
        </p:spPr>
        <p:txBody>
          <a:bodyPr/>
          <a:lstStyle/>
          <a:p>
            <a:fld id="{32A4A6BC-8280-4EB9-9CC5-63C0648E423C}" type="slidenum">
              <a:rPr lang="ar-SA" smtClean="0"/>
              <a:pPr/>
              <a:t>26</a:t>
            </a:fld>
            <a:endParaRPr lang="en-GB" smtClean="0"/>
          </a:p>
        </p:txBody>
      </p:sp>
      <p:sp>
        <p:nvSpPr>
          <p:cNvPr id="6150" name="Rectangle 2"/>
          <p:cNvSpPr>
            <a:spLocks noGrp="1" noChangeArrowheads="1"/>
          </p:cNvSpPr>
          <p:nvPr>
            <p:ph type="body" sz="half" idx="1"/>
          </p:nvPr>
        </p:nvSpPr>
        <p:spPr>
          <a:xfrm>
            <a:off x="457200" y="620713"/>
            <a:ext cx="8218488" cy="5903912"/>
          </a:xfrm>
        </p:spPr>
        <p:txBody>
          <a:bodyPr/>
          <a:lstStyle/>
          <a:p>
            <a:pPr eaLnBrk="1" hangingPunct="1">
              <a:lnSpc>
                <a:spcPct val="90000"/>
              </a:lnSpc>
              <a:buFontTx/>
              <a:buNone/>
            </a:pPr>
            <a:r>
              <a:rPr lang="en-US" sz="1800" b="1" u="sng" dirty="0" smtClean="0">
                <a:solidFill>
                  <a:schemeClr val="accent2"/>
                </a:solidFill>
                <a:latin typeface="Times New Roman" pitchFamily="18" charset="0"/>
                <a:cs typeface="Times New Roman" pitchFamily="18" charset="0"/>
              </a:rPr>
              <a:t>Range (R)</a:t>
            </a:r>
            <a:r>
              <a:rPr lang="en-US" sz="1800" b="1" u="sng" dirty="0" smtClean="0">
                <a:latin typeface="Times New Roman" pitchFamily="18" charset="0"/>
                <a:cs typeface="Times New Roman" pitchFamily="18" charset="0"/>
              </a:rPr>
              <a:t>:</a:t>
            </a:r>
            <a:r>
              <a:rPr lang="en-US" sz="28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Is the difference between the largest and smallest values in the set of values</a:t>
            </a:r>
          </a:p>
          <a:p>
            <a:pPr eaLnBrk="1" hangingPunct="1">
              <a:lnSpc>
                <a:spcPct val="90000"/>
              </a:lnSpc>
              <a:buFontTx/>
              <a:buNone/>
            </a:pPr>
            <a:r>
              <a:rPr lang="en-US" sz="1800" u="sng" dirty="0" smtClean="0">
                <a:latin typeface="Times New Roman" pitchFamily="18" charset="0"/>
                <a:cs typeface="Times New Roman" pitchFamily="18" charset="0"/>
              </a:rPr>
              <a:t>Example 2.3</a:t>
            </a:r>
            <a:r>
              <a:rPr lang="en-US" sz="2000" dirty="0" smtClean="0">
                <a:latin typeface="Times New Roman" pitchFamily="18" charset="0"/>
                <a:cs typeface="Times New Roman" pitchFamily="18" charset="0"/>
              </a:rPr>
              <a:t> </a:t>
            </a:r>
            <a:r>
              <a:rPr lang="en-US" sz="1400" dirty="0" smtClean="0">
                <a:latin typeface="Times New Roman" pitchFamily="18" charset="0"/>
                <a:cs typeface="Times New Roman" pitchFamily="18" charset="0"/>
              </a:rPr>
              <a:t>(q2.6- pg 35):</a:t>
            </a:r>
            <a:r>
              <a:rPr lang="en-US" sz="2000" dirty="0" smtClean="0">
                <a:latin typeface="Times New Roman" pitchFamily="18" charset="0"/>
                <a:cs typeface="Times New Roman" pitchFamily="18" charset="0"/>
              </a:rPr>
              <a:t> </a:t>
            </a:r>
            <a:r>
              <a:rPr lang="en-US" sz="1800" dirty="0" smtClean="0">
                <a:solidFill>
                  <a:srgbClr val="800000"/>
                </a:solidFill>
                <a:latin typeface="Times New Roman" pitchFamily="18" charset="0"/>
                <a:cs typeface="Times New Roman" pitchFamily="18" charset="0"/>
              </a:rPr>
              <a:t>Below are the birth weights (in kg) for a sample of babies born in Saudi Arabia:</a:t>
            </a:r>
          </a:p>
          <a:p>
            <a:pPr eaLnBrk="1" hangingPunct="1">
              <a:lnSpc>
                <a:spcPct val="90000"/>
              </a:lnSpc>
              <a:buFontTx/>
              <a:buNone/>
            </a:pPr>
            <a:r>
              <a:rPr lang="en-US" sz="1800" dirty="0" smtClean="0">
                <a:solidFill>
                  <a:srgbClr val="800000"/>
                </a:solidFill>
                <a:latin typeface="Times New Roman" pitchFamily="18" charset="0"/>
                <a:cs typeface="Times New Roman" pitchFamily="18" charset="0"/>
              </a:rPr>
              <a:t> 1.69, 1.79, 3.32, 3.26, 2.71, 2.42, 2.59, 1.05, 3.19, 3.40, 3.23, 3.37, 3.6, 3.63</a:t>
            </a:r>
            <a:r>
              <a:rPr lang="en-US" sz="2000" dirty="0" smtClean="0">
                <a:solidFill>
                  <a:srgbClr val="800000"/>
                </a:solidFill>
                <a:latin typeface="Times New Roman" pitchFamily="18" charset="0"/>
                <a:cs typeface="Times New Roman" pitchFamily="18" charset="0"/>
              </a:rPr>
              <a:t>  </a:t>
            </a:r>
          </a:p>
          <a:p>
            <a:pPr eaLnBrk="1" hangingPunct="1">
              <a:lnSpc>
                <a:spcPct val="90000"/>
              </a:lnSpc>
              <a:buFontTx/>
              <a:buNone/>
            </a:pPr>
            <a:r>
              <a:rPr lang="en-US" sz="1800" dirty="0" smtClean="0">
                <a:latin typeface="Times New Roman" pitchFamily="18" charset="0"/>
                <a:cs typeface="Times New Roman" pitchFamily="18" charset="0"/>
              </a:rPr>
              <a:t>   - Find the mean, mod and median.</a:t>
            </a:r>
          </a:p>
          <a:p>
            <a:pPr eaLnBrk="1" hangingPunct="1">
              <a:lnSpc>
                <a:spcPct val="90000"/>
              </a:lnSpc>
              <a:buFontTx/>
              <a:buNone/>
            </a:pPr>
            <a:r>
              <a:rPr lang="en-US" sz="1800" dirty="0" smtClean="0">
                <a:latin typeface="Times New Roman" pitchFamily="18" charset="0"/>
                <a:cs typeface="Times New Roman" pitchFamily="18" charset="0"/>
              </a:rPr>
              <a:t>   - R=3.63-1.05=2.58.</a:t>
            </a:r>
          </a:p>
          <a:p>
            <a:pPr eaLnBrk="1" hangingPunct="1">
              <a:lnSpc>
                <a:spcPct val="90000"/>
              </a:lnSpc>
              <a:buFontTx/>
              <a:buNone/>
            </a:pPr>
            <a:r>
              <a:rPr lang="en-US" sz="1800" dirty="0" smtClean="0">
                <a:latin typeface="Times New Roman" pitchFamily="18" charset="0"/>
                <a:cs typeface="Times New Roman" pitchFamily="18" charset="0"/>
              </a:rPr>
              <a:t> </a:t>
            </a:r>
            <a:r>
              <a:rPr lang="en-US" sz="1800" dirty="0" smtClean="0">
                <a:solidFill>
                  <a:srgbClr val="800000"/>
                </a:solidFill>
                <a:latin typeface="Times New Roman" pitchFamily="18" charset="0"/>
                <a:cs typeface="Times New Roman" pitchFamily="18" charset="0"/>
              </a:rPr>
              <a:t>Note: </a:t>
            </a:r>
            <a:r>
              <a:rPr lang="en-US" sz="1800" dirty="0" smtClean="0">
                <a:latin typeface="Times New Roman" pitchFamily="18" charset="0"/>
                <a:cs typeface="Times New Roman" pitchFamily="18" charset="0"/>
              </a:rPr>
              <a:t>The range is easy to calculate but it is not useful as a measure of variation since it only takes into account two of the values</a:t>
            </a:r>
            <a:r>
              <a:rPr lang="en-US" sz="2000" dirty="0" smtClean="0">
                <a:latin typeface="Times New Roman" pitchFamily="18" charset="0"/>
                <a:cs typeface="Times New Roman" pitchFamily="18" charset="0"/>
              </a:rPr>
              <a:t>.</a:t>
            </a:r>
          </a:p>
          <a:p>
            <a:pPr eaLnBrk="1" hangingPunct="1">
              <a:lnSpc>
                <a:spcPct val="90000"/>
              </a:lnSpc>
              <a:buFontTx/>
              <a:buNone/>
            </a:pPr>
            <a:endParaRPr lang="en-US" sz="2000" dirty="0" smtClean="0">
              <a:latin typeface="Times New Roman" pitchFamily="18" charset="0"/>
              <a:cs typeface="Times New Roman" pitchFamily="18" charset="0"/>
            </a:endParaRPr>
          </a:p>
          <a:p>
            <a:pPr eaLnBrk="1" hangingPunct="1">
              <a:lnSpc>
                <a:spcPct val="90000"/>
              </a:lnSpc>
              <a:buFontTx/>
              <a:buNone/>
            </a:pPr>
            <a:r>
              <a:rPr lang="en-US" sz="1800" b="1" u="sng" dirty="0" smtClean="0">
                <a:solidFill>
                  <a:schemeClr val="accent2"/>
                </a:solidFill>
                <a:latin typeface="Times New Roman" pitchFamily="18" charset="0"/>
                <a:cs typeface="Times New Roman" pitchFamily="18" charset="0"/>
              </a:rPr>
              <a:t>Variance</a:t>
            </a:r>
            <a:r>
              <a:rPr lang="en-US" sz="2000" b="1" u="sng" dirty="0" smtClean="0">
                <a:solidFill>
                  <a:schemeClr val="accent2"/>
                </a:solidFill>
                <a:latin typeface="Times New Roman" pitchFamily="18" charset="0"/>
                <a:cs typeface="Times New Roman" pitchFamily="18" charset="0"/>
              </a:rPr>
              <a:t>:</a:t>
            </a:r>
            <a:r>
              <a:rPr lang="en-US" sz="2000" u="sng" dirty="0" smtClean="0">
                <a:solidFill>
                  <a:schemeClr val="accent2"/>
                </a:solidFill>
                <a:latin typeface="Times New Roman" pitchFamily="18" charset="0"/>
                <a:cs typeface="Times New Roman" pitchFamily="18" charset="0"/>
              </a:rPr>
              <a:t> </a:t>
            </a:r>
            <a:r>
              <a:rPr lang="en-US" sz="1800" dirty="0" smtClean="0">
                <a:latin typeface="Times New Roman" pitchFamily="18" charset="0"/>
                <a:cs typeface="Times New Roman" pitchFamily="18" charset="0"/>
              </a:rPr>
              <a:t>Is a measure which uses the mean as point of reference.</a:t>
            </a:r>
          </a:p>
          <a:p>
            <a:pPr eaLnBrk="1" hangingPunct="1">
              <a:lnSpc>
                <a:spcPct val="130000"/>
              </a:lnSpc>
            </a:pPr>
            <a:r>
              <a:rPr lang="en-US" sz="1800" dirty="0" smtClean="0">
                <a:latin typeface="Times New Roman" pitchFamily="18" charset="0"/>
                <a:cs typeface="Times New Roman" pitchFamily="18" charset="0"/>
              </a:rPr>
              <a:t>   Population variance: let X</a:t>
            </a:r>
            <a:r>
              <a:rPr lang="en-US" sz="12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,X</a:t>
            </a:r>
            <a:r>
              <a:rPr lang="en-US" sz="12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 X</a:t>
            </a:r>
            <a:r>
              <a:rPr lang="en-US" sz="1000" dirty="0" smtClean="0">
                <a:latin typeface="Times New Roman" pitchFamily="18" charset="0"/>
                <a:cs typeface="Times New Roman" pitchFamily="18" charset="0"/>
              </a:rPr>
              <a:t>N</a:t>
            </a:r>
            <a:r>
              <a:rPr lang="en-US" sz="1800" dirty="0" smtClean="0">
                <a:latin typeface="Times New Roman" pitchFamily="18" charset="0"/>
                <a:cs typeface="Times New Roman" pitchFamily="18" charset="0"/>
              </a:rPr>
              <a:t> be the population values of the variable (usually unknown), then the population variance is                              where </a:t>
            </a:r>
            <a:r>
              <a:rPr lang="en-US" sz="1800" i="1" dirty="0" smtClean="0">
                <a:latin typeface="Times New Roman" pitchFamily="18" charset="0"/>
                <a:cs typeface="Times New Roman" pitchFamily="18" charset="0"/>
              </a:rPr>
              <a:t>µ </a:t>
            </a:r>
            <a:r>
              <a:rPr lang="en-US" sz="1800" dirty="0" smtClean="0">
                <a:latin typeface="Times New Roman" pitchFamily="18" charset="0"/>
                <a:cs typeface="Times New Roman" pitchFamily="18" charset="0"/>
              </a:rPr>
              <a:t>is the population  mean.    </a:t>
            </a:r>
          </a:p>
          <a:p>
            <a:pPr eaLnBrk="1" hangingPunct="1">
              <a:lnSpc>
                <a:spcPct val="90000"/>
              </a:lnSpc>
              <a:buFontTx/>
              <a:buNone/>
            </a:pPr>
            <a:endParaRPr lang="en-US" sz="2000" dirty="0" smtClean="0">
              <a:latin typeface="Times New Roman" pitchFamily="18" charset="0"/>
              <a:cs typeface="Times New Roman" pitchFamily="18" charset="0"/>
            </a:endParaRPr>
          </a:p>
          <a:p>
            <a:pPr eaLnBrk="1" hangingPunct="1">
              <a:lnSpc>
                <a:spcPct val="120000"/>
              </a:lnSpc>
            </a:pPr>
            <a:r>
              <a:rPr lang="en-US" sz="2000"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Sample Variance :let </a:t>
            </a:r>
            <a:r>
              <a:rPr lang="en-US" sz="1800" i="1" dirty="0" smtClean="0">
                <a:latin typeface="Times New Roman" pitchFamily="18" charset="0"/>
                <a:cs typeface="Times New Roman" pitchFamily="18" charset="0"/>
              </a:rPr>
              <a:t>x</a:t>
            </a:r>
            <a:r>
              <a:rPr lang="en-US" sz="1200" i="1" dirty="0" smtClean="0">
                <a:latin typeface="Times New Roman" pitchFamily="18" charset="0"/>
                <a:cs typeface="Times New Roman" pitchFamily="18" charset="0"/>
              </a:rPr>
              <a:t>1</a:t>
            </a:r>
            <a:r>
              <a:rPr lang="en-US" sz="1800" i="1" dirty="0" smtClean="0">
                <a:latin typeface="Times New Roman" pitchFamily="18" charset="0"/>
                <a:cs typeface="Times New Roman" pitchFamily="18" charset="0"/>
              </a:rPr>
              <a:t>, x</a:t>
            </a:r>
            <a:r>
              <a:rPr lang="en-US" sz="1200" i="1" dirty="0" smtClean="0">
                <a:latin typeface="Times New Roman" pitchFamily="18" charset="0"/>
                <a:cs typeface="Times New Roman" pitchFamily="18" charset="0"/>
              </a:rPr>
              <a:t>2</a:t>
            </a:r>
            <a:r>
              <a:rPr lang="en-US" sz="1800" i="1" dirty="0" smtClean="0">
                <a:latin typeface="Times New Roman" pitchFamily="18" charset="0"/>
                <a:cs typeface="Times New Roman" pitchFamily="18" charset="0"/>
              </a:rPr>
              <a:t>, …, </a:t>
            </a:r>
            <a:r>
              <a:rPr lang="en-US" sz="1800" i="1" dirty="0" err="1" smtClean="0">
                <a:latin typeface="Times New Roman" pitchFamily="18" charset="0"/>
                <a:cs typeface="Times New Roman" pitchFamily="18" charset="0"/>
              </a:rPr>
              <a:t>x</a:t>
            </a:r>
            <a:r>
              <a:rPr lang="en-US" sz="1400" i="1" dirty="0" err="1" smtClean="0">
                <a:latin typeface="Times New Roman" pitchFamily="18" charset="0"/>
                <a:cs typeface="Times New Roman" pitchFamily="18" charset="0"/>
              </a:rPr>
              <a:t>n</a:t>
            </a:r>
            <a:r>
              <a:rPr lang="en-US" sz="1800" dirty="0" smtClean="0">
                <a:latin typeface="Times New Roman" pitchFamily="18" charset="0"/>
                <a:cs typeface="Times New Roman" pitchFamily="18" charset="0"/>
              </a:rPr>
              <a:t> be the sample values of the variable, then the</a:t>
            </a:r>
          </a:p>
          <a:p>
            <a:pPr eaLnBrk="1" hangingPunct="1">
              <a:lnSpc>
                <a:spcPct val="120000"/>
              </a:lnSpc>
              <a:buFontTx/>
              <a:buNone/>
            </a:pPr>
            <a:r>
              <a:rPr lang="en-US" sz="1800" dirty="0" smtClean="0">
                <a:latin typeface="Times New Roman" pitchFamily="18" charset="0"/>
                <a:cs typeface="Times New Roman" pitchFamily="18" charset="0"/>
              </a:rPr>
              <a:t> sample variance is                                   where       is the sample mean.</a:t>
            </a:r>
          </a:p>
        </p:txBody>
      </p:sp>
      <p:graphicFrame>
        <p:nvGraphicFramePr>
          <p:cNvPr id="6146" name="Object 34"/>
          <p:cNvGraphicFramePr>
            <a:graphicFrameLocks noChangeAspect="1"/>
          </p:cNvGraphicFramePr>
          <p:nvPr>
            <p:ph sz="quarter" idx="2"/>
          </p:nvPr>
        </p:nvGraphicFramePr>
        <p:xfrm>
          <a:off x="5724525" y="4565650"/>
          <a:ext cx="1270000" cy="460375"/>
        </p:xfrm>
        <a:graphic>
          <a:graphicData uri="http://schemas.openxmlformats.org/presentationml/2006/ole">
            <p:oleObj spid="_x0000_s6146" name="Equation" r:id="rId3" imgW="1295280" imgH="469800" progId="Equation.3">
              <p:embed/>
            </p:oleObj>
          </a:graphicData>
        </a:graphic>
      </p:graphicFrame>
      <p:sp>
        <p:nvSpPr>
          <p:cNvPr id="6151"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6147" name="Object 37"/>
          <p:cNvGraphicFramePr>
            <a:graphicFrameLocks noChangeAspect="1"/>
          </p:cNvGraphicFramePr>
          <p:nvPr>
            <p:ph sz="quarter" idx="3"/>
          </p:nvPr>
        </p:nvGraphicFramePr>
        <p:xfrm>
          <a:off x="2433638" y="5949950"/>
          <a:ext cx="1633537" cy="585788"/>
        </p:xfrm>
        <a:graphic>
          <a:graphicData uri="http://schemas.openxmlformats.org/presentationml/2006/ole">
            <p:oleObj spid="_x0000_s6147" name="Equation" r:id="rId4" imgW="1168200" imgH="469800" progId="Equation.3">
              <p:embed/>
            </p:oleObj>
          </a:graphicData>
        </a:graphic>
      </p:graphicFrame>
      <p:graphicFrame>
        <p:nvGraphicFramePr>
          <p:cNvPr id="6148" name="Object 40"/>
          <p:cNvGraphicFramePr>
            <a:graphicFrameLocks noChangeAspect="1"/>
          </p:cNvGraphicFramePr>
          <p:nvPr/>
        </p:nvGraphicFramePr>
        <p:xfrm>
          <a:off x="4932363" y="6092825"/>
          <a:ext cx="244475" cy="288925"/>
        </p:xfrm>
        <a:graphic>
          <a:graphicData uri="http://schemas.openxmlformats.org/presentationml/2006/ole">
            <p:oleObj spid="_x0000_s6148" name="Equation" r:id="rId5" imgW="139680" imgH="16488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150">
                                            <p:txEl>
                                              <p:pRg st="0" end="0"/>
                                            </p:txEl>
                                          </p:spTgt>
                                        </p:tgtEl>
                                        <p:attrNameLst>
                                          <p:attrName>style.visibility</p:attrName>
                                        </p:attrNameLst>
                                      </p:cBhvr>
                                      <p:to>
                                        <p:strVal val="visible"/>
                                      </p:to>
                                    </p:set>
                                    <p:animEffect transition="in" filter="dissolve">
                                      <p:cBhvr>
                                        <p:cTn id="7" dur="500"/>
                                        <p:tgtEl>
                                          <p:spTgt spid="615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0" presetClass="entr" presetSubtype="0" decel="100000" fill="hold" nodeType="clickEffect">
                                  <p:stCondLst>
                                    <p:cond delay="0"/>
                                  </p:stCondLst>
                                  <p:childTnLst>
                                    <p:set>
                                      <p:cBhvr>
                                        <p:cTn id="11" dur="1" fill="hold">
                                          <p:stCondLst>
                                            <p:cond delay="0"/>
                                          </p:stCondLst>
                                        </p:cTn>
                                        <p:tgtEl>
                                          <p:spTgt spid="6150">
                                            <p:txEl>
                                              <p:pRg st="1" end="1"/>
                                            </p:txEl>
                                          </p:spTgt>
                                        </p:tgtEl>
                                        <p:attrNameLst>
                                          <p:attrName>style.visibility</p:attrName>
                                        </p:attrNameLst>
                                      </p:cBhvr>
                                      <p:to>
                                        <p:strVal val="visible"/>
                                      </p:to>
                                    </p:set>
                                    <p:anim calcmode="lin" valueType="num">
                                      <p:cBhvr>
                                        <p:cTn id="12" dur="1000" fill="hold"/>
                                        <p:tgtEl>
                                          <p:spTgt spid="6150">
                                            <p:txEl>
                                              <p:pRg st="1" end="1"/>
                                            </p:txEl>
                                          </p:spTgt>
                                        </p:tgtEl>
                                        <p:attrNameLst>
                                          <p:attrName>ppt_w</p:attrName>
                                        </p:attrNameLst>
                                      </p:cBhvr>
                                      <p:tavLst>
                                        <p:tav tm="0">
                                          <p:val>
                                            <p:strVal val="#ppt_w+.3"/>
                                          </p:val>
                                        </p:tav>
                                        <p:tav tm="100000">
                                          <p:val>
                                            <p:strVal val="#ppt_w"/>
                                          </p:val>
                                        </p:tav>
                                      </p:tavLst>
                                    </p:anim>
                                    <p:anim calcmode="lin" valueType="num">
                                      <p:cBhvr>
                                        <p:cTn id="13" dur="1000" fill="hold"/>
                                        <p:tgtEl>
                                          <p:spTgt spid="6150">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6150">
                                            <p:txEl>
                                              <p:pRg st="1" end="1"/>
                                            </p:txEl>
                                          </p:spTgt>
                                        </p:tgtEl>
                                      </p:cBhvr>
                                    </p:animEffect>
                                  </p:childTnLst>
                                </p:cTn>
                              </p:par>
                              <p:par>
                                <p:cTn id="15" presetID="50" presetClass="entr" presetSubtype="0" decel="100000" fill="hold" nodeType="withEffect">
                                  <p:stCondLst>
                                    <p:cond delay="0"/>
                                  </p:stCondLst>
                                  <p:childTnLst>
                                    <p:set>
                                      <p:cBhvr>
                                        <p:cTn id="16" dur="1" fill="hold">
                                          <p:stCondLst>
                                            <p:cond delay="0"/>
                                          </p:stCondLst>
                                        </p:cTn>
                                        <p:tgtEl>
                                          <p:spTgt spid="6150">
                                            <p:txEl>
                                              <p:pRg st="2" end="2"/>
                                            </p:txEl>
                                          </p:spTgt>
                                        </p:tgtEl>
                                        <p:attrNameLst>
                                          <p:attrName>style.visibility</p:attrName>
                                        </p:attrNameLst>
                                      </p:cBhvr>
                                      <p:to>
                                        <p:strVal val="visible"/>
                                      </p:to>
                                    </p:set>
                                    <p:anim calcmode="lin" valueType="num">
                                      <p:cBhvr>
                                        <p:cTn id="17" dur="1000" fill="hold"/>
                                        <p:tgtEl>
                                          <p:spTgt spid="6150">
                                            <p:txEl>
                                              <p:pRg st="2" end="2"/>
                                            </p:txEl>
                                          </p:spTgt>
                                        </p:tgtEl>
                                        <p:attrNameLst>
                                          <p:attrName>ppt_w</p:attrName>
                                        </p:attrNameLst>
                                      </p:cBhvr>
                                      <p:tavLst>
                                        <p:tav tm="0">
                                          <p:val>
                                            <p:strVal val="#ppt_w+.3"/>
                                          </p:val>
                                        </p:tav>
                                        <p:tav tm="100000">
                                          <p:val>
                                            <p:strVal val="#ppt_w"/>
                                          </p:val>
                                        </p:tav>
                                      </p:tavLst>
                                    </p:anim>
                                    <p:anim calcmode="lin" valueType="num">
                                      <p:cBhvr>
                                        <p:cTn id="18" dur="1000" fill="hold"/>
                                        <p:tgtEl>
                                          <p:spTgt spid="6150">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6150">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6150">
                                            <p:txEl>
                                              <p:pRg st="3" end="3"/>
                                            </p:txEl>
                                          </p:spTgt>
                                        </p:tgtEl>
                                        <p:attrNameLst>
                                          <p:attrName>style.visibility</p:attrName>
                                        </p:attrNameLst>
                                      </p:cBhvr>
                                      <p:to>
                                        <p:strVal val="visible"/>
                                      </p:to>
                                    </p:set>
                                    <p:animEffect transition="in" filter="dissolve">
                                      <p:cBhvr>
                                        <p:cTn id="24" dur="500"/>
                                        <p:tgtEl>
                                          <p:spTgt spid="6150">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6150">
                                            <p:txEl>
                                              <p:pRg st="4" end="4"/>
                                            </p:txEl>
                                          </p:spTgt>
                                        </p:tgtEl>
                                        <p:attrNameLst>
                                          <p:attrName>style.visibility</p:attrName>
                                        </p:attrNameLst>
                                      </p:cBhvr>
                                      <p:to>
                                        <p:strVal val="visible"/>
                                      </p:to>
                                    </p:set>
                                    <p:animEffect transition="in" filter="dissolve">
                                      <p:cBhvr>
                                        <p:cTn id="29" dur="500"/>
                                        <p:tgtEl>
                                          <p:spTgt spid="6150">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nodeType="clickEffect">
                                  <p:stCondLst>
                                    <p:cond delay="0"/>
                                  </p:stCondLst>
                                  <p:childTnLst>
                                    <p:set>
                                      <p:cBhvr>
                                        <p:cTn id="33" dur="1" fill="hold">
                                          <p:stCondLst>
                                            <p:cond delay="0"/>
                                          </p:stCondLst>
                                        </p:cTn>
                                        <p:tgtEl>
                                          <p:spTgt spid="6150">
                                            <p:txEl>
                                              <p:pRg st="5" end="5"/>
                                            </p:txEl>
                                          </p:spTgt>
                                        </p:tgtEl>
                                        <p:attrNameLst>
                                          <p:attrName>style.visibility</p:attrName>
                                        </p:attrNameLst>
                                      </p:cBhvr>
                                      <p:to>
                                        <p:strVal val="visible"/>
                                      </p:to>
                                    </p:set>
                                    <p:animEffect transition="in" filter="blinds(horizontal)">
                                      <p:cBhvr>
                                        <p:cTn id="34" dur="500"/>
                                        <p:tgtEl>
                                          <p:spTgt spid="6150">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6150">
                                            <p:txEl>
                                              <p:pRg st="7" end="7"/>
                                            </p:txEl>
                                          </p:spTgt>
                                        </p:tgtEl>
                                        <p:attrNameLst>
                                          <p:attrName>style.visibility</p:attrName>
                                        </p:attrNameLst>
                                      </p:cBhvr>
                                      <p:to>
                                        <p:strVal val="visible"/>
                                      </p:to>
                                    </p:set>
                                    <p:animEffect transition="in" filter="fade">
                                      <p:cBhvr>
                                        <p:cTn id="39" dur="2000"/>
                                        <p:tgtEl>
                                          <p:spTgt spid="6150">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6150">
                                            <p:txEl>
                                              <p:pRg st="8" end="8"/>
                                            </p:txEl>
                                          </p:spTgt>
                                        </p:tgtEl>
                                        <p:attrNameLst>
                                          <p:attrName>style.visibility</p:attrName>
                                        </p:attrNameLst>
                                      </p:cBhvr>
                                      <p:to>
                                        <p:strVal val="visible"/>
                                      </p:to>
                                    </p:set>
                                    <p:animEffect transition="in" filter="dissolve">
                                      <p:cBhvr>
                                        <p:cTn id="44" dur="500"/>
                                        <p:tgtEl>
                                          <p:spTgt spid="6150">
                                            <p:txEl>
                                              <p:pRg st="8" end="8"/>
                                            </p:txEl>
                                          </p:spTgt>
                                        </p:tgtEl>
                                      </p:cBhvr>
                                    </p:animEffect>
                                  </p:childTnLst>
                                </p:cTn>
                              </p:par>
                              <p:par>
                                <p:cTn id="45" presetID="9" presetClass="entr" presetSubtype="0" fill="hold" nodeType="withEffect">
                                  <p:stCondLst>
                                    <p:cond delay="0"/>
                                  </p:stCondLst>
                                  <p:childTnLst>
                                    <p:set>
                                      <p:cBhvr>
                                        <p:cTn id="46" dur="1" fill="hold">
                                          <p:stCondLst>
                                            <p:cond delay="0"/>
                                          </p:stCondLst>
                                        </p:cTn>
                                        <p:tgtEl>
                                          <p:spTgt spid="6146"/>
                                        </p:tgtEl>
                                        <p:attrNameLst>
                                          <p:attrName>style.visibility</p:attrName>
                                        </p:attrNameLst>
                                      </p:cBhvr>
                                      <p:to>
                                        <p:strVal val="visible"/>
                                      </p:to>
                                    </p:set>
                                    <p:animEffect transition="in" filter="dissolve">
                                      <p:cBhvr>
                                        <p:cTn id="47" dur="500"/>
                                        <p:tgtEl>
                                          <p:spTgt spid="6146"/>
                                        </p:tgtEl>
                                      </p:cBhvr>
                                    </p:animEffect>
                                  </p:childTnLst>
                                </p:cTn>
                              </p:par>
                            </p:childTnLst>
                          </p:cTn>
                        </p:par>
                      </p:childTnLst>
                    </p:cTn>
                  </p:par>
                  <p:par>
                    <p:cTn id="48" fill="hold">
                      <p:stCondLst>
                        <p:cond delay="indefinite"/>
                      </p:stCondLst>
                      <p:childTnLst>
                        <p:par>
                          <p:cTn id="49" fill="hold">
                            <p:stCondLst>
                              <p:cond delay="0"/>
                            </p:stCondLst>
                            <p:childTnLst>
                              <p:par>
                                <p:cTn id="50" presetID="50" presetClass="entr" presetSubtype="0" decel="100000" fill="hold" nodeType="clickEffect">
                                  <p:stCondLst>
                                    <p:cond delay="0"/>
                                  </p:stCondLst>
                                  <p:childTnLst>
                                    <p:set>
                                      <p:cBhvr>
                                        <p:cTn id="51" dur="1" fill="hold">
                                          <p:stCondLst>
                                            <p:cond delay="0"/>
                                          </p:stCondLst>
                                        </p:cTn>
                                        <p:tgtEl>
                                          <p:spTgt spid="6150">
                                            <p:txEl>
                                              <p:pRg st="10" end="10"/>
                                            </p:txEl>
                                          </p:spTgt>
                                        </p:tgtEl>
                                        <p:attrNameLst>
                                          <p:attrName>style.visibility</p:attrName>
                                        </p:attrNameLst>
                                      </p:cBhvr>
                                      <p:to>
                                        <p:strVal val="visible"/>
                                      </p:to>
                                    </p:set>
                                    <p:anim calcmode="lin" valueType="num">
                                      <p:cBhvr>
                                        <p:cTn id="52" dur="1000" fill="hold"/>
                                        <p:tgtEl>
                                          <p:spTgt spid="6150">
                                            <p:txEl>
                                              <p:pRg st="10" end="10"/>
                                            </p:txEl>
                                          </p:spTgt>
                                        </p:tgtEl>
                                        <p:attrNameLst>
                                          <p:attrName>ppt_w</p:attrName>
                                        </p:attrNameLst>
                                      </p:cBhvr>
                                      <p:tavLst>
                                        <p:tav tm="0">
                                          <p:val>
                                            <p:strVal val="#ppt_w+.3"/>
                                          </p:val>
                                        </p:tav>
                                        <p:tav tm="100000">
                                          <p:val>
                                            <p:strVal val="#ppt_w"/>
                                          </p:val>
                                        </p:tav>
                                      </p:tavLst>
                                    </p:anim>
                                    <p:anim calcmode="lin" valueType="num">
                                      <p:cBhvr>
                                        <p:cTn id="53" dur="1000" fill="hold"/>
                                        <p:tgtEl>
                                          <p:spTgt spid="6150">
                                            <p:txEl>
                                              <p:pRg st="10" end="10"/>
                                            </p:txEl>
                                          </p:spTgt>
                                        </p:tgtEl>
                                        <p:attrNameLst>
                                          <p:attrName>ppt_h</p:attrName>
                                        </p:attrNameLst>
                                      </p:cBhvr>
                                      <p:tavLst>
                                        <p:tav tm="0">
                                          <p:val>
                                            <p:strVal val="#ppt_h"/>
                                          </p:val>
                                        </p:tav>
                                        <p:tav tm="100000">
                                          <p:val>
                                            <p:strVal val="#ppt_h"/>
                                          </p:val>
                                        </p:tav>
                                      </p:tavLst>
                                    </p:anim>
                                    <p:animEffect transition="in" filter="fade">
                                      <p:cBhvr>
                                        <p:cTn id="54" dur="1000"/>
                                        <p:tgtEl>
                                          <p:spTgt spid="6150">
                                            <p:txEl>
                                              <p:pRg st="10" end="10"/>
                                            </p:txEl>
                                          </p:spTgt>
                                        </p:tgtEl>
                                      </p:cBhvr>
                                    </p:animEffect>
                                  </p:childTnLst>
                                </p:cTn>
                              </p:par>
                              <p:par>
                                <p:cTn id="55" presetID="50" presetClass="entr" presetSubtype="0" decel="100000" fill="hold" nodeType="withEffect">
                                  <p:stCondLst>
                                    <p:cond delay="0"/>
                                  </p:stCondLst>
                                  <p:childTnLst>
                                    <p:set>
                                      <p:cBhvr>
                                        <p:cTn id="56" dur="1" fill="hold">
                                          <p:stCondLst>
                                            <p:cond delay="0"/>
                                          </p:stCondLst>
                                        </p:cTn>
                                        <p:tgtEl>
                                          <p:spTgt spid="6150">
                                            <p:txEl>
                                              <p:pRg st="11" end="11"/>
                                            </p:txEl>
                                          </p:spTgt>
                                        </p:tgtEl>
                                        <p:attrNameLst>
                                          <p:attrName>style.visibility</p:attrName>
                                        </p:attrNameLst>
                                      </p:cBhvr>
                                      <p:to>
                                        <p:strVal val="visible"/>
                                      </p:to>
                                    </p:set>
                                    <p:anim calcmode="lin" valueType="num">
                                      <p:cBhvr>
                                        <p:cTn id="57" dur="1000" fill="hold"/>
                                        <p:tgtEl>
                                          <p:spTgt spid="6150">
                                            <p:txEl>
                                              <p:pRg st="11" end="11"/>
                                            </p:txEl>
                                          </p:spTgt>
                                        </p:tgtEl>
                                        <p:attrNameLst>
                                          <p:attrName>ppt_w</p:attrName>
                                        </p:attrNameLst>
                                      </p:cBhvr>
                                      <p:tavLst>
                                        <p:tav tm="0">
                                          <p:val>
                                            <p:strVal val="#ppt_w+.3"/>
                                          </p:val>
                                        </p:tav>
                                        <p:tav tm="100000">
                                          <p:val>
                                            <p:strVal val="#ppt_w"/>
                                          </p:val>
                                        </p:tav>
                                      </p:tavLst>
                                    </p:anim>
                                    <p:anim calcmode="lin" valueType="num">
                                      <p:cBhvr>
                                        <p:cTn id="58" dur="1000" fill="hold"/>
                                        <p:tgtEl>
                                          <p:spTgt spid="6150">
                                            <p:txEl>
                                              <p:pRg st="11" end="11"/>
                                            </p:txEl>
                                          </p:spTgt>
                                        </p:tgtEl>
                                        <p:attrNameLst>
                                          <p:attrName>ppt_h</p:attrName>
                                        </p:attrNameLst>
                                      </p:cBhvr>
                                      <p:tavLst>
                                        <p:tav tm="0">
                                          <p:val>
                                            <p:strVal val="#ppt_h"/>
                                          </p:val>
                                        </p:tav>
                                        <p:tav tm="100000">
                                          <p:val>
                                            <p:strVal val="#ppt_h"/>
                                          </p:val>
                                        </p:tav>
                                      </p:tavLst>
                                    </p:anim>
                                    <p:animEffect transition="in" filter="fade">
                                      <p:cBhvr>
                                        <p:cTn id="59" dur="1000"/>
                                        <p:tgtEl>
                                          <p:spTgt spid="6150">
                                            <p:txEl>
                                              <p:pRg st="11" end="11"/>
                                            </p:txEl>
                                          </p:spTgt>
                                        </p:tgtEl>
                                      </p:cBhvr>
                                    </p:animEffect>
                                  </p:childTnLst>
                                </p:cTn>
                              </p:par>
                              <p:par>
                                <p:cTn id="60" presetID="50" presetClass="entr" presetSubtype="0" decel="100000" fill="hold" nodeType="withEffect">
                                  <p:stCondLst>
                                    <p:cond delay="0"/>
                                  </p:stCondLst>
                                  <p:childTnLst>
                                    <p:set>
                                      <p:cBhvr>
                                        <p:cTn id="61" dur="1" fill="hold">
                                          <p:stCondLst>
                                            <p:cond delay="0"/>
                                          </p:stCondLst>
                                        </p:cTn>
                                        <p:tgtEl>
                                          <p:spTgt spid="6147"/>
                                        </p:tgtEl>
                                        <p:attrNameLst>
                                          <p:attrName>style.visibility</p:attrName>
                                        </p:attrNameLst>
                                      </p:cBhvr>
                                      <p:to>
                                        <p:strVal val="visible"/>
                                      </p:to>
                                    </p:set>
                                    <p:anim calcmode="lin" valueType="num">
                                      <p:cBhvr>
                                        <p:cTn id="62" dur="1000" fill="hold"/>
                                        <p:tgtEl>
                                          <p:spTgt spid="6147"/>
                                        </p:tgtEl>
                                        <p:attrNameLst>
                                          <p:attrName>ppt_w</p:attrName>
                                        </p:attrNameLst>
                                      </p:cBhvr>
                                      <p:tavLst>
                                        <p:tav tm="0">
                                          <p:val>
                                            <p:strVal val="#ppt_w+.3"/>
                                          </p:val>
                                        </p:tav>
                                        <p:tav tm="100000">
                                          <p:val>
                                            <p:strVal val="#ppt_w"/>
                                          </p:val>
                                        </p:tav>
                                      </p:tavLst>
                                    </p:anim>
                                    <p:anim calcmode="lin" valueType="num">
                                      <p:cBhvr>
                                        <p:cTn id="63" dur="1000" fill="hold"/>
                                        <p:tgtEl>
                                          <p:spTgt spid="6147"/>
                                        </p:tgtEl>
                                        <p:attrNameLst>
                                          <p:attrName>ppt_h</p:attrName>
                                        </p:attrNameLst>
                                      </p:cBhvr>
                                      <p:tavLst>
                                        <p:tav tm="0">
                                          <p:val>
                                            <p:strVal val="#ppt_h"/>
                                          </p:val>
                                        </p:tav>
                                        <p:tav tm="100000">
                                          <p:val>
                                            <p:strVal val="#ppt_h"/>
                                          </p:val>
                                        </p:tav>
                                      </p:tavLst>
                                    </p:anim>
                                    <p:animEffect transition="in" filter="fade">
                                      <p:cBhvr>
                                        <p:cTn id="64" dur="1000"/>
                                        <p:tgtEl>
                                          <p:spTgt spid="6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9" name="Slide Number Placeholder 7"/>
          <p:cNvSpPr>
            <a:spLocks noGrp="1"/>
          </p:cNvSpPr>
          <p:nvPr>
            <p:ph type="sldNum" sz="quarter" idx="12"/>
          </p:nvPr>
        </p:nvSpPr>
        <p:spPr>
          <a:noFill/>
        </p:spPr>
        <p:txBody>
          <a:bodyPr/>
          <a:lstStyle/>
          <a:p>
            <a:fld id="{5F9F15D9-5E0E-4645-A3EE-7CE5E8403773}" type="slidenum">
              <a:rPr lang="ar-SA" smtClean="0"/>
              <a:pPr/>
              <a:t>27</a:t>
            </a:fld>
            <a:endParaRPr lang="en-GB" smtClean="0"/>
          </a:p>
        </p:txBody>
      </p:sp>
      <p:sp>
        <p:nvSpPr>
          <p:cNvPr id="7180" name="Rectangle 2"/>
          <p:cNvSpPr>
            <a:spLocks noGrp="1" noChangeArrowheads="1"/>
          </p:cNvSpPr>
          <p:nvPr>
            <p:ph type="body" sz="half" idx="1"/>
          </p:nvPr>
        </p:nvSpPr>
        <p:spPr>
          <a:xfrm>
            <a:off x="457200" y="188913"/>
            <a:ext cx="8362950" cy="6335712"/>
          </a:xfrm>
        </p:spPr>
        <p:txBody>
          <a:bodyPr/>
          <a:lstStyle/>
          <a:p>
            <a:pPr eaLnBrk="1" hangingPunct="1">
              <a:buFontTx/>
              <a:buNone/>
            </a:pPr>
            <a:endParaRPr lang="en-US" sz="1800" u="sng" dirty="0" smtClean="0"/>
          </a:p>
          <a:p>
            <a:pPr eaLnBrk="1" hangingPunct="1">
              <a:buFontTx/>
              <a:buNone/>
            </a:pPr>
            <a:r>
              <a:rPr lang="en-US" sz="1800" u="sng" dirty="0" smtClean="0">
                <a:solidFill>
                  <a:srgbClr val="800000"/>
                </a:solidFill>
                <a:latin typeface="Times New Roman" pitchFamily="18" charset="0"/>
                <a:cs typeface="Times New Roman" pitchFamily="18" charset="0"/>
              </a:rPr>
              <a:t>Notes</a:t>
            </a:r>
            <a:r>
              <a:rPr lang="en-US" sz="1800" dirty="0" smtClean="0">
                <a:solidFill>
                  <a:srgbClr val="800000"/>
                </a:solidFill>
                <a:latin typeface="Times New Roman" pitchFamily="18" charset="0"/>
                <a:cs typeface="Times New Roman" pitchFamily="18" charset="0"/>
              </a:rPr>
              <a:t>:</a:t>
            </a:r>
          </a:p>
          <a:p>
            <a:pPr eaLnBrk="1" hangingPunct="1"/>
            <a:r>
              <a:rPr lang="en-US" sz="1800" dirty="0" smtClean="0">
                <a:latin typeface="Times New Roman" pitchFamily="18" charset="0"/>
                <a:cs typeface="Times New Roman" pitchFamily="18" charset="0"/>
              </a:rPr>
              <a:t>The variance is less when all the values are close to the mean, while it is more when all the values are spread out of the mean.</a:t>
            </a:r>
          </a:p>
          <a:p>
            <a:pPr eaLnBrk="1" hangingPunct="1"/>
            <a:endParaRPr lang="en-US" sz="1800" dirty="0" smtClean="0">
              <a:latin typeface="Times New Roman" pitchFamily="18" charset="0"/>
              <a:cs typeface="Times New Roman" pitchFamily="18" charset="0"/>
            </a:endParaRPr>
          </a:p>
          <a:p>
            <a:pPr eaLnBrk="1" hangingPunct="1"/>
            <a:endParaRPr lang="en-US" sz="1800" dirty="0" smtClean="0">
              <a:latin typeface="Times New Roman" pitchFamily="18" charset="0"/>
              <a:cs typeface="Times New Roman" pitchFamily="18" charset="0"/>
            </a:endParaRPr>
          </a:p>
          <a:p>
            <a:pPr eaLnBrk="1" hangingPunct="1"/>
            <a:endParaRPr lang="en-US" sz="1800" dirty="0" smtClean="0">
              <a:latin typeface="Times New Roman" pitchFamily="18" charset="0"/>
              <a:cs typeface="Times New Roman" pitchFamily="18" charset="0"/>
            </a:endParaRPr>
          </a:p>
          <a:p>
            <a:pPr eaLnBrk="1" hangingPunct="1"/>
            <a:endParaRPr lang="en-US" sz="1800" dirty="0" smtClean="0">
              <a:latin typeface="Times New Roman" pitchFamily="18" charset="0"/>
              <a:cs typeface="Times New Roman" pitchFamily="18" charset="0"/>
            </a:endParaRPr>
          </a:p>
          <a:p>
            <a:pPr eaLnBrk="1" hangingPunct="1"/>
            <a:endParaRPr lang="en-US" sz="1800" dirty="0" smtClean="0">
              <a:latin typeface="Times New Roman" pitchFamily="18" charset="0"/>
              <a:cs typeface="Times New Roman" pitchFamily="18" charset="0"/>
            </a:endParaRPr>
          </a:p>
          <a:p>
            <a:pPr eaLnBrk="1" hangingPunct="1"/>
            <a:endParaRPr lang="en-US" sz="1800" dirty="0" smtClean="0">
              <a:latin typeface="Times New Roman" pitchFamily="18" charset="0"/>
              <a:cs typeface="Times New Roman" pitchFamily="18" charset="0"/>
            </a:endParaRPr>
          </a:p>
          <a:p>
            <a:pPr eaLnBrk="1" hangingPunct="1"/>
            <a:r>
              <a:rPr lang="en-US" sz="1800" dirty="0" smtClean="0">
                <a:latin typeface="Times New Roman" pitchFamily="18" charset="0"/>
                <a:cs typeface="Times New Roman" pitchFamily="18" charset="0"/>
              </a:rPr>
              <a:t>The variance is always a nonnegative value (                    ).</a:t>
            </a:r>
          </a:p>
          <a:p>
            <a:pPr eaLnBrk="1" hangingPunct="1"/>
            <a:r>
              <a:rPr lang="en-US" sz="1800" dirty="0" smtClean="0">
                <a:latin typeface="Times New Roman" pitchFamily="18" charset="0"/>
                <a:cs typeface="Times New Roman" pitchFamily="18" charset="0"/>
              </a:rPr>
              <a:t>Population variance        is usually unknown (parameter), hence it is estimated by the sample variance      (statistic).</a:t>
            </a:r>
          </a:p>
          <a:p>
            <a:pPr eaLnBrk="1" hangingPunct="1"/>
            <a:r>
              <a:rPr lang="en-US" sz="1800" dirty="0" smtClean="0">
                <a:latin typeface="Times New Roman" pitchFamily="18" charset="0"/>
                <a:cs typeface="Times New Roman" pitchFamily="18" charset="0"/>
              </a:rPr>
              <a:t>A simpler formula to use for calculating sample variance is</a:t>
            </a:r>
          </a:p>
          <a:p>
            <a:pPr eaLnBrk="1" hangingPunct="1"/>
            <a:r>
              <a:rPr lang="en-US" sz="1800" dirty="0" smtClean="0">
                <a:latin typeface="Times New Roman" pitchFamily="18" charset="0"/>
                <a:cs typeface="Times New Roman" pitchFamily="18" charset="0"/>
              </a:rPr>
              <a:t>The variance is expressed in squared unit.</a:t>
            </a:r>
          </a:p>
          <a:p>
            <a:pPr eaLnBrk="1" hangingPunct="1">
              <a:buFontTx/>
              <a:buNone/>
            </a:pPr>
            <a:endParaRPr lang="en-US" sz="1800" u="sng" dirty="0" smtClean="0">
              <a:latin typeface="Times New Roman" pitchFamily="18" charset="0"/>
              <a:cs typeface="Times New Roman" pitchFamily="18" charset="0"/>
            </a:endParaRPr>
          </a:p>
        </p:txBody>
      </p:sp>
      <p:sp>
        <p:nvSpPr>
          <p:cNvPr id="7181"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182" name="Line 6"/>
          <p:cNvSpPr>
            <a:spLocks noChangeShapeType="1"/>
          </p:cNvSpPr>
          <p:nvPr/>
        </p:nvSpPr>
        <p:spPr bwMode="auto">
          <a:xfrm>
            <a:off x="1258888" y="2132013"/>
            <a:ext cx="215900" cy="0"/>
          </a:xfrm>
          <a:prstGeom prst="line">
            <a:avLst/>
          </a:prstGeom>
          <a:noFill/>
          <a:ln w="9525">
            <a:solidFill>
              <a:schemeClr val="tx1"/>
            </a:solidFill>
            <a:round/>
            <a:headEnd/>
            <a:tailEnd type="oval" w="med" len="med"/>
          </a:ln>
        </p:spPr>
        <p:txBody>
          <a:bodyPr/>
          <a:lstStyle/>
          <a:p>
            <a:endParaRPr lang="ar-SA"/>
          </a:p>
        </p:txBody>
      </p:sp>
      <p:sp>
        <p:nvSpPr>
          <p:cNvPr id="7183" name="Line 7"/>
          <p:cNvSpPr>
            <a:spLocks noChangeShapeType="1"/>
          </p:cNvSpPr>
          <p:nvPr/>
        </p:nvSpPr>
        <p:spPr bwMode="auto">
          <a:xfrm>
            <a:off x="2124075" y="2132013"/>
            <a:ext cx="215900" cy="0"/>
          </a:xfrm>
          <a:prstGeom prst="line">
            <a:avLst/>
          </a:prstGeom>
          <a:noFill/>
          <a:ln w="9525">
            <a:solidFill>
              <a:schemeClr val="tx1"/>
            </a:solidFill>
            <a:round/>
            <a:headEnd/>
            <a:tailEnd type="oval" w="med" len="med"/>
          </a:ln>
        </p:spPr>
        <p:txBody>
          <a:bodyPr/>
          <a:lstStyle/>
          <a:p>
            <a:endParaRPr lang="ar-SA"/>
          </a:p>
        </p:txBody>
      </p:sp>
      <p:sp>
        <p:nvSpPr>
          <p:cNvPr id="7184" name="Line 8"/>
          <p:cNvSpPr>
            <a:spLocks noChangeShapeType="1"/>
          </p:cNvSpPr>
          <p:nvPr/>
        </p:nvSpPr>
        <p:spPr bwMode="auto">
          <a:xfrm>
            <a:off x="3492500" y="2132013"/>
            <a:ext cx="215900" cy="0"/>
          </a:xfrm>
          <a:prstGeom prst="line">
            <a:avLst/>
          </a:prstGeom>
          <a:noFill/>
          <a:ln w="9525">
            <a:solidFill>
              <a:schemeClr val="tx1"/>
            </a:solidFill>
            <a:round/>
            <a:headEnd/>
            <a:tailEnd type="oval" w="med" len="med"/>
          </a:ln>
        </p:spPr>
        <p:txBody>
          <a:bodyPr/>
          <a:lstStyle/>
          <a:p>
            <a:endParaRPr lang="ar-SA"/>
          </a:p>
        </p:txBody>
      </p:sp>
      <p:sp>
        <p:nvSpPr>
          <p:cNvPr id="7185" name="Line 9"/>
          <p:cNvSpPr>
            <a:spLocks noChangeShapeType="1"/>
          </p:cNvSpPr>
          <p:nvPr/>
        </p:nvSpPr>
        <p:spPr bwMode="auto">
          <a:xfrm>
            <a:off x="4427538" y="2132013"/>
            <a:ext cx="215900" cy="0"/>
          </a:xfrm>
          <a:prstGeom prst="line">
            <a:avLst/>
          </a:prstGeom>
          <a:noFill/>
          <a:ln w="9525">
            <a:solidFill>
              <a:schemeClr val="tx1"/>
            </a:solidFill>
            <a:round/>
            <a:headEnd/>
            <a:tailEnd type="oval" w="med" len="med"/>
          </a:ln>
        </p:spPr>
        <p:txBody>
          <a:bodyPr/>
          <a:lstStyle/>
          <a:p>
            <a:endParaRPr lang="ar-SA"/>
          </a:p>
        </p:txBody>
      </p:sp>
      <p:sp>
        <p:nvSpPr>
          <p:cNvPr id="7186" name="Line 11"/>
          <p:cNvSpPr>
            <a:spLocks noChangeShapeType="1"/>
          </p:cNvSpPr>
          <p:nvPr/>
        </p:nvSpPr>
        <p:spPr bwMode="auto">
          <a:xfrm>
            <a:off x="5508625" y="2132013"/>
            <a:ext cx="215900" cy="0"/>
          </a:xfrm>
          <a:prstGeom prst="line">
            <a:avLst/>
          </a:prstGeom>
          <a:noFill/>
          <a:ln w="9525">
            <a:solidFill>
              <a:schemeClr val="tx1"/>
            </a:solidFill>
            <a:round/>
            <a:headEnd/>
            <a:tailEnd type="oval" w="med" len="med"/>
          </a:ln>
        </p:spPr>
        <p:txBody>
          <a:bodyPr/>
          <a:lstStyle/>
          <a:p>
            <a:endParaRPr lang="ar-SA"/>
          </a:p>
        </p:txBody>
      </p:sp>
      <p:graphicFrame>
        <p:nvGraphicFramePr>
          <p:cNvPr id="7175" name="Object 52"/>
          <p:cNvGraphicFramePr>
            <a:graphicFrameLocks noChangeAspect="1"/>
          </p:cNvGraphicFramePr>
          <p:nvPr/>
        </p:nvGraphicFramePr>
        <p:xfrm>
          <a:off x="6396038" y="4221163"/>
          <a:ext cx="1776412" cy="585787"/>
        </p:xfrm>
        <a:graphic>
          <a:graphicData uri="http://schemas.openxmlformats.org/presentationml/2006/ole">
            <p:oleObj spid="_x0000_s7170" name="Equation" r:id="rId3" imgW="1269720" imgH="469800" progId="Equation.3">
              <p:embed/>
            </p:oleObj>
          </a:graphicData>
        </a:graphic>
      </p:graphicFrame>
      <p:grpSp>
        <p:nvGrpSpPr>
          <p:cNvPr id="7187" name="Group 36"/>
          <p:cNvGrpSpPr>
            <a:grpSpLocks/>
          </p:cNvGrpSpPr>
          <p:nvPr/>
        </p:nvGrpSpPr>
        <p:grpSpPr bwMode="auto">
          <a:xfrm>
            <a:off x="898525" y="1557338"/>
            <a:ext cx="6121400" cy="1800225"/>
            <a:chOff x="566" y="981"/>
            <a:chExt cx="3856" cy="1134"/>
          </a:xfrm>
        </p:grpSpPr>
        <p:graphicFrame>
          <p:nvGraphicFramePr>
            <p:cNvPr id="7174" name="Object 20"/>
            <p:cNvGraphicFramePr>
              <a:graphicFrameLocks noChangeAspect="1"/>
            </p:cNvGraphicFramePr>
            <p:nvPr/>
          </p:nvGraphicFramePr>
          <p:xfrm>
            <a:off x="2842" y="1071"/>
            <a:ext cx="129" cy="153"/>
          </p:xfrm>
          <a:graphic>
            <a:graphicData uri="http://schemas.openxmlformats.org/presentationml/2006/ole">
              <p:oleObj spid="_x0000_s7174" name="Equation" r:id="rId4" imgW="139680" imgH="164880" progId="Equation.3">
                <p:embed/>
              </p:oleObj>
            </a:graphicData>
          </a:graphic>
        </p:graphicFrame>
        <p:sp>
          <p:nvSpPr>
            <p:cNvPr id="7188" name="Line 5"/>
            <p:cNvSpPr>
              <a:spLocks noChangeShapeType="1"/>
            </p:cNvSpPr>
            <p:nvPr/>
          </p:nvSpPr>
          <p:spPr bwMode="auto">
            <a:xfrm flipH="1">
              <a:off x="793" y="1343"/>
              <a:ext cx="3130" cy="0"/>
            </a:xfrm>
            <a:prstGeom prst="line">
              <a:avLst/>
            </a:prstGeom>
            <a:noFill/>
            <a:ln w="15875">
              <a:solidFill>
                <a:schemeClr val="tx1"/>
              </a:solidFill>
              <a:round/>
              <a:headEnd/>
              <a:tailEnd/>
            </a:ln>
          </p:spPr>
          <p:txBody>
            <a:bodyPr/>
            <a:lstStyle/>
            <a:p>
              <a:endParaRPr lang="ar-SA"/>
            </a:p>
          </p:txBody>
        </p:sp>
        <p:sp>
          <p:nvSpPr>
            <p:cNvPr id="7189" name="Rectangle 24"/>
            <p:cNvSpPr>
              <a:spLocks noChangeArrowheads="1"/>
            </p:cNvSpPr>
            <p:nvPr/>
          </p:nvSpPr>
          <p:spPr bwMode="auto">
            <a:xfrm>
              <a:off x="794" y="1026"/>
              <a:ext cx="272" cy="258"/>
            </a:xfrm>
            <a:prstGeom prst="rect">
              <a:avLst/>
            </a:prstGeom>
            <a:noFill/>
            <a:ln w="9525">
              <a:noFill/>
              <a:miter lim="800000"/>
              <a:headEnd/>
              <a:tailEnd/>
            </a:ln>
          </p:spPr>
          <p:txBody>
            <a:bodyPr wrap="none" anchor="ctr"/>
            <a:lstStyle/>
            <a:p>
              <a:pPr algn="ctr"/>
              <a:r>
                <a:rPr lang="en-US" sz="1600" i="1">
                  <a:latin typeface="Times New Roman" pitchFamily="18" charset="0"/>
                  <a:cs typeface="Times New Roman" pitchFamily="18" charset="0"/>
                </a:rPr>
                <a:t>x</a:t>
              </a:r>
              <a:r>
                <a:rPr lang="en-US" sz="900" i="1">
                  <a:latin typeface="Times New Roman" pitchFamily="18" charset="0"/>
                  <a:cs typeface="Times New Roman" pitchFamily="18" charset="0"/>
                </a:rPr>
                <a:t>n</a:t>
              </a:r>
            </a:p>
          </p:txBody>
        </p:sp>
        <p:sp>
          <p:nvSpPr>
            <p:cNvPr id="7190" name="Rectangle 25"/>
            <p:cNvSpPr>
              <a:spLocks noChangeArrowheads="1"/>
            </p:cNvSpPr>
            <p:nvPr/>
          </p:nvSpPr>
          <p:spPr bwMode="auto">
            <a:xfrm>
              <a:off x="1292" y="981"/>
              <a:ext cx="318" cy="258"/>
            </a:xfrm>
            <a:prstGeom prst="rect">
              <a:avLst/>
            </a:prstGeom>
            <a:noFill/>
            <a:ln w="9525">
              <a:noFill/>
              <a:miter lim="800000"/>
              <a:headEnd/>
              <a:tailEnd/>
            </a:ln>
          </p:spPr>
          <p:txBody>
            <a:bodyPr wrap="none" anchor="ctr"/>
            <a:lstStyle/>
            <a:p>
              <a:pPr algn="ctr"/>
              <a:r>
                <a:rPr lang="en-US" sz="1600" i="1">
                  <a:latin typeface="Times New Roman" pitchFamily="18" charset="0"/>
                  <a:cs typeface="Times New Roman" pitchFamily="18" charset="0"/>
                </a:rPr>
                <a:t>x</a:t>
              </a:r>
              <a:r>
                <a:rPr lang="en-US" sz="900" i="1">
                  <a:latin typeface="Times New Roman" pitchFamily="18" charset="0"/>
                  <a:cs typeface="Times New Roman" pitchFamily="18" charset="0"/>
                </a:rPr>
                <a:t>i</a:t>
              </a:r>
            </a:p>
          </p:txBody>
        </p:sp>
        <p:sp>
          <p:nvSpPr>
            <p:cNvPr id="7191" name="Rectangle 26"/>
            <p:cNvSpPr>
              <a:spLocks noChangeArrowheads="1"/>
            </p:cNvSpPr>
            <p:nvPr/>
          </p:nvSpPr>
          <p:spPr bwMode="auto">
            <a:xfrm>
              <a:off x="3515" y="1026"/>
              <a:ext cx="272" cy="258"/>
            </a:xfrm>
            <a:prstGeom prst="rect">
              <a:avLst/>
            </a:prstGeom>
            <a:noFill/>
            <a:ln w="9525">
              <a:noFill/>
              <a:miter lim="800000"/>
              <a:headEnd/>
              <a:tailEnd/>
            </a:ln>
          </p:spPr>
          <p:txBody>
            <a:bodyPr wrap="none" anchor="ctr"/>
            <a:lstStyle/>
            <a:p>
              <a:pPr algn="ctr"/>
              <a:r>
                <a:rPr lang="en-US" sz="1600" i="1">
                  <a:latin typeface="Times New Roman" pitchFamily="18" charset="0"/>
                  <a:cs typeface="Times New Roman" pitchFamily="18" charset="0"/>
                </a:rPr>
                <a:t>x</a:t>
              </a:r>
              <a:r>
                <a:rPr lang="en-US" sz="800" i="1">
                  <a:latin typeface="Times New Roman" pitchFamily="18" charset="0"/>
                  <a:cs typeface="Times New Roman" pitchFamily="18" charset="0"/>
                </a:rPr>
                <a:t>1</a:t>
              </a:r>
            </a:p>
          </p:txBody>
        </p:sp>
        <p:sp>
          <p:nvSpPr>
            <p:cNvPr id="7192" name="Line 28"/>
            <p:cNvSpPr>
              <a:spLocks noChangeShapeType="1"/>
            </p:cNvSpPr>
            <p:nvPr/>
          </p:nvSpPr>
          <p:spPr bwMode="auto">
            <a:xfrm>
              <a:off x="930" y="1343"/>
              <a:ext cx="0" cy="681"/>
            </a:xfrm>
            <a:prstGeom prst="line">
              <a:avLst/>
            </a:prstGeom>
            <a:noFill/>
            <a:ln w="9525">
              <a:solidFill>
                <a:schemeClr val="tx1"/>
              </a:solidFill>
              <a:prstDash val="dash"/>
              <a:round/>
              <a:headEnd/>
              <a:tailEnd/>
            </a:ln>
          </p:spPr>
          <p:txBody>
            <a:bodyPr/>
            <a:lstStyle/>
            <a:p>
              <a:endParaRPr lang="ar-SA"/>
            </a:p>
          </p:txBody>
        </p:sp>
        <p:sp>
          <p:nvSpPr>
            <p:cNvPr id="7193" name="Line 29"/>
            <p:cNvSpPr>
              <a:spLocks noChangeShapeType="1"/>
            </p:cNvSpPr>
            <p:nvPr/>
          </p:nvSpPr>
          <p:spPr bwMode="auto">
            <a:xfrm>
              <a:off x="3606" y="1343"/>
              <a:ext cx="0" cy="681"/>
            </a:xfrm>
            <a:prstGeom prst="line">
              <a:avLst/>
            </a:prstGeom>
            <a:noFill/>
            <a:ln w="9525">
              <a:solidFill>
                <a:schemeClr val="tx1"/>
              </a:solidFill>
              <a:prstDash val="dash"/>
              <a:round/>
              <a:headEnd/>
              <a:tailEnd/>
            </a:ln>
          </p:spPr>
          <p:txBody>
            <a:bodyPr/>
            <a:lstStyle/>
            <a:p>
              <a:endParaRPr lang="ar-SA"/>
            </a:p>
          </p:txBody>
        </p:sp>
        <p:sp>
          <p:nvSpPr>
            <p:cNvPr id="7194" name="Line 30"/>
            <p:cNvSpPr>
              <a:spLocks noChangeShapeType="1"/>
            </p:cNvSpPr>
            <p:nvPr/>
          </p:nvSpPr>
          <p:spPr bwMode="auto">
            <a:xfrm>
              <a:off x="2925" y="1343"/>
              <a:ext cx="0" cy="681"/>
            </a:xfrm>
            <a:prstGeom prst="line">
              <a:avLst/>
            </a:prstGeom>
            <a:noFill/>
            <a:ln w="9525">
              <a:solidFill>
                <a:schemeClr val="tx1"/>
              </a:solidFill>
              <a:prstDash val="dash"/>
              <a:round/>
              <a:headEnd/>
              <a:tailEnd/>
            </a:ln>
          </p:spPr>
          <p:txBody>
            <a:bodyPr/>
            <a:lstStyle/>
            <a:p>
              <a:endParaRPr lang="ar-SA"/>
            </a:p>
          </p:txBody>
        </p:sp>
        <p:sp>
          <p:nvSpPr>
            <p:cNvPr id="7195" name="Rectangle 31"/>
            <p:cNvSpPr>
              <a:spLocks noChangeArrowheads="1"/>
            </p:cNvSpPr>
            <p:nvPr/>
          </p:nvSpPr>
          <p:spPr bwMode="auto">
            <a:xfrm>
              <a:off x="2154" y="1026"/>
              <a:ext cx="363" cy="303"/>
            </a:xfrm>
            <a:prstGeom prst="rect">
              <a:avLst/>
            </a:prstGeom>
            <a:noFill/>
            <a:ln w="9525">
              <a:noFill/>
              <a:miter lim="800000"/>
              <a:headEnd/>
              <a:tailEnd/>
            </a:ln>
          </p:spPr>
          <p:txBody>
            <a:bodyPr wrap="none" anchor="ctr"/>
            <a:lstStyle/>
            <a:p>
              <a:pPr algn="ctr"/>
              <a:r>
                <a:rPr lang="en-US" sz="1600" i="1">
                  <a:latin typeface="Times New Roman" pitchFamily="18" charset="0"/>
                  <a:cs typeface="Times New Roman" pitchFamily="18" charset="0"/>
                </a:rPr>
                <a:t>x</a:t>
              </a:r>
              <a:r>
                <a:rPr lang="en-US" sz="900" i="1">
                  <a:latin typeface="Times New Roman" pitchFamily="18" charset="0"/>
                  <a:cs typeface="Times New Roman" pitchFamily="18" charset="0"/>
                </a:rPr>
                <a:t>2</a:t>
              </a:r>
            </a:p>
          </p:txBody>
        </p:sp>
        <p:sp>
          <p:nvSpPr>
            <p:cNvPr id="7196" name="Line 33"/>
            <p:cNvSpPr>
              <a:spLocks noChangeShapeType="1"/>
            </p:cNvSpPr>
            <p:nvPr/>
          </p:nvSpPr>
          <p:spPr bwMode="auto">
            <a:xfrm flipH="1">
              <a:off x="930" y="1933"/>
              <a:ext cx="1995" cy="0"/>
            </a:xfrm>
            <a:prstGeom prst="line">
              <a:avLst/>
            </a:prstGeom>
            <a:noFill/>
            <a:ln w="9525">
              <a:solidFill>
                <a:schemeClr val="tx1"/>
              </a:solidFill>
              <a:round/>
              <a:headEnd type="arrow" w="med" len="med"/>
              <a:tailEnd type="arrow" w="med" len="med"/>
            </a:ln>
          </p:spPr>
          <p:txBody>
            <a:bodyPr/>
            <a:lstStyle/>
            <a:p>
              <a:endParaRPr lang="ar-SA"/>
            </a:p>
          </p:txBody>
        </p:sp>
        <p:graphicFrame>
          <p:nvGraphicFramePr>
            <p:cNvPr id="2" name="Object 36"/>
            <p:cNvGraphicFramePr>
              <a:graphicFrameLocks noChangeAspect="1"/>
            </p:cNvGraphicFramePr>
            <p:nvPr/>
          </p:nvGraphicFramePr>
          <p:xfrm>
            <a:off x="3152" y="1625"/>
            <a:ext cx="408" cy="172"/>
          </p:xfrm>
          <a:graphic>
            <a:graphicData uri="http://schemas.openxmlformats.org/presentationml/2006/ole">
              <p:oleObj spid="_x0000_s7175" name="Equation" r:id="rId5" imgW="545760" imgH="228600" progId="Equation.3">
                <p:embed/>
              </p:oleObj>
            </a:graphicData>
          </a:graphic>
        </p:graphicFrame>
        <p:graphicFrame>
          <p:nvGraphicFramePr>
            <p:cNvPr id="3" name="Object 40"/>
            <p:cNvGraphicFramePr>
              <a:graphicFrameLocks noChangeAspect="1"/>
            </p:cNvGraphicFramePr>
            <p:nvPr/>
          </p:nvGraphicFramePr>
          <p:xfrm>
            <a:off x="975" y="1757"/>
            <a:ext cx="408" cy="177"/>
          </p:xfrm>
          <a:graphic>
            <a:graphicData uri="http://schemas.openxmlformats.org/presentationml/2006/ole">
              <p:oleObj spid="_x0000_s7176" name="Equation" r:id="rId6" imgW="558720" imgH="241200" progId="Equation.3">
                <p:embed/>
              </p:oleObj>
            </a:graphicData>
          </a:graphic>
        </p:graphicFrame>
        <p:graphicFrame>
          <p:nvGraphicFramePr>
            <p:cNvPr id="4" name="Object 41"/>
            <p:cNvGraphicFramePr>
              <a:graphicFrameLocks noChangeAspect="1"/>
            </p:cNvGraphicFramePr>
            <p:nvPr/>
          </p:nvGraphicFramePr>
          <p:xfrm>
            <a:off x="1562" y="1523"/>
            <a:ext cx="411" cy="183"/>
          </p:xfrm>
          <a:graphic>
            <a:graphicData uri="http://schemas.openxmlformats.org/presentationml/2006/ole">
              <p:oleObj spid="_x0000_s7177" name="Equation" r:id="rId7" imgW="545760" imgH="241200" progId="Equation.3">
                <p:embed/>
              </p:oleObj>
            </a:graphicData>
          </a:graphic>
        </p:graphicFrame>
        <p:graphicFrame>
          <p:nvGraphicFramePr>
            <p:cNvPr id="5" name="Object 42"/>
            <p:cNvGraphicFramePr>
              <a:graphicFrameLocks noChangeAspect="1"/>
            </p:cNvGraphicFramePr>
            <p:nvPr/>
          </p:nvGraphicFramePr>
          <p:xfrm>
            <a:off x="2426" y="1413"/>
            <a:ext cx="363" cy="149"/>
          </p:xfrm>
          <a:graphic>
            <a:graphicData uri="http://schemas.openxmlformats.org/presentationml/2006/ole">
              <p:oleObj spid="_x0000_s7178" name="Equation" r:id="rId8" imgW="558720" imgH="228600" progId="Equation.3">
                <p:embed/>
              </p:oleObj>
            </a:graphicData>
          </a:graphic>
        </p:graphicFrame>
        <p:sp>
          <p:nvSpPr>
            <p:cNvPr id="7197" name="Line 43"/>
            <p:cNvSpPr>
              <a:spLocks noChangeShapeType="1"/>
            </p:cNvSpPr>
            <p:nvPr/>
          </p:nvSpPr>
          <p:spPr bwMode="auto">
            <a:xfrm>
              <a:off x="2336" y="1343"/>
              <a:ext cx="0" cy="681"/>
            </a:xfrm>
            <a:prstGeom prst="line">
              <a:avLst/>
            </a:prstGeom>
            <a:noFill/>
            <a:ln w="9525">
              <a:solidFill>
                <a:schemeClr val="tx1"/>
              </a:solidFill>
              <a:prstDash val="dash"/>
              <a:round/>
              <a:headEnd/>
              <a:tailEnd/>
            </a:ln>
          </p:spPr>
          <p:txBody>
            <a:bodyPr/>
            <a:lstStyle/>
            <a:p>
              <a:endParaRPr lang="ar-SA"/>
            </a:p>
          </p:txBody>
        </p:sp>
        <p:sp>
          <p:nvSpPr>
            <p:cNvPr id="7198" name="Line 44"/>
            <p:cNvSpPr>
              <a:spLocks noChangeShapeType="1"/>
            </p:cNvSpPr>
            <p:nvPr/>
          </p:nvSpPr>
          <p:spPr bwMode="auto">
            <a:xfrm>
              <a:off x="1474" y="1343"/>
              <a:ext cx="0" cy="681"/>
            </a:xfrm>
            <a:prstGeom prst="line">
              <a:avLst/>
            </a:prstGeom>
            <a:noFill/>
            <a:ln w="9525">
              <a:solidFill>
                <a:schemeClr val="tx1"/>
              </a:solidFill>
              <a:prstDash val="dash"/>
              <a:round/>
              <a:headEnd/>
              <a:tailEnd/>
            </a:ln>
          </p:spPr>
          <p:txBody>
            <a:bodyPr/>
            <a:lstStyle/>
            <a:p>
              <a:endParaRPr lang="ar-SA"/>
            </a:p>
          </p:txBody>
        </p:sp>
        <p:sp>
          <p:nvSpPr>
            <p:cNvPr id="7199" name="Line 45"/>
            <p:cNvSpPr>
              <a:spLocks noChangeShapeType="1"/>
            </p:cNvSpPr>
            <p:nvPr/>
          </p:nvSpPr>
          <p:spPr bwMode="auto">
            <a:xfrm flipH="1">
              <a:off x="1474" y="1706"/>
              <a:ext cx="1451" cy="0"/>
            </a:xfrm>
            <a:prstGeom prst="line">
              <a:avLst/>
            </a:prstGeom>
            <a:noFill/>
            <a:ln w="9525">
              <a:solidFill>
                <a:schemeClr val="tx1"/>
              </a:solidFill>
              <a:round/>
              <a:headEnd type="arrow" w="med" len="med"/>
              <a:tailEnd type="arrow" w="med" len="med"/>
            </a:ln>
          </p:spPr>
          <p:txBody>
            <a:bodyPr/>
            <a:lstStyle/>
            <a:p>
              <a:endParaRPr lang="ar-SA"/>
            </a:p>
          </p:txBody>
        </p:sp>
        <p:sp>
          <p:nvSpPr>
            <p:cNvPr id="7200" name="Line 46"/>
            <p:cNvSpPr>
              <a:spLocks noChangeShapeType="1"/>
            </p:cNvSpPr>
            <p:nvPr/>
          </p:nvSpPr>
          <p:spPr bwMode="auto">
            <a:xfrm flipH="1" flipV="1">
              <a:off x="2925" y="1797"/>
              <a:ext cx="681" cy="0"/>
            </a:xfrm>
            <a:prstGeom prst="line">
              <a:avLst/>
            </a:prstGeom>
            <a:noFill/>
            <a:ln w="9525">
              <a:solidFill>
                <a:schemeClr val="tx1"/>
              </a:solidFill>
              <a:round/>
              <a:headEnd type="arrow" w="med" len="med"/>
              <a:tailEnd type="arrow" w="med" len="med"/>
            </a:ln>
          </p:spPr>
          <p:txBody>
            <a:bodyPr/>
            <a:lstStyle/>
            <a:p>
              <a:endParaRPr lang="ar-SA"/>
            </a:p>
          </p:txBody>
        </p:sp>
        <p:sp>
          <p:nvSpPr>
            <p:cNvPr id="7201" name="Line 47"/>
            <p:cNvSpPr>
              <a:spLocks noChangeShapeType="1"/>
            </p:cNvSpPr>
            <p:nvPr/>
          </p:nvSpPr>
          <p:spPr bwMode="auto">
            <a:xfrm flipH="1">
              <a:off x="2336" y="1570"/>
              <a:ext cx="589" cy="0"/>
            </a:xfrm>
            <a:prstGeom prst="line">
              <a:avLst/>
            </a:prstGeom>
            <a:noFill/>
            <a:ln w="9525">
              <a:solidFill>
                <a:schemeClr val="tx1"/>
              </a:solidFill>
              <a:round/>
              <a:headEnd type="arrow" w="med" len="med"/>
              <a:tailEnd type="arrow" w="med" len="med"/>
            </a:ln>
          </p:spPr>
          <p:txBody>
            <a:bodyPr/>
            <a:lstStyle/>
            <a:p>
              <a:endParaRPr lang="ar-SA"/>
            </a:p>
          </p:txBody>
        </p:sp>
        <p:sp>
          <p:nvSpPr>
            <p:cNvPr id="7202" name="Rectangle 50"/>
            <p:cNvSpPr>
              <a:spLocks noChangeArrowheads="1"/>
            </p:cNvSpPr>
            <p:nvPr/>
          </p:nvSpPr>
          <p:spPr bwMode="auto">
            <a:xfrm>
              <a:off x="566" y="1026"/>
              <a:ext cx="3856" cy="1089"/>
            </a:xfrm>
            <a:prstGeom prst="rect">
              <a:avLst/>
            </a:prstGeom>
            <a:noFill/>
            <a:ln w="9525">
              <a:solidFill>
                <a:schemeClr val="tx1"/>
              </a:solidFill>
              <a:miter lim="800000"/>
              <a:headEnd/>
              <a:tailEnd/>
            </a:ln>
          </p:spPr>
          <p:txBody>
            <a:bodyPr wrap="none" anchor="ctr"/>
            <a:lstStyle/>
            <a:p>
              <a:endParaRPr lang="ar-SA"/>
            </a:p>
          </p:txBody>
        </p:sp>
        <p:sp>
          <p:nvSpPr>
            <p:cNvPr id="7203" name="Oval 53"/>
            <p:cNvSpPr>
              <a:spLocks noChangeArrowheads="1"/>
            </p:cNvSpPr>
            <p:nvPr/>
          </p:nvSpPr>
          <p:spPr bwMode="auto">
            <a:xfrm>
              <a:off x="2789" y="1071"/>
              <a:ext cx="227" cy="182"/>
            </a:xfrm>
            <a:prstGeom prst="ellipse">
              <a:avLst/>
            </a:prstGeom>
            <a:noFill/>
            <a:ln w="9525">
              <a:solidFill>
                <a:schemeClr val="tx1"/>
              </a:solidFill>
              <a:round/>
              <a:headEnd/>
              <a:tailEnd/>
            </a:ln>
          </p:spPr>
          <p:txBody>
            <a:bodyPr wrap="none" anchor="ctr"/>
            <a:lstStyle/>
            <a:p>
              <a:endParaRPr lang="ar-SA"/>
            </a:p>
          </p:txBody>
        </p:sp>
      </p:grpSp>
      <p:graphicFrame>
        <p:nvGraphicFramePr>
          <p:cNvPr id="7176" name="Object 54"/>
          <p:cNvGraphicFramePr>
            <a:graphicFrameLocks noChangeAspect="1"/>
          </p:cNvGraphicFramePr>
          <p:nvPr/>
        </p:nvGraphicFramePr>
        <p:xfrm>
          <a:off x="5003800" y="3429000"/>
          <a:ext cx="1152525" cy="322263"/>
        </p:xfrm>
        <a:graphic>
          <a:graphicData uri="http://schemas.openxmlformats.org/presentationml/2006/ole">
            <p:oleObj spid="_x0000_s7171" name="Equation" r:id="rId9" imgW="863280" imgH="241200" progId="Equation.3">
              <p:embed/>
            </p:oleObj>
          </a:graphicData>
        </a:graphic>
      </p:graphicFrame>
      <p:graphicFrame>
        <p:nvGraphicFramePr>
          <p:cNvPr id="7177" name="Object 55"/>
          <p:cNvGraphicFramePr>
            <a:graphicFrameLocks noChangeAspect="1"/>
          </p:cNvGraphicFramePr>
          <p:nvPr/>
        </p:nvGraphicFramePr>
        <p:xfrm>
          <a:off x="2843213" y="3714752"/>
          <a:ext cx="287337" cy="287337"/>
        </p:xfrm>
        <a:graphic>
          <a:graphicData uri="http://schemas.openxmlformats.org/presentationml/2006/ole">
            <p:oleObj spid="_x0000_s7172" name="Equation" r:id="rId10" imgW="215640" imgH="215640" progId="Equation.3">
              <p:embed/>
            </p:oleObj>
          </a:graphicData>
        </a:graphic>
      </p:graphicFrame>
      <p:graphicFrame>
        <p:nvGraphicFramePr>
          <p:cNvPr id="7178" name="Object 56"/>
          <p:cNvGraphicFramePr>
            <a:graphicFrameLocks noChangeAspect="1"/>
          </p:cNvGraphicFramePr>
          <p:nvPr/>
        </p:nvGraphicFramePr>
        <p:xfrm>
          <a:off x="2484438" y="3962406"/>
          <a:ext cx="247650" cy="323850"/>
        </p:xfrm>
        <a:graphic>
          <a:graphicData uri="http://schemas.openxmlformats.org/presentationml/2006/ole">
            <p:oleObj spid="_x0000_s7173" name="Equation" r:id="rId11" imgW="164880" imgH="21564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180">
                                            <p:txEl>
                                              <p:pRg st="9" end="9"/>
                                            </p:txEl>
                                          </p:spTgt>
                                        </p:tgtEl>
                                        <p:attrNameLst>
                                          <p:attrName>style.visibility</p:attrName>
                                        </p:attrNameLst>
                                      </p:cBhvr>
                                      <p:to>
                                        <p:strVal val="visible"/>
                                      </p:to>
                                    </p:set>
                                    <p:animEffect transition="in" filter="dissolve">
                                      <p:cBhvr>
                                        <p:cTn id="7" dur="500"/>
                                        <p:tgtEl>
                                          <p:spTgt spid="7180">
                                            <p:txEl>
                                              <p:pRg st="9" end="9"/>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176"/>
                                        </p:tgtEl>
                                        <p:attrNameLst>
                                          <p:attrName>style.visibility</p:attrName>
                                        </p:attrNameLst>
                                      </p:cBhvr>
                                      <p:to>
                                        <p:strVal val="visible"/>
                                      </p:to>
                                    </p:set>
                                    <p:animEffect transition="in" filter="dissolve">
                                      <p:cBhvr>
                                        <p:cTn id="12" dur="500"/>
                                        <p:tgtEl>
                                          <p:spTgt spid="717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80">
                                            <p:txEl>
                                              <p:pRg st="10" end="10"/>
                                            </p:txEl>
                                          </p:spTgt>
                                        </p:tgtEl>
                                        <p:attrNameLst>
                                          <p:attrName>style.visibility</p:attrName>
                                        </p:attrNameLst>
                                      </p:cBhvr>
                                      <p:to>
                                        <p:strVal val="visible"/>
                                      </p:to>
                                    </p:set>
                                    <p:animEffect transition="in" filter="fade">
                                      <p:cBhvr>
                                        <p:cTn id="17" dur="2000"/>
                                        <p:tgtEl>
                                          <p:spTgt spid="7180">
                                            <p:txEl>
                                              <p:pRg st="10" end="1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7177"/>
                                        </p:tgtEl>
                                        <p:attrNameLst>
                                          <p:attrName>style.visibility</p:attrName>
                                        </p:attrNameLst>
                                      </p:cBhvr>
                                      <p:to>
                                        <p:strVal val="visible"/>
                                      </p:to>
                                    </p:set>
                                    <p:animEffect transition="in" filter="dissolve">
                                      <p:cBhvr>
                                        <p:cTn id="22" dur="500"/>
                                        <p:tgtEl>
                                          <p:spTgt spid="717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7178"/>
                                        </p:tgtEl>
                                        <p:attrNameLst>
                                          <p:attrName>style.visibility</p:attrName>
                                        </p:attrNameLst>
                                      </p:cBhvr>
                                      <p:to>
                                        <p:strVal val="visible"/>
                                      </p:to>
                                    </p:set>
                                    <p:animEffect transition="in" filter="dissolve">
                                      <p:cBhvr>
                                        <p:cTn id="27" dur="500"/>
                                        <p:tgtEl>
                                          <p:spTgt spid="717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7175"/>
                                        </p:tgtEl>
                                        <p:attrNameLst>
                                          <p:attrName>style.visibility</p:attrName>
                                        </p:attrNameLst>
                                      </p:cBhvr>
                                      <p:to>
                                        <p:strVal val="visible"/>
                                      </p:to>
                                    </p:set>
                                    <p:animEffect transition="in" filter="dissolve">
                                      <p:cBhvr>
                                        <p:cTn id="32" dur="500"/>
                                        <p:tgtEl>
                                          <p:spTgt spid="7175"/>
                                        </p:tgtEl>
                                      </p:cBhvr>
                                    </p:animEffect>
                                  </p:childTnLst>
                                </p:cTn>
                              </p:par>
                            </p:childTnLst>
                          </p:cTn>
                        </p:par>
                      </p:childTnLst>
                    </p:cTn>
                  </p:par>
                  <p:par>
                    <p:cTn id="33" fill="hold">
                      <p:stCondLst>
                        <p:cond delay="indefinite"/>
                      </p:stCondLst>
                      <p:childTnLst>
                        <p:par>
                          <p:cTn id="34" fill="hold">
                            <p:stCondLst>
                              <p:cond delay="0"/>
                            </p:stCondLst>
                            <p:childTnLst>
                              <p:par>
                                <p:cTn id="35" presetID="50" presetClass="entr" presetSubtype="0" decel="100000" fill="hold" nodeType="clickEffect">
                                  <p:stCondLst>
                                    <p:cond delay="0"/>
                                  </p:stCondLst>
                                  <p:childTnLst>
                                    <p:set>
                                      <p:cBhvr>
                                        <p:cTn id="36" dur="1" fill="hold">
                                          <p:stCondLst>
                                            <p:cond delay="0"/>
                                          </p:stCondLst>
                                        </p:cTn>
                                        <p:tgtEl>
                                          <p:spTgt spid="7180">
                                            <p:txEl>
                                              <p:pRg st="12" end="12"/>
                                            </p:txEl>
                                          </p:spTgt>
                                        </p:tgtEl>
                                        <p:attrNameLst>
                                          <p:attrName>style.visibility</p:attrName>
                                        </p:attrNameLst>
                                      </p:cBhvr>
                                      <p:to>
                                        <p:strVal val="visible"/>
                                      </p:to>
                                    </p:set>
                                    <p:anim calcmode="lin" valueType="num">
                                      <p:cBhvr>
                                        <p:cTn id="37" dur="1000" fill="hold"/>
                                        <p:tgtEl>
                                          <p:spTgt spid="7180">
                                            <p:txEl>
                                              <p:pRg st="12" end="12"/>
                                            </p:txEl>
                                          </p:spTgt>
                                        </p:tgtEl>
                                        <p:attrNameLst>
                                          <p:attrName>ppt_w</p:attrName>
                                        </p:attrNameLst>
                                      </p:cBhvr>
                                      <p:tavLst>
                                        <p:tav tm="0">
                                          <p:val>
                                            <p:strVal val="#ppt_w+.3"/>
                                          </p:val>
                                        </p:tav>
                                        <p:tav tm="100000">
                                          <p:val>
                                            <p:strVal val="#ppt_w"/>
                                          </p:val>
                                        </p:tav>
                                      </p:tavLst>
                                    </p:anim>
                                    <p:anim calcmode="lin" valueType="num">
                                      <p:cBhvr>
                                        <p:cTn id="38" dur="1000" fill="hold"/>
                                        <p:tgtEl>
                                          <p:spTgt spid="7180">
                                            <p:txEl>
                                              <p:pRg st="12" end="12"/>
                                            </p:txEl>
                                          </p:spTgt>
                                        </p:tgtEl>
                                        <p:attrNameLst>
                                          <p:attrName>ppt_h</p:attrName>
                                        </p:attrNameLst>
                                      </p:cBhvr>
                                      <p:tavLst>
                                        <p:tav tm="0">
                                          <p:val>
                                            <p:strVal val="#ppt_h"/>
                                          </p:val>
                                        </p:tav>
                                        <p:tav tm="100000">
                                          <p:val>
                                            <p:strVal val="#ppt_h"/>
                                          </p:val>
                                        </p:tav>
                                      </p:tavLst>
                                    </p:anim>
                                    <p:animEffect transition="in" filter="fade">
                                      <p:cBhvr>
                                        <p:cTn id="39" dur="1000"/>
                                        <p:tgtEl>
                                          <p:spTgt spid="7180">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9" name="Slide Number Placeholder 7"/>
          <p:cNvSpPr>
            <a:spLocks noGrp="1"/>
          </p:cNvSpPr>
          <p:nvPr>
            <p:ph type="sldNum" sz="quarter" idx="12"/>
          </p:nvPr>
        </p:nvSpPr>
        <p:spPr>
          <a:noFill/>
        </p:spPr>
        <p:txBody>
          <a:bodyPr/>
          <a:lstStyle/>
          <a:p>
            <a:fld id="{5699AABB-FE38-409B-B88C-405CCC0316EC}" type="slidenum">
              <a:rPr lang="ar-SA" smtClean="0"/>
              <a:pPr/>
              <a:t>28</a:t>
            </a:fld>
            <a:endParaRPr lang="en-GB" smtClean="0"/>
          </a:p>
        </p:txBody>
      </p:sp>
      <p:sp>
        <p:nvSpPr>
          <p:cNvPr id="8200" name="Rectangle 2"/>
          <p:cNvSpPr>
            <a:spLocks noGrp="1" noChangeArrowheads="1"/>
          </p:cNvSpPr>
          <p:nvPr>
            <p:ph type="body" sz="half" idx="1"/>
          </p:nvPr>
        </p:nvSpPr>
        <p:spPr>
          <a:xfrm>
            <a:off x="457200" y="188913"/>
            <a:ext cx="8435975" cy="6335712"/>
          </a:xfrm>
        </p:spPr>
        <p:txBody>
          <a:bodyPr/>
          <a:lstStyle/>
          <a:p>
            <a:pPr eaLnBrk="1" hangingPunct="1">
              <a:buFontTx/>
              <a:buNone/>
            </a:pPr>
            <a:endParaRPr lang="en-US" sz="2800" u="sng" dirty="0" smtClean="0"/>
          </a:p>
          <a:p>
            <a:pPr eaLnBrk="1" hangingPunct="1">
              <a:lnSpc>
                <a:spcPct val="130000"/>
              </a:lnSpc>
              <a:buFontTx/>
              <a:buNone/>
            </a:pPr>
            <a:r>
              <a:rPr lang="en-US" sz="1800" b="1" u="sng" dirty="0" smtClean="0">
                <a:solidFill>
                  <a:schemeClr val="accent2"/>
                </a:solidFill>
                <a:latin typeface="Times New Roman" pitchFamily="18" charset="0"/>
                <a:cs typeface="Times New Roman" pitchFamily="18" charset="0"/>
              </a:rPr>
              <a:t>Standard deviation (std. dev.):</a:t>
            </a:r>
            <a:r>
              <a:rPr lang="en-US" sz="1800" dirty="0" smtClean="0">
                <a:solidFill>
                  <a:schemeClr val="accent2"/>
                </a:solidFill>
                <a:latin typeface="Times New Roman" pitchFamily="18" charset="0"/>
                <a:cs typeface="Times New Roman" pitchFamily="18" charset="0"/>
              </a:rPr>
              <a:t> </a:t>
            </a:r>
            <a:r>
              <a:rPr lang="en-US" sz="1800" dirty="0" smtClean="0">
                <a:latin typeface="Times New Roman" pitchFamily="18" charset="0"/>
                <a:cs typeface="Times New Roman" pitchFamily="18" charset="0"/>
              </a:rPr>
              <a:t>The standard deviation is defined to be the root of the variance.</a:t>
            </a:r>
          </a:p>
          <a:p>
            <a:pPr eaLnBrk="1" hangingPunct="1">
              <a:lnSpc>
                <a:spcPct val="130000"/>
              </a:lnSpc>
              <a:buFontTx/>
              <a:buNone/>
            </a:pPr>
            <a:r>
              <a:rPr lang="en-US" sz="1800" dirty="0" smtClean="0">
                <a:latin typeface="Times New Roman" pitchFamily="18" charset="0"/>
                <a:cs typeface="Times New Roman" pitchFamily="18" charset="0"/>
              </a:rPr>
              <a:t>Population standard deviation                         Sample standard deviation</a:t>
            </a:r>
          </a:p>
          <a:p>
            <a:pPr eaLnBrk="1" hangingPunct="1">
              <a:lnSpc>
                <a:spcPct val="130000"/>
              </a:lnSpc>
              <a:buFontTx/>
              <a:buNone/>
            </a:pPr>
            <a:endParaRPr lang="en-US" sz="1800" dirty="0" smtClean="0">
              <a:latin typeface="Times New Roman" pitchFamily="18" charset="0"/>
              <a:cs typeface="Times New Roman" pitchFamily="18" charset="0"/>
            </a:endParaRPr>
          </a:p>
          <a:p>
            <a:pPr eaLnBrk="1" hangingPunct="1">
              <a:lnSpc>
                <a:spcPct val="130000"/>
              </a:lnSpc>
              <a:buFontTx/>
              <a:buNone/>
            </a:pPr>
            <a:endParaRPr lang="en-US" sz="1800" dirty="0" smtClean="0">
              <a:latin typeface="Times New Roman" pitchFamily="18" charset="0"/>
              <a:cs typeface="Times New Roman" pitchFamily="18" charset="0"/>
            </a:endParaRPr>
          </a:p>
          <a:p>
            <a:pPr eaLnBrk="1" hangingPunct="1">
              <a:lnSpc>
                <a:spcPct val="130000"/>
              </a:lnSpc>
              <a:buFontTx/>
              <a:buNone/>
            </a:pPr>
            <a:endParaRPr lang="en-US" sz="1800" u="sng" dirty="0" smtClean="0">
              <a:latin typeface="Times New Roman" pitchFamily="18" charset="0"/>
              <a:cs typeface="Times New Roman" pitchFamily="18" charset="0"/>
            </a:endParaRPr>
          </a:p>
          <a:p>
            <a:pPr eaLnBrk="1" hangingPunct="1">
              <a:lnSpc>
                <a:spcPct val="130000"/>
              </a:lnSpc>
              <a:buFontTx/>
              <a:buNone/>
            </a:pPr>
            <a:endParaRPr lang="en-US" sz="1800" dirty="0" smtClean="0">
              <a:latin typeface="Times New Roman" pitchFamily="18" charset="0"/>
              <a:cs typeface="Times New Roman" pitchFamily="18" charset="0"/>
            </a:endParaRPr>
          </a:p>
          <a:p>
            <a:pPr eaLnBrk="1" hangingPunct="1">
              <a:lnSpc>
                <a:spcPct val="130000"/>
              </a:lnSpc>
              <a:buFontTx/>
              <a:buNone/>
            </a:pPr>
            <a:endParaRPr lang="en-US" sz="1800" b="1" dirty="0" smtClean="0">
              <a:solidFill>
                <a:schemeClr val="accent2"/>
              </a:solidFill>
              <a:latin typeface="Times New Roman" pitchFamily="18" charset="0"/>
              <a:cs typeface="Times New Roman" pitchFamily="18" charset="0"/>
            </a:endParaRPr>
          </a:p>
        </p:txBody>
      </p:sp>
      <p:sp>
        <p:nvSpPr>
          <p:cNvPr id="8201"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8196" name="Object 10"/>
          <p:cNvGraphicFramePr>
            <a:graphicFrameLocks noChangeAspect="1"/>
          </p:cNvGraphicFramePr>
          <p:nvPr/>
        </p:nvGraphicFramePr>
        <p:xfrm>
          <a:off x="971550" y="3000372"/>
          <a:ext cx="1841500" cy="576263"/>
        </p:xfrm>
        <a:graphic>
          <a:graphicData uri="http://schemas.openxmlformats.org/presentationml/2006/ole">
            <p:oleObj spid="_x0000_s8196" name="Equation" r:id="rId3" imgW="1841400" imgH="507960" progId="Equation.3">
              <p:embed/>
            </p:oleObj>
          </a:graphicData>
        </a:graphic>
      </p:graphicFrame>
      <p:graphicFrame>
        <p:nvGraphicFramePr>
          <p:cNvPr id="8197" name="Object 11"/>
          <p:cNvGraphicFramePr>
            <a:graphicFrameLocks noChangeAspect="1"/>
          </p:cNvGraphicFramePr>
          <p:nvPr/>
        </p:nvGraphicFramePr>
        <p:xfrm>
          <a:off x="4748213" y="2857496"/>
          <a:ext cx="2416175" cy="633413"/>
        </p:xfrm>
        <a:graphic>
          <a:graphicData uri="http://schemas.openxmlformats.org/presentationml/2006/ole">
            <p:oleObj spid="_x0000_s8197" name="Equation" r:id="rId4" imgW="1726920" imgH="507960" progId="Equation.3">
              <p:embed/>
            </p:oleObj>
          </a:graphicData>
        </a:graphic>
      </p:graphicFrame>
      <p:sp>
        <p:nvSpPr>
          <p:cNvPr id="8202" name="Line 12"/>
          <p:cNvSpPr>
            <a:spLocks noChangeShapeType="1"/>
          </p:cNvSpPr>
          <p:nvPr/>
        </p:nvSpPr>
        <p:spPr bwMode="auto">
          <a:xfrm>
            <a:off x="1857356" y="2357430"/>
            <a:ext cx="0" cy="358775"/>
          </a:xfrm>
          <a:prstGeom prst="line">
            <a:avLst/>
          </a:prstGeom>
          <a:noFill/>
          <a:ln w="9525">
            <a:solidFill>
              <a:schemeClr val="tx1"/>
            </a:solidFill>
            <a:round/>
            <a:headEnd/>
            <a:tailEnd type="triangle" w="med" len="med"/>
          </a:ln>
        </p:spPr>
        <p:txBody>
          <a:bodyPr/>
          <a:lstStyle/>
          <a:p>
            <a:endParaRPr lang="ar-SA"/>
          </a:p>
        </p:txBody>
      </p:sp>
      <p:sp>
        <p:nvSpPr>
          <p:cNvPr id="8203" name="Line 14"/>
          <p:cNvSpPr>
            <a:spLocks noChangeShapeType="1"/>
          </p:cNvSpPr>
          <p:nvPr/>
        </p:nvSpPr>
        <p:spPr bwMode="auto">
          <a:xfrm>
            <a:off x="5929322" y="2357430"/>
            <a:ext cx="0" cy="358775"/>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3" name="Slide Number Placeholder 7"/>
          <p:cNvSpPr>
            <a:spLocks noGrp="1"/>
          </p:cNvSpPr>
          <p:nvPr>
            <p:ph type="sldNum" sz="quarter" idx="12"/>
          </p:nvPr>
        </p:nvSpPr>
        <p:spPr>
          <a:noFill/>
        </p:spPr>
        <p:txBody>
          <a:bodyPr/>
          <a:lstStyle/>
          <a:p>
            <a:fld id="{89275903-1576-4A7E-9908-7872554F95E7}" type="slidenum">
              <a:rPr lang="ar-SA" smtClean="0"/>
              <a:pPr/>
              <a:t>29</a:t>
            </a:fld>
            <a:endParaRPr lang="en-GB" smtClean="0"/>
          </a:p>
        </p:txBody>
      </p:sp>
      <p:sp>
        <p:nvSpPr>
          <p:cNvPr id="9224" name="Rectangle 2"/>
          <p:cNvSpPr>
            <a:spLocks noGrp="1" noChangeArrowheads="1"/>
          </p:cNvSpPr>
          <p:nvPr>
            <p:ph type="body" sz="half" idx="1"/>
          </p:nvPr>
        </p:nvSpPr>
        <p:spPr>
          <a:xfrm>
            <a:off x="457200" y="288925"/>
            <a:ext cx="8362950" cy="6453188"/>
          </a:xfrm>
        </p:spPr>
        <p:txBody>
          <a:bodyPr/>
          <a:lstStyle/>
          <a:p>
            <a:pPr eaLnBrk="1" hangingPunct="1">
              <a:buFontTx/>
              <a:buNone/>
            </a:pPr>
            <a:endParaRPr lang="en-US" sz="1600" u="sng" smtClean="0"/>
          </a:p>
          <a:p>
            <a:pPr algn="justLow" eaLnBrk="1" hangingPunct="1">
              <a:buFontTx/>
              <a:buNone/>
            </a:pPr>
            <a:r>
              <a:rPr lang="en-US" sz="1800" b="1" u="sng" smtClean="0">
                <a:solidFill>
                  <a:schemeClr val="accent2"/>
                </a:solidFill>
                <a:latin typeface="Times New Roman" pitchFamily="18" charset="0"/>
                <a:cs typeface="Times New Roman" pitchFamily="18" charset="0"/>
              </a:rPr>
              <a:t>Coefficient of variation (CV):</a:t>
            </a:r>
            <a:r>
              <a:rPr lang="en-US" sz="1800" b="1" smtClean="0">
                <a:solidFill>
                  <a:schemeClr val="accent2"/>
                </a:solidFill>
                <a:latin typeface="Times New Roman" pitchFamily="18" charset="0"/>
                <a:cs typeface="Times New Roman" pitchFamily="18" charset="0"/>
              </a:rPr>
              <a:t> </a:t>
            </a:r>
            <a:endParaRPr lang="en-US" sz="1800" b="1" smtClean="0">
              <a:latin typeface="Times New Roman" pitchFamily="18" charset="0"/>
              <a:cs typeface="Times New Roman" pitchFamily="18" charset="0"/>
            </a:endParaRPr>
          </a:p>
          <a:p>
            <a:pPr algn="justLow" eaLnBrk="1" hangingPunct="1">
              <a:buFontTx/>
              <a:buChar char="-"/>
            </a:pPr>
            <a:r>
              <a:rPr lang="en-US" sz="1800" smtClean="0">
                <a:latin typeface="Times New Roman" pitchFamily="18" charset="0"/>
                <a:cs typeface="Times New Roman" pitchFamily="18" charset="0"/>
              </a:rPr>
              <a:t>The variance and standard deviation are useful as measures of variation of the values of single variable for a single population. </a:t>
            </a:r>
          </a:p>
          <a:p>
            <a:pPr algn="justLow" eaLnBrk="1" hangingPunct="1">
              <a:buFontTx/>
              <a:buChar char="-"/>
            </a:pPr>
            <a:r>
              <a:rPr lang="en-US" sz="1800" smtClean="0">
                <a:latin typeface="Times New Roman" pitchFamily="18" charset="0"/>
                <a:cs typeface="Times New Roman" pitchFamily="18" charset="0"/>
              </a:rPr>
              <a:t>If we want to compare the variation in two data set the variance and standard deviations may give misleading results because:</a:t>
            </a:r>
          </a:p>
          <a:p>
            <a:pPr lvl="1" algn="justLow" eaLnBrk="1" hangingPunct="1">
              <a:buFontTx/>
              <a:buChar char="-"/>
            </a:pPr>
            <a:r>
              <a:rPr lang="en-US" sz="1600" smtClean="0">
                <a:latin typeface="Times New Roman" pitchFamily="18" charset="0"/>
                <a:cs typeface="Times New Roman" pitchFamily="18" charset="0"/>
              </a:rPr>
              <a:t>The two variable may have different units as kilogram and centimeters which cannot be compared.</a:t>
            </a:r>
          </a:p>
          <a:p>
            <a:pPr lvl="1" algn="justLow" eaLnBrk="1" hangingPunct="1">
              <a:buFontTx/>
              <a:buChar char="-"/>
            </a:pPr>
            <a:r>
              <a:rPr lang="en-US" sz="1600" smtClean="0">
                <a:latin typeface="Times New Roman" pitchFamily="18" charset="0"/>
                <a:cs typeface="Times New Roman" pitchFamily="18" charset="0"/>
              </a:rPr>
              <a:t>Although the same units are used, the mean of the two may be quit different in size.</a:t>
            </a:r>
          </a:p>
          <a:p>
            <a:pPr algn="justLow" eaLnBrk="1" hangingPunct="1">
              <a:buFontTx/>
              <a:buChar char="-"/>
            </a:pPr>
            <a:r>
              <a:rPr lang="en-US" sz="1800" smtClean="0">
                <a:latin typeface="Times New Roman" pitchFamily="18" charset="0"/>
                <a:cs typeface="Times New Roman" pitchFamily="18" charset="0"/>
              </a:rPr>
              <a:t>The coefficient of variation (CV) is used to compare the </a:t>
            </a:r>
            <a:r>
              <a:rPr lang="en-US" sz="1800" b="1" u="sng" smtClean="0">
                <a:latin typeface="Times New Roman" pitchFamily="18" charset="0"/>
                <a:cs typeface="Times New Roman" pitchFamily="18" charset="0"/>
              </a:rPr>
              <a:t>relative variation </a:t>
            </a:r>
            <a:r>
              <a:rPr lang="en-US" sz="1800" smtClean="0">
                <a:latin typeface="Times New Roman" pitchFamily="18" charset="0"/>
                <a:cs typeface="Times New Roman" pitchFamily="18" charset="0"/>
              </a:rPr>
              <a:t>in two data set and it dose not depend on either the unit or how large the values are, the formula of CV is given by</a:t>
            </a:r>
          </a:p>
          <a:p>
            <a:pPr algn="justLow" eaLnBrk="1" hangingPunct="1">
              <a:buFontTx/>
              <a:buChar char="-"/>
            </a:pPr>
            <a:endParaRPr lang="en-US" sz="1800" smtClean="0">
              <a:latin typeface="Times New Roman" pitchFamily="18" charset="0"/>
              <a:cs typeface="Times New Roman" pitchFamily="18" charset="0"/>
            </a:endParaRPr>
          </a:p>
          <a:p>
            <a:pPr algn="justLow" eaLnBrk="1" hangingPunct="1">
              <a:buFontTx/>
              <a:buChar char="-"/>
            </a:pPr>
            <a:endParaRPr lang="en-US" sz="1800" smtClean="0">
              <a:latin typeface="Times New Roman" pitchFamily="18" charset="0"/>
              <a:cs typeface="Times New Roman" pitchFamily="18" charset="0"/>
            </a:endParaRPr>
          </a:p>
          <a:p>
            <a:pPr algn="justLow" eaLnBrk="1" hangingPunct="1">
              <a:buFontTx/>
              <a:buChar char="-"/>
            </a:pPr>
            <a:r>
              <a:rPr lang="en-US" sz="1800" smtClean="0">
                <a:latin typeface="Times New Roman" pitchFamily="18" charset="0"/>
                <a:cs typeface="Times New Roman" pitchFamily="18" charset="0"/>
              </a:rPr>
              <a:t>Suppose we have two data set as the following and we want to compare the variation      </a:t>
            </a:r>
          </a:p>
          <a:p>
            <a:pPr eaLnBrk="1" hangingPunct="1">
              <a:buFontTx/>
              <a:buNone/>
            </a:pPr>
            <a:r>
              <a:rPr lang="en-US" sz="1600" smtClean="0">
                <a:latin typeface="Times New Roman" pitchFamily="18" charset="0"/>
                <a:cs typeface="Times New Roman" pitchFamily="18" charset="0"/>
              </a:rPr>
              <a:t>          </a:t>
            </a:r>
          </a:p>
          <a:p>
            <a:pPr eaLnBrk="1" hangingPunct="1">
              <a:buFontTx/>
              <a:buNone/>
            </a:pPr>
            <a:endParaRPr lang="en-US" sz="1600" smtClean="0">
              <a:latin typeface="Times New Roman" pitchFamily="18" charset="0"/>
              <a:cs typeface="Times New Roman" pitchFamily="18" charset="0"/>
            </a:endParaRPr>
          </a:p>
          <a:p>
            <a:pPr eaLnBrk="1" hangingPunct="1">
              <a:buFontTx/>
              <a:buNone/>
            </a:pPr>
            <a:endParaRPr lang="en-US" sz="1600" smtClean="0">
              <a:latin typeface="Times New Roman" pitchFamily="18" charset="0"/>
              <a:cs typeface="Times New Roman" pitchFamily="18" charset="0"/>
            </a:endParaRPr>
          </a:p>
          <a:p>
            <a:pPr eaLnBrk="1" hangingPunct="1">
              <a:buFontTx/>
              <a:buNone/>
            </a:pPr>
            <a:endParaRPr lang="en-US" sz="2800" smtClean="0">
              <a:solidFill>
                <a:schemeClr val="accent2"/>
              </a:solidFill>
              <a:latin typeface="Times New Roman" pitchFamily="18" charset="0"/>
              <a:cs typeface="Times New Roman" pitchFamily="18" charset="0"/>
            </a:endParaRPr>
          </a:p>
        </p:txBody>
      </p:sp>
      <p:graphicFrame>
        <p:nvGraphicFramePr>
          <p:cNvPr id="9218" name="Object 4"/>
          <p:cNvGraphicFramePr>
            <a:graphicFrameLocks noChangeAspect="1"/>
          </p:cNvGraphicFramePr>
          <p:nvPr>
            <p:ph sz="quarter" idx="2"/>
          </p:nvPr>
        </p:nvGraphicFramePr>
        <p:xfrm>
          <a:off x="4085670" y="3845381"/>
          <a:ext cx="1368425" cy="498475"/>
        </p:xfrm>
        <a:graphic>
          <a:graphicData uri="http://schemas.openxmlformats.org/presentationml/2006/ole">
            <p:oleObj spid="_x0000_s9218" name="Equation" r:id="rId3" imgW="1079280" imgH="393480" progId="Equation.3">
              <p:embed/>
            </p:oleObj>
          </a:graphicData>
        </a:graphic>
      </p:graphicFrame>
      <p:sp>
        <p:nvSpPr>
          <p:cNvPr id="9225"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pSp>
        <p:nvGrpSpPr>
          <p:cNvPr id="2" name="Group 34"/>
          <p:cNvGrpSpPr>
            <a:grpSpLocks/>
          </p:cNvGrpSpPr>
          <p:nvPr/>
        </p:nvGrpSpPr>
        <p:grpSpPr bwMode="auto">
          <a:xfrm>
            <a:off x="852488" y="4892675"/>
            <a:ext cx="6648450" cy="1608138"/>
            <a:chOff x="1383" y="3203"/>
            <a:chExt cx="2858" cy="771"/>
          </a:xfrm>
        </p:grpSpPr>
        <p:grpSp>
          <p:nvGrpSpPr>
            <p:cNvPr id="9227" name="Group 33"/>
            <p:cNvGrpSpPr>
              <a:grpSpLocks/>
            </p:cNvGrpSpPr>
            <p:nvPr/>
          </p:nvGrpSpPr>
          <p:grpSpPr bwMode="auto">
            <a:xfrm>
              <a:off x="1383" y="3203"/>
              <a:ext cx="2858" cy="771"/>
              <a:chOff x="1474" y="3203"/>
              <a:chExt cx="2858" cy="771"/>
            </a:xfrm>
          </p:grpSpPr>
          <p:sp>
            <p:nvSpPr>
              <p:cNvPr id="9228" name="Rectangle 11"/>
              <p:cNvSpPr>
                <a:spLocks noChangeArrowheads="1"/>
              </p:cNvSpPr>
              <p:nvPr/>
            </p:nvSpPr>
            <p:spPr bwMode="auto">
              <a:xfrm>
                <a:off x="1474" y="3203"/>
                <a:ext cx="603" cy="255"/>
              </a:xfrm>
              <a:prstGeom prst="rect">
                <a:avLst/>
              </a:prstGeom>
              <a:noFill/>
              <a:ln w="9525">
                <a:noFill/>
                <a:miter lim="800000"/>
                <a:headEnd/>
                <a:tailEnd/>
              </a:ln>
            </p:spPr>
            <p:txBody>
              <a:bodyPr/>
              <a:lstStyle/>
              <a:p>
                <a:pPr algn="ctr">
                  <a:spcBef>
                    <a:spcPct val="20000"/>
                  </a:spcBef>
                </a:pPr>
                <a:endParaRPr lang="en-US">
                  <a:latin typeface="Times New Roman" pitchFamily="18" charset="0"/>
                  <a:cs typeface="Times New Roman" pitchFamily="18" charset="0"/>
                </a:endParaRPr>
              </a:p>
            </p:txBody>
          </p:sp>
          <p:sp>
            <p:nvSpPr>
              <p:cNvPr id="9229" name="Rectangle 12"/>
              <p:cNvSpPr>
                <a:spLocks noChangeArrowheads="1"/>
              </p:cNvSpPr>
              <p:nvPr/>
            </p:nvSpPr>
            <p:spPr bwMode="auto">
              <a:xfrm>
                <a:off x="2077" y="3203"/>
                <a:ext cx="603" cy="255"/>
              </a:xfrm>
              <a:prstGeom prst="rect">
                <a:avLst/>
              </a:prstGeom>
              <a:noFill/>
              <a:ln w="9525">
                <a:noFill/>
                <a:miter lim="800000"/>
                <a:headEnd/>
                <a:tailEnd/>
              </a:ln>
            </p:spPr>
            <p:txBody>
              <a:bodyPr/>
              <a:lstStyle/>
              <a:p>
                <a:pPr algn="ctr">
                  <a:spcBef>
                    <a:spcPct val="20000"/>
                  </a:spcBef>
                </a:pPr>
                <a:r>
                  <a:rPr lang="en-US">
                    <a:latin typeface="Times New Roman" pitchFamily="18" charset="0"/>
                    <a:cs typeface="Times New Roman" pitchFamily="18" charset="0"/>
                  </a:rPr>
                  <a:t>mean</a:t>
                </a:r>
              </a:p>
            </p:txBody>
          </p:sp>
          <p:sp>
            <p:nvSpPr>
              <p:cNvPr id="9230" name="Rectangle 13"/>
              <p:cNvSpPr>
                <a:spLocks noChangeArrowheads="1"/>
              </p:cNvSpPr>
              <p:nvPr/>
            </p:nvSpPr>
            <p:spPr bwMode="auto">
              <a:xfrm>
                <a:off x="2680" y="3203"/>
                <a:ext cx="602" cy="255"/>
              </a:xfrm>
              <a:prstGeom prst="rect">
                <a:avLst/>
              </a:prstGeom>
              <a:noFill/>
              <a:ln w="9525">
                <a:noFill/>
                <a:miter lim="800000"/>
                <a:headEnd/>
                <a:tailEnd/>
              </a:ln>
            </p:spPr>
            <p:txBody>
              <a:bodyPr/>
              <a:lstStyle/>
              <a:p>
                <a:pPr algn="ctr">
                  <a:spcBef>
                    <a:spcPct val="20000"/>
                  </a:spcBef>
                </a:pPr>
                <a:r>
                  <a:rPr lang="en-US">
                    <a:latin typeface="Times New Roman" pitchFamily="18" charset="0"/>
                    <a:cs typeface="Times New Roman" pitchFamily="18" charset="0"/>
                  </a:rPr>
                  <a:t>Std.dev.</a:t>
                </a:r>
              </a:p>
            </p:txBody>
          </p:sp>
          <p:sp>
            <p:nvSpPr>
              <p:cNvPr id="9231" name="Rectangle 14"/>
              <p:cNvSpPr>
                <a:spLocks noChangeArrowheads="1"/>
              </p:cNvSpPr>
              <p:nvPr/>
            </p:nvSpPr>
            <p:spPr bwMode="auto">
              <a:xfrm>
                <a:off x="3282" y="3203"/>
                <a:ext cx="1050" cy="255"/>
              </a:xfrm>
              <a:prstGeom prst="rect">
                <a:avLst/>
              </a:prstGeom>
              <a:noFill/>
              <a:ln w="9525">
                <a:noFill/>
                <a:miter lim="800000"/>
                <a:headEnd/>
                <a:tailEnd/>
              </a:ln>
            </p:spPr>
            <p:txBody>
              <a:bodyPr/>
              <a:lstStyle/>
              <a:p>
                <a:pPr algn="ctr">
                  <a:spcBef>
                    <a:spcPct val="20000"/>
                  </a:spcBef>
                </a:pPr>
                <a:r>
                  <a:rPr lang="en-US">
                    <a:latin typeface="Times New Roman" pitchFamily="18" charset="0"/>
                    <a:cs typeface="Times New Roman" pitchFamily="18" charset="0"/>
                  </a:rPr>
                  <a:t>CV</a:t>
                </a:r>
              </a:p>
            </p:txBody>
          </p:sp>
          <p:sp>
            <p:nvSpPr>
              <p:cNvPr id="9232" name="Rectangle 15"/>
              <p:cNvSpPr>
                <a:spLocks noChangeArrowheads="1"/>
              </p:cNvSpPr>
              <p:nvPr/>
            </p:nvSpPr>
            <p:spPr bwMode="auto">
              <a:xfrm>
                <a:off x="1474" y="3458"/>
                <a:ext cx="603" cy="255"/>
              </a:xfrm>
              <a:prstGeom prst="rect">
                <a:avLst/>
              </a:prstGeom>
              <a:noFill/>
              <a:ln w="9525">
                <a:noFill/>
                <a:miter lim="800000"/>
                <a:headEnd/>
                <a:tailEnd/>
              </a:ln>
            </p:spPr>
            <p:txBody>
              <a:bodyPr/>
              <a:lstStyle/>
              <a:p>
                <a:pPr algn="ctr">
                  <a:spcBef>
                    <a:spcPct val="20000"/>
                  </a:spcBef>
                </a:pPr>
                <a:r>
                  <a:rPr lang="en-US">
                    <a:latin typeface="Times New Roman" pitchFamily="18" charset="0"/>
                    <a:cs typeface="Times New Roman" pitchFamily="18" charset="0"/>
                  </a:rPr>
                  <a:t>Set 1</a:t>
                </a:r>
              </a:p>
            </p:txBody>
          </p:sp>
          <p:sp>
            <p:nvSpPr>
              <p:cNvPr id="9233" name="Rectangle 16"/>
              <p:cNvSpPr>
                <a:spLocks noChangeArrowheads="1"/>
              </p:cNvSpPr>
              <p:nvPr/>
            </p:nvSpPr>
            <p:spPr bwMode="auto">
              <a:xfrm>
                <a:off x="2077" y="3458"/>
                <a:ext cx="603" cy="255"/>
              </a:xfrm>
              <a:prstGeom prst="rect">
                <a:avLst/>
              </a:prstGeom>
              <a:noFill/>
              <a:ln w="9525">
                <a:noFill/>
                <a:miter lim="800000"/>
                <a:headEnd/>
                <a:tailEnd/>
              </a:ln>
            </p:spPr>
            <p:txBody>
              <a:bodyPr/>
              <a:lstStyle/>
              <a:p>
                <a:pPr algn="ctr">
                  <a:spcBef>
                    <a:spcPct val="20000"/>
                  </a:spcBef>
                </a:pPr>
                <a:endParaRPr lang="en-US">
                  <a:latin typeface="Times New Roman" pitchFamily="18" charset="0"/>
                  <a:cs typeface="Times New Roman" pitchFamily="18" charset="0"/>
                </a:endParaRPr>
              </a:p>
            </p:txBody>
          </p:sp>
          <p:sp>
            <p:nvSpPr>
              <p:cNvPr id="9234" name="Rectangle 17"/>
              <p:cNvSpPr>
                <a:spLocks noChangeArrowheads="1"/>
              </p:cNvSpPr>
              <p:nvPr/>
            </p:nvSpPr>
            <p:spPr bwMode="auto">
              <a:xfrm>
                <a:off x="2680" y="3458"/>
                <a:ext cx="602" cy="255"/>
              </a:xfrm>
              <a:prstGeom prst="rect">
                <a:avLst/>
              </a:prstGeom>
              <a:noFill/>
              <a:ln w="9525">
                <a:noFill/>
                <a:miter lim="800000"/>
                <a:headEnd/>
                <a:tailEnd/>
              </a:ln>
            </p:spPr>
            <p:txBody>
              <a:bodyPr/>
              <a:lstStyle/>
              <a:p>
                <a:pPr algn="ctr">
                  <a:spcBef>
                    <a:spcPct val="20000"/>
                  </a:spcBef>
                </a:pPr>
                <a:r>
                  <a:rPr lang="en-US">
                    <a:latin typeface="Times New Roman" pitchFamily="18" charset="0"/>
                    <a:cs typeface="Times New Roman" pitchFamily="18" charset="0"/>
                  </a:rPr>
                  <a:t>s</a:t>
                </a:r>
                <a:r>
                  <a:rPr lang="en-US" baseline="-25000">
                    <a:latin typeface="Times New Roman" pitchFamily="18" charset="0"/>
                    <a:cs typeface="Times New Roman" pitchFamily="18" charset="0"/>
                  </a:rPr>
                  <a:t>1</a:t>
                </a:r>
                <a:endParaRPr lang="en-US">
                  <a:latin typeface="Times New Roman" pitchFamily="18" charset="0"/>
                  <a:cs typeface="Times New Roman" pitchFamily="18" charset="0"/>
                </a:endParaRPr>
              </a:p>
            </p:txBody>
          </p:sp>
          <p:sp>
            <p:nvSpPr>
              <p:cNvPr id="9235" name="Rectangle 18"/>
              <p:cNvSpPr>
                <a:spLocks noChangeArrowheads="1"/>
              </p:cNvSpPr>
              <p:nvPr/>
            </p:nvSpPr>
            <p:spPr bwMode="auto">
              <a:xfrm>
                <a:off x="3282" y="3458"/>
                <a:ext cx="1050" cy="255"/>
              </a:xfrm>
              <a:prstGeom prst="rect">
                <a:avLst/>
              </a:prstGeom>
              <a:noFill/>
              <a:ln w="9525">
                <a:noFill/>
                <a:miter lim="800000"/>
                <a:headEnd/>
                <a:tailEnd/>
              </a:ln>
            </p:spPr>
            <p:txBody>
              <a:bodyPr/>
              <a:lstStyle/>
              <a:p>
                <a:pPr algn="ctr">
                  <a:spcBef>
                    <a:spcPct val="20000"/>
                  </a:spcBef>
                </a:pPr>
                <a:endParaRPr lang="en-US">
                  <a:latin typeface="Times New Roman" pitchFamily="18" charset="0"/>
                  <a:cs typeface="Times New Roman" pitchFamily="18" charset="0"/>
                </a:endParaRPr>
              </a:p>
            </p:txBody>
          </p:sp>
          <p:sp>
            <p:nvSpPr>
              <p:cNvPr id="9236" name="Rectangle 19"/>
              <p:cNvSpPr>
                <a:spLocks noChangeArrowheads="1"/>
              </p:cNvSpPr>
              <p:nvPr/>
            </p:nvSpPr>
            <p:spPr bwMode="auto">
              <a:xfrm>
                <a:off x="1474" y="3713"/>
                <a:ext cx="603" cy="261"/>
              </a:xfrm>
              <a:prstGeom prst="rect">
                <a:avLst/>
              </a:prstGeom>
              <a:noFill/>
              <a:ln w="9525">
                <a:noFill/>
                <a:miter lim="800000"/>
                <a:headEnd/>
                <a:tailEnd/>
              </a:ln>
            </p:spPr>
            <p:txBody>
              <a:bodyPr/>
              <a:lstStyle/>
              <a:p>
                <a:pPr algn="ctr">
                  <a:spcBef>
                    <a:spcPct val="20000"/>
                  </a:spcBef>
                </a:pPr>
                <a:r>
                  <a:rPr lang="en-US">
                    <a:latin typeface="Times New Roman" pitchFamily="18" charset="0"/>
                    <a:cs typeface="Times New Roman" pitchFamily="18" charset="0"/>
                  </a:rPr>
                  <a:t>Set2</a:t>
                </a:r>
              </a:p>
            </p:txBody>
          </p:sp>
          <p:sp>
            <p:nvSpPr>
              <p:cNvPr id="9237" name="Rectangle 20"/>
              <p:cNvSpPr>
                <a:spLocks noChangeArrowheads="1"/>
              </p:cNvSpPr>
              <p:nvPr/>
            </p:nvSpPr>
            <p:spPr bwMode="auto">
              <a:xfrm>
                <a:off x="2077" y="3713"/>
                <a:ext cx="603" cy="261"/>
              </a:xfrm>
              <a:prstGeom prst="rect">
                <a:avLst/>
              </a:prstGeom>
              <a:noFill/>
              <a:ln w="9525">
                <a:noFill/>
                <a:miter lim="800000"/>
                <a:headEnd/>
                <a:tailEnd/>
              </a:ln>
            </p:spPr>
            <p:txBody>
              <a:bodyPr/>
              <a:lstStyle/>
              <a:p>
                <a:pPr algn="ctr">
                  <a:spcBef>
                    <a:spcPct val="20000"/>
                  </a:spcBef>
                </a:pPr>
                <a:endParaRPr lang="en-US">
                  <a:latin typeface="Times New Roman" pitchFamily="18" charset="0"/>
                  <a:cs typeface="Times New Roman" pitchFamily="18" charset="0"/>
                </a:endParaRPr>
              </a:p>
            </p:txBody>
          </p:sp>
          <p:sp>
            <p:nvSpPr>
              <p:cNvPr id="9238" name="Rectangle 21"/>
              <p:cNvSpPr>
                <a:spLocks noChangeArrowheads="1"/>
              </p:cNvSpPr>
              <p:nvPr/>
            </p:nvSpPr>
            <p:spPr bwMode="auto">
              <a:xfrm>
                <a:off x="2680" y="3713"/>
                <a:ext cx="602" cy="261"/>
              </a:xfrm>
              <a:prstGeom prst="rect">
                <a:avLst/>
              </a:prstGeom>
              <a:noFill/>
              <a:ln w="9525">
                <a:noFill/>
                <a:miter lim="800000"/>
                <a:headEnd/>
                <a:tailEnd/>
              </a:ln>
            </p:spPr>
            <p:txBody>
              <a:bodyPr/>
              <a:lstStyle/>
              <a:p>
                <a:pPr algn="ctr">
                  <a:spcBef>
                    <a:spcPct val="20000"/>
                  </a:spcBef>
                </a:pPr>
                <a:r>
                  <a:rPr lang="en-US">
                    <a:latin typeface="Times New Roman" pitchFamily="18" charset="0"/>
                    <a:cs typeface="Times New Roman" pitchFamily="18" charset="0"/>
                  </a:rPr>
                  <a:t>s</a:t>
                </a:r>
                <a:r>
                  <a:rPr lang="en-US" baseline="-25000">
                    <a:latin typeface="Times New Roman" pitchFamily="18" charset="0"/>
                    <a:cs typeface="Times New Roman" pitchFamily="18" charset="0"/>
                  </a:rPr>
                  <a:t>2</a:t>
                </a:r>
              </a:p>
            </p:txBody>
          </p:sp>
          <p:sp>
            <p:nvSpPr>
              <p:cNvPr id="9239" name="Rectangle 22"/>
              <p:cNvSpPr>
                <a:spLocks noChangeArrowheads="1"/>
              </p:cNvSpPr>
              <p:nvPr/>
            </p:nvSpPr>
            <p:spPr bwMode="auto">
              <a:xfrm>
                <a:off x="3282" y="3713"/>
                <a:ext cx="1050" cy="261"/>
              </a:xfrm>
              <a:prstGeom prst="rect">
                <a:avLst/>
              </a:prstGeom>
              <a:noFill/>
              <a:ln w="9525">
                <a:noFill/>
                <a:miter lim="800000"/>
                <a:headEnd/>
                <a:tailEnd/>
              </a:ln>
            </p:spPr>
            <p:txBody>
              <a:bodyPr/>
              <a:lstStyle/>
              <a:p>
                <a:pPr algn="ctr">
                  <a:spcBef>
                    <a:spcPct val="20000"/>
                  </a:spcBef>
                </a:pPr>
                <a:endParaRPr lang="en-US">
                  <a:latin typeface="Times New Roman" pitchFamily="18" charset="0"/>
                  <a:cs typeface="Times New Roman" pitchFamily="18" charset="0"/>
                </a:endParaRPr>
              </a:p>
            </p:txBody>
          </p:sp>
          <p:sp>
            <p:nvSpPr>
              <p:cNvPr id="9240" name="Line 23"/>
              <p:cNvSpPr>
                <a:spLocks noChangeShapeType="1"/>
              </p:cNvSpPr>
              <p:nvPr/>
            </p:nvSpPr>
            <p:spPr bwMode="auto">
              <a:xfrm>
                <a:off x="2077" y="3203"/>
                <a:ext cx="0" cy="771"/>
              </a:xfrm>
              <a:prstGeom prst="line">
                <a:avLst/>
              </a:prstGeom>
              <a:noFill/>
              <a:ln w="12700" algn="ctr">
                <a:solidFill>
                  <a:schemeClr val="tx1"/>
                </a:solidFill>
                <a:round/>
                <a:headEnd/>
                <a:tailEnd/>
              </a:ln>
            </p:spPr>
            <p:txBody>
              <a:bodyPr/>
              <a:lstStyle/>
              <a:p>
                <a:endParaRPr lang="ar-SA"/>
              </a:p>
            </p:txBody>
          </p:sp>
          <p:sp>
            <p:nvSpPr>
              <p:cNvPr id="9241" name="Line 24"/>
              <p:cNvSpPr>
                <a:spLocks noChangeShapeType="1"/>
              </p:cNvSpPr>
              <p:nvPr/>
            </p:nvSpPr>
            <p:spPr bwMode="auto">
              <a:xfrm>
                <a:off x="2680" y="3203"/>
                <a:ext cx="0" cy="771"/>
              </a:xfrm>
              <a:prstGeom prst="line">
                <a:avLst/>
              </a:prstGeom>
              <a:noFill/>
              <a:ln w="12700" algn="ctr">
                <a:solidFill>
                  <a:schemeClr val="tx1"/>
                </a:solidFill>
                <a:round/>
                <a:headEnd/>
                <a:tailEnd/>
              </a:ln>
            </p:spPr>
            <p:txBody>
              <a:bodyPr/>
              <a:lstStyle/>
              <a:p>
                <a:endParaRPr lang="ar-SA"/>
              </a:p>
            </p:txBody>
          </p:sp>
          <p:sp>
            <p:nvSpPr>
              <p:cNvPr id="9242" name="Line 25"/>
              <p:cNvSpPr>
                <a:spLocks noChangeShapeType="1"/>
              </p:cNvSpPr>
              <p:nvPr/>
            </p:nvSpPr>
            <p:spPr bwMode="auto">
              <a:xfrm>
                <a:off x="3282" y="3203"/>
                <a:ext cx="0" cy="771"/>
              </a:xfrm>
              <a:prstGeom prst="line">
                <a:avLst/>
              </a:prstGeom>
              <a:noFill/>
              <a:ln w="12700" algn="ctr">
                <a:solidFill>
                  <a:schemeClr val="tx1"/>
                </a:solidFill>
                <a:round/>
                <a:headEnd/>
                <a:tailEnd/>
              </a:ln>
            </p:spPr>
            <p:txBody>
              <a:bodyPr/>
              <a:lstStyle/>
              <a:p>
                <a:endParaRPr lang="ar-SA"/>
              </a:p>
            </p:txBody>
          </p:sp>
          <p:sp>
            <p:nvSpPr>
              <p:cNvPr id="9243" name="Line 26"/>
              <p:cNvSpPr>
                <a:spLocks noChangeShapeType="1"/>
              </p:cNvSpPr>
              <p:nvPr/>
            </p:nvSpPr>
            <p:spPr bwMode="auto">
              <a:xfrm>
                <a:off x="1474" y="3458"/>
                <a:ext cx="2858" cy="0"/>
              </a:xfrm>
              <a:prstGeom prst="line">
                <a:avLst/>
              </a:prstGeom>
              <a:noFill/>
              <a:ln w="12700" algn="ctr">
                <a:solidFill>
                  <a:schemeClr val="tx1"/>
                </a:solidFill>
                <a:round/>
                <a:headEnd/>
                <a:tailEnd/>
              </a:ln>
            </p:spPr>
            <p:txBody>
              <a:bodyPr/>
              <a:lstStyle/>
              <a:p>
                <a:endParaRPr lang="ar-SA"/>
              </a:p>
            </p:txBody>
          </p:sp>
          <p:sp>
            <p:nvSpPr>
              <p:cNvPr id="9244" name="Line 27"/>
              <p:cNvSpPr>
                <a:spLocks noChangeShapeType="1"/>
              </p:cNvSpPr>
              <p:nvPr/>
            </p:nvSpPr>
            <p:spPr bwMode="auto">
              <a:xfrm>
                <a:off x="1474" y="3713"/>
                <a:ext cx="2858" cy="0"/>
              </a:xfrm>
              <a:prstGeom prst="line">
                <a:avLst/>
              </a:prstGeom>
              <a:noFill/>
              <a:ln w="12700" algn="ctr">
                <a:solidFill>
                  <a:schemeClr val="tx1"/>
                </a:solidFill>
                <a:round/>
                <a:headEnd/>
                <a:tailEnd/>
              </a:ln>
            </p:spPr>
            <p:txBody>
              <a:bodyPr/>
              <a:lstStyle/>
              <a:p>
                <a:endParaRPr lang="ar-SA"/>
              </a:p>
            </p:txBody>
          </p:sp>
          <p:sp>
            <p:nvSpPr>
              <p:cNvPr id="9245" name="Line 28"/>
              <p:cNvSpPr>
                <a:spLocks noChangeShapeType="1"/>
              </p:cNvSpPr>
              <p:nvPr/>
            </p:nvSpPr>
            <p:spPr bwMode="auto">
              <a:xfrm>
                <a:off x="1474" y="3203"/>
                <a:ext cx="0" cy="771"/>
              </a:xfrm>
              <a:prstGeom prst="line">
                <a:avLst/>
              </a:prstGeom>
              <a:noFill/>
              <a:ln w="28575" algn="ctr">
                <a:solidFill>
                  <a:schemeClr val="tx1"/>
                </a:solidFill>
                <a:round/>
                <a:headEnd/>
                <a:tailEnd/>
              </a:ln>
            </p:spPr>
            <p:txBody>
              <a:bodyPr/>
              <a:lstStyle/>
              <a:p>
                <a:endParaRPr lang="ar-SA"/>
              </a:p>
            </p:txBody>
          </p:sp>
          <p:sp>
            <p:nvSpPr>
              <p:cNvPr id="9246" name="Line 29"/>
              <p:cNvSpPr>
                <a:spLocks noChangeShapeType="1"/>
              </p:cNvSpPr>
              <p:nvPr/>
            </p:nvSpPr>
            <p:spPr bwMode="auto">
              <a:xfrm>
                <a:off x="4332" y="3203"/>
                <a:ext cx="0" cy="771"/>
              </a:xfrm>
              <a:prstGeom prst="line">
                <a:avLst/>
              </a:prstGeom>
              <a:noFill/>
              <a:ln w="28575" algn="ctr">
                <a:solidFill>
                  <a:schemeClr val="tx1"/>
                </a:solidFill>
                <a:round/>
                <a:headEnd/>
                <a:tailEnd/>
              </a:ln>
            </p:spPr>
            <p:txBody>
              <a:bodyPr/>
              <a:lstStyle/>
              <a:p>
                <a:endParaRPr lang="ar-SA"/>
              </a:p>
            </p:txBody>
          </p:sp>
          <p:sp>
            <p:nvSpPr>
              <p:cNvPr id="9247" name="Line 30"/>
              <p:cNvSpPr>
                <a:spLocks noChangeShapeType="1"/>
              </p:cNvSpPr>
              <p:nvPr/>
            </p:nvSpPr>
            <p:spPr bwMode="auto">
              <a:xfrm>
                <a:off x="1474" y="3203"/>
                <a:ext cx="2858" cy="0"/>
              </a:xfrm>
              <a:prstGeom prst="line">
                <a:avLst/>
              </a:prstGeom>
              <a:noFill/>
              <a:ln w="28575" algn="ctr">
                <a:solidFill>
                  <a:schemeClr val="tx1"/>
                </a:solidFill>
                <a:round/>
                <a:headEnd/>
                <a:tailEnd/>
              </a:ln>
            </p:spPr>
            <p:txBody>
              <a:bodyPr/>
              <a:lstStyle/>
              <a:p>
                <a:endParaRPr lang="ar-SA"/>
              </a:p>
            </p:txBody>
          </p:sp>
          <p:sp>
            <p:nvSpPr>
              <p:cNvPr id="9248" name="Line 31"/>
              <p:cNvSpPr>
                <a:spLocks noChangeShapeType="1"/>
              </p:cNvSpPr>
              <p:nvPr/>
            </p:nvSpPr>
            <p:spPr bwMode="auto">
              <a:xfrm>
                <a:off x="1474" y="3974"/>
                <a:ext cx="2858" cy="0"/>
              </a:xfrm>
              <a:prstGeom prst="line">
                <a:avLst/>
              </a:prstGeom>
              <a:noFill/>
              <a:ln w="28575" algn="ctr">
                <a:solidFill>
                  <a:schemeClr val="tx1"/>
                </a:solidFill>
                <a:round/>
                <a:headEnd/>
                <a:tailEnd/>
              </a:ln>
            </p:spPr>
            <p:txBody>
              <a:bodyPr/>
              <a:lstStyle/>
              <a:p>
                <a:endParaRPr lang="ar-SA"/>
              </a:p>
            </p:txBody>
          </p:sp>
        </p:grpSp>
        <p:graphicFrame>
          <p:nvGraphicFramePr>
            <p:cNvPr id="9219" name="Object 35"/>
            <p:cNvGraphicFramePr>
              <a:graphicFrameLocks noChangeAspect="1"/>
            </p:cNvGraphicFramePr>
            <p:nvPr/>
          </p:nvGraphicFramePr>
          <p:xfrm>
            <a:off x="2200" y="3475"/>
            <a:ext cx="168" cy="238"/>
          </p:xfrm>
          <a:graphic>
            <a:graphicData uri="http://schemas.openxmlformats.org/presentationml/2006/ole">
              <p:oleObj spid="_x0000_s9219" name="Equation" r:id="rId4" imgW="152280" imgH="215640" progId="Equation.3">
                <p:embed/>
              </p:oleObj>
            </a:graphicData>
          </a:graphic>
        </p:graphicFrame>
        <p:graphicFrame>
          <p:nvGraphicFramePr>
            <p:cNvPr id="9220" name="Object 36"/>
            <p:cNvGraphicFramePr>
              <a:graphicFrameLocks noChangeAspect="1"/>
            </p:cNvGraphicFramePr>
            <p:nvPr/>
          </p:nvGraphicFramePr>
          <p:xfrm>
            <a:off x="2200" y="3736"/>
            <a:ext cx="182" cy="238"/>
          </p:xfrm>
          <a:graphic>
            <a:graphicData uri="http://schemas.openxmlformats.org/presentationml/2006/ole">
              <p:oleObj spid="_x0000_s9220" name="Equation" r:id="rId5" imgW="164880" imgH="215640" progId="Equation.3">
                <p:embed/>
              </p:oleObj>
            </a:graphicData>
          </a:graphic>
        </p:graphicFrame>
        <p:graphicFrame>
          <p:nvGraphicFramePr>
            <p:cNvPr id="9221" name="Object 41"/>
            <p:cNvGraphicFramePr>
              <a:graphicFrameLocks noChangeAspect="1"/>
            </p:cNvGraphicFramePr>
            <p:nvPr/>
          </p:nvGraphicFramePr>
          <p:xfrm>
            <a:off x="3334" y="3430"/>
            <a:ext cx="728" cy="272"/>
          </p:xfrm>
          <a:graphic>
            <a:graphicData uri="http://schemas.openxmlformats.org/presentationml/2006/ole">
              <p:oleObj spid="_x0000_s9221" name="Equation" r:id="rId6" imgW="1155600" imgH="431640" progId="Equation.3">
                <p:embed/>
              </p:oleObj>
            </a:graphicData>
          </a:graphic>
        </p:graphicFrame>
        <p:graphicFrame>
          <p:nvGraphicFramePr>
            <p:cNvPr id="9222" name="Object 43"/>
            <p:cNvGraphicFramePr>
              <a:graphicFrameLocks noChangeAspect="1"/>
            </p:cNvGraphicFramePr>
            <p:nvPr/>
          </p:nvGraphicFramePr>
          <p:xfrm>
            <a:off x="3334" y="3702"/>
            <a:ext cx="744" cy="272"/>
          </p:xfrm>
          <a:graphic>
            <a:graphicData uri="http://schemas.openxmlformats.org/presentationml/2006/ole">
              <p:oleObj spid="_x0000_s9222" name="Equation" r:id="rId7" imgW="1180800" imgH="431640" progId="Equation.3">
                <p:embed/>
              </p:oleObj>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9224">
                                            <p:txEl>
                                              <p:pRg st="2" end="2"/>
                                            </p:txEl>
                                          </p:spTgt>
                                        </p:tgtEl>
                                        <p:attrNameLst>
                                          <p:attrName>style.visibility</p:attrName>
                                        </p:attrNameLst>
                                      </p:cBhvr>
                                      <p:to>
                                        <p:strVal val="visible"/>
                                      </p:to>
                                    </p:set>
                                    <p:animEffect transition="in" filter="dissolve">
                                      <p:cBhvr>
                                        <p:cTn id="7" dur="500"/>
                                        <p:tgtEl>
                                          <p:spTgt spid="9224">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224">
                                            <p:txEl>
                                              <p:pRg st="3" end="3"/>
                                            </p:txEl>
                                          </p:spTgt>
                                        </p:tgtEl>
                                        <p:attrNameLst>
                                          <p:attrName>style.visibility</p:attrName>
                                        </p:attrNameLst>
                                      </p:cBhvr>
                                      <p:to>
                                        <p:strVal val="visible"/>
                                      </p:to>
                                    </p:set>
                                    <p:animEffect transition="in" filter="fade">
                                      <p:cBhvr>
                                        <p:cTn id="12" dur="500"/>
                                        <p:tgtEl>
                                          <p:spTgt spid="9224">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224">
                                            <p:txEl>
                                              <p:pRg st="4" end="4"/>
                                            </p:txEl>
                                          </p:spTgt>
                                        </p:tgtEl>
                                        <p:attrNameLst>
                                          <p:attrName>style.visibility</p:attrName>
                                        </p:attrNameLst>
                                      </p:cBhvr>
                                      <p:to>
                                        <p:strVal val="visible"/>
                                      </p:to>
                                    </p:set>
                                    <p:animEffect transition="in" filter="fade">
                                      <p:cBhvr>
                                        <p:cTn id="17" dur="2000"/>
                                        <p:tgtEl>
                                          <p:spTgt spid="922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0" presetClass="entr" presetSubtype="0" decel="100000" fill="hold" nodeType="clickEffect">
                                  <p:stCondLst>
                                    <p:cond delay="0"/>
                                  </p:stCondLst>
                                  <p:childTnLst>
                                    <p:set>
                                      <p:cBhvr>
                                        <p:cTn id="21" dur="1" fill="hold">
                                          <p:stCondLst>
                                            <p:cond delay="0"/>
                                          </p:stCondLst>
                                        </p:cTn>
                                        <p:tgtEl>
                                          <p:spTgt spid="9224">
                                            <p:txEl>
                                              <p:pRg st="5" end="5"/>
                                            </p:txEl>
                                          </p:spTgt>
                                        </p:tgtEl>
                                        <p:attrNameLst>
                                          <p:attrName>style.visibility</p:attrName>
                                        </p:attrNameLst>
                                      </p:cBhvr>
                                      <p:to>
                                        <p:strVal val="visible"/>
                                      </p:to>
                                    </p:set>
                                    <p:anim calcmode="lin" valueType="num">
                                      <p:cBhvr>
                                        <p:cTn id="22" dur="1000" fill="hold"/>
                                        <p:tgtEl>
                                          <p:spTgt spid="9224">
                                            <p:txEl>
                                              <p:pRg st="5" end="5"/>
                                            </p:txEl>
                                          </p:spTgt>
                                        </p:tgtEl>
                                        <p:attrNameLst>
                                          <p:attrName>ppt_w</p:attrName>
                                        </p:attrNameLst>
                                      </p:cBhvr>
                                      <p:tavLst>
                                        <p:tav tm="0">
                                          <p:val>
                                            <p:strVal val="#ppt_w+.3"/>
                                          </p:val>
                                        </p:tav>
                                        <p:tav tm="100000">
                                          <p:val>
                                            <p:strVal val="#ppt_w"/>
                                          </p:val>
                                        </p:tav>
                                      </p:tavLst>
                                    </p:anim>
                                    <p:anim calcmode="lin" valueType="num">
                                      <p:cBhvr>
                                        <p:cTn id="23" dur="1000" fill="hold"/>
                                        <p:tgtEl>
                                          <p:spTgt spid="9224">
                                            <p:txEl>
                                              <p:pRg st="5" end="5"/>
                                            </p:txEl>
                                          </p:spTgt>
                                        </p:tgtEl>
                                        <p:attrNameLst>
                                          <p:attrName>ppt_h</p:attrName>
                                        </p:attrNameLst>
                                      </p:cBhvr>
                                      <p:tavLst>
                                        <p:tav tm="0">
                                          <p:val>
                                            <p:strVal val="#ppt_h"/>
                                          </p:val>
                                        </p:tav>
                                        <p:tav tm="100000">
                                          <p:val>
                                            <p:strVal val="#ppt_h"/>
                                          </p:val>
                                        </p:tav>
                                      </p:tavLst>
                                    </p:anim>
                                    <p:animEffect transition="in" filter="fade">
                                      <p:cBhvr>
                                        <p:cTn id="24" dur="1000"/>
                                        <p:tgtEl>
                                          <p:spTgt spid="9224">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9224">
                                            <p:txEl>
                                              <p:pRg st="6" end="6"/>
                                            </p:txEl>
                                          </p:spTgt>
                                        </p:tgtEl>
                                        <p:attrNameLst>
                                          <p:attrName>style.visibility</p:attrName>
                                        </p:attrNameLst>
                                      </p:cBhvr>
                                      <p:to>
                                        <p:strVal val="visible"/>
                                      </p:to>
                                    </p:set>
                                    <p:animEffect transition="in" filter="dissolve">
                                      <p:cBhvr>
                                        <p:cTn id="29" dur="500"/>
                                        <p:tgtEl>
                                          <p:spTgt spid="9224">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9218"/>
                                        </p:tgtEl>
                                        <p:attrNameLst>
                                          <p:attrName>style.visibility</p:attrName>
                                        </p:attrNameLst>
                                      </p:cBhvr>
                                      <p:to>
                                        <p:strVal val="visible"/>
                                      </p:to>
                                    </p:set>
                                    <p:animEffect transition="in" filter="dissolve">
                                      <p:cBhvr>
                                        <p:cTn id="34" dur="500"/>
                                        <p:tgtEl>
                                          <p:spTgt spid="9218"/>
                                        </p:tgtEl>
                                      </p:cBhvr>
                                    </p:animEffect>
                                  </p:childTnLst>
                                </p:cTn>
                              </p:par>
                            </p:childTnLst>
                          </p:cTn>
                        </p:par>
                      </p:childTnLst>
                    </p:cTn>
                  </p:par>
                  <p:par>
                    <p:cTn id="35" fill="hold">
                      <p:stCondLst>
                        <p:cond delay="indefinite"/>
                      </p:stCondLst>
                      <p:childTnLst>
                        <p:par>
                          <p:cTn id="36" fill="hold">
                            <p:stCondLst>
                              <p:cond delay="0"/>
                            </p:stCondLst>
                            <p:childTnLst>
                              <p:par>
                                <p:cTn id="37" presetID="50" presetClass="entr" presetSubtype="0" decel="100000" fill="hold" nodeType="clickEffect">
                                  <p:stCondLst>
                                    <p:cond delay="0"/>
                                  </p:stCondLst>
                                  <p:childTnLst>
                                    <p:set>
                                      <p:cBhvr>
                                        <p:cTn id="38" dur="1" fill="hold">
                                          <p:stCondLst>
                                            <p:cond delay="0"/>
                                          </p:stCondLst>
                                        </p:cTn>
                                        <p:tgtEl>
                                          <p:spTgt spid="9224">
                                            <p:txEl>
                                              <p:pRg st="9" end="9"/>
                                            </p:txEl>
                                          </p:spTgt>
                                        </p:tgtEl>
                                        <p:attrNameLst>
                                          <p:attrName>style.visibility</p:attrName>
                                        </p:attrNameLst>
                                      </p:cBhvr>
                                      <p:to>
                                        <p:strVal val="visible"/>
                                      </p:to>
                                    </p:set>
                                    <p:anim calcmode="lin" valueType="num">
                                      <p:cBhvr>
                                        <p:cTn id="39" dur="1000" fill="hold"/>
                                        <p:tgtEl>
                                          <p:spTgt spid="9224">
                                            <p:txEl>
                                              <p:pRg st="9" end="9"/>
                                            </p:txEl>
                                          </p:spTgt>
                                        </p:tgtEl>
                                        <p:attrNameLst>
                                          <p:attrName>ppt_w</p:attrName>
                                        </p:attrNameLst>
                                      </p:cBhvr>
                                      <p:tavLst>
                                        <p:tav tm="0">
                                          <p:val>
                                            <p:strVal val="#ppt_w+.3"/>
                                          </p:val>
                                        </p:tav>
                                        <p:tav tm="100000">
                                          <p:val>
                                            <p:strVal val="#ppt_w"/>
                                          </p:val>
                                        </p:tav>
                                      </p:tavLst>
                                    </p:anim>
                                    <p:anim calcmode="lin" valueType="num">
                                      <p:cBhvr>
                                        <p:cTn id="40" dur="1000" fill="hold"/>
                                        <p:tgtEl>
                                          <p:spTgt spid="9224">
                                            <p:txEl>
                                              <p:pRg st="9" end="9"/>
                                            </p:txEl>
                                          </p:spTgt>
                                        </p:tgtEl>
                                        <p:attrNameLst>
                                          <p:attrName>ppt_h</p:attrName>
                                        </p:attrNameLst>
                                      </p:cBhvr>
                                      <p:tavLst>
                                        <p:tav tm="0">
                                          <p:val>
                                            <p:strVal val="#ppt_h"/>
                                          </p:val>
                                        </p:tav>
                                        <p:tav tm="100000">
                                          <p:val>
                                            <p:strVal val="#ppt_h"/>
                                          </p:val>
                                        </p:tav>
                                      </p:tavLst>
                                    </p:anim>
                                    <p:animEffect transition="in" filter="fade">
                                      <p:cBhvr>
                                        <p:cTn id="41" dur="1000"/>
                                        <p:tgtEl>
                                          <p:spTgt spid="9224">
                                            <p:txEl>
                                              <p:pRg st="9" end="9"/>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2"/>
                                        </p:tgtEl>
                                        <p:attrNameLst>
                                          <p:attrName>style.visibility</p:attrName>
                                        </p:attrNameLst>
                                      </p:cBhvr>
                                      <p:to>
                                        <p:strVal val="visible"/>
                                      </p:to>
                                    </p:set>
                                    <p:animEffect transition="in" filter="dissolve">
                                      <p:cBhvr>
                                        <p:cTn id="4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Number Placeholder 5"/>
          <p:cNvSpPr>
            <a:spLocks noGrp="1"/>
          </p:cNvSpPr>
          <p:nvPr>
            <p:ph type="sldNum" sz="quarter" idx="12"/>
          </p:nvPr>
        </p:nvSpPr>
        <p:spPr>
          <a:noFill/>
        </p:spPr>
        <p:txBody>
          <a:bodyPr/>
          <a:lstStyle/>
          <a:p>
            <a:fld id="{A92557B2-272E-463C-984F-9FAAEFF32A63}" type="slidenum">
              <a:rPr lang="ar-SA" smtClean="0"/>
              <a:pPr/>
              <a:t>3</a:t>
            </a:fld>
            <a:endParaRPr lang="en-GB" smtClean="0"/>
          </a:p>
        </p:txBody>
      </p:sp>
      <p:sp>
        <p:nvSpPr>
          <p:cNvPr id="52227" name="Rectangle 2"/>
          <p:cNvSpPr>
            <a:spLocks noGrp="1" noChangeArrowheads="1"/>
          </p:cNvSpPr>
          <p:nvPr>
            <p:ph type="body" idx="1"/>
          </p:nvPr>
        </p:nvSpPr>
        <p:spPr>
          <a:xfrm>
            <a:off x="468313" y="188913"/>
            <a:ext cx="8229600" cy="6480175"/>
          </a:xfrm>
        </p:spPr>
        <p:txBody>
          <a:bodyPr/>
          <a:lstStyle/>
          <a:p>
            <a:pPr algn="ctr" eaLnBrk="1" hangingPunct="1">
              <a:buFontTx/>
              <a:buNone/>
            </a:pPr>
            <a:endParaRPr lang="en-GB" sz="1800" u="sng" smtClean="0"/>
          </a:p>
          <a:p>
            <a:pPr algn="ctr" eaLnBrk="1" hangingPunct="1">
              <a:buFontTx/>
              <a:buNone/>
            </a:pPr>
            <a:r>
              <a:rPr lang="en-GB" sz="2000" u="sng" smtClean="0"/>
              <a:t>Types of variables</a:t>
            </a:r>
          </a:p>
        </p:txBody>
      </p:sp>
      <p:sp>
        <p:nvSpPr>
          <p:cNvPr id="52228"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6154" name="Rectangle 10"/>
          <p:cNvSpPr>
            <a:spLocks noChangeArrowheads="1"/>
          </p:cNvSpPr>
          <p:nvPr/>
        </p:nvSpPr>
        <p:spPr bwMode="auto">
          <a:xfrm>
            <a:off x="5003800" y="908050"/>
            <a:ext cx="3744913" cy="936625"/>
          </a:xfrm>
          <a:prstGeom prst="rect">
            <a:avLst/>
          </a:prstGeom>
          <a:solidFill>
            <a:schemeClr val="bg1"/>
          </a:solidFill>
          <a:ln w="9525">
            <a:solidFill>
              <a:schemeClr val="tx1"/>
            </a:solidFill>
            <a:miter lim="800000"/>
            <a:headEnd/>
            <a:tailEnd/>
          </a:ln>
        </p:spPr>
        <p:txBody>
          <a:bodyPr anchor="ctr"/>
          <a:lstStyle/>
          <a:p>
            <a:pPr algn="l">
              <a:lnSpc>
                <a:spcPct val="70000"/>
              </a:lnSpc>
            </a:pPr>
            <a:r>
              <a:rPr lang="en-GB" sz="1600" b="1" u="sng"/>
              <a:t>Quantitative</a:t>
            </a:r>
            <a:r>
              <a:rPr lang="en-GB" sz="1600"/>
              <a:t>; if the value of the variable are numbers indicating how much or how many of something</a:t>
            </a:r>
          </a:p>
        </p:txBody>
      </p:sp>
      <p:sp>
        <p:nvSpPr>
          <p:cNvPr id="6155" name="Rectangle 11"/>
          <p:cNvSpPr>
            <a:spLocks noChangeArrowheads="1"/>
          </p:cNvSpPr>
          <p:nvPr/>
        </p:nvSpPr>
        <p:spPr bwMode="auto">
          <a:xfrm>
            <a:off x="4716463" y="1989138"/>
            <a:ext cx="1727200" cy="1800225"/>
          </a:xfrm>
          <a:prstGeom prst="rect">
            <a:avLst/>
          </a:prstGeom>
          <a:solidFill>
            <a:schemeClr val="bg1"/>
          </a:solidFill>
          <a:ln w="9525">
            <a:solidFill>
              <a:schemeClr val="tx1"/>
            </a:solidFill>
            <a:miter lim="800000"/>
            <a:headEnd/>
            <a:tailEnd/>
          </a:ln>
        </p:spPr>
        <p:txBody>
          <a:bodyPr anchor="ctr"/>
          <a:lstStyle/>
          <a:p>
            <a:pPr algn="l"/>
            <a:r>
              <a:rPr lang="en-GB" sz="1600" b="1" u="sng"/>
              <a:t>Discrete</a:t>
            </a:r>
            <a:r>
              <a:rPr lang="en-GB" sz="1600"/>
              <a:t>: Can have countable numbers of values ( there are gaps between the values)</a:t>
            </a:r>
          </a:p>
        </p:txBody>
      </p:sp>
      <p:sp>
        <p:nvSpPr>
          <p:cNvPr id="6156" name="Rectangle 12"/>
          <p:cNvSpPr>
            <a:spLocks noChangeArrowheads="1"/>
          </p:cNvSpPr>
          <p:nvPr/>
        </p:nvSpPr>
        <p:spPr bwMode="auto">
          <a:xfrm>
            <a:off x="6588125" y="2276475"/>
            <a:ext cx="2305050" cy="2160588"/>
          </a:xfrm>
          <a:prstGeom prst="rect">
            <a:avLst/>
          </a:prstGeom>
          <a:solidFill>
            <a:schemeClr val="bg1"/>
          </a:solidFill>
          <a:ln w="9525">
            <a:solidFill>
              <a:schemeClr val="tx1"/>
            </a:solidFill>
            <a:miter lim="800000"/>
            <a:headEnd/>
            <a:tailEnd/>
          </a:ln>
        </p:spPr>
        <p:txBody>
          <a:bodyPr anchor="ctr"/>
          <a:lstStyle/>
          <a:p>
            <a:pPr algn="l"/>
            <a:r>
              <a:rPr lang="en-GB" sz="1600" b="1" u="sng"/>
              <a:t>Continuou</a:t>
            </a:r>
            <a:r>
              <a:rPr lang="en-GB" sz="1600" u="sng"/>
              <a:t>s</a:t>
            </a:r>
            <a:r>
              <a:rPr lang="en-GB" sz="1600"/>
              <a:t>: Can have any value within a certain interval of values. it is usually measured on some scale in terms of some measurement units like kilograms, meters …etc</a:t>
            </a:r>
            <a:r>
              <a:rPr lang="en-GB" sz="1200"/>
              <a:t>  </a:t>
            </a:r>
            <a:endParaRPr lang="en-GB" sz="1400"/>
          </a:p>
        </p:txBody>
      </p:sp>
      <p:sp>
        <p:nvSpPr>
          <p:cNvPr id="6157" name="Rectangle 13"/>
          <p:cNvSpPr>
            <a:spLocks noChangeArrowheads="1"/>
          </p:cNvSpPr>
          <p:nvPr/>
        </p:nvSpPr>
        <p:spPr bwMode="auto">
          <a:xfrm>
            <a:off x="827088" y="908050"/>
            <a:ext cx="3960812" cy="865188"/>
          </a:xfrm>
          <a:prstGeom prst="rect">
            <a:avLst/>
          </a:prstGeom>
          <a:solidFill>
            <a:schemeClr val="bg1"/>
          </a:solidFill>
          <a:ln w="9525">
            <a:solidFill>
              <a:schemeClr val="tx1"/>
            </a:solidFill>
            <a:miter lim="800000"/>
            <a:headEnd/>
            <a:tailEnd/>
          </a:ln>
        </p:spPr>
        <p:txBody>
          <a:bodyPr anchor="ctr"/>
          <a:lstStyle/>
          <a:p>
            <a:pPr algn="l">
              <a:lnSpc>
                <a:spcPct val="90000"/>
              </a:lnSpc>
            </a:pPr>
            <a:r>
              <a:rPr lang="en-GB" sz="1600" b="1" u="sng"/>
              <a:t>Qualitative</a:t>
            </a:r>
            <a:r>
              <a:rPr lang="en-GB" sz="1600" u="sng"/>
              <a:t>:</a:t>
            </a:r>
            <a:r>
              <a:rPr lang="en-GB" sz="1600"/>
              <a:t> If the values of the variables are word indicating to which category an element of the population belongs. </a:t>
            </a:r>
            <a:endParaRPr lang="en-GB" sz="1600" u="sng"/>
          </a:p>
        </p:txBody>
      </p:sp>
      <p:sp>
        <p:nvSpPr>
          <p:cNvPr id="6158" name="AutoShape 14"/>
          <p:cNvSpPr>
            <a:spLocks noChangeArrowheads="1"/>
          </p:cNvSpPr>
          <p:nvPr/>
        </p:nvSpPr>
        <p:spPr bwMode="auto">
          <a:xfrm>
            <a:off x="4429125" y="4003675"/>
            <a:ext cx="2087563" cy="2809875"/>
          </a:xfrm>
          <a:prstGeom prst="roundRect">
            <a:avLst>
              <a:gd name="adj" fmla="val 16667"/>
            </a:avLst>
          </a:prstGeom>
          <a:noFill/>
          <a:ln w="9525">
            <a:solidFill>
              <a:schemeClr val="tx1"/>
            </a:solidFill>
            <a:round/>
            <a:headEnd/>
            <a:tailEnd/>
          </a:ln>
        </p:spPr>
        <p:txBody>
          <a:bodyPr anchor="ctr"/>
          <a:lstStyle/>
          <a:p>
            <a:pPr algn="l"/>
            <a:r>
              <a:rPr lang="en-GB" sz="1300"/>
              <a:t>Examples: </a:t>
            </a:r>
          </a:p>
          <a:p>
            <a:pPr algn="l"/>
            <a:r>
              <a:rPr lang="en-GB" sz="1300"/>
              <a:t>*Number of patients admitted to a hospital in one day (x=1,2,…)</a:t>
            </a:r>
          </a:p>
          <a:p>
            <a:pPr algn="l"/>
            <a:r>
              <a:rPr lang="en-GB" sz="1300"/>
              <a:t>* Number of pain killer tablets (x= 0.5,1,1.5,2 ,2.5,…)</a:t>
            </a:r>
          </a:p>
          <a:p>
            <a:pPr algn="ctr"/>
            <a:endParaRPr lang="en-GB" sz="1300"/>
          </a:p>
          <a:p>
            <a:pPr algn="l"/>
            <a:r>
              <a:rPr lang="en-GB" sz="1300"/>
              <a:t>Note: Discrete values can take either integer values or decimal values with gaps between the values</a:t>
            </a:r>
            <a:r>
              <a:rPr lang="en-GB" sz="1200"/>
              <a:t>.  </a:t>
            </a:r>
          </a:p>
        </p:txBody>
      </p:sp>
      <p:sp>
        <p:nvSpPr>
          <p:cNvPr id="6159" name="AutoShape 15"/>
          <p:cNvSpPr>
            <a:spLocks noChangeArrowheads="1"/>
          </p:cNvSpPr>
          <p:nvPr/>
        </p:nvSpPr>
        <p:spPr bwMode="auto">
          <a:xfrm>
            <a:off x="6877050" y="4724400"/>
            <a:ext cx="1871663" cy="1730375"/>
          </a:xfrm>
          <a:prstGeom prst="roundRect">
            <a:avLst>
              <a:gd name="adj" fmla="val 16667"/>
            </a:avLst>
          </a:prstGeom>
          <a:noFill/>
          <a:ln w="9525">
            <a:solidFill>
              <a:schemeClr val="tx1"/>
            </a:solidFill>
            <a:round/>
            <a:headEnd/>
            <a:tailEnd/>
          </a:ln>
        </p:spPr>
        <p:txBody>
          <a:bodyPr anchor="ctr"/>
          <a:lstStyle/>
          <a:p>
            <a:pPr algn="l"/>
            <a:r>
              <a:rPr lang="en-GB" sz="1400"/>
              <a:t>Examples: </a:t>
            </a:r>
          </a:p>
          <a:p>
            <a:pPr algn="l"/>
            <a:r>
              <a:rPr lang="en-GB" sz="1400"/>
              <a:t>*Level of chemical in drinking water</a:t>
            </a:r>
          </a:p>
          <a:p>
            <a:pPr algn="l"/>
            <a:r>
              <a:rPr lang="en-GB" sz="1400"/>
              <a:t>*height (140&lt;x&lt;190)</a:t>
            </a:r>
          </a:p>
          <a:p>
            <a:pPr algn="l"/>
            <a:r>
              <a:rPr lang="en-GB" sz="1400"/>
              <a:t>*blood sugar level of a person.</a:t>
            </a:r>
          </a:p>
        </p:txBody>
      </p:sp>
      <p:sp>
        <p:nvSpPr>
          <p:cNvPr id="6160" name="Rectangle 16"/>
          <p:cNvSpPr>
            <a:spLocks noChangeArrowheads="1"/>
          </p:cNvSpPr>
          <p:nvPr/>
        </p:nvSpPr>
        <p:spPr bwMode="auto">
          <a:xfrm>
            <a:off x="684213" y="2133600"/>
            <a:ext cx="1727200" cy="1008063"/>
          </a:xfrm>
          <a:prstGeom prst="rect">
            <a:avLst/>
          </a:prstGeom>
          <a:solidFill>
            <a:schemeClr val="bg1"/>
          </a:solidFill>
          <a:ln w="9525">
            <a:solidFill>
              <a:schemeClr val="tx1"/>
            </a:solidFill>
            <a:miter lim="800000"/>
            <a:headEnd/>
            <a:tailEnd/>
          </a:ln>
        </p:spPr>
        <p:txBody>
          <a:bodyPr anchor="ctr"/>
          <a:lstStyle/>
          <a:p>
            <a:pPr algn="l"/>
            <a:r>
              <a:rPr lang="en-GB" sz="1600" b="1" u="sng"/>
              <a:t>Nominal</a:t>
            </a:r>
            <a:r>
              <a:rPr lang="en-GB" sz="1600"/>
              <a:t>: the value of the variables are names only</a:t>
            </a:r>
          </a:p>
        </p:txBody>
      </p:sp>
      <p:sp>
        <p:nvSpPr>
          <p:cNvPr id="6161" name="Rectangle 17"/>
          <p:cNvSpPr>
            <a:spLocks noChangeArrowheads="1"/>
          </p:cNvSpPr>
          <p:nvPr/>
        </p:nvSpPr>
        <p:spPr bwMode="auto">
          <a:xfrm>
            <a:off x="2771775" y="2205038"/>
            <a:ext cx="1727200" cy="863600"/>
          </a:xfrm>
          <a:prstGeom prst="rect">
            <a:avLst/>
          </a:prstGeom>
          <a:solidFill>
            <a:schemeClr val="bg1"/>
          </a:solidFill>
          <a:ln w="9525">
            <a:solidFill>
              <a:schemeClr val="tx1"/>
            </a:solidFill>
            <a:miter lim="800000"/>
            <a:headEnd/>
            <a:tailEnd/>
          </a:ln>
        </p:spPr>
        <p:txBody>
          <a:bodyPr anchor="ctr"/>
          <a:lstStyle/>
          <a:p>
            <a:pPr algn="l"/>
            <a:r>
              <a:rPr lang="en-GB" sz="1600" b="1" u="sng"/>
              <a:t>Ordinal</a:t>
            </a:r>
            <a:r>
              <a:rPr lang="en-GB" sz="1600"/>
              <a:t>: variables can be ordered.</a:t>
            </a:r>
          </a:p>
        </p:txBody>
      </p:sp>
      <p:sp>
        <p:nvSpPr>
          <p:cNvPr id="6164" name="AutoShape 20"/>
          <p:cNvSpPr>
            <a:spLocks noChangeArrowheads="1"/>
          </p:cNvSpPr>
          <p:nvPr/>
        </p:nvSpPr>
        <p:spPr bwMode="auto">
          <a:xfrm>
            <a:off x="611188" y="3789363"/>
            <a:ext cx="1800225" cy="1730375"/>
          </a:xfrm>
          <a:prstGeom prst="roundRect">
            <a:avLst>
              <a:gd name="adj" fmla="val 16667"/>
            </a:avLst>
          </a:prstGeom>
          <a:noFill/>
          <a:ln w="9525">
            <a:solidFill>
              <a:schemeClr val="tx1"/>
            </a:solidFill>
            <a:round/>
            <a:headEnd/>
            <a:tailEnd/>
          </a:ln>
        </p:spPr>
        <p:txBody>
          <a:bodyPr anchor="ctr"/>
          <a:lstStyle/>
          <a:p>
            <a:pPr algn="l"/>
            <a:r>
              <a:rPr lang="en-GB" sz="1400"/>
              <a:t>Examples: </a:t>
            </a:r>
          </a:p>
          <a:p>
            <a:pPr algn="l"/>
            <a:r>
              <a:rPr lang="en-GB" sz="1400"/>
              <a:t>*Gender: Female or male.</a:t>
            </a:r>
          </a:p>
          <a:p>
            <a:pPr algn="l"/>
            <a:r>
              <a:rPr lang="en-GB" sz="1400"/>
              <a:t>* Eye colour: Black, brown, green, etc</a:t>
            </a:r>
          </a:p>
        </p:txBody>
      </p:sp>
      <p:sp>
        <p:nvSpPr>
          <p:cNvPr id="6165" name="AutoShape 21"/>
          <p:cNvSpPr>
            <a:spLocks noChangeArrowheads="1"/>
          </p:cNvSpPr>
          <p:nvPr/>
        </p:nvSpPr>
        <p:spPr bwMode="auto">
          <a:xfrm>
            <a:off x="2484438" y="3789363"/>
            <a:ext cx="1655762" cy="2303462"/>
          </a:xfrm>
          <a:prstGeom prst="roundRect">
            <a:avLst>
              <a:gd name="adj" fmla="val 16667"/>
            </a:avLst>
          </a:prstGeom>
          <a:noFill/>
          <a:ln w="9525">
            <a:solidFill>
              <a:schemeClr val="tx1"/>
            </a:solidFill>
            <a:round/>
            <a:headEnd/>
            <a:tailEnd/>
          </a:ln>
        </p:spPr>
        <p:txBody>
          <a:bodyPr anchor="ctr"/>
          <a:lstStyle/>
          <a:p>
            <a:pPr algn="l"/>
            <a:r>
              <a:rPr lang="en-GB" sz="1400"/>
              <a:t>Examples: </a:t>
            </a:r>
          </a:p>
          <a:p>
            <a:pPr algn="l"/>
            <a:r>
              <a:rPr lang="en-GB" sz="1400"/>
              <a:t>Educational level: elementary ,intermediate, high school.</a:t>
            </a:r>
          </a:p>
          <a:p>
            <a:pPr algn="l"/>
            <a:r>
              <a:rPr lang="en-GB" sz="1400"/>
              <a:t>Blood pressure: Low, medium, high</a:t>
            </a:r>
          </a:p>
        </p:txBody>
      </p:sp>
      <p:sp>
        <p:nvSpPr>
          <p:cNvPr id="6166" name="Line 22"/>
          <p:cNvSpPr>
            <a:spLocks noChangeShapeType="1"/>
          </p:cNvSpPr>
          <p:nvPr/>
        </p:nvSpPr>
        <p:spPr bwMode="auto">
          <a:xfrm>
            <a:off x="2627313" y="1773238"/>
            <a:ext cx="360362" cy="287337"/>
          </a:xfrm>
          <a:prstGeom prst="line">
            <a:avLst/>
          </a:prstGeom>
          <a:noFill/>
          <a:ln w="9525">
            <a:solidFill>
              <a:schemeClr val="tx1"/>
            </a:solidFill>
            <a:round/>
            <a:headEnd/>
            <a:tailEnd type="triangle" w="med" len="med"/>
          </a:ln>
        </p:spPr>
        <p:txBody>
          <a:bodyPr/>
          <a:lstStyle/>
          <a:p>
            <a:endParaRPr lang="ar-SA"/>
          </a:p>
        </p:txBody>
      </p:sp>
      <p:sp>
        <p:nvSpPr>
          <p:cNvPr id="6167" name="Line 23"/>
          <p:cNvSpPr>
            <a:spLocks noChangeShapeType="1"/>
          </p:cNvSpPr>
          <p:nvPr/>
        </p:nvSpPr>
        <p:spPr bwMode="auto">
          <a:xfrm flipH="1">
            <a:off x="2051050" y="1773238"/>
            <a:ext cx="576263" cy="287337"/>
          </a:xfrm>
          <a:prstGeom prst="line">
            <a:avLst/>
          </a:prstGeom>
          <a:noFill/>
          <a:ln w="9525">
            <a:solidFill>
              <a:schemeClr val="tx1"/>
            </a:solidFill>
            <a:round/>
            <a:headEnd/>
            <a:tailEnd type="triangle" w="med" len="med"/>
          </a:ln>
        </p:spPr>
        <p:txBody>
          <a:bodyPr/>
          <a:lstStyle/>
          <a:p>
            <a:endParaRPr lang="ar-SA"/>
          </a:p>
        </p:txBody>
      </p:sp>
      <p:sp>
        <p:nvSpPr>
          <p:cNvPr id="6168" name="Line 24"/>
          <p:cNvSpPr>
            <a:spLocks noChangeShapeType="1"/>
          </p:cNvSpPr>
          <p:nvPr/>
        </p:nvSpPr>
        <p:spPr bwMode="auto">
          <a:xfrm>
            <a:off x="6732588" y="1846263"/>
            <a:ext cx="287337" cy="358775"/>
          </a:xfrm>
          <a:prstGeom prst="line">
            <a:avLst/>
          </a:prstGeom>
          <a:noFill/>
          <a:ln w="9525">
            <a:solidFill>
              <a:schemeClr val="tx1"/>
            </a:solidFill>
            <a:round/>
            <a:headEnd/>
            <a:tailEnd type="triangle" w="med" len="med"/>
          </a:ln>
        </p:spPr>
        <p:txBody>
          <a:bodyPr/>
          <a:lstStyle/>
          <a:p>
            <a:endParaRPr lang="ar-SA"/>
          </a:p>
        </p:txBody>
      </p:sp>
      <p:sp>
        <p:nvSpPr>
          <p:cNvPr id="6169" name="Line 25"/>
          <p:cNvSpPr>
            <a:spLocks noChangeShapeType="1"/>
          </p:cNvSpPr>
          <p:nvPr/>
        </p:nvSpPr>
        <p:spPr bwMode="auto">
          <a:xfrm flipH="1">
            <a:off x="6443663" y="1844675"/>
            <a:ext cx="215900" cy="144463"/>
          </a:xfrm>
          <a:prstGeom prst="line">
            <a:avLst/>
          </a:prstGeom>
          <a:noFill/>
          <a:ln w="9525">
            <a:solidFill>
              <a:schemeClr val="tx1"/>
            </a:solidFill>
            <a:round/>
            <a:headEnd/>
            <a:tailEnd type="triangle" w="med" len="med"/>
          </a:ln>
        </p:spPr>
        <p:txBody>
          <a:bodyPr/>
          <a:lstStyle/>
          <a:p>
            <a:endParaRPr lang="ar-SA"/>
          </a:p>
        </p:txBody>
      </p:sp>
      <p:sp>
        <p:nvSpPr>
          <p:cNvPr id="6170" name="Line 26"/>
          <p:cNvSpPr>
            <a:spLocks noChangeShapeType="1"/>
          </p:cNvSpPr>
          <p:nvPr/>
        </p:nvSpPr>
        <p:spPr bwMode="auto">
          <a:xfrm>
            <a:off x="7667625" y="4508500"/>
            <a:ext cx="0" cy="215900"/>
          </a:xfrm>
          <a:prstGeom prst="line">
            <a:avLst/>
          </a:prstGeom>
          <a:noFill/>
          <a:ln w="9525">
            <a:solidFill>
              <a:schemeClr val="tx1"/>
            </a:solidFill>
            <a:round/>
            <a:headEnd/>
            <a:tailEnd type="triangle" w="med" len="med"/>
          </a:ln>
        </p:spPr>
        <p:txBody>
          <a:bodyPr/>
          <a:lstStyle/>
          <a:p>
            <a:endParaRPr lang="ar-SA"/>
          </a:p>
        </p:txBody>
      </p:sp>
      <p:sp>
        <p:nvSpPr>
          <p:cNvPr id="6171" name="Line 27"/>
          <p:cNvSpPr>
            <a:spLocks noChangeShapeType="1"/>
          </p:cNvSpPr>
          <p:nvPr/>
        </p:nvSpPr>
        <p:spPr bwMode="auto">
          <a:xfrm>
            <a:off x="3492500" y="3068638"/>
            <a:ext cx="0" cy="574675"/>
          </a:xfrm>
          <a:prstGeom prst="line">
            <a:avLst/>
          </a:prstGeom>
          <a:noFill/>
          <a:ln w="9525">
            <a:solidFill>
              <a:schemeClr val="tx1"/>
            </a:solidFill>
            <a:round/>
            <a:headEnd/>
            <a:tailEnd type="triangle" w="med" len="med"/>
          </a:ln>
        </p:spPr>
        <p:txBody>
          <a:bodyPr/>
          <a:lstStyle/>
          <a:p>
            <a:endParaRPr lang="ar-SA"/>
          </a:p>
        </p:txBody>
      </p:sp>
      <p:sp>
        <p:nvSpPr>
          <p:cNvPr id="6172" name="Line 28"/>
          <p:cNvSpPr>
            <a:spLocks noChangeShapeType="1"/>
          </p:cNvSpPr>
          <p:nvPr/>
        </p:nvSpPr>
        <p:spPr bwMode="auto">
          <a:xfrm>
            <a:off x="1476375" y="3141663"/>
            <a:ext cx="0" cy="574675"/>
          </a:xfrm>
          <a:prstGeom prst="line">
            <a:avLst/>
          </a:prstGeom>
          <a:noFill/>
          <a:ln w="9525">
            <a:solidFill>
              <a:schemeClr val="tx1"/>
            </a:solidFill>
            <a:round/>
            <a:headEnd/>
            <a:tailEnd type="triangle" w="med" len="med"/>
          </a:ln>
        </p:spPr>
        <p:txBody>
          <a:bodyPr/>
          <a:lstStyle/>
          <a:p>
            <a:endParaRPr lang="ar-SA"/>
          </a:p>
        </p:txBody>
      </p:sp>
      <p:sp>
        <p:nvSpPr>
          <p:cNvPr id="6174" name="Line 30"/>
          <p:cNvSpPr>
            <a:spLocks noChangeShapeType="1"/>
          </p:cNvSpPr>
          <p:nvPr/>
        </p:nvSpPr>
        <p:spPr bwMode="auto">
          <a:xfrm>
            <a:off x="5580063" y="3789363"/>
            <a:ext cx="0" cy="217487"/>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157"/>
                                        </p:tgtEl>
                                        <p:attrNameLst>
                                          <p:attrName>style.visibility</p:attrName>
                                        </p:attrNameLst>
                                      </p:cBhvr>
                                      <p:to>
                                        <p:strVal val="visible"/>
                                      </p:to>
                                    </p:set>
                                    <p:animEffect transition="in" filter="wipe(down)">
                                      <p:cBhvr>
                                        <p:cTn id="7" dur="500"/>
                                        <p:tgtEl>
                                          <p:spTgt spid="615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154"/>
                                        </p:tgtEl>
                                        <p:attrNameLst>
                                          <p:attrName>style.visibility</p:attrName>
                                        </p:attrNameLst>
                                      </p:cBhvr>
                                      <p:to>
                                        <p:strVal val="visible"/>
                                      </p:to>
                                    </p:set>
                                    <p:animEffect transition="in" filter="wipe(down)">
                                      <p:cBhvr>
                                        <p:cTn id="12" dur="500"/>
                                        <p:tgtEl>
                                          <p:spTgt spid="615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68"/>
                                        </p:tgtEl>
                                        <p:attrNameLst>
                                          <p:attrName>style.visibility</p:attrName>
                                        </p:attrNameLst>
                                      </p:cBhvr>
                                      <p:to>
                                        <p:strVal val="visible"/>
                                      </p:to>
                                    </p:set>
                                    <p:animEffect transition="in" filter="wipe(left)">
                                      <p:cBhvr>
                                        <p:cTn id="17" dur="500"/>
                                        <p:tgtEl>
                                          <p:spTgt spid="6168"/>
                                        </p:tgtEl>
                                      </p:cBhvr>
                                    </p:animEffect>
                                  </p:childTnLst>
                                </p:cTn>
                              </p:par>
                              <p:par>
                                <p:cTn id="18" presetID="4" presetClass="entr" presetSubtype="16" fill="hold" grpId="0" nodeType="withEffect">
                                  <p:stCondLst>
                                    <p:cond delay="0"/>
                                  </p:stCondLst>
                                  <p:childTnLst>
                                    <p:set>
                                      <p:cBhvr>
                                        <p:cTn id="19" dur="1" fill="hold">
                                          <p:stCondLst>
                                            <p:cond delay="0"/>
                                          </p:stCondLst>
                                        </p:cTn>
                                        <p:tgtEl>
                                          <p:spTgt spid="6156"/>
                                        </p:tgtEl>
                                        <p:attrNameLst>
                                          <p:attrName>style.visibility</p:attrName>
                                        </p:attrNameLst>
                                      </p:cBhvr>
                                      <p:to>
                                        <p:strVal val="visible"/>
                                      </p:to>
                                    </p:set>
                                    <p:animEffect transition="in" filter="box(in)">
                                      <p:cBhvr>
                                        <p:cTn id="20" dur="500"/>
                                        <p:tgtEl>
                                          <p:spTgt spid="615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6169"/>
                                        </p:tgtEl>
                                        <p:attrNameLst>
                                          <p:attrName>style.visibility</p:attrName>
                                        </p:attrNameLst>
                                      </p:cBhvr>
                                      <p:to>
                                        <p:strVal val="visible"/>
                                      </p:to>
                                    </p:set>
                                    <p:animEffect transition="in" filter="wipe(right)">
                                      <p:cBhvr>
                                        <p:cTn id="25" dur="500"/>
                                        <p:tgtEl>
                                          <p:spTgt spid="6169"/>
                                        </p:tgtEl>
                                      </p:cBhvr>
                                    </p:animEffect>
                                  </p:childTnLst>
                                </p:cTn>
                              </p:par>
                              <p:par>
                                <p:cTn id="26" presetID="4" presetClass="entr" presetSubtype="16" fill="hold" grpId="0" nodeType="withEffect">
                                  <p:stCondLst>
                                    <p:cond delay="0"/>
                                  </p:stCondLst>
                                  <p:childTnLst>
                                    <p:set>
                                      <p:cBhvr>
                                        <p:cTn id="27" dur="1" fill="hold">
                                          <p:stCondLst>
                                            <p:cond delay="0"/>
                                          </p:stCondLst>
                                        </p:cTn>
                                        <p:tgtEl>
                                          <p:spTgt spid="6155"/>
                                        </p:tgtEl>
                                        <p:attrNameLst>
                                          <p:attrName>style.visibility</p:attrName>
                                        </p:attrNameLst>
                                      </p:cBhvr>
                                      <p:to>
                                        <p:strVal val="visible"/>
                                      </p:to>
                                    </p:set>
                                    <p:animEffect transition="in" filter="box(in)">
                                      <p:cBhvr>
                                        <p:cTn id="28" dur="500"/>
                                        <p:tgtEl>
                                          <p:spTgt spid="6155"/>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6170"/>
                                        </p:tgtEl>
                                        <p:attrNameLst>
                                          <p:attrName>style.visibility</p:attrName>
                                        </p:attrNameLst>
                                      </p:cBhvr>
                                      <p:to>
                                        <p:strVal val="visible"/>
                                      </p:to>
                                    </p:set>
                                    <p:animEffect transition="in" filter="wipe(up)">
                                      <p:cBhvr>
                                        <p:cTn id="33" dur="500"/>
                                        <p:tgtEl>
                                          <p:spTgt spid="6170"/>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6159"/>
                                        </p:tgtEl>
                                        <p:attrNameLst>
                                          <p:attrName>style.visibility</p:attrName>
                                        </p:attrNameLst>
                                      </p:cBhvr>
                                      <p:to>
                                        <p:strVal val="visible"/>
                                      </p:to>
                                    </p:set>
                                    <p:anim calcmode="lin" valueType="num">
                                      <p:cBhvr>
                                        <p:cTn id="36" dur="500" fill="hold"/>
                                        <p:tgtEl>
                                          <p:spTgt spid="6159"/>
                                        </p:tgtEl>
                                        <p:attrNameLst>
                                          <p:attrName>ppt_w</p:attrName>
                                        </p:attrNameLst>
                                      </p:cBhvr>
                                      <p:tavLst>
                                        <p:tav tm="0">
                                          <p:val>
                                            <p:strVal val="#ppt_w*0.70"/>
                                          </p:val>
                                        </p:tav>
                                        <p:tav tm="100000">
                                          <p:val>
                                            <p:strVal val="#ppt_w"/>
                                          </p:val>
                                        </p:tav>
                                      </p:tavLst>
                                    </p:anim>
                                    <p:anim calcmode="lin" valueType="num">
                                      <p:cBhvr>
                                        <p:cTn id="37" dur="500" fill="hold"/>
                                        <p:tgtEl>
                                          <p:spTgt spid="6159"/>
                                        </p:tgtEl>
                                        <p:attrNameLst>
                                          <p:attrName>ppt_h</p:attrName>
                                        </p:attrNameLst>
                                      </p:cBhvr>
                                      <p:tavLst>
                                        <p:tav tm="0">
                                          <p:val>
                                            <p:strVal val="#ppt_h"/>
                                          </p:val>
                                        </p:tav>
                                        <p:tav tm="100000">
                                          <p:val>
                                            <p:strVal val="#ppt_h"/>
                                          </p:val>
                                        </p:tav>
                                      </p:tavLst>
                                    </p:anim>
                                    <p:animEffect transition="in" filter="fade">
                                      <p:cBhvr>
                                        <p:cTn id="38" dur="500"/>
                                        <p:tgtEl>
                                          <p:spTgt spid="6159"/>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1" fill="hold" grpId="0" nodeType="clickEffect">
                                  <p:stCondLst>
                                    <p:cond delay="0"/>
                                  </p:stCondLst>
                                  <p:childTnLst>
                                    <p:set>
                                      <p:cBhvr>
                                        <p:cTn id="42" dur="1" fill="hold">
                                          <p:stCondLst>
                                            <p:cond delay="0"/>
                                          </p:stCondLst>
                                        </p:cTn>
                                        <p:tgtEl>
                                          <p:spTgt spid="6174"/>
                                        </p:tgtEl>
                                        <p:attrNameLst>
                                          <p:attrName>style.visibility</p:attrName>
                                        </p:attrNameLst>
                                      </p:cBhvr>
                                      <p:to>
                                        <p:strVal val="visible"/>
                                      </p:to>
                                    </p:set>
                                    <p:animEffect transition="in" filter="wipe(up)">
                                      <p:cBhvr>
                                        <p:cTn id="43" dur="500"/>
                                        <p:tgtEl>
                                          <p:spTgt spid="6174"/>
                                        </p:tgtEl>
                                      </p:cBhvr>
                                    </p:animEffect>
                                  </p:childTnLst>
                                </p:cTn>
                              </p:par>
                              <p:par>
                                <p:cTn id="44" presetID="3" presetClass="entr" presetSubtype="10" fill="hold" grpId="0" nodeType="withEffect">
                                  <p:stCondLst>
                                    <p:cond delay="0"/>
                                  </p:stCondLst>
                                  <p:childTnLst>
                                    <p:set>
                                      <p:cBhvr>
                                        <p:cTn id="45" dur="1" fill="hold">
                                          <p:stCondLst>
                                            <p:cond delay="0"/>
                                          </p:stCondLst>
                                        </p:cTn>
                                        <p:tgtEl>
                                          <p:spTgt spid="6158"/>
                                        </p:tgtEl>
                                        <p:attrNameLst>
                                          <p:attrName>style.visibility</p:attrName>
                                        </p:attrNameLst>
                                      </p:cBhvr>
                                      <p:to>
                                        <p:strVal val="visible"/>
                                      </p:to>
                                    </p:set>
                                    <p:animEffect transition="in" filter="blinds(horizontal)">
                                      <p:cBhvr>
                                        <p:cTn id="46" dur="500"/>
                                        <p:tgtEl>
                                          <p:spTgt spid="6158"/>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2" fill="hold" grpId="0" nodeType="clickEffect">
                                  <p:stCondLst>
                                    <p:cond delay="0"/>
                                  </p:stCondLst>
                                  <p:childTnLst>
                                    <p:set>
                                      <p:cBhvr>
                                        <p:cTn id="50" dur="1" fill="hold">
                                          <p:stCondLst>
                                            <p:cond delay="0"/>
                                          </p:stCondLst>
                                        </p:cTn>
                                        <p:tgtEl>
                                          <p:spTgt spid="6167"/>
                                        </p:tgtEl>
                                        <p:attrNameLst>
                                          <p:attrName>style.visibility</p:attrName>
                                        </p:attrNameLst>
                                      </p:cBhvr>
                                      <p:to>
                                        <p:strVal val="visible"/>
                                      </p:to>
                                    </p:set>
                                    <p:animEffect transition="in" filter="wipe(right)">
                                      <p:cBhvr>
                                        <p:cTn id="51" dur="500"/>
                                        <p:tgtEl>
                                          <p:spTgt spid="6167"/>
                                        </p:tgtEl>
                                      </p:cBhvr>
                                    </p:animEffect>
                                  </p:childTnLst>
                                </p:cTn>
                              </p:par>
                              <p:par>
                                <p:cTn id="52" presetID="4" presetClass="entr" presetSubtype="16" fill="hold" grpId="0" nodeType="withEffect">
                                  <p:stCondLst>
                                    <p:cond delay="0"/>
                                  </p:stCondLst>
                                  <p:childTnLst>
                                    <p:set>
                                      <p:cBhvr>
                                        <p:cTn id="53" dur="1" fill="hold">
                                          <p:stCondLst>
                                            <p:cond delay="0"/>
                                          </p:stCondLst>
                                        </p:cTn>
                                        <p:tgtEl>
                                          <p:spTgt spid="6160"/>
                                        </p:tgtEl>
                                        <p:attrNameLst>
                                          <p:attrName>style.visibility</p:attrName>
                                        </p:attrNameLst>
                                      </p:cBhvr>
                                      <p:to>
                                        <p:strVal val="visible"/>
                                      </p:to>
                                    </p:set>
                                    <p:animEffect transition="in" filter="box(in)">
                                      <p:cBhvr>
                                        <p:cTn id="54" dur="500"/>
                                        <p:tgtEl>
                                          <p:spTgt spid="6160"/>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6166"/>
                                        </p:tgtEl>
                                        <p:attrNameLst>
                                          <p:attrName>style.visibility</p:attrName>
                                        </p:attrNameLst>
                                      </p:cBhvr>
                                      <p:to>
                                        <p:strVal val="visible"/>
                                      </p:to>
                                    </p:set>
                                    <p:animEffect transition="in" filter="wipe(left)">
                                      <p:cBhvr>
                                        <p:cTn id="59" dur="500"/>
                                        <p:tgtEl>
                                          <p:spTgt spid="6166"/>
                                        </p:tgtEl>
                                      </p:cBhvr>
                                    </p:animEffect>
                                  </p:childTnLst>
                                </p:cTn>
                              </p:par>
                              <p:par>
                                <p:cTn id="60" presetID="4" presetClass="entr" presetSubtype="16" fill="hold" grpId="0" nodeType="withEffect">
                                  <p:stCondLst>
                                    <p:cond delay="0"/>
                                  </p:stCondLst>
                                  <p:childTnLst>
                                    <p:set>
                                      <p:cBhvr>
                                        <p:cTn id="61" dur="1" fill="hold">
                                          <p:stCondLst>
                                            <p:cond delay="0"/>
                                          </p:stCondLst>
                                        </p:cTn>
                                        <p:tgtEl>
                                          <p:spTgt spid="6161"/>
                                        </p:tgtEl>
                                        <p:attrNameLst>
                                          <p:attrName>style.visibility</p:attrName>
                                        </p:attrNameLst>
                                      </p:cBhvr>
                                      <p:to>
                                        <p:strVal val="visible"/>
                                      </p:to>
                                    </p:set>
                                    <p:animEffect transition="in" filter="box(in)">
                                      <p:cBhvr>
                                        <p:cTn id="62" dur="500"/>
                                        <p:tgtEl>
                                          <p:spTgt spid="616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1" fill="hold" grpId="0" nodeType="clickEffect">
                                  <p:stCondLst>
                                    <p:cond delay="0"/>
                                  </p:stCondLst>
                                  <p:childTnLst>
                                    <p:set>
                                      <p:cBhvr>
                                        <p:cTn id="66" dur="1" fill="hold">
                                          <p:stCondLst>
                                            <p:cond delay="0"/>
                                          </p:stCondLst>
                                        </p:cTn>
                                        <p:tgtEl>
                                          <p:spTgt spid="6171"/>
                                        </p:tgtEl>
                                        <p:attrNameLst>
                                          <p:attrName>style.visibility</p:attrName>
                                        </p:attrNameLst>
                                      </p:cBhvr>
                                      <p:to>
                                        <p:strVal val="visible"/>
                                      </p:to>
                                    </p:set>
                                    <p:animEffect transition="in" filter="wipe(up)">
                                      <p:cBhvr>
                                        <p:cTn id="67" dur="500"/>
                                        <p:tgtEl>
                                          <p:spTgt spid="6171"/>
                                        </p:tgtEl>
                                      </p:cBhvr>
                                    </p:animEffect>
                                  </p:childTnLst>
                                </p:cTn>
                              </p:par>
                              <p:par>
                                <p:cTn id="68" presetID="3" presetClass="entr" presetSubtype="10" fill="hold" grpId="0" nodeType="withEffect">
                                  <p:stCondLst>
                                    <p:cond delay="0"/>
                                  </p:stCondLst>
                                  <p:childTnLst>
                                    <p:set>
                                      <p:cBhvr>
                                        <p:cTn id="69" dur="1" fill="hold">
                                          <p:stCondLst>
                                            <p:cond delay="0"/>
                                          </p:stCondLst>
                                        </p:cTn>
                                        <p:tgtEl>
                                          <p:spTgt spid="6165"/>
                                        </p:tgtEl>
                                        <p:attrNameLst>
                                          <p:attrName>style.visibility</p:attrName>
                                        </p:attrNameLst>
                                      </p:cBhvr>
                                      <p:to>
                                        <p:strVal val="visible"/>
                                      </p:to>
                                    </p:set>
                                    <p:animEffect transition="in" filter="blinds(horizontal)">
                                      <p:cBhvr>
                                        <p:cTn id="70" dur="500"/>
                                        <p:tgtEl>
                                          <p:spTgt spid="6165"/>
                                        </p:tgtEl>
                                      </p:cBhvr>
                                    </p:animEffect>
                                  </p:childTnLst>
                                </p:cTn>
                              </p:par>
                            </p:childTnLst>
                          </p:cTn>
                        </p:par>
                      </p:childTnLst>
                    </p:cTn>
                  </p:par>
                  <p:par>
                    <p:cTn id="71" fill="hold">
                      <p:stCondLst>
                        <p:cond delay="indefinite"/>
                      </p:stCondLst>
                      <p:childTnLst>
                        <p:par>
                          <p:cTn id="72" fill="hold">
                            <p:stCondLst>
                              <p:cond delay="0"/>
                            </p:stCondLst>
                            <p:childTnLst>
                              <p:par>
                                <p:cTn id="73" presetID="22" presetClass="entr" presetSubtype="1" fill="hold" grpId="0" nodeType="clickEffect">
                                  <p:stCondLst>
                                    <p:cond delay="0"/>
                                  </p:stCondLst>
                                  <p:childTnLst>
                                    <p:set>
                                      <p:cBhvr>
                                        <p:cTn id="74" dur="1" fill="hold">
                                          <p:stCondLst>
                                            <p:cond delay="0"/>
                                          </p:stCondLst>
                                        </p:cTn>
                                        <p:tgtEl>
                                          <p:spTgt spid="6172"/>
                                        </p:tgtEl>
                                        <p:attrNameLst>
                                          <p:attrName>style.visibility</p:attrName>
                                        </p:attrNameLst>
                                      </p:cBhvr>
                                      <p:to>
                                        <p:strVal val="visible"/>
                                      </p:to>
                                    </p:set>
                                    <p:animEffect transition="in" filter="wipe(up)">
                                      <p:cBhvr>
                                        <p:cTn id="75" dur="500"/>
                                        <p:tgtEl>
                                          <p:spTgt spid="6172"/>
                                        </p:tgtEl>
                                      </p:cBhvr>
                                    </p:animEffect>
                                  </p:childTnLst>
                                </p:cTn>
                              </p:par>
                              <p:par>
                                <p:cTn id="76" presetID="3" presetClass="entr" presetSubtype="10" fill="hold" grpId="0" nodeType="withEffect">
                                  <p:stCondLst>
                                    <p:cond delay="0"/>
                                  </p:stCondLst>
                                  <p:childTnLst>
                                    <p:set>
                                      <p:cBhvr>
                                        <p:cTn id="77" dur="1" fill="hold">
                                          <p:stCondLst>
                                            <p:cond delay="0"/>
                                          </p:stCondLst>
                                        </p:cTn>
                                        <p:tgtEl>
                                          <p:spTgt spid="6164"/>
                                        </p:tgtEl>
                                        <p:attrNameLst>
                                          <p:attrName>style.visibility</p:attrName>
                                        </p:attrNameLst>
                                      </p:cBhvr>
                                      <p:to>
                                        <p:strVal val="visible"/>
                                      </p:to>
                                    </p:set>
                                    <p:animEffect transition="in" filter="blinds(horizontal)">
                                      <p:cBhvr>
                                        <p:cTn id="78" dur="500"/>
                                        <p:tgtEl>
                                          <p:spTgt spid="6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4" grpId="0" animBg="1"/>
      <p:bldP spid="6155" grpId="0" animBg="1"/>
      <p:bldP spid="6156" grpId="0" animBg="1"/>
      <p:bldP spid="6157" grpId="0" animBg="1"/>
      <p:bldP spid="6158" grpId="0" animBg="1"/>
      <p:bldP spid="6159" grpId="0" animBg="1"/>
      <p:bldP spid="6160" grpId="0" animBg="1"/>
      <p:bldP spid="6161" grpId="0" animBg="1"/>
      <p:bldP spid="6164" grpId="0" animBg="1"/>
      <p:bldP spid="6165" grpId="0" animBg="1"/>
      <p:bldP spid="6166" grpId="0" animBg="1"/>
      <p:bldP spid="6167" grpId="0" animBg="1"/>
      <p:bldP spid="6168" grpId="0" animBg="1"/>
      <p:bldP spid="6169" grpId="0" animBg="1"/>
      <p:bldP spid="6170" grpId="0" animBg="1"/>
      <p:bldP spid="6171" grpId="0" animBg="1"/>
      <p:bldP spid="6172" grpId="0" animBg="1"/>
      <p:bldP spid="617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Slide Number Placeholder 7"/>
          <p:cNvSpPr>
            <a:spLocks noGrp="1"/>
          </p:cNvSpPr>
          <p:nvPr>
            <p:ph type="sldNum" sz="quarter" idx="12"/>
          </p:nvPr>
        </p:nvSpPr>
        <p:spPr>
          <a:noFill/>
        </p:spPr>
        <p:txBody>
          <a:bodyPr/>
          <a:lstStyle/>
          <a:p>
            <a:fld id="{82502706-7961-4144-8CB2-E5843305A9B9}" type="slidenum">
              <a:rPr lang="ar-SA" smtClean="0"/>
              <a:pPr/>
              <a:t>30</a:t>
            </a:fld>
            <a:endParaRPr lang="en-GB" smtClean="0"/>
          </a:p>
        </p:txBody>
      </p:sp>
      <p:sp>
        <p:nvSpPr>
          <p:cNvPr id="10245" name="Rectangle 2"/>
          <p:cNvSpPr>
            <a:spLocks noGrp="1" noChangeArrowheads="1"/>
          </p:cNvSpPr>
          <p:nvPr>
            <p:ph type="body" sz="half" idx="1"/>
          </p:nvPr>
        </p:nvSpPr>
        <p:spPr>
          <a:xfrm>
            <a:off x="468313" y="188913"/>
            <a:ext cx="8291512" cy="6408737"/>
          </a:xfrm>
        </p:spPr>
        <p:txBody>
          <a:bodyPr/>
          <a:lstStyle/>
          <a:p>
            <a:pPr eaLnBrk="1" hangingPunct="1">
              <a:lnSpc>
                <a:spcPct val="90000"/>
              </a:lnSpc>
              <a:buFontTx/>
              <a:buNone/>
            </a:pPr>
            <a:endParaRPr lang="en-US" sz="2800" u="sng" dirty="0" smtClean="0"/>
          </a:p>
          <a:p>
            <a:pPr eaLnBrk="1" hangingPunct="1">
              <a:lnSpc>
                <a:spcPct val="90000"/>
              </a:lnSpc>
              <a:buFontTx/>
              <a:buNone/>
            </a:pPr>
            <a:r>
              <a:rPr lang="en-US" sz="1800" dirty="0" smtClean="0">
                <a:latin typeface="Times New Roman" pitchFamily="18" charset="0"/>
                <a:cs typeface="Times New Roman" pitchFamily="18" charset="0"/>
              </a:rPr>
              <a:t>Then we say that the variability in the first data set is larger than the variability in the second data set if CV</a:t>
            </a:r>
            <a:r>
              <a:rPr lang="en-US" sz="1800" baseline="-250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&gt; CV</a:t>
            </a:r>
            <a:r>
              <a:rPr lang="en-US" sz="1800" baseline="-25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(and vice versa).</a:t>
            </a:r>
            <a:endParaRPr lang="en-US" sz="2800" dirty="0" smtClean="0">
              <a:latin typeface="Times New Roman" pitchFamily="18" charset="0"/>
              <a:cs typeface="Times New Roman" pitchFamily="18" charset="0"/>
            </a:endParaRPr>
          </a:p>
          <a:p>
            <a:pPr eaLnBrk="1" hangingPunct="1">
              <a:lnSpc>
                <a:spcPct val="90000"/>
              </a:lnSpc>
              <a:buFontTx/>
              <a:buNone/>
            </a:pPr>
            <a:endParaRPr lang="en-US" sz="1600" u="sng" dirty="0" smtClean="0">
              <a:latin typeface="Times New Roman" pitchFamily="18" charset="0"/>
              <a:cs typeface="Times New Roman" pitchFamily="18" charset="0"/>
            </a:endParaRPr>
          </a:p>
          <a:p>
            <a:pPr eaLnBrk="1" hangingPunct="1">
              <a:lnSpc>
                <a:spcPct val="90000"/>
              </a:lnSpc>
              <a:buFontTx/>
              <a:buNone/>
            </a:pPr>
            <a:r>
              <a:rPr lang="en-US" sz="1800" u="sng" dirty="0" smtClean="0">
                <a:latin typeface="Times New Roman" pitchFamily="18" charset="0"/>
                <a:cs typeface="Times New Roman" pitchFamily="18" charset="0"/>
              </a:rPr>
              <a:t>Example 2.5</a:t>
            </a:r>
          </a:p>
          <a:p>
            <a:pPr eaLnBrk="1" hangingPunct="1">
              <a:lnSpc>
                <a:spcPct val="90000"/>
              </a:lnSpc>
              <a:buFontTx/>
              <a:buNone/>
            </a:pPr>
            <a:r>
              <a:rPr lang="en-US" sz="1800" dirty="0" smtClean="0">
                <a:latin typeface="Times New Roman" pitchFamily="18" charset="0"/>
                <a:cs typeface="Times New Roman" pitchFamily="18" charset="0"/>
              </a:rPr>
              <a:t>Suppose two sets of samples of human males of different ages give the following results weight</a:t>
            </a:r>
          </a:p>
          <a:p>
            <a:pPr eaLnBrk="1" hangingPunct="1">
              <a:lnSpc>
                <a:spcPct val="90000"/>
              </a:lnSpc>
              <a:buFontTx/>
              <a:buNone/>
            </a:pPr>
            <a:r>
              <a:rPr lang="en-US" sz="1800" dirty="0" smtClean="0">
                <a:latin typeface="Times New Roman" pitchFamily="18" charset="0"/>
                <a:cs typeface="Times New Roman" pitchFamily="18" charset="0"/>
              </a:rPr>
              <a:t>     set1: on males aged 29:     =66kg   s</a:t>
            </a:r>
            <a:r>
              <a:rPr lang="en-US" sz="1800" baseline="-250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=4.5kg             CV</a:t>
            </a:r>
            <a:r>
              <a:rPr lang="en-US" sz="1800" baseline="-250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=(4.5/66)×100%=6.8%</a:t>
            </a:r>
          </a:p>
          <a:p>
            <a:pPr eaLnBrk="1" hangingPunct="1">
              <a:lnSpc>
                <a:spcPct val="90000"/>
              </a:lnSpc>
              <a:buFontTx/>
              <a:buNone/>
            </a:pPr>
            <a:r>
              <a:rPr lang="en-US" sz="1800" dirty="0" smtClean="0">
                <a:latin typeface="Times New Roman" pitchFamily="18" charset="0"/>
                <a:cs typeface="Times New Roman" pitchFamily="18" charset="0"/>
              </a:rPr>
              <a:t>      set2: on males aged 10:     =36kg   s</a:t>
            </a:r>
            <a:r>
              <a:rPr lang="en-US" sz="1800" baseline="-250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=4.5kg            CV</a:t>
            </a:r>
            <a:r>
              <a:rPr lang="en-US" sz="1800" baseline="-25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=(4.5/36)×100%=12.5%</a:t>
            </a:r>
          </a:p>
          <a:p>
            <a:pPr eaLnBrk="1" hangingPunct="1">
              <a:lnSpc>
                <a:spcPct val="90000"/>
              </a:lnSpc>
              <a:buFontTx/>
              <a:buNone/>
            </a:pPr>
            <a:r>
              <a:rPr lang="en-US" sz="1800" dirty="0" smtClean="0">
                <a:latin typeface="Times New Roman" pitchFamily="18" charset="0"/>
                <a:cs typeface="Times New Roman" pitchFamily="18" charset="0"/>
              </a:rPr>
              <a:t>Since CV</a:t>
            </a:r>
            <a:r>
              <a:rPr lang="en-US" sz="1800" baseline="-25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&gt; CV</a:t>
            </a:r>
            <a:r>
              <a:rPr lang="en-US" sz="1800" baseline="-25000" dirty="0" smtClean="0">
                <a:latin typeface="Times New Roman" pitchFamily="18" charset="0"/>
                <a:cs typeface="Times New Roman" pitchFamily="18" charset="0"/>
              </a:rPr>
              <a:t>1</a:t>
            </a:r>
            <a:r>
              <a:rPr lang="en-US" sz="1800" dirty="0" smtClean="0">
                <a:latin typeface="Times New Roman" pitchFamily="18" charset="0"/>
                <a:cs typeface="Times New Roman" pitchFamily="18" charset="0"/>
              </a:rPr>
              <a:t> , the variability in the weight of the 2</a:t>
            </a:r>
            <a:r>
              <a:rPr lang="en-US" sz="1800" baseline="30000" dirty="0" smtClean="0">
                <a:latin typeface="Times New Roman" pitchFamily="18" charset="0"/>
                <a:cs typeface="Times New Roman" pitchFamily="18" charset="0"/>
              </a:rPr>
              <a:t>nd</a:t>
            </a:r>
            <a:r>
              <a:rPr lang="en-US" sz="1800" dirty="0" smtClean="0">
                <a:latin typeface="Times New Roman" pitchFamily="18" charset="0"/>
                <a:cs typeface="Times New Roman" pitchFamily="18" charset="0"/>
              </a:rPr>
              <a:t> set (10-years old) is greater than the variability in the 1</a:t>
            </a:r>
            <a:r>
              <a:rPr lang="en-US" sz="1800" baseline="30000" dirty="0" smtClean="0">
                <a:latin typeface="Times New Roman" pitchFamily="18" charset="0"/>
                <a:cs typeface="Times New Roman" pitchFamily="18" charset="0"/>
              </a:rPr>
              <a:t>st</a:t>
            </a:r>
            <a:r>
              <a:rPr lang="en-US" sz="1800" dirty="0" smtClean="0">
                <a:latin typeface="Times New Roman" pitchFamily="18" charset="0"/>
                <a:cs typeface="Times New Roman" pitchFamily="18" charset="0"/>
              </a:rPr>
              <a:t> data set (29-years old).</a:t>
            </a:r>
          </a:p>
          <a:p>
            <a:pPr eaLnBrk="1" hangingPunct="1">
              <a:lnSpc>
                <a:spcPct val="90000"/>
              </a:lnSpc>
              <a:buFontTx/>
              <a:buNone/>
            </a:pPr>
            <a:endParaRPr lang="en-US" sz="1800" dirty="0" smtClean="0">
              <a:latin typeface="Times New Roman" pitchFamily="18" charset="0"/>
              <a:cs typeface="Times New Roman" pitchFamily="18" charset="0"/>
            </a:endParaRPr>
          </a:p>
          <a:p>
            <a:pPr eaLnBrk="1" hangingPunct="1">
              <a:lnSpc>
                <a:spcPct val="90000"/>
              </a:lnSpc>
              <a:buFontTx/>
              <a:buNone/>
            </a:pPr>
            <a:r>
              <a:rPr lang="en-US" sz="1800" dirty="0" smtClean="0">
                <a:latin typeface="Times New Roman" pitchFamily="18" charset="0"/>
                <a:cs typeface="Times New Roman" pitchFamily="18" charset="0"/>
              </a:rPr>
              <a:t>---------------------------------------------------------------------------------------------------</a:t>
            </a:r>
          </a:p>
          <a:p>
            <a:pPr eaLnBrk="1" hangingPunct="1">
              <a:lnSpc>
                <a:spcPct val="90000"/>
              </a:lnSpc>
              <a:buFontTx/>
              <a:buNone/>
            </a:pPr>
            <a:endParaRPr lang="en-US" sz="1800" dirty="0" smtClean="0">
              <a:latin typeface="Times New Roman" pitchFamily="18" charset="0"/>
              <a:cs typeface="Times New Roman" pitchFamily="18" charset="0"/>
            </a:endParaRPr>
          </a:p>
        </p:txBody>
      </p:sp>
      <p:graphicFrame>
        <p:nvGraphicFramePr>
          <p:cNvPr id="10242" name="Object 4"/>
          <p:cNvGraphicFramePr>
            <a:graphicFrameLocks noChangeAspect="1"/>
          </p:cNvGraphicFramePr>
          <p:nvPr>
            <p:ph sz="quarter" idx="2"/>
          </p:nvPr>
        </p:nvGraphicFramePr>
        <p:xfrm>
          <a:off x="3059113" y="2278063"/>
          <a:ext cx="254000" cy="358775"/>
        </p:xfrm>
        <a:graphic>
          <a:graphicData uri="http://schemas.openxmlformats.org/presentationml/2006/ole">
            <p:oleObj spid="_x0000_s10242" name="Equation" r:id="rId3" imgW="152280" imgH="215640" progId="Equation.3">
              <p:embed/>
            </p:oleObj>
          </a:graphicData>
        </a:graphic>
      </p:graphicFrame>
      <p:sp>
        <p:nvSpPr>
          <p:cNvPr id="10246"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10243" name="Object 7"/>
          <p:cNvGraphicFramePr>
            <a:graphicFrameLocks noChangeAspect="1"/>
          </p:cNvGraphicFramePr>
          <p:nvPr>
            <p:ph sz="quarter" idx="3"/>
          </p:nvPr>
        </p:nvGraphicFramePr>
        <p:xfrm>
          <a:off x="3092450" y="2565400"/>
          <a:ext cx="255588" cy="334963"/>
        </p:xfrm>
        <a:graphic>
          <a:graphicData uri="http://schemas.openxmlformats.org/presentationml/2006/ole">
            <p:oleObj spid="_x0000_s10243" name="Equation" r:id="rId4" imgW="164880" imgH="215640" progId="Equation.3">
              <p:embed/>
            </p:oleObj>
          </a:graphicData>
        </a:graphic>
      </p:graphicFrame>
      <p:sp>
        <p:nvSpPr>
          <p:cNvPr id="10247" name="AutoShape 10"/>
          <p:cNvSpPr>
            <a:spLocks noChangeArrowheads="1"/>
          </p:cNvSpPr>
          <p:nvPr/>
        </p:nvSpPr>
        <p:spPr bwMode="auto">
          <a:xfrm>
            <a:off x="4932363" y="2349500"/>
            <a:ext cx="431800" cy="144463"/>
          </a:xfrm>
          <a:prstGeom prst="rightArrow">
            <a:avLst>
              <a:gd name="adj1" fmla="val 50000"/>
              <a:gd name="adj2" fmla="val 74725"/>
            </a:avLst>
          </a:prstGeom>
          <a:solidFill>
            <a:schemeClr val="accent1"/>
          </a:solidFill>
          <a:ln w="9525">
            <a:solidFill>
              <a:schemeClr val="tx1"/>
            </a:solidFill>
            <a:miter lim="800000"/>
            <a:headEnd/>
            <a:tailEnd/>
          </a:ln>
        </p:spPr>
        <p:txBody>
          <a:bodyPr wrap="none" anchor="ctr"/>
          <a:lstStyle/>
          <a:p>
            <a:endParaRPr lang="ar-SA"/>
          </a:p>
        </p:txBody>
      </p:sp>
      <p:sp>
        <p:nvSpPr>
          <p:cNvPr id="10248" name="AutoShape 11"/>
          <p:cNvSpPr>
            <a:spLocks noChangeArrowheads="1"/>
          </p:cNvSpPr>
          <p:nvPr/>
        </p:nvSpPr>
        <p:spPr bwMode="auto">
          <a:xfrm>
            <a:off x="5003800" y="2708275"/>
            <a:ext cx="431800" cy="144463"/>
          </a:xfrm>
          <a:prstGeom prst="rightArrow">
            <a:avLst>
              <a:gd name="adj1" fmla="val 50000"/>
              <a:gd name="adj2" fmla="val 74725"/>
            </a:avLst>
          </a:prstGeom>
          <a:solidFill>
            <a:schemeClr val="accent1"/>
          </a:solidFill>
          <a:ln w="9525">
            <a:solidFill>
              <a:schemeClr val="tx1"/>
            </a:solidFill>
            <a:miter lim="800000"/>
            <a:headEnd/>
            <a:tailEnd/>
          </a:ln>
        </p:spPr>
        <p:txBody>
          <a:bodyPr wrap="none" anchor="ctr"/>
          <a:lstStyle/>
          <a:p>
            <a:endParaRPr lang="ar-SA"/>
          </a:p>
        </p:txBody>
      </p:sp>
      <p:sp>
        <p:nvSpPr>
          <p:cNvPr id="10249" name="Rectangle 12"/>
          <p:cNvSpPr>
            <a:spLocks noChangeArrowheads="1"/>
          </p:cNvSpPr>
          <p:nvPr/>
        </p:nvSpPr>
        <p:spPr bwMode="auto">
          <a:xfrm>
            <a:off x="612775" y="3644900"/>
            <a:ext cx="2735263" cy="215900"/>
          </a:xfrm>
          <a:prstGeom prst="rect">
            <a:avLst/>
          </a:prstGeom>
          <a:noFill/>
          <a:ln w="9525">
            <a:solidFill>
              <a:schemeClr val="tx1"/>
            </a:solidFill>
            <a:miter lim="800000"/>
            <a:headEnd/>
            <a:tailEnd/>
          </a:ln>
        </p:spPr>
        <p:txBody>
          <a:bodyPr wrap="none" anchor="ctr"/>
          <a:lstStyle/>
          <a:p>
            <a:pPr algn="ctr"/>
            <a:r>
              <a:rPr lang="en-US" sz="1600">
                <a:solidFill>
                  <a:srgbClr val="800000"/>
                </a:solidFill>
                <a:latin typeface="Times New Roman" pitchFamily="18" charset="0"/>
                <a:cs typeface="Times New Roman" pitchFamily="18" charset="0"/>
              </a:rPr>
              <a:t>Examples: 2.9 +2.11 pg 41</a:t>
            </a:r>
          </a:p>
        </p:txBody>
      </p:sp>
      <p:sp>
        <p:nvSpPr>
          <p:cNvPr id="10" name="Rectangle 18"/>
          <p:cNvSpPr>
            <a:spLocks noChangeArrowheads="1"/>
          </p:cNvSpPr>
          <p:nvPr/>
        </p:nvSpPr>
        <p:spPr bwMode="auto">
          <a:xfrm>
            <a:off x="1835150" y="4149725"/>
            <a:ext cx="5011738" cy="650875"/>
          </a:xfrm>
          <a:prstGeom prst="rect">
            <a:avLst/>
          </a:prstGeom>
          <a:noFill/>
          <a:ln w="9525">
            <a:solidFill>
              <a:schemeClr val="tx1"/>
            </a:solidFill>
            <a:miter lim="800000"/>
            <a:headEnd/>
            <a:tailEnd/>
          </a:ln>
        </p:spPr>
        <p:txBody>
          <a:bodyPr>
            <a:spAutoFit/>
          </a:bodyPr>
          <a:lstStyle/>
          <a:p>
            <a:pPr algn="ctr"/>
            <a:r>
              <a:rPr lang="en-US" dirty="0"/>
              <a:t>A site that explains the concepts in Arabic</a:t>
            </a:r>
          </a:p>
          <a:p>
            <a:pPr algn="ctr"/>
            <a:r>
              <a:rPr lang="en-US" dirty="0"/>
              <a:t>http://www.jmasi.com/ehsa/</a:t>
            </a:r>
          </a:p>
        </p:txBody>
      </p:sp>
      <p:sp>
        <p:nvSpPr>
          <p:cNvPr id="11" name="Rectangle 27"/>
          <p:cNvSpPr>
            <a:spLocks noChangeArrowheads="1"/>
          </p:cNvSpPr>
          <p:nvPr/>
        </p:nvSpPr>
        <p:spPr bwMode="auto">
          <a:xfrm>
            <a:off x="1835150" y="5010150"/>
            <a:ext cx="5011738" cy="1200150"/>
          </a:xfrm>
          <a:prstGeom prst="rect">
            <a:avLst/>
          </a:prstGeom>
          <a:noFill/>
          <a:ln w="9525">
            <a:solidFill>
              <a:schemeClr val="tx1"/>
            </a:solidFill>
            <a:miter lim="800000"/>
            <a:headEnd/>
            <a:tailEnd/>
          </a:ln>
        </p:spPr>
        <p:txBody>
          <a:bodyPr>
            <a:spAutoFit/>
          </a:bodyPr>
          <a:lstStyle/>
          <a:p>
            <a:pPr algn="ctr"/>
            <a:r>
              <a:rPr lang="en-US" dirty="0"/>
              <a:t>A site that explains how to use SPSS for descriptive statistics</a:t>
            </a:r>
          </a:p>
          <a:p>
            <a:pPr algn="ctr"/>
            <a:r>
              <a:rPr lang="en-US" dirty="0"/>
              <a:t>http://academic.udayton.edu/gregelvers/psy216/spss/descript1.htm</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0245">
                                            <p:txEl>
                                              <p:pRg st="1" end="1"/>
                                            </p:txEl>
                                          </p:spTgt>
                                        </p:tgtEl>
                                        <p:attrNameLst>
                                          <p:attrName>style.visibility</p:attrName>
                                        </p:attrNameLst>
                                      </p:cBhvr>
                                      <p:to>
                                        <p:strVal val="visible"/>
                                      </p:to>
                                    </p:set>
                                    <p:animEffect transition="in" filter="dissolve">
                                      <p:cBhvr>
                                        <p:cTn id="7" dur="500"/>
                                        <p:tgtEl>
                                          <p:spTgt spid="1024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45">
                                            <p:txEl>
                                              <p:pRg st="3" end="3"/>
                                            </p:txEl>
                                          </p:spTgt>
                                        </p:tgtEl>
                                        <p:attrNameLst>
                                          <p:attrName>style.visibility</p:attrName>
                                        </p:attrNameLst>
                                      </p:cBhvr>
                                      <p:to>
                                        <p:strVal val="visible"/>
                                      </p:to>
                                    </p:set>
                                    <p:animEffect transition="in" filter="fade">
                                      <p:cBhvr>
                                        <p:cTn id="12" dur="2000"/>
                                        <p:tgtEl>
                                          <p:spTgt spid="10245">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0245">
                                            <p:txEl>
                                              <p:pRg st="4" end="4"/>
                                            </p:txEl>
                                          </p:spTgt>
                                        </p:tgtEl>
                                        <p:attrNameLst>
                                          <p:attrName>style.visibility</p:attrName>
                                        </p:attrNameLst>
                                      </p:cBhvr>
                                      <p:to>
                                        <p:strVal val="visible"/>
                                      </p:to>
                                    </p:set>
                                    <p:animEffect transition="in" filter="dissolve">
                                      <p:cBhvr>
                                        <p:cTn id="17" dur="500"/>
                                        <p:tgtEl>
                                          <p:spTgt spid="10245">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0245">
                                            <p:txEl>
                                              <p:pRg st="5" end="5"/>
                                            </p:txEl>
                                          </p:spTgt>
                                        </p:tgtEl>
                                        <p:attrNameLst>
                                          <p:attrName>style.visibility</p:attrName>
                                        </p:attrNameLst>
                                      </p:cBhvr>
                                      <p:to>
                                        <p:strVal val="visible"/>
                                      </p:to>
                                    </p:set>
                                    <p:animEffect transition="in" filter="dissolve">
                                      <p:cBhvr>
                                        <p:cTn id="22" dur="500"/>
                                        <p:tgtEl>
                                          <p:spTgt spid="10245">
                                            <p:txEl>
                                              <p:pRg st="5" end="5"/>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10245">
                                            <p:txEl>
                                              <p:pRg st="6" end="6"/>
                                            </p:txEl>
                                          </p:spTgt>
                                        </p:tgtEl>
                                        <p:attrNameLst>
                                          <p:attrName>style.visibility</p:attrName>
                                        </p:attrNameLst>
                                      </p:cBhvr>
                                      <p:to>
                                        <p:strVal val="visible"/>
                                      </p:to>
                                    </p:set>
                                    <p:animEffect transition="in" filter="dissolve">
                                      <p:cBhvr>
                                        <p:cTn id="25" dur="500"/>
                                        <p:tgtEl>
                                          <p:spTgt spid="10245">
                                            <p:txEl>
                                              <p:pRg st="6" end="6"/>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10243"/>
                                        </p:tgtEl>
                                        <p:attrNameLst>
                                          <p:attrName>style.visibility</p:attrName>
                                        </p:attrNameLst>
                                      </p:cBhvr>
                                      <p:to>
                                        <p:strVal val="visible"/>
                                      </p:to>
                                    </p:set>
                                    <p:animEffect transition="in" filter="dissolve">
                                      <p:cBhvr>
                                        <p:cTn id="28" dur="500"/>
                                        <p:tgtEl>
                                          <p:spTgt spid="10243"/>
                                        </p:tgtEl>
                                      </p:cBhvr>
                                    </p:animEffect>
                                  </p:childTnLst>
                                </p:cTn>
                              </p:par>
                              <p:par>
                                <p:cTn id="29" presetID="9" presetClass="entr" presetSubtype="0" fill="hold" nodeType="withEffect">
                                  <p:stCondLst>
                                    <p:cond delay="0"/>
                                  </p:stCondLst>
                                  <p:childTnLst>
                                    <p:set>
                                      <p:cBhvr>
                                        <p:cTn id="30" dur="1" fill="hold">
                                          <p:stCondLst>
                                            <p:cond delay="0"/>
                                          </p:stCondLst>
                                        </p:cTn>
                                        <p:tgtEl>
                                          <p:spTgt spid="10242"/>
                                        </p:tgtEl>
                                        <p:attrNameLst>
                                          <p:attrName>style.visibility</p:attrName>
                                        </p:attrNameLst>
                                      </p:cBhvr>
                                      <p:to>
                                        <p:strVal val="visible"/>
                                      </p:to>
                                    </p:set>
                                    <p:animEffect transition="in" filter="dissolve">
                                      <p:cBhvr>
                                        <p:cTn id="31" dur="500"/>
                                        <p:tgtEl>
                                          <p:spTgt spid="10242"/>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247"/>
                                        </p:tgtEl>
                                        <p:attrNameLst>
                                          <p:attrName>style.visibility</p:attrName>
                                        </p:attrNameLst>
                                      </p:cBhvr>
                                      <p:to>
                                        <p:strVal val="visible"/>
                                      </p:to>
                                    </p:set>
                                    <p:animEffect transition="in" filter="dissolve">
                                      <p:cBhvr>
                                        <p:cTn id="34" dur="500"/>
                                        <p:tgtEl>
                                          <p:spTgt spid="1024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248"/>
                                        </p:tgtEl>
                                        <p:attrNameLst>
                                          <p:attrName>style.visibility</p:attrName>
                                        </p:attrNameLst>
                                      </p:cBhvr>
                                      <p:to>
                                        <p:strVal val="visible"/>
                                      </p:to>
                                    </p:set>
                                    <p:animEffect transition="in" filter="dissolve">
                                      <p:cBhvr>
                                        <p:cTn id="37" dur="500"/>
                                        <p:tgtEl>
                                          <p:spTgt spid="10248"/>
                                        </p:tgtEl>
                                      </p:cBhvr>
                                    </p:animEffect>
                                  </p:childTnLst>
                                </p:cTn>
                              </p:par>
                            </p:childTnLst>
                          </p:cTn>
                        </p:par>
                      </p:childTnLst>
                    </p:cTn>
                  </p:par>
                  <p:par>
                    <p:cTn id="38" fill="hold">
                      <p:stCondLst>
                        <p:cond delay="indefinite"/>
                      </p:stCondLst>
                      <p:childTnLst>
                        <p:par>
                          <p:cTn id="39" fill="hold">
                            <p:stCondLst>
                              <p:cond delay="0"/>
                            </p:stCondLst>
                            <p:childTnLst>
                              <p:par>
                                <p:cTn id="40" presetID="50" presetClass="entr" presetSubtype="0" decel="100000" fill="hold" nodeType="clickEffect">
                                  <p:stCondLst>
                                    <p:cond delay="0"/>
                                  </p:stCondLst>
                                  <p:childTnLst>
                                    <p:set>
                                      <p:cBhvr>
                                        <p:cTn id="41" dur="1" fill="hold">
                                          <p:stCondLst>
                                            <p:cond delay="0"/>
                                          </p:stCondLst>
                                        </p:cTn>
                                        <p:tgtEl>
                                          <p:spTgt spid="10245">
                                            <p:txEl>
                                              <p:pRg st="7" end="7"/>
                                            </p:txEl>
                                          </p:spTgt>
                                        </p:tgtEl>
                                        <p:attrNameLst>
                                          <p:attrName>style.visibility</p:attrName>
                                        </p:attrNameLst>
                                      </p:cBhvr>
                                      <p:to>
                                        <p:strVal val="visible"/>
                                      </p:to>
                                    </p:set>
                                    <p:anim calcmode="lin" valueType="num">
                                      <p:cBhvr>
                                        <p:cTn id="42" dur="1000" fill="hold"/>
                                        <p:tgtEl>
                                          <p:spTgt spid="10245">
                                            <p:txEl>
                                              <p:pRg st="7" end="7"/>
                                            </p:txEl>
                                          </p:spTgt>
                                        </p:tgtEl>
                                        <p:attrNameLst>
                                          <p:attrName>ppt_w</p:attrName>
                                        </p:attrNameLst>
                                      </p:cBhvr>
                                      <p:tavLst>
                                        <p:tav tm="0">
                                          <p:val>
                                            <p:strVal val="#ppt_w+.3"/>
                                          </p:val>
                                        </p:tav>
                                        <p:tav tm="100000">
                                          <p:val>
                                            <p:strVal val="#ppt_w"/>
                                          </p:val>
                                        </p:tav>
                                      </p:tavLst>
                                    </p:anim>
                                    <p:anim calcmode="lin" valueType="num">
                                      <p:cBhvr>
                                        <p:cTn id="43" dur="1000" fill="hold"/>
                                        <p:tgtEl>
                                          <p:spTgt spid="10245">
                                            <p:txEl>
                                              <p:pRg st="7" end="7"/>
                                            </p:txEl>
                                          </p:spTgt>
                                        </p:tgtEl>
                                        <p:attrNameLst>
                                          <p:attrName>ppt_h</p:attrName>
                                        </p:attrNameLst>
                                      </p:cBhvr>
                                      <p:tavLst>
                                        <p:tav tm="0">
                                          <p:val>
                                            <p:strVal val="#ppt_h"/>
                                          </p:val>
                                        </p:tav>
                                        <p:tav tm="100000">
                                          <p:val>
                                            <p:strVal val="#ppt_h"/>
                                          </p:val>
                                        </p:tav>
                                      </p:tavLst>
                                    </p:anim>
                                    <p:animEffect transition="in" filter="fade">
                                      <p:cBhvr>
                                        <p:cTn id="44" dur="1000"/>
                                        <p:tgtEl>
                                          <p:spTgt spid="10245">
                                            <p:txEl>
                                              <p:pRg st="7" end="7"/>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10249"/>
                                        </p:tgtEl>
                                        <p:attrNameLst>
                                          <p:attrName>style.visibility</p:attrName>
                                        </p:attrNameLst>
                                      </p:cBhvr>
                                      <p:to>
                                        <p:strVal val="visible"/>
                                      </p:to>
                                    </p:set>
                                    <p:animEffect transition="in" filter="blinds(horizontal)">
                                      <p:cBhvr>
                                        <p:cTn id="49" dur="500"/>
                                        <p:tgtEl>
                                          <p:spTgt spid="10249"/>
                                        </p:tgtEl>
                                      </p:cBhvr>
                                    </p:animEffect>
                                  </p:childTnLst>
                                </p:cTn>
                              </p:par>
                            </p:childTnLst>
                          </p:cTn>
                        </p:par>
                      </p:childTnLst>
                    </p:cTn>
                  </p:par>
                  <p:par>
                    <p:cTn id="50" fill="hold">
                      <p:stCondLst>
                        <p:cond delay="indefinite"/>
                      </p:stCondLst>
                      <p:childTnLst>
                        <p:par>
                          <p:cTn id="51" fill="hold">
                            <p:stCondLst>
                              <p:cond delay="0"/>
                            </p:stCondLst>
                            <p:childTnLst>
                              <p:par>
                                <p:cTn id="52" presetID="18" presetClass="entr" presetSubtype="12" fill="hold" nodeType="clickEffect">
                                  <p:stCondLst>
                                    <p:cond delay="0"/>
                                  </p:stCondLst>
                                  <p:childTnLst>
                                    <p:set>
                                      <p:cBhvr>
                                        <p:cTn id="53" dur="1" fill="hold">
                                          <p:stCondLst>
                                            <p:cond delay="0"/>
                                          </p:stCondLst>
                                        </p:cTn>
                                        <p:tgtEl>
                                          <p:spTgt spid="10245">
                                            <p:txEl>
                                              <p:pRg st="9" end="9"/>
                                            </p:txEl>
                                          </p:spTgt>
                                        </p:tgtEl>
                                        <p:attrNameLst>
                                          <p:attrName>style.visibility</p:attrName>
                                        </p:attrNameLst>
                                      </p:cBhvr>
                                      <p:to>
                                        <p:strVal val="visible"/>
                                      </p:to>
                                    </p:set>
                                    <p:animEffect transition="in" filter="strips(downLeft)">
                                      <p:cBhvr>
                                        <p:cTn id="54" dur="500"/>
                                        <p:tgtEl>
                                          <p:spTgt spid="1024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7" grpId="0" animBg="1"/>
      <p:bldP spid="10248" grpId="0" animBg="1"/>
      <p:bldP spid="1024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0" y="71438"/>
            <a:ext cx="8839200" cy="1428750"/>
          </a:xfrm>
          <a:prstGeom prst="rect">
            <a:avLst/>
          </a:prstGeom>
        </p:spPr>
        <p:txBody>
          <a:bodyPr vert="horz" lIns="91440" tIns="45720" rIns="91440" bIns="45720" rtlCol="0" anchor="ctr">
            <a:normAutofit fontScale="97500" lnSpcReduction="10000"/>
          </a:bodyPr>
          <a:lstStyle/>
          <a:p>
            <a:pPr lvl="0" algn="l" fontAlgn="auto">
              <a:spcAft>
                <a:spcPts val="0"/>
              </a:spcAft>
              <a:defRPr/>
            </a:pPr>
            <a:r>
              <a:rPr lang="en-GB" sz="2400" b="1" smtClean="0">
                <a:solidFill>
                  <a:srgbClr val="003366"/>
                </a:solidFill>
              </a:rPr>
              <a:t>Example 2.4.1</a:t>
            </a:r>
            <a:endParaRPr lang="en-US" sz="2400" dirty="0" smtClean="0">
              <a:latin typeface="+mj-lt"/>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For a sample of patients, we obtain the following graph for approximated hours spent without pain after a certain surgery</a:t>
            </a:r>
            <a:br>
              <a:rPr kumimoji="0" lang="en-US" sz="2400" b="0" i="0" u="none" strike="noStrike" kern="1200" cap="none" spc="0" normalizeH="0" baseline="0" noProof="0" dirty="0" smtClean="0">
                <a:ln>
                  <a:noFill/>
                </a:ln>
                <a:solidFill>
                  <a:schemeClr val="tx1"/>
                </a:solidFill>
                <a:effectLst/>
                <a:uLnTx/>
                <a:uFillTx/>
                <a:latin typeface="+mj-lt"/>
                <a:ea typeface="+mj-ea"/>
                <a:cs typeface="+mj-cs"/>
              </a:rPr>
            </a:br>
            <a:endParaRPr kumimoji="0" lang="ar-SA" sz="2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1026" name="Chart 1"/>
          <p:cNvGraphicFramePr>
            <a:graphicFrameLocks/>
          </p:cNvGraphicFramePr>
          <p:nvPr/>
        </p:nvGraphicFramePr>
        <p:xfrm>
          <a:off x="714375" y="1428750"/>
          <a:ext cx="7551738" cy="3776663"/>
        </p:xfrm>
        <a:graphic>
          <a:graphicData uri="http://schemas.openxmlformats.org/presentationml/2006/ole">
            <p:oleObj spid="_x0000_s284674" name="Worksheet" r:id="rId3" imgW="5276816" imgH="3076703" progId="Excel.Sheet.8">
              <p:embed/>
            </p:oleObj>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p:nvPr/>
        </p:nvSpPr>
        <p:spPr>
          <a:xfrm>
            <a:off x="142875" y="260648"/>
            <a:ext cx="9215438" cy="5632311"/>
          </a:xfrm>
          <a:prstGeom prst="rect">
            <a:avLst/>
          </a:prstGeom>
        </p:spPr>
        <p:txBody>
          <a:bodyPr>
            <a:spAutoFit/>
          </a:bodyPr>
          <a:lstStyle/>
          <a:p>
            <a:pPr algn="l" fontAlgn="auto">
              <a:spcBef>
                <a:spcPts val="0"/>
              </a:spcBef>
              <a:spcAft>
                <a:spcPts val="0"/>
              </a:spcAft>
              <a:defRPr/>
            </a:pPr>
            <a:r>
              <a:rPr lang="en-US" sz="2000" dirty="0">
                <a:latin typeface="Times New Roman" pitchFamily="18" charset="0"/>
                <a:cs typeface="Times New Roman" pitchFamily="18" charset="0"/>
              </a:rPr>
              <a:t>1) The </a:t>
            </a:r>
            <a:r>
              <a:rPr lang="en-US" sz="2000" b="1" u="sng" dirty="0">
                <a:latin typeface="Times New Roman" pitchFamily="18" charset="0"/>
                <a:cs typeface="Times New Roman" pitchFamily="18" charset="0"/>
              </a:rPr>
              <a:t>type of the graph </a:t>
            </a:r>
            <a:r>
              <a:rPr lang="en-US" sz="2000" dirty="0">
                <a:latin typeface="Times New Roman" pitchFamily="18" charset="0"/>
                <a:cs typeface="Times New Roman" pitchFamily="18" charset="0"/>
              </a:rPr>
              <a:t>is:</a:t>
            </a:r>
          </a:p>
          <a:p>
            <a:pPr marL="457200" indent="-457200" algn="l" fontAlgn="auto">
              <a:spcBef>
                <a:spcPts val="0"/>
              </a:spcBef>
              <a:spcAft>
                <a:spcPts val="0"/>
              </a:spcAft>
              <a:buFontTx/>
              <a:buAutoNum type="alphaLcParenR"/>
              <a:defRPr/>
            </a:pPr>
            <a:r>
              <a:rPr lang="en-US" sz="2000" dirty="0">
                <a:latin typeface="Times New Roman" pitchFamily="18" charset="0"/>
                <a:cs typeface="Times New Roman" pitchFamily="18" charset="0"/>
              </a:rPr>
              <a:t>Bar chart  </a:t>
            </a:r>
            <a:r>
              <a:rPr lang="ar-SA"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b) polygon	(c) histogram	(d) line	</a:t>
            </a:r>
            <a:r>
              <a:rPr lang="ar-SA" sz="2000"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a:t>
            </a:r>
            <a:r>
              <a:rPr lang="en-US" sz="2000" dirty="0">
                <a:latin typeface="Times New Roman" pitchFamily="18" charset="0"/>
                <a:cs typeface="Times New Roman" pitchFamily="18" charset="0"/>
              </a:rPr>
              <a:t>e) </a:t>
            </a:r>
            <a:r>
              <a:rPr lang="en-US" sz="2000" dirty="0" smtClean="0">
                <a:latin typeface="Times New Roman" pitchFamily="18" charset="0"/>
                <a:cs typeface="Times New Roman" pitchFamily="18" charset="0"/>
              </a:rPr>
              <a:t>curve</a:t>
            </a:r>
            <a:endParaRPr lang="en-US" sz="2000" dirty="0">
              <a:latin typeface="Times New Roman" pitchFamily="18" charset="0"/>
              <a:cs typeface="Times New Roman" pitchFamily="18" charset="0"/>
            </a:endParaRPr>
          </a:p>
          <a:p>
            <a:pPr marL="457200" indent="-457200" algn="l" fontAlgn="auto">
              <a:spcBef>
                <a:spcPts val="0"/>
              </a:spcBef>
              <a:spcAft>
                <a:spcPts val="0"/>
              </a:spcAft>
              <a:defRPr/>
            </a:pP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2) The </a:t>
            </a:r>
            <a:r>
              <a:rPr lang="en-US" sz="2000" b="1" u="sng" dirty="0">
                <a:latin typeface="Times New Roman" pitchFamily="18" charset="0"/>
                <a:cs typeface="Times New Roman" pitchFamily="18" charset="0"/>
              </a:rPr>
              <a:t>number of patients </a:t>
            </a:r>
            <a:r>
              <a:rPr lang="en-US" sz="2000" dirty="0">
                <a:latin typeface="Times New Roman" pitchFamily="18" charset="0"/>
                <a:cs typeface="Times New Roman" pitchFamily="18" charset="0"/>
              </a:rPr>
              <a:t>stayed the </a:t>
            </a:r>
            <a:r>
              <a:rPr lang="en-US" sz="2000" b="1" u="sng" dirty="0">
                <a:latin typeface="Times New Roman" pitchFamily="18" charset="0"/>
                <a:cs typeface="Times New Roman" pitchFamily="18" charset="0"/>
              </a:rPr>
              <a:t>longest time </a:t>
            </a:r>
            <a:r>
              <a:rPr lang="en-US" sz="2000" dirty="0">
                <a:latin typeface="Times New Roman" pitchFamily="18" charset="0"/>
                <a:cs typeface="Times New Roman" pitchFamily="18" charset="0"/>
              </a:rPr>
              <a:t>without pain is:</a:t>
            </a:r>
          </a:p>
          <a:p>
            <a:pPr marL="457200" indent="-457200" algn="l" fontAlgn="auto">
              <a:spcBef>
                <a:spcPts val="0"/>
              </a:spcBef>
              <a:spcAft>
                <a:spcPts val="0"/>
              </a:spcAft>
              <a:buFontTx/>
              <a:buAutoNum type="alphaLcParenR"/>
              <a:defRPr/>
            </a:pPr>
            <a:r>
              <a:rPr lang="en-US" sz="2000" dirty="0">
                <a:latin typeface="Times New Roman" pitchFamily="18" charset="0"/>
                <a:cs typeface="Times New Roman" pitchFamily="18" charset="0"/>
              </a:rPr>
              <a:t>10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b) 15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c) 6	</a:t>
            </a:r>
            <a:r>
              <a:rPr lang="en-US" sz="2000" dirty="0" smtClean="0">
                <a:latin typeface="Times New Roman" pitchFamily="18" charset="0"/>
                <a:cs typeface="Times New Roman" pitchFamily="18" charset="0"/>
              </a:rPr>
              <a:t>              (d) </a:t>
            </a:r>
            <a:r>
              <a:rPr lang="en-US" sz="2000" dirty="0">
                <a:latin typeface="Times New Roman" pitchFamily="18" charset="0"/>
                <a:cs typeface="Times New Roman" pitchFamily="18" charset="0"/>
              </a:rPr>
              <a:t>5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e) 80	</a:t>
            </a:r>
          </a:p>
          <a:p>
            <a:pPr marL="457200" indent="-457200" algn="l" fontAlgn="auto">
              <a:spcBef>
                <a:spcPts val="0"/>
              </a:spcBef>
              <a:spcAft>
                <a:spcPts val="0"/>
              </a:spcAft>
              <a:defRPr/>
            </a:pP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3)The </a:t>
            </a:r>
            <a:r>
              <a:rPr lang="en-US" sz="2000" b="1" u="sng" dirty="0">
                <a:latin typeface="Times New Roman" pitchFamily="18" charset="0"/>
                <a:cs typeface="Times New Roman" pitchFamily="18" charset="0"/>
              </a:rPr>
              <a:t>percent of patients </a:t>
            </a:r>
            <a:r>
              <a:rPr lang="en-US" sz="2000" dirty="0">
                <a:latin typeface="Times New Roman" pitchFamily="18" charset="0"/>
                <a:cs typeface="Times New Roman" pitchFamily="18" charset="0"/>
              </a:rPr>
              <a:t>spent 3.5 hours or more without pain is:</a:t>
            </a:r>
          </a:p>
          <a:p>
            <a:pPr algn="l" fontAlgn="auto">
              <a:spcBef>
                <a:spcPts val="0"/>
              </a:spcBef>
              <a:spcAft>
                <a:spcPts val="0"/>
              </a:spcAft>
              <a:defRPr/>
            </a:pPr>
            <a:r>
              <a:rPr lang="en-US" sz="2000" dirty="0">
                <a:latin typeface="Times New Roman" pitchFamily="18" charset="0"/>
                <a:cs typeface="Times New Roman" pitchFamily="18" charset="0"/>
              </a:rPr>
              <a:t>a)37.5%	</a:t>
            </a:r>
            <a:r>
              <a:rPr lang="en-US" sz="2000" dirty="0" smtClean="0">
                <a:latin typeface="Times New Roman" pitchFamily="18" charset="0"/>
                <a:cs typeface="Times New Roman" pitchFamily="18" charset="0"/>
              </a:rPr>
              <a:t>              (b</a:t>
            </a:r>
            <a:r>
              <a:rPr lang="en-US" sz="2000" dirty="0">
                <a:latin typeface="Times New Roman" pitchFamily="18" charset="0"/>
                <a:cs typeface="Times New Roman" pitchFamily="18" charset="0"/>
              </a:rPr>
              <a:t>) 68.75%	(c) 18.75%	(d) 50%	  </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e) 25</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a:p>
            <a:pPr algn="l" fontAlgn="auto">
              <a:spcBef>
                <a:spcPts val="0"/>
              </a:spcBef>
              <a:spcAft>
                <a:spcPts val="0"/>
              </a:spcAft>
              <a:defRPr/>
            </a:pP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4)The </a:t>
            </a:r>
            <a:r>
              <a:rPr lang="en-US" sz="2000" b="1" u="sng" dirty="0">
                <a:latin typeface="Times New Roman" pitchFamily="18" charset="0"/>
                <a:cs typeface="Times New Roman" pitchFamily="18" charset="0"/>
              </a:rPr>
              <a:t>lowest number of hours </a:t>
            </a:r>
            <a:r>
              <a:rPr lang="en-US" sz="2000" dirty="0">
                <a:latin typeface="Times New Roman" pitchFamily="18" charset="0"/>
                <a:cs typeface="Times New Roman" pitchFamily="18" charset="0"/>
              </a:rPr>
              <a:t>spent without pain is:</a:t>
            </a:r>
          </a:p>
          <a:p>
            <a:pPr algn="l" fontAlgn="auto">
              <a:spcBef>
                <a:spcPts val="0"/>
              </a:spcBef>
              <a:spcAft>
                <a:spcPts val="0"/>
              </a:spcAft>
              <a:defRPr/>
            </a:pPr>
            <a:r>
              <a:rPr lang="en-US" sz="2000" dirty="0">
                <a:latin typeface="Times New Roman" pitchFamily="18" charset="0"/>
                <a:cs typeface="Times New Roman" pitchFamily="18" charset="0"/>
              </a:rPr>
              <a:t>a)10	(b) 1		(c) 0.5		(d) 5	(e) 25	       (f) 6.5 </a:t>
            </a:r>
          </a:p>
          <a:p>
            <a:pPr algn="l" fontAlgn="auto">
              <a:spcBef>
                <a:spcPts val="0"/>
              </a:spcBef>
              <a:spcAft>
                <a:spcPts val="0"/>
              </a:spcAft>
              <a:defRPr/>
            </a:pP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5)What the approximate value of the </a:t>
            </a:r>
            <a:r>
              <a:rPr lang="en-US" sz="2000" b="1" u="sng" dirty="0">
                <a:latin typeface="Times New Roman" pitchFamily="18" charset="0"/>
                <a:cs typeface="Times New Roman" pitchFamily="18" charset="0"/>
              </a:rPr>
              <a:t>sample mean</a:t>
            </a:r>
          </a:p>
          <a:p>
            <a:pPr algn="l" fontAlgn="auto">
              <a:spcBef>
                <a:spcPts val="0"/>
              </a:spcBef>
              <a:spcAft>
                <a:spcPts val="0"/>
              </a:spcAft>
              <a:defRPr/>
            </a:pPr>
            <a:r>
              <a:rPr lang="en-US" sz="2000" dirty="0">
                <a:latin typeface="Times New Roman" pitchFamily="18" charset="0"/>
                <a:cs typeface="Times New Roman" pitchFamily="18" charset="0"/>
              </a:rPr>
              <a:t>a)2.55	(b) 255		(c) 3	(d) 3.1875	(e) 40	(f) we can't find it</a:t>
            </a:r>
          </a:p>
          <a:p>
            <a:pPr algn="l" fontAlgn="auto">
              <a:spcBef>
                <a:spcPts val="0"/>
              </a:spcBef>
              <a:spcAft>
                <a:spcPts val="0"/>
              </a:spcAft>
              <a:defRPr/>
            </a:pPr>
            <a:endParaRPr lang="en-US" sz="2000" dirty="0">
              <a:latin typeface="Times New Roman" pitchFamily="18" charset="0"/>
              <a:cs typeface="Times New Roman" pitchFamily="18" charset="0"/>
            </a:endParaRPr>
          </a:p>
          <a:p>
            <a:pPr algn="l" fontAlgn="auto">
              <a:spcBef>
                <a:spcPts val="0"/>
              </a:spcBef>
              <a:spcAft>
                <a:spcPts val="0"/>
              </a:spcAft>
              <a:defRPr/>
            </a:pPr>
            <a:r>
              <a:rPr lang="en-US" sz="2000" dirty="0">
                <a:latin typeface="Times New Roman" pitchFamily="18" charset="0"/>
                <a:cs typeface="Times New Roman" pitchFamily="18" charset="0"/>
              </a:rPr>
              <a:t>6)The </a:t>
            </a:r>
            <a:r>
              <a:rPr lang="en-US" sz="2000" b="1" u="sng" dirty="0" smtClean="0">
                <a:latin typeface="Times New Roman" pitchFamily="18" charset="0"/>
                <a:cs typeface="Times New Roman" pitchFamily="18" charset="0"/>
              </a:rPr>
              <a:t>sample mode</a:t>
            </a:r>
            <a:r>
              <a:rPr lang="en-US" sz="2000" dirty="0" smtClean="0">
                <a:latin typeface="Times New Roman" pitchFamily="18" charset="0"/>
                <a:cs typeface="Times New Roman" pitchFamily="18" charset="0"/>
              </a:rPr>
              <a:t> </a:t>
            </a:r>
            <a:r>
              <a:rPr lang="en-US" sz="2000" dirty="0">
                <a:latin typeface="Times New Roman" pitchFamily="18" charset="0"/>
                <a:cs typeface="Times New Roman" pitchFamily="18" charset="0"/>
              </a:rPr>
              <a:t>equals </a:t>
            </a:r>
          </a:p>
          <a:p>
            <a:pPr algn="l" fontAlgn="auto">
              <a:spcBef>
                <a:spcPts val="0"/>
              </a:spcBef>
              <a:spcAft>
                <a:spcPts val="0"/>
              </a:spcAft>
              <a:defRPr/>
            </a:pPr>
            <a:r>
              <a:rPr lang="en-US" sz="2000" dirty="0">
                <a:latin typeface="Times New Roman" pitchFamily="18" charset="0"/>
                <a:cs typeface="Times New Roman" pitchFamily="18" charset="0"/>
              </a:rPr>
              <a:t>a)80	(b) 3		(c) 15	(d) 2,4		(e) 6	(f) we can't find it</a:t>
            </a:r>
          </a:p>
          <a:p>
            <a:pPr algn="l" fontAlgn="auto">
              <a:spcBef>
                <a:spcPts val="0"/>
              </a:spcBef>
              <a:spcAft>
                <a:spcPts val="0"/>
              </a:spcAft>
              <a:defRPr/>
            </a:pPr>
            <a:endParaRPr lang="en-US" sz="2000" dirty="0">
              <a:latin typeface="Times New Roman" pitchFamily="18" charset="0"/>
              <a:cs typeface="Times New Roman" pitchFamily="18"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1800" b="1" dirty="0" smtClean="0">
                <a:solidFill>
                  <a:schemeClr val="tx1"/>
                </a:solidFill>
                <a:latin typeface="Times New Roman" pitchFamily="18" charset="0"/>
                <a:ea typeface="Times New Roman" pitchFamily="18" charset="0"/>
                <a:cs typeface="Times New Roman" pitchFamily="18" charset="0"/>
              </a:rPr>
              <a:t>The SPSS computer results of the age of patients in one of the Riyadh hospitals are given below</a:t>
            </a:r>
            <a:endParaRPr lang="en-US" sz="1800" dirty="0"/>
          </a:p>
        </p:txBody>
      </p:sp>
      <p:sp>
        <p:nvSpPr>
          <p:cNvPr id="4" name="Slide Number Placeholder 3"/>
          <p:cNvSpPr>
            <a:spLocks noGrp="1"/>
          </p:cNvSpPr>
          <p:nvPr>
            <p:ph type="sldNum" sz="quarter" idx="12"/>
          </p:nvPr>
        </p:nvSpPr>
        <p:spPr/>
        <p:txBody>
          <a:bodyPr/>
          <a:lstStyle/>
          <a:p>
            <a:pPr>
              <a:defRPr/>
            </a:pPr>
            <a:fld id="{217D8D3C-18F7-4DF0-9F8F-2A8B40DDFB42}" type="slidenum">
              <a:rPr lang="ar-SA" smtClean="0"/>
              <a:pPr>
                <a:defRPr/>
              </a:pPr>
              <a:t>33</a:t>
            </a:fld>
            <a:endParaRPr lang="en-GB"/>
          </a:p>
        </p:txBody>
      </p:sp>
      <p:sp>
        <p:nvSpPr>
          <p:cNvPr id="6" name="Content Placeholder 5"/>
          <p:cNvSpPr>
            <a:spLocks noGrp="1"/>
          </p:cNvSpPr>
          <p:nvPr>
            <p:ph idx="1"/>
          </p:nvPr>
        </p:nvSpPr>
        <p:spPr/>
        <p:txBody>
          <a:bodyPr/>
          <a:lstStyle/>
          <a:p>
            <a:pPr>
              <a:buNone/>
            </a:pPr>
            <a:r>
              <a:rPr lang="en-US" sz="1800" dirty="0" smtClean="0"/>
              <a:t>Find :                                    </a:t>
            </a:r>
          </a:p>
          <a:p>
            <a:pPr marL="514350" indent="-514350">
              <a:buAutoNum type="alphaLcParenR"/>
            </a:pPr>
            <a:r>
              <a:rPr lang="en-US" sz="1800" dirty="0" smtClean="0"/>
              <a:t>Variable name</a:t>
            </a:r>
          </a:p>
          <a:p>
            <a:pPr marL="514350" indent="-514350">
              <a:buNone/>
            </a:pPr>
            <a:endParaRPr lang="en-US" sz="1800" dirty="0" smtClean="0"/>
          </a:p>
          <a:p>
            <a:pPr marL="514350" indent="-514350">
              <a:buAutoNum type="alphaLcParenR"/>
            </a:pPr>
            <a:r>
              <a:rPr lang="en-US" sz="1800" dirty="0" smtClean="0"/>
              <a:t>The type of the variable</a:t>
            </a:r>
          </a:p>
          <a:p>
            <a:pPr marL="514350" indent="-514350">
              <a:buAutoNum type="alphaLcParenR"/>
            </a:pPr>
            <a:r>
              <a:rPr lang="en-US" sz="1800" dirty="0" smtClean="0"/>
              <a:t>The mode </a:t>
            </a:r>
          </a:p>
          <a:p>
            <a:pPr marL="514350" indent="-514350">
              <a:buAutoNum type="alphaLcParenR"/>
            </a:pPr>
            <a:r>
              <a:rPr lang="en-US" sz="1800" dirty="0" smtClean="0"/>
              <a:t>The mean age of the patients</a:t>
            </a:r>
          </a:p>
          <a:p>
            <a:pPr marL="514350" indent="-514350">
              <a:buAutoNum type="alphaLcParenR"/>
            </a:pPr>
            <a:r>
              <a:rPr lang="en-US" sz="1800" dirty="0" smtClean="0"/>
              <a:t>The median age of the patients</a:t>
            </a:r>
          </a:p>
          <a:p>
            <a:pPr marL="514350" indent="-514350">
              <a:buAutoNum type="alphaLcParenR"/>
            </a:pPr>
            <a:r>
              <a:rPr lang="en-US" sz="1800" dirty="0" smtClean="0"/>
              <a:t>The variance </a:t>
            </a:r>
          </a:p>
          <a:p>
            <a:pPr marL="514350" indent="-514350">
              <a:buAutoNum type="alphaLcParenR"/>
            </a:pPr>
            <a:r>
              <a:rPr lang="en-US" sz="1800" dirty="0" smtClean="0"/>
              <a:t>Sample size</a:t>
            </a:r>
          </a:p>
          <a:p>
            <a:pPr marL="514350" indent="-514350">
              <a:buAutoNum type="alphaLcParenR"/>
            </a:pPr>
            <a:r>
              <a:rPr lang="en-US" sz="1800" dirty="0" smtClean="0"/>
              <a:t>The coefficient of variation</a:t>
            </a:r>
          </a:p>
          <a:p>
            <a:pPr marL="514350" indent="-514350">
              <a:buNone/>
            </a:pPr>
            <a:r>
              <a:rPr lang="en-US" sz="1800" dirty="0" smtClean="0"/>
              <a:t>  </a:t>
            </a:r>
          </a:p>
          <a:p>
            <a:pPr marL="514350" indent="-514350">
              <a:buNone/>
            </a:pPr>
            <a:endParaRPr lang="en-US" sz="1800" dirty="0"/>
          </a:p>
        </p:txBody>
      </p:sp>
      <p:pic>
        <p:nvPicPr>
          <p:cNvPr id="393218" name="Picture 2"/>
          <p:cNvPicPr>
            <a:picLocks noChangeAspect="1" noChangeArrowheads="1"/>
          </p:cNvPicPr>
          <p:nvPr/>
        </p:nvPicPr>
        <p:blipFill>
          <a:blip r:embed="rId2"/>
          <a:srcRect/>
          <a:stretch>
            <a:fillRect/>
          </a:stretch>
        </p:blipFill>
        <p:spPr bwMode="auto">
          <a:xfrm>
            <a:off x="5250661" y="1214422"/>
            <a:ext cx="3250429" cy="4500594"/>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2" name="Slide Number Placeholder 7"/>
          <p:cNvSpPr>
            <a:spLocks noGrp="1"/>
          </p:cNvSpPr>
          <p:nvPr>
            <p:ph type="sldNum" sz="quarter" idx="12"/>
          </p:nvPr>
        </p:nvSpPr>
        <p:spPr>
          <a:noFill/>
        </p:spPr>
        <p:txBody>
          <a:bodyPr/>
          <a:lstStyle/>
          <a:p>
            <a:fld id="{0646253B-DC7C-4755-BB8B-A7B8C81ECA1E}" type="slidenum">
              <a:rPr lang="ar-SA" smtClean="0"/>
              <a:pPr/>
              <a:t>34</a:t>
            </a:fld>
            <a:endParaRPr lang="en-GB" smtClean="0"/>
          </a:p>
        </p:txBody>
      </p:sp>
      <p:sp>
        <p:nvSpPr>
          <p:cNvPr id="11273" name="Rectangle 2"/>
          <p:cNvSpPr>
            <a:spLocks noGrp="1" noChangeArrowheads="1"/>
          </p:cNvSpPr>
          <p:nvPr>
            <p:ph type="body" sz="half" idx="1"/>
          </p:nvPr>
        </p:nvSpPr>
        <p:spPr>
          <a:xfrm>
            <a:off x="528638" y="333375"/>
            <a:ext cx="8291512" cy="6335713"/>
          </a:xfrm>
        </p:spPr>
        <p:txBody>
          <a:bodyPr/>
          <a:lstStyle/>
          <a:p>
            <a:pPr eaLnBrk="1" hangingPunct="1">
              <a:buFontTx/>
              <a:buNone/>
            </a:pPr>
            <a:endParaRPr lang="en-US" sz="1800" u="sng" smtClean="0"/>
          </a:p>
          <a:p>
            <a:pPr eaLnBrk="1" hangingPunct="1">
              <a:buFontTx/>
              <a:buNone/>
            </a:pPr>
            <a:r>
              <a:rPr lang="en-US" sz="2000" b="1" u="sng" smtClean="0">
                <a:solidFill>
                  <a:srgbClr val="800000"/>
                </a:solidFill>
                <a:latin typeface="Times New Roman" pitchFamily="18" charset="0"/>
                <a:cs typeface="Times New Roman" pitchFamily="18" charset="0"/>
              </a:rPr>
              <a:t>2.4: Calculating measures from an ungrouped frequency tables:</a:t>
            </a:r>
          </a:p>
          <a:p>
            <a:pPr eaLnBrk="1" hangingPunct="1">
              <a:buFontTx/>
              <a:buNone/>
            </a:pPr>
            <a:r>
              <a:rPr lang="en-US" sz="1800" smtClean="0">
                <a:latin typeface="Times New Roman" pitchFamily="18" charset="0"/>
                <a:cs typeface="Times New Roman" pitchFamily="18" charset="0"/>
              </a:rPr>
              <a:t>Suppose we have the following frequency table, where </a:t>
            </a:r>
            <a:r>
              <a:rPr lang="en-US" sz="1800" i="1" smtClean="0">
                <a:latin typeface="Times New Roman" pitchFamily="18" charset="0"/>
                <a:cs typeface="Times New Roman" pitchFamily="18" charset="0"/>
              </a:rPr>
              <a:t>m</a:t>
            </a:r>
            <a:r>
              <a:rPr lang="en-US" sz="1800" i="1" baseline="-25000" smtClean="0">
                <a:latin typeface="Times New Roman" pitchFamily="18" charset="0"/>
                <a:cs typeface="Times New Roman" pitchFamily="18" charset="0"/>
              </a:rPr>
              <a:t>i </a:t>
            </a:r>
            <a:r>
              <a:rPr lang="en-US" sz="1800" smtClean="0">
                <a:latin typeface="Times New Roman" pitchFamily="18" charset="0"/>
                <a:cs typeface="Times New Roman" pitchFamily="18" charset="0"/>
              </a:rPr>
              <a:t>is the</a:t>
            </a:r>
            <a:r>
              <a:rPr lang="en-US" sz="1800" i="1" smtClean="0">
                <a:latin typeface="Times New Roman" pitchFamily="18" charset="0"/>
                <a:cs typeface="Times New Roman" pitchFamily="18" charset="0"/>
              </a:rPr>
              <a:t> i</a:t>
            </a:r>
            <a:r>
              <a:rPr lang="en-US" sz="1800" i="1" baseline="30000" smtClean="0">
                <a:latin typeface="Times New Roman" pitchFamily="18" charset="0"/>
                <a:cs typeface="Times New Roman" pitchFamily="18" charset="0"/>
              </a:rPr>
              <a:t>th</a:t>
            </a:r>
            <a:r>
              <a:rPr lang="en-US" sz="1800" i="1" smtClean="0">
                <a:latin typeface="Times New Roman" pitchFamily="18" charset="0"/>
                <a:cs typeface="Times New Roman" pitchFamily="18" charset="0"/>
              </a:rPr>
              <a:t> </a:t>
            </a:r>
            <a:r>
              <a:rPr lang="en-US" sz="1800" smtClean="0">
                <a:latin typeface="Times New Roman" pitchFamily="18" charset="0"/>
                <a:cs typeface="Times New Roman" pitchFamily="18" charset="0"/>
              </a:rPr>
              <a:t>value in the                                      </a:t>
            </a:r>
          </a:p>
          <a:p>
            <a:pPr eaLnBrk="1" hangingPunct="1">
              <a:buFontTx/>
              <a:buNone/>
            </a:pPr>
            <a:r>
              <a:rPr lang="en-US" sz="1800" smtClean="0">
                <a:latin typeface="Times New Roman" pitchFamily="18" charset="0"/>
                <a:cs typeface="Times New Roman" pitchFamily="18" charset="0"/>
              </a:rPr>
              <a:t>                                                  ungrouped frequency table or the midpoint in the                      </a:t>
            </a:r>
          </a:p>
          <a:p>
            <a:pPr eaLnBrk="1" hangingPunct="1">
              <a:buFontTx/>
              <a:buNone/>
            </a:pPr>
            <a:r>
              <a:rPr lang="en-US" sz="1800" smtClean="0">
                <a:latin typeface="Times New Roman" pitchFamily="18" charset="0"/>
                <a:cs typeface="Times New Roman" pitchFamily="18" charset="0"/>
              </a:rPr>
              <a:t>                                                 grouped frequency table, and </a:t>
            </a:r>
            <a:r>
              <a:rPr lang="en-US" sz="1800" i="1" smtClean="0">
                <a:latin typeface="Times New Roman" pitchFamily="18" charset="0"/>
                <a:cs typeface="Times New Roman" pitchFamily="18" charset="0"/>
              </a:rPr>
              <a:t>f</a:t>
            </a:r>
            <a:r>
              <a:rPr lang="en-US" sz="1800" i="1" baseline="-25000" smtClean="0">
                <a:latin typeface="Times New Roman" pitchFamily="18" charset="0"/>
                <a:cs typeface="Times New Roman" pitchFamily="18" charset="0"/>
              </a:rPr>
              <a:t>i</a:t>
            </a:r>
            <a:r>
              <a:rPr lang="en-US" sz="1800" i="1" smtClean="0">
                <a:latin typeface="Times New Roman" pitchFamily="18" charset="0"/>
                <a:cs typeface="Times New Roman" pitchFamily="18" charset="0"/>
              </a:rPr>
              <a:t> </a:t>
            </a:r>
            <a:r>
              <a:rPr lang="en-US" sz="1800" smtClean="0">
                <a:latin typeface="Times New Roman" pitchFamily="18" charset="0"/>
                <a:cs typeface="Times New Roman" pitchFamily="18" charset="0"/>
              </a:rPr>
              <a:t>is the</a:t>
            </a:r>
            <a:r>
              <a:rPr lang="en-US" sz="1800" i="1" smtClean="0">
                <a:latin typeface="Times New Roman" pitchFamily="18" charset="0"/>
                <a:cs typeface="Times New Roman" pitchFamily="18" charset="0"/>
              </a:rPr>
              <a:t> i</a:t>
            </a:r>
            <a:r>
              <a:rPr lang="en-US" sz="1800" i="1" baseline="30000" smtClean="0">
                <a:latin typeface="Times New Roman" pitchFamily="18" charset="0"/>
                <a:cs typeface="Times New Roman" pitchFamily="18" charset="0"/>
              </a:rPr>
              <a:t>th</a:t>
            </a:r>
            <a:r>
              <a:rPr lang="en-US" sz="1800" baseline="30000" smtClean="0">
                <a:latin typeface="Times New Roman" pitchFamily="18" charset="0"/>
                <a:cs typeface="Times New Roman" pitchFamily="18" charset="0"/>
              </a:rPr>
              <a:t> </a:t>
            </a:r>
            <a:r>
              <a:rPr lang="en-US" sz="1800" smtClean="0">
                <a:latin typeface="Times New Roman" pitchFamily="18" charset="0"/>
                <a:cs typeface="Times New Roman" pitchFamily="18" charset="0"/>
              </a:rPr>
              <a:t>frequency. The</a:t>
            </a:r>
          </a:p>
          <a:p>
            <a:pPr eaLnBrk="1" hangingPunct="1">
              <a:buFontTx/>
              <a:buNone/>
            </a:pPr>
            <a:r>
              <a:rPr lang="en-US" sz="1800" smtClean="0">
                <a:latin typeface="Times New Roman" pitchFamily="18" charset="0"/>
                <a:cs typeface="Times New Roman" pitchFamily="18" charset="0"/>
              </a:rPr>
              <a:t>                                                 formulas for sample mean and variance will be modified       </a:t>
            </a:r>
          </a:p>
          <a:p>
            <a:pPr eaLnBrk="1" hangingPunct="1">
              <a:buFontTx/>
              <a:buNone/>
            </a:pPr>
            <a:r>
              <a:rPr lang="en-US" sz="1800" smtClean="0">
                <a:latin typeface="Times New Roman" pitchFamily="18" charset="0"/>
                <a:cs typeface="Times New Roman" pitchFamily="18" charset="0"/>
              </a:rPr>
              <a:t>                                                 as follows:</a:t>
            </a:r>
          </a:p>
          <a:p>
            <a:pPr eaLnBrk="1" hangingPunct="1">
              <a:buFontTx/>
              <a:buNone/>
            </a:pPr>
            <a:r>
              <a:rPr lang="en-US" sz="1800" smtClean="0">
                <a:latin typeface="Times New Roman" pitchFamily="18" charset="0"/>
                <a:cs typeface="Times New Roman" pitchFamily="18" charset="0"/>
              </a:rPr>
              <a:t>                                                  </a:t>
            </a:r>
            <a:r>
              <a:rPr lang="en-US" sz="1800" i="1" smtClean="0">
                <a:latin typeface="Times New Roman" pitchFamily="18" charset="0"/>
                <a:cs typeface="Times New Roman" pitchFamily="18" charset="0"/>
              </a:rPr>
              <a:t>n</a:t>
            </a:r>
            <a:r>
              <a:rPr lang="en-US" sz="1800" smtClean="0">
                <a:latin typeface="Times New Roman" pitchFamily="18" charset="0"/>
                <a:cs typeface="Times New Roman" pitchFamily="18" charset="0"/>
              </a:rPr>
              <a:t>= </a:t>
            </a:r>
            <a:r>
              <a:rPr lang="en-US" sz="1800" i="1" smtClean="0">
                <a:latin typeface="Times New Roman" pitchFamily="18" charset="0"/>
                <a:cs typeface="Times New Roman" pitchFamily="18" charset="0"/>
              </a:rPr>
              <a:t>∑f</a:t>
            </a:r>
            <a:r>
              <a:rPr lang="en-US" sz="1800" i="1" baseline="-25000" smtClean="0">
                <a:latin typeface="Times New Roman" pitchFamily="18" charset="0"/>
                <a:cs typeface="Times New Roman" pitchFamily="18" charset="0"/>
              </a:rPr>
              <a:t>i </a:t>
            </a:r>
            <a:r>
              <a:rPr lang="en-US" sz="1800" baseline="-25000" smtClean="0">
                <a:latin typeface="Times New Roman" pitchFamily="18" charset="0"/>
                <a:cs typeface="Times New Roman" pitchFamily="18" charset="0"/>
              </a:rPr>
              <a:t> </a:t>
            </a:r>
            <a:r>
              <a:rPr lang="en-US" sz="1800" smtClean="0">
                <a:latin typeface="Times New Roman" pitchFamily="18" charset="0"/>
                <a:cs typeface="Times New Roman" pitchFamily="18" charset="0"/>
              </a:rPr>
              <a:t>(the sample size= the sum of frequencies</a:t>
            </a:r>
            <a:r>
              <a:rPr lang="en-US" sz="2000" smtClean="0">
                <a:latin typeface="Times New Roman" pitchFamily="18" charset="0"/>
                <a:cs typeface="Times New Roman" pitchFamily="18" charset="0"/>
              </a:rPr>
              <a:t>)</a:t>
            </a:r>
          </a:p>
          <a:p>
            <a:pPr eaLnBrk="1" hangingPunct="1">
              <a:buFontTx/>
              <a:buNone/>
            </a:pPr>
            <a:r>
              <a:rPr lang="en-US" sz="2000" smtClean="0">
                <a:latin typeface="Times New Roman" pitchFamily="18" charset="0"/>
                <a:cs typeface="Times New Roman" pitchFamily="18" charset="0"/>
              </a:rPr>
              <a:t>                                             </a:t>
            </a:r>
            <a:r>
              <a:rPr lang="en-US" sz="1800" smtClean="0">
                <a:latin typeface="Times New Roman" pitchFamily="18" charset="0"/>
                <a:cs typeface="Times New Roman" pitchFamily="18" charset="0"/>
              </a:rPr>
              <a:t>k=number of distinct values (or number of                        </a:t>
            </a:r>
          </a:p>
          <a:p>
            <a:pPr eaLnBrk="1" hangingPunct="1">
              <a:buFontTx/>
              <a:buNone/>
            </a:pPr>
            <a:r>
              <a:rPr lang="en-US" sz="1800" smtClean="0">
                <a:latin typeface="Times New Roman" pitchFamily="18" charset="0"/>
                <a:cs typeface="Times New Roman" pitchFamily="18" charset="0"/>
              </a:rPr>
              <a:t>                                                 intervals)</a:t>
            </a:r>
          </a:p>
          <a:p>
            <a:pPr eaLnBrk="1" hangingPunct="1">
              <a:buFontTx/>
              <a:buNone/>
            </a:pPr>
            <a:r>
              <a:rPr lang="en-US" sz="2000" smtClean="0">
                <a:latin typeface="Times New Roman" pitchFamily="18" charset="0"/>
                <a:cs typeface="Times New Roman" pitchFamily="18" charset="0"/>
              </a:rPr>
              <a:t>                                                                                ,</a:t>
            </a:r>
          </a:p>
          <a:p>
            <a:pPr eaLnBrk="1" hangingPunct="1">
              <a:buFontTx/>
              <a:buNone/>
            </a:pPr>
            <a:r>
              <a:rPr lang="en-US" sz="2000" smtClean="0">
                <a:latin typeface="Times New Roman" pitchFamily="18" charset="0"/>
                <a:cs typeface="Times New Roman" pitchFamily="18" charset="0"/>
              </a:rPr>
              <a:t>                                                  </a:t>
            </a:r>
          </a:p>
          <a:p>
            <a:pPr eaLnBrk="1" hangingPunct="1">
              <a:buFontTx/>
              <a:buNone/>
            </a:pPr>
            <a:endParaRPr lang="en-US" sz="2000" i="1" smtClean="0">
              <a:latin typeface="Times New Roman" pitchFamily="18" charset="0"/>
              <a:cs typeface="Times New Roman" pitchFamily="18" charset="0"/>
            </a:endParaRPr>
          </a:p>
          <a:p>
            <a:pPr eaLnBrk="1" hangingPunct="1">
              <a:buFontTx/>
              <a:buNone/>
            </a:pPr>
            <a:endParaRPr lang="en-US" sz="20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r>
              <a:rPr lang="en-US" sz="1800" smtClean="0">
                <a:latin typeface="Times New Roman" pitchFamily="18" charset="0"/>
                <a:cs typeface="Times New Roman" pitchFamily="18" charset="0"/>
              </a:rPr>
              <a:t>                                                     </a:t>
            </a:r>
            <a:r>
              <a:rPr lang="en-US" sz="2000" smtClean="0">
                <a:latin typeface="Times New Roman" pitchFamily="18" charset="0"/>
                <a:cs typeface="Times New Roman" pitchFamily="18" charset="0"/>
              </a:rPr>
              <a:t> </a:t>
            </a:r>
            <a:endParaRPr lang="en-US" sz="1800" smtClean="0">
              <a:latin typeface="Times New Roman" pitchFamily="18" charset="0"/>
              <a:cs typeface="Times New Roman" pitchFamily="18" charset="0"/>
            </a:endParaRPr>
          </a:p>
          <a:p>
            <a:pPr eaLnBrk="1" hangingPunct="1">
              <a:buFontTx/>
              <a:buNone/>
            </a:pPr>
            <a:r>
              <a:rPr lang="en-US" sz="1800" smtClean="0">
                <a:latin typeface="Times New Roman" pitchFamily="18" charset="0"/>
                <a:cs typeface="Times New Roman" pitchFamily="18" charset="0"/>
              </a:rPr>
              <a:t> </a:t>
            </a:r>
          </a:p>
        </p:txBody>
      </p:sp>
      <p:graphicFrame>
        <p:nvGraphicFramePr>
          <p:cNvPr id="58428" name="Group 60"/>
          <p:cNvGraphicFramePr>
            <a:graphicFrameLocks noGrp="1"/>
          </p:cNvGraphicFramePr>
          <p:nvPr>
            <p:ph sz="quarter" idx="2"/>
          </p:nvPr>
        </p:nvGraphicFramePr>
        <p:xfrm>
          <a:off x="755650" y="1557338"/>
          <a:ext cx="2447925" cy="2185988"/>
        </p:xfrm>
        <a:graphic>
          <a:graphicData uri="http://schemas.openxmlformats.org/drawingml/2006/table">
            <a:tbl>
              <a:tblPr/>
              <a:tblGrid>
                <a:gridCol w="1225550"/>
                <a:gridCol w="1222375"/>
              </a:tblGrid>
              <a:tr h="695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Value (or midpoint)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frequency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620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m</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1</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m</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1" u="none" strike="noStrike" cap="none" normalizeH="0" baseline="-2500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m</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k</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f1</a:t>
                      </a:r>
                      <a:endParaRPr kumimoji="0" lang="ar-SA" sz="1400" b="0" i="1" u="none" strike="noStrike" cap="none" normalizeH="0" baseline="-2500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f</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2</a:t>
                      </a:r>
                      <a:endParaRPr kumimoji="0" lang="en-US" sz="1400" b="0" i="1"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ar-SA" sz="1400" b="0" i="1"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f</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k</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86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∑f</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i</a:t>
                      </a: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=n</a:t>
                      </a:r>
                      <a:endParaRPr kumimoji="0" lang="ar-SA" sz="1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288" name="Rectangle 3"/>
          <p:cNvSpPr>
            <a:spLocks noChangeArrowheads="1"/>
          </p:cNvSpPr>
          <p:nvPr/>
        </p:nvSpPr>
        <p:spPr bwMode="auto">
          <a:xfrm>
            <a:off x="468313"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11289" name="Line 37"/>
          <p:cNvSpPr>
            <a:spLocks noChangeShapeType="1"/>
          </p:cNvSpPr>
          <p:nvPr/>
        </p:nvSpPr>
        <p:spPr bwMode="auto">
          <a:xfrm>
            <a:off x="1331913" y="2852738"/>
            <a:ext cx="0" cy="146050"/>
          </a:xfrm>
          <a:prstGeom prst="line">
            <a:avLst/>
          </a:prstGeom>
          <a:noFill/>
          <a:ln w="9525">
            <a:solidFill>
              <a:schemeClr val="tx1"/>
            </a:solidFill>
            <a:prstDash val="dash"/>
            <a:round/>
            <a:headEnd/>
            <a:tailEnd/>
          </a:ln>
        </p:spPr>
        <p:txBody>
          <a:bodyPr/>
          <a:lstStyle/>
          <a:p>
            <a:endParaRPr lang="ar-SA"/>
          </a:p>
        </p:txBody>
      </p:sp>
      <p:sp>
        <p:nvSpPr>
          <p:cNvPr id="11290" name="Line 50"/>
          <p:cNvSpPr>
            <a:spLocks noChangeShapeType="1"/>
          </p:cNvSpPr>
          <p:nvPr/>
        </p:nvSpPr>
        <p:spPr bwMode="auto">
          <a:xfrm>
            <a:off x="2555875" y="2852738"/>
            <a:ext cx="0" cy="146050"/>
          </a:xfrm>
          <a:prstGeom prst="line">
            <a:avLst/>
          </a:prstGeom>
          <a:noFill/>
          <a:ln w="9525">
            <a:solidFill>
              <a:schemeClr val="tx1"/>
            </a:solidFill>
            <a:prstDash val="dash"/>
            <a:round/>
            <a:headEnd/>
            <a:tailEnd/>
          </a:ln>
        </p:spPr>
        <p:txBody>
          <a:bodyPr/>
          <a:lstStyle/>
          <a:p>
            <a:endParaRPr lang="ar-SA"/>
          </a:p>
        </p:txBody>
      </p:sp>
      <p:sp>
        <p:nvSpPr>
          <p:cNvPr id="11291" name="Rectangle 51"/>
          <p:cNvSpPr>
            <a:spLocks noChangeArrowheads="1"/>
          </p:cNvSpPr>
          <p:nvPr/>
        </p:nvSpPr>
        <p:spPr bwMode="auto">
          <a:xfrm>
            <a:off x="612775" y="4437063"/>
            <a:ext cx="3095625" cy="863600"/>
          </a:xfrm>
          <a:prstGeom prst="rect">
            <a:avLst/>
          </a:prstGeom>
          <a:noFill/>
          <a:ln w="9525">
            <a:solidFill>
              <a:schemeClr val="tx1"/>
            </a:solidFill>
            <a:miter lim="800000"/>
            <a:headEnd/>
            <a:tailEnd/>
          </a:ln>
        </p:spPr>
        <p:txBody>
          <a:bodyPr wrap="none" anchor="ctr"/>
          <a:lstStyle/>
          <a:p>
            <a:pPr algn="ctr"/>
            <a:endParaRPr lang="en-US"/>
          </a:p>
        </p:txBody>
      </p:sp>
      <p:graphicFrame>
        <p:nvGraphicFramePr>
          <p:cNvPr id="11266" name="Object 61"/>
          <p:cNvGraphicFramePr>
            <a:graphicFrameLocks noChangeAspect="1"/>
          </p:cNvGraphicFramePr>
          <p:nvPr/>
        </p:nvGraphicFramePr>
        <p:xfrm>
          <a:off x="684213" y="4468813"/>
          <a:ext cx="923925" cy="615950"/>
        </p:xfrm>
        <a:graphic>
          <a:graphicData uri="http://schemas.openxmlformats.org/presentationml/2006/ole">
            <p:oleObj spid="_x0000_s389122" name="Equation" r:id="rId3" imgW="812520" imgH="469800" progId="Equation.3">
              <p:embed/>
            </p:oleObj>
          </a:graphicData>
        </a:graphic>
      </p:graphicFrame>
      <p:sp>
        <p:nvSpPr>
          <p:cNvPr id="11292" name="AutoShape 63"/>
          <p:cNvSpPr>
            <a:spLocks noChangeArrowheads="1"/>
          </p:cNvSpPr>
          <p:nvPr/>
        </p:nvSpPr>
        <p:spPr bwMode="auto">
          <a:xfrm>
            <a:off x="1763713" y="4725988"/>
            <a:ext cx="503237" cy="215900"/>
          </a:xfrm>
          <a:prstGeom prst="leftRightArrow">
            <a:avLst>
              <a:gd name="adj1" fmla="val 50000"/>
              <a:gd name="adj2" fmla="val 46618"/>
            </a:avLst>
          </a:prstGeom>
          <a:solidFill>
            <a:schemeClr val="accent1"/>
          </a:solidFill>
          <a:ln w="9525">
            <a:solidFill>
              <a:schemeClr val="tx1"/>
            </a:solidFill>
            <a:miter lim="800000"/>
            <a:headEnd/>
            <a:tailEnd/>
          </a:ln>
        </p:spPr>
        <p:txBody>
          <a:bodyPr wrap="none" anchor="ctr"/>
          <a:lstStyle/>
          <a:p>
            <a:endParaRPr lang="ar-SA"/>
          </a:p>
        </p:txBody>
      </p:sp>
      <p:graphicFrame>
        <p:nvGraphicFramePr>
          <p:cNvPr id="11267" name="Object 64"/>
          <p:cNvGraphicFramePr>
            <a:graphicFrameLocks noChangeAspect="1"/>
          </p:cNvGraphicFramePr>
          <p:nvPr>
            <p:ph sz="quarter" idx="3"/>
          </p:nvPr>
        </p:nvGraphicFramePr>
        <p:xfrm>
          <a:off x="2411413" y="4500563"/>
          <a:ext cx="1152525" cy="584200"/>
        </p:xfrm>
        <a:graphic>
          <a:graphicData uri="http://schemas.openxmlformats.org/presentationml/2006/ole">
            <p:oleObj spid="_x0000_s389123" name="Equation" r:id="rId4" imgW="927000" imgH="469800" progId="Equation.3">
              <p:embed/>
            </p:oleObj>
          </a:graphicData>
        </a:graphic>
      </p:graphicFrame>
      <p:sp>
        <p:nvSpPr>
          <p:cNvPr id="11293" name="Rectangle 67"/>
          <p:cNvSpPr>
            <a:spLocks noChangeArrowheads="1"/>
          </p:cNvSpPr>
          <p:nvPr/>
        </p:nvSpPr>
        <p:spPr bwMode="auto">
          <a:xfrm>
            <a:off x="3851275" y="4437063"/>
            <a:ext cx="4752975" cy="936625"/>
          </a:xfrm>
          <a:prstGeom prst="rect">
            <a:avLst/>
          </a:prstGeom>
          <a:noFill/>
          <a:ln w="9525">
            <a:solidFill>
              <a:schemeClr val="tx1"/>
            </a:solidFill>
            <a:miter lim="800000"/>
            <a:headEnd/>
            <a:tailEnd/>
          </a:ln>
        </p:spPr>
        <p:txBody>
          <a:bodyPr wrap="none" anchor="ctr"/>
          <a:lstStyle/>
          <a:p>
            <a:pPr algn="ctr"/>
            <a:endParaRPr lang="en-US"/>
          </a:p>
        </p:txBody>
      </p:sp>
      <p:graphicFrame>
        <p:nvGraphicFramePr>
          <p:cNvPr id="11268" name="Object 68"/>
          <p:cNvGraphicFramePr>
            <a:graphicFrameLocks noChangeAspect="1"/>
          </p:cNvGraphicFramePr>
          <p:nvPr/>
        </p:nvGraphicFramePr>
        <p:xfrm>
          <a:off x="3995738" y="4498975"/>
          <a:ext cx="1776412" cy="585788"/>
        </p:xfrm>
        <a:graphic>
          <a:graphicData uri="http://schemas.openxmlformats.org/presentationml/2006/ole">
            <p:oleObj spid="_x0000_s389124" name="Equation" r:id="rId5" imgW="1269720" imgH="469800" progId="Equation.3">
              <p:embed/>
            </p:oleObj>
          </a:graphicData>
        </a:graphic>
      </p:graphicFrame>
      <p:graphicFrame>
        <p:nvGraphicFramePr>
          <p:cNvPr id="11269" name="Object 69"/>
          <p:cNvGraphicFramePr>
            <a:graphicFrameLocks noChangeAspect="1"/>
          </p:cNvGraphicFramePr>
          <p:nvPr/>
        </p:nvGraphicFramePr>
        <p:xfrm>
          <a:off x="6084888" y="3860800"/>
          <a:ext cx="1763712" cy="363538"/>
        </p:xfrm>
        <a:graphic>
          <a:graphicData uri="http://schemas.openxmlformats.org/presentationml/2006/ole">
            <p:oleObj spid="_x0000_s389125" name="Equation" r:id="rId6" imgW="1231560" imgH="253800" progId="Equation.3">
              <p:embed/>
            </p:oleObj>
          </a:graphicData>
        </a:graphic>
      </p:graphicFrame>
      <p:graphicFrame>
        <p:nvGraphicFramePr>
          <p:cNvPr id="11270" name="Object 70"/>
          <p:cNvGraphicFramePr>
            <a:graphicFrameLocks noChangeAspect="1"/>
          </p:cNvGraphicFramePr>
          <p:nvPr/>
        </p:nvGraphicFramePr>
        <p:xfrm>
          <a:off x="3419475" y="3824288"/>
          <a:ext cx="1657350" cy="396875"/>
        </p:xfrm>
        <a:graphic>
          <a:graphicData uri="http://schemas.openxmlformats.org/presentationml/2006/ole">
            <p:oleObj spid="_x0000_s389126" name="Equation" r:id="rId7" imgW="1218960" imgH="291960" progId="Equation.3">
              <p:embed/>
            </p:oleObj>
          </a:graphicData>
        </a:graphic>
      </p:graphicFrame>
      <p:sp>
        <p:nvSpPr>
          <p:cNvPr id="11294" name="AutoShape 71"/>
          <p:cNvSpPr>
            <a:spLocks noChangeArrowheads="1"/>
          </p:cNvSpPr>
          <p:nvPr/>
        </p:nvSpPr>
        <p:spPr bwMode="auto">
          <a:xfrm>
            <a:off x="5867400" y="4725988"/>
            <a:ext cx="503238" cy="215900"/>
          </a:xfrm>
          <a:prstGeom prst="leftRightArrow">
            <a:avLst>
              <a:gd name="adj1" fmla="val 50000"/>
              <a:gd name="adj2" fmla="val 46618"/>
            </a:avLst>
          </a:prstGeom>
          <a:solidFill>
            <a:schemeClr val="accent1"/>
          </a:solidFill>
          <a:ln w="9525">
            <a:solidFill>
              <a:schemeClr val="tx1"/>
            </a:solidFill>
            <a:miter lim="800000"/>
            <a:headEnd/>
            <a:tailEnd/>
          </a:ln>
        </p:spPr>
        <p:txBody>
          <a:bodyPr wrap="none" anchor="ctr"/>
          <a:lstStyle/>
          <a:p>
            <a:endParaRPr lang="ar-SA"/>
          </a:p>
        </p:txBody>
      </p:sp>
      <p:graphicFrame>
        <p:nvGraphicFramePr>
          <p:cNvPr id="11271" name="Object 72"/>
          <p:cNvGraphicFramePr>
            <a:graphicFrameLocks noChangeAspect="1"/>
          </p:cNvGraphicFramePr>
          <p:nvPr/>
        </p:nvGraphicFramePr>
        <p:xfrm>
          <a:off x="6516688" y="4605338"/>
          <a:ext cx="2114550" cy="538162"/>
        </p:xfrm>
        <a:graphic>
          <a:graphicData uri="http://schemas.openxmlformats.org/presentationml/2006/ole">
            <p:oleObj spid="_x0000_s389127" name="Equation" r:id="rId8" imgW="1511280" imgH="431640" progId="Equation.3">
              <p:embed/>
            </p:oleObj>
          </a:graphicData>
        </a:graphic>
      </p:graphicFrame>
      <p:sp>
        <p:nvSpPr>
          <p:cNvPr id="11295" name="Rectangle 73"/>
          <p:cNvSpPr>
            <a:spLocks noChangeArrowheads="1"/>
          </p:cNvSpPr>
          <p:nvPr/>
        </p:nvSpPr>
        <p:spPr bwMode="auto">
          <a:xfrm>
            <a:off x="612775" y="5518150"/>
            <a:ext cx="7775575" cy="1079500"/>
          </a:xfrm>
          <a:prstGeom prst="rect">
            <a:avLst/>
          </a:prstGeom>
          <a:noFill/>
          <a:ln w="63500" cmpd="tri">
            <a:solidFill>
              <a:schemeClr val="tx1"/>
            </a:solidFill>
            <a:miter lim="800000"/>
            <a:headEnd/>
            <a:tailEnd/>
          </a:ln>
        </p:spPr>
        <p:txBody>
          <a:bodyPr anchor="ctr"/>
          <a:lstStyle/>
          <a:p>
            <a:pPr algn="ctr"/>
            <a:r>
              <a:rPr lang="en-US"/>
              <a:t>For using calculator to find the mean, variance and standard deviation, you can visit the site</a:t>
            </a:r>
          </a:p>
          <a:p>
            <a:pPr algn="ctr"/>
            <a:r>
              <a:rPr lang="en-GB" i="1">
                <a:solidFill>
                  <a:srgbClr val="800000"/>
                </a:solidFill>
                <a:hlinkClick r:id="rId9"/>
              </a:rPr>
              <a:t>http://faculty.ksu.edu.sa/alshangiti</a:t>
            </a:r>
            <a:r>
              <a:rPr lang="en-US"/>
              <a:t> </a:t>
            </a:r>
          </a:p>
        </p:txBody>
      </p:sp>
      <p:sp>
        <p:nvSpPr>
          <p:cNvPr id="19" name="Rectangle 18"/>
          <p:cNvSpPr/>
          <p:nvPr/>
        </p:nvSpPr>
        <p:spPr bwMode="auto">
          <a:xfrm rot="20770984">
            <a:off x="1071538" y="1500174"/>
            <a:ext cx="7286676" cy="4286280"/>
          </a:xfrm>
          <a:prstGeom prst="rect">
            <a:avLst/>
          </a:prstGeom>
          <a:solidFill>
            <a:schemeClr val="accent1">
              <a:alpha val="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6600" b="0" i="0" u="none" strike="noStrike" cap="none" normalizeH="0" baseline="0" dirty="0" smtClean="0">
                <a:ln>
                  <a:noFill/>
                </a:ln>
                <a:solidFill>
                  <a:schemeClr val="bg2">
                    <a:lumMod val="60000"/>
                    <a:lumOff val="40000"/>
                  </a:schemeClr>
                </a:solidFill>
                <a:effectLst/>
                <a:latin typeface="Arial" pitchFamily="34" charset="0"/>
                <a:cs typeface="Arial" pitchFamily="34" charset="0"/>
              </a:rPr>
              <a:t>From the computer output in the tutorial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Number Placeholder 7"/>
          <p:cNvSpPr>
            <a:spLocks noGrp="1"/>
          </p:cNvSpPr>
          <p:nvPr>
            <p:ph type="sldNum" sz="quarter" idx="12"/>
          </p:nvPr>
        </p:nvSpPr>
        <p:spPr>
          <a:noFill/>
        </p:spPr>
        <p:txBody>
          <a:bodyPr/>
          <a:lstStyle/>
          <a:p>
            <a:fld id="{98C86B3E-301D-435F-A64C-2137B716F424}" type="slidenum">
              <a:rPr lang="ar-SA" smtClean="0"/>
              <a:pPr/>
              <a:t>35</a:t>
            </a:fld>
            <a:endParaRPr lang="en-GB" dirty="0" smtClean="0"/>
          </a:p>
        </p:txBody>
      </p:sp>
      <p:sp>
        <p:nvSpPr>
          <p:cNvPr id="66563" name="Rectangle 2"/>
          <p:cNvSpPr>
            <a:spLocks noGrp="1" noChangeArrowheads="1"/>
          </p:cNvSpPr>
          <p:nvPr>
            <p:ph type="body" sz="half" idx="1"/>
          </p:nvPr>
        </p:nvSpPr>
        <p:spPr>
          <a:xfrm>
            <a:off x="528638" y="333375"/>
            <a:ext cx="8291512" cy="6335713"/>
          </a:xfrm>
        </p:spPr>
        <p:txBody>
          <a:bodyPr/>
          <a:lstStyle/>
          <a:p>
            <a:pPr algn="l" rtl="0" eaLnBrk="1" hangingPunct="1">
              <a:buFontTx/>
              <a:buNone/>
            </a:pPr>
            <a:endParaRPr lang="en-US" sz="2400" dirty="0" smtClean="0">
              <a:latin typeface="Times New Roman" pitchFamily="18" charset="0"/>
              <a:cs typeface="Times New Roman" pitchFamily="18" charset="0"/>
            </a:endParaRPr>
          </a:p>
          <a:p>
            <a:pPr algn="l" rtl="0" eaLnBrk="1" hangingPunct="1">
              <a:buFontTx/>
              <a:buNone/>
            </a:pPr>
            <a:r>
              <a:rPr lang="en-US" sz="2400" dirty="0" smtClean="0">
                <a:latin typeface="Times New Roman" pitchFamily="18" charset="0"/>
                <a:cs typeface="Times New Roman" pitchFamily="18" charset="0"/>
              </a:rPr>
              <a:t>Notes:</a:t>
            </a:r>
          </a:p>
          <a:p>
            <a:pPr algn="l" rtl="0" eaLnBrk="1" hangingPunct="1"/>
            <a:r>
              <a:rPr lang="en-US" sz="2400" dirty="0" smtClean="0">
                <a:latin typeface="Times New Roman" pitchFamily="18" charset="0"/>
                <a:cs typeface="Times New Roman" pitchFamily="18" charset="0"/>
              </a:rPr>
              <a:t>When data are grouped we cannot determine from the frequency distribution what the actual data values are but only how many of them are in the class interval.</a:t>
            </a:r>
          </a:p>
          <a:p>
            <a:pPr algn="l" rtl="0" eaLnBrk="1" hangingPunct="1">
              <a:buFontTx/>
              <a:buNone/>
            </a:pPr>
            <a:endParaRPr lang="en-US" sz="2400" dirty="0" smtClean="0">
              <a:latin typeface="Times New Roman" pitchFamily="18" charset="0"/>
              <a:cs typeface="Times New Roman" pitchFamily="18" charset="0"/>
            </a:endParaRPr>
          </a:p>
          <a:p>
            <a:pPr algn="l" rtl="0" eaLnBrk="1" hangingPunct="1"/>
            <a:r>
              <a:rPr lang="en-US" sz="2400" dirty="0" smtClean="0">
                <a:latin typeface="Times New Roman" pitchFamily="18" charset="0"/>
                <a:cs typeface="Times New Roman" pitchFamily="18" charset="0"/>
              </a:rPr>
              <a:t>We can’t find the actual values for the sample mean and sample variance but we can find approximation of them.</a:t>
            </a:r>
          </a:p>
          <a:p>
            <a:pPr algn="l" rtl="0" eaLnBrk="1" hangingPunct="1">
              <a:buFontTx/>
              <a:buNone/>
            </a:pPr>
            <a:endParaRPr lang="en-US" sz="2400" dirty="0" smtClean="0">
              <a:latin typeface="Times New Roman" pitchFamily="18" charset="0"/>
              <a:cs typeface="Times New Roman" pitchFamily="18" charset="0"/>
            </a:endParaRPr>
          </a:p>
          <a:p>
            <a:pPr algn="l" rtl="0" eaLnBrk="1" hangingPunct="1"/>
            <a:r>
              <a:rPr lang="en-US" sz="2400" dirty="0" smtClean="0">
                <a:latin typeface="Times New Roman" pitchFamily="18" charset="0"/>
                <a:cs typeface="Times New Roman" pitchFamily="18" charset="0"/>
              </a:rPr>
              <a:t>For grouped data we assume that all values in particular class interval are located at the midpoint of the interval (</a:t>
            </a:r>
            <a:r>
              <a:rPr lang="en-US" sz="2400" i="1" dirty="0" smtClean="0">
                <a:latin typeface="Times New Roman" pitchFamily="18" charset="0"/>
                <a:cs typeface="Times New Roman" pitchFamily="18" charset="0"/>
              </a:rPr>
              <a:t>m</a:t>
            </a:r>
            <a:r>
              <a:rPr lang="en-US" sz="2400" i="1" baseline="-25000" dirty="0" smtClean="0">
                <a:latin typeface="Times New Roman" pitchFamily="18" charset="0"/>
                <a:cs typeface="Times New Roman" pitchFamily="18" charset="0"/>
              </a:rPr>
              <a:t>i </a:t>
            </a:r>
            <a:r>
              <a:rPr lang="en-US" sz="2400" dirty="0" smtClean="0">
                <a:latin typeface="Times New Roman" pitchFamily="18" charset="0"/>
                <a:cs typeface="Times New Roman" pitchFamily="18" charset="0"/>
              </a:rPr>
              <a:t>) because the mid point is best representative for whole interval</a:t>
            </a:r>
          </a:p>
        </p:txBody>
      </p:sp>
      <p:sp>
        <p:nvSpPr>
          <p:cNvPr id="66564" name="Rectangle 17"/>
          <p:cNvSpPr>
            <a:spLocks noChangeArrowheads="1"/>
          </p:cNvSpPr>
          <p:nvPr/>
        </p:nvSpPr>
        <p:spPr bwMode="auto">
          <a:xfrm>
            <a:off x="468313"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5" name="Rectangle 4"/>
          <p:cNvSpPr/>
          <p:nvPr/>
        </p:nvSpPr>
        <p:spPr bwMode="auto">
          <a:xfrm rot="20770984">
            <a:off x="1071538" y="1500174"/>
            <a:ext cx="7286676" cy="4286280"/>
          </a:xfrm>
          <a:prstGeom prst="rect">
            <a:avLst/>
          </a:prstGeom>
          <a:solidFill>
            <a:schemeClr val="accent1">
              <a:alpha val="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6600" b="0" i="0" u="none" strike="noStrike" cap="none" normalizeH="0" baseline="0" dirty="0" smtClean="0">
                <a:ln>
                  <a:noFill/>
                </a:ln>
                <a:solidFill>
                  <a:schemeClr val="bg2">
                    <a:lumMod val="60000"/>
                    <a:lumOff val="40000"/>
                  </a:schemeClr>
                </a:solidFill>
                <a:effectLst/>
                <a:latin typeface="Arial" pitchFamily="34" charset="0"/>
                <a:cs typeface="Arial" pitchFamily="34" charset="0"/>
              </a:rPr>
              <a:t>From the computer output in the tutorial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Slide Number Placeholder 7"/>
          <p:cNvSpPr>
            <a:spLocks noGrp="1"/>
          </p:cNvSpPr>
          <p:nvPr>
            <p:ph type="sldNum" sz="quarter" idx="12"/>
          </p:nvPr>
        </p:nvSpPr>
        <p:spPr>
          <a:noFill/>
        </p:spPr>
        <p:txBody>
          <a:bodyPr/>
          <a:lstStyle/>
          <a:p>
            <a:fld id="{0C440173-FB12-4C93-9EED-7150DA1FA865}" type="slidenum">
              <a:rPr lang="ar-SA" smtClean="0"/>
              <a:pPr/>
              <a:t>36</a:t>
            </a:fld>
            <a:endParaRPr lang="en-GB" smtClean="0"/>
          </a:p>
        </p:txBody>
      </p:sp>
      <p:sp>
        <p:nvSpPr>
          <p:cNvPr id="12292" name="Rectangle 2"/>
          <p:cNvSpPr>
            <a:spLocks noGrp="1" noChangeArrowheads="1"/>
          </p:cNvSpPr>
          <p:nvPr>
            <p:ph type="body" sz="half" idx="1"/>
          </p:nvPr>
        </p:nvSpPr>
        <p:spPr>
          <a:xfrm>
            <a:off x="457200" y="255588"/>
            <a:ext cx="8435975" cy="6413500"/>
          </a:xfrm>
        </p:spPr>
        <p:txBody>
          <a:bodyPr/>
          <a:lstStyle/>
          <a:p>
            <a:pPr eaLnBrk="1" hangingPunct="1">
              <a:buFontTx/>
              <a:buNone/>
            </a:pPr>
            <a:endParaRPr lang="en-US" sz="1600" u="sng" smtClean="0"/>
          </a:p>
          <a:p>
            <a:pPr eaLnBrk="1" hangingPunct="1">
              <a:buFontTx/>
              <a:buNone/>
            </a:pPr>
            <a:r>
              <a:rPr lang="en-US" sz="1800" u="sng" smtClean="0">
                <a:solidFill>
                  <a:srgbClr val="800000"/>
                </a:solidFill>
                <a:latin typeface="Times New Roman" pitchFamily="18" charset="0"/>
                <a:cs typeface="Times New Roman" pitchFamily="18" charset="0"/>
              </a:rPr>
              <a:t>Example 2.6:</a:t>
            </a:r>
          </a:p>
          <a:p>
            <a:pPr eaLnBrk="1" hangingPunct="1">
              <a:buFontTx/>
              <a:buNone/>
            </a:pPr>
            <a:r>
              <a:rPr lang="en-US" sz="1800" smtClean="0">
                <a:latin typeface="Times New Roman" pitchFamily="18" charset="0"/>
                <a:cs typeface="Times New Roman" pitchFamily="18" charset="0"/>
              </a:rPr>
              <a:t>Suppose that in a study on drug consumption by pregnant Saudi women, the number of different drugs taking during pregnancy was determined for a sample of Saudi women who took at least one medication obtaining:</a:t>
            </a: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r>
              <a:rPr lang="en-US" sz="1800" smtClean="0">
                <a:latin typeface="Times New Roman" pitchFamily="18" charset="0"/>
                <a:cs typeface="Times New Roman" pitchFamily="18" charset="0"/>
              </a:rPr>
              <a:t>Find the  measure of central tendency and dispersion.</a:t>
            </a:r>
          </a:p>
          <a:p>
            <a:pPr eaLnBrk="1" hangingPunct="1">
              <a:buFontTx/>
              <a:buNone/>
            </a:pPr>
            <a:r>
              <a:rPr lang="en-US" sz="1800" smtClean="0">
                <a:latin typeface="Times New Roman" pitchFamily="18" charset="0"/>
                <a:cs typeface="Times New Roman" pitchFamily="18" charset="0"/>
              </a:rPr>
              <a:t>Solution:  n=30</a:t>
            </a:r>
          </a:p>
          <a:p>
            <a:pPr eaLnBrk="1" hangingPunct="1">
              <a:buFontTx/>
              <a:buChar char="-"/>
            </a:pPr>
            <a:r>
              <a:rPr lang="en-US" sz="1800" smtClean="0">
                <a:latin typeface="Times New Roman" pitchFamily="18" charset="0"/>
                <a:cs typeface="Times New Roman" pitchFamily="18" charset="0"/>
              </a:rPr>
              <a:t>=83/30=2.7666≈2.8 drugs</a:t>
            </a:r>
          </a:p>
          <a:p>
            <a:pPr eaLnBrk="1" hangingPunct="1">
              <a:buFontTx/>
              <a:buChar char="-"/>
            </a:pPr>
            <a:r>
              <a:rPr lang="en-US" sz="1800" smtClean="0">
                <a:latin typeface="Times New Roman" pitchFamily="18" charset="0"/>
                <a:cs typeface="Times New Roman" pitchFamily="18" charset="0"/>
              </a:rPr>
              <a:t>To find the median: since </a:t>
            </a:r>
            <a:r>
              <a:rPr lang="en-US" sz="1800" i="1" smtClean="0">
                <a:latin typeface="Times New Roman" pitchFamily="18" charset="0"/>
                <a:cs typeface="Times New Roman" pitchFamily="18" charset="0"/>
              </a:rPr>
              <a:t>n</a:t>
            </a:r>
            <a:r>
              <a:rPr lang="en-US" sz="1800" smtClean="0">
                <a:latin typeface="Times New Roman" pitchFamily="18" charset="0"/>
                <a:cs typeface="Times New Roman" pitchFamily="18" charset="0"/>
              </a:rPr>
              <a:t>=30 is even, the order of the two middle values is </a:t>
            </a:r>
            <a:r>
              <a:rPr lang="en-US" sz="1800" i="1" smtClean="0">
                <a:latin typeface="Times New Roman" pitchFamily="18" charset="0"/>
                <a:cs typeface="Times New Roman" pitchFamily="18" charset="0"/>
              </a:rPr>
              <a:t>n</a:t>
            </a:r>
            <a:r>
              <a:rPr lang="en-US" sz="1800" smtClean="0">
                <a:latin typeface="Times New Roman" pitchFamily="18" charset="0"/>
                <a:cs typeface="Times New Roman" pitchFamily="18" charset="0"/>
              </a:rPr>
              <a:t>/2=15</a:t>
            </a:r>
            <a:r>
              <a:rPr lang="en-US" sz="1800" baseline="30000" smtClean="0">
                <a:latin typeface="Times New Roman" pitchFamily="18" charset="0"/>
                <a:cs typeface="Times New Roman" pitchFamily="18" charset="0"/>
              </a:rPr>
              <a:t>th</a:t>
            </a:r>
            <a:r>
              <a:rPr lang="en-US" sz="1800" smtClean="0">
                <a:latin typeface="Times New Roman" pitchFamily="18" charset="0"/>
                <a:cs typeface="Times New Roman" pitchFamily="18" charset="0"/>
              </a:rPr>
              <a:t> and 16</a:t>
            </a:r>
            <a:r>
              <a:rPr lang="en-US" sz="1800" baseline="30000" smtClean="0">
                <a:latin typeface="Times New Roman" pitchFamily="18" charset="0"/>
                <a:cs typeface="Times New Roman" pitchFamily="18" charset="0"/>
              </a:rPr>
              <a:t>th</a:t>
            </a:r>
            <a:r>
              <a:rPr lang="en-US" sz="1800" smtClean="0">
                <a:latin typeface="Times New Roman" pitchFamily="18" charset="0"/>
                <a:cs typeface="Times New Roman" pitchFamily="18" charset="0"/>
              </a:rPr>
              <a:t>, from the  cumulative frequency the 16</a:t>
            </a:r>
            <a:r>
              <a:rPr lang="en-US" sz="1800" baseline="30000" smtClean="0">
                <a:latin typeface="Times New Roman" pitchFamily="18" charset="0"/>
                <a:cs typeface="Times New Roman" pitchFamily="18" charset="0"/>
              </a:rPr>
              <a:t>th</a:t>
            </a:r>
            <a:r>
              <a:rPr lang="en-US" sz="1800" smtClean="0">
                <a:latin typeface="Times New Roman" pitchFamily="18" charset="0"/>
                <a:cs typeface="Times New Roman" pitchFamily="18" charset="0"/>
              </a:rPr>
              <a:t> and 15</a:t>
            </a:r>
            <a:r>
              <a:rPr lang="en-US" sz="1800" baseline="30000" smtClean="0">
                <a:latin typeface="Times New Roman" pitchFamily="18" charset="0"/>
                <a:cs typeface="Times New Roman" pitchFamily="18" charset="0"/>
              </a:rPr>
              <a:t>th</a:t>
            </a:r>
            <a:r>
              <a:rPr lang="en-US" sz="1800" smtClean="0">
                <a:latin typeface="Times New Roman" pitchFamily="18" charset="0"/>
                <a:cs typeface="Times New Roman" pitchFamily="18" charset="0"/>
              </a:rPr>
              <a:t> ordered observation is 2, and hence</a:t>
            </a:r>
          </a:p>
          <a:p>
            <a:pPr eaLnBrk="1" hangingPunct="1">
              <a:buFontTx/>
              <a:buChar char="-"/>
            </a:pPr>
            <a:r>
              <a:rPr lang="en-US" sz="1800" smtClean="0">
                <a:latin typeface="Times New Roman" pitchFamily="18" charset="0"/>
                <a:cs typeface="Times New Roman" pitchFamily="18" charset="0"/>
              </a:rPr>
              <a:t>Med=(2+2)/2=2 drugs</a:t>
            </a:r>
          </a:p>
        </p:txBody>
      </p:sp>
      <p:sp>
        <p:nvSpPr>
          <p:cNvPr id="12293"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59606" name="Group 214"/>
          <p:cNvGraphicFramePr>
            <a:graphicFrameLocks noGrp="1"/>
          </p:cNvGraphicFramePr>
          <p:nvPr>
            <p:ph sz="quarter" idx="3"/>
          </p:nvPr>
        </p:nvGraphicFramePr>
        <p:xfrm>
          <a:off x="1901825" y="1844675"/>
          <a:ext cx="4183063" cy="2407920"/>
        </p:xfrm>
        <a:graphic>
          <a:graphicData uri="http://schemas.openxmlformats.org/drawingml/2006/table">
            <a:tbl>
              <a:tblPr/>
              <a:tblGrid>
                <a:gridCol w="615950"/>
                <a:gridCol w="1036638"/>
                <a:gridCol w="1255712"/>
                <a:gridCol w="587375"/>
                <a:gridCol w="687388"/>
              </a:tblGrid>
              <a:tr h="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Value</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m</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i</a:t>
                      </a:r>
                      <a:endParaRPr kumimoji="0" lang="en-US" sz="1400" b="0" i="0" u="none" strike="noStrike" cap="none" normalizeH="0" baseline="-25000" smtClean="0">
                        <a:ln>
                          <a:noFill/>
                        </a:ln>
                        <a:solidFill>
                          <a:schemeClr val="tx1"/>
                        </a:solidFill>
                        <a:effectLst/>
                        <a:latin typeface="Arial" pitchFamily="34" charset="0"/>
                        <a:cs typeface="Arial" pitchFamily="34"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Frequency</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f</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n</a:t>
                      </a:r>
                      <a:endParaRPr kumimoji="0" lang="en-US" sz="1400" b="0" i="0" u="none" strike="noStrike" cap="none" normalizeH="0" baseline="-2500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Cumulative frequency</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m</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i</a:t>
                      </a: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f</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n</a:t>
                      </a:r>
                      <a:endParaRPr kumimoji="0" lang="en-US" sz="1400" b="0" i="0" u="none" strike="noStrike" cap="none" normalizeH="0" baseline="-2500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m</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i</a:t>
                      </a:r>
                      <a:r>
                        <a:rPr kumimoji="0" lang="en-US" sz="1400" b="0" i="1" u="none" strike="noStrike" cap="none" normalizeH="0" baseline="30000" smtClean="0">
                          <a:ln>
                            <a:noFill/>
                          </a:ln>
                          <a:solidFill>
                            <a:schemeClr val="tx1"/>
                          </a:solidFill>
                          <a:effectLst/>
                          <a:latin typeface="Times New Roman" pitchFamily="18" charset="0"/>
                          <a:cs typeface="Times New Roman" pitchFamily="18" charset="0"/>
                        </a:rPr>
                        <a:t>2</a:t>
                      </a: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f</a:t>
                      </a:r>
                      <a:r>
                        <a:rPr kumimoji="0" lang="en-US" sz="1400" b="0" i="1" u="none" strike="noStrike" cap="none" normalizeH="0" baseline="-25000" smtClean="0">
                          <a:ln>
                            <a:noFill/>
                          </a:ln>
                          <a:solidFill>
                            <a:schemeClr val="tx1"/>
                          </a:solidFill>
                          <a:effectLst/>
                          <a:latin typeface="Times New Roman" pitchFamily="18" charset="0"/>
                          <a:cs typeface="Times New Roman" pitchFamily="18" charset="0"/>
                        </a:rPr>
                        <a:t>n</a:t>
                      </a:r>
                      <a:endParaRPr kumimoji="0" lang="en-US" sz="1400" b="0" i="0" u="none" strike="noStrike" cap="none" normalizeH="0" baseline="-2500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1</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3</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4</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5</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6</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5</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11</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7</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3</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1</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5</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16</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23</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26</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28</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29</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5</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22</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21</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12</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10</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6</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5</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44</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63</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48</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50</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36</a:t>
                      </a:r>
                    </a:p>
                    <a:p>
                      <a:pPr marL="342900" marR="0" lvl="0" indent="-342900" algn="ctr" defTabSz="914400" rtl="1"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49</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Total</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1" u="none" strike="noStrike" cap="none" normalizeH="0" baseline="0" smtClean="0">
                          <a:ln>
                            <a:noFill/>
                          </a:ln>
                          <a:solidFill>
                            <a:schemeClr val="tx1"/>
                          </a:solidFill>
                          <a:effectLst/>
                          <a:latin typeface="Times New Roman" pitchFamily="18" charset="0"/>
                          <a:cs typeface="Times New Roman" pitchFamily="18" charset="0"/>
                        </a:rPr>
                        <a:t>n</a:t>
                      </a: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=30</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C3CECF"/>
                    </a:solid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83</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1"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Times New Roman" pitchFamily="18" charset="0"/>
                          <a:cs typeface="Times New Roman" pitchFamily="18" charset="0"/>
                        </a:rPr>
                        <a:t>295</a:t>
                      </a:r>
                      <a:endParaRPr kumimoji="0" lang="en-US" sz="1400" b="0" i="0" u="none" strike="noStrike" cap="none" normalizeH="0" baseline="0" smtClean="0">
                        <a:ln>
                          <a:noFill/>
                        </a:ln>
                        <a:solidFill>
                          <a:schemeClr val="tx1"/>
                        </a:solidFill>
                        <a:effectLst/>
                        <a:latin typeface="Arial" pitchFamily="34" charset="0"/>
                        <a:cs typeface="Arial" pitchFamily="34"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2290" name="Object 215"/>
          <p:cNvGraphicFramePr>
            <a:graphicFrameLocks noChangeAspect="1"/>
          </p:cNvGraphicFramePr>
          <p:nvPr>
            <p:ph sz="quarter" idx="2"/>
          </p:nvPr>
        </p:nvGraphicFramePr>
        <p:xfrm>
          <a:off x="684213" y="5084763"/>
          <a:ext cx="244475" cy="288925"/>
        </p:xfrm>
        <a:graphic>
          <a:graphicData uri="http://schemas.openxmlformats.org/presentationml/2006/ole">
            <p:oleObj spid="_x0000_s390146" name="Equation" r:id="rId3" imgW="139680" imgH="164880" progId="Equation.3">
              <p:embed/>
            </p:oleObj>
          </a:graphicData>
        </a:graphic>
      </p:graphicFrame>
      <p:sp>
        <p:nvSpPr>
          <p:cNvPr id="12320" name="Oval 216"/>
          <p:cNvSpPr>
            <a:spLocks noChangeArrowheads="1"/>
          </p:cNvSpPr>
          <p:nvPr/>
        </p:nvSpPr>
        <p:spPr bwMode="auto">
          <a:xfrm>
            <a:off x="4067175" y="2636838"/>
            <a:ext cx="288925" cy="215900"/>
          </a:xfrm>
          <a:prstGeom prst="ellipse">
            <a:avLst/>
          </a:prstGeom>
          <a:noFill/>
          <a:ln w="9525">
            <a:solidFill>
              <a:schemeClr val="tx1"/>
            </a:solidFill>
            <a:round/>
            <a:headEnd/>
            <a:tailEnd/>
          </a:ln>
        </p:spPr>
        <p:txBody>
          <a:bodyPr wrap="none" anchor="ctr"/>
          <a:lstStyle/>
          <a:p>
            <a:endParaRPr lang="ar-SA"/>
          </a:p>
        </p:txBody>
      </p:sp>
      <p:sp>
        <p:nvSpPr>
          <p:cNvPr id="8" name="Rectangle 7"/>
          <p:cNvSpPr/>
          <p:nvPr/>
        </p:nvSpPr>
        <p:spPr bwMode="auto">
          <a:xfrm rot="20770984">
            <a:off x="1071538" y="1500174"/>
            <a:ext cx="7286676" cy="4286280"/>
          </a:xfrm>
          <a:prstGeom prst="rect">
            <a:avLst/>
          </a:prstGeom>
          <a:solidFill>
            <a:schemeClr val="accent1">
              <a:alpha val="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6600" b="0" i="0" u="none" strike="noStrike" cap="none" normalizeH="0" baseline="0" dirty="0" smtClean="0">
                <a:ln>
                  <a:noFill/>
                </a:ln>
                <a:solidFill>
                  <a:schemeClr val="bg2">
                    <a:lumMod val="60000"/>
                    <a:lumOff val="40000"/>
                  </a:schemeClr>
                </a:solidFill>
                <a:effectLst/>
                <a:latin typeface="Arial" pitchFamily="34" charset="0"/>
                <a:cs typeface="Arial" pitchFamily="34" charset="0"/>
              </a:rPr>
              <a:t>From the computer output in the tutorial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Slide Number Placeholder 7"/>
          <p:cNvSpPr>
            <a:spLocks noGrp="1"/>
          </p:cNvSpPr>
          <p:nvPr>
            <p:ph type="sldNum" sz="quarter" idx="12"/>
          </p:nvPr>
        </p:nvSpPr>
        <p:spPr>
          <a:noFill/>
        </p:spPr>
        <p:txBody>
          <a:bodyPr/>
          <a:lstStyle/>
          <a:p>
            <a:fld id="{DC6DCA59-D291-4827-BC46-C725278F60DF}" type="slidenum">
              <a:rPr lang="ar-SA" smtClean="0"/>
              <a:pPr/>
              <a:t>37</a:t>
            </a:fld>
            <a:endParaRPr lang="en-GB" smtClean="0"/>
          </a:p>
        </p:txBody>
      </p:sp>
      <p:sp>
        <p:nvSpPr>
          <p:cNvPr id="13317" name="Rectangle 2"/>
          <p:cNvSpPr>
            <a:spLocks noGrp="1" noChangeArrowheads="1"/>
          </p:cNvSpPr>
          <p:nvPr>
            <p:ph type="body" sz="half" idx="1"/>
          </p:nvPr>
        </p:nvSpPr>
        <p:spPr>
          <a:xfrm>
            <a:off x="468313" y="333375"/>
            <a:ext cx="8507412" cy="6524625"/>
          </a:xfrm>
        </p:spPr>
        <p:txBody>
          <a:bodyPr/>
          <a:lstStyle/>
          <a:p>
            <a:pPr eaLnBrk="1" hangingPunct="1">
              <a:buFontTx/>
              <a:buNone/>
            </a:pPr>
            <a:endParaRPr lang="en-US" sz="1600" u="sng" smtClean="0"/>
          </a:p>
          <a:p>
            <a:pPr eaLnBrk="1" hangingPunct="1">
              <a:lnSpc>
                <a:spcPct val="120000"/>
              </a:lnSpc>
              <a:buFontTx/>
              <a:buNone/>
            </a:pPr>
            <a:r>
              <a:rPr lang="en-US" sz="1800" smtClean="0">
                <a:latin typeface="Times New Roman" pitchFamily="18" charset="0"/>
                <a:cs typeface="Times New Roman" pitchFamily="18" charset="0"/>
              </a:rPr>
              <a:t>-                    is 2 since it has the highest frequency.</a:t>
            </a:r>
          </a:p>
          <a:p>
            <a:pPr eaLnBrk="1" hangingPunct="1">
              <a:lnSpc>
                <a:spcPct val="120000"/>
              </a:lnSpc>
              <a:buFontTx/>
              <a:buChar char="-"/>
            </a:pPr>
            <a:endParaRPr lang="en-US" sz="1800" smtClean="0">
              <a:latin typeface="Times New Roman" pitchFamily="18" charset="0"/>
              <a:cs typeface="Times New Roman" pitchFamily="18" charset="0"/>
            </a:endParaRPr>
          </a:p>
          <a:p>
            <a:pPr eaLnBrk="1" hangingPunct="1">
              <a:lnSpc>
                <a:spcPct val="120000"/>
              </a:lnSpc>
              <a:buFontTx/>
              <a:buChar char="-"/>
            </a:pPr>
            <a:r>
              <a:rPr lang="en-US" sz="1800" smtClean="0">
                <a:latin typeface="Times New Roman" pitchFamily="18" charset="0"/>
                <a:cs typeface="Times New Roman" pitchFamily="18" charset="0"/>
              </a:rPr>
              <a:t>                  : R=7-1=6</a:t>
            </a:r>
          </a:p>
          <a:p>
            <a:pPr eaLnBrk="1" hangingPunct="1">
              <a:lnSpc>
                <a:spcPct val="120000"/>
              </a:lnSpc>
              <a:buFontTx/>
              <a:buChar char="-"/>
            </a:pPr>
            <a:r>
              <a:rPr lang="en-US" sz="1800" smtClean="0">
                <a:latin typeface="Times New Roman" pitchFamily="18" charset="0"/>
                <a:cs typeface="Times New Roman" pitchFamily="18" charset="0"/>
              </a:rPr>
              <a:t>                                     s=             =1.5</a:t>
            </a:r>
          </a:p>
          <a:p>
            <a:pPr eaLnBrk="1" hangingPunct="1">
              <a:buFontTx/>
              <a:buChar char="-"/>
            </a:pPr>
            <a:r>
              <a:rPr lang="en-US" sz="1800" smtClean="0">
                <a:latin typeface="Times New Roman" pitchFamily="18" charset="0"/>
                <a:cs typeface="Times New Roman" pitchFamily="18" charset="0"/>
              </a:rPr>
              <a:t>                                            =(1.5/2.8)×100=53.6 %</a:t>
            </a:r>
          </a:p>
          <a:p>
            <a:pPr eaLnBrk="1" hangingPunct="1">
              <a:buFontTx/>
              <a:buNone/>
            </a:pPr>
            <a:r>
              <a:rPr lang="en-US" sz="1800" smtClean="0">
                <a:latin typeface="Times New Roman" pitchFamily="18" charset="0"/>
                <a:cs typeface="Times New Roman" pitchFamily="18" charset="0"/>
              </a:rPr>
              <a:t>=============================================================</a:t>
            </a:r>
          </a:p>
          <a:p>
            <a:pPr algn="justLow" eaLnBrk="1" hangingPunct="1">
              <a:buFontTx/>
              <a:buNone/>
            </a:pPr>
            <a:r>
              <a:rPr lang="en-US" sz="1800" u="sng" smtClean="0">
                <a:solidFill>
                  <a:schemeClr val="accent2"/>
                </a:solidFill>
                <a:latin typeface="Times New Roman" pitchFamily="18" charset="0"/>
                <a:cs typeface="Times New Roman" pitchFamily="18" charset="0"/>
              </a:rPr>
              <a:t>Example 2.7:</a:t>
            </a:r>
            <a:r>
              <a:rPr lang="en-US" sz="1800" u="sng" smtClean="0">
                <a:solidFill>
                  <a:srgbClr val="800000"/>
                </a:solidFill>
                <a:latin typeface="Times New Roman" pitchFamily="18" charset="0"/>
                <a:cs typeface="Times New Roman" pitchFamily="18" charset="0"/>
              </a:rPr>
              <a:t> </a:t>
            </a:r>
            <a:r>
              <a:rPr lang="en-US" sz="1800" smtClean="0">
                <a:latin typeface="Times New Roman" pitchFamily="18" charset="0"/>
                <a:cs typeface="Times New Roman" pitchFamily="18" charset="0"/>
              </a:rPr>
              <a:t> The following are the ages of a sample of 100 women having children who were admitted to a particular hospital in Madinah in particular month. </a:t>
            </a:r>
          </a:p>
          <a:p>
            <a:pPr algn="justLow" eaLnBrk="1" hangingPunct="1">
              <a:buFontTx/>
              <a:buNone/>
            </a:pPr>
            <a:endParaRPr lang="en-US" sz="1800" smtClean="0">
              <a:latin typeface="Times New Roman" pitchFamily="18" charset="0"/>
              <a:cs typeface="Times New Roman" pitchFamily="18" charset="0"/>
            </a:endParaRPr>
          </a:p>
          <a:p>
            <a:pPr algn="justLow" eaLnBrk="1" hangingPunct="1">
              <a:buFontTx/>
              <a:buNone/>
            </a:pPr>
            <a:endParaRPr lang="en-US" sz="1800" smtClean="0">
              <a:latin typeface="Times New Roman" pitchFamily="18" charset="0"/>
              <a:cs typeface="Times New Roman" pitchFamily="18" charset="0"/>
            </a:endParaRPr>
          </a:p>
          <a:p>
            <a:pPr algn="justLow" eaLnBrk="1" hangingPunct="1">
              <a:buFontTx/>
              <a:buNone/>
            </a:pPr>
            <a:endParaRPr lang="en-US" sz="1800" smtClean="0">
              <a:latin typeface="Times New Roman" pitchFamily="18" charset="0"/>
              <a:cs typeface="Times New Roman" pitchFamily="18" charset="0"/>
            </a:endParaRPr>
          </a:p>
          <a:p>
            <a:pPr eaLnBrk="1" hangingPunct="1">
              <a:lnSpc>
                <a:spcPct val="70000"/>
              </a:lnSpc>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r>
              <a:rPr lang="en-US" sz="1800" smtClean="0">
                <a:latin typeface="Times New Roman" pitchFamily="18" charset="0"/>
                <a:cs typeface="Times New Roman" pitchFamily="18" charset="0"/>
              </a:rPr>
              <a:t>Find the mean, the variance, and the coefficient of variation.</a:t>
            </a:r>
          </a:p>
        </p:txBody>
      </p:sp>
      <p:graphicFrame>
        <p:nvGraphicFramePr>
          <p:cNvPr id="13314" name="Object 4"/>
          <p:cNvGraphicFramePr>
            <a:graphicFrameLocks noChangeAspect="1"/>
          </p:cNvGraphicFramePr>
          <p:nvPr>
            <p:ph sz="quarter" idx="2"/>
          </p:nvPr>
        </p:nvGraphicFramePr>
        <p:xfrm>
          <a:off x="2124075" y="1003300"/>
          <a:ext cx="3744913" cy="530225"/>
        </p:xfrm>
        <a:graphic>
          <a:graphicData uri="http://schemas.openxmlformats.org/presentationml/2006/ole">
            <p:oleObj spid="_x0000_s391170" name="Equation" r:id="rId4" imgW="3225600" imgH="457200" progId="Equation.3">
              <p:embed/>
            </p:oleObj>
          </a:graphicData>
        </a:graphic>
      </p:graphicFrame>
      <p:sp>
        <p:nvSpPr>
          <p:cNvPr id="13318"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13319" name="Rectangle 7"/>
          <p:cNvSpPr>
            <a:spLocks noChangeArrowheads="1"/>
          </p:cNvSpPr>
          <p:nvPr/>
        </p:nvSpPr>
        <p:spPr bwMode="auto">
          <a:xfrm>
            <a:off x="6877050" y="1268413"/>
            <a:ext cx="1871663" cy="1223962"/>
          </a:xfrm>
          <a:prstGeom prst="rect">
            <a:avLst/>
          </a:prstGeom>
          <a:solidFill>
            <a:schemeClr val="accent1"/>
          </a:solidFill>
          <a:ln w="9525">
            <a:solidFill>
              <a:schemeClr val="tx1"/>
            </a:solidFill>
            <a:miter lim="800000"/>
            <a:headEnd/>
            <a:tailEnd/>
          </a:ln>
        </p:spPr>
        <p:txBody>
          <a:bodyPr anchor="ctr"/>
          <a:lstStyle/>
          <a:p>
            <a:pPr algn="justLow"/>
            <a:r>
              <a:rPr lang="en-US" sz="1200"/>
              <a:t>Note: we didn’t put any unit here since the variable is discrete, the word (drug) is just an indicator of what we are counting</a:t>
            </a:r>
            <a:r>
              <a:rPr lang="en-US"/>
              <a:t> </a:t>
            </a:r>
          </a:p>
        </p:txBody>
      </p:sp>
      <p:sp>
        <p:nvSpPr>
          <p:cNvPr id="13320" name="Line 8"/>
          <p:cNvSpPr>
            <a:spLocks noChangeShapeType="1"/>
          </p:cNvSpPr>
          <p:nvPr/>
        </p:nvSpPr>
        <p:spPr bwMode="auto">
          <a:xfrm flipH="1" flipV="1">
            <a:off x="5940425" y="1268413"/>
            <a:ext cx="936625" cy="144462"/>
          </a:xfrm>
          <a:prstGeom prst="line">
            <a:avLst/>
          </a:prstGeom>
          <a:noFill/>
          <a:ln w="9525">
            <a:solidFill>
              <a:schemeClr val="tx1"/>
            </a:solidFill>
            <a:round/>
            <a:headEnd/>
            <a:tailEnd type="triangle" w="med" len="med"/>
          </a:ln>
        </p:spPr>
        <p:txBody>
          <a:bodyPr/>
          <a:lstStyle/>
          <a:p>
            <a:endParaRPr lang="ar-SA"/>
          </a:p>
        </p:txBody>
      </p:sp>
      <p:sp>
        <p:nvSpPr>
          <p:cNvPr id="13321" name="Rectangle 9"/>
          <p:cNvSpPr>
            <a:spLocks noChangeArrowheads="1"/>
          </p:cNvSpPr>
          <p:nvPr/>
        </p:nvSpPr>
        <p:spPr bwMode="auto">
          <a:xfrm>
            <a:off x="755650" y="692150"/>
            <a:ext cx="936625"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The mode</a:t>
            </a:r>
          </a:p>
        </p:txBody>
      </p:sp>
      <p:graphicFrame>
        <p:nvGraphicFramePr>
          <p:cNvPr id="13315" name="Object 13"/>
          <p:cNvGraphicFramePr>
            <a:graphicFrameLocks noChangeAspect="1"/>
          </p:cNvGraphicFramePr>
          <p:nvPr>
            <p:ph sz="quarter" idx="3"/>
          </p:nvPr>
        </p:nvGraphicFramePr>
        <p:xfrm>
          <a:off x="3276600" y="1844675"/>
          <a:ext cx="576263" cy="304800"/>
        </p:xfrm>
        <a:graphic>
          <a:graphicData uri="http://schemas.openxmlformats.org/presentationml/2006/ole">
            <p:oleObj spid="_x0000_s391171" name="Equation" r:id="rId5" imgW="431640" imgH="228600" progId="Equation.3">
              <p:embed/>
            </p:oleObj>
          </a:graphicData>
        </a:graphic>
      </p:graphicFrame>
      <p:sp>
        <p:nvSpPr>
          <p:cNvPr id="13322" name="Rectangle 16"/>
          <p:cNvSpPr>
            <a:spLocks noChangeArrowheads="1"/>
          </p:cNvSpPr>
          <p:nvPr/>
        </p:nvSpPr>
        <p:spPr bwMode="auto">
          <a:xfrm>
            <a:off x="755650" y="1123950"/>
            <a:ext cx="1152525"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The variance</a:t>
            </a:r>
          </a:p>
        </p:txBody>
      </p:sp>
      <p:sp>
        <p:nvSpPr>
          <p:cNvPr id="13323" name="Rectangle 17"/>
          <p:cNvSpPr>
            <a:spLocks noChangeArrowheads="1"/>
          </p:cNvSpPr>
          <p:nvPr/>
        </p:nvSpPr>
        <p:spPr bwMode="auto">
          <a:xfrm>
            <a:off x="611188" y="1484313"/>
            <a:ext cx="1152525"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The range</a:t>
            </a:r>
          </a:p>
        </p:txBody>
      </p:sp>
      <p:sp>
        <p:nvSpPr>
          <p:cNvPr id="13324" name="Rectangle 18"/>
          <p:cNvSpPr>
            <a:spLocks noChangeArrowheads="1"/>
          </p:cNvSpPr>
          <p:nvPr/>
        </p:nvSpPr>
        <p:spPr bwMode="auto">
          <a:xfrm>
            <a:off x="684213" y="1844675"/>
            <a:ext cx="2232025"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The standard deviation</a:t>
            </a:r>
          </a:p>
        </p:txBody>
      </p:sp>
      <p:sp>
        <p:nvSpPr>
          <p:cNvPr id="13325" name="Rectangle 19"/>
          <p:cNvSpPr>
            <a:spLocks noChangeArrowheads="1"/>
          </p:cNvSpPr>
          <p:nvPr/>
        </p:nvSpPr>
        <p:spPr bwMode="auto">
          <a:xfrm>
            <a:off x="755650" y="2205038"/>
            <a:ext cx="2520950"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The coefficient of variation</a:t>
            </a:r>
          </a:p>
        </p:txBody>
      </p:sp>
      <p:graphicFrame>
        <p:nvGraphicFramePr>
          <p:cNvPr id="60510" name="Group 94"/>
          <p:cNvGraphicFramePr>
            <a:graphicFrameLocks noGrp="1"/>
          </p:cNvGraphicFramePr>
          <p:nvPr/>
        </p:nvGraphicFramePr>
        <p:xfrm>
          <a:off x="1214438" y="3500438"/>
          <a:ext cx="4286279" cy="2926080"/>
        </p:xfrm>
        <a:graphic>
          <a:graphicData uri="http://schemas.openxmlformats.org/drawingml/2006/table">
            <a:tbl>
              <a:tblPr/>
              <a:tblGrid>
                <a:gridCol w="1227604"/>
                <a:gridCol w="1595471"/>
                <a:gridCol w="1463204"/>
              </a:tblGrid>
              <a:tr h="1301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Class Interval</a:t>
                      </a:r>
                    </a:p>
                  </a:txBody>
                  <a:tcPr anchor="ct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Mid points</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Frequency</a:t>
                      </a:r>
                    </a:p>
                  </a:txBody>
                  <a:tcPr anchor="ct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85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15-19</a:t>
                      </a:r>
                    </a:p>
                  </a:txBody>
                  <a:tcPr anchor="ctr" horzOverflow="overflow">
                    <a:lnL cap="flat">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17</a:t>
                      </a:r>
                    </a:p>
                  </a:txBody>
                  <a:tcPr anchor="ctr"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8</a:t>
                      </a:r>
                    </a:p>
                  </a:txBody>
                  <a:tcPr anchor="ctr" horzOverflow="overflow">
                    <a:lnL>
                      <a:noFill/>
                    </a:lnL>
                    <a:lnR cap="flat">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1301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20-24</a:t>
                      </a: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22</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16</a:t>
                      </a:r>
                    </a:p>
                  </a:txBody>
                  <a:tcPr anchor="ctr" horzOverflow="overflow">
                    <a:lnL>
                      <a:noFill/>
                    </a:lnL>
                    <a:lnR cap="flat">
                      <a:noFill/>
                    </a:lnR>
                    <a:lnT>
                      <a:noFill/>
                    </a:lnT>
                    <a:lnB>
                      <a:noFill/>
                    </a:lnB>
                    <a:lnTlToBr>
                      <a:noFill/>
                    </a:lnTlToBr>
                    <a:lnBlToTr>
                      <a:noFill/>
                    </a:lnBlToTr>
                    <a:noFill/>
                  </a:tcPr>
                </a:tc>
              </a:tr>
              <a:tr h="1301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25-29</a:t>
                      </a: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27</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32</a:t>
                      </a:r>
                    </a:p>
                  </a:txBody>
                  <a:tcPr anchor="ctr" horzOverflow="overflow">
                    <a:lnL>
                      <a:noFill/>
                    </a:lnL>
                    <a:lnR cap="flat">
                      <a:noFill/>
                    </a:lnR>
                    <a:lnT>
                      <a:noFill/>
                    </a:lnT>
                    <a:lnB>
                      <a:noFill/>
                    </a:lnB>
                    <a:lnTlToBr>
                      <a:noFill/>
                    </a:lnTlToBr>
                    <a:lnBlToTr>
                      <a:noFill/>
                    </a:lnBlToTr>
                    <a:noFill/>
                  </a:tcPr>
                </a:tc>
              </a:tr>
              <a:tr h="1285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30-34</a:t>
                      </a: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32</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28</a:t>
                      </a:r>
                    </a:p>
                  </a:txBody>
                  <a:tcPr anchor="ctr" horzOverflow="overflow">
                    <a:lnL>
                      <a:noFill/>
                    </a:lnL>
                    <a:lnR cap="flat">
                      <a:noFill/>
                    </a:lnR>
                    <a:lnT>
                      <a:noFill/>
                    </a:lnT>
                    <a:lnB>
                      <a:noFill/>
                    </a:lnB>
                    <a:lnTlToBr>
                      <a:noFill/>
                    </a:lnTlToBr>
                    <a:lnBlToTr>
                      <a:noFill/>
                    </a:lnBlToTr>
                    <a:noFill/>
                  </a:tcPr>
                </a:tc>
              </a:tr>
              <a:tr h="1301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35-39</a:t>
                      </a:r>
                    </a:p>
                  </a:txBody>
                  <a:tcPr anchor="ctr" horzOverflow="overflow">
                    <a:lnL cap="flat">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37</a:t>
                      </a:r>
                    </a:p>
                  </a:txBody>
                  <a:tcPr anchor="ctr"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12</a:t>
                      </a:r>
                    </a:p>
                  </a:txBody>
                  <a:tcPr anchor="ctr" horzOverflow="overflow">
                    <a:lnL>
                      <a:noFill/>
                    </a:lnL>
                    <a:lnR cap="flat">
                      <a:noFill/>
                    </a:lnR>
                    <a:lnT>
                      <a:noFill/>
                    </a:lnT>
                    <a:lnB>
                      <a:noFill/>
                    </a:lnB>
                    <a:lnTlToBr>
                      <a:noFill/>
                    </a:lnTlToBr>
                    <a:lnBlToTr>
                      <a:noFill/>
                    </a:lnBlToTr>
                    <a:noFill/>
                  </a:tcPr>
                </a:tc>
              </a:tr>
              <a:tr h="128588">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40-44</a:t>
                      </a:r>
                    </a:p>
                  </a:txBody>
                  <a:tcPr anchor="ctr" horzOverflow="overflow">
                    <a:lnL cap="flat">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42</a:t>
                      </a:r>
                    </a:p>
                  </a:txBody>
                  <a:tcPr anchor="ctr"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4</a:t>
                      </a:r>
                    </a:p>
                  </a:txBody>
                  <a:tcPr anchor="ctr" horzOverflow="overflow">
                    <a:lnL>
                      <a:noFill/>
                    </a:lnL>
                    <a:lnR cap="flat">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130175">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Total</a:t>
                      </a:r>
                    </a:p>
                  </a:txBody>
                  <a:tcPr anchor="ctr" horzOverflow="overflow">
                    <a:lnL cap="flat">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chemeClr val="tx1"/>
                          </a:solidFill>
                          <a:effectLst/>
                          <a:latin typeface="Times New Roman" pitchFamily="18" charset="0"/>
                          <a:cs typeface="Times New Roman" pitchFamily="18" charset="0"/>
                        </a:rPr>
                        <a:t> </a:t>
                      </a:r>
                    </a:p>
                  </a:txBody>
                  <a:tcPr anchor="ctr"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GB" sz="1600" b="1" i="1" u="none" strike="noStrike" cap="none" normalizeH="0" baseline="0" dirty="0" smtClean="0">
                          <a:ln>
                            <a:noFill/>
                          </a:ln>
                          <a:solidFill>
                            <a:schemeClr val="tx1"/>
                          </a:solidFill>
                          <a:effectLst/>
                          <a:latin typeface="Times New Roman" pitchFamily="18" charset="0"/>
                          <a:cs typeface="Times New Roman" pitchFamily="18" charset="0"/>
                        </a:rPr>
                        <a:t>n</a:t>
                      </a:r>
                      <a:r>
                        <a:rPr kumimoji="0" lang="en-GB" sz="1600" b="1" i="0" u="none" strike="noStrike" cap="none" normalizeH="0" baseline="0" dirty="0" smtClean="0">
                          <a:ln>
                            <a:noFill/>
                          </a:ln>
                          <a:solidFill>
                            <a:schemeClr val="tx1"/>
                          </a:solidFill>
                          <a:effectLst/>
                          <a:latin typeface="Times New Roman" pitchFamily="18" charset="0"/>
                          <a:cs typeface="Times New Roman" pitchFamily="18" charset="0"/>
                        </a:rPr>
                        <a:t>=100</a:t>
                      </a:r>
                    </a:p>
                  </a:txBody>
                  <a:tcPr anchor="ctr" horzOverflow="overflow">
                    <a:lnL>
                      <a:noFill/>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13355" name="Picture 43"/>
          <p:cNvPicPr>
            <a:picLocks noChangeAspect="1" noChangeArrowheads="1"/>
          </p:cNvPicPr>
          <p:nvPr/>
        </p:nvPicPr>
        <p:blipFill>
          <a:blip r:embed="rId6"/>
          <a:srcRect/>
          <a:stretch>
            <a:fillRect/>
          </a:stretch>
        </p:blipFill>
        <p:spPr bwMode="auto">
          <a:xfrm>
            <a:off x="5726113" y="3463925"/>
            <a:ext cx="2605087" cy="2857500"/>
          </a:xfrm>
          <a:prstGeom prst="rect">
            <a:avLst/>
          </a:prstGeom>
          <a:noFill/>
          <a:ln w="9525">
            <a:noFill/>
            <a:miter lim="800000"/>
            <a:headEnd/>
            <a:tailEnd/>
          </a:ln>
        </p:spPr>
      </p:pic>
      <p:sp>
        <p:nvSpPr>
          <p:cNvPr id="16" name="Rectangle 15"/>
          <p:cNvSpPr/>
          <p:nvPr/>
        </p:nvSpPr>
        <p:spPr bwMode="auto">
          <a:xfrm rot="20770984">
            <a:off x="1071538" y="1500174"/>
            <a:ext cx="7286676" cy="4286280"/>
          </a:xfrm>
          <a:prstGeom prst="rect">
            <a:avLst/>
          </a:prstGeom>
          <a:solidFill>
            <a:schemeClr val="accent1">
              <a:alpha val="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6600" b="0" i="0" u="none" strike="noStrike" cap="none" normalizeH="0" baseline="0" dirty="0" smtClean="0">
                <a:ln>
                  <a:noFill/>
                </a:ln>
                <a:solidFill>
                  <a:schemeClr val="bg2">
                    <a:lumMod val="60000"/>
                    <a:lumOff val="40000"/>
                  </a:schemeClr>
                </a:solidFill>
                <a:effectLst/>
                <a:latin typeface="Arial" pitchFamily="34" charset="0"/>
                <a:cs typeface="Arial" pitchFamily="34" charset="0"/>
              </a:rPr>
              <a:t>From the computer output in the tutorial </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lide Number Placeholder 6"/>
          <p:cNvSpPr>
            <a:spLocks noGrp="1"/>
          </p:cNvSpPr>
          <p:nvPr>
            <p:ph type="sldNum" sz="quarter" idx="12"/>
          </p:nvPr>
        </p:nvSpPr>
        <p:spPr>
          <a:noFill/>
        </p:spPr>
        <p:txBody>
          <a:bodyPr/>
          <a:lstStyle/>
          <a:p>
            <a:fld id="{3823C9E4-3597-4F43-810F-634818C82D26}" type="slidenum">
              <a:rPr lang="ar-SA" smtClean="0"/>
              <a:pPr/>
              <a:t>38</a:t>
            </a:fld>
            <a:endParaRPr lang="en-GB" smtClean="0"/>
          </a:p>
        </p:txBody>
      </p:sp>
      <p:sp>
        <p:nvSpPr>
          <p:cNvPr id="15364" name="Rectangle 2"/>
          <p:cNvSpPr>
            <a:spLocks noGrp="1" noChangeArrowheads="1"/>
          </p:cNvSpPr>
          <p:nvPr>
            <p:ph type="body" sz="half" idx="1"/>
          </p:nvPr>
        </p:nvSpPr>
        <p:spPr>
          <a:xfrm>
            <a:off x="457200" y="188913"/>
            <a:ext cx="8435975" cy="5937250"/>
          </a:xfrm>
        </p:spPr>
        <p:txBody>
          <a:bodyPr/>
          <a:lstStyle/>
          <a:p>
            <a:pPr eaLnBrk="1" hangingPunct="1">
              <a:lnSpc>
                <a:spcPct val="90000"/>
              </a:lnSpc>
              <a:buFontTx/>
              <a:buNone/>
            </a:pPr>
            <a:endParaRPr lang="en-US" sz="2800" u="sng" smtClean="0"/>
          </a:p>
          <a:p>
            <a:pPr algn="ctr" eaLnBrk="1" hangingPunct="1">
              <a:lnSpc>
                <a:spcPct val="90000"/>
              </a:lnSpc>
              <a:buFontTx/>
              <a:buNone/>
            </a:pPr>
            <a:r>
              <a:rPr lang="en-GB" b="1" u="sng" smtClean="0">
                <a:solidFill>
                  <a:schemeClr val="accent2"/>
                </a:solidFill>
                <a:latin typeface="Times New Roman" pitchFamily="18" charset="0"/>
                <a:cs typeface="Times New Roman" pitchFamily="18" charset="0"/>
              </a:rPr>
              <a:t>Chapter 3: Some Basic Probability Concepts</a:t>
            </a:r>
          </a:p>
          <a:p>
            <a:pPr eaLnBrk="1" hangingPunct="1">
              <a:lnSpc>
                <a:spcPct val="90000"/>
              </a:lnSpc>
              <a:buFontTx/>
              <a:buNone/>
            </a:pPr>
            <a:r>
              <a:rPr lang="en-GB" sz="2600" b="1" u="sng" smtClean="0">
                <a:solidFill>
                  <a:srgbClr val="800000"/>
                </a:solidFill>
                <a:latin typeface="Times New Roman" pitchFamily="18" charset="0"/>
                <a:cs typeface="Times New Roman" pitchFamily="18" charset="0"/>
              </a:rPr>
              <a:t>3.1 General view of probability </a:t>
            </a:r>
            <a:endParaRPr lang="en-US" sz="2600" smtClean="0">
              <a:solidFill>
                <a:srgbClr val="800000"/>
              </a:solidFill>
            </a:endParaRPr>
          </a:p>
          <a:p>
            <a:pPr algn="justLow" eaLnBrk="1" hangingPunct="1">
              <a:lnSpc>
                <a:spcPct val="90000"/>
              </a:lnSpc>
              <a:buFontTx/>
              <a:buNone/>
            </a:pPr>
            <a:r>
              <a:rPr lang="en-US" smtClean="0"/>
              <a:t> </a:t>
            </a:r>
            <a:r>
              <a:rPr lang="en-US" sz="2200" b="1" i="1" u="sng" smtClean="0">
                <a:solidFill>
                  <a:schemeClr val="accent2"/>
                </a:solidFill>
                <a:latin typeface="Times New Roman" pitchFamily="18" charset="0"/>
                <a:cs typeface="Times New Roman" pitchFamily="18" charset="0"/>
              </a:rPr>
              <a:t>Probability:</a:t>
            </a:r>
            <a:r>
              <a:rPr lang="en-US" sz="2400" smtClean="0">
                <a:latin typeface="Times New Roman" pitchFamily="18" charset="0"/>
                <a:cs typeface="Times New Roman" pitchFamily="18" charset="0"/>
              </a:rPr>
              <a:t> </a:t>
            </a:r>
            <a:r>
              <a:rPr lang="en-US" sz="2200" smtClean="0">
                <a:latin typeface="Times New Roman" pitchFamily="18" charset="0"/>
                <a:cs typeface="Times New Roman" pitchFamily="18" charset="0"/>
              </a:rPr>
              <a:t>The probability of some event is the likelihood (chance) that this event will occur.</a:t>
            </a:r>
          </a:p>
          <a:p>
            <a:pPr algn="justLow" eaLnBrk="1" hangingPunct="1">
              <a:lnSpc>
                <a:spcPct val="90000"/>
              </a:lnSpc>
              <a:buFontTx/>
              <a:buNone/>
            </a:pPr>
            <a:r>
              <a:rPr lang="en-US" sz="2200" b="1" i="1" u="sng" smtClean="0">
                <a:solidFill>
                  <a:schemeClr val="accent2"/>
                </a:solidFill>
                <a:latin typeface="Times New Roman" pitchFamily="18" charset="0"/>
                <a:cs typeface="Times New Roman" pitchFamily="18" charset="0"/>
              </a:rPr>
              <a:t>An experiment</a:t>
            </a:r>
            <a:r>
              <a:rPr lang="en-US" sz="2200" b="1" i="1" smtClean="0">
                <a:solidFill>
                  <a:schemeClr val="accent2"/>
                </a:solidFill>
                <a:latin typeface="Times New Roman" pitchFamily="18" charset="0"/>
                <a:cs typeface="Times New Roman" pitchFamily="18" charset="0"/>
              </a:rPr>
              <a:t>: </a:t>
            </a:r>
            <a:r>
              <a:rPr lang="en-US" sz="2200" smtClean="0">
                <a:latin typeface="Times New Roman" pitchFamily="18" charset="0"/>
                <a:cs typeface="Times New Roman" pitchFamily="18" charset="0"/>
              </a:rPr>
              <a:t>Is a description of some procedure that we do.</a:t>
            </a:r>
          </a:p>
          <a:p>
            <a:pPr algn="justLow" eaLnBrk="1" hangingPunct="1">
              <a:lnSpc>
                <a:spcPct val="90000"/>
              </a:lnSpc>
              <a:buFontTx/>
              <a:buNone/>
            </a:pPr>
            <a:r>
              <a:rPr lang="en-US" sz="2200" b="1" i="1" u="sng" smtClean="0">
                <a:solidFill>
                  <a:schemeClr val="accent2"/>
                </a:solidFill>
                <a:latin typeface="Times New Roman" pitchFamily="18" charset="0"/>
                <a:cs typeface="Times New Roman" pitchFamily="18" charset="0"/>
              </a:rPr>
              <a:t>The universal set </a:t>
            </a:r>
            <a:r>
              <a:rPr lang="en-US" sz="2200" b="1" u="sng" smtClean="0">
                <a:solidFill>
                  <a:schemeClr val="accent2"/>
                </a:solidFill>
                <a:latin typeface="Times New Roman" pitchFamily="18" charset="0"/>
                <a:cs typeface="Times New Roman" pitchFamily="18" charset="0"/>
              </a:rPr>
              <a:t>(</a:t>
            </a:r>
            <a:r>
              <a:rPr lang="el-GR" sz="2200" b="1" u="sng" smtClean="0">
                <a:solidFill>
                  <a:schemeClr val="accent2"/>
                </a:solidFill>
                <a:latin typeface="Times New Roman" pitchFamily="18" charset="0"/>
                <a:cs typeface="Times New Roman" pitchFamily="18" charset="0"/>
              </a:rPr>
              <a:t>Ω</a:t>
            </a:r>
            <a:r>
              <a:rPr lang="en-US" sz="2200" b="1" u="sng" smtClean="0">
                <a:solidFill>
                  <a:schemeClr val="accent2"/>
                </a:solidFill>
                <a:latin typeface="Times New Roman" pitchFamily="18" charset="0"/>
                <a:cs typeface="Times New Roman" pitchFamily="18" charset="0"/>
              </a:rPr>
              <a:t>):</a:t>
            </a:r>
            <a:r>
              <a:rPr lang="en-US" sz="2200" smtClean="0">
                <a:solidFill>
                  <a:schemeClr val="accent2"/>
                </a:solidFill>
                <a:latin typeface="Times New Roman" pitchFamily="18" charset="0"/>
                <a:cs typeface="Times New Roman" pitchFamily="18" charset="0"/>
              </a:rPr>
              <a:t> </a:t>
            </a:r>
            <a:r>
              <a:rPr lang="en-US" sz="2200" smtClean="0">
                <a:latin typeface="Times New Roman" pitchFamily="18" charset="0"/>
                <a:cs typeface="Times New Roman" pitchFamily="18" charset="0"/>
              </a:rPr>
              <a:t>Is the set of all possible outcomes,  </a:t>
            </a:r>
          </a:p>
          <a:p>
            <a:pPr algn="justLow" eaLnBrk="1" hangingPunct="1">
              <a:lnSpc>
                <a:spcPct val="90000"/>
              </a:lnSpc>
              <a:buFontTx/>
              <a:buNone/>
            </a:pPr>
            <a:r>
              <a:rPr lang="en-US" sz="2200" b="1" i="1" u="sng" smtClean="0">
                <a:solidFill>
                  <a:schemeClr val="accent2"/>
                </a:solidFill>
                <a:latin typeface="Times New Roman" pitchFamily="18" charset="0"/>
                <a:cs typeface="Times New Roman" pitchFamily="18" charset="0"/>
              </a:rPr>
              <a:t>An event</a:t>
            </a:r>
            <a:r>
              <a:rPr lang="en-US" sz="2200" smtClean="0">
                <a:solidFill>
                  <a:schemeClr val="accent2"/>
                </a:solidFill>
                <a:latin typeface="Times New Roman" pitchFamily="18" charset="0"/>
                <a:cs typeface="Times New Roman" pitchFamily="18" charset="0"/>
              </a:rPr>
              <a:t>: </a:t>
            </a:r>
            <a:r>
              <a:rPr lang="en-US" sz="2200" smtClean="0">
                <a:latin typeface="Times New Roman" pitchFamily="18" charset="0"/>
                <a:cs typeface="Times New Roman" pitchFamily="18" charset="0"/>
              </a:rPr>
              <a:t>Is a set of outcomes in </a:t>
            </a:r>
            <a:r>
              <a:rPr lang="el-GR" sz="2200" smtClean="0">
                <a:latin typeface="Times New Roman" pitchFamily="18" charset="0"/>
                <a:cs typeface="Times New Roman" pitchFamily="18" charset="0"/>
              </a:rPr>
              <a:t>Ω</a:t>
            </a:r>
            <a:r>
              <a:rPr lang="en-US" sz="2200" smtClean="0">
                <a:latin typeface="Times New Roman" pitchFamily="18" charset="0"/>
                <a:cs typeface="Times New Roman" pitchFamily="18" charset="0"/>
              </a:rPr>
              <a:t> which all have some specified characteristic.</a:t>
            </a:r>
          </a:p>
          <a:p>
            <a:pPr algn="justLow" eaLnBrk="1" hangingPunct="1">
              <a:lnSpc>
                <a:spcPct val="90000"/>
              </a:lnSpc>
              <a:buFontTx/>
              <a:buNone/>
            </a:pPr>
            <a:endParaRPr lang="en-US" sz="2200" smtClean="0">
              <a:latin typeface="Times New Roman" pitchFamily="18" charset="0"/>
              <a:cs typeface="Times New Roman" pitchFamily="18" charset="0"/>
            </a:endParaRPr>
          </a:p>
          <a:p>
            <a:pPr algn="justLow" eaLnBrk="1" hangingPunct="1">
              <a:lnSpc>
                <a:spcPct val="90000"/>
              </a:lnSpc>
              <a:buFontTx/>
              <a:buNone/>
            </a:pPr>
            <a:r>
              <a:rPr lang="en-US" sz="2400" u="sng" smtClean="0">
                <a:latin typeface="Times New Roman" pitchFamily="18" charset="0"/>
                <a:cs typeface="Times New Roman" pitchFamily="18" charset="0"/>
              </a:rPr>
              <a:t>Notes:</a:t>
            </a:r>
          </a:p>
          <a:p>
            <a:pPr eaLnBrk="1" hangingPunct="1">
              <a:lnSpc>
                <a:spcPct val="90000"/>
              </a:lnSpc>
              <a:spcBef>
                <a:spcPct val="0"/>
              </a:spcBef>
              <a:buFontTx/>
              <a:buNone/>
            </a:pPr>
            <a:r>
              <a:rPr lang="en-US" sz="2400" smtClean="0">
                <a:latin typeface="Times New Roman" pitchFamily="18" charset="0"/>
                <a:cs typeface="Times New Roman" pitchFamily="18" charset="0"/>
              </a:rPr>
              <a:t>1.    Ω (the universal set) is called sure event </a:t>
            </a:r>
            <a:endParaRPr lang="en-US" sz="2400" i="1" smtClean="0">
              <a:latin typeface="Times New Roman" pitchFamily="18" charset="0"/>
              <a:cs typeface="Times New Roman" pitchFamily="18" charset="0"/>
            </a:endParaRPr>
          </a:p>
          <a:p>
            <a:pPr eaLnBrk="1" hangingPunct="1">
              <a:lnSpc>
                <a:spcPct val="90000"/>
              </a:lnSpc>
              <a:spcBef>
                <a:spcPct val="0"/>
              </a:spcBef>
              <a:buFontTx/>
              <a:buNone/>
            </a:pPr>
            <a:endParaRPr lang="en-US" sz="2400" smtClean="0">
              <a:latin typeface="Times New Roman" pitchFamily="18" charset="0"/>
              <a:cs typeface="Times New Roman" pitchFamily="18" charset="0"/>
            </a:endParaRPr>
          </a:p>
          <a:p>
            <a:pPr eaLnBrk="1" hangingPunct="1">
              <a:lnSpc>
                <a:spcPct val="90000"/>
              </a:lnSpc>
              <a:spcBef>
                <a:spcPct val="0"/>
              </a:spcBef>
              <a:buFontTx/>
              <a:buNone/>
            </a:pPr>
            <a:r>
              <a:rPr lang="en-US" sz="2400" smtClean="0">
                <a:latin typeface="Times New Roman" pitchFamily="18" charset="0"/>
                <a:cs typeface="Times New Roman" pitchFamily="18" charset="0"/>
              </a:rPr>
              <a:t>2.        (the empty set) is called impossible event </a:t>
            </a:r>
          </a:p>
          <a:p>
            <a:pPr algn="justLow" eaLnBrk="1" hangingPunct="1">
              <a:lnSpc>
                <a:spcPct val="90000"/>
              </a:lnSpc>
              <a:buFontTx/>
              <a:buNone/>
            </a:pPr>
            <a:endParaRPr lang="en-US" smtClean="0">
              <a:latin typeface="Times New Roman" pitchFamily="18" charset="0"/>
              <a:cs typeface="Times New Roman" pitchFamily="18" charset="0"/>
            </a:endParaRPr>
          </a:p>
        </p:txBody>
      </p:sp>
      <p:sp>
        <p:nvSpPr>
          <p:cNvPr id="15365" name="Rectangle 4"/>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15362" name="Object 27"/>
          <p:cNvGraphicFramePr>
            <a:graphicFrameLocks noChangeAspect="1"/>
          </p:cNvGraphicFramePr>
          <p:nvPr>
            <p:ph sz="half" idx="2"/>
          </p:nvPr>
        </p:nvGraphicFramePr>
        <p:xfrm>
          <a:off x="989013" y="5229225"/>
          <a:ext cx="271462" cy="433388"/>
        </p:xfrm>
        <a:graphic>
          <a:graphicData uri="http://schemas.openxmlformats.org/presentationml/2006/ole">
            <p:oleObj spid="_x0000_s15362" name="Equation" r:id="rId4" imgW="126720" imgH="203040" progId="Equation.3">
              <p:embed/>
            </p:oleObj>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Slide Number Placeholder 6"/>
          <p:cNvSpPr>
            <a:spLocks noGrp="1"/>
          </p:cNvSpPr>
          <p:nvPr>
            <p:ph type="sldNum" sz="quarter" idx="12"/>
          </p:nvPr>
        </p:nvSpPr>
        <p:spPr>
          <a:noFill/>
        </p:spPr>
        <p:txBody>
          <a:bodyPr/>
          <a:lstStyle/>
          <a:p>
            <a:fld id="{C9C69776-55B5-497A-B25B-823EB0048682}" type="slidenum">
              <a:rPr lang="ar-SA" smtClean="0"/>
              <a:pPr/>
              <a:t>39</a:t>
            </a:fld>
            <a:endParaRPr lang="en-GB" smtClean="0"/>
          </a:p>
        </p:txBody>
      </p:sp>
      <p:sp>
        <p:nvSpPr>
          <p:cNvPr id="16388" name="Rectangle 2"/>
          <p:cNvSpPr>
            <a:spLocks noGrp="1" noChangeArrowheads="1"/>
          </p:cNvSpPr>
          <p:nvPr>
            <p:ph type="body" sz="half" idx="1"/>
          </p:nvPr>
        </p:nvSpPr>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16389"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16390"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16391" name="Rectangle 5"/>
          <p:cNvSpPr>
            <a:spLocks noChangeArrowheads="1"/>
          </p:cNvSpPr>
          <p:nvPr/>
        </p:nvSpPr>
        <p:spPr bwMode="auto">
          <a:xfrm>
            <a:off x="457200" y="260350"/>
            <a:ext cx="8291513"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lnSpc>
                <a:spcPct val="120000"/>
              </a:lnSpc>
              <a:spcBef>
                <a:spcPct val="20000"/>
              </a:spcBef>
            </a:pPr>
            <a:r>
              <a:rPr lang="en-US" sz="2200" u="sng">
                <a:solidFill>
                  <a:srgbClr val="005C00"/>
                </a:solidFill>
                <a:latin typeface="Times New Roman" pitchFamily="18" charset="0"/>
                <a:cs typeface="Times New Roman" pitchFamily="18" charset="0"/>
              </a:rPr>
              <a:t>Example (3.1)</a:t>
            </a:r>
          </a:p>
          <a:p>
            <a:pPr marL="342900" indent="-342900" algn="l">
              <a:lnSpc>
                <a:spcPct val="120000"/>
              </a:lnSpc>
              <a:spcBef>
                <a:spcPct val="20000"/>
              </a:spcBef>
            </a:pPr>
            <a:r>
              <a:rPr lang="en-US" sz="2200">
                <a:latin typeface="Times New Roman" pitchFamily="18" charset="0"/>
                <a:cs typeface="Times New Roman" pitchFamily="18" charset="0"/>
              </a:rPr>
              <a:t>Consider a set of 6 balls numbered 1, 2, 3, 4, 5, and 6. If we put the sex balls into a bag and without looking at the balls, we choose one ball from the bag, then this is an</a:t>
            </a:r>
            <a:r>
              <a:rPr lang="en-US" sz="2200" b="1">
                <a:solidFill>
                  <a:srgbClr val="FF0000"/>
                </a:solidFill>
                <a:latin typeface="Times New Roman" pitchFamily="18" charset="0"/>
                <a:cs typeface="Times New Roman" pitchFamily="18" charset="0"/>
              </a:rPr>
              <a:t> experiment </a:t>
            </a:r>
            <a:r>
              <a:rPr lang="en-US" sz="2200">
                <a:latin typeface="Times New Roman" pitchFamily="18" charset="0"/>
                <a:cs typeface="Times New Roman" pitchFamily="18" charset="0"/>
              </a:rPr>
              <a:t>which is has 6 outcomes.</a:t>
            </a:r>
          </a:p>
          <a:p>
            <a:pPr marL="342900" indent="-342900" algn="l">
              <a:lnSpc>
                <a:spcPct val="120000"/>
              </a:lnSpc>
              <a:spcBef>
                <a:spcPct val="20000"/>
              </a:spcBef>
              <a:buFontTx/>
              <a:buChar char="•"/>
            </a:pPr>
            <a:r>
              <a:rPr lang="el-GR" sz="2200" b="1">
                <a:solidFill>
                  <a:schemeClr val="accent2"/>
                </a:solidFill>
                <a:latin typeface="Times New Roman" pitchFamily="18" charset="0"/>
                <a:cs typeface="Times New Roman" pitchFamily="18" charset="0"/>
              </a:rPr>
              <a:t>Ω</a:t>
            </a:r>
            <a:r>
              <a:rPr lang="en-US" sz="2200">
                <a:solidFill>
                  <a:schemeClr val="accent2"/>
                </a:solidFill>
                <a:latin typeface="Times New Roman" pitchFamily="18" charset="0"/>
                <a:cs typeface="Times New Roman" pitchFamily="18" charset="0"/>
              </a:rPr>
              <a:t> </a:t>
            </a:r>
            <a:r>
              <a:rPr lang="en-US" sz="2200">
                <a:latin typeface="Times New Roman" pitchFamily="18" charset="0"/>
                <a:cs typeface="Times New Roman" pitchFamily="18" charset="0"/>
              </a:rPr>
              <a:t>={1, 2, 3, 4, 5 ,6 }</a:t>
            </a:r>
          </a:p>
          <a:p>
            <a:pPr marL="342900" indent="-342900" algn="l">
              <a:lnSpc>
                <a:spcPct val="120000"/>
              </a:lnSpc>
              <a:spcBef>
                <a:spcPct val="20000"/>
              </a:spcBef>
              <a:buFontTx/>
              <a:buChar char="•"/>
            </a:pPr>
            <a:r>
              <a:rPr lang="en-US" sz="2200">
                <a:latin typeface="Times New Roman" pitchFamily="18" charset="0"/>
                <a:cs typeface="Times New Roman" pitchFamily="18" charset="0"/>
              </a:rPr>
              <a:t>Consider the following events</a:t>
            </a:r>
          </a:p>
          <a:p>
            <a:pPr marL="742950" lvl="1" indent="-285750" algn="l">
              <a:lnSpc>
                <a:spcPct val="120000"/>
              </a:lnSpc>
              <a:spcBef>
                <a:spcPct val="20000"/>
              </a:spcBef>
              <a:buFontTx/>
              <a:buChar char="–"/>
            </a:pPr>
            <a:r>
              <a:rPr lang="en-US" sz="2200">
                <a:latin typeface="Times New Roman" pitchFamily="18" charset="0"/>
                <a:cs typeface="Times New Roman" pitchFamily="18" charset="0"/>
              </a:rPr>
              <a:t>E</a:t>
            </a:r>
            <a:r>
              <a:rPr lang="en-US" sz="2200" baseline="-25000">
                <a:latin typeface="Times New Roman" pitchFamily="18" charset="0"/>
                <a:cs typeface="Times New Roman" pitchFamily="18" charset="0"/>
              </a:rPr>
              <a:t>1</a:t>
            </a:r>
            <a:r>
              <a:rPr lang="en-US" sz="2200">
                <a:latin typeface="Times New Roman" pitchFamily="18" charset="0"/>
                <a:cs typeface="Times New Roman" pitchFamily="18" charset="0"/>
              </a:rPr>
              <a:t>=the event that an even number occurs={2, 4, 6}.</a:t>
            </a:r>
          </a:p>
          <a:p>
            <a:pPr marL="742950" lvl="1" indent="-285750" algn="l">
              <a:lnSpc>
                <a:spcPct val="120000"/>
              </a:lnSpc>
              <a:spcBef>
                <a:spcPct val="20000"/>
              </a:spcBef>
              <a:buFontTx/>
              <a:buChar char="–"/>
            </a:pPr>
            <a:r>
              <a:rPr lang="en-US" sz="2200">
                <a:latin typeface="Times New Roman" pitchFamily="18" charset="0"/>
                <a:cs typeface="Times New Roman" pitchFamily="18" charset="0"/>
              </a:rPr>
              <a:t>E</a:t>
            </a:r>
            <a:r>
              <a:rPr lang="en-US" sz="2200" baseline="-25000">
                <a:latin typeface="Times New Roman" pitchFamily="18" charset="0"/>
                <a:cs typeface="Times New Roman" pitchFamily="18" charset="0"/>
              </a:rPr>
              <a:t>2</a:t>
            </a:r>
            <a:r>
              <a:rPr lang="en-US" sz="2200">
                <a:latin typeface="Times New Roman" pitchFamily="18" charset="0"/>
                <a:cs typeface="Times New Roman" pitchFamily="18" charset="0"/>
              </a:rPr>
              <a:t>=the event of getting number greater than 2={3,4, 5, 6}.</a:t>
            </a:r>
          </a:p>
          <a:p>
            <a:pPr marL="742950" lvl="1" indent="-285750" algn="l">
              <a:lnSpc>
                <a:spcPct val="120000"/>
              </a:lnSpc>
              <a:spcBef>
                <a:spcPct val="20000"/>
              </a:spcBef>
              <a:buFontTx/>
              <a:buChar char="–"/>
            </a:pPr>
            <a:r>
              <a:rPr lang="en-US" sz="2200">
                <a:latin typeface="Times New Roman" pitchFamily="18" charset="0"/>
                <a:cs typeface="Times New Roman" pitchFamily="18" charset="0"/>
              </a:rPr>
              <a:t>E</a:t>
            </a:r>
            <a:r>
              <a:rPr lang="en-US" sz="2200" baseline="-25000">
                <a:latin typeface="Times New Roman" pitchFamily="18" charset="0"/>
                <a:cs typeface="Times New Roman" pitchFamily="18" charset="0"/>
              </a:rPr>
              <a:t>3</a:t>
            </a:r>
            <a:r>
              <a:rPr lang="en-US" sz="2200">
                <a:latin typeface="Times New Roman" pitchFamily="18" charset="0"/>
                <a:cs typeface="Times New Roman" pitchFamily="18" charset="0"/>
              </a:rPr>
              <a:t>=the event that an odd number occurs={1, 3, 5}.</a:t>
            </a:r>
            <a:r>
              <a:rPr lang="en-US">
                <a:latin typeface="Times New Roman" pitchFamily="18" charset="0"/>
                <a:cs typeface="Times New Roman" pitchFamily="18" charset="0"/>
              </a:rPr>
              <a:t> </a:t>
            </a:r>
          </a:p>
          <a:p>
            <a:pPr marL="742950" lvl="1" indent="-285750" algn="l">
              <a:lnSpc>
                <a:spcPct val="120000"/>
              </a:lnSpc>
              <a:spcBef>
                <a:spcPct val="20000"/>
              </a:spcBef>
              <a:buFontTx/>
              <a:buChar char="–"/>
            </a:pPr>
            <a:r>
              <a:rPr lang="en-US" sz="2200">
                <a:latin typeface="Times New Roman" pitchFamily="18" charset="0"/>
                <a:cs typeface="Times New Roman" pitchFamily="18" charset="0"/>
              </a:rPr>
              <a:t>E</a:t>
            </a:r>
            <a:r>
              <a:rPr lang="en-US" sz="2200" baseline="-25000">
                <a:latin typeface="Times New Roman" pitchFamily="18" charset="0"/>
                <a:cs typeface="Times New Roman" pitchFamily="18" charset="0"/>
              </a:rPr>
              <a:t>4</a:t>
            </a:r>
            <a:r>
              <a:rPr lang="en-US" sz="2200">
                <a:latin typeface="Times New Roman" pitchFamily="18" charset="0"/>
                <a:cs typeface="Times New Roman" pitchFamily="18" charset="0"/>
              </a:rPr>
              <a:t>=the event that a negative number occurs={}=     .</a:t>
            </a:r>
            <a:r>
              <a:rPr lang="en-US">
                <a:latin typeface="Times New Roman" pitchFamily="18" charset="0"/>
                <a:cs typeface="Times New Roman" pitchFamily="18" charset="0"/>
              </a:rPr>
              <a:t> </a:t>
            </a:r>
          </a:p>
          <a:p>
            <a:pPr marL="742950" lvl="1" indent="-285750" algn="l">
              <a:lnSpc>
                <a:spcPct val="120000"/>
              </a:lnSpc>
              <a:spcBef>
                <a:spcPct val="20000"/>
              </a:spcBef>
              <a:buFontTx/>
              <a:buChar char="–"/>
            </a:pPr>
            <a:endParaRPr lang="en-US" b="1" i="1" u="sng">
              <a:solidFill>
                <a:schemeClr val="accent2"/>
              </a:solidFill>
              <a:latin typeface="Times New Roman" pitchFamily="18" charset="0"/>
              <a:cs typeface="Times New Roman" pitchFamily="18" charset="0"/>
            </a:endParaRPr>
          </a:p>
          <a:p>
            <a:pPr marL="742950" lvl="1" indent="-285750" algn="l">
              <a:lnSpc>
                <a:spcPct val="120000"/>
              </a:lnSpc>
              <a:spcBef>
                <a:spcPct val="20000"/>
              </a:spcBef>
              <a:buFontTx/>
              <a:buChar char="–"/>
            </a:pPr>
            <a:endParaRPr lang="en-US" b="1" i="1" u="sng">
              <a:solidFill>
                <a:schemeClr val="accent2"/>
              </a:solidFill>
              <a:latin typeface="Times New Roman" pitchFamily="18" charset="0"/>
              <a:cs typeface="Times New Roman" pitchFamily="18" charset="0"/>
            </a:endParaRPr>
          </a:p>
          <a:p>
            <a:pPr marL="342900" indent="-342900" algn="l"/>
            <a:r>
              <a:rPr lang="en-US" sz="2000">
                <a:solidFill>
                  <a:schemeClr val="accent2"/>
                </a:solidFill>
                <a:latin typeface="Times New Roman" pitchFamily="18" charset="0"/>
                <a:cs typeface="Times New Roman" pitchFamily="18" charset="0"/>
              </a:rPr>
              <a:t>      </a:t>
            </a:r>
          </a:p>
        </p:txBody>
      </p:sp>
      <p:graphicFrame>
        <p:nvGraphicFramePr>
          <p:cNvPr id="16386" name="Object 6"/>
          <p:cNvGraphicFramePr>
            <a:graphicFrameLocks noChangeAspect="1"/>
          </p:cNvGraphicFramePr>
          <p:nvPr>
            <p:ph sz="half" idx="2"/>
          </p:nvPr>
        </p:nvGraphicFramePr>
        <p:xfrm>
          <a:off x="6778625" y="5300663"/>
          <a:ext cx="241300" cy="387350"/>
        </p:xfrm>
        <a:graphic>
          <a:graphicData uri="http://schemas.openxmlformats.org/presentationml/2006/ole">
            <p:oleObj spid="_x0000_s16386" name="Equation" r:id="rId4" imgW="126720" imgH="203040" progId="Equation.3">
              <p:embed/>
            </p:oleObj>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Number Placeholder 5"/>
          <p:cNvSpPr>
            <a:spLocks noGrp="1"/>
          </p:cNvSpPr>
          <p:nvPr>
            <p:ph type="sldNum" sz="quarter" idx="12"/>
          </p:nvPr>
        </p:nvSpPr>
        <p:spPr>
          <a:noFill/>
        </p:spPr>
        <p:txBody>
          <a:bodyPr/>
          <a:lstStyle/>
          <a:p>
            <a:fld id="{ABD068FC-0CF1-4BC8-BEAE-162D80BDDB14}" type="slidenum">
              <a:rPr lang="ar-SA" smtClean="0"/>
              <a:pPr/>
              <a:t>4</a:t>
            </a:fld>
            <a:endParaRPr lang="en-GB" smtClean="0"/>
          </a:p>
        </p:txBody>
      </p:sp>
      <p:sp>
        <p:nvSpPr>
          <p:cNvPr id="13314" name="Rectangle 2"/>
          <p:cNvSpPr>
            <a:spLocks noGrp="1" noChangeArrowheads="1"/>
          </p:cNvSpPr>
          <p:nvPr>
            <p:ph type="body" idx="1"/>
          </p:nvPr>
        </p:nvSpPr>
        <p:spPr>
          <a:xfrm>
            <a:off x="457200" y="188913"/>
            <a:ext cx="8229600" cy="6480175"/>
          </a:xfrm>
        </p:spPr>
        <p:txBody>
          <a:bodyPr/>
          <a:lstStyle/>
          <a:p>
            <a:pPr eaLnBrk="1" hangingPunct="1">
              <a:lnSpc>
                <a:spcPct val="90000"/>
              </a:lnSpc>
              <a:buFontTx/>
              <a:buNone/>
            </a:pPr>
            <a:endParaRPr lang="en-GB" sz="1800" u="sng" smtClean="0"/>
          </a:p>
          <a:p>
            <a:pPr eaLnBrk="1" hangingPunct="1">
              <a:lnSpc>
                <a:spcPct val="90000"/>
              </a:lnSpc>
              <a:buFontTx/>
              <a:buNone/>
            </a:pPr>
            <a:endParaRPr lang="en-GB" sz="1800" u="sng" smtClean="0"/>
          </a:p>
          <a:p>
            <a:pPr eaLnBrk="1" hangingPunct="1">
              <a:lnSpc>
                <a:spcPct val="90000"/>
              </a:lnSpc>
              <a:buFontTx/>
              <a:buNone/>
            </a:pPr>
            <a:r>
              <a:rPr lang="en-GB" sz="1800" u="sng" smtClean="0">
                <a:solidFill>
                  <a:srgbClr val="800000"/>
                </a:solidFill>
              </a:rPr>
              <a:t>Example 1</a:t>
            </a:r>
          </a:p>
          <a:p>
            <a:pPr eaLnBrk="1" hangingPunct="1">
              <a:lnSpc>
                <a:spcPct val="90000"/>
              </a:lnSpc>
              <a:buFontTx/>
              <a:buNone/>
            </a:pPr>
            <a:r>
              <a:rPr lang="en-GB" sz="1800" smtClean="0">
                <a:solidFill>
                  <a:schemeClr val="accent2"/>
                </a:solidFill>
              </a:rPr>
              <a:t>Suppose we measure the amount of milk that a child drinks in a day (in ml) for a sample of 25 two-years children in Saudi Arabia.</a:t>
            </a:r>
          </a:p>
          <a:p>
            <a:pPr eaLnBrk="1" hangingPunct="1">
              <a:lnSpc>
                <a:spcPct val="90000"/>
              </a:lnSpc>
              <a:buFontTx/>
              <a:buNone/>
            </a:pPr>
            <a:r>
              <a:rPr lang="en-GB" sz="1800" smtClean="0"/>
              <a:t>The population: all two years children in Saudi Arabia</a:t>
            </a:r>
          </a:p>
          <a:p>
            <a:pPr eaLnBrk="1" hangingPunct="1">
              <a:lnSpc>
                <a:spcPct val="90000"/>
              </a:lnSpc>
              <a:buFontTx/>
              <a:buNone/>
            </a:pPr>
            <a:r>
              <a:rPr lang="en-GB" sz="1800" smtClean="0"/>
              <a:t>The variable: the amount of milk that a child drink in a day (in ml)</a:t>
            </a:r>
          </a:p>
          <a:p>
            <a:pPr eaLnBrk="1" hangingPunct="1">
              <a:lnSpc>
                <a:spcPct val="90000"/>
              </a:lnSpc>
              <a:buFontTx/>
              <a:buNone/>
            </a:pPr>
            <a:r>
              <a:rPr lang="en-GB" sz="1800" smtClean="0"/>
              <a:t>The variable is </a:t>
            </a:r>
            <a:r>
              <a:rPr lang="en-GB" sz="1800" b="1" i="1" smtClean="0"/>
              <a:t>quantitative, continuous.</a:t>
            </a:r>
            <a:r>
              <a:rPr lang="en-GB" sz="1800" smtClean="0"/>
              <a:t> </a:t>
            </a:r>
          </a:p>
          <a:p>
            <a:pPr eaLnBrk="1" hangingPunct="1">
              <a:lnSpc>
                <a:spcPct val="90000"/>
              </a:lnSpc>
              <a:buFontTx/>
              <a:buNone/>
            </a:pPr>
            <a:r>
              <a:rPr lang="en-GB" sz="1800" smtClean="0"/>
              <a:t>The sample size is 25.</a:t>
            </a:r>
          </a:p>
          <a:p>
            <a:pPr eaLnBrk="1" hangingPunct="1">
              <a:lnSpc>
                <a:spcPct val="90000"/>
              </a:lnSpc>
              <a:buFontTx/>
              <a:buNone/>
            </a:pPr>
            <a:endParaRPr lang="en-GB" sz="1800" u="sng" smtClean="0"/>
          </a:p>
          <a:p>
            <a:pPr eaLnBrk="1" hangingPunct="1">
              <a:lnSpc>
                <a:spcPct val="90000"/>
              </a:lnSpc>
              <a:buFontTx/>
              <a:buNone/>
            </a:pPr>
            <a:r>
              <a:rPr lang="en-GB" sz="1800" u="sng" smtClean="0">
                <a:solidFill>
                  <a:srgbClr val="800000"/>
                </a:solidFill>
              </a:rPr>
              <a:t>Example</a:t>
            </a:r>
            <a:r>
              <a:rPr lang="en-GB" sz="1800" u="sng" smtClean="0"/>
              <a:t> </a:t>
            </a:r>
            <a:r>
              <a:rPr lang="en-GB" sz="1800" u="sng" smtClean="0">
                <a:solidFill>
                  <a:srgbClr val="800000"/>
                </a:solidFill>
              </a:rPr>
              <a:t>2</a:t>
            </a:r>
          </a:p>
          <a:p>
            <a:pPr eaLnBrk="1" hangingPunct="1">
              <a:lnSpc>
                <a:spcPct val="90000"/>
              </a:lnSpc>
              <a:buFontTx/>
              <a:buNone/>
            </a:pPr>
            <a:r>
              <a:rPr lang="en-GB" sz="1800" smtClean="0">
                <a:solidFill>
                  <a:schemeClr val="accent2"/>
                </a:solidFill>
              </a:rPr>
              <a:t>Suppose we measure weather or not a child has a hearing loss for a sample of 20 young children with a history of repeated ear infections.</a:t>
            </a:r>
          </a:p>
          <a:p>
            <a:pPr eaLnBrk="1" hangingPunct="1">
              <a:lnSpc>
                <a:spcPct val="90000"/>
              </a:lnSpc>
              <a:buFontTx/>
              <a:buNone/>
            </a:pPr>
            <a:r>
              <a:rPr lang="en-GB" sz="1800" smtClean="0"/>
              <a:t>The population: all young children with a history of repeated ear infection.</a:t>
            </a:r>
          </a:p>
          <a:p>
            <a:pPr eaLnBrk="1" hangingPunct="1">
              <a:lnSpc>
                <a:spcPct val="90000"/>
              </a:lnSpc>
              <a:buFontTx/>
              <a:buNone/>
            </a:pPr>
            <a:r>
              <a:rPr lang="en-GB" sz="1800" smtClean="0"/>
              <a:t>The variable: whether or not a child has a hearing loss</a:t>
            </a:r>
          </a:p>
          <a:p>
            <a:pPr eaLnBrk="1" hangingPunct="1">
              <a:lnSpc>
                <a:spcPct val="90000"/>
              </a:lnSpc>
              <a:buFontTx/>
              <a:buNone/>
            </a:pPr>
            <a:r>
              <a:rPr lang="en-GB" sz="1800" smtClean="0"/>
              <a:t>The variable is </a:t>
            </a:r>
            <a:r>
              <a:rPr lang="en-GB" sz="1800" b="1" i="1" smtClean="0"/>
              <a:t>qualitative, nominal.</a:t>
            </a:r>
            <a:r>
              <a:rPr lang="en-GB" sz="1800" smtClean="0"/>
              <a:t> Since the values are either “yes’’ or ‘”no”.</a:t>
            </a:r>
          </a:p>
          <a:p>
            <a:pPr eaLnBrk="1" hangingPunct="1">
              <a:lnSpc>
                <a:spcPct val="90000"/>
              </a:lnSpc>
              <a:buFontTx/>
              <a:buNone/>
            </a:pPr>
            <a:r>
              <a:rPr lang="en-GB" sz="1800" smtClean="0"/>
              <a:t>The sample size is 20</a:t>
            </a:r>
          </a:p>
          <a:p>
            <a:pPr eaLnBrk="1" hangingPunct="1">
              <a:lnSpc>
                <a:spcPct val="90000"/>
              </a:lnSpc>
              <a:buFontTx/>
              <a:buNone/>
            </a:pPr>
            <a:endParaRPr lang="en-GB" sz="1800" u="sng" smtClean="0"/>
          </a:p>
        </p:txBody>
      </p:sp>
      <p:sp>
        <p:nvSpPr>
          <p:cNvPr id="53252"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314">
                                            <p:txEl>
                                              <p:pRg st="4" end="4"/>
                                            </p:txEl>
                                          </p:spTgt>
                                        </p:tgtEl>
                                        <p:attrNameLst>
                                          <p:attrName>style.visibility</p:attrName>
                                        </p:attrNameLst>
                                      </p:cBhvr>
                                      <p:to>
                                        <p:strVal val="visible"/>
                                      </p:to>
                                    </p:set>
                                    <p:animEffect transition="in" filter="fade">
                                      <p:cBhvr>
                                        <p:cTn id="7" dur="2000"/>
                                        <p:tgtEl>
                                          <p:spTgt spid="13314">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3314">
                                            <p:txEl>
                                              <p:pRg st="5" end="5"/>
                                            </p:txEl>
                                          </p:spTgt>
                                        </p:tgtEl>
                                        <p:attrNameLst>
                                          <p:attrName>style.visibility</p:attrName>
                                        </p:attrNameLst>
                                      </p:cBhvr>
                                      <p:to>
                                        <p:strVal val="visible"/>
                                      </p:to>
                                    </p:set>
                                    <p:animEffect transition="in" filter="blinds(horizontal)">
                                      <p:cBhvr>
                                        <p:cTn id="12" dur="500"/>
                                        <p:tgtEl>
                                          <p:spTgt spid="13314">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13314">
                                            <p:txEl>
                                              <p:pRg st="6" end="6"/>
                                            </p:txEl>
                                          </p:spTgt>
                                        </p:tgtEl>
                                        <p:attrNameLst>
                                          <p:attrName>style.visibility</p:attrName>
                                        </p:attrNameLst>
                                      </p:cBhvr>
                                      <p:to>
                                        <p:strVal val="visible"/>
                                      </p:to>
                                    </p:set>
                                    <p:anim calcmode="lin" valueType="num">
                                      <p:cBhvr>
                                        <p:cTn id="17" dur="500" fill="hold"/>
                                        <p:tgtEl>
                                          <p:spTgt spid="13314">
                                            <p:txEl>
                                              <p:pRg st="6" end="6"/>
                                            </p:txEl>
                                          </p:spTgt>
                                        </p:tgtEl>
                                        <p:attrNameLst>
                                          <p:attrName>ppt_w</p:attrName>
                                        </p:attrNameLst>
                                      </p:cBhvr>
                                      <p:tavLst>
                                        <p:tav tm="0">
                                          <p:val>
                                            <p:fltVal val="0"/>
                                          </p:val>
                                        </p:tav>
                                        <p:tav tm="100000">
                                          <p:val>
                                            <p:strVal val="#ppt_w"/>
                                          </p:val>
                                        </p:tav>
                                      </p:tavLst>
                                    </p:anim>
                                    <p:anim calcmode="lin" valueType="num">
                                      <p:cBhvr>
                                        <p:cTn id="18" dur="500" fill="hold"/>
                                        <p:tgtEl>
                                          <p:spTgt spid="13314">
                                            <p:txEl>
                                              <p:pRg st="6" end="6"/>
                                            </p:txEl>
                                          </p:spTgt>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314">
                                            <p:txEl>
                                              <p:pRg st="7" end="7"/>
                                            </p:txEl>
                                          </p:spTgt>
                                        </p:tgtEl>
                                        <p:attrNameLst>
                                          <p:attrName>style.visibility</p:attrName>
                                        </p:attrNameLst>
                                      </p:cBhvr>
                                      <p:to>
                                        <p:strVal val="visible"/>
                                      </p:to>
                                    </p:set>
                                    <p:animEffect transition="in" filter="fade">
                                      <p:cBhvr>
                                        <p:cTn id="23" dur="2000"/>
                                        <p:tgtEl>
                                          <p:spTgt spid="13314">
                                            <p:txEl>
                                              <p:pRg st="7" end="7"/>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7" presetClass="entr" presetSubtype="4" fill="hold" nodeType="clickEffect">
                                  <p:stCondLst>
                                    <p:cond delay="0"/>
                                  </p:stCondLst>
                                  <p:childTnLst>
                                    <p:set>
                                      <p:cBhvr>
                                        <p:cTn id="27" dur="1" fill="hold">
                                          <p:stCondLst>
                                            <p:cond delay="0"/>
                                          </p:stCondLst>
                                        </p:cTn>
                                        <p:tgtEl>
                                          <p:spTgt spid="13314">
                                            <p:txEl>
                                              <p:pRg st="9" end="9"/>
                                            </p:txEl>
                                          </p:spTgt>
                                        </p:tgtEl>
                                        <p:attrNameLst>
                                          <p:attrName>style.visibility</p:attrName>
                                        </p:attrNameLst>
                                      </p:cBhvr>
                                      <p:to>
                                        <p:strVal val="visible"/>
                                      </p:to>
                                    </p:set>
                                    <p:anim calcmode="lin" valueType="num">
                                      <p:cBhvr additive="base">
                                        <p:cTn id="28" dur="1000" fill="hold"/>
                                        <p:tgtEl>
                                          <p:spTgt spid="13314">
                                            <p:txEl>
                                              <p:pRg st="9" end="9"/>
                                            </p:txEl>
                                          </p:spTgt>
                                        </p:tgtEl>
                                        <p:attrNameLst>
                                          <p:attrName>ppt_x</p:attrName>
                                        </p:attrNameLst>
                                      </p:cBhvr>
                                      <p:tavLst>
                                        <p:tav tm="0">
                                          <p:val>
                                            <p:strVal val="#ppt_x"/>
                                          </p:val>
                                        </p:tav>
                                        <p:tav tm="100000">
                                          <p:val>
                                            <p:strVal val="#ppt_x"/>
                                          </p:val>
                                        </p:tav>
                                      </p:tavLst>
                                    </p:anim>
                                    <p:anim calcmode="lin" valueType="num">
                                      <p:cBhvr additive="base">
                                        <p:cTn id="29" dur="1000" fill="hold"/>
                                        <p:tgtEl>
                                          <p:spTgt spid="13314">
                                            <p:txEl>
                                              <p:pRg st="9" end="9"/>
                                            </p:txEl>
                                          </p:spTgt>
                                        </p:tgtEl>
                                        <p:attrNameLst>
                                          <p:attrName>ppt_y</p:attrName>
                                        </p:attrNameLst>
                                      </p:cBhvr>
                                      <p:tavLst>
                                        <p:tav tm="0">
                                          <p:val>
                                            <p:strVal val="1+#ppt_h/2"/>
                                          </p:val>
                                        </p:tav>
                                        <p:tav tm="100000">
                                          <p:val>
                                            <p:strVal val="#ppt_y"/>
                                          </p:val>
                                        </p:tav>
                                      </p:tavLst>
                                    </p:anim>
                                  </p:childTnLst>
                                </p:cTn>
                              </p:par>
                              <p:par>
                                <p:cTn id="30" presetID="7" presetClass="entr" presetSubtype="4" fill="hold" nodeType="withEffect">
                                  <p:stCondLst>
                                    <p:cond delay="0"/>
                                  </p:stCondLst>
                                  <p:childTnLst>
                                    <p:set>
                                      <p:cBhvr>
                                        <p:cTn id="31" dur="1" fill="hold">
                                          <p:stCondLst>
                                            <p:cond delay="0"/>
                                          </p:stCondLst>
                                        </p:cTn>
                                        <p:tgtEl>
                                          <p:spTgt spid="13314">
                                            <p:txEl>
                                              <p:pRg st="10" end="10"/>
                                            </p:txEl>
                                          </p:spTgt>
                                        </p:tgtEl>
                                        <p:attrNameLst>
                                          <p:attrName>style.visibility</p:attrName>
                                        </p:attrNameLst>
                                      </p:cBhvr>
                                      <p:to>
                                        <p:strVal val="visible"/>
                                      </p:to>
                                    </p:set>
                                    <p:anim calcmode="lin" valueType="num">
                                      <p:cBhvr additive="base">
                                        <p:cTn id="32" dur="1000" fill="hold"/>
                                        <p:tgtEl>
                                          <p:spTgt spid="13314">
                                            <p:txEl>
                                              <p:pRg st="10" end="10"/>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13314">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9" presetClass="entr" presetSubtype="0" fill="hold" nodeType="clickEffect">
                                  <p:stCondLst>
                                    <p:cond delay="0"/>
                                  </p:stCondLst>
                                  <p:childTnLst>
                                    <p:set>
                                      <p:cBhvr>
                                        <p:cTn id="37" dur="1" fill="hold">
                                          <p:stCondLst>
                                            <p:cond delay="0"/>
                                          </p:stCondLst>
                                        </p:cTn>
                                        <p:tgtEl>
                                          <p:spTgt spid="13314">
                                            <p:txEl>
                                              <p:pRg st="11" end="11"/>
                                            </p:txEl>
                                          </p:spTgt>
                                        </p:tgtEl>
                                        <p:attrNameLst>
                                          <p:attrName>style.visibility</p:attrName>
                                        </p:attrNameLst>
                                      </p:cBhvr>
                                      <p:to>
                                        <p:strVal val="visible"/>
                                      </p:to>
                                    </p:set>
                                    <p:animEffect transition="in" filter="dissolve">
                                      <p:cBhvr>
                                        <p:cTn id="38" dur="500"/>
                                        <p:tgtEl>
                                          <p:spTgt spid="13314">
                                            <p:txEl>
                                              <p:pRg st="11" end="1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3314">
                                            <p:txEl>
                                              <p:pRg st="12" end="12"/>
                                            </p:txEl>
                                          </p:spTgt>
                                        </p:tgtEl>
                                        <p:attrNameLst>
                                          <p:attrName>style.visibility</p:attrName>
                                        </p:attrNameLst>
                                      </p:cBhvr>
                                      <p:to>
                                        <p:strVal val="visible"/>
                                      </p:to>
                                    </p:set>
                                    <p:animEffect transition="in" filter="fade">
                                      <p:cBhvr>
                                        <p:cTn id="43" dur="2000"/>
                                        <p:tgtEl>
                                          <p:spTgt spid="13314">
                                            <p:txEl>
                                              <p:pRg st="12" end="1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7" presetClass="entr" presetSubtype="10" fill="hold" nodeType="clickEffect">
                                  <p:stCondLst>
                                    <p:cond delay="0"/>
                                  </p:stCondLst>
                                  <p:childTnLst>
                                    <p:set>
                                      <p:cBhvr>
                                        <p:cTn id="47" dur="1" fill="hold">
                                          <p:stCondLst>
                                            <p:cond delay="0"/>
                                          </p:stCondLst>
                                        </p:cTn>
                                        <p:tgtEl>
                                          <p:spTgt spid="13314">
                                            <p:txEl>
                                              <p:pRg st="13" end="13"/>
                                            </p:txEl>
                                          </p:spTgt>
                                        </p:tgtEl>
                                        <p:attrNameLst>
                                          <p:attrName>style.visibility</p:attrName>
                                        </p:attrNameLst>
                                      </p:cBhvr>
                                      <p:to>
                                        <p:strVal val="visible"/>
                                      </p:to>
                                    </p:set>
                                    <p:anim calcmode="lin" valueType="num">
                                      <p:cBhvr>
                                        <p:cTn id="48" dur="500" fill="hold"/>
                                        <p:tgtEl>
                                          <p:spTgt spid="13314">
                                            <p:txEl>
                                              <p:pRg st="13" end="13"/>
                                            </p:txEl>
                                          </p:spTgt>
                                        </p:tgtEl>
                                        <p:attrNameLst>
                                          <p:attrName>ppt_w</p:attrName>
                                        </p:attrNameLst>
                                      </p:cBhvr>
                                      <p:tavLst>
                                        <p:tav tm="0">
                                          <p:val>
                                            <p:fltVal val="0"/>
                                          </p:val>
                                        </p:tav>
                                        <p:tav tm="100000">
                                          <p:val>
                                            <p:strVal val="#ppt_w"/>
                                          </p:val>
                                        </p:tav>
                                      </p:tavLst>
                                    </p:anim>
                                    <p:anim calcmode="lin" valueType="num">
                                      <p:cBhvr>
                                        <p:cTn id="49" dur="500" fill="hold"/>
                                        <p:tgtEl>
                                          <p:spTgt spid="13314">
                                            <p:txEl>
                                              <p:pRg st="13" end="13"/>
                                            </p:txEl>
                                          </p:spTgt>
                                        </p:tgtEl>
                                        <p:attrNameLst>
                                          <p:attrName>ppt_h</p:attrName>
                                        </p:attrNameLst>
                                      </p:cBhvr>
                                      <p:tavLst>
                                        <p:tav tm="0">
                                          <p:val>
                                            <p:strVal val="#ppt_h"/>
                                          </p:val>
                                        </p:tav>
                                        <p:tav tm="100000">
                                          <p:val>
                                            <p:strVal val="#ppt_h"/>
                                          </p:val>
                                        </p:tav>
                                      </p:tavLst>
                                    </p:anim>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13314">
                                            <p:txEl>
                                              <p:pRg st="14" end="14"/>
                                            </p:txEl>
                                          </p:spTgt>
                                        </p:tgtEl>
                                        <p:attrNameLst>
                                          <p:attrName>style.visibility</p:attrName>
                                        </p:attrNameLst>
                                      </p:cBhvr>
                                      <p:to>
                                        <p:strVal val="visible"/>
                                      </p:to>
                                    </p:set>
                                    <p:animEffect transition="in" filter="dissolve">
                                      <p:cBhvr>
                                        <p:cTn id="54" dur="500"/>
                                        <p:tgtEl>
                                          <p:spTgt spid="13314">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Slide Number Placeholder 7"/>
          <p:cNvSpPr>
            <a:spLocks noGrp="1"/>
          </p:cNvSpPr>
          <p:nvPr>
            <p:ph type="sldNum" sz="quarter" idx="12"/>
          </p:nvPr>
        </p:nvSpPr>
        <p:spPr>
          <a:noFill/>
        </p:spPr>
        <p:txBody>
          <a:bodyPr/>
          <a:lstStyle/>
          <a:p>
            <a:fld id="{25986D5A-0B0D-47CC-82AB-A68D690C478B}" type="slidenum">
              <a:rPr lang="ar-SA" smtClean="0"/>
              <a:pPr/>
              <a:t>40</a:t>
            </a:fld>
            <a:endParaRPr lang="en-GB" smtClean="0"/>
          </a:p>
        </p:txBody>
      </p:sp>
      <p:sp>
        <p:nvSpPr>
          <p:cNvPr id="97282" name="Rectangle 2"/>
          <p:cNvSpPr>
            <a:spLocks noGrp="1" noChangeArrowheads="1"/>
          </p:cNvSpPr>
          <p:nvPr>
            <p:ph type="body" sz="half" idx="1"/>
          </p:nvPr>
        </p:nvSpPr>
        <p:spPr>
          <a:xfrm>
            <a:off x="457200" y="260350"/>
            <a:ext cx="8291513" cy="6337300"/>
          </a:xfrm>
        </p:spPr>
        <p:txBody>
          <a:bodyPr/>
          <a:lstStyle/>
          <a:p>
            <a:pPr marL="533400" indent="-533400" eaLnBrk="1" hangingPunct="1">
              <a:spcBef>
                <a:spcPct val="0"/>
              </a:spcBef>
              <a:buFontTx/>
              <a:buNone/>
              <a:defRPr/>
            </a:pPr>
            <a:r>
              <a:rPr lang="en-US" sz="4000" dirty="0" smtClean="0"/>
              <a:t> </a:t>
            </a:r>
          </a:p>
          <a:p>
            <a:pPr marL="533400" indent="-533400" eaLnBrk="1" hangingPunct="1">
              <a:spcBef>
                <a:spcPct val="0"/>
              </a:spcBef>
              <a:buFontTx/>
              <a:buNone/>
              <a:defRPr/>
            </a:pPr>
            <a:r>
              <a:rPr lang="en-US" sz="2600" i="1" u="sng" dirty="0" smtClean="0">
                <a:solidFill>
                  <a:schemeClr val="accent2"/>
                </a:solidFill>
                <a:latin typeface="Times New Roman" pitchFamily="18" charset="0"/>
                <a:cs typeface="Times New Roman" pitchFamily="18" charset="0"/>
              </a:rPr>
              <a:t>Equally likely outcomes:</a:t>
            </a:r>
          </a:p>
          <a:p>
            <a:pPr marL="533400" indent="-533400" eaLnBrk="1" hangingPunct="1">
              <a:spcBef>
                <a:spcPct val="0"/>
              </a:spcBef>
              <a:buFontTx/>
              <a:buNone/>
              <a:defRPr/>
            </a:pPr>
            <a:r>
              <a:rPr lang="en-US" sz="2200" dirty="0" smtClean="0">
                <a:latin typeface="Times New Roman" pitchFamily="18" charset="0"/>
                <a:cs typeface="Times New Roman" pitchFamily="18" charset="0"/>
              </a:rPr>
              <a:t>The outcomes of an experiment are equally likely if they have the </a:t>
            </a:r>
            <a:r>
              <a:rPr lang="en-US" sz="2200" b="1" dirty="0" smtClean="0">
                <a:solidFill>
                  <a:srgbClr val="FF0000"/>
                </a:solidFill>
                <a:latin typeface="Times New Roman" pitchFamily="18" charset="0"/>
                <a:cs typeface="Times New Roman" pitchFamily="18" charset="0"/>
              </a:rPr>
              <a:t>same</a:t>
            </a:r>
            <a:r>
              <a:rPr lang="en-US" sz="2200" dirty="0" smtClean="0">
                <a:latin typeface="Times New Roman" pitchFamily="18" charset="0"/>
                <a:cs typeface="Times New Roman" pitchFamily="18" charset="0"/>
              </a:rPr>
              <a:t> </a:t>
            </a:r>
            <a:r>
              <a:rPr lang="en-US" sz="2200" b="1" dirty="0" smtClean="0">
                <a:solidFill>
                  <a:srgbClr val="FF0000"/>
                </a:solidFill>
                <a:latin typeface="Times New Roman" pitchFamily="18" charset="0"/>
                <a:cs typeface="Times New Roman" pitchFamily="18" charset="0"/>
              </a:rPr>
              <a:t>chance of occurrence.</a:t>
            </a:r>
          </a:p>
          <a:p>
            <a:pPr marL="533400" indent="-533400" eaLnBrk="1" hangingPunct="1">
              <a:spcBef>
                <a:spcPct val="0"/>
              </a:spcBef>
              <a:buFontTx/>
              <a:buNone/>
              <a:defRPr/>
            </a:pPr>
            <a:endParaRPr lang="en-US" sz="2200" b="1" i="1" u="sng" dirty="0" smtClean="0">
              <a:solidFill>
                <a:schemeClr val="accent2"/>
              </a:solidFill>
              <a:latin typeface="Times New Roman" pitchFamily="18" charset="0"/>
              <a:cs typeface="Times New Roman" pitchFamily="18" charset="0"/>
            </a:endParaRPr>
          </a:p>
          <a:p>
            <a:pPr marL="533400" indent="-533400" eaLnBrk="1" hangingPunct="1">
              <a:spcBef>
                <a:spcPct val="0"/>
              </a:spcBef>
              <a:buFontTx/>
              <a:buNone/>
              <a:defRPr/>
            </a:pPr>
            <a:r>
              <a:rPr lang="en-US" sz="2600" i="1" u="sng" dirty="0" smtClean="0">
                <a:solidFill>
                  <a:schemeClr val="accent2"/>
                </a:solidFill>
                <a:latin typeface="Times New Roman" pitchFamily="18" charset="0"/>
                <a:cs typeface="Times New Roman" pitchFamily="18" charset="0"/>
              </a:rPr>
              <a:t>Probability of equally likely events </a:t>
            </a:r>
          </a:p>
          <a:p>
            <a:pPr marL="533400" indent="-533400" eaLnBrk="1" hangingPunct="1">
              <a:spcBef>
                <a:spcPct val="0"/>
              </a:spcBef>
              <a:buFontTx/>
              <a:buNone/>
              <a:defRPr/>
            </a:pPr>
            <a:r>
              <a:rPr lang="en-US" sz="2200" dirty="0" smtClean="0">
                <a:latin typeface="Times New Roman" pitchFamily="18" charset="0"/>
                <a:cs typeface="Times New Roman" pitchFamily="18" charset="0"/>
              </a:rPr>
              <a:t>consider an experiment which has N equally likely outcomes, and let the numbers of outcomes in an event E given by </a:t>
            </a:r>
            <a:r>
              <a:rPr lang="en-US" sz="2200" b="1" i="1" dirty="0" smtClean="0">
                <a:latin typeface="Times New Roman" pitchFamily="18" charset="0"/>
                <a:cs typeface="Times New Roman" pitchFamily="18" charset="0"/>
              </a:rPr>
              <a:t>n(E),</a:t>
            </a:r>
            <a:r>
              <a:rPr lang="en-US" sz="2200" dirty="0" smtClean="0">
                <a:latin typeface="Times New Roman" pitchFamily="18" charset="0"/>
                <a:cs typeface="Times New Roman" pitchFamily="18" charset="0"/>
              </a:rPr>
              <a:t> then the probability of E is given by</a:t>
            </a:r>
          </a:p>
          <a:p>
            <a:pPr marL="533400" indent="-533400" eaLnBrk="1" hangingPunct="1">
              <a:spcBef>
                <a:spcPct val="0"/>
              </a:spcBef>
              <a:buFontTx/>
              <a:buNone/>
              <a:defRPr/>
            </a:pPr>
            <a:endParaRPr lang="en-US" sz="2400" dirty="0" smtClean="0">
              <a:latin typeface="Times New Roman" pitchFamily="18" charset="0"/>
              <a:cs typeface="Times New Roman" pitchFamily="18" charset="0"/>
            </a:endParaRPr>
          </a:p>
          <a:p>
            <a:pPr marL="533400" indent="-533400" eaLnBrk="1" hangingPunct="1">
              <a:spcBef>
                <a:spcPct val="0"/>
              </a:spcBef>
              <a:buFontTx/>
              <a:buNone/>
              <a:defRPr/>
            </a:pPr>
            <a:endParaRPr lang="en-US" sz="2000" dirty="0" smtClean="0">
              <a:latin typeface="Times New Roman" pitchFamily="18" charset="0"/>
              <a:cs typeface="Times New Roman" pitchFamily="18" charset="0"/>
            </a:endParaRPr>
          </a:p>
          <a:p>
            <a:pPr marL="533400" indent="-533400" eaLnBrk="1" hangingPunct="1">
              <a:spcBef>
                <a:spcPct val="0"/>
              </a:spcBef>
              <a:buFontTx/>
              <a:buNone/>
              <a:defRPr/>
            </a:pPr>
            <a:endParaRPr lang="en-US" sz="2000" dirty="0" smtClean="0">
              <a:latin typeface="Times New Roman" pitchFamily="18" charset="0"/>
              <a:cs typeface="Times New Roman" pitchFamily="18" charset="0"/>
            </a:endParaRPr>
          </a:p>
          <a:p>
            <a:pPr marL="533400" indent="-533400" eaLnBrk="1" hangingPunct="1">
              <a:spcBef>
                <a:spcPct val="0"/>
              </a:spcBef>
              <a:buFontTx/>
              <a:buNone/>
              <a:defRPr/>
            </a:pPr>
            <a:r>
              <a:rPr lang="en-US" sz="2200" u="sng" dirty="0" smtClean="0">
                <a:solidFill>
                  <a:srgbClr val="CC0000"/>
                </a:solidFill>
                <a:latin typeface="Times New Roman" pitchFamily="18" charset="0"/>
                <a:cs typeface="Times New Roman" pitchFamily="18" charset="0"/>
              </a:rPr>
              <a:t>Notes</a:t>
            </a:r>
          </a:p>
          <a:p>
            <a:pPr marL="533400" indent="-533400" eaLnBrk="1" hangingPunct="1">
              <a:spcBef>
                <a:spcPct val="0"/>
              </a:spcBef>
              <a:buFontTx/>
              <a:buNone/>
              <a:defRPr/>
            </a:pPr>
            <a:r>
              <a:rPr lang="en-US" sz="2400" dirty="0" smtClean="0">
                <a:latin typeface="Times New Roman" pitchFamily="18" charset="0"/>
                <a:cs typeface="Times New Roman" pitchFamily="18" charset="0"/>
              </a:rPr>
              <a:t> 1</a:t>
            </a:r>
            <a:r>
              <a:rPr lang="en-US" sz="2200" dirty="0" smtClean="0">
                <a:latin typeface="Times New Roman" pitchFamily="18" charset="0"/>
                <a:cs typeface="Times New Roman" pitchFamily="18" charset="0"/>
              </a:rPr>
              <a:t>.   For any event A ,   0 ≤ P(A)≤1  (why?)</a:t>
            </a:r>
          </a:p>
          <a:p>
            <a:pPr lvl="1" eaLnBrk="1" hangingPunct="1">
              <a:buFontTx/>
              <a:buNone/>
              <a:defRPr/>
            </a:pPr>
            <a:r>
              <a:rPr lang="en-US" sz="2200" dirty="0" smtClean="0">
                <a:latin typeface="Times New Roman" pitchFamily="18" charset="0"/>
                <a:cs typeface="Times New Roman" pitchFamily="18" charset="0"/>
              </a:rPr>
              <a:t>That is,  probability is always between 0 and 1.</a:t>
            </a:r>
          </a:p>
          <a:p>
            <a:pPr marL="533400" indent="-533400" eaLnBrk="1" hangingPunct="1">
              <a:spcBef>
                <a:spcPct val="0"/>
              </a:spcBef>
              <a:buFontTx/>
              <a:buNone/>
              <a:defRPr/>
            </a:pPr>
            <a:r>
              <a:rPr lang="en-US" sz="2200" dirty="0" smtClean="0">
                <a:latin typeface="Times New Roman" pitchFamily="18" charset="0"/>
                <a:cs typeface="Times New Roman" pitchFamily="18" charset="0"/>
              </a:rPr>
              <a:t>  2.   P(Ω)=1, and P(   )=0  (why?)</a:t>
            </a:r>
          </a:p>
          <a:p>
            <a:pPr marL="533400" lvl="1" indent="-533400" eaLnBrk="1" hangingPunct="1">
              <a:spcBef>
                <a:spcPct val="0"/>
              </a:spcBef>
              <a:buFontTx/>
              <a:buNone/>
              <a:defRPr/>
            </a:pPr>
            <a:r>
              <a:rPr lang="en-US" sz="2200" dirty="0" smtClean="0">
                <a:latin typeface="Times New Roman" pitchFamily="18" charset="0"/>
                <a:cs typeface="Times New Roman" pitchFamily="18" charset="0"/>
              </a:rPr>
              <a:t> 1 means the event is a certainty, </a:t>
            </a:r>
            <a:r>
              <a:rPr lang="en-US" sz="2000" dirty="0" smtClean="0">
                <a:latin typeface="Times New Roman" pitchFamily="18" charset="0"/>
                <a:cs typeface="Times New Roman" pitchFamily="18" charset="0"/>
              </a:rPr>
              <a:t>0 means the event is impossible</a:t>
            </a:r>
            <a:endParaRPr lang="en-US" sz="2200" dirty="0" smtClean="0">
              <a:latin typeface="Times New Roman" pitchFamily="18" charset="0"/>
              <a:cs typeface="Times New Roman" pitchFamily="18" charset="0"/>
            </a:endParaRPr>
          </a:p>
          <a:p>
            <a:pPr marL="533400" indent="-533400" eaLnBrk="1" hangingPunct="1">
              <a:spcBef>
                <a:spcPct val="0"/>
              </a:spcBef>
              <a:buFontTx/>
              <a:buNone/>
              <a:defRPr/>
            </a:pPr>
            <a:endParaRPr lang="en-US" sz="2200" dirty="0" smtClean="0">
              <a:latin typeface="Times New Roman" pitchFamily="18" charset="0"/>
              <a:cs typeface="Times New Roman" pitchFamily="18" charset="0"/>
            </a:endParaRPr>
          </a:p>
        </p:txBody>
      </p:sp>
      <p:graphicFrame>
        <p:nvGraphicFramePr>
          <p:cNvPr id="17410" name="Object 6"/>
          <p:cNvGraphicFramePr>
            <a:graphicFrameLocks noChangeAspect="1"/>
          </p:cNvGraphicFramePr>
          <p:nvPr>
            <p:ph sz="quarter" idx="3"/>
          </p:nvPr>
        </p:nvGraphicFramePr>
        <p:xfrm>
          <a:off x="2444750" y="3805238"/>
          <a:ext cx="1263650" cy="631825"/>
        </p:xfrm>
        <a:graphic>
          <a:graphicData uri="http://schemas.openxmlformats.org/presentationml/2006/ole">
            <p:oleObj spid="_x0000_s17410" name="Equation" r:id="rId4" imgW="838080" imgH="419040" progId="Equation.3">
              <p:embed/>
            </p:oleObj>
          </a:graphicData>
        </a:graphic>
      </p:graphicFrame>
      <p:sp>
        <p:nvSpPr>
          <p:cNvPr id="17415" name="Rectangle 4"/>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17411" name="Object 9"/>
          <p:cNvGraphicFramePr>
            <a:graphicFrameLocks noChangeAspect="1"/>
          </p:cNvGraphicFramePr>
          <p:nvPr/>
        </p:nvGraphicFramePr>
        <p:xfrm>
          <a:off x="3773488" y="3844925"/>
          <a:ext cx="727075" cy="592138"/>
        </p:xfrm>
        <a:graphic>
          <a:graphicData uri="http://schemas.openxmlformats.org/presentationml/2006/ole">
            <p:oleObj spid="_x0000_s17411" name="Equation" r:id="rId5" imgW="482400" imgH="393480" progId="Equation.3">
              <p:embed/>
            </p:oleObj>
          </a:graphicData>
        </a:graphic>
      </p:graphicFrame>
      <p:sp>
        <p:nvSpPr>
          <p:cNvPr id="17416" name="Rectangle 10"/>
          <p:cNvSpPr>
            <a:spLocks noChangeArrowheads="1"/>
          </p:cNvSpPr>
          <p:nvPr/>
        </p:nvSpPr>
        <p:spPr bwMode="auto">
          <a:xfrm>
            <a:off x="2339975" y="3789363"/>
            <a:ext cx="2665413" cy="792162"/>
          </a:xfrm>
          <a:prstGeom prst="rect">
            <a:avLst/>
          </a:prstGeom>
          <a:noFill/>
          <a:ln w="38100" cmpd="dbl">
            <a:solidFill>
              <a:schemeClr val="tx1"/>
            </a:solidFill>
            <a:miter lim="800000"/>
            <a:headEnd/>
            <a:tailEnd/>
          </a:ln>
        </p:spPr>
        <p:txBody>
          <a:bodyPr wrap="none" anchor="ctr"/>
          <a:lstStyle/>
          <a:p>
            <a:endParaRPr lang="ar-SA"/>
          </a:p>
        </p:txBody>
      </p:sp>
      <p:graphicFrame>
        <p:nvGraphicFramePr>
          <p:cNvPr id="17412" name="Object 13"/>
          <p:cNvGraphicFramePr>
            <a:graphicFrameLocks noChangeAspect="1"/>
          </p:cNvGraphicFramePr>
          <p:nvPr>
            <p:ph sz="quarter" idx="2"/>
          </p:nvPr>
        </p:nvGraphicFramePr>
        <p:xfrm>
          <a:off x="2786063" y="5786438"/>
          <a:ext cx="217487" cy="347662"/>
        </p:xfrm>
        <a:graphic>
          <a:graphicData uri="http://schemas.openxmlformats.org/presentationml/2006/ole">
            <p:oleObj spid="_x0000_s17412" name="Equation" r:id="rId6" imgW="126720" imgH="203040" progId="Equation.3">
              <p:embed/>
            </p:oleObj>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Slide Number Placeholder 7"/>
          <p:cNvSpPr>
            <a:spLocks noGrp="1"/>
          </p:cNvSpPr>
          <p:nvPr>
            <p:ph type="sldNum" sz="quarter" idx="12"/>
          </p:nvPr>
        </p:nvSpPr>
        <p:spPr>
          <a:noFill/>
        </p:spPr>
        <p:txBody>
          <a:bodyPr/>
          <a:lstStyle/>
          <a:p>
            <a:fld id="{7488B650-11AF-4368-9B39-2E0B662207A3}" type="slidenum">
              <a:rPr lang="ar-SA" smtClean="0"/>
              <a:pPr/>
              <a:t>41</a:t>
            </a:fld>
            <a:endParaRPr lang="en-GB" smtClean="0"/>
          </a:p>
        </p:txBody>
      </p:sp>
      <p:sp>
        <p:nvSpPr>
          <p:cNvPr id="67587" name="Rectangle 2"/>
          <p:cNvSpPr>
            <a:spLocks noGrp="1" noChangeArrowheads="1"/>
          </p:cNvSpPr>
          <p:nvPr>
            <p:ph type="body" sz="half" idx="1"/>
          </p:nvPr>
        </p:nvSpPr>
        <p:spPr>
          <a:xfrm>
            <a:off x="457200" y="260350"/>
            <a:ext cx="8291513" cy="6337300"/>
          </a:xfrm>
        </p:spPr>
        <p:txBody>
          <a:bodyPr/>
          <a:lstStyle/>
          <a:p>
            <a:pPr eaLnBrk="1" hangingPunct="1">
              <a:spcBef>
                <a:spcPct val="0"/>
              </a:spcBef>
              <a:buFontTx/>
              <a:buNone/>
            </a:pPr>
            <a:r>
              <a:rPr lang="en-US" sz="2800" smtClean="0">
                <a:solidFill>
                  <a:srgbClr val="339966"/>
                </a:solidFill>
                <a:latin typeface="Times New Roman" pitchFamily="18" charset="0"/>
                <a:cs typeface="Times New Roman" pitchFamily="18" charset="0"/>
              </a:rPr>
              <a:t> </a:t>
            </a:r>
          </a:p>
          <a:p>
            <a:pPr eaLnBrk="1" hangingPunct="1">
              <a:spcBef>
                <a:spcPct val="0"/>
              </a:spcBef>
              <a:buFontTx/>
              <a:buNone/>
            </a:pPr>
            <a:endParaRPr lang="en-US" sz="2800" smtClean="0">
              <a:solidFill>
                <a:srgbClr val="339966"/>
              </a:solidFill>
              <a:latin typeface="Times New Roman" pitchFamily="18" charset="0"/>
              <a:cs typeface="Times New Roman" pitchFamily="18" charset="0"/>
            </a:endParaRPr>
          </a:p>
          <a:p>
            <a:pPr eaLnBrk="1" hangingPunct="1">
              <a:spcBef>
                <a:spcPct val="0"/>
              </a:spcBef>
              <a:buFontTx/>
              <a:buNone/>
            </a:pPr>
            <a:r>
              <a:rPr lang="en-US" sz="2000" smtClean="0">
                <a:latin typeface="Times New Roman" pitchFamily="18" charset="0"/>
                <a:cs typeface="Times New Roman" pitchFamily="18" charset="0"/>
              </a:rPr>
              <a:t>In the ball experiment we have</a:t>
            </a:r>
          </a:p>
          <a:p>
            <a:pPr eaLnBrk="1" hangingPunct="1">
              <a:spcBef>
                <a:spcPct val="0"/>
              </a:spcBef>
              <a:buFontTx/>
              <a:buNone/>
            </a:pPr>
            <a:r>
              <a:rPr lang="en-US" sz="2000" smtClean="0">
                <a:latin typeface="Times New Roman" pitchFamily="18" charset="0"/>
                <a:cs typeface="Times New Roman" pitchFamily="18" charset="0"/>
              </a:rPr>
              <a:t>n(</a:t>
            </a:r>
            <a:r>
              <a:rPr lang="el-GR" sz="2000" smtClean="0">
                <a:latin typeface="Times New Roman" pitchFamily="18" charset="0"/>
                <a:cs typeface="Times New Roman" pitchFamily="18" charset="0"/>
              </a:rPr>
              <a:t>Ω</a:t>
            </a:r>
            <a:r>
              <a:rPr lang="en-US" sz="2000" smtClean="0">
                <a:latin typeface="Times New Roman" pitchFamily="18" charset="0"/>
                <a:cs typeface="Times New Roman" pitchFamily="18" charset="0"/>
              </a:rPr>
              <a:t>)=6, n(E</a:t>
            </a:r>
            <a:r>
              <a:rPr lang="en-US" sz="2000" baseline="-25000" smtClean="0">
                <a:latin typeface="Times New Roman" pitchFamily="18" charset="0"/>
                <a:cs typeface="Times New Roman" pitchFamily="18" charset="0"/>
              </a:rPr>
              <a:t>1</a:t>
            </a:r>
            <a:r>
              <a:rPr lang="en-US" sz="2000" smtClean="0">
                <a:latin typeface="Times New Roman" pitchFamily="18" charset="0"/>
                <a:cs typeface="Times New Roman" pitchFamily="18" charset="0"/>
              </a:rPr>
              <a:t>)=3, n(E</a:t>
            </a:r>
            <a:r>
              <a:rPr lang="en-US" sz="2000" baseline="-25000" smtClean="0">
                <a:latin typeface="Times New Roman" pitchFamily="18" charset="0"/>
                <a:cs typeface="Times New Roman" pitchFamily="18" charset="0"/>
              </a:rPr>
              <a:t>2</a:t>
            </a:r>
            <a:r>
              <a:rPr lang="en-US" sz="2000" smtClean="0">
                <a:latin typeface="Times New Roman" pitchFamily="18" charset="0"/>
                <a:cs typeface="Times New Roman" pitchFamily="18" charset="0"/>
              </a:rPr>
              <a:t>)=4 , n(E</a:t>
            </a:r>
            <a:r>
              <a:rPr lang="en-US" sz="2000" baseline="-25000" smtClean="0">
                <a:latin typeface="Times New Roman" pitchFamily="18" charset="0"/>
                <a:cs typeface="Times New Roman" pitchFamily="18" charset="0"/>
              </a:rPr>
              <a:t>2</a:t>
            </a:r>
            <a:r>
              <a:rPr lang="en-US" sz="2000" smtClean="0">
                <a:latin typeface="Times New Roman" pitchFamily="18" charset="0"/>
                <a:cs typeface="Times New Roman" pitchFamily="18" charset="0"/>
              </a:rPr>
              <a:t>)=3</a:t>
            </a:r>
          </a:p>
          <a:p>
            <a:pPr eaLnBrk="1" hangingPunct="1">
              <a:spcBef>
                <a:spcPct val="0"/>
              </a:spcBef>
              <a:buFontTx/>
              <a:buNone/>
            </a:pPr>
            <a:endParaRPr lang="el-GR" sz="2000" smtClean="0">
              <a:latin typeface="Times New Roman" pitchFamily="18" charset="0"/>
              <a:cs typeface="Times New Roman" pitchFamily="18" charset="0"/>
            </a:endParaRPr>
          </a:p>
          <a:p>
            <a:pPr eaLnBrk="1" hangingPunct="1">
              <a:spcBef>
                <a:spcPct val="0"/>
              </a:spcBef>
              <a:buFontTx/>
              <a:buNone/>
            </a:pPr>
            <a:r>
              <a:rPr lang="en-US" sz="2000" smtClean="0">
                <a:latin typeface="Times New Roman" pitchFamily="18" charset="0"/>
                <a:cs typeface="Times New Roman" pitchFamily="18" charset="0"/>
              </a:rPr>
              <a:t>  P(E</a:t>
            </a:r>
            <a:r>
              <a:rPr lang="en-US" sz="2000" baseline="-25000" smtClean="0">
                <a:latin typeface="Times New Roman" pitchFamily="18" charset="0"/>
                <a:cs typeface="Times New Roman" pitchFamily="18" charset="0"/>
              </a:rPr>
              <a:t>1</a:t>
            </a:r>
            <a:r>
              <a:rPr lang="en-US" sz="2000" smtClean="0">
                <a:latin typeface="Times New Roman" pitchFamily="18" charset="0"/>
                <a:cs typeface="Times New Roman" pitchFamily="18" charset="0"/>
              </a:rPr>
              <a:t>)=3/6=0.5</a:t>
            </a:r>
          </a:p>
          <a:p>
            <a:pPr eaLnBrk="1" hangingPunct="1">
              <a:spcBef>
                <a:spcPct val="0"/>
              </a:spcBef>
              <a:buFontTx/>
              <a:buNone/>
            </a:pPr>
            <a:endParaRPr lang="en-US" sz="2000" smtClean="0">
              <a:latin typeface="Times New Roman" pitchFamily="18" charset="0"/>
              <a:cs typeface="Times New Roman" pitchFamily="18" charset="0"/>
            </a:endParaRPr>
          </a:p>
          <a:p>
            <a:pPr eaLnBrk="1" hangingPunct="1">
              <a:spcBef>
                <a:spcPct val="0"/>
              </a:spcBef>
              <a:buFontTx/>
              <a:buNone/>
            </a:pPr>
            <a:r>
              <a:rPr lang="en-US" sz="2000" smtClean="0">
                <a:latin typeface="Times New Roman" pitchFamily="18" charset="0"/>
                <a:cs typeface="Times New Roman" pitchFamily="18" charset="0"/>
              </a:rPr>
              <a:t> P(E</a:t>
            </a:r>
            <a:r>
              <a:rPr lang="en-US" sz="2000" baseline="-25000" smtClean="0">
                <a:latin typeface="Times New Roman" pitchFamily="18" charset="0"/>
                <a:cs typeface="Times New Roman" pitchFamily="18" charset="0"/>
              </a:rPr>
              <a:t>2</a:t>
            </a:r>
            <a:r>
              <a:rPr lang="en-US" sz="2000" smtClean="0">
                <a:latin typeface="Times New Roman" pitchFamily="18" charset="0"/>
                <a:cs typeface="Times New Roman" pitchFamily="18" charset="0"/>
              </a:rPr>
              <a:t>)=4/6=0.667</a:t>
            </a:r>
          </a:p>
          <a:p>
            <a:pPr eaLnBrk="1" hangingPunct="1">
              <a:spcBef>
                <a:spcPct val="0"/>
              </a:spcBef>
              <a:buFontTx/>
              <a:buNone/>
            </a:pPr>
            <a:endParaRPr lang="en-US" sz="2000" smtClean="0">
              <a:latin typeface="Times New Roman" pitchFamily="18" charset="0"/>
              <a:cs typeface="Times New Roman" pitchFamily="18" charset="0"/>
            </a:endParaRPr>
          </a:p>
          <a:p>
            <a:pPr eaLnBrk="1" hangingPunct="1">
              <a:spcBef>
                <a:spcPct val="0"/>
              </a:spcBef>
              <a:buFontTx/>
              <a:buNone/>
            </a:pPr>
            <a:r>
              <a:rPr lang="en-US" sz="2000" smtClean="0">
                <a:latin typeface="Times New Roman" pitchFamily="18" charset="0"/>
                <a:cs typeface="Times New Roman" pitchFamily="18" charset="0"/>
              </a:rPr>
              <a:t> P(E</a:t>
            </a:r>
            <a:r>
              <a:rPr lang="en-US" sz="2000" baseline="-25000" smtClean="0">
                <a:latin typeface="Times New Roman" pitchFamily="18" charset="0"/>
                <a:cs typeface="Times New Roman" pitchFamily="18" charset="0"/>
              </a:rPr>
              <a:t>3</a:t>
            </a:r>
            <a:r>
              <a:rPr lang="en-US" sz="2000" smtClean="0">
                <a:latin typeface="Times New Roman" pitchFamily="18" charset="0"/>
                <a:cs typeface="Times New Roman" pitchFamily="18" charset="0"/>
              </a:rPr>
              <a:t>)=3/6=0.5</a:t>
            </a:r>
          </a:p>
          <a:p>
            <a:pPr eaLnBrk="1" hangingPunct="1">
              <a:spcBef>
                <a:spcPct val="0"/>
              </a:spcBef>
              <a:buFontTx/>
              <a:buNone/>
            </a:pPr>
            <a:endParaRPr lang="en-US" sz="2000" smtClean="0">
              <a:latin typeface="Times New Roman" pitchFamily="18" charset="0"/>
              <a:cs typeface="Times New Roman" pitchFamily="18" charset="0"/>
            </a:endParaRPr>
          </a:p>
          <a:p>
            <a:pPr eaLnBrk="1" hangingPunct="1">
              <a:spcBef>
                <a:spcPct val="0"/>
              </a:spcBef>
              <a:buFontTx/>
              <a:buNone/>
            </a:pPr>
            <a:r>
              <a:rPr lang="en-US" sz="2000" smtClean="0">
                <a:latin typeface="Times New Roman" pitchFamily="18" charset="0"/>
                <a:cs typeface="Times New Roman" pitchFamily="18" charset="0"/>
              </a:rPr>
              <a:t> P(E</a:t>
            </a:r>
            <a:r>
              <a:rPr lang="en-US" sz="2000" baseline="-25000" smtClean="0">
                <a:latin typeface="Times New Roman" pitchFamily="18" charset="0"/>
                <a:cs typeface="Times New Roman" pitchFamily="18" charset="0"/>
              </a:rPr>
              <a:t>4</a:t>
            </a:r>
            <a:r>
              <a:rPr lang="en-US" sz="2000" smtClean="0">
                <a:latin typeface="Times New Roman" pitchFamily="18" charset="0"/>
                <a:cs typeface="Times New Roman" pitchFamily="18" charset="0"/>
              </a:rPr>
              <a:t>)=0</a:t>
            </a:r>
          </a:p>
          <a:p>
            <a:pPr eaLnBrk="1" hangingPunct="1">
              <a:spcBef>
                <a:spcPct val="0"/>
              </a:spcBef>
              <a:buFontTx/>
              <a:buNone/>
            </a:pPr>
            <a:endParaRPr lang="en-US" sz="2000" smtClean="0">
              <a:latin typeface="Times New Roman" pitchFamily="18" charset="0"/>
              <a:cs typeface="Times New Roman" pitchFamily="18" charset="0"/>
            </a:endParaRPr>
          </a:p>
          <a:p>
            <a:pPr eaLnBrk="1" hangingPunct="1">
              <a:spcBef>
                <a:spcPct val="0"/>
              </a:spcBef>
              <a:buFontTx/>
              <a:buNone/>
            </a:pPr>
            <a:endParaRPr lang="en-US" sz="2000" smtClean="0">
              <a:solidFill>
                <a:schemeClr val="accent2"/>
              </a:solidFill>
              <a:latin typeface="Times New Roman" pitchFamily="18" charset="0"/>
              <a:cs typeface="Times New Roman" pitchFamily="18" charset="0"/>
            </a:endParaRPr>
          </a:p>
          <a:p>
            <a:pPr eaLnBrk="1" hangingPunct="1">
              <a:spcBef>
                <a:spcPct val="0"/>
              </a:spcBef>
              <a:buFontTx/>
              <a:buNone/>
            </a:pPr>
            <a:endParaRPr lang="en-US" sz="2000" smtClean="0">
              <a:solidFill>
                <a:schemeClr val="accent2"/>
              </a:solidFill>
              <a:latin typeface="Times New Roman" pitchFamily="18" charset="0"/>
              <a:cs typeface="Times New Roman" pitchFamily="18" charset="0"/>
            </a:endParaRPr>
          </a:p>
          <a:p>
            <a:pPr eaLnBrk="1" hangingPunct="1">
              <a:spcBef>
                <a:spcPct val="0"/>
              </a:spcBef>
              <a:buFontTx/>
              <a:buNone/>
            </a:pPr>
            <a:endParaRPr lang="en-US" sz="2000" smtClean="0">
              <a:solidFill>
                <a:schemeClr val="accent2"/>
              </a:solidFill>
              <a:latin typeface="Times New Roman" pitchFamily="18" charset="0"/>
              <a:cs typeface="Times New Roman" pitchFamily="18" charset="0"/>
            </a:endParaRPr>
          </a:p>
        </p:txBody>
      </p:sp>
      <p:sp>
        <p:nvSpPr>
          <p:cNvPr id="67588"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67589" name="Rectangle 9"/>
          <p:cNvSpPr>
            <a:spLocks noChangeArrowheads="1"/>
          </p:cNvSpPr>
          <p:nvPr/>
        </p:nvSpPr>
        <p:spPr bwMode="auto">
          <a:xfrm>
            <a:off x="682625" y="692150"/>
            <a:ext cx="1152525" cy="360363"/>
          </a:xfrm>
          <a:prstGeom prst="rect">
            <a:avLst/>
          </a:prstGeom>
          <a:noFill/>
          <a:ln w="9525">
            <a:noFill/>
            <a:miter lim="800000"/>
            <a:headEnd/>
            <a:tailEnd/>
          </a:ln>
        </p:spPr>
        <p:txBody>
          <a:bodyPr wrap="none" anchor="ctr"/>
          <a:lstStyle/>
          <a:p>
            <a:pPr algn="ctr"/>
            <a:r>
              <a:rPr lang="en-US" sz="2000" u="sng">
                <a:solidFill>
                  <a:srgbClr val="339966"/>
                </a:solidFill>
                <a:latin typeface="Times New Roman" pitchFamily="18" charset="0"/>
                <a:cs typeface="Times New Roman" pitchFamily="18" charset="0"/>
              </a:rPr>
              <a:t>Example (3.2)</a:t>
            </a:r>
          </a:p>
        </p:txBody>
      </p:sp>
      <p:sp>
        <p:nvSpPr>
          <p:cNvPr id="6" name="مستطيل 5"/>
          <p:cNvSpPr/>
          <p:nvPr/>
        </p:nvSpPr>
        <p:spPr>
          <a:xfrm>
            <a:off x="3357554" y="2484438"/>
            <a:ext cx="5429288" cy="1600438"/>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marL="742950" lvl="1" indent="-285750" algn="l">
              <a:lnSpc>
                <a:spcPct val="120000"/>
              </a:lnSpc>
              <a:spcBef>
                <a:spcPct val="20000"/>
              </a:spcBef>
              <a:defRPr/>
            </a:pPr>
            <a:r>
              <a:rPr lang="en-US" sz="1400" b="1" dirty="0" smtClean="0">
                <a:solidFill>
                  <a:srgbClr val="FF0000"/>
                </a:solidFill>
                <a:latin typeface="Times New Roman" pitchFamily="18" charset="0"/>
                <a:cs typeface="Times New Roman" pitchFamily="18" charset="0"/>
              </a:rPr>
              <a:t>Repaper</a:t>
            </a:r>
            <a:r>
              <a:rPr lang="en-US" sz="1400" b="1" dirty="0" smtClean="0">
                <a:latin typeface="Times New Roman" pitchFamily="18" charset="0"/>
                <a:cs typeface="Times New Roman" pitchFamily="18" charset="0"/>
              </a:rPr>
              <a:t> </a:t>
            </a:r>
            <a:r>
              <a:rPr lang="en-US" sz="1400" b="1" dirty="0" smtClean="0">
                <a:solidFill>
                  <a:srgbClr val="FF0000"/>
                </a:solidFill>
                <a:latin typeface="Times New Roman" pitchFamily="18" charset="0"/>
                <a:cs typeface="Times New Roman" pitchFamily="18" charset="0"/>
              </a:rPr>
              <a:t>that</a:t>
            </a:r>
          </a:p>
          <a:p>
            <a:pPr marL="742950" lvl="1" indent="-285750" algn="l">
              <a:lnSpc>
                <a:spcPct val="120000"/>
              </a:lnSpc>
              <a:spcBef>
                <a:spcPct val="20000"/>
              </a:spcBef>
              <a:buFontTx/>
              <a:buChar char="–"/>
              <a:defRPr/>
            </a:pPr>
            <a:r>
              <a:rPr lang="en-US" sz="1400" dirty="0" smtClean="0">
                <a:latin typeface="Times New Roman" pitchFamily="18" charset="0"/>
                <a:cs typeface="Times New Roman" pitchFamily="18" charset="0"/>
              </a:rPr>
              <a:t>E</a:t>
            </a:r>
            <a:r>
              <a:rPr lang="en-US" sz="1400" baseline="-25000" dirty="0" smtClean="0">
                <a:latin typeface="Times New Roman" pitchFamily="18" charset="0"/>
                <a:cs typeface="Times New Roman" pitchFamily="18" charset="0"/>
              </a:rPr>
              <a:t>1</a:t>
            </a:r>
            <a:r>
              <a:rPr lang="en-US" sz="1400" dirty="0" smtClean="0">
                <a:latin typeface="Times New Roman" pitchFamily="18" charset="0"/>
                <a:cs typeface="Times New Roman" pitchFamily="18" charset="0"/>
              </a:rPr>
              <a:t>=the </a:t>
            </a:r>
            <a:r>
              <a:rPr lang="en-US" sz="1400" dirty="0">
                <a:latin typeface="Times New Roman" pitchFamily="18" charset="0"/>
                <a:cs typeface="Times New Roman" pitchFamily="18" charset="0"/>
              </a:rPr>
              <a:t>event that an even number occurs={2, 4, 6}.</a:t>
            </a:r>
          </a:p>
          <a:p>
            <a:pPr marL="742950" lvl="1" indent="-285750" algn="l">
              <a:lnSpc>
                <a:spcPct val="120000"/>
              </a:lnSpc>
              <a:spcBef>
                <a:spcPct val="20000"/>
              </a:spcBef>
              <a:buFontTx/>
              <a:buChar char="–"/>
              <a:defRPr/>
            </a:pPr>
            <a:r>
              <a:rPr lang="en-US" sz="1400" dirty="0">
                <a:latin typeface="Times New Roman" pitchFamily="18" charset="0"/>
                <a:cs typeface="Times New Roman" pitchFamily="18" charset="0"/>
              </a:rPr>
              <a:t>E</a:t>
            </a:r>
            <a:r>
              <a:rPr lang="en-US" sz="1400" baseline="-25000" dirty="0">
                <a:latin typeface="Times New Roman" pitchFamily="18" charset="0"/>
                <a:cs typeface="Times New Roman" pitchFamily="18" charset="0"/>
              </a:rPr>
              <a:t>2</a:t>
            </a:r>
            <a:r>
              <a:rPr lang="en-US" sz="1400" dirty="0">
                <a:latin typeface="Times New Roman" pitchFamily="18" charset="0"/>
                <a:cs typeface="Times New Roman" pitchFamily="18" charset="0"/>
              </a:rPr>
              <a:t>=the event of getting number greater than 2={3,4, 5, 6}.</a:t>
            </a:r>
          </a:p>
          <a:p>
            <a:pPr marL="742950" lvl="1" indent="-285750" algn="l">
              <a:lnSpc>
                <a:spcPct val="120000"/>
              </a:lnSpc>
              <a:spcBef>
                <a:spcPct val="20000"/>
              </a:spcBef>
              <a:buFontTx/>
              <a:buChar char="–"/>
              <a:defRPr/>
            </a:pPr>
            <a:r>
              <a:rPr lang="en-US" sz="1400" dirty="0">
                <a:latin typeface="Times New Roman" pitchFamily="18" charset="0"/>
                <a:cs typeface="Times New Roman" pitchFamily="18" charset="0"/>
              </a:rPr>
              <a:t>E</a:t>
            </a:r>
            <a:r>
              <a:rPr lang="en-US" sz="1400" baseline="-25000" dirty="0">
                <a:latin typeface="Times New Roman" pitchFamily="18" charset="0"/>
                <a:cs typeface="Times New Roman" pitchFamily="18" charset="0"/>
              </a:rPr>
              <a:t>3</a:t>
            </a:r>
            <a:r>
              <a:rPr lang="en-US" sz="1400" dirty="0">
                <a:latin typeface="Times New Roman" pitchFamily="18" charset="0"/>
                <a:cs typeface="Times New Roman" pitchFamily="18" charset="0"/>
              </a:rPr>
              <a:t>=the event that an odd number occurs={1, 3, 5}.</a:t>
            </a:r>
            <a:r>
              <a:rPr lang="en-US" sz="1100" dirty="0">
                <a:latin typeface="Times New Roman" pitchFamily="18" charset="0"/>
                <a:cs typeface="Times New Roman" pitchFamily="18" charset="0"/>
              </a:rPr>
              <a:t> </a:t>
            </a:r>
          </a:p>
          <a:p>
            <a:pPr marL="742950" lvl="1" indent="-285750" algn="l">
              <a:lnSpc>
                <a:spcPct val="120000"/>
              </a:lnSpc>
              <a:spcBef>
                <a:spcPct val="20000"/>
              </a:spcBef>
              <a:buFontTx/>
              <a:buChar char="–"/>
              <a:defRPr/>
            </a:pPr>
            <a:r>
              <a:rPr lang="en-US" sz="1400" dirty="0">
                <a:latin typeface="Times New Roman" pitchFamily="18" charset="0"/>
                <a:cs typeface="Times New Roman" pitchFamily="18" charset="0"/>
              </a:rPr>
              <a:t>E</a:t>
            </a:r>
            <a:r>
              <a:rPr lang="en-US" sz="1400" baseline="-25000" dirty="0">
                <a:latin typeface="Times New Roman" pitchFamily="18" charset="0"/>
                <a:cs typeface="Times New Roman" pitchFamily="18" charset="0"/>
              </a:rPr>
              <a:t>4</a:t>
            </a:r>
            <a:r>
              <a:rPr lang="en-US" sz="1400" dirty="0">
                <a:latin typeface="Times New Roman" pitchFamily="18" charset="0"/>
                <a:cs typeface="Times New Roman" pitchFamily="18" charset="0"/>
              </a:rPr>
              <a:t>=the event that a negative number occurs={}=     .</a:t>
            </a:r>
            <a:r>
              <a:rPr lang="en-US" sz="1100" dirty="0">
                <a:latin typeface="Times New Roman" pitchFamily="18" charset="0"/>
                <a:cs typeface="Times New Roman" pitchFamily="18"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Number Placeholder 7"/>
          <p:cNvSpPr>
            <a:spLocks noGrp="1"/>
          </p:cNvSpPr>
          <p:nvPr>
            <p:ph type="sldNum" sz="quarter" idx="12"/>
          </p:nvPr>
        </p:nvSpPr>
        <p:spPr>
          <a:noFill/>
        </p:spPr>
        <p:txBody>
          <a:bodyPr/>
          <a:lstStyle/>
          <a:p>
            <a:fld id="{72564253-149E-484E-A302-1B7EEA63E2A6}" type="slidenum">
              <a:rPr lang="ar-SA" smtClean="0"/>
              <a:pPr/>
              <a:t>42</a:t>
            </a:fld>
            <a:endParaRPr lang="en-GB" smtClean="0"/>
          </a:p>
        </p:txBody>
      </p:sp>
      <p:sp>
        <p:nvSpPr>
          <p:cNvPr id="107522" name="Rectangle 2"/>
          <p:cNvSpPr>
            <a:spLocks noGrp="1" noChangeArrowheads="1"/>
          </p:cNvSpPr>
          <p:nvPr>
            <p:ph type="body" sz="half" idx="1"/>
          </p:nvPr>
        </p:nvSpPr>
        <p:spPr>
          <a:xfrm>
            <a:off x="323850" y="188913"/>
            <a:ext cx="8291513" cy="6408737"/>
          </a:xfrm>
        </p:spPr>
        <p:txBody>
          <a:bodyPr/>
          <a:lstStyle/>
          <a:p>
            <a:pPr marL="533400" indent="-533400" eaLnBrk="1" hangingPunct="1">
              <a:buFontTx/>
              <a:buNone/>
              <a:defRPr/>
            </a:pPr>
            <a:endParaRPr lang="en-US" sz="2400" u="sng" dirty="0" smtClean="0">
              <a:latin typeface="Times New Roman" pitchFamily="18" charset="0"/>
              <a:cs typeface="Times New Roman" pitchFamily="18" charset="0"/>
            </a:endParaRPr>
          </a:p>
          <a:p>
            <a:pPr marL="533400" indent="-533400" algn="ctr" eaLnBrk="1" hangingPunct="1">
              <a:buFontTx/>
              <a:buNone/>
              <a:defRPr/>
            </a:pPr>
            <a:r>
              <a:rPr lang="en-US" sz="2300" u="sng" dirty="0" smtClean="0">
                <a:solidFill>
                  <a:srgbClr val="CC0000"/>
                </a:solidFill>
                <a:latin typeface="Times New Roman" pitchFamily="18" charset="0"/>
                <a:cs typeface="Times New Roman" pitchFamily="18" charset="0"/>
              </a:rPr>
              <a:t>Relationships between events</a:t>
            </a:r>
          </a:p>
          <a:p>
            <a:pPr marL="533400" indent="-533400" eaLnBrk="1" hangingPunct="1">
              <a:lnSpc>
                <a:spcPct val="140000"/>
              </a:lnSpc>
              <a:buFont typeface="Wingdings" pitchFamily="2" charset="2"/>
              <a:buChar char="v"/>
              <a:defRPr/>
            </a:pPr>
            <a:r>
              <a:rPr lang="en-US" sz="2000" dirty="0" smtClean="0">
                <a:latin typeface="Times New Roman" pitchFamily="18" charset="0"/>
                <a:cs typeface="Times New Roman" pitchFamily="18" charset="0"/>
              </a:rPr>
              <a:t>               : A </a:t>
            </a:r>
            <a:r>
              <a:rPr lang="en-US" sz="2000" b="1" dirty="0" smtClean="0">
                <a:latin typeface="Times New Roman" pitchFamily="18" charset="0"/>
                <a:cs typeface="Times New Roman" pitchFamily="18" charset="0"/>
                <a:sym typeface="Symbol" pitchFamily="18" charset="2"/>
              </a:rPr>
              <a:t> </a:t>
            </a:r>
            <a:r>
              <a:rPr lang="en-US" sz="2000" dirty="0" smtClean="0">
                <a:latin typeface="Times New Roman" pitchFamily="18" charset="0"/>
                <a:cs typeface="Times New Roman" pitchFamily="18" charset="0"/>
                <a:sym typeface="Symbol" pitchFamily="18" charset="2"/>
              </a:rPr>
              <a:t>B, consists of all those outcomes </a:t>
            </a:r>
            <a:r>
              <a:rPr lang="en-US" sz="2000" u="sng" dirty="0" smtClean="0">
                <a:latin typeface="Times New Roman" pitchFamily="18" charset="0"/>
                <a:cs typeface="Times New Roman" pitchFamily="18" charset="0"/>
                <a:sym typeface="Symbol" pitchFamily="18" charset="2"/>
              </a:rPr>
              <a:t>in A </a:t>
            </a:r>
            <a:r>
              <a:rPr lang="en-US" sz="2000" u="sng" dirty="0" smtClean="0">
                <a:solidFill>
                  <a:srgbClr val="CC0000"/>
                </a:solidFill>
                <a:latin typeface="Times New Roman" pitchFamily="18" charset="0"/>
                <a:cs typeface="Times New Roman" pitchFamily="18" charset="0"/>
                <a:sym typeface="Symbol" pitchFamily="18" charset="2"/>
              </a:rPr>
              <a:t>or</a:t>
            </a:r>
            <a:r>
              <a:rPr lang="en-US" sz="2000" u="sng" dirty="0" smtClean="0">
                <a:latin typeface="Times New Roman" pitchFamily="18" charset="0"/>
                <a:cs typeface="Times New Roman" pitchFamily="18" charset="0"/>
                <a:sym typeface="Symbol" pitchFamily="18" charset="2"/>
              </a:rPr>
              <a:t> in B </a:t>
            </a:r>
            <a:r>
              <a:rPr lang="en-US" sz="2000" u="sng" dirty="0" smtClean="0">
                <a:solidFill>
                  <a:srgbClr val="FF0000"/>
                </a:solidFill>
                <a:latin typeface="Times New Roman" pitchFamily="18" charset="0"/>
                <a:cs typeface="Times New Roman" pitchFamily="18" charset="0"/>
                <a:sym typeface="Symbol" pitchFamily="18" charset="2"/>
              </a:rPr>
              <a:t>or</a:t>
            </a:r>
            <a:r>
              <a:rPr lang="en-US" sz="2000" u="sng" dirty="0" smtClean="0">
                <a:latin typeface="Times New Roman" pitchFamily="18" charset="0"/>
                <a:cs typeface="Times New Roman" pitchFamily="18" charset="0"/>
                <a:sym typeface="Symbol" pitchFamily="18" charset="2"/>
              </a:rPr>
              <a:t> in both A and B</a:t>
            </a:r>
          </a:p>
          <a:p>
            <a:pPr marL="533400" indent="-533400" eaLnBrk="1" hangingPunct="1">
              <a:lnSpc>
                <a:spcPct val="140000"/>
              </a:lnSpc>
              <a:buFont typeface="Wingdings" pitchFamily="2" charset="2"/>
              <a:buNone/>
              <a:defRPr/>
            </a:pPr>
            <a:endParaRPr lang="en-US" sz="2000" u="sng" dirty="0" smtClean="0">
              <a:latin typeface="Times New Roman" pitchFamily="18" charset="0"/>
              <a:cs typeface="Times New Roman" pitchFamily="18" charset="0"/>
              <a:sym typeface="Symbol" pitchFamily="18" charset="2"/>
            </a:endParaRPr>
          </a:p>
          <a:p>
            <a:pPr marL="533400" indent="-533400" eaLnBrk="1" hangingPunct="1">
              <a:buFont typeface="Wingdings" pitchFamily="2" charset="2"/>
              <a:buChar char="v"/>
              <a:defRPr/>
            </a:pPr>
            <a:endParaRPr lang="en-US" sz="2000" u="sng" dirty="0" smtClean="0">
              <a:latin typeface="Times New Roman" pitchFamily="18" charset="0"/>
              <a:cs typeface="Times New Roman" pitchFamily="18" charset="0"/>
              <a:sym typeface="Symbol" pitchFamily="18" charset="2"/>
            </a:endParaRPr>
          </a:p>
          <a:p>
            <a:pPr marL="533400" indent="-533400" eaLnBrk="1" hangingPunct="1">
              <a:buFont typeface="Wingdings" pitchFamily="2" charset="2"/>
              <a:buNone/>
              <a:defRPr/>
            </a:pPr>
            <a:endParaRPr lang="en-US" sz="2000" dirty="0" smtClean="0">
              <a:latin typeface="Times New Roman" pitchFamily="18" charset="0"/>
              <a:cs typeface="Times New Roman" pitchFamily="18" charset="0"/>
              <a:sym typeface="Symbol" pitchFamily="18" charset="2"/>
            </a:endParaRPr>
          </a:p>
          <a:p>
            <a:pPr marL="533400" indent="-533400" eaLnBrk="1" hangingPunct="1">
              <a:buFont typeface="Wingdings" pitchFamily="2" charset="2"/>
              <a:buNone/>
              <a:defRPr/>
            </a:pPr>
            <a:r>
              <a:rPr lang="en-US" sz="900" dirty="0" smtClean="0">
                <a:latin typeface="Times New Roman" pitchFamily="18" charset="0"/>
                <a:cs typeface="Times New Roman" pitchFamily="18" charset="0"/>
                <a:sym typeface="Symbol" pitchFamily="18" charset="2"/>
              </a:rPr>
              <a:t>-------------------------------------------------------------------------------------------------------------------------------------------------------------------------------------------------------------</a:t>
            </a:r>
          </a:p>
          <a:p>
            <a:pPr marL="533400" indent="-533400" eaLnBrk="1" hangingPunct="1">
              <a:buFont typeface="Wingdings" pitchFamily="2" charset="2"/>
              <a:buChar char="v"/>
              <a:defRPr/>
            </a:pPr>
            <a:r>
              <a:rPr lang="en-US" sz="2000" dirty="0" smtClean="0">
                <a:latin typeface="Times New Roman" pitchFamily="18" charset="0"/>
                <a:cs typeface="Times New Roman" pitchFamily="18" charset="0"/>
              </a:rPr>
              <a:t>                      : A </a:t>
            </a:r>
            <a:r>
              <a:rPr lang="en-US" sz="2000" b="1" dirty="0" smtClean="0">
                <a:latin typeface="Times New Roman" pitchFamily="18" charset="0"/>
                <a:cs typeface="Times New Roman" pitchFamily="18" charset="0"/>
                <a:sym typeface="Symbol" pitchFamily="18" charset="2"/>
              </a:rPr>
              <a:t> </a:t>
            </a:r>
            <a:r>
              <a:rPr lang="en-US" sz="2000" dirty="0" smtClean="0">
                <a:latin typeface="Times New Roman" pitchFamily="18" charset="0"/>
                <a:cs typeface="Times New Roman" pitchFamily="18" charset="0"/>
                <a:sym typeface="Symbol" pitchFamily="18" charset="2"/>
              </a:rPr>
              <a:t>B, consists of all those outcomes in </a:t>
            </a:r>
            <a:r>
              <a:rPr lang="en-US" sz="2000" u="sng" dirty="0" smtClean="0">
                <a:latin typeface="Times New Roman" pitchFamily="18" charset="0"/>
                <a:cs typeface="Times New Roman" pitchFamily="18" charset="0"/>
                <a:sym typeface="Symbol" pitchFamily="18" charset="2"/>
              </a:rPr>
              <a:t>both A </a:t>
            </a:r>
            <a:r>
              <a:rPr lang="en-US" sz="2000" u="sng" dirty="0" smtClean="0">
                <a:solidFill>
                  <a:srgbClr val="FF0000"/>
                </a:solidFill>
                <a:latin typeface="Times New Roman" pitchFamily="18" charset="0"/>
                <a:cs typeface="Times New Roman" pitchFamily="18" charset="0"/>
                <a:sym typeface="Symbol" pitchFamily="18" charset="2"/>
              </a:rPr>
              <a:t>and </a:t>
            </a:r>
            <a:r>
              <a:rPr lang="en-US" sz="2000" u="sng" dirty="0" smtClean="0">
                <a:latin typeface="Times New Roman" pitchFamily="18" charset="0"/>
                <a:cs typeface="Times New Roman" pitchFamily="18" charset="0"/>
                <a:sym typeface="Symbol" pitchFamily="18" charset="2"/>
              </a:rPr>
              <a:t>B</a:t>
            </a:r>
          </a:p>
          <a:p>
            <a:pPr marL="533400" indent="-533400" eaLnBrk="1" hangingPunct="1">
              <a:buFont typeface="Wingdings" pitchFamily="2" charset="2"/>
              <a:buChar char="v"/>
              <a:defRPr/>
            </a:pPr>
            <a:endParaRPr lang="en-US" sz="2000" u="sng" dirty="0" smtClean="0">
              <a:latin typeface="Times New Roman" pitchFamily="18" charset="0"/>
              <a:cs typeface="Times New Roman" pitchFamily="18" charset="0"/>
              <a:sym typeface="Symbol" pitchFamily="18" charset="2"/>
            </a:endParaRPr>
          </a:p>
          <a:p>
            <a:pPr marL="533400" indent="-533400" eaLnBrk="1" hangingPunct="1">
              <a:buFont typeface="Wingdings" pitchFamily="2" charset="2"/>
              <a:buChar char="v"/>
              <a:defRPr/>
            </a:pPr>
            <a:endParaRPr lang="en-US" sz="2000" u="sng" dirty="0" smtClean="0">
              <a:latin typeface="Times New Roman" pitchFamily="18" charset="0"/>
              <a:cs typeface="Times New Roman" pitchFamily="18" charset="0"/>
              <a:sym typeface="Symbol" pitchFamily="18" charset="2"/>
            </a:endParaRPr>
          </a:p>
          <a:p>
            <a:pPr marL="533400" indent="-533400" eaLnBrk="1" hangingPunct="1">
              <a:buFont typeface="Wingdings" pitchFamily="2" charset="2"/>
              <a:buNone/>
              <a:defRPr/>
            </a:pPr>
            <a:endParaRPr lang="en-US" sz="2000" u="sng" dirty="0" smtClean="0">
              <a:latin typeface="Times New Roman" pitchFamily="18" charset="0"/>
              <a:cs typeface="Times New Roman" pitchFamily="18" charset="0"/>
              <a:sym typeface="Symbol" pitchFamily="18" charset="2"/>
            </a:endParaRPr>
          </a:p>
          <a:p>
            <a:pPr marL="533400" indent="-533400" eaLnBrk="1" hangingPunct="1">
              <a:buFont typeface="Wingdings" pitchFamily="2" charset="2"/>
              <a:buChar char="v"/>
              <a:defRPr/>
            </a:pPr>
            <a:endParaRPr lang="en-US" sz="2000" u="sng" dirty="0" smtClean="0">
              <a:latin typeface="Times New Roman" pitchFamily="18" charset="0"/>
              <a:cs typeface="Times New Roman" pitchFamily="18" charset="0"/>
              <a:sym typeface="Symbol" pitchFamily="18" charset="2"/>
            </a:endParaRPr>
          </a:p>
          <a:p>
            <a:pPr marL="533400" indent="-533400" eaLnBrk="1" hangingPunct="1">
              <a:buFont typeface="Wingdings" pitchFamily="2" charset="2"/>
              <a:buNone/>
              <a:defRPr/>
            </a:pPr>
            <a:r>
              <a:rPr lang="en-US" sz="900" dirty="0" smtClean="0">
                <a:latin typeface="Times New Roman" pitchFamily="18" charset="0"/>
                <a:cs typeface="Times New Roman" pitchFamily="18" charset="0"/>
                <a:sym typeface="Symbol" pitchFamily="18" charset="2"/>
              </a:rPr>
              <a:t>------------------------------------------------------------------------------------------------------------------------------------------------------------------------------------------------------</a:t>
            </a:r>
          </a:p>
          <a:p>
            <a:pPr marL="533400" indent="-533400" eaLnBrk="1" hangingPunct="1">
              <a:buFont typeface="Wingdings" pitchFamily="2" charset="2"/>
              <a:buChar char="v"/>
              <a:defRPr/>
            </a:pPr>
            <a:r>
              <a:rPr lang="en-US" sz="2000" dirty="0" smtClean="0">
                <a:latin typeface="Times New Roman" pitchFamily="18" charset="0"/>
                <a:cs typeface="Times New Roman" pitchFamily="18" charset="0"/>
                <a:sym typeface="Symbol" pitchFamily="18" charset="2"/>
              </a:rPr>
              <a:t>                      : A</a:t>
            </a:r>
            <a:r>
              <a:rPr lang="en-US" sz="2000" baseline="30000" dirty="0" smtClean="0">
                <a:latin typeface="Times New Roman" pitchFamily="18" charset="0"/>
                <a:cs typeface="Times New Roman" pitchFamily="18" charset="0"/>
                <a:sym typeface="Symbol" pitchFamily="18" charset="2"/>
              </a:rPr>
              <a:t>c </a:t>
            </a:r>
            <a:r>
              <a:rPr lang="en-US" sz="2000" dirty="0" smtClean="0">
                <a:latin typeface="Times New Roman" pitchFamily="18" charset="0"/>
                <a:cs typeface="Times New Roman" pitchFamily="18" charset="0"/>
                <a:sym typeface="Symbol" pitchFamily="18" charset="2"/>
              </a:rPr>
              <a:t>(or A</a:t>
            </a:r>
            <a:r>
              <a:rPr lang="en-US" sz="2000" b="1" dirty="0" smtClean="0">
                <a:effectLst>
                  <a:outerShdw blurRad="38100" dist="38100" dir="2700000" algn="tl">
                    <a:srgbClr val="C0C0C0"/>
                  </a:outerShdw>
                </a:effectLst>
                <a:latin typeface="Times New Roman" pitchFamily="18" charset="0"/>
                <a:cs typeface="Times New Roman" pitchFamily="18" charset="0"/>
                <a:sym typeface="Symbol" pitchFamily="18" charset="2"/>
              </a:rPr>
              <a:t>`</a:t>
            </a:r>
            <a:r>
              <a:rPr lang="en-US" sz="2000" dirty="0" smtClean="0">
                <a:effectLst>
                  <a:outerShdw blurRad="38100" dist="38100" dir="2700000" algn="tl">
                    <a:srgbClr val="C0C0C0"/>
                  </a:outerShdw>
                </a:effectLst>
                <a:latin typeface="Times New Roman" pitchFamily="18" charset="0"/>
                <a:cs typeface="Times New Roman" pitchFamily="18" charset="0"/>
                <a:sym typeface="Symbol" pitchFamily="18" charset="2"/>
              </a:rPr>
              <a:t>)</a:t>
            </a:r>
          </a:p>
          <a:p>
            <a:pPr marL="533400" indent="-533400" eaLnBrk="1" hangingPunct="1">
              <a:buFont typeface="Wingdings" pitchFamily="2" charset="2"/>
              <a:buNone/>
              <a:defRPr/>
            </a:pPr>
            <a:r>
              <a:rPr lang="en-US" sz="2000" dirty="0" smtClean="0">
                <a:effectLst>
                  <a:outerShdw blurRad="38100" dist="38100" dir="2700000" algn="tl">
                    <a:srgbClr val="C0C0C0"/>
                  </a:outerShdw>
                </a:effectLst>
                <a:latin typeface="Times New Roman" pitchFamily="18" charset="0"/>
                <a:cs typeface="Times New Roman" pitchFamily="18" charset="0"/>
                <a:sym typeface="Symbol" pitchFamily="18" charset="2"/>
              </a:rPr>
              <a:t>Consists of all outcomes that are</a:t>
            </a:r>
          </a:p>
          <a:p>
            <a:pPr marL="533400" indent="-533400" eaLnBrk="1" hangingPunct="1">
              <a:buFont typeface="Wingdings" pitchFamily="2" charset="2"/>
              <a:buNone/>
              <a:defRPr/>
            </a:pPr>
            <a:r>
              <a:rPr lang="en-US" sz="2000" dirty="0" smtClean="0">
                <a:effectLst>
                  <a:outerShdw blurRad="38100" dist="38100" dir="2700000" algn="tl">
                    <a:srgbClr val="C0C0C0"/>
                  </a:outerShdw>
                </a:effectLst>
                <a:latin typeface="Times New Roman" pitchFamily="18" charset="0"/>
                <a:cs typeface="Times New Roman" pitchFamily="18" charset="0"/>
                <a:sym typeface="Symbol" pitchFamily="18" charset="2"/>
              </a:rPr>
              <a:t> in </a:t>
            </a:r>
            <a:r>
              <a:rPr lang="el-GR" sz="2000" dirty="0" smtClean="0">
                <a:effectLst>
                  <a:outerShdw blurRad="38100" dist="38100" dir="2700000" algn="tl">
                    <a:srgbClr val="C0C0C0"/>
                  </a:outerShdw>
                </a:effectLst>
                <a:latin typeface="Times New Roman" pitchFamily="18" charset="0"/>
                <a:cs typeface="Times New Roman" pitchFamily="18" charset="0"/>
                <a:sym typeface="Symbol" pitchFamily="18" charset="2"/>
              </a:rPr>
              <a:t>Ω</a:t>
            </a:r>
            <a:r>
              <a:rPr lang="en-US" sz="2000" dirty="0" smtClean="0">
                <a:effectLst>
                  <a:outerShdw blurRad="38100" dist="38100" dir="2700000" algn="tl">
                    <a:srgbClr val="C0C0C0"/>
                  </a:outerShdw>
                </a:effectLst>
                <a:latin typeface="Times New Roman" pitchFamily="18" charset="0"/>
                <a:cs typeface="Times New Roman" pitchFamily="18" charset="0"/>
                <a:sym typeface="Symbol" pitchFamily="18" charset="2"/>
              </a:rPr>
              <a:t> but not in A</a:t>
            </a:r>
            <a:endParaRPr lang="el-GR" sz="2000" dirty="0" smtClean="0">
              <a:effectLst>
                <a:outerShdw blurRad="38100" dist="38100" dir="2700000" algn="tl">
                  <a:srgbClr val="C0C0C0"/>
                </a:outerShdw>
              </a:effectLst>
              <a:latin typeface="Times New Roman" pitchFamily="18" charset="0"/>
              <a:cs typeface="Times New Roman" pitchFamily="18" charset="0"/>
              <a:sym typeface="Symbol" pitchFamily="18" charset="2"/>
            </a:endParaRPr>
          </a:p>
        </p:txBody>
      </p:sp>
      <p:sp>
        <p:nvSpPr>
          <p:cNvPr id="68612" name="Rectangle 4"/>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68613"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rtl="1">
              <a:tabLst>
                <a:tab pos="457200" algn="l"/>
              </a:tabLst>
            </a:pPr>
            <a:endParaRPr lang="en-US"/>
          </a:p>
        </p:txBody>
      </p:sp>
      <p:sp>
        <p:nvSpPr>
          <p:cNvPr id="68614"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rtl="1">
              <a:tabLst>
                <a:tab pos="457200" algn="l"/>
              </a:tabLst>
            </a:pPr>
            <a:endParaRPr lang="en-US"/>
          </a:p>
        </p:txBody>
      </p:sp>
      <p:sp>
        <p:nvSpPr>
          <p:cNvPr id="107539" name="Rectangle 19"/>
          <p:cNvSpPr>
            <a:spLocks noChangeArrowheads="1"/>
          </p:cNvSpPr>
          <p:nvPr/>
        </p:nvSpPr>
        <p:spPr bwMode="auto">
          <a:xfrm>
            <a:off x="6804025" y="2060575"/>
            <a:ext cx="936625" cy="576263"/>
          </a:xfrm>
          <a:prstGeom prst="rect">
            <a:avLst/>
          </a:prstGeom>
          <a:no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A </a:t>
            </a:r>
            <a:r>
              <a:rPr lang="en-US" b="1">
                <a:latin typeface="Times New Roman" pitchFamily="18" charset="0"/>
                <a:cs typeface="Times New Roman" pitchFamily="18" charset="0"/>
                <a:sym typeface="Symbol" pitchFamily="18" charset="2"/>
              </a:rPr>
              <a:t> </a:t>
            </a:r>
            <a:r>
              <a:rPr lang="en-US">
                <a:latin typeface="Times New Roman" pitchFamily="18" charset="0"/>
                <a:cs typeface="Times New Roman" pitchFamily="18" charset="0"/>
                <a:sym typeface="Symbol" pitchFamily="18" charset="2"/>
              </a:rPr>
              <a:t>B</a:t>
            </a:r>
          </a:p>
        </p:txBody>
      </p:sp>
      <p:sp>
        <p:nvSpPr>
          <p:cNvPr id="107544" name="Rectangle 24"/>
          <p:cNvSpPr>
            <a:spLocks noChangeArrowheads="1"/>
          </p:cNvSpPr>
          <p:nvPr/>
        </p:nvSpPr>
        <p:spPr bwMode="auto">
          <a:xfrm>
            <a:off x="3275013" y="1630363"/>
            <a:ext cx="3025775" cy="1366837"/>
          </a:xfrm>
          <a:prstGeom prst="rect">
            <a:avLst/>
          </a:prstGeom>
          <a:noFill/>
          <a:ln w="9525">
            <a:solidFill>
              <a:schemeClr val="tx1"/>
            </a:solidFill>
            <a:miter lim="800000"/>
            <a:headEnd/>
            <a:tailEnd/>
          </a:ln>
        </p:spPr>
        <p:txBody>
          <a:bodyPr wrap="none" anchor="ctr"/>
          <a:lstStyle/>
          <a:p>
            <a:endParaRPr lang="ar-SA"/>
          </a:p>
        </p:txBody>
      </p:sp>
      <p:sp>
        <p:nvSpPr>
          <p:cNvPr id="107545" name="Oval 25" descr="قطري واسع إلى الأسفل"/>
          <p:cNvSpPr>
            <a:spLocks noChangeArrowheads="1"/>
          </p:cNvSpPr>
          <p:nvPr/>
        </p:nvSpPr>
        <p:spPr bwMode="auto">
          <a:xfrm>
            <a:off x="3563938" y="1917700"/>
            <a:ext cx="1511300" cy="935038"/>
          </a:xfrm>
          <a:prstGeom prst="ellipse">
            <a:avLst/>
          </a:prstGeom>
          <a:pattFill prst="wdDnDiag">
            <a:fgClr>
              <a:srgbClr val="969696">
                <a:alpha val="65881"/>
              </a:srgbClr>
            </a:fgClr>
            <a:bgClr>
              <a:schemeClr val="bg1">
                <a:alpha val="65881"/>
              </a:schemeClr>
            </a:bgClr>
          </a:pattFill>
          <a:ln w="9525">
            <a:solidFill>
              <a:schemeClr val="tx1"/>
            </a:solidFill>
            <a:round/>
            <a:headEnd/>
            <a:tailEnd/>
          </a:ln>
        </p:spPr>
        <p:txBody>
          <a:bodyPr wrap="none" anchor="ctr"/>
          <a:lstStyle/>
          <a:p>
            <a:pPr algn="ctr"/>
            <a:endParaRPr lang="en-US"/>
          </a:p>
        </p:txBody>
      </p:sp>
      <p:sp>
        <p:nvSpPr>
          <p:cNvPr id="107546" name="Oval 26" descr="قطري واسع إلى الأسفل"/>
          <p:cNvSpPr>
            <a:spLocks noChangeArrowheads="1"/>
          </p:cNvSpPr>
          <p:nvPr/>
        </p:nvSpPr>
        <p:spPr bwMode="auto">
          <a:xfrm>
            <a:off x="4429125" y="1916113"/>
            <a:ext cx="1511300" cy="935037"/>
          </a:xfrm>
          <a:prstGeom prst="ellipse">
            <a:avLst/>
          </a:prstGeom>
          <a:pattFill prst="wdDnDiag">
            <a:fgClr>
              <a:srgbClr val="969696">
                <a:alpha val="69019"/>
              </a:srgbClr>
            </a:fgClr>
            <a:bgClr>
              <a:schemeClr val="bg1">
                <a:alpha val="69019"/>
              </a:schemeClr>
            </a:bgClr>
          </a:pattFill>
          <a:ln w="9525">
            <a:solidFill>
              <a:schemeClr val="tx1"/>
            </a:solidFill>
            <a:round/>
            <a:headEnd/>
            <a:tailEnd/>
          </a:ln>
        </p:spPr>
        <p:txBody>
          <a:bodyPr wrap="none" anchor="ctr"/>
          <a:lstStyle/>
          <a:p>
            <a:endParaRPr lang="ar-SA"/>
          </a:p>
        </p:txBody>
      </p:sp>
      <p:sp>
        <p:nvSpPr>
          <p:cNvPr id="107547" name="Line 27"/>
          <p:cNvSpPr>
            <a:spLocks noChangeShapeType="1"/>
          </p:cNvSpPr>
          <p:nvPr/>
        </p:nvSpPr>
        <p:spPr bwMode="auto">
          <a:xfrm flipH="1">
            <a:off x="5867400" y="1917700"/>
            <a:ext cx="144463" cy="215900"/>
          </a:xfrm>
          <a:prstGeom prst="line">
            <a:avLst/>
          </a:prstGeom>
          <a:noFill/>
          <a:ln w="9525">
            <a:solidFill>
              <a:schemeClr val="tx1"/>
            </a:solidFill>
            <a:round/>
            <a:headEnd/>
            <a:tailEnd/>
          </a:ln>
        </p:spPr>
        <p:txBody>
          <a:bodyPr/>
          <a:lstStyle/>
          <a:p>
            <a:endParaRPr lang="ar-SA"/>
          </a:p>
        </p:txBody>
      </p:sp>
      <p:sp>
        <p:nvSpPr>
          <p:cNvPr id="107548" name="Rectangle 28"/>
          <p:cNvSpPr>
            <a:spLocks noChangeArrowheads="1"/>
          </p:cNvSpPr>
          <p:nvPr/>
        </p:nvSpPr>
        <p:spPr bwMode="auto">
          <a:xfrm>
            <a:off x="5867400" y="1630363"/>
            <a:ext cx="503238"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p>
        </p:txBody>
      </p:sp>
      <p:sp>
        <p:nvSpPr>
          <p:cNvPr id="107549" name="Rectangle 29"/>
          <p:cNvSpPr>
            <a:spLocks noChangeArrowheads="1"/>
          </p:cNvSpPr>
          <p:nvPr/>
        </p:nvSpPr>
        <p:spPr bwMode="auto">
          <a:xfrm>
            <a:off x="3132138" y="1630363"/>
            <a:ext cx="503237"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B</a:t>
            </a:r>
          </a:p>
        </p:txBody>
      </p:sp>
      <p:sp>
        <p:nvSpPr>
          <p:cNvPr id="107550" name="Line 30"/>
          <p:cNvSpPr>
            <a:spLocks noChangeShapeType="1"/>
          </p:cNvSpPr>
          <p:nvPr/>
        </p:nvSpPr>
        <p:spPr bwMode="auto">
          <a:xfrm>
            <a:off x="3565525" y="1846263"/>
            <a:ext cx="214313" cy="144462"/>
          </a:xfrm>
          <a:prstGeom prst="line">
            <a:avLst/>
          </a:prstGeom>
          <a:noFill/>
          <a:ln w="9525">
            <a:solidFill>
              <a:schemeClr val="tx1"/>
            </a:solidFill>
            <a:round/>
            <a:headEnd/>
            <a:tailEnd/>
          </a:ln>
        </p:spPr>
        <p:txBody>
          <a:bodyPr/>
          <a:lstStyle/>
          <a:p>
            <a:endParaRPr lang="ar-SA"/>
          </a:p>
        </p:txBody>
      </p:sp>
      <p:sp>
        <p:nvSpPr>
          <p:cNvPr id="107562" name="Rectangle 42"/>
          <p:cNvSpPr>
            <a:spLocks noChangeArrowheads="1"/>
          </p:cNvSpPr>
          <p:nvPr/>
        </p:nvSpPr>
        <p:spPr bwMode="auto">
          <a:xfrm>
            <a:off x="3276600" y="3716338"/>
            <a:ext cx="3025775" cy="1366837"/>
          </a:xfrm>
          <a:prstGeom prst="rect">
            <a:avLst/>
          </a:prstGeom>
          <a:noFill/>
          <a:ln w="9525">
            <a:solidFill>
              <a:schemeClr val="tx1"/>
            </a:solidFill>
            <a:miter lim="800000"/>
            <a:headEnd/>
            <a:tailEnd/>
          </a:ln>
        </p:spPr>
        <p:txBody>
          <a:bodyPr wrap="none" anchor="ctr"/>
          <a:lstStyle/>
          <a:p>
            <a:endParaRPr lang="ar-SA"/>
          </a:p>
        </p:txBody>
      </p:sp>
      <p:sp>
        <p:nvSpPr>
          <p:cNvPr id="107563" name="Oval 43"/>
          <p:cNvSpPr>
            <a:spLocks noChangeArrowheads="1"/>
          </p:cNvSpPr>
          <p:nvPr/>
        </p:nvSpPr>
        <p:spPr bwMode="auto">
          <a:xfrm>
            <a:off x="3565525" y="4005263"/>
            <a:ext cx="1511300" cy="935037"/>
          </a:xfrm>
          <a:prstGeom prst="ellipse">
            <a:avLst/>
          </a:prstGeom>
          <a:noFill/>
          <a:ln w="9525">
            <a:solidFill>
              <a:schemeClr val="tx1"/>
            </a:solidFill>
            <a:round/>
            <a:headEnd/>
            <a:tailEnd/>
          </a:ln>
        </p:spPr>
        <p:txBody>
          <a:bodyPr wrap="none" anchor="ctr"/>
          <a:lstStyle/>
          <a:p>
            <a:pPr algn="ctr"/>
            <a:endParaRPr lang="en-US"/>
          </a:p>
        </p:txBody>
      </p:sp>
      <p:sp>
        <p:nvSpPr>
          <p:cNvPr id="107564" name="Oval 44"/>
          <p:cNvSpPr>
            <a:spLocks noChangeArrowheads="1"/>
          </p:cNvSpPr>
          <p:nvPr/>
        </p:nvSpPr>
        <p:spPr bwMode="auto">
          <a:xfrm>
            <a:off x="4429125" y="4003675"/>
            <a:ext cx="1511300" cy="935038"/>
          </a:xfrm>
          <a:prstGeom prst="ellipse">
            <a:avLst/>
          </a:prstGeom>
          <a:noFill/>
          <a:ln w="9525">
            <a:solidFill>
              <a:schemeClr val="tx2"/>
            </a:solidFill>
            <a:round/>
            <a:headEnd/>
            <a:tailEnd/>
          </a:ln>
        </p:spPr>
        <p:txBody>
          <a:bodyPr wrap="none" anchor="ctr"/>
          <a:lstStyle/>
          <a:p>
            <a:endParaRPr lang="ar-SA"/>
          </a:p>
        </p:txBody>
      </p:sp>
      <p:sp>
        <p:nvSpPr>
          <p:cNvPr id="107565" name="Line 45"/>
          <p:cNvSpPr>
            <a:spLocks noChangeShapeType="1"/>
          </p:cNvSpPr>
          <p:nvPr/>
        </p:nvSpPr>
        <p:spPr bwMode="auto">
          <a:xfrm flipH="1">
            <a:off x="5868988" y="4003675"/>
            <a:ext cx="144462" cy="215900"/>
          </a:xfrm>
          <a:prstGeom prst="line">
            <a:avLst/>
          </a:prstGeom>
          <a:noFill/>
          <a:ln w="9525">
            <a:solidFill>
              <a:schemeClr val="tx1"/>
            </a:solidFill>
            <a:round/>
            <a:headEnd/>
            <a:tailEnd/>
          </a:ln>
        </p:spPr>
        <p:txBody>
          <a:bodyPr/>
          <a:lstStyle/>
          <a:p>
            <a:endParaRPr lang="ar-SA"/>
          </a:p>
        </p:txBody>
      </p:sp>
      <p:sp>
        <p:nvSpPr>
          <p:cNvPr id="107566" name="Rectangle 46"/>
          <p:cNvSpPr>
            <a:spLocks noChangeArrowheads="1"/>
          </p:cNvSpPr>
          <p:nvPr/>
        </p:nvSpPr>
        <p:spPr bwMode="auto">
          <a:xfrm>
            <a:off x="5868988" y="3716338"/>
            <a:ext cx="503237"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p>
        </p:txBody>
      </p:sp>
      <p:sp>
        <p:nvSpPr>
          <p:cNvPr id="107567" name="Rectangle 47"/>
          <p:cNvSpPr>
            <a:spLocks noChangeArrowheads="1"/>
          </p:cNvSpPr>
          <p:nvPr/>
        </p:nvSpPr>
        <p:spPr bwMode="auto">
          <a:xfrm>
            <a:off x="3133725" y="3716338"/>
            <a:ext cx="503238"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B</a:t>
            </a:r>
          </a:p>
        </p:txBody>
      </p:sp>
      <p:sp>
        <p:nvSpPr>
          <p:cNvPr id="107568" name="Line 48"/>
          <p:cNvSpPr>
            <a:spLocks noChangeShapeType="1"/>
          </p:cNvSpPr>
          <p:nvPr/>
        </p:nvSpPr>
        <p:spPr bwMode="auto">
          <a:xfrm>
            <a:off x="3567113" y="3932238"/>
            <a:ext cx="214312" cy="144462"/>
          </a:xfrm>
          <a:prstGeom prst="line">
            <a:avLst/>
          </a:prstGeom>
          <a:noFill/>
          <a:ln w="9525">
            <a:solidFill>
              <a:schemeClr val="tx1"/>
            </a:solidFill>
            <a:round/>
            <a:headEnd/>
            <a:tailEnd/>
          </a:ln>
        </p:spPr>
        <p:txBody>
          <a:bodyPr/>
          <a:lstStyle/>
          <a:p>
            <a:endParaRPr lang="ar-SA"/>
          </a:p>
        </p:txBody>
      </p:sp>
      <p:sp>
        <p:nvSpPr>
          <p:cNvPr id="107569" name="Oval 49"/>
          <p:cNvSpPr>
            <a:spLocks noChangeArrowheads="1"/>
          </p:cNvSpPr>
          <p:nvPr/>
        </p:nvSpPr>
        <p:spPr bwMode="auto">
          <a:xfrm>
            <a:off x="3565525" y="1916113"/>
            <a:ext cx="1511300" cy="935037"/>
          </a:xfrm>
          <a:prstGeom prst="ellipse">
            <a:avLst/>
          </a:prstGeom>
          <a:noFill/>
          <a:ln w="9525">
            <a:solidFill>
              <a:schemeClr val="tx1"/>
            </a:solidFill>
            <a:round/>
            <a:headEnd/>
            <a:tailEnd/>
          </a:ln>
        </p:spPr>
        <p:txBody>
          <a:bodyPr wrap="none" anchor="ctr"/>
          <a:lstStyle/>
          <a:p>
            <a:pPr algn="ctr"/>
            <a:endParaRPr lang="en-US"/>
          </a:p>
        </p:txBody>
      </p:sp>
      <p:sp>
        <p:nvSpPr>
          <p:cNvPr id="68631" name="Rectangle 51"/>
          <p:cNvSpPr>
            <a:spLocks noChangeArrowheads="1"/>
          </p:cNvSpPr>
          <p:nvPr/>
        </p:nvSpPr>
        <p:spPr bwMode="auto">
          <a:xfrm>
            <a:off x="971550" y="1052513"/>
            <a:ext cx="792163" cy="431800"/>
          </a:xfrm>
          <a:prstGeom prst="rect">
            <a:avLst/>
          </a:prstGeom>
          <a:noFill/>
          <a:ln w="9525">
            <a:solidFill>
              <a:schemeClr val="tx1"/>
            </a:solidFill>
            <a:miter lim="800000"/>
            <a:headEnd/>
            <a:tailEnd/>
          </a:ln>
        </p:spPr>
        <p:txBody>
          <a:bodyPr wrap="none" anchor="ctr"/>
          <a:lstStyle/>
          <a:p>
            <a:pPr algn="ctr"/>
            <a:r>
              <a:rPr lang="en-US" sz="2000" b="1">
                <a:latin typeface="Times New Roman" pitchFamily="18" charset="0"/>
                <a:cs typeface="Times New Roman" pitchFamily="18" charset="0"/>
              </a:rPr>
              <a:t>Union</a:t>
            </a:r>
          </a:p>
        </p:txBody>
      </p:sp>
      <p:sp>
        <p:nvSpPr>
          <p:cNvPr id="68632" name="Rectangle 52"/>
          <p:cNvSpPr>
            <a:spLocks noChangeArrowheads="1"/>
          </p:cNvSpPr>
          <p:nvPr/>
        </p:nvSpPr>
        <p:spPr bwMode="auto">
          <a:xfrm>
            <a:off x="755650" y="3282950"/>
            <a:ext cx="1511300" cy="433388"/>
          </a:xfrm>
          <a:prstGeom prst="rect">
            <a:avLst/>
          </a:prstGeom>
          <a:noFill/>
          <a:ln w="9525">
            <a:solidFill>
              <a:schemeClr val="tx1"/>
            </a:solidFill>
            <a:miter lim="800000"/>
            <a:headEnd/>
            <a:tailEnd/>
          </a:ln>
        </p:spPr>
        <p:txBody>
          <a:bodyPr wrap="none" anchor="ctr"/>
          <a:lstStyle/>
          <a:p>
            <a:pPr algn="ctr"/>
            <a:r>
              <a:rPr lang="en-US" sz="2000" b="1">
                <a:latin typeface="Times New Roman" pitchFamily="18" charset="0"/>
                <a:cs typeface="Times New Roman" pitchFamily="18" charset="0"/>
              </a:rPr>
              <a:t>Intersection</a:t>
            </a:r>
          </a:p>
        </p:txBody>
      </p:sp>
      <p:grpSp>
        <p:nvGrpSpPr>
          <p:cNvPr id="2" name="Group 66"/>
          <p:cNvGrpSpPr>
            <a:grpSpLocks/>
          </p:cNvGrpSpPr>
          <p:nvPr/>
        </p:nvGrpSpPr>
        <p:grpSpPr bwMode="auto">
          <a:xfrm>
            <a:off x="4427538" y="4081463"/>
            <a:ext cx="649287" cy="792162"/>
            <a:chOff x="4694" y="2571"/>
            <a:chExt cx="409" cy="499"/>
          </a:xfrm>
        </p:grpSpPr>
        <p:sp>
          <p:nvSpPr>
            <p:cNvPr id="68640" name="AutoShape 54" descr="قطري واسع إلى الأسفل"/>
            <p:cNvSpPr>
              <a:spLocks noChangeArrowheads="1"/>
            </p:cNvSpPr>
            <p:nvPr/>
          </p:nvSpPr>
          <p:spPr bwMode="auto">
            <a:xfrm>
              <a:off x="4694" y="2613"/>
              <a:ext cx="227" cy="454"/>
            </a:xfrm>
            <a:prstGeom prst="moon">
              <a:avLst>
                <a:gd name="adj" fmla="val 87500"/>
              </a:avLst>
            </a:prstGeom>
            <a:pattFill prst="wdDnDiag">
              <a:fgClr>
                <a:srgbClr val="808080"/>
              </a:fgClr>
              <a:bgClr>
                <a:srgbClr val="FFFFFF"/>
              </a:bgClr>
            </a:pattFill>
            <a:ln w="9525">
              <a:noFill/>
              <a:miter lim="800000"/>
              <a:headEnd/>
              <a:tailEnd/>
            </a:ln>
          </p:spPr>
          <p:txBody>
            <a:bodyPr wrap="none" anchor="ctr"/>
            <a:lstStyle/>
            <a:p>
              <a:endParaRPr lang="ar-SA"/>
            </a:p>
          </p:txBody>
        </p:sp>
        <p:sp>
          <p:nvSpPr>
            <p:cNvPr id="68641" name="AutoShape 55" descr="قطري واسع إلى الأسفل"/>
            <p:cNvSpPr>
              <a:spLocks noChangeArrowheads="1"/>
            </p:cNvSpPr>
            <p:nvPr/>
          </p:nvSpPr>
          <p:spPr bwMode="auto">
            <a:xfrm rot="-10329659">
              <a:off x="4831" y="2571"/>
              <a:ext cx="272" cy="499"/>
            </a:xfrm>
            <a:prstGeom prst="moon">
              <a:avLst>
                <a:gd name="adj" fmla="val 87500"/>
              </a:avLst>
            </a:prstGeom>
            <a:pattFill prst="wdDnDiag">
              <a:fgClr>
                <a:schemeClr val="bg2"/>
              </a:fgClr>
              <a:bgClr>
                <a:srgbClr val="FFFFFF"/>
              </a:bgClr>
            </a:pattFill>
            <a:ln w="9525">
              <a:noFill/>
              <a:miter lim="800000"/>
              <a:headEnd/>
              <a:tailEnd/>
            </a:ln>
          </p:spPr>
          <p:txBody>
            <a:bodyPr wrap="none" anchor="ctr"/>
            <a:lstStyle/>
            <a:p>
              <a:endParaRPr lang="ar-SA"/>
            </a:p>
          </p:txBody>
        </p:sp>
      </p:grpSp>
      <p:sp>
        <p:nvSpPr>
          <p:cNvPr id="107578" name="Rectangle 58"/>
          <p:cNvSpPr>
            <a:spLocks noChangeArrowheads="1"/>
          </p:cNvSpPr>
          <p:nvPr/>
        </p:nvSpPr>
        <p:spPr bwMode="auto">
          <a:xfrm>
            <a:off x="6804025" y="4076700"/>
            <a:ext cx="1081088" cy="576263"/>
          </a:xfrm>
          <a:prstGeom prst="rect">
            <a:avLst/>
          </a:prstGeom>
          <a:no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A </a:t>
            </a:r>
            <a:r>
              <a:rPr lang="en-US" b="1">
                <a:latin typeface="Times New Roman" pitchFamily="18" charset="0"/>
                <a:cs typeface="Times New Roman" pitchFamily="18" charset="0"/>
                <a:sym typeface="Symbol" pitchFamily="18" charset="2"/>
              </a:rPr>
              <a:t></a:t>
            </a:r>
            <a:r>
              <a:rPr lang="en-US">
                <a:latin typeface="Times New Roman" pitchFamily="18" charset="0"/>
                <a:cs typeface="Times New Roman" pitchFamily="18" charset="0"/>
                <a:sym typeface="Symbol" pitchFamily="18" charset="2"/>
              </a:rPr>
              <a:t>B</a:t>
            </a:r>
          </a:p>
        </p:txBody>
      </p:sp>
      <p:sp>
        <p:nvSpPr>
          <p:cNvPr id="107582" name="Rectangle 62"/>
          <p:cNvSpPr>
            <a:spLocks noChangeArrowheads="1"/>
          </p:cNvSpPr>
          <p:nvPr/>
        </p:nvSpPr>
        <p:spPr bwMode="auto">
          <a:xfrm>
            <a:off x="6877050" y="5805488"/>
            <a:ext cx="719138" cy="576262"/>
          </a:xfrm>
          <a:prstGeom prst="rect">
            <a:avLst/>
          </a:prstGeom>
          <a:noFill/>
          <a:ln w="9525">
            <a:solidFill>
              <a:schemeClr val="tx1"/>
            </a:solidFill>
            <a:miter lim="800000"/>
            <a:headEnd/>
            <a:tailEnd/>
          </a:ln>
          <a:effectLst/>
        </p:spPr>
        <p:txBody>
          <a:bodyPr wrap="none" anchor="ctr"/>
          <a:lstStyle/>
          <a:p>
            <a:pPr algn="ctr">
              <a:defRPr/>
            </a:pPr>
            <a:r>
              <a:rPr lang="en-US">
                <a:latin typeface="Times New Roman" pitchFamily="18" charset="0"/>
                <a:cs typeface="Times New Roman" pitchFamily="18" charset="0"/>
              </a:rPr>
              <a:t>A</a:t>
            </a:r>
            <a:r>
              <a:rPr lang="en-US" b="1" baseline="30000">
                <a:effectLst>
                  <a:outerShdw blurRad="38100" dist="38100" dir="2700000" algn="tl">
                    <a:srgbClr val="C0C0C0"/>
                  </a:outerShdw>
                </a:effectLst>
                <a:latin typeface="Times New Roman" pitchFamily="18" charset="0"/>
                <a:cs typeface="Times New Roman" pitchFamily="18" charset="0"/>
                <a:sym typeface="Symbol" pitchFamily="18" charset="2"/>
              </a:rPr>
              <a:t>c</a:t>
            </a:r>
            <a:endParaRPr lang="en-US" b="1">
              <a:effectLst>
                <a:outerShdw blurRad="38100" dist="38100" dir="2700000" algn="tl">
                  <a:srgbClr val="C0C0C0"/>
                </a:outerShdw>
              </a:effectLst>
              <a:latin typeface="Times New Roman" pitchFamily="18" charset="0"/>
              <a:cs typeface="Times New Roman" pitchFamily="18" charset="0"/>
              <a:sym typeface="Symbol" pitchFamily="18" charset="2"/>
            </a:endParaRPr>
          </a:p>
        </p:txBody>
      </p:sp>
      <p:sp>
        <p:nvSpPr>
          <p:cNvPr id="68636" name="Rectangle 63"/>
          <p:cNvSpPr>
            <a:spLocks noChangeArrowheads="1"/>
          </p:cNvSpPr>
          <p:nvPr/>
        </p:nvSpPr>
        <p:spPr bwMode="auto">
          <a:xfrm>
            <a:off x="755650" y="5300663"/>
            <a:ext cx="1511300" cy="433387"/>
          </a:xfrm>
          <a:prstGeom prst="rect">
            <a:avLst/>
          </a:prstGeom>
          <a:noFill/>
          <a:ln w="9525">
            <a:solidFill>
              <a:schemeClr val="tx1"/>
            </a:solidFill>
            <a:miter lim="800000"/>
            <a:headEnd/>
            <a:tailEnd/>
          </a:ln>
        </p:spPr>
        <p:txBody>
          <a:bodyPr wrap="none" anchor="ctr"/>
          <a:lstStyle/>
          <a:p>
            <a:pPr algn="ctr"/>
            <a:r>
              <a:rPr lang="en-US" b="1">
                <a:latin typeface="Times New Roman" pitchFamily="18" charset="0"/>
                <a:cs typeface="Times New Roman" pitchFamily="18" charset="0"/>
                <a:sym typeface="Symbol" pitchFamily="18" charset="2"/>
              </a:rPr>
              <a:t>Complement</a:t>
            </a:r>
          </a:p>
        </p:txBody>
      </p:sp>
      <p:sp>
        <p:nvSpPr>
          <p:cNvPr id="68637" name="Rectangle 67"/>
          <p:cNvSpPr>
            <a:spLocks noChangeArrowheads="1"/>
          </p:cNvSpPr>
          <p:nvPr/>
        </p:nvSpPr>
        <p:spPr bwMode="auto">
          <a:xfrm>
            <a:off x="4283075" y="5373688"/>
            <a:ext cx="2160588" cy="1366837"/>
          </a:xfrm>
          <a:prstGeom prst="rect">
            <a:avLst/>
          </a:prstGeom>
          <a:noFill/>
          <a:ln w="9525">
            <a:solidFill>
              <a:schemeClr val="tx1"/>
            </a:solidFill>
            <a:miter lim="800000"/>
            <a:headEnd/>
            <a:tailEnd/>
          </a:ln>
        </p:spPr>
        <p:txBody>
          <a:bodyPr wrap="none" anchor="ctr"/>
          <a:lstStyle/>
          <a:p>
            <a:endParaRPr lang="ar-SA"/>
          </a:p>
        </p:txBody>
      </p:sp>
      <p:sp>
        <p:nvSpPr>
          <p:cNvPr id="68638" name="Rectangle 69" descr="قطري واسع إلى الأسفل"/>
          <p:cNvSpPr>
            <a:spLocks noChangeArrowheads="1"/>
          </p:cNvSpPr>
          <p:nvPr/>
        </p:nvSpPr>
        <p:spPr bwMode="auto">
          <a:xfrm>
            <a:off x="4283075" y="5375275"/>
            <a:ext cx="2160588" cy="1366838"/>
          </a:xfrm>
          <a:prstGeom prst="rect">
            <a:avLst/>
          </a:prstGeom>
          <a:pattFill prst="wdDnDiag">
            <a:fgClr>
              <a:srgbClr val="B2B2B2"/>
            </a:fgClr>
            <a:bgClr>
              <a:schemeClr val="bg1"/>
            </a:bgClr>
          </a:pattFill>
          <a:ln w="9525">
            <a:solidFill>
              <a:schemeClr val="tx1"/>
            </a:solidFill>
            <a:miter lim="800000"/>
            <a:headEnd/>
            <a:tailEnd/>
          </a:ln>
        </p:spPr>
        <p:txBody>
          <a:bodyPr wrap="none" anchor="ctr"/>
          <a:lstStyle/>
          <a:p>
            <a:endParaRPr lang="ar-SA"/>
          </a:p>
        </p:txBody>
      </p:sp>
      <p:sp>
        <p:nvSpPr>
          <p:cNvPr id="68639" name="Oval 70"/>
          <p:cNvSpPr>
            <a:spLocks noChangeArrowheads="1"/>
          </p:cNvSpPr>
          <p:nvPr/>
        </p:nvSpPr>
        <p:spPr bwMode="auto">
          <a:xfrm>
            <a:off x="4500563" y="5589588"/>
            <a:ext cx="1511300" cy="935037"/>
          </a:xfrm>
          <a:prstGeom prst="ellipse">
            <a:avLst/>
          </a:prstGeom>
          <a:solidFill>
            <a:schemeClr val="bg1"/>
          </a:solidFill>
          <a:ln w="9525">
            <a:solidFill>
              <a:schemeClr val="tx1"/>
            </a:solidFill>
            <a:round/>
            <a:headEnd/>
            <a:tailEnd/>
          </a:ln>
        </p:spPr>
        <p:txBody>
          <a:bodyPr wrap="none" anchor="ctr"/>
          <a:lstStyle/>
          <a:p>
            <a:pPr algn="ctr"/>
            <a:r>
              <a:rPr lang="en-US" sz="2000">
                <a:latin typeface="Times New Roman" pitchFamily="18" charset="0"/>
                <a:cs typeface="Times New Roman" pitchFamily="18" charset="0"/>
              </a:rPr>
              <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7522">
                                            <p:txEl>
                                              <p:pRg st="2" end="2"/>
                                            </p:txEl>
                                          </p:spTgt>
                                        </p:tgtEl>
                                        <p:attrNameLst>
                                          <p:attrName>style.visibility</p:attrName>
                                        </p:attrNameLst>
                                      </p:cBhvr>
                                      <p:to>
                                        <p:strVal val="visible"/>
                                      </p:to>
                                    </p:set>
                                    <p:animEffect transition="in" filter="fade">
                                      <p:cBhvr>
                                        <p:cTn id="7" dur="500"/>
                                        <p:tgtEl>
                                          <p:spTgt spid="10752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07544"/>
                                        </p:tgtEl>
                                        <p:attrNameLst>
                                          <p:attrName>style.visibility</p:attrName>
                                        </p:attrNameLst>
                                      </p:cBhvr>
                                      <p:to>
                                        <p:strVal val="visible"/>
                                      </p:to>
                                    </p:set>
                                    <p:animEffect transition="in" filter="box(in)">
                                      <p:cBhvr>
                                        <p:cTn id="12" dur="500"/>
                                        <p:tgtEl>
                                          <p:spTgt spid="107544"/>
                                        </p:tgtEl>
                                      </p:cBhvr>
                                    </p:animEffect>
                                  </p:childTnLst>
                                </p:cTn>
                              </p:par>
                              <p:par>
                                <p:cTn id="13" presetID="20" presetClass="entr" presetSubtype="0" fill="hold" grpId="0" nodeType="withEffect">
                                  <p:stCondLst>
                                    <p:cond delay="0"/>
                                  </p:stCondLst>
                                  <p:childTnLst>
                                    <p:set>
                                      <p:cBhvr>
                                        <p:cTn id="14" dur="1" fill="hold">
                                          <p:stCondLst>
                                            <p:cond delay="0"/>
                                          </p:stCondLst>
                                        </p:cTn>
                                        <p:tgtEl>
                                          <p:spTgt spid="107545"/>
                                        </p:tgtEl>
                                        <p:attrNameLst>
                                          <p:attrName>style.visibility</p:attrName>
                                        </p:attrNameLst>
                                      </p:cBhvr>
                                      <p:to>
                                        <p:strVal val="visible"/>
                                      </p:to>
                                    </p:set>
                                    <p:animEffect transition="in" filter="wedge">
                                      <p:cBhvr>
                                        <p:cTn id="15" dur="1000"/>
                                        <p:tgtEl>
                                          <p:spTgt spid="10754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07550"/>
                                        </p:tgtEl>
                                        <p:attrNameLst>
                                          <p:attrName>style.visibility</p:attrName>
                                        </p:attrNameLst>
                                      </p:cBhvr>
                                      <p:to>
                                        <p:strVal val="visible"/>
                                      </p:to>
                                    </p:set>
                                    <p:animEffect transition="in" filter="wipe(down)">
                                      <p:cBhvr>
                                        <p:cTn id="18" dur="500"/>
                                        <p:tgtEl>
                                          <p:spTgt spid="107550"/>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107549"/>
                                        </p:tgtEl>
                                        <p:attrNameLst>
                                          <p:attrName>style.visibility</p:attrName>
                                        </p:attrNameLst>
                                      </p:cBhvr>
                                      <p:to>
                                        <p:strVal val="visible"/>
                                      </p:to>
                                    </p:set>
                                    <p:animEffect transition="in" filter="wipe(down)">
                                      <p:cBhvr>
                                        <p:cTn id="21" dur="500"/>
                                        <p:tgtEl>
                                          <p:spTgt spid="107549"/>
                                        </p:tgtEl>
                                      </p:cBhvr>
                                    </p:animEffect>
                                  </p:childTnLst>
                                </p:cTn>
                              </p:par>
                            </p:childTnLst>
                          </p:cTn>
                        </p:par>
                      </p:childTnLst>
                    </p:cTn>
                  </p:par>
                  <p:par>
                    <p:cTn id="22" fill="hold">
                      <p:stCondLst>
                        <p:cond delay="indefinite"/>
                      </p:stCondLst>
                      <p:childTnLst>
                        <p:par>
                          <p:cTn id="23" fill="hold">
                            <p:stCondLst>
                              <p:cond delay="0"/>
                            </p:stCondLst>
                            <p:childTnLst>
                              <p:par>
                                <p:cTn id="24" presetID="20" presetClass="entr" presetSubtype="0" fill="hold" grpId="0" nodeType="clickEffect">
                                  <p:stCondLst>
                                    <p:cond delay="0"/>
                                  </p:stCondLst>
                                  <p:childTnLst>
                                    <p:set>
                                      <p:cBhvr>
                                        <p:cTn id="25" dur="1" fill="hold">
                                          <p:stCondLst>
                                            <p:cond delay="0"/>
                                          </p:stCondLst>
                                        </p:cTn>
                                        <p:tgtEl>
                                          <p:spTgt spid="107546"/>
                                        </p:tgtEl>
                                        <p:attrNameLst>
                                          <p:attrName>style.visibility</p:attrName>
                                        </p:attrNameLst>
                                      </p:cBhvr>
                                      <p:to>
                                        <p:strVal val="visible"/>
                                      </p:to>
                                    </p:set>
                                    <p:animEffect transition="in" filter="wedge">
                                      <p:cBhvr>
                                        <p:cTn id="26" dur="1000"/>
                                        <p:tgtEl>
                                          <p:spTgt spid="107546"/>
                                        </p:tgtEl>
                                      </p:cBhvr>
                                    </p:animEffect>
                                  </p:childTnLst>
                                </p:cTn>
                              </p:par>
                              <p:par>
                                <p:cTn id="27" presetID="20" presetClass="entr" presetSubtype="0" fill="hold" grpId="0" nodeType="withEffect">
                                  <p:stCondLst>
                                    <p:cond delay="0"/>
                                  </p:stCondLst>
                                  <p:childTnLst>
                                    <p:set>
                                      <p:cBhvr>
                                        <p:cTn id="28" dur="1" fill="hold">
                                          <p:stCondLst>
                                            <p:cond delay="0"/>
                                          </p:stCondLst>
                                        </p:cTn>
                                        <p:tgtEl>
                                          <p:spTgt spid="107569"/>
                                        </p:tgtEl>
                                        <p:attrNameLst>
                                          <p:attrName>style.visibility</p:attrName>
                                        </p:attrNameLst>
                                      </p:cBhvr>
                                      <p:to>
                                        <p:strVal val="visible"/>
                                      </p:to>
                                    </p:set>
                                    <p:animEffect transition="in" filter="wedge">
                                      <p:cBhvr>
                                        <p:cTn id="29" dur="1000"/>
                                        <p:tgtEl>
                                          <p:spTgt spid="107569"/>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07547"/>
                                        </p:tgtEl>
                                        <p:attrNameLst>
                                          <p:attrName>style.visibility</p:attrName>
                                        </p:attrNameLst>
                                      </p:cBhvr>
                                      <p:to>
                                        <p:strVal val="visible"/>
                                      </p:to>
                                    </p:set>
                                    <p:animEffect transition="in" filter="wipe(down)">
                                      <p:cBhvr>
                                        <p:cTn id="32" dur="500"/>
                                        <p:tgtEl>
                                          <p:spTgt spid="107547"/>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07548"/>
                                        </p:tgtEl>
                                        <p:attrNameLst>
                                          <p:attrName>style.visibility</p:attrName>
                                        </p:attrNameLst>
                                      </p:cBhvr>
                                      <p:to>
                                        <p:strVal val="visible"/>
                                      </p:to>
                                    </p:set>
                                    <p:animEffect transition="in" filter="wipe(down)">
                                      <p:cBhvr>
                                        <p:cTn id="35" dur="500"/>
                                        <p:tgtEl>
                                          <p:spTgt spid="107548"/>
                                        </p:tgtEl>
                                      </p:cBhvr>
                                    </p:animEffect>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107539"/>
                                        </p:tgtEl>
                                        <p:attrNameLst>
                                          <p:attrName>style.visibility</p:attrName>
                                        </p:attrNameLst>
                                      </p:cBhvr>
                                      <p:to>
                                        <p:strVal val="visible"/>
                                      </p:to>
                                    </p:set>
                                    <p:anim calcmode="lin" valueType="num">
                                      <p:cBhvr>
                                        <p:cTn id="40" dur="500" fill="hold"/>
                                        <p:tgtEl>
                                          <p:spTgt spid="107539"/>
                                        </p:tgtEl>
                                        <p:attrNameLst>
                                          <p:attrName>ppt_w</p:attrName>
                                        </p:attrNameLst>
                                      </p:cBhvr>
                                      <p:tavLst>
                                        <p:tav tm="0">
                                          <p:val>
                                            <p:fltVal val="0"/>
                                          </p:val>
                                        </p:tav>
                                        <p:tav tm="100000">
                                          <p:val>
                                            <p:strVal val="#ppt_w"/>
                                          </p:val>
                                        </p:tav>
                                      </p:tavLst>
                                    </p:anim>
                                    <p:anim calcmode="lin" valueType="num">
                                      <p:cBhvr>
                                        <p:cTn id="41" dur="500" fill="hold"/>
                                        <p:tgtEl>
                                          <p:spTgt spid="107539"/>
                                        </p:tgtEl>
                                        <p:attrNameLst>
                                          <p:attrName>ppt_h</p:attrName>
                                        </p:attrNameLst>
                                      </p:cBhvr>
                                      <p:tavLst>
                                        <p:tav tm="0">
                                          <p:val>
                                            <p:strVal val="#ppt_h"/>
                                          </p:val>
                                        </p:tav>
                                        <p:tav tm="100000">
                                          <p:val>
                                            <p:strVal val="#ppt_h"/>
                                          </p:val>
                                        </p:tav>
                                      </p:tavLst>
                                    </p:anim>
                                  </p:childTnLst>
                                </p:cTn>
                              </p:par>
                            </p:childTnLst>
                          </p:cTn>
                        </p:par>
                      </p:childTnLst>
                    </p:cTn>
                  </p:par>
                  <p:par>
                    <p:cTn id="42" fill="hold">
                      <p:stCondLst>
                        <p:cond delay="indefinite"/>
                      </p:stCondLst>
                      <p:childTnLst>
                        <p:par>
                          <p:cTn id="43" fill="hold">
                            <p:stCondLst>
                              <p:cond delay="0"/>
                            </p:stCondLst>
                            <p:childTnLst>
                              <p:par>
                                <p:cTn id="44" presetID="40" presetClass="entr" presetSubtype="0" fill="hold" nodeType="clickEffect">
                                  <p:stCondLst>
                                    <p:cond delay="0"/>
                                  </p:stCondLst>
                                  <p:iterate type="lt">
                                    <p:tmPct val="10000"/>
                                  </p:iterate>
                                  <p:childTnLst>
                                    <p:set>
                                      <p:cBhvr>
                                        <p:cTn id="45" dur="1" fill="hold">
                                          <p:stCondLst>
                                            <p:cond delay="0"/>
                                          </p:stCondLst>
                                        </p:cTn>
                                        <p:tgtEl>
                                          <p:spTgt spid="107522">
                                            <p:txEl>
                                              <p:pRg st="7" end="7"/>
                                            </p:txEl>
                                          </p:spTgt>
                                        </p:tgtEl>
                                        <p:attrNameLst>
                                          <p:attrName>style.visibility</p:attrName>
                                        </p:attrNameLst>
                                      </p:cBhvr>
                                      <p:to>
                                        <p:strVal val="visible"/>
                                      </p:to>
                                    </p:set>
                                    <p:animEffect transition="in" filter="fade">
                                      <p:cBhvr>
                                        <p:cTn id="46" dur="500"/>
                                        <p:tgtEl>
                                          <p:spTgt spid="107522">
                                            <p:txEl>
                                              <p:pRg st="7" end="7"/>
                                            </p:txEl>
                                          </p:spTgt>
                                        </p:tgtEl>
                                      </p:cBhvr>
                                    </p:animEffect>
                                    <p:anim calcmode="lin" valueType="num">
                                      <p:cBhvr>
                                        <p:cTn id="47" dur="500" fill="hold"/>
                                        <p:tgtEl>
                                          <p:spTgt spid="107522">
                                            <p:txEl>
                                              <p:pRg st="7" end="7"/>
                                            </p:txEl>
                                          </p:spTgt>
                                        </p:tgtEl>
                                        <p:attrNameLst>
                                          <p:attrName>ppt_x</p:attrName>
                                        </p:attrNameLst>
                                      </p:cBhvr>
                                      <p:tavLst>
                                        <p:tav tm="0">
                                          <p:val>
                                            <p:strVal val="#ppt_x-.1"/>
                                          </p:val>
                                        </p:tav>
                                        <p:tav tm="100000">
                                          <p:val>
                                            <p:strVal val="#ppt_x"/>
                                          </p:val>
                                        </p:tav>
                                      </p:tavLst>
                                    </p:anim>
                                    <p:anim calcmode="lin" valueType="num">
                                      <p:cBhvr>
                                        <p:cTn id="48" dur="500" fill="hold"/>
                                        <p:tgtEl>
                                          <p:spTgt spid="107522">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107562"/>
                                        </p:tgtEl>
                                        <p:attrNameLst>
                                          <p:attrName>style.visibility</p:attrName>
                                        </p:attrNameLst>
                                      </p:cBhvr>
                                      <p:to>
                                        <p:strVal val="visible"/>
                                      </p:to>
                                    </p:set>
                                    <p:animEffect transition="in" filter="wipe(down)">
                                      <p:cBhvr>
                                        <p:cTn id="53" dur="500"/>
                                        <p:tgtEl>
                                          <p:spTgt spid="107562"/>
                                        </p:tgtEl>
                                      </p:cBhvr>
                                    </p:animEffect>
                                  </p:childTnLst>
                                </p:cTn>
                              </p:par>
                            </p:childTnLst>
                          </p:cTn>
                        </p:par>
                      </p:childTnLst>
                    </p:cTn>
                  </p:par>
                  <p:par>
                    <p:cTn id="54" fill="hold">
                      <p:stCondLst>
                        <p:cond delay="indefinite"/>
                      </p:stCondLst>
                      <p:childTnLst>
                        <p:par>
                          <p:cTn id="55" fill="hold">
                            <p:stCondLst>
                              <p:cond delay="0"/>
                            </p:stCondLst>
                            <p:childTnLst>
                              <p:par>
                                <p:cTn id="56" presetID="23" presetClass="entr" presetSubtype="16" fill="hold" grpId="0" nodeType="clickEffect">
                                  <p:stCondLst>
                                    <p:cond delay="0"/>
                                  </p:stCondLst>
                                  <p:childTnLst>
                                    <p:set>
                                      <p:cBhvr>
                                        <p:cTn id="57" dur="1" fill="hold">
                                          <p:stCondLst>
                                            <p:cond delay="0"/>
                                          </p:stCondLst>
                                        </p:cTn>
                                        <p:tgtEl>
                                          <p:spTgt spid="107563"/>
                                        </p:tgtEl>
                                        <p:attrNameLst>
                                          <p:attrName>style.visibility</p:attrName>
                                        </p:attrNameLst>
                                      </p:cBhvr>
                                      <p:to>
                                        <p:strVal val="visible"/>
                                      </p:to>
                                    </p:set>
                                    <p:anim calcmode="lin" valueType="num">
                                      <p:cBhvr>
                                        <p:cTn id="58" dur="500" fill="hold"/>
                                        <p:tgtEl>
                                          <p:spTgt spid="107563"/>
                                        </p:tgtEl>
                                        <p:attrNameLst>
                                          <p:attrName>ppt_w</p:attrName>
                                        </p:attrNameLst>
                                      </p:cBhvr>
                                      <p:tavLst>
                                        <p:tav tm="0">
                                          <p:val>
                                            <p:fltVal val="0"/>
                                          </p:val>
                                        </p:tav>
                                        <p:tav tm="100000">
                                          <p:val>
                                            <p:strVal val="#ppt_w"/>
                                          </p:val>
                                        </p:tav>
                                      </p:tavLst>
                                    </p:anim>
                                    <p:anim calcmode="lin" valueType="num">
                                      <p:cBhvr>
                                        <p:cTn id="59" dur="500" fill="hold"/>
                                        <p:tgtEl>
                                          <p:spTgt spid="107563"/>
                                        </p:tgtEl>
                                        <p:attrNameLst>
                                          <p:attrName>ppt_h</p:attrName>
                                        </p:attrNameLst>
                                      </p:cBhvr>
                                      <p:tavLst>
                                        <p:tav tm="0">
                                          <p:val>
                                            <p:fltVal val="0"/>
                                          </p:val>
                                        </p:tav>
                                        <p:tav tm="100000">
                                          <p:val>
                                            <p:strVal val="#ppt_h"/>
                                          </p:val>
                                        </p:tav>
                                      </p:tavLst>
                                    </p:anim>
                                  </p:childTnLst>
                                </p:cTn>
                              </p:par>
                              <p:par>
                                <p:cTn id="60" presetID="22" presetClass="entr" presetSubtype="4" fill="hold" grpId="0" nodeType="withEffect">
                                  <p:stCondLst>
                                    <p:cond delay="0"/>
                                  </p:stCondLst>
                                  <p:childTnLst>
                                    <p:set>
                                      <p:cBhvr>
                                        <p:cTn id="61" dur="1" fill="hold">
                                          <p:stCondLst>
                                            <p:cond delay="0"/>
                                          </p:stCondLst>
                                        </p:cTn>
                                        <p:tgtEl>
                                          <p:spTgt spid="107568"/>
                                        </p:tgtEl>
                                        <p:attrNameLst>
                                          <p:attrName>style.visibility</p:attrName>
                                        </p:attrNameLst>
                                      </p:cBhvr>
                                      <p:to>
                                        <p:strVal val="visible"/>
                                      </p:to>
                                    </p:set>
                                    <p:animEffect transition="in" filter="wipe(down)">
                                      <p:cBhvr>
                                        <p:cTn id="62" dur="500"/>
                                        <p:tgtEl>
                                          <p:spTgt spid="107568"/>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107567"/>
                                        </p:tgtEl>
                                        <p:attrNameLst>
                                          <p:attrName>style.visibility</p:attrName>
                                        </p:attrNameLst>
                                      </p:cBhvr>
                                      <p:to>
                                        <p:strVal val="visible"/>
                                      </p:to>
                                    </p:set>
                                    <p:animEffect transition="in" filter="wipe(down)">
                                      <p:cBhvr>
                                        <p:cTn id="65" dur="500"/>
                                        <p:tgtEl>
                                          <p:spTgt spid="107567"/>
                                        </p:tgtEl>
                                      </p:cBhvr>
                                    </p:animEffect>
                                  </p:childTnLst>
                                </p:cTn>
                              </p:par>
                            </p:childTnLst>
                          </p:cTn>
                        </p:par>
                      </p:childTnLst>
                    </p:cTn>
                  </p:par>
                  <p:par>
                    <p:cTn id="66" fill="hold">
                      <p:stCondLst>
                        <p:cond delay="indefinite"/>
                      </p:stCondLst>
                      <p:childTnLst>
                        <p:par>
                          <p:cTn id="67" fill="hold">
                            <p:stCondLst>
                              <p:cond delay="0"/>
                            </p:stCondLst>
                            <p:childTnLst>
                              <p:par>
                                <p:cTn id="68" presetID="23" presetClass="entr" presetSubtype="16" fill="hold" grpId="0" nodeType="clickEffect">
                                  <p:stCondLst>
                                    <p:cond delay="0"/>
                                  </p:stCondLst>
                                  <p:childTnLst>
                                    <p:set>
                                      <p:cBhvr>
                                        <p:cTn id="69" dur="1" fill="hold">
                                          <p:stCondLst>
                                            <p:cond delay="0"/>
                                          </p:stCondLst>
                                        </p:cTn>
                                        <p:tgtEl>
                                          <p:spTgt spid="107564"/>
                                        </p:tgtEl>
                                        <p:attrNameLst>
                                          <p:attrName>style.visibility</p:attrName>
                                        </p:attrNameLst>
                                      </p:cBhvr>
                                      <p:to>
                                        <p:strVal val="visible"/>
                                      </p:to>
                                    </p:set>
                                    <p:anim calcmode="lin" valueType="num">
                                      <p:cBhvr>
                                        <p:cTn id="70" dur="500" fill="hold"/>
                                        <p:tgtEl>
                                          <p:spTgt spid="107564"/>
                                        </p:tgtEl>
                                        <p:attrNameLst>
                                          <p:attrName>ppt_w</p:attrName>
                                        </p:attrNameLst>
                                      </p:cBhvr>
                                      <p:tavLst>
                                        <p:tav tm="0">
                                          <p:val>
                                            <p:fltVal val="0"/>
                                          </p:val>
                                        </p:tav>
                                        <p:tav tm="100000">
                                          <p:val>
                                            <p:strVal val="#ppt_w"/>
                                          </p:val>
                                        </p:tav>
                                      </p:tavLst>
                                    </p:anim>
                                    <p:anim calcmode="lin" valueType="num">
                                      <p:cBhvr>
                                        <p:cTn id="71" dur="500" fill="hold"/>
                                        <p:tgtEl>
                                          <p:spTgt spid="107564"/>
                                        </p:tgtEl>
                                        <p:attrNameLst>
                                          <p:attrName>ppt_h</p:attrName>
                                        </p:attrNameLst>
                                      </p:cBhvr>
                                      <p:tavLst>
                                        <p:tav tm="0">
                                          <p:val>
                                            <p:fltVal val="0"/>
                                          </p:val>
                                        </p:tav>
                                        <p:tav tm="100000">
                                          <p:val>
                                            <p:strVal val="#ppt_h"/>
                                          </p:val>
                                        </p:tav>
                                      </p:tavLst>
                                    </p:anim>
                                  </p:childTnLst>
                                </p:cTn>
                              </p:par>
                              <p:par>
                                <p:cTn id="72" presetID="22" presetClass="entr" presetSubtype="4" fill="hold" grpId="0" nodeType="withEffect">
                                  <p:stCondLst>
                                    <p:cond delay="0"/>
                                  </p:stCondLst>
                                  <p:childTnLst>
                                    <p:set>
                                      <p:cBhvr>
                                        <p:cTn id="73" dur="1" fill="hold">
                                          <p:stCondLst>
                                            <p:cond delay="0"/>
                                          </p:stCondLst>
                                        </p:cTn>
                                        <p:tgtEl>
                                          <p:spTgt spid="107565"/>
                                        </p:tgtEl>
                                        <p:attrNameLst>
                                          <p:attrName>style.visibility</p:attrName>
                                        </p:attrNameLst>
                                      </p:cBhvr>
                                      <p:to>
                                        <p:strVal val="visible"/>
                                      </p:to>
                                    </p:set>
                                    <p:animEffect transition="in" filter="wipe(down)">
                                      <p:cBhvr>
                                        <p:cTn id="74" dur="500"/>
                                        <p:tgtEl>
                                          <p:spTgt spid="107565"/>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107566"/>
                                        </p:tgtEl>
                                        <p:attrNameLst>
                                          <p:attrName>style.visibility</p:attrName>
                                        </p:attrNameLst>
                                      </p:cBhvr>
                                      <p:to>
                                        <p:strVal val="visible"/>
                                      </p:to>
                                    </p:set>
                                    <p:animEffect transition="in" filter="wipe(down)">
                                      <p:cBhvr>
                                        <p:cTn id="77" dur="500"/>
                                        <p:tgtEl>
                                          <p:spTgt spid="107566"/>
                                        </p:tgtEl>
                                      </p:cBhvr>
                                    </p:animEffect>
                                  </p:childTnLst>
                                </p:cTn>
                              </p:par>
                              <p:par>
                                <p:cTn id="78" presetID="6" presetClass="entr" presetSubtype="16" fill="hold" nodeType="withEffect">
                                  <p:stCondLst>
                                    <p:cond delay="0"/>
                                  </p:stCondLst>
                                  <p:childTnLst>
                                    <p:set>
                                      <p:cBhvr>
                                        <p:cTn id="79" dur="1" fill="hold">
                                          <p:stCondLst>
                                            <p:cond delay="0"/>
                                          </p:stCondLst>
                                        </p:cTn>
                                        <p:tgtEl>
                                          <p:spTgt spid="2"/>
                                        </p:tgtEl>
                                        <p:attrNameLst>
                                          <p:attrName>style.visibility</p:attrName>
                                        </p:attrNameLst>
                                      </p:cBhvr>
                                      <p:to>
                                        <p:strVal val="visible"/>
                                      </p:to>
                                    </p:set>
                                    <p:animEffect transition="in" filter="circle(in)">
                                      <p:cBhvr>
                                        <p:cTn id="80" dur="2000"/>
                                        <p:tgtEl>
                                          <p:spTgt spid="2"/>
                                        </p:tgtEl>
                                      </p:cBhvr>
                                    </p:animEffect>
                                  </p:childTnLst>
                                </p:cTn>
                              </p:par>
                              <p:par>
                                <p:cTn id="81" presetID="23" presetClass="entr" presetSubtype="16" fill="hold" grpId="0" nodeType="withEffect">
                                  <p:stCondLst>
                                    <p:cond delay="0"/>
                                  </p:stCondLst>
                                  <p:childTnLst>
                                    <p:set>
                                      <p:cBhvr>
                                        <p:cTn id="82" dur="1" fill="hold">
                                          <p:stCondLst>
                                            <p:cond delay="0"/>
                                          </p:stCondLst>
                                        </p:cTn>
                                        <p:tgtEl>
                                          <p:spTgt spid="107578"/>
                                        </p:tgtEl>
                                        <p:attrNameLst>
                                          <p:attrName>style.visibility</p:attrName>
                                        </p:attrNameLst>
                                      </p:cBhvr>
                                      <p:to>
                                        <p:strVal val="visible"/>
                                      </p:to>
                                    </p:set>
                                    <p:anim calcmode="lin" valueType="num">
                                      <p:cBhvr>
                                        <p:cTn id="83" dur="500" fill="hold"/>
                                        <p:tgtEl>
                                          <p:spTgt spid="107578"/>
                                        </p:tgtEl>
                                        <p:attrNameLst>
                                          <p:attrName>ppt_w</p:attrName>
                                        </p:attrNameLst>
                                      </p:cBhvr>
                                      <p:tavLst>
                                        <p:tav tm="0">
                                          <p:val>
                                            <p:fltVal val="0"/>
                                          </p:val>
                                        </p:tav>
                                        <p:tav tm="100000">
                                          <p:val>
                                            <p:strVal val="#ppt_w"/>
                                          </p:val>
                                        </p:tav>
                                      </p:tavLst>
                                    </p:anim>
                                    <p:anim calcmode="lin" valueType="num">
                                      <p:cBhvr>
                                        <p:cTn id="84" dur="500" fill="hold"/>
                                        <p:tgtEl>
                                          <p:spTgt spid="107578"/>
                                        </p:tgtEl>
                                        <p:attrNameLst>
                                          <p:attrName>ppt_h</p:attrName>
                                        </p:attrNameLst>
                                      </p:cBhvr>
                                      <p:tavLst>
                                        <p:tav tm="0">
                                          <p:val>
                                            <p:fltVal val="0"/>
                                          </p:val>
                                        </p:tav>
                                        <p:tav tm="100000">
                                          <p:val>
                                            <p:strVal val="#ppt_h"/>
                                          </p:val>
                                        </p:tav>
                                      </p:tavLst>
                                    </p:anim>
                                  </p:childTnLst>
                                </p:cTn>
                              </p:par>
                              <p:par>
                                <p:cTn id="85" presetID="22" presetClass="entr" presetSubtype="4" fill="hold" grpId="0" nodeType="withEffect">
                                  <p:stCondLst>
                                    <p:cond delay="0"/>
                                  </p:stCondLst>
                                  <p:childTnLst>
                                    <p:set>
                                      <p:cBhvr>
                                        <p:cTn id="86" dur="1" fill="hold">
                                          <p:stCondLst>
                                            <p:cond delay="0"/>
                                          </p:stCondLst>
                                        </p:cTn>
                                        <p:tgtEl>
                                          <p:spTgt spid="107582"/>
                                        </p:tgtEl>
                                        <p:attrNameLst>
                                          <p:attrName>style.visibility</p:attrName>
                                        </p:attrNameLst>
                                      </p:cBhvr>
                                      <p:to>
                                        <p:strVal val="visible"/>
                                      </p:to>
                                    </p:set>
                                    <p:animEffect transition="in" filter="wipe(down)">
                                      <p:cBhvr>
                                        <p:cTn id="87" dur="500"/>
                                        <p:tgtEl>
                                          <p:spTgt spid="107582"/>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nodeType="clickEffect">
                                  <p:stCondLst>
                                    <p:cond delay="0"/>
                                  </p:stCondLst>
                                  <p:childTnLst>
                                    <p:set>
                                      <p:cBhvr>
                                        <p:cTn id="91" dur="1" fill="hold">
                                          <p:stCondLst>
                                            <p:cond delay="0"/>
                                          </p:stCondLst>
                                        </p:cTn>
                                        <p:tgtEl>
                                          <p:spTgt spid="107522">
                                            <p:txEl>
                                              <p:pRg st="13" end="13"/>
                                            </p:txEl>
                                          </p:spTgt>
                                        </p:tgtEl>
                                        <p:attrNameLst>
                                          <p:attrName>style.visibility</p:attrName>
                                        </p:attrNameLst>
                                      </p:cBhvr>
                                      <p:to>
                                        <p:strVal val="visible"/>
                                      </p:to>
                                    </p:set>
                                    <p:animEffect transition="in" filter="wipe(down)">
                                      <p:cBhvr>
                                        <p:cTn id="92" dur="1000"/>
                                        <p:tgtEl>
                                          <p:spTgt spid="107522">
                                            <p:txEl>
                                              <p:pRg st="13" end="13"/>
                                            </p:txEl>
                                          </p:spTgt>
                                        </p:tgtEl>
                                      </p:cBhvr>
                                    </p:animEffect>
                                  </p:childTnLst>
                                </p:cTn>
                              </p:par>
                              <p:par>
                                <p:cTn id="93" presetID="22" presetClass="entr" presetSubtype="4" fill="hold" nodeType="withEffect">
                                  <p:stCondLst>
                                    <p:cond delay="0"/>
                                  </p:stCondLst>
                                  <p:childTnLst>
                                    <p:set>
                                      <p:cBhvr>
                                        <p:cTn id="94" dur="1" fill="hold">
                                          <p:stCondLst>
                                            <p:cond delay="0"/>
                                          </p:stCondLst>
                                        </p:cTn>
                                        <p:tgtEl>
                                          <p:spTgt spid="107522">
                                            <p:txEl>
                                              <p:pRg st="14" end="14"/>
                                            </p:txEl>
                                          </p:spTgt>
                                        </p:tgtEl>
                                        <p:attrNameLst>
                                          <p:attrName>style.visibility</p:attrName>
                                        </p:attrNameLst>
                                      </p:cBhvr>
                                      <p:to>
                                        <p:strVal val="visible"/>
                                      </p:to>
                                    </p:set>
                                    <p:animEffect transition="in" filter="wipe(down)">
                                      <p:cBhvr>
                                        <p:cTn id="95" dur="1000"/>
                                        <p:tgtEl>
                                          <p:spTgt spid="107522">
                                            <p:txEl>
                                              <p:pRg st="14" end="14"/>
                                            </p:txEl>
                                          </p:spTgt>
                                        </p:tgtEl>
                                      </p:cBhvr>
                                    </p:animEffect>
                                  </p:childTnLst>
                                </p:cTn>
                              </p:par>
                              <p:par>
                                <p:cTn id="96" presetID="22" presetClass="entr" presetSubtype="4" fill="hold" nodeType="withEffect">
                                  <p:stCondLst>
                                    <p:cond delay="0"/>
                                  </p:stCondLst>
                                  <p:childTnLst>
                                    <p:set>
                                      <p:cBhvr>
                                        <p:cTn id="97" dur="1" fill="hold">
                                          <p:stCondLst>
                                            <p:cond delay="0"/>
                                          </p:stCondLst>
                                        </p:cTn>
                                        <p:tgtEl>
                                          <p:spTgt spid="107522">
                                            <p:txEl>
                                              <p:pRg st="15" end="15"/>
                                            </p:txEl>
                                          </p:spTgt>
                                        </p:tgtEl>
                                        <p:attrNameLst>
                                          <p:attrName>style.visibility</p:attrName>
                                        </p:attrNameLst>
                                      </p:cBhvr>
                                      <p:to>
                                        <p:strVal val="visible"/>
                                      </p:to>
                                    </p:set>
                                    <p:animEffect transition="in" filter="wipe(down)">
                                      <p:cBhvr>
                                        <p:cTn id="98" dur="1000"/>
                                        <p:tgtEl>
                                          <p:spTgt spid="107522">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39" grpId="0" animBg="1"/>
      <p:bldP spid="107544" grpId="0" animBg="1"/>
      <p:bldP spid="107545" grpId="0" animBg="1"/>
      <p:bldP spid="107546" grpId="0" animBg="1"/>
      <p:bldP spid="107547" grpId="0" animBg="1"/>
      <p:bldP spid="107548" grpId="0"/>
      <p:bldP spid="107549" grpId="0"/>
      <p:bldP spid="107550" grpId="0" animBg="1"/>
      <p:bldP spid="107562" grpId="0" animBg="1"/>
      <p:bldP spid="107563" grpId="0" animBg="1"/>
      <p:bldP spid="107564" grpId="0" animBg="1"/>
      <p:bldP spid="107565" grpId="0" animBg="1"/>
      <p:bldP spid="107566" grpId="0"/>
      <p:bldP spid="107567" grpId="0"/>
      <p:bldP spid="107568" grpId="0" animBg="1"/>
      <p:bldP spid="107569" grpId="0" animBg="1"/>
      <p:bldP spid="107578" grpId="0" animBg="1"/>
      <p:bldP spid="10758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Number Placeholder 7"/>
          <p:cNvSpPr>
            <a:spLocks noGrp="1"/>
          </p:cNvSpPr>
          <p:nvPr>
            <p:ph type="sldNum" sz="quarter" idx="12"/>
          </p:nvPr>
        </p:nvSpPr>
        <p:spPr>
          <a:noFill/>
        </p:spPr>
        <p:txBody>
          <a:bodyPr/>
          <a:lstStyle/>
          <a:p>
            <a:fld id="{315F253D-0D64-453F-9C62-3F60E1CD7FB2}" type="slidenum">
              <a:rPr lang="ar-SA" smtClean="0"/>
              <a:pPr/>
              <a:t>43</a:t>
            </a:fld>
            <a:endParaRPr lang="en-GB" smtClean="0"/>
          </a:p>
        </p:txBody>
      </p:sp>
      <p:sp>
        <p:nvSpPr>
          <p:cNvPr id="69635" name="Rectangle 2"/>
          <p:cNvSpPr>
            <a:spLocks noGrp="1" noChangeArrowheads="1"/>
          </p:cNvSpPr>
          <p:nvPr>
            <p:ph type="body" sz="half" idx="1"/>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69636"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69637"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69638"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r>
              <a:rPr lang="en-US" sz="2000">
                <a:latin typeface="Times New Roman" pitchFamily="18" charset="0"/>
                <a:cs typeface="Times New Roman" pitchFamily="18" charset="0"/>
              </a:rPr>
              <a:t>Notes:</a:t>
            </a:r>
          </a:p>
          <a:p>
            <a:pPr marL="342900" indent="-342900" algn="l"/>
            <a:r>
              <a:rPr lang="en-US" sz="2000">
                <a:latin typeface="Times New Roman" pitchFamily="18" charset="0"/>
                <a:cs typeface="Times New Roman" pitchFamily="18" charset="0"/>
              </a:rPr>
              <a:t>1- n(A </a:t>
            </a:r>
            <a:r>
              <a:rPr lang="en-US" sz="2000" b="1">
                <a:latin typeface="Times New Roman" pitchFamily="18" charset="0"/>
                <a:cs typeface="Times New Roman" pitchFamily="18" charset="0"/>
                <a:sym typeface="Symbol" pitchFamily="18" charset="2"/>
              </a:rPr>
              <a:t> </a:t>
            </a:r>
            <a:r>
              <a:rPr lang="en-US" sz="2000">
                <a:latin typeface="Times New Roman" pitchFamily="18" charset="0"/>
                <a:cs typeface="Times New Roman" pitchFamily="18" charset="0"/>
                <a:sym typeface="Symbol" pitchFamily="18" charset="2"/>
              </a:rPr>
              <a:t>B)= n(A)+n(B)-n(A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a:t>
            </a:r>
            <a:r>
              <a:rPr lang="en-US" sz="2000">
                <a:latin typeface="Times New Roman" pitchFamily="18" charset="0"/>
                <a:cs typeface="Times New Roman" pitchFamily="18" charset="0"/>
              </a:rPr>
              <a:t> </a:t>
            </a:r>
          </a:p>
          <a:p>
            <a:pPr marL="342900" indent="-342900" algn="l"/>
            <a:r>
              <a:rPr lang="en-US" sz="2000">
                <a:latin typeface="Times New Roman" pitchFamily="18" charset="0"/>
                <a:cs typeface="Times New Roman" pitchFamily="18" charset="0"/>
              </a:rPr>
              <a:t>and hence </a:t>
            </a:r>
          </a:p>
          <a:p>
            <a:pPr marL="342900" indent="-342900" algn="l"/>
            <a:r>
              <a:rPr lang="en-US" sz="2000">
                <a:latin typeface="Times New Roman" pitchFamily="18" charset="0"/>
                <a:cs typeface="Times New Roman" pitchFamily="18" charset="0"/>
              </a:rPr>
              <a:t>P(A </a:t>
            </a:r>
            <a:r>
              <a:rPr lang="en-US" sz="2000" b="1">
                <a:latin typeface="Times New Roman" pitchFamily="18" charset="0"/>
                <a:cs typeface="Times New Roman" pitchFamily="18" charset="0"/>
                <a:sym typeface="Symbol" pitchFamily="18" charset="2"/>
              </a:rPr>
              <a:t> </a:t>
            </a:r>
            <a:r>
              <a:rPr lang="en-US" sz="2000">
                <a:latin typeface="Times New Roman" pitchFamily="18" charset="0"/>
                <a:cs typeface="Times New Roman" pitchFamily="18" charset="0"/>
                <a:sym typeface="Symbol" pitchFamily="18" charset="2"/>
              </a:rPr>
              <a:t>B)= P(A)+P(B)-P(A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2. n(A</a:t>
            </a:r>
            <a:r>
              <a:rPr lang="en-US" sz="2000" baseline="30000">
                <a:latin typeface="Times New Roman" pitchFamily="18" charset="0"/>
                <a:cs typeface="Times New Roman" pitchFamily="18" charset="0"/>
              </a:rPr>
              <a:t>c</a:t>
            </a:r>
            <a:r>
              <a:rPr lang="en-US" sz="2000">
                <a:latin typeface="Times New Roman" pitchFamily="18" charset="0"/>
                <a:cs typeface="Times New Roman" pitchFamily="18" charset="0"/>
              </a:rPr>
              <a:t>)=n(Ω)- n(A)</a:t>
            </a:r>
          </a:p>
          <a:p>
            <a:pPr marL="342900" indent="-342900" algn="l"/>
            <a:r>
              <a:rPr lang="en-US" sz="2000">
                <a:latin typeface="Times New Roman" pitchFamily="18" charset="0"/>
                <a:cs typeface="Times New Roman" pitchFamily="18" charset="0"/>
              </a:rPr>
              <a:t>So that</a:t>
            </a:r>
          </a:p>
          <a:p>
            <a:pPr marL="342900" indent="-342900" algn="l"/>
            <a:r>
              <a:rPr lang="en-US" sz="2000">
                <a:latin typeface="Times New Roman" pitchFamily="18" charset="0"/>
                <a:cs typeface="Times New Roman" pitchFamily="18" charset="0"/>
              </a:rPr>
              <a:t>P(A</a:t>
            </a:r>
            <a:r>
              <a:rPr lang="en-US" sz="2000" baseline="30000">
                <a:latin typeface="Times New Roman" pitchFamily="18" charset="0"/>
                <a:cs typeface="Times New Roman" pitchFamily="18" charset="0"/>
              </a:rPr>
              <a:t>c</a:t>
            </a:r>
            <a:r>
              <a:rPr lang="en-US" sz="2000">
                <a:latin typeface="Times New Roman" pitchFamily="18" charset="0"/>
                <a:cs typeface="Times New Roman" pitchFamily="18" charset="0"/>
              </a:rPr>
              <a:t>)=1- P(A)</a:t>
            </a:r>
          </a:p>
          <a:p>
            <a:pPr marL="342900" indent="-342900" algn="l"/>
            <a:endParaRPr lang="en-US" sz="2000">
              <a:latin typeface="Times New Roman" pitchFamily="18" charset="0"/>
              <a:cs typeface="Times New Roman" pitchFamily="18" charset="0"/>
            </a:endParaRPr>
          </a:p>
          <a:p>
            <a:pPr marL="342900" indent="-342900" algn="l"/>
            <a:endParaRPr lang="en-US" sz="2000">
              <a:latin typeface="Times New Roman" pitchFamily="18" charset="0"/>
              <a:cs typeface="Times New Roman" pitchFamily="18" charset="0"/>
            </a:endParaRP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Sets (events) can be represented by </a:t>
            </a:r>
          </a:p>
          <a:p>
            <a:pPr marL="342900" indent="-342900" algn="l"/>
            <a:r>
              <a:rPr lang="en-US" sz="2000" u="sng">
                <a:latin typeface="Times New Roman" pitchFamily="18" charset="0"/>
                <a:cs typeface="Times New Roman" pitchFamily="18" charset="0"/>
              </a:rPr>
              <a:t>Venn Diagram</a:t>
            </a:r>
          </a:p>
          <a:p>
            <a:pPr marL="342900" indent="-342900" algn="l"/>
            <a:endParaRPr lang="en-US" sz="2000" u="sng">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pSp>
        <p:nvGrpSpPr>
          <p:cNvPr id="69639" name="Group 23"/>
          <p:cNvGrpSpPr>
            <a:grpSpLocks/>
          </p:cNvGrpSpPr>
          <p:nvPr/>
        </p:nvGrpSpPr>
        <p:grpSpPr bwMode="auto">
          <a:xfrm>
            <a:off x="2771775" y="4511675"/>
            <a:ext cx="3816350" cy="1654175"/>
            <a:chOff x="2789" y="3113"/>
            <a:chExt cx="2404" cy="1042"/>
          </a:xfrm>
        </p:grpSpPr>
        <p:sp>
          <p:nvSpPr>
            <p:cNvPr id="69654" name="Rectangle 17"/>
            <p:cNvSpPr>
              <a:spLocks noChangeArrowheads="1"/>
            </p:cNvSpPr>
            <p:nvPr/>
          </p:nvSpPr>
          <p:spPr bwMode="auto">
            <a:xfrm>
              <a:off x="2789" y="3113"/>
              <a:ext cx="363" cy="227"/>
            </a:xfrm>
            <a:prstGeom prst="rect">
              <a:avLst/>
            </a:prstGeom>
            <a:noFill/>
            <a:ln w="9525">
              <a:noFill/>
              <a:miter lim="800000"/>
              <a:headEnd/>
              <a:tailEnd/>
            </a:ln>
          </p:spPr>
          <p:txBody>
            <a:bodyPr wrap="none" anchor="ctr"/>
            <a:lstStyle/>
            <a:p>
              <a:pPr algn="ctr"/>
              <a:r>
                <a:rPr lang="en-US"/>
                <a:t>Ω</a:t>
              </a:r>
            </a:p>
          </p:txBody>
        </p:sp>
        <p:grpSp>
          <p:nvGrpSpPr>
            <p:cNvPr id="69655" name="Group 22"/>
            <p:cNvGrpSpPr>
              <a:grpSpLocks/>
            </p:cNvGrpSpPr>
            <p:nvPr/>
          </p:nvGrpSpPr>
          <p:grpSpPr bwMode="auto">
            <a:xfrm>
              <a:off x="2925" y="3294"/>
              <a:ext cx="2268" cy="861"/>
              <a:chOff x="2925" y="572"/>
              <a:chExt cx="2268" cy="861"/>
            </a:xfrm>
          </p:grpSpPr>
          <p:sp>
            <p:nvSpPr>
              <p:cNvPr id="69656" name="Rectangle 6"/>
              <p:cNvSpPr>
                <a:spLocks noChangeArrowheads="1"/>
              </p:cNvSpPr>
              <p:nvPr/>
            </p:nvSpPr>
            <p:spPr bwMode="auto">
              <a:xfrm>
                <a:off x="3016" y="572"/>
                <a:ext cx="2177" cy="861"/>
              </a:xfrm>
              <a:prstGeom prst="rect">
                <a:avLst/>
              </a:prstGeom>
              <a:noFill/>
              <a:ln w="9525">
                <a:solidFill>
                  <a:schemeClr val="tx1"/>
                </a:solidFill>
                <a:miter lim="800000"/>
                <a:headEnd/>
                <a:tailEnd/>
              </a:ln>
            </p:spPr>
            <p:txBody>
              <a:bodyPr wrap="none" anchor="ctr"/>
              <a:lstStyle/>
              <a:p>
                <a:endParaRPr lang="ar-SA"/>
              </a:p>
            </p:txBody>
          </p:sp>
          <p:sp>
            <p:nvSpPr>
              <p:cNvPr id="69657" name="Oval 7"/>
              <p:cNvSpPr>
                <a:spLocks noChangeArrowheads="1"/>
              </p:cNvSpPr>
              <p:nvPr/>
            </p:nvSpPr>
            <p:spPr bwMode="auto">
              <a:xfrm>
                <a:off x="3198" y="800"/>
                <a:ext cx="952" cy="589"/>
              </a:xfrm>
              <a:prstGeom prst="ellipse">
                <a:avLst/>
              </a:prstGeom>
              <a:noFill/>
              <a:ln w="9525">
                <a:solidFill>
                  <a:schemeClr val="tx1"/>
                </a:solidFill>
                <a:round/>
                <a:headEnd/>
                <a:tailEnd/>
              </a:ln>
            </p:spPr>
            <p:txBody>
              <a:bodyPr wrap="none" anchor="ctr"/>
              <a:lstStyle/>
              <a:p>
                <a:pPr algn="ctr"/>
                <a:endParaRPr lang="en-US"/>
              </a:p>
            </p:txBody>
          </p:sp>
          <p:sp>
            <p:nvSpPr>
              <p:cNvPr id="69658" name="Oval 8"/>
              <p:cNvSpPr>
                <a:spLocks noChangeArrowheads="1"/>
              </p:cNvSpPr>
              <p:nvPr/>
            </p:nvSpPr>
            <p:spPr bwMode="auto">
              <a:xfrm>
                <a:off x="3696" y="800"/>
                <a:ext cx="952" cy="589"/>
              </a:xfrm>
              <a:prstGeom prst="ellipse">
                <a:avLst/>
              </a:prstGeom>
              <a:noFill/>
              <a:ln w="9525">
                <a:solidFill>
                  <a:schemeClr val="tx2"/>
                </a:solidFill>
                <a:round/>
                <a:headEnd/>
                <a:tailEnd/>
              </a:ln>
            </p:spPr>
            <p:txBody>
              <a:bodyPr wrap="none" anchor="ctr"/>
              <a:lstStyle/>
              <a:p>
                <a:endParaRPr lang="ar-SA"/>
              </a:p>
            </p:txBody>
          </p:sp>
          <p:sp>
            <p:nvSpPr>
              <p:cNvPr id="69659" name="Rectangle 9"/>
              <p:cNvSpPr>
                <a:spLocks noChangeArrowheads="1"/>
              </p:cNvSpPr>
              <p:nvPr/>
            </p:nvSpPr>
            <p:spPr bwMode="auto">
              <a:xfrm>
                <a:off x="2925" y="573"/>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B</a:t>
                </a:r>
              </a:p>
            </p:txBody>
          </p:sp>
          <p:sp>
            <p:nvSpPr>
              <p:cNvPr id="69660" name="Rectangle 10"/>
              <p:cNvSpPr>
                <a:spLocks noChangeArrowheads="1"/>
              </p:cNvSpPr>
              <p:nvPr/>
            </p:nvSpPr>
            <p:spPr bwMode="auto">
              <a:xfrm>
                <a:off x="4558" y="617"/>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p>
            </p:txBody>
          </p:sp>
          <p:sp>
            <p:nvSpPr>
              <p:cNvPr id="69661" name="Line 11"/>
              <p:cNvSpPr>
                <a:spLocks noChangeShapeType="1"/>
              </p:cNvSpPr>
              <p:nvPr/>
            </p:nvSpPr>
            <p:spPr bwMode="auto">
              <a:xfrm>
                <a:off x="3197" y="754"/>
                <a:ext cx="182" cy="136"/>
              </a:xfrm>
              <a:prstGeom prst="line">
                <a:avLst/>
              </a:prstGeom>
              <a:noFill/>
              <a:ln w="9525">
                <a:solidFill>
                  <a:schemeClr val="tx1"/>
                </a:solidFill>
                <a:round/>
                <a:headEnd/>
                <a:tailEnd/>
              </a:ln>
            </p:spPr>
            <p:txBody>
              <a:bodyPr/>
              <a:lstStyle/>
              <a:p>
                <a:endParaRPr lang="ar-SA"/>
              </a:p>
            </p:txBody>
          </p:sp>
          <p:sp>
            <p:nvSpPr>
              <p:cNvPr id="69662" name="Line 12"/>
              <p:cNvSpPr>
                <a:spLocks noChangeShapeType="1"/>
              </p:cNvSpPr>
              <p:nvPr/>
            </p:nvSpPr>
            <p:spPr bwMode="auto">
              <a:xfrm flipH="1">
                <a:off x="4513" y="800"/>
                <a:ext cx="137" cy="90"/>
              </a:xfrm>
              <a:prstGeom prst="line">
                <a:avLst/>
              </a:prstGeom>
              <a:noFill/>
              <a:ln w="9525">
                <a:solidFill>
                  <a:schemeClr val="tx1"/>
                </a:solidFill>
                <a:round/>
                <a:headEnd/>
                <a:tailEnd/>
              </a:ln>
            </p:spPr>
            <p:txBody>
              <a:bodyPr/>
              <a:lstStyle/>
              <a:p>
                <a:endParaRPr lang="ar-SA"/>
              </a:p>
            </p:txBody>
          </p:sp>
          <p:sp>
            <p:nvSpPr>
              <p:cNvPr id="69663" name="Rectangle 18"/>
              <p:cNvSpPr>
                <a:spLocks noChangeArrowheads="1"/>
              </p:cNvSpPr>
              <p:nvPr/>
            </p:nvSpPr>
            <p:spPr bwMode="auto">
              <a:xfrm>
                <a:off x="4786" y="1162"/>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r>
                  <a:rPr lang="en-US" baseline="30000">
                    <a:latin typeface="Times New Roman" pitchFamily="18" charset="0"/>
                    <a:cs typeface="Times New Roman" pitchFamily="18" charset="0"/>
                  </a:rPr>
                  <a:t>c</a:t>
                </a:r>
                <a:r>
                  <a:rPr lang="en-US">
                    <a:latin typeface="Times New Roman" pitchFamily="18" charset="0"/>
                    <a:cs typeface="Times New Roman" pitchFamily="18" charset="0"/>
                    <a:sym typeface="Symbol" pitchFamily="18" charset="2"/>
                  </a:rPr>
                  <a:t></a:t>
                </a:r>
                <a:r>
                  <a:rPr lang="en-US">
                    <a:latin typeface="Times New Roman" pitchFamily="18" charset="0"/>
                    <a:cs typeface="Times New Roman" pitchFamily="18" charset="0"/>
                  </a:rPr>
                  <a:t>B</a:t>
                </a:r>
                <a:r>
                  <a:rPr lang="en-US" baseline="30000">
                    <a:latin typeface="Times New Roman" pitchFamily="18" charset="0"/>
                    <a:cs typeface="Times New Roman" pitchFamily="18" charset="0"/>
                  </a:rPr>
                  <a:t>c</a:t>
                </a:r>
                <a:endParaRPr lang="en-US">
                  <a:latin typeface="Times New Roman" pitchFamily="18" charset="0"/>
                  <a:cs typeface="Times New Roman" pitchFamily="18" charset="0"/>
                </a:endParaRPr>
              </a:p>
            </p:txBody>
          </p:sp>
          <p:sp>
            <p:nvSpPr>
              <p:cNvPr id="69664" name="Rectangle 19"/>
              <p:cNvSpPr>
                <a:spLocks noChangeArrowheads="1"/>
              </p:cNvSpPr>
              <p:nvPr/>
            </p:nvSpPr>
            <p:spPr bwMode="auto">
              <a:xfrm>
                <a:off x="3787" y="1026"/>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r>
                  <a:rPr lang="en-US">
                    <a:latin typeface="Times New Roman" pitchFamily="18" charset="0"/>
                    <a:cs typeface="Times New Roman" pitchFamily="18" charset="0"/>
                    <a:sym typeface="Symbol" pitchFamily="18" charset="2"/>
                  </a:rPr>
                  <a:t></a:t>
                </a:r>
                <a:r>
                  <a:rPr lang="en-US">
                    <a:latin typeface="Times New Roman" pitchFamily="18" charset="0"/>
                    <a:cs typeface="Times New Roman" pitchFamily="18" charset="0"/>
                  </a:rPr>
                  <a:t>B</a:t>
                </a:r>
              </a:p>
            </p:txBody>
          </p:sp>
          <p:sp>
            <p:nvSpPr>
              <p:cNvPr id="69665" name="Rectangle 20"/>
              <p:cNvSpPr>
                <a:spLocks noChangeArrowheads="1"/>
              </p:cNvSpPr>
              <p:nvPr/>
            </p:nvSpPr>
            <p:spPr bwMode="auto">
              <a:xfrm>
                <a:off x="3334" y="981"/>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r>
                  <a:rPr lang="en-US" baseline="30000">
                    <a:latin typeface="Times New Roman" pitchFamily="18" charset="0"/>
                    <a:cs typeface="Times New Roman" pitchFamily="18" charset="0"/>
                  </a:rPr>
                  <a:t>c</a:t>
                </a:r>
                <a:r>
                  <a:rPr lang="en-US">
                    <a:latin typeface="Times New Roman" pitchFamily="18" charset="0"/>
                    <a:cs typeface="Times New Roman" pitchFamily="18" charset="0"/>
                    <a:sym typeface="Symbol" pitchFamily="18" charset="2"/>
                  </a:rPr>
                  <a:t></a:t>
                </a:r>
                <a:r>
                  <a:rPr lang="en-US">
                    <a:latin typeface="Times New Roman" pitchFamily="18" charset="0"/>
                    <a:cs typeface="Times New Roman" pitchFamily="18" charset="0"/>
                  </a:rPr>
                  <a:t>B</a:t>
                </a:r>
              </a:p>
            </p:txBody>
          </p:sp>
          <p:sp>
            <p:nvSpPr>
              <p:cNvPr id="69666" name="Rectangle 21"/>
              <p:cNvSpPr>
                <a:spLocks noChangeArrowheads="1"/>
              </p:cNvSpPr>
              <p:nvPr/>
            </p:nvSpPr>
            <p:spPr bwMode="auto">
              <a:xfrm>
                <a:off x="4241" y="935"/>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r>
                  <a:rPr lang="en-US">
                    <a:latin typeface="Times New Roman" pitchFamily="18" charset="0"/>
                    <a:cs typeface="Times New Roman" pitchFamily="18" charset="0"/>
                    <a:sym typeface="Symbol" pitchFamily="18" charset="2"/>
                  </a:rPr>
                  <a:t></a:t>
                </a:r>
                <a:r>
                  <a:rPr lang="en-US">
                    <a:latin typeface="Times New Roman" pitchFamily="18" charset="0"/>
                    <a:cs typeface="Times New Roman" pitchFamily="18" charset="0"/>
                  </a:rPr>
                  <a:t>B</a:t>
                </a:r>
                <a:r>
                  <a:rPr lang="en-US" baseline="30000">
                    <a:latin typeface="Times New Roman" pitchFamily="18" charset="0"/>
                    <a:cs typeface="Times New Roman" pitchFamily="18" charset="0"/>
                  </a:rPr>
                  <a:t>c</a:t>
                </a:r>
                <a:endParaRPr lang="en-US">
                  <a:latin typeface="Times New Roman" pitchFamily="18" charset="0"/>
                  <a:cs typeface="Times New Roman" pitchFamily="18" charset="0"/>
                </a:endParaRPr>
              </a:p>
            </p:txBody>
          </p:sp>
        </p:grpSp>
      </p:grpSp>
      <p:sp>
        <p:nvSpPr>
          <p:cNvPr id="69640" name="Rectangle 25"/>
          <p:cNvSpPr>
            <a:spLocks noChangeArrowheads="1"/>
          </p:cNvSpPr>
          <p:nvPr/>
        </p:nvSpPr>
        <p:spPr bwMode="auto">
          <a:xfrm>
            <a:off x="3852863" y="2563813"/>
            <a:ext cx="1439862" cy="863600"/>
          </a:xfrm>
          <a:prstGeom prst="rect">
            <a:avLst/>
          </a:prstGeom>
          <a:noFill/>
          <a:ln w="9525">
            <a:solidFill>
              <a:schemeClr val="tx1"/>
            </a:solidFill>
            <a:miter lim="800000"/>
            <a:headEnd/>
            <a:tailEnd/>
          </a:ln>
        </p:spPr>
        <p:txBody>
          <a:bodyPr wrap="none" anchor="ctr"/>
          <a:lstStyle/>
          <a:p>
            <a:endParaRPr lang="ar-SA"/>
          </a:p>
        </p:txBody>
      </p:sp>
      <p:sp>
        <p:nvSpPr>
          <p:cNvPr id="69641" name="Rectangle 26"/>
          <p:cNvSpPr>
            <a:spLocks noChangeArrowheads="1"/>
          </p:cNvSpPr>
          <p:nvPr/>
        </p:nvSpPr>
        <p:spPr bwMode="auto">
          <a:xfrm>
            <a:off x="3852863" y="2565400"/>
            <a:ext cx="1439862" cy="863600"/>
          </a:xfrm>
          <a:prstGeom prst="rect">
            <a:avLst/>
          </a:prstGeom>
          <a:noFill/>
          <a:ln w="9525">
            <a:solidFill>
              <a:schemeClr val="tx1"/>
            </a:solidFill>
            <a:miter lim="800000"/>
            <a:headEnd/>
            <a:tailEnd/>
          </a:ln>
        </p:spPr>
        <p:txBody>
          <a:bodyPr wrap="none" anchor="ctr"/>
          <a:lstStyle/>
          <a:p>
            <a:endParaRPr lang="ar-SA"/>
          </a:p>
        </p:txBody>
      </p:sp>
      <p:sp>
        <p:nvSpPr>
          <p:cNvPr id="69642" name="Oval 27"/>
          <p:cNvSpPr>
            <a:spLocks noChangeArrowheads="1"/>
          </p:cNvSpPr>
          <p:nvPr/>
        </p:nvSpPr>
        <p:spPr bwMode="auto">
          <a:xfrm>
            <a:off x="3997325" y="2700338"/>
            <a:ext cx="1008063" cy="590550"/>
          </a:xfrm>
          <a:prstGeom prst="ellipse">
            <a:avLst/>
          </a:prstGeom>
          <a:solidFill>
            <a:schemeClr val="bg1"/>
          </a:solidFill>
          <a:ln w="9525">
            <a:solidFill>
              <a:schemeClr val="tx1"/>
            </a:solidFill>
            <a:round/>
            <a:headEnd/>
            <a:tailEnd/>
          </a:ln>
        </p:spPr>
        <p:txBody>
          <a:bodyPr wrap="none" anchor="ctr"/>
          <a:lstStyle/>
          <a:p>
            <a:pPr algn="ctr"/>
            <a:r>
              <a:rPr lang="en-US" sz="2000">
                <a:latin typeface="Times New Roman" pitchFamily="18" charset="0"/>
                <a:cs typeface="Times New Roman" pitchFamily="18" charset="0"/>
              </a:rPr>
              <a:t>A</a:t>
            </a:r>
          </a:p>
        </p:txBody>
      </p:sp>
      <p:sp>
        <p:nvSpPr>
          <p:cNvPr id="69643" name="Rectangle 28"/>
          <p:cNvSpPr>
            <a:spLocks noChangeArrowheads="1"/>
          </p:cNvSpPr>
          <p:nvPr/>
        </p:nvSpPr>
        <p:spPr bwMode="auto">
          <a:xfrm>
            <a:off x="4932363" y="2997200"/>
            <a:ext cx="431800" cy="431800"/>
          </a:xfrm>
          <a:prstGeom prst="rect">
            <a:avLst/>
          </a:prstGeom>
          <a:noFill/>
          <a:ln w="9525">
            <a:noFill/>
            <a:miter lim="800000"/>
            <a:headEnd/>
            <a:tailEnd/>
          </a:ln>
        </p:spPr>
        <p:txBody>
          <a:bodyPr wrap="none" anchor="ctr"/>
          <a:lstStyle/>
          <a:p>
            <a:pPr algn="ctr"/>
            <a:r>
              <a:rPr lang="en-US" b="1">
                <a:latin typeface="Times New Roman" pitchFamily="18" charset="0"/>
                <a:cs typeface="Times New Roman" pitchFamily="18" charset="0"/>
              </a:rPr>
              <a:t>A</a:t>
            </a:r>
            <a:r>
              <a:rPr lang="en-US" b="1" baseline="30000">
                <a:latin typeface="Times New Roman" pitchFamily="18" charset="0"/>
                <a:cs typeface="Times New Roman" pitchFamily="18" charset="0"/>
              </a:rPr>
              <a:t>c</a:t>
            </a:r>
            <a:endParaRPr lang="en-US" b="1">
              <a:latin typeface="Times New Roman" pitchFamily="18" charset="0"/>
              <a:cs typeface="Times New Roman" pitchFamily="18" charset="0"/>
            </a:endParaRPr>
          </a:p>
        </p:txBody>
      </p:sp>
      <p:grpSp>
        <p:nvGrpSpPr>
          <p:cNvPr id="69644" name="Group 43"/>
          <p:cNvGrpSpPr>
            <a:grpSpLocks/>
          </p:cNvGrpSpPr>
          <p:nvPr/>
        </p:nvGrpSpPr>
        <p:grpSpPr bwMode="auto">
          <a:xfrm>
            <a:off x="4765675" y="955675"/>
            <a:ext cx="2038350" cy="889000"/>
            <a:chOff x="3002" y="602"/>
            <a:chExt cx="1284" cy="787"/>
          </a:xfrm>
        </p:grpSpPr>
        <p:sp>
          <p:nvSpPr>
            <p:cNvPr id="69647" name="Rectangle 32"/>
            <p:cNvSpPr>
              <a:spLocks noChangeArrowheads="1"/>
            </p:cNvSpPr>
            <p:nvPr/>
          </p:nvSpPr>
          <p:spPr bwMode="auto">
            <a:xfrm>
              <a:off x="3054" y="602"/>
              <a:ext cx="1232" cy="787"/>
            </a:xfrm>
            <a:prstGeom prst="rect">
              <a:avLst/>
            </a:prstGeom>
            <a:noFill/>
            <a:ln w="9525">
              <a:solidFill>
                <a:schemeClr val="tx1"/>
              </a:solidFill>
              <a:miter lim="800000"/>
              <a:headEnd/>
              <a:tailEnd/>
            </a:ln>
          </p:spPr>
          <p:txBody>
            <a:bodyPr wrap="none" anchor="ctr"/>
            <a:lstStyle/>
            <a:p>
              <a:endParaRPr lang="ar-SA"/>
            </a:p>
          </p:txBody>
        </p:sp>
        <p:sp>
          <p:nvSpPr>
            <p:cNvPr id="69648" name="Oval 33"/>
            <p:cNvSpPr>
              <a:spLocks noChangeArrowheads="1"/>
            </p:cNvSpPr>
            <p:nvPr/>
          </p:nvSpPr>
          <p:spPr bwMode="auto">
            <a:xfrm>
              <a:off x="3157" y="810"/>
              <a:ext cx="539" cy="539"/>
            </a:xfrm>
            <a:prstGeom prst="ellipse">
              <a:avLst/>
            </a:prstGeom>
            <a:noFill/>
            <a:ln w="9525">
              <a:solidFill>
                <a:schemeClr val="tx1"/>
              </a:solidFill>
              <a:round/>
              <a:headEnd/>
              <a:tailEnd/>
            </a:ln>
          </p:spPr>
          <p:txBody>
            <a:bodyPr wrap="none" anchor="ctr"/>
            <a:lstStyle/>
            <a:p>
              <a:pPr algn="ctr"/>
              <a:endParaRPr lang="en-US"/>
            </a:p>
          </p:txBody>
        </p:sp>
        <p:sp>
          <p:nvSpPr>
            <p:cNvPr id="69649" name="Oval 34"/>
            <p:cNvSpPr>
              <a:spLocks noChangeArrowheads="1"/>
            </p:cNvSpPr>
            <p:nvPr/>
          </p:nvSpPr>
          <p:spPr bwMode="auto">
            <a:xfrm>
              <a:off x="3438" y="810"/>
              <a:ext cx="539" cy="539"/>
            </a:xfrm>
            <a:prstGeom prst="ellipse">
              <a:avLst/>
            </a:prstGeom>
            <a:noFill/>
            <a:ln w="9525">
              <a:solidFill>
                <a:schemeClr val="tx2"/>
              </a:solidFill>
              <a:round/>
              <a:headEnd/>
              <a:tailEnd/>
            </a:ln>
          </p:spPr>
          <p:txBody>
            <a:bodyPr wrap="none" anchor="ctr"/>
            <a:lstStyle/>
            <a:p>
              <a:endParaRPr lang="ar-SA"/>
            </a:p>
          </p:txBody>
        </p:sp>
        <p:sp>
          <p:nvSpPr>
            <p:cNvPr id="69650" name="Rectangle 35"/>
            <p:cNvSpPr>
              <a:spLocks noChangeArrowheads="1"/>
            </p:cNvSpPr>
            <p:nvPr/>
          </p:nvSpPr>
          <p:spPr bwMode="auto">
            <a:xfrm>
              <a:off x="3002" y="603"/>
              <a:ext cx="179" cy="166"/>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B</a:t>
              </a:r>
            </a:p>
          </p:txBody>
        </p:sp>
        <p:sp>
          <p:nvSpPr>
            <p:cNvPr id="69651" name="Rectangle 36"/>
            <p:cNvSpPr>
              <a:spLocks noChangeArrowheads="1"/>
            </p:cNvSpPr>
            <p:nvPr/>
          </p:nvSpPr>
          <p:spPr bwMode="auto">
            <a:xfrm>
              <a:off x="3927" y="643"/>
              <a:ext cx="179" cy="166"/>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p>
          </p:txBody>
        </p:sp>
        <p:sp>
          <p:nvSpPr>
            <p:cNvPr id="69652" name="Line 37"/>
            <p:cNvSpPr>
              <a:spLocks noChangeShapeType="1"/>
            </p:cNvSpPr>
            <p:nvPr/>
          </p:nvSpPr>
          <p:spPr bwMode="auto">
            <a:xfrm>
              <a:off x="3156" y="768"/>
              <a:ext cx="103" cy="125"/>
            </a:xfrm>
            <a:prstGeom prst="line">
              <a:avLst/>
            </a:prstGeom>
            <a:noFill/>
            <a:ln w="9525">
              <a:solidFill>
                <a:schemeClr val="tx1"/>
              </a:solidFill>
              <a:round/>
              <a:headEnd/>
              <a:tailEnd/>
            </a:ln>
          </p:spPr>
          <p:txBody>
            <a:bodyPr/>
            <a:lstStyle/>
            <a:p>
              <a:endParaRPr lang="ar-SA"/>
            </a:p>
          </p:txBody>
        </p:sp>
        <p:sp>
          <p:nvSpPr>
            <p:cNvPr id="69653" name="Line 38"/>
            <p:cNvSpPr>
              <a:spLocks noChangeShapeType="1"/>
            </p:cNvSpPr>
            <p:nvPr/>
          </p:nvSpPr>
          <p:spPr bwMode="auto">
            <a:xfrm flipH="1">
              <a:off x="3901" y="810"/>
              <a:ext cx="78" cy="83"/>
            </a:xfrm>
            <a:prstGeom prst="line">
              <a:avLst/>
            </a:prstGeom>
            <a:noFill/>
            <a:ln w="9525">
              <a:solidFill>
                <a:schemeClr val="tx1"/>
              </a:solidFill>
              <a:round/>
              <a:headEnd/>
              <a:tailEnd/>
            </a:ln>
          </p:spPr>
          <p:txBody>
            <a:bodyPr/>
            <a:lstStyle/>
            <a:p>
              <a:endParaRPr lang="ar-SA"/>
            </a:p>
          </p:txBody>
        </p:sp>
      </p:grpSp>
      <p:sp>
        <p:nvSpPr>
          <p:cNvPr id="69645" name="Rectangle 59"/>
          <p:cNvSpPr>
            <a:spLocks noChangeArrowheads="1"/>
          </p:cNvSpPr>
          <p:nvPr/>
        </p:nvSpPr>
        <p:spPr bwMode="auto">
          <a:xfrm>
            <a:off x="3563938" y="2205038"/>
            <a:ext cx="576262" cy="431800"/>
          </a:xfrm>
          <a:prstGeom prst="rect">
            <a:avLst/>
          </a:prstGeom>
          <a:noFill/>
          <a:ln w="9525">
            <a:noFill/>
            <a:miter lim="800000"/>
            <a:headEnd/>
            <a:tailEnd/>
          </a:ln>
        </p:spPr>
        <p:txBody>
          <a:bodyPr wrap="none" anchor="ctr"/>
          <a:lstStyle/>
          <a:p>
            <a:pPr algn="ctr"/>
            <a:r>
              <a:rPr lang="en-US"/>
              <a:t>Ω</a:t>
            </a:r>
          </a:p>
        </p:txBody>
      </p:sp>
      <p:sp>
        <p:nvSpPr>
          <p:cNvPr id="69646" name="Rectangle 72"/>
          <p:cNvSpPr>
            <a:spLocks noChangeArrowheads="1"/>
          </p:cNvSpPr>
          <p:nvPr/>
        </p:nvSpPr>
        <p:spPr bwMode="auto">
          <a:xfrm>
            <a:off x="4427538" y="692150"/>
            <a:ext cx="576262" cy="431800"/>
          </a:xfrm>
          <a:prstGeom prst="rect">
            <a:avLst/>
          </a:prstGeom>
          <a:noFill/>
          <a:ln w="9525">
            <a:noFill/>
            <a:miter lim="800000"/>
            <a:headEnd/>
            <a:tailEnd/>
          </a:ln>
        </p:spPr>
        <p:txBody>
          <a:bodyPr wrap="none" anchor="ctr"/>
          <a:lstStyle/>
          <a:p>
            <a:pPr algn="ctr"/>
            <a:r>
              <a:rPr lang="en-US"/>
              <a:t>Ω</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Number Placeholder 5"/>
          <p:cNvSpPr>
            <a:spLocks noGrp="1"/>
          </p:cNvSpPr>
          <p:nvPr>
            <p:ph type="sldNum" sz="quarter" idx="12"/>
          </p:nvPr>
        </p:nvSpPr>
        <p:spPr>
          <a:noFill/>
        </p:spPr>
        <p:txBody>
          <a:bodyPr/>
          <a:lstStyle/>
          <a:p>
            <a:fld id="{82FE05BE-35CE-45FC-A65A-30BA632892A4}" type="slidenum">
              <a:rPr lang="ar-SA" smtClean="0"/>
              <a:pPr/>
              <a:t>44</a:t>
            </a:fld>
            <a:endParaRPr lang="en-GB" smtClean="0"/>
          </a:p>
        </p:txBody>
      </p:sp>
      <p:pic>
        <p:nvPicPr>
          <p:cNvPr id="70659" name="Picture 4" descr="GW548H422"/>
          <p:cNvPicPr>
            <a:picLocks noGrp="1" noChangeAspect="1" noChangeArrowheads="1"/>
          </p:cNvPicPr>
          <p:nvPr>
            <p:ph type="body" idx="1"/>
          </p:nvPr>
        </p:nvPicPr>
        <p:blipFill>
          <a:blip r:embed="rId2"/>
          <a:srcRect/>
          <a:stretch>
            <a:fillRect/>
          </a:stretch>
        </p:blipFill>
        <p:spPr>
          <a:xfrm>
            <a:off x="539750" y="633413"/>
            <a:ext cx="7848600" cy="5748337"/>
          </a:xfrm>
          <a:noFill/>
        </p:spPr>
      </p:pic>
      <p:sp>
        <p:nvSpPr>
          <p:cNvPr id="70660" name="Rectangle 5"/>
          <p:cNvSpPr>
            <a:spLocks noChangeArrowheads="1"/>
          </p:cNvSpPr>
          <p:nvPr/>
        </p:nvSpPr>
        <p:spPr bwMode="auto">
          <a:xfrm>
            <a:off x="2700338" y="2276475"/>
            <a:ext cx="431800" cy="360363"/>
          </a:xfrm>
          <a:prstGeom prst="rect">
            <a:avLst/>
          </a:prstGeom>
          <a:solidFill>
            <a:schemeClr val="bg1"/>
          </a:solidFill>
          <a:ln w="9525">
            <a:noFill/>
            <a:miter lim="800000"/>
            <a:headEnd/>
            <a:tailEnd/>
          </a:ln>
        </p:spPr>
        <p:txBody>
          <a:bodyPr wrap="none" anchor="ctr"/>
          <a:lstStyle/>
          <a:p>
            <a:pPr algn="ctr"/>
            <a:r>
              <a:rPr lang="en-US" sz="2000" b="1"/>
              <a:t>Ω</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Slide Number Placeholder 6"/>
          <p:cNvSpPr>
            <a:spLocks noGrp="1"/>
          </p:cNvSpPr>
          <p:nvPr>
            <p:ph type="sldNum" sz="quarter" idx="12"/>
          </p:nvPr>
        </p:nvSpPr>
        <p:spPr>
          <a:noFill/>
        </p:spPr>
        <p:txBody>
          <a:bodyPr/>
          <a:lstStyle/>
          <a:p>
            <a:fld id="{8749F510-4868-4840-AE0E-4BD617F88E7C}" type="slidenum">
              <a:rPr lang="ar-SA" smtClean="0"/>
              <a:pPr/>
              <a:t>45</a:t>
            </a:fld>
            <a:endParaRPr lang="en-GB" smtClean="0"/>
          </a:p>
        </p:txBody>
      </p:sp>
      <p:sp>
        <p:nvSpPr>
          <p:cNvPr id="18436" name="Rectangle 2"/>
          <p:cNvSpPr>
            <a:spLocks noGrp="1" noChangeArrowheads="1"/>
          </p:cNvSpPr>
          <p:nvPr>
            <p:ph type="body" sz="half" idx="1"/>
          </p:nvPr>
        </p:nvSpPr>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18437"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18438"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endParaRPr lang="en-US" sz="2000">
              <a:latin typeface="Times New Roman" pitchFamily="18" charset="0"/>
              <a:cs typeface="Times New Roman" pitchFamily="18" charset="0"/>
            </a:endParaRPr>
          </a:p>
          <a:p>
            <a:pPr marL="342900" indent="-342900" algn="l"/>
            <a:endParaRPr lang="en-US" sz="2400" u="sng">
              <a:solidFill>
                <a:srgbClr val="CC0000"/>
              </a:solidFill>
              <a:latin typeface="Times New Roman" pitchFamily="18" charset="0"/>
              <a:cs typeface="Times New Roman" pitchFamily="18" charset="0"/>
            </a:endParaRPr>
          </a:p>
          <a:p>
            <a:pPr marL="342900" indent="-342900" algn="l"/>
            <a:r>
              <a:rPr lang="en-US" sz="2400" u="sng">
                <a:solidFill>
                  <a:srgbClr val="CC0000"/>
                </a:solidFill>
                <a:latin typeface="Times New Roman" pitchFamily="18" charset="0"/>
                <a:cs typeface="Times New Roman" pitchFamily="18" charset="0"/>
              </a:rPr>
              <a:t>Disjoint events</a:t>
            </a:r>
          </a:p>
          <a:p>
            <a:pPr marL="342900" indent="-342900" algn="l"/>
            <a:r>
              <a:rPr lang="en-US" sz="2200">
                <a:latin typeface="Times New Roman" pitchFamily="18" charset="0"/>
                <a:cs typeface="Times New Roman" pitchFamily="18" charset="0"/>
              </a:rPr>
              <a:t>Two events A and B are said to be disjoint (mutually exclusive) if </a:t>
            </a:r>
          </a:p>
          <a:p>
            <a:pPr marL="342900" indent="-342900" algn="l"/>
            <a:r>
              <a:rPr lang="en-US" sz="2000">
                <a:latin typeface="Times New Roman" pitchFamily="18" charset="0"/>
                <a:cs typeface="Times New Roman" pitchFamily="18" charset="0"/>
              </a:rPr>
              <a:t> </a:t>
            </a:r>
            <a:r>
              <a:rPr lang="en-US" sz="2200">
                <a:latin typeface="Times New Roman" pitchFamily="18" charset="0"/>
                <a:cs typeface="Times New Roman" pitchFamily="18" charset="0"/>
              </a:rPr>
              <a:t>A </a:t>
            </a:r>
            <a:r>
              <a:rPr lang="en-US" sz="2200" b="1">
                <a:latin typeface="Times New Roman" pitchFamily="18" charset="0"/>
                <a:cs typeface="Times New Roman" pitchFamily="18" charset="0"/>
                <a:sym typeface="Symbol" pitchFamily="18" charset="2"/>
              </a:rPr>
              <a:t></a:t>
            </a:r>
            <a:r>
              <a:rPr lang="en-US" sz="2200">
                <a:latin typeface="Times New Roman" pitchFamily="18" charset="0"/>
                <a:cs typeface="Times New Roman" pitchFamily="18" charset="0"/>
                <a:sym typeface="Symbol" pitchFamily="18" charset="2"/>
              </a:rPr>
              <a:t>B=</a:t>
            </a:r>
            <a:r>
              <a:rPr lang="en-US" sz="2000">
                <a:latin typeface="Times New Roman" pitchFamily="18" charset="0"/>
                <a:cs typeface="Times New Roman" pitchFamily="18" charset="0"/>
              </a:rPr>
              <a:t>     .</a:t>
            </a:r>
          </a:p>
          <a:p>
            <a:pPr marL="342900" indent="-342900" algn="l"/>
            <a:endParaRPr lang="en-US" sz="2000">
              <a:latin typeface="Times New Roman" pitchFamily="18" charset="0"/>
              <a:cs typeface="Times New Roman" pitchFamily="18" charset="0"/>
            </a:endParaRPr>
          </a:p>
          <a:p>
            <a:pPr marL="342900" indent="-342900" algn="l">
              <a:buFontTx/>
              <a:buChar char="-"/>
            </a:pPr>
            <a:r>
              <a:rPr lang="en-US" sz="2000">
                <a:latin typeface="Times New Roman" pitchFamily="18" charset="0"/>
                <a:cs typeface="Times New Roman" pitchFamily="18" charset="0"/>
              </a:rPr>
              <a:t>In the case of disjoint events</a:t>
            </a:r>
          </a:p>
          <a:p>
            <a:pPr marL="342900" indent="-342900" algn="l"/>
            <a:r>
              <a:rPr lang="en-US" sz="2000">
                <a:latin typeface="Times New Roman" pitchFamily="18" charset="0"/>
                <a:cs typeface="Times New Roman" pitchFamily="18" charset="0"/>
                <a:sym typeface="Symbol" pitchFamily="18" charset="2"/>
              </a:rPr>
              <a:t>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B)=0</a:t>
            </a:r>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P(A </a:t>
            </a:r>
            <a:r>
              <a:rPr lang="en-US" sz="2000" b="1">
                <a:latin typeface="Times New Roman" pitchFamily="18" charset="0"/>
                <a:cs typeface="Times New Roman" pitchFamily="18" charset="0"/>
                <a:sym typeface="Symbol" pitchFamily="18" charset="2"/>
              </a:rPr>
              <a:t> </a:t>
            </a:r>
            <a:r>
              <a:rPr lang="en-US" sz="2000">
                <a:latin typeface="Times New Roman" pitchFamily="18" charset="0"/>
                <a:cs typeface="Times New Roman" pitchFamily="18" charset="0"/>
                <a:sym typeface="Symbol" pitchFamily="18" charset="2"/>
              </a:rPr>
              <a:t>B)= P(A)+P(B)</a:t>
            </a:r>
          </a:p>
          <a:p>
            <a:pPr marL="342900" indent="-342900" algn="l"/>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18434" name="Object 6"/>
          <p:cNvGraphicFramePr>
            <a:graphicFrameLocks noChangeAspect="1"/>
          </p:cNvGraphicFramePr>
          <p:nvPr>
            <p:ph sz="half" idx="2"/>
          </p:nvPr>
        </p:nvGraphicFramePr>
        <p:xfrm>
          <a:off x="1476375" y="1868488"/>
          <a:ext cx="206375" cy="407987"/>
        </p:xfrm>
        <a:graphic>
          <a:graphicData uri="http://schemas.openxmlformats.org/presentationml/2006/ole">
            <p:oleObj spid="_x0000_s18434" name="Equation" r:id="rId4" imgW="126720" imgH="203040" progId="Equation.3">
              <p:embed/>
            </p:oleObj>
          </a:graphicData>
        </a:graphic>
      </p:graphicFrame>
      <p:sp>
        <p:nvSpPr>
          <p:cNvPr id="18439" name="Rectangle 10"/>
          <p:cNvSpPr>
            <a:spLocks noChangeArrowheads="1"/>
          </p:cNvSpPr>
          <p:nvPr/>
        </p:nvSpPr>
        <p:spPr bwMode="auto">
          <a:xfrm>
            <a:off x="2771775" y="3644900"/>
            <a:ext cx="576263" cy="360363"/>
          </a:xfrm>
          <a:prstGeom prst="rect">
            <a:avLst/>
          </a:prstGeom>
          <a:noFill/>
          <a:ln w="9525">
            <a:noFill/>
            <a:miter lim="800000"/>
            <a:headEnd/>
            <a:tailEnd/>
          </a:ln>
        </p:spPr>
        <p:txBody>
          <a:bodyPr wrap="none" anchor="ctr"/>
          <a:lstStyle/>
          <a:p>
            <a:pPr algn="ctr"/>
            <a:r>
              <a:rPr lang="en-US"/>
              <a:t>Ω</a:t>
            </a:r>
          </a:p>
        </p:txBody>
      </p:sp>
      <p:grpSp>
        <p:nvGrpSpPr>
          <p:cNvPr id="18440" name="Group 23"/>
          <p:cNvGrpSpPr>
            <a:grpSpLocks/>
          </p:cNvGrpSpPr>
          <p:nvPr/>
        </p:nvGrpSpPr>
        <p:grpSpPr bwMode="auto">
          <a:xfrm>
            <a:off x="2987675" y="4006850"/>
            <a:ext cx="3455988" cy="1366838"/>
            <a:chOff x="1882" y="1116"/>
            <a:chExt cx="2313" cy="861"/>
          </a:xfrm>
        </p:grpSpPr>
        <p:sp>
          <p:nvSpPr>
            <p:cNvPr id="18441" name="Rectangle 12"/>
            <p:cNvSpPr>
              <a:spLocks noChangeArrowheads="1"/>
            </p:cNvSpPr>
            <p:nvPr/>
          </p:nvSpPr>
          <p:spPr bwMode="auto">
            <a:xfrm>
              <a:off x="1973" y="1116"/>
              <a:ext cx="2177" cy="861"/>
            </a:xfrm>
            <a:prstGeom prst="rect">
              <a:avLst/>
            </a:prstGeom>
            <a:noFill/>
            <a:ln w="9525">
              <a:solidFill>
                <a:schemeClr val="tx1"/>
              </a:solidFill>
              <a:miter lim="800000"/>
              <a:headEnd/>
              <a:tailEnd/>
            </a:ln>
          </p:spPr>
          <p:txBody>
            <a:bodyPr wrap="none" anchor="ctr"/>
            <a:lstStyle/>
            <a:p>
              <a:endParaRPr lang="ar-SA"/>
            </a:p>
          </p:txBody>
        </p:sp>
        <p:sp>
          <p:nvSpPr>
            <p:cNvPr id="18442" name="Oval 13"/>
            <p:cNvSpPr>
              <a:spLocks noChangeArrowheads="1"/>
            </p:cNvSpPr>
            <p:nvPr/>
          </p:nvSpPr>
          <p:spPr bwMode="auto">
            <a:xfrm>
              <a:off x="2155" y="1344"/>
              <a:ext cx="770" cy="589"/>
            </a:xfrm>
            <a:prstGeom prst="ellipse">
              <a:avLst/>
            </a:prstGeom>
            <a:noFill/>
            <a:ln w="9525">
              <a:solidFill>
                <a:schemeClr val="tx1"/>
              </a:solidFill>
              <a:round/>
              <a:headEnd/>
              <a:tailEnd/>
            </a:ln>
          </p:spPr>
          <p:txBody>
            <a:bodyPr wrap="none" anchor="ctr"/>
            <a:lstStyle/>
            <a:p>
              <a:pPr algn="ctr"/>
              <a:endParaRPr lang="en-US"/>
            </a:p>
          </p:txBody>
        </p:sp>
        <p:sp>
          <p:nvSpPr>
            <p:cNvPr id="18443" name="Oval 14"/>
            <p:cNvSpPr>
              <a:spLocks noChangeArrowheads="1"/>
            </p:cNvSpPr>
            <p:nvPr/>
          </p:nvSpPr>
          <p:spPr bwMode="auto">
            <a:xfrm>
              <a:off x="3016" y="1344"/>
              <a:ext cx="772" cy="589"/>
            </a:xfrm>
            <a:prstGeom prst="ellipse">
              <a:avLst/>
            </a:prstGeom>
            <a:noFill/>
            <a:ln w="9525">
              <a:solidFill>
                <a:schemeClr val="tx2"/>
              </a:solidFill>
              <a:round/>
              <a:headEnd/>
              <a:tailEnd/>
            </a:ln>
          </p:spPr>
          <p:txBody>
            <a:bodyPr wrap="none" anchor="ctr"/>
            <a:lstStyle/>
            <a:p>
              <a:endParaRPr lang="ar-SA"/>
            </a:p>
          </p:txBody>
        </p:sp>
        <p:sp>
          <p:nvSpPr>
            <p:cNvPr id="18444" name="Rectangle 15"/>
            <p:cNvSpPr>
              <a:spLocks noChangeArrowheads="1"/>
            </p:cNvSpPr>
            <p:nvPr/>
          </p:nvSpPr>
          <p:spPr bwMode="auto">
            <a:xfrm>
              <a:off x="1882" y="1117"/>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B</a:t>
              </a:r>
            </a:p>
          </p:txBody>
        </p:sp>
        <p:sp>
          <p:nvSpPr>
            <p:cNvPr id="18445" name="Rectangle 16"/>
            <p:cNvSpPr>
              <a:spLocks noChangeArrowheads="1"/>
            </p:cNvSpPr>
            <p:nvPr/>
          </p:nvSpPr>
          <p:spPr bwMode="auto">
            <a:xfrm>
              <a:off x="3878" y="1117"/>
              <a:ext cx="317"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A</a:t>
              </a:r>
            </a:p>
          </p:txBody>
        </p:sp>
        <p:sp>
          <p:nvSpPr>
            <p:cNvPr id="18446" name="Line 17"/>
            <p:cNvSpPr>
              <a:spLocks noChangeShapeType="1"/>
            </p:cNvSpPr>
            <p:nvPr/>
          </p:nvSpPr>
          <p:spPr bwMode="auto">
            <a:xfrm>
              <a:off x="2154" y="1253"/>
              <a:ext cx="182" cy="136"/>
            </a:xfrm>
            <a:prstGeom prst="line">
              <a:avLst/>
            </a:prstGeom>
            <a:noFill/>
            <a:ln w="9525">
              <a:solidFill>
                <a:schemeClr val="tx1"/>
              </a:solidFill>
              <a:round/>
              <a:headEnd/>
              <a:tailEnd/>
            </a:ln>
          </p:spPr>
          <p:txBody>
            <a:bodyPr/>
            <a:lstStyle/>
            <a:p>
              <a:endParaRPr lang="ar-SA"/>
            </a:p>
          </p:txBody>
        </p:sp>
        <p:sp>
          <p:nvSpPr>
            <p:cNvPr id="18447" name="Line 18"/>
            <p:cNvSpPr>
              <a:spLocks noChangeShapeType="1"/>
            </p:cNvSpPr>
            <p:nvPr/>
          </p:nvSpPr>
          <p:spPr bwMode="auto">
            <a:xfrm flipH="1">
              <a:off x="3696" y="1344"/>
              <a:ext cx="137" cy="90"/>
            </a:xfrm>
            <a:prstGeom prst="line">
              <a:avLst/>
            </a:prstGeom>
            <a:noFill/>
            <a:ln w="9525">
              <a:solidFill>
                <a:schemeClr val="tx1"/>
              </a:solidFill>
              <a:round/>
              <a:headEnd/>
              <a:tailEnd/>
            </a:ln>
          </p:spPr>
          <p:txBody>
            <a:bodyPr/>
            <a:lstStyle/>
            <a:p>
              <a:endParaRPr lang="ar-SA"/>
            </a:p>
          </p:txBody>
        </p:sp>
      </p:gr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Number Placeholder 6"/>
          <p:cNvSpPr>
            <a:spLocks noGrp="1"/>
          </p:cNvSpPr>
          <p:nvPr>
            <p:ph type="sldNum" sz="quarter" idx="12"/>
          </p:nvPr>
        </p:nvSpPr>
        <p:spPr>
          <a:noFill/>
        </p:spPr>
        <p:txBody>
          <a:bodyPr/>
          <a:lstStyle/>
          <a:p>
            <a:fld id="{E658A209-9921-4E0A-9F5F-688AF50664DF}" type="slidenum">
              <a:rPr lang="ar-SA" smtClean="0"/>
              <a:pPr/>
              <a:t>46</a:t>
            </a:fld>
            <a:endParaRPr lang="en-GB" smtClean="0"/>
          </a:p>
        </p:txBody>
      </p:sp>
      <p:sp>
        <p:nvSpPr>
          <p:cNvPr id="71683" name="Rectangle 4"/>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1684" name="Rectangle 5"/>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62469" name="Rectangle 8"/>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533400" indent="-533400" algn="l"/>
            <a:r>
              <a:rPr lang="en-US" sz="3200" dirty="0"/>
              <a:t> </a:t>
            </a:r>
            <a:endParaRPr lang="en-US" sz="2000" dirty="0">
              <a:latin typeface="Times New Roman" pitchFamily="18" charset="0"/>
              <a:cs typeface="Times New Roman" pitchFamily="18" charset="0"/>
            </a:endParaRPr>
          </a:p>
          <a:p>
            <a:pPr marL="533400" indent="-533400" algn="l"/>
            <a:endParaRPr lang="en-US" sz="2000" dirty="0">
              <a:latin typeface="Times New Roman" pitchFamily="18" charset="0"/>
              <a:cs typeface="Times New Roman" pitchFamily="18" charset="0"/>
            </a:endParaRPr>
          </a:p>
          <a:p>
            <a:pPr marL="533400" indent="-533400" algn="l"/>
            <a:r>
              <a:rPr lang="en-US" sz="2000" u="sng" dirty="0">
                <a:solidFill>
                  <a:srgbClr val="FF0000"/>
                </a:solidFill>
                <a:latin typeface="Times New Roman" pitchFamily="18" charset="0"/>
                <a:cs typeface="Times New Roman" pitchFamily="18" charset="0"/>
              </a:rPr>
              <a:t>Example 3.3</a:t>
            </a:r>
          </a:p>
          <a:p>
            <a:pPr marL="533400" indent="-533400" algn="l"/>
            <a:r>
              <a:rPr lang="en-US" sz="2000" dirty="0">
                <a:latin typeface="Times New Roman" pitchFamily="18" charset="0"/>
                <a:cs typeface="Times New Roman" pitchFamily="18" charset="0"/>
              </a:rPr>
              <a:t>From a population of 80 babies in a certain hospital in the last month, let the even B=“is a boy”, and O=“is over weight” we have the following incomplete Venn diagram.</a:t>
            </a:r>
          </a:p>
          <a:p>
            <a:pPr marL="533400" indent="-533400" algn="l"/>
            <a:endParaRPr lang="en-US" sz="2000" dirty="0">
              <a:latin typeface="Times New Roman" pitchFamily="18" charset="0"/>
              <a:cs typeface="Times New Roman" pitchFamily="18" charset="0"/>
            </a:endParaRPr>
          </a:p>
          <a:p>
            <a:pPr marL="533400" indent="-533400" algn="l"/>
            <a:endParaRPr lang="en-US" sz="2000" dirty="0">
              <a:latin typeface="Times New Roman" pitchFamily="18" charset="0"/>
              <a:cs typeface="Times New Roman" pitchFamily="18" charset="0"/>
            </a:endParaRPr>
          </a:p>
          <a:p>
            <a:pPr marL="533400" indent="-533400" algn="l"/>
            <a:r>
              <a:rPr lang="en-US" sz="2000" dirty="0">
                <a:latin typeface="Times New Roman" pitchFamily="18" charset="0"/>
                <a:cs typeface="Times New Roman" pitchFamily="18" charset="0"/>
              </a:rPr>
              <a:t> -      It  is a boy</a:t>
            </a:r>
          </a:p>
          <a:p>
            <a:pPr marL="533400" indent="-533400" algn="l"/>
            <a:r>
              <a:rPr lang="en-US" sz="2000" dirty="0">
                <a:latin typeface="Times New Roman" pitchFamily="18" charset="0"/>
                <a:cs typeface="Times New Roman" pitchFamily="18" charset="0"/>
              </a:rPr>
              <a:t>P(B)</a:t>
            </a:r>
          </a:p>
          <a:p>
            <a:pPr marL="533400" indent="-533400" algn="l"/>
            <a:endParaRPr lang="en-US" sz="2000" dirty="0">
              <a:latin typeface="Times New Roman" pitchFamily="18" charset="0"/>
              <a:cs typeface="Times New Roman" pitchFamily="18" charset="0"/>
            </a:endParaRPr>
          </a:p>
          <a:p>
            <a:pPr marL="533400" indent="-533400" algn="l">
              <a:buFontTx/>
              <a:buChar char="-"/>
            </a:pPr>
            <a:r>
              <a:rPr lang="en-US" sz="2000" dirty="0">
                <a:latin typeface="Times New Roman" pitchFamily="18" charset="0"/>
                <a:cs typeface="Times New Roman" pitchFamily="18" charset="0"/>
              </a:rPr>
              <a:t>It is </a:t>
            </a:r>
            <a:r>
              <a:rPr lang="en-US" sz="2000" dirty="0" smtClean="0">
                <a:latin typeface="Times New Roman" pitchFamily="18" charset="0"/>
                <a:cs typeface="Times New Roman" pitchFamily="18" charset="0"/>
              </a:rPr>
              <a:t>a </a:t>
            </a:r>
            <a:r>
              <a:rPr lang="en-US" sz="2000" dirty="0">
                <a:latin typeface="Times New Roman" pitchFamily="18" charset="0"/>
                <a:cs typeface="Times New Roman" pitchFamily="18" charset="0"/>
              </a:rPr>
              <a:t>boy and overweight</a:t>
            </a:r>
          </a:p>
          <a:p>
            <a:pPr marL="533400" indent="-533400" algn="l"/>
            <a:r>
              <a:rPr lang="en-US" sz="2000" dirty="0">
                <a:latin typeface="Times New Roman" pitchFamily="18" charset="0"/>
                <a:cs typeface="Times New Roman" pitchFamily="18" charset="0"/>
              </a:rPr>
              <a:t>P(B∩O)=</a:t>
            </a:r>
          </a:p>
          <a:p>
            <a:pPr marL="533400" indent="-533400" algn="l"/>
            <a:endParaRPr lang="en-US" sz="2000" dirty="0">
              <a:latin typeface="Times New Roman" pitchFamily="18" charset="0"/>
              <a:cs typeface="Times New Roman" pitchFamily="18" charset="0"/>
            </a:endParaRPr>
          </a:p>
          <a:p>
            <a:pPr marL="533400" indent="-533400" algn="l">
              <a:buFontTx/>
              <a:buChar char="-"/>
            </a:pPr>
            <a:r>
              <a:rPr lang="en-US" sz="2000" dirty="0">
                <a:latin typeface="Times New Roman" pitchFamily="18" charset="0"/>
                <a:cs typeface="Times New Roman" pitchFamily="18" charset="0"/>
              </a:rPr>
              <a:t>It  is a boy or it is overweight</a:t>
            </a:r>
          </a:p>
          <a:p>
            <a:pPr marL="533400" indent="-533400" algn="l"/>
            <a:r>
              <a:rPr lang="en-US" sz="2000" dirty="0">
                <a:latin typeface="Times New Roman" pitchFamily="18" charset="0"/>
                <a:cs typeface="Times New Roman" pitchFamily="18" charset="0"/>
              </a:rPr>
              <a:t>P(B U O)=</a:t>
            </a:r>
            <a:endParaRPr lang="en-US" sz="2000" dirty="0">
              <a:solidFill>
                <a:srgbClr val="FF0000"/>
              </a:solidFill>
              <a:latin typeface="Times New Roman" pitchFamily="18" charset="0"/>
              <a:cs typeface="Times New Roman" pitchFamily="18" charset="0"/>
            </a:endParaRPr>
          </a:p>
          <a:p>
            <a:pPr marL="533400" indent="-533400" algn="l"/>
            <a:endParaRPr lang="en-US" sz="2000" dirty="0">
              <a:solidFill>
                <a:srgbClr val="FF0000"/>
              </a:solidFill>
              <a:latin typeface="Times New Roman" pitchFamily="18" charset="0"/>
              <a:cs typeface="Times New Roman" pitchFamily="18" charset="0"/>
            </a:endParaRPr>
          </a:p>
        </p:txBody>
      </p:sp>
      <p:sp>
        <p:nvSpPr>
          <p:cNvPr id="71686" name="Rectangle 12"/>
          <p:cNvSpPr>
            <a:spLocks noChangeArrowheads="1"/>
          </p:cNvSpPr>
          <p:nvPr/>
        </p:nvSpPr>
        <p:spPr bwMode="auto">
          <a:xfrm>
            <a:off x="4932363" y="3286125"/>
            <a:ext cx="3168650" cy="1366838"/>
          </a:xfrm>
          <a:prstGeom prst="rect">
            <a:avLst/>
          </a:prstGeom>
          <a:noFill/>
          <a:ln w="9525">
            <a:solidFill>
              <a:schemeClr val="tx1"/>
            </a:solidFill>
            <a:miter lim="800000"/>
            <a:headEnd/>
            <a:tailEnd/>
          </a:ln>
        </p:spPr>
        <p:txBody>
          <a:bodyPr wrap="none" anchor="ctr"/>
          <a:lstStyle/>
          <a:p>
            <a:endParaRPr lang="ar-SA"/>
          </a:p>
        </p:txBody>
      </p:sp>
      <p:sp>
        <p:nvSpPr>
          <p:cNvPr id="71687" name="Oval 13"/>
          <p:cNvSpPr>
            <a:spLocks noChangeArrowheads="1"/>
          </p:cNvSpPr>
          <p:nvPr/>
        </p:nvSpPr>
        <p:spPr bwMode="auto">
          <a:xfrm>
            <a:off x="5072063" y="3357563"/>
            <a:ext cx="1511300" cy="935037"/>
          </a:xfrm>
          <a:prstGeom prst="ellipse">
            <a:avLst/>
          </a:prstGeom>
          <a:noFill/>
          <a:ln w="9525">
            <a:solidFill>
              <a:schemeClr val="tx1"/>
            </a:solidFill>
            <a:round/>
            <a:headEnd/>
            <a:tailEnd/>
          </a:ln>
        </p:spPr>
        <p:txBody>
          <a:bodyPr wrap="none" anchor="ctr"/>
          <a:lstStyle/>
          <a:p>
            <a:pPr algn="ctr"/>
            <a:endParaRPr lang="en-US"/>
          </a:p>
        </p:txBody>
      </p:sp>
      <p:sp>
        <p:nvSpPr>
          <p:cNvPr id="71688" name="Oval 14"/>
          <p:cNvSpPr>
            <a:spLocks noChangeArrowheads="1"/>
          </p:cNvSpPr>
          <p:nvPr/>
        </p:nvSpPr>
        <p:spPr bwMode="auto">
          <a:xfrm>
            <a:off x="6156325" y="3357563"/>
            <a:ext cx="1511300" cy="935037"/>
          </a:xfrm>
          <a:prstGeom prst="ellipse">
            <a:avLst/>
          </a:prstGeom>
          <a:noFill/>
          <a:ln w="9525">
            <a:solidFill>
              <a:schemeClr val="tx2"/>
            </a:solidFill>
            <a:round/>
            <a:headEnd/>
            <a:tailEnd/>
          </a:ln>
        </p:spPr>
        <p:txBody>
          <a:bodyPr wrap="none" anchor="ctr"/>
          <a:lstStyle/>
          <a:p>
            <a:endParaRPr lang="ar-SA"/>
          </a:p>
        </p:txBody>
      </p:sp>
      <p:sp>
        <p:nvSpPr>
          <p:cNvPr id="71689" name="Rectangle 15"/>
          <p:cNvSpPr>
            <a:spLocks noChangeArrowheads="1"/>
          </p:cNvSpPr>
          <p:nvPr/>
        </p:nvSpPr>
        <p:spPr bwMode="auto">
          <a:xfrm>
            <a:off x="4860925" y="2997200"/>
            <a:ext cx="503238"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B</a:t>
            </a:r>
          </a:p>
        </p:txBody>
      </p:sp>
      <p:sp>
        <p:nvSpPr>
          <p:cNvPr id="71690" name="Rectangle 16"/>
          <p:cNvSpPr>
            <a:spLocks noChangeArrowheads="1"/>
          </p:cNvSpPr>
          <p:nvPr/>
        </p:nvSpPr>
        <p:spPr bwMode="auto">
          <a:xfrm>
            <a:off x="7451725" y="2997200"/>
            <a:ext cx="503238"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O</a:t>
            </a:r>
          </a:p>
        </p:txBody>
      </p:sp>
      <p:sp>
        <p:nvSpPr>
          <p:cNvPr id="71691" name="Line 17"/>
          <p:cNvSpPr>
            <a:spLocks noChangeShapeType="1"/>
          </p:cNvSpPr>
          <p:nvPr/>
        </p:nvSpPr>
        <p:spPr bwMode="auto">
          <a:xfrm>
            <a:off x="5211763" y="3213100"/>
            <a:ext cx="288925" cy="215900"/>
          </a:xfrm>
          <a:prstGeom prst="line">
            <a:avLst/>
          </a:prstGeom>
          <a:noFill/>
          <a:ln w="9525">
            <a:solidFill>
              <a:schemeClr val="tx1"/>
            </a:solidFill>
            <a:round/>
            <a:headEnd/>
            <a:tailEnd/>
          </a:ln>
        </p:spPr>
        <p:txBody>
          <a:bodyPr/>
          <a:lstStyle/>
          <a:p>
            <a:endParaRPr lang="ar-SA"/>
          </a:p>
        </p:txBody>
      </p:sp>
      <p:sp>
        <p:nvSpPr>
          <p:cNvPr id="71692" name="Line 18"/>
          <p:cNvSpPr>
            <a:spLocks noChangeShapeType="1"/>
          </p:cNvSpPr>
          <p:nvPr/>
        </p:nvSpPr>
        <p:spPr bwMode="auto">
          <a:xfrm flipH="1">
            <a:off x="7286625" y="3214688"/>
            <a:ext cx="288925" cy="214312"/>
          </a:xfrm>
          <a:prstGeom prst="line">
            <a:avLst/>
          </a:prstGeom>
          <a:noFill/>
          <a:ln w="9525">
            <a:solidFill>
              <a:schemeClr val="tx1"/>
            </a:solidFill>
            <a:round/>
            <a:headEnd/>
            <a:tailEnd/>
          </a:ln>
        </p:spPr>
        <p:txBody>
          <a:bodyPr/>
          <a:lstStyle/>
          <a:p>
            <a:endParaRPr lang="ar-SA"/>
          </a:p>
        </p:txBody>
      </p:sp>
      <p:sp>
        <p:nvSpPr>
          <p:cNvPr id="71693" name="Rectangle 19"/>
          <p:cNvSpPr>
            <a:spLocks noChangeArrowheads="1"/>
          </p:cNvSpPr>
          <p:nvPr/>
        </p:nvSpPr>
        <p:spPr bwMode="auto">
          <a:xfrm>
            <a:off x="5219700" y="3502025"/>
            <a:ext cx="433388" cy="358775"/>
          </a:xfrm>
          <a:prstGeom prst="rect">
            <a:avLst/>
          </a:prstGeom>
          <a:noFill/>
          <a:ln w="9525">
            <a:noFill/>
            <a:miter lim="800000"/>
            <a:headEnd/>
            <a:tailEnd/>
          </a:ln>
        </p:spPr>
        <p:txBody>
          <a:bodyPr wrap="none" anchor="ctr"/>
          <a:lstStyle/>
          <a:p>
            <a:pPr algn="ctr"/>
            <a:r>
              <a:rPr lang="en-US"/>
              <a:t>39</a:t>
            </a:r>
          </a:p>
        </p:txBody>
      </p:sp>
      <p:sp>
        <p:nvSpPr>
          <p:cNvPr id="71694" name="Rectangle 20"/>
          <p:cNvSpPr>
            <a:spLocks noChangeArrowheads="1"/>
          </p:cNvSpPr>
          <p:nvPr/>
        </p:nvSpPr>
        <p:spPr bwMode="auto">
          <a:xfrm>
            <a:off x="7234238" y="3573463"/>
            <a:ext cx="433387" cy="358775"/>
          </a:xfrm>
          <a:prstGeom prst="rect">
            <a:avLst/>
          </a:prstGeom>
          <a:noFill/>
          <a:ln w="9525">
            <a:noFill/>
            <a:miter lim="800000"/>
            <a:headEnd/>
            <a:tailEnd/>
          </a:ln>
        </p:spPr>
        <p:txBody>
          <a:bodyPr wrap="none" anchor="ctr"/>
          <a:lstStyle/>
          <a:p>
            <a:pPr algn="ctr"/>
            <a:r>
              <a:rPr lang="en-US"/>
              <a:t>7</a:t>
            </a:r>
          </a:p>
        </p:txBody>
      </p:sp>
      <p:sp>
        <p:nvSpPr>
          <p:cNvPr id="71695" name="Rectangle 21"/>
          <p:cNvSpPr>
            <a:spLocks noChangeArrowheads="1"/>
          </p:cNvSpPr>
          <p:nvPr/>
        </p:nvSpPr>
        <p:spPr bwMode="auto">
          <a:xfrm flipH="1">
            <a:off x="5000625" y="4286250"/>
            <a:ext cx="357188" cy="285750"/>
          </a:xfrm>
          <a:prstGeom prst="rect">
            <a:avLst/>
          </a:prstGeom>
          <a:noFill/>
          <a:ln w="9525">
            <a:noFill/>
            <a:miter lim="800000"/>
            <a:headEnd/>
            <a:tailEnd/>
          </a:ln>
        </p:spPr>
        <p:txBody>
          <a:bodyPr wrap="none" anchor="ctr"/>
          <a:lstStyle/>
          <a:p>
            <a:pPr algn="ctr"/>
            <a:r>
              <a:rPr lang="en-US"/>
              <a:t>31</a:t>
            </a:r>
          </a:p>
        </p:txBody>
      </p:sp>
      <p:sp>
        <p:nvSpPr>
          <p:cNvPr id="62481" name="Rectangle 19"/>
          <p:cNvSpPr>
            <a:spLocks noChangeArrowheads="1"/>
          </p:cNvSpPr>
          <p:nvPr/>
        </p:nvSpPr>
        <p:spPr bwMode="auto">
          <a:xfrm>
            <a:off x="6227763" y="3717925"/>
            <a:ext cx="433387" cy="358775"/>
          </a:xfrm>
          <a:prstGeom prst="rect">
            <a:avLst/>
          </a:prstGeom>
          <a:noFill/>
          <a:ln w="9525">
            <a:noFill/>
            <a:miter lim="800000"/>
            <a:headEnd/>
            <a:tailEnd/>
          </a:ln>
        </p:spPr>
        <p:txBody>
          <a:bodyPr wrap="none" anchor="ctr"/>
          <a:lstStyle/>
          <a:p>
            <a:pPr algn="ctr"/>
            <a:r>
              <a:rPr lang="en-US"/>
              <a:t>3</a:t>
            </a:r>
          </a:p>
        </p:txBody>
      </p:sp>
      <p:sp>
        <p:nvSpPr>
          <p:cNvPr id="62482" name="Rectangle 18"/>
          <p:cNvSpPr>
            <a:spLocks noChangeArrowheads="1"/>
          </p:cNvSpPr>
          <p:nvPr/>
        </p:nvSpPr>
        <p:spPr bwMode="auto">
          <a:xfrm>
            <a:off x="909638" y="3246438"/>
            <a:ext cx="2006600" cy="366712"/>
          </a:xfrm>
          <a:prstGeom prst="rect">
            <a:avLst/>
          </a:prstGeom>
          <a:noFill/>
          <a:ln w="9525">
            <a:noFill/>
            <a:miter lim="800000"/>
            <a:headEnd/>
            <a:tailEnd/>
          </a:ln>
        </p:spPr>
        <p:txBody>
          <a:bodyPr wrap="none">
            <a:spAutoFit/>
          </a:bodyPr>
          <a:lstStyle/>
          <a:p>
            <a:r>
              <a:rPr lang="en-US"/>
              <a:t>=(3+39)/80=0.525</a:t>
            </a:r>
          </a:p>
        </p:txBody>
      </p:sp>
      <p:sp>
        <p:nvSpPr>
          <p:cNvPr id="62483" name="Rectangle 19"/>
          <p:cNvSpPr>
            <a:spLocks noChangeArrowheads="1"/>
          </p:cNvSpPr>
          <p:nvPr/>
        </p:nvSpPr>
        <p:spPr bwMode="auto">
          <a:xfrm>
            <a:off x="1476375" y="4141788"/>
            <a:ext cx="1460500" cy="366712"/>
          </a:xfrm>
          <a:prstGeom prst="rect">
            <a:avLst/>
          </a:prstGeom>
          <a:noFill/>
          <a:ln w="9525">
            <a:noFill/>
            <a:miter lim="800000"/>
            <a:headEnd/>
            <a:tailEnd/>
          </a:ln>
        </p:spPr>
        <p:txBody>
          <a:bodyPr wrap="none">
            <a:spAutoFit/>
          </a:bodyPr>
          <a:lstStyle/>
          <a:p>
            <a:r>
              <a:rPr lang="en-US"/>
              <a:t>3/80=0.0357</a:t>
            </a:r>
          </a:p>
        </p:txBody>
      </p:sp>
      <p:sp>
        <p:nvSpPr>
          <p:cNvPr id="62484" name="Rectangle 20"/>
          <p:cNvSpPr>
            <a:spLocks noChangeArrowheads="1"/>
          </p:cNvSpPr>
          <p:nvPr/>
        </p:nvSpPr>
        <p:spPr bwMode="auto">
          <a:xfrm>
            <a:off x="1619250" y="5013325"/>
            <a:ext cx="2260600" cy="366713"/>
          </a:xfrm>
          <a:prstGeom prst="rect">
            <a:avLst/>
          </a:prstGeom>
          <a:noFill/>
          <a:ln w="9525">
            <a:noFill/>
            <a:miter lim="800000"/>
            <a:headEnd/>
            <a:tailEnd/>
          </a:ln>
        </p:spPr>
        <p:txBody>
          <a:bodyPr wrap="none">
            <a:spAutoFit/>
          </a:bodyPr>
          <a:lstStyle/>
          <a:p>
            <a:r>
              <a:rPr lang="en-US"/>
              <a:t>(39+3+7)/80=0.6125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2481"/>
                                        </p:tgtEl>
                                        <p:attrNameLst>
                                          <p:attrName>style.visibility</p:attrName>
                                        </p:attrNameLst>
                                      </p:cBhvr>
                                      <p:to>
                                        <p:strVal val="visible"/>
                                      </p:to>
                                    </p:set>
                                    <p:animEffect transition="in" filter="dissolve">
                                      <p:cBhvr>
                                        <p:cTn id="7" dur="500"/>
                                        <p:tgtEl>
                                          <p:spTgt spid="6248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62469">
                                            <p:txEl>
                                              <p:pRg st="7" end="7"/>
                                            </p:txEl>
                                          </p:spTgt>
                                        </p:tgtEl>
                                        <p:attrNameLst>
                                          <p:attrName>style.visibility</p:attrName>
                                        </p:attrNameLst>
                                      </p:cBhvr>
                                      <p:to>
                                        <p:strVal val="visible"/>
                                      </p:to>
                                    </p:set>
                                    <p:anim calcmode="lin" valueType="num">
                                      <p:cBhvr additive="base">
                                        <p:cTn id="12" dur="500" fill="hold"/>
                                        <p:tgtEl>
                                          <p:spTgt spid="62469">
                                            <p:txEl>
                                              <p:pRg st="7" end="7"/>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6246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2482"/>
                                        </p:tgtEl>
                                        <p:attrNameLst>
                                          <p:attrName>style.visibility</p:attrName>
                                        </p:attrNameLst>
                                      </p:cBhvr>
                                      <p:to>
                                        <p:strVal val="visible"/>
                                      </p:to>
                                    </p:set>
                                    <p:animEffect transition="in" filter="fade">
                                      <p:cBhvr>
                                        <p:cTn id="18" dur="1000"/>
                                        <p:tgtEl>
                                          <p:spTgt spid="62482"/>
                                        </p:tgtEl>
                                      </p:cBhvr>
                                    </p:animEffect>
                                  </p:childTnLst>
                                </p:cTn>
                              </p:par>
                            </p:childTnLst>
                          </p:cTn>
                        </p:par>
                      </p:childTnLst>
                    </p:cTn>
                  </p:par>
                  <p:par>
                    <p:cTn id="19" fill="hold">
                      <p:stCondLst>
                        <p:cond delay="indefinite"/>
                      </p:stCondLst>
                      <p:childTnLst>
                        <p:par>
                          <p:cTn id="20" fill="hold">
                            <p:stCondLst>
                              <p:cond delay="0"/>
                            </p:stCondLst>
                            <p:childTnLst>
                              <p:par>
                                <p:cTn id="21" presetID="12" presetClass="entr" presetSubtype="8" fill="hold" nodeType="clickEffect">
                                  <p:stCondLst>
                                    <p:cond delay="0"/>
                                  </p:stCondLst>
                                  <p:childTnLst>
                                    <p:set>
                                      <p:cBhvr>
                                        <p:cTn id="22" dur="1" fill="hold">
                                          <p:stCondLst>
                                            <p:cond delay="0"/>
                                          </p:stCondLst>
                                        </p:cTn>
                                        <p:tgtEl>
                                          <p:spTgt spid="62469">
                                            <p:txEl>
                                              <p:pRg st="10" end="10"/>
                                            </p:txEl>
                                          </p:spTgt>
                                        </p:tgtEl>
                                        <p:attrNameLst>
                                          <p:attrName>style.visibility</p:attrName>
                                        </p:attrNameLst>
                                      </p:cBhvr>
                                      <p:to>
                                        <p:strVal val="visible"/>
                                      </p:to>
                                    </p:set>
                                    <p:animEffect transition="in" filter="slide(fromLeft)">
                                      <p:cBhvr>
                                        <p:cTn id="23" dur="500"/>
                                        <p:tgtEl>
                                          <p:spTgt spid="62469">
                                            <p:txEl>
                                              <p:pRg st="10" end="1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0" presetClass="entr" presetSubtype="0" decel="100000" fill="hold" grpId="0" nodeType="clickEffect">
                                  <p:stCondLst>
                                    <p:cond delay="0"/>
                                  </p:stCondLst>
                                  <p:childTnLst>
                                    <p:set>
                                      <p:cBhvr>
                                        <p:cTn id="27" dur="1" fill="hold">
                                          <p:stCondLst>
                                            <p:cond delay="0"/>
                                          </p:stCondLst>
                                        </p:cTn>
                                        <p:tgtEl>
                                          <p:spTgt spid="62483"/>
                                        </p:tgtEl>
                                        <p:attrNameLst>
                                          <p:attrName>style.visibility</p:attrName>
                                        </p:attrNameLst>
                                      </p:cBhvr>
                                      <p:to>
                                        <p:strVal val="visible"/>
                                      </p:to>
                                    </p:set>
                                    <p:anim calcmode="lin" valueType="num">
                                      <p:cBhvr>
                                        <p:cTn id="28" dur="500" fill="hold"/>
                                        <p:tgtEl>
                                          <p:spTgt spid="62483"/>
                                        </p:tgtEl>
                                        <p:attrNameLst>
                                          <p:attrName>ppt_w</p:attrName>
                                        </p:attrNameLst>
                                      </p:cBhvr>
                                      <p:tavLst>
                                        <p:tav tm="0">
                                          <p:val>
                                            <p:strVal val="#ppt_w+.3"/>
                                          </p:val>
                                        </p:tav>
                                        <p:tav tm="100000">
                                          <p:val>
                                            <p:strVal val="#ppt_w"/>
                                          </p:val>
                                        </p:tav>
                                      </p:tavLst>
                                    </p:anim>
                                    <p:anim calcmode="lin" valueType="num">
                                      <p:cBhvr>
                                        <p:cTn id="29" dur="500" fill="hold"/>
                                        <p:tgtEl>
                                          <p:spTgt spid="62483"/>
                                        </p:tgtEl>
                                        <p:attrNameLst>
                                          <p:attrName>ppt_h</p:attrName>
                                        </p:attrNameLst>
                                      </p:cBhvr>
                                      <p:tavLst>
                                        <p:tav tm="0">
                                          <p:val>
                                            <p:strVal val="#ppt_h"/>
                                          </p:val>
                                        </p:tav>
                                        <p:tav tm="100000">
                                          <p:val>
                                            <p:strVal val="#ppt_h"/>
                                          </p:val>
                                        </p:tav>
                                      </p:tavLst>
                                    </p:anim>
                                    <p:animEffect transition="in" filter="fade">
                                      <p:cBhvr>
                                        <p:cTn id="30" dur="500"/>
                                        <p:tgtEl>
                                          <p:spTgt spid="6248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62469">
                                            <p:txEl>
                                              <p:pRg st="13" end="13"/>
                                            </p:txEl>
                                          </p:spTgt>
                                        </p:tgtEl>
                                        <p:attrNameLst>
                                          <p:attrName>style.visibility</p:attrName>
                                        </p:attrNameLst>
                                      </p:cBhvr>
                                      <p:to>
                                        <p:strVal val="visible"/>
                                      </p:to>
                                    </p:set>
                                    <p:animEffect transition="in" filter="fade">
                                      <p:cBhvr>
                                        <p:cTn id="35" dur="1000"/>
                                        <p:tgtEl>
                                          <p:spTgt spid="62469">
                                            <p:txEl>
                                              <p:pRg st="13" end="1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grpId="0" nodeType="clickEffect">
                                  <p:stCondLst>
                                    <p:cond delay="0"/>
                                  </p:stCondLst>
                                  <p:childTnLst>
                                    <p:set>
                                      <p:cBhvr>
                                        <p:cTn id="39" dur="1" fill="hold">
                                          <p:stCondLst>
                                            <p:cond delay="0"/>
                                          </p:stCondLst>
                                        </p:cTn>
                                        <p:tgtEl>
                                          <p:spTgt spid="62484"/>
                                        </p:tgtEl>
                                        <p:attrNameLst>
                                          <p:attrName>style.visibility</p:attrName>
                                        </p:attrNameLst>
                                      </p:cBhvr>
                                      <p:to>
                                        <p:strVal val="visible"/>
                                      </p:to>
                                    </p:set>
                                    <p:animEffect transition="in" filter="dissolve">
                                      <p:cBhvr>
                                        <p:cTn id="40" dur="500"/>
                                        <p:tgtEl>
                                          <p:spTgt spid="624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81" grpId="0"/>
      <p:bldP spid="62482" grpId="0"/>
      <p:bldP spid="62483" grpId="0"/>
      <p:bldP spid="6248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7"/>
          <p:cNvSpPr>
            <a:spLocks noGrp="1"/>
          </p:cNvSpPr>
          <p:nvPr>
            <p:ph type="sldNum" sz="quarter" idx="12"/>
          </p:nvPr>
        </p:nvSpPr>
        <p:spPr>
          <a:noFill/>
        </p:spPr>
        <p:txBody>
          <a:bodyPr/>
          <a:lstStyle/>
          <a:p>
            <a:fld id="{F7418E11-05F4-4674-B13E-107296037309}" type="slidenum">
              <a:rPr lang="ar-SA" smtClean="0"/>
              <a:pPr/>
              <a:t>47</a:t>
            </a:fld>
            <a:endParaRPr lang="en-GB" smtClean="0"/>
          </a:p>
        </p:txBody>
      </p:sp>
      <p:sp>
        <p:nvSpPr>
          <p:cNvPr id="72707" name="Rectangle 2"/>
          <p:cNvSpPr>
            <a:spLocks noGrp="1" noChangeArrowheads="1"/>
          </p:cNvSpPr>
          <p:nvPr>
            <p:ph type="body" sz="half" idx="1"/>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72708"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2709"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72710" name="Rectangle 5"/>
          <p:cNvSpPr>
            <a:spLocks noChangeArrowheads="1"/>
          </p:cNvSpPr>
          <p:nvPr/>
        </p:nvSpPr>
        <p:spPr bwMode="auto">
          <a:xfrm>
            <a:off x="395288" y="260350"/>
            <a:ext cx="8291512" cy="6597650"/>
          </a:xfrm>
          <a:prstGeom prst="rect">
            <a:avLst/>
          </a:prstGeom>
          <a:noFill/>
          <a:ln w="9525">
            <a:noFill/>
            <a:miter lim="800000"/>
            <a:headEnd/>
            <a:tailEnd/>
          </a:ln>
        </p:spPr>
        <p:txBody>
          <a:bodyPr/>
          <a:lstStyle/>
          <a:p>
            <a:pPr marL="533400" indent="-533400" algn="l"/>
            <a:endParaRPr lang="en-US" sz="2200" u="sng">
              <a:solidFill>
                <a:srgbClr val="CC0000"/>
              </a:solidFill>
              <a:latin typeface="Times New Roman" pitchFamily="18" charset="0"/>
              <a:cs typeface="Times New Roman" pitchFamily="18" charset="0"/>
            </a:endParaRPr>
          </a:p>
          <a:p>
            <a:pPr marL="533400" indent="-533400" algn="l"/>
            <a:r>
              <a:rPr lang="en-US" sz="2200" u="sng">
                <a:solidFill>
                  <a:srgbClr val="CC0000"/>
                </a:solidFill>
                <a:latin typeface="Times New Roman" pitchFamily="18" charset="0"/>
                <a:cs typeface="Times New Roman" pitchFamily="18" charset="0"/>
              </a:rPr>
              <a:t>Conditional probability:             </a:t>
            </a:r>
            <a:endParaRPr lang="en-US" sz="2200" b="1" i="1" u="sng">
              <a:solidFill>
                <a:srgbClr val="CC0000"/>
              </a:solidFill>
              <a:latin typeface="Times New Roman" pitchFamily="18" charset="0"/>
              <a:cs typeface="Times New Roman" pitchFamily="18" charset="0"/>
            </a:endParaRPr>
          </a:p>
          <a:p>
            <a:pPr marL="533400" indent="-533400" algn="l"/>
            <a:r>
              <a:rPr lang="en-US" sz="2200">
                <a:latin typeface="Times New Roman" pitchFamily="18" charset="0"/>
                <a:cs typeface="Times New Roman" pitchFamily="18" charset="0"/>
              </a:rPr>
              <a:t>the conditional probability of A given B is equal to the probability of  </a:t>
            </a:r>
          </a:p>
          <a:p>
            <a:pPr marL="533400" indent="-533400" algn="l"/>
            <a:r>
              <a:rPr lang="en-US" sz="2200">
                <a:latin typeface="Times New Roman" pitchFamily="18" charset="0"/>
                <a:cs typeface="Times New Roman" pitchFamily="18" charset="0"/>
              </a:rPr>
              <a:t> </a:t>
            </a:r>
            <a:r>
              <a:rPr lang="en-US" sz="2000">
                <a:latin typeface="Times New Roman" pitchFamily="18" charset="0"/>
                <a:cs typeface="Times New Roman" pitchFamily="18" charset="0"/>
                <a:sym typeface="Symbol" pitchFamily="18" charset="2"/>
              </a:rPr>
              <a:t>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 divided by the probability of B, providing the probability of B is not zero.</a:t>
            </a:r>
          </a:p>
          <a:p>
            <a:pPr marL="533400" indent="-533400" algn="l"/>
            <a:r>
              <a:rPr lang="en-US" sz="2200">
                <a:latin typeface="Times New Roman" pitchFamily="18" charset="0"/>
                <a:cs typeface="Times New Roman" pitchFamily="18" charset="0"/>
              </a:rPr>
              <a:t> That is</a:t>
            </a:r>
          </a:p>
          <a:p>
            <a:pPr marL="533400" indent="-533400" algn="l"/>
            <a:r>
              <a:rPr lang="en-US" sz="2000">
                <a:latin typeface="Times New Roman" pitchFamily="18" charset="0"/>
                <a:cs typeface="Times New Roman" pitchFamily="18" charset="0"/>
                <a:sym typeface="Symbol" pitchFamily="18" charset="2"/>
              </a:rPr>
              <a:t>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 )/ P(B)  , P(B) ≠0</a:t>
            </a:r>
          </a:p>
          <a:p>
            <a:pPr marL="533400" indent="-533400" algn="l"/>
            <a:endParaRPr lang="en-US" sz="2000">
              <a:latin typeface="Times New Roman" pitchFamily="18" charset="0"/>
              <a:cs typeface="Times New Roman" pitchFamily="18" charset="0"/>
              <a:sym typeface="Symbol" pitchFamily="18" charset="2"/>
            </a:endParaRPr>
          </a:p>
          <a:p>
            <a:pPr marL="533400" indent="-533400" algn="l"/>
            <a:r>
              <a:rPr lang="en-US" sz="2000" u="sng">
                <a:latin typeface="Times New Roman" pitchFamily="18" charset="0"/>
                <a:cs typeface="Times New Roman" pitchFamily="18" charset="0"/>
                <a:sym typeface="Symbol" pitchFamily="18" charset="2"/>
              </a:rPr>
              <a:t>Notes:</a:t>
            </a:r>
          </a:p>
          <a:p>
            <a:pPr marL="533400" indent="-533400" algn="l">
              <a:buFontTx/>
              <a:buAutoNum type="arabicPeriod"/>
            </a:pPr>
            <a:r>
              <a:rPr lang="en-US" sz="2000">
                <a:latin typeface="Times New Roman" pitchFamily="18" charset="0"/>
                <a:cs typeface="Times New Roman" pitchFamily="18" charset="0"/>
                <a:sym typeface="Symbol" pitchFamily="18" charset="2"/>
              </a:rPr>
              <a:t>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 is the probability of the event A if we know that the event B has occurred</a:t>
            </a:r>
          </a:p>
          <a:p>
            <a:pPr marL="533400" indent="-533400" algn="l">
              <a:buFontTx/>
              <a:buAutoNum type="arabicPeriod"/>
            </a:pPr>
            <a:r>
              <a:rPr lang="en-US" sz="2000">
                <a:latin typeface="Times New Roman" pitchFamily="18" charset="0"/>
                <a:cs typeface="Times New Roman" pitchFamily="18" charset="0"/>
                <a:sym typeface="Symbol" pitchFamily="18" charset="2"/>
              </a:rPr>
              <a:t>P(B</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A)=P(A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 )/ P(A)  , P(A) ≠0</a:t>
            </a:r>
          </a:p>
          <a:p>
            <a:pPr marL="533400" indent="-533400" algn="l"/>
            <a:r>
              <a:rPr lang="en-US" sz="2000">
                <a:solidFill>
                  <a:srgbClr val="BCA7F7"/>
                </a:solidFill>
                <a:latin typeface="Times New Roman" pitchFamily="18" charset="0"/>
                <a:cs typeface="Times New Roman" pitchFamily="18" charset="0"/>
                <a:sym typeface="Symbol" pitchFamily="18" charset="2"/>
              </a:rPr>
              <a:t>-----------------------------------------------------</a:t>
            </a:r>
          </a:p>
          <a:p>
            <a:pPr marL="533400" indent="-533400" algn="l"/>
            <a:r>
              <a:rPr lang="en-US" sz="2000" u="sng">
                <a:solidFill>
                  <a:srgbClr val="339966"/>
                </a:solidFill>
                <a:latin typeface="Times New Roman" pitchFamily="18" charset="0"/>
                <a:cs typeface="Times New Roman" pitchFamily="18" charset="0"/>
                <a:sym typeface="Symbol" pitchFamily="18" charset="2"/>
              </a:rPr>
              <a:t>Example</a:t>
            </a:r>
          </a:p>
          <a:p>
            <a:pPr marL="533400" indent="-533400" algn="l"/>
            <a:r>
              <a:rPr lang="en-US" sz="2000">
                <a:latin typeface="Times New Roman" pitchFamily="18" charset="0"/>
                <a:cs typeface="Times New Roman" pitchFamily="18" charset="0"/>
                <a:sym typeface="Symbol" pitchFamily="18" charset="2"/>
              </a:rPr>
              <a:t>Referring to example 3.3 what is the probability that </a:t>
            </a:r>
          </a:p>
          <a:p>
            <a:pPr marL="533400" indent="-533400" algn="l"/>
            <a:r>
              <a:rPr lang="en-US" sz="2000">
                <a:latin typeface="Times New Roman" pitchFamily="18" charset="0"/>
                <a:cs typeface="Times New Roman" pitchFamily="18" charset="0"/>
                <a:sym typeface="Symbol" pitchFamily="18" charset="2"/>
              </a:rPr>
              <a:t>- He is a boy knowing that he is over weight?</a:t>
            </a:r>
          </a:p>
          <a:p>
            <a:pPr marL="533400" indent="-533400" algn="l"/>
            <a:r>
              <a:rPr lang="en-US" sz="2000">
                <a:latin typeface="Times New Roman" pitchFamily="18" charset="0"/>
                <a:cs typeface="Times New Roman" pitchFamily="18" charset="0"/>
                <a:sym typeface="Symbol" pitchFamily="18" charset="2"/>
              </a:rPr>
              <a:t>P(B </a:t>
            </a:r>
            <a:r>
              <a:rPr lang="en-US" b="1">
                <a:sym typeface="Symbol" pitchFamily="18" charset="2"/>
              </a:rPr>
              <a:t></a:t>
            </a:r>
            <a:r>
              <a:rPr lang="en-US" sz="2000" b="1">
                <a:sym typeface="Symbol" pitchFamily="18" charset="2"/>
              </a:rPr>
              <a:t> </a:t>
            </a:r>
            <a:r>
              <a:rPr lang="en-US" sz="2000">
                <a:latin typeface="Times New Roman" pitchFamily="18" charset="0"/>
                <a:cs typeface="Times New Roman" pitchFamily="18" charset="0"/>
                <a:sym typeface="Symbol" pitchFamily="18" charset="2"/>
              </a:rPr>
              <a:t>O)=</a:t>
            </a:r>
          </a:p>
          <a:p>
            <a:pPr marL="533400" indent="-533400" algn="l"/>
            <a:r>
              <a:rPr lang="en-US" sz="2000">
                <a:latin typeface="Times New Roman" pitchFamily="18" charset="0"/>
                <a:cs typeface="Times New Roman" pitchFamily="18" charset="0"/>
                <a:sym typeface="Symbol" pitchFamily="18" charset="2"/>
              </a:rPr>
              <a:t>- If we know that she is a girl, what is the probability that she is not overweight?</a:t>
            </a:r>
          </a:p>
        </p:txBody>
      </p:sp>
      <p:sp>
        <p:nvSpPr>
          <p:cNvPr id="63496" name="Rectangle 8"/>
          <p:cNvSpPr>
            <a:spLocks noChangeArrowheads="1"/>
          </p:cNvSpPr>
          <p:nvPr/>
        </p:nvSpPr>
        <p:spPr bwMode="auto">
          <a:xfrm>
            <a:off x="1619250" y="5294313"/>
            <a:ext cx="1928813" cy="366712"/>
          </a:xfrm>
          <a:prstGeom prst="rect">
            <a:avLst/>
          </a:prstGeom>
          <a:noFill/>
          <a:ln w="9525">
            <a:noFill/>
            <a:miter lim="800000"/>
            <a:headEnd/>
            <a:tailEnd/>
          </a:ln>
        </p:spPr>
        <p:txBody>
          <a:bodyPr wrap="none">
            <a:spAutoFit/>
          </a:bodyPr>
          <a:lstStyle/>
          <a:p>
            <a:r>
              <a:rPr lang="en-US">
                <a:sym typeface="Symbol" pitchFamily="18" charset="2"/>
              </a:rPr>
              <a:t>P(B </a:t>
            </a:r>
            <a:r>
              <a:rPr lang="en-US" b="1">
                <a:sym typeface="Symbol" pitchFamily="18" charset="2"/>
              </a:rPr>
              <a:t></a:t>
            </a:r>
            <a:r>
              <a:rPr lang="en-US">
                <a:sym typeface="Symbol" pitchFamily="18" charset="2"/>
              </a:rPr>
              <a:t> O )/ P(O)=</a:t>
            </a:r>
          </a:p>
        </p:txBody>
      </p:sp>
      <p:sp>
        <p:nvSpPr>
          <p:cNvPr id="63497" name="Rectangle 9"/>
          <p:cNvSpPr>
            <a:spLocks noChangeArrowheads="1"/>
          </p:cNvSpPr>
          <p:nvPr/>
        </p:nvSpPr>
        <p:spPr bwMode="auto">
          <a:xfrm>
            <a:off x="5087938" y="5300663"/>
            <a:ext cx="1212850" cy="366712"/>
          </a:xfrm>
          <a:prstGeom prst="rect">
            <a:avLst/>
          </a:prstGeom>
          <a:noFill/>
          <a:ln w="9525">
            <a:noFill/>
            <a:miter lim="800000"/>
            <a:headEnd/>
            <a:tailEnd/>
          </a:ln>
        </p:spPr>
        <p:txBody>
          <a:bodyPr wrap="none">
            <a:spAutoFit/>
          </a:bodyPr>
          <a:lstStyle/>
          <a:p>
            <a:r>
              <a:rPr lang="en-US">
                <a:sym typeface="Symbol" pitchFamily="18" charset="2"/>
              </a:rPr>
              <a:t>=3/10=0.3</a:t>
            </a:r>
          </a:p>
        </p:txBody>
      </p:sp>
      <p:sp>
        <p:nvSpPr>
          <p:cNvPr id="63498" name="Rectangle 10"/>
          <p:cNvSpPr>
            <a:spLocks noChangeArrowheads="1"/>
          </p:cNvSpPr>
          <p:nvPr/>
        </p:nvSpPr>
        <p:spPr bwMode="auto">
          <a:xfrm>
            <a:off x="3492500" y="5294313"/>
            <a:ext cx="1758950" cy="366712"/>
          </a:xfrm>
          <a:prstGeom prst="rect">
            <a:avLst/>
          </a:prstGeom>
          <a:noFill/>
          <a:ln w="9525">
            <a:noFill/>
            <a:miter lim="800000"/>
            <a:headEnd/>
            <a:tailEnd/>
          </a:ln>
        </p:spPr>
        <p:txBody>
          <a:bodyPr wrap="none">
            <a:spAutoFit/>
          </a:bodyPr>
          <a:lstStyle/>
          <a:p>
            <a:r>
              <a:rPr lang="en-US">
                <a:sym typeface="Symbol" pitchFamily="18" charset="2"/>
              </a:rPr>
              <a:t>(3/80) / (10/ 80)</a:t>
            </a:r>
          </a:p>
        </p:txBody>
      </p:sp>
      <p:sp>
        <p:nvSpPr>
          <p:cNvPr id="63499" name="Rectangle 11"/>
          <p:cNvSpPr>
            <a:spLocks noChangeArrowheads="1"/>
          </p:cNvSpPr>
          <p:nvPr/>
        </p:nvSpPr>
        <p:spPr bwMode="auto">
          <a:xfrm>
            <a:off x="641350" y="6302375"/>
            <a:ext cx="3373438" cy="366713"/>
          </a:xfrm>
          <a:prstGeom prst="rect">
            <a:avLst/>
          </a:prstGeom>
          <a:noFill/>
          <a:ln w="9525">
            <a:noFill/>
            <a:miter lim="800000"/>
            <a:headEnd/>
            <a:tailEnd/>
          </a:ln>
        </p:spPr>
        <p:txBody>
          <a:bodyPr wrap="none">
            <a:spAutoFit/>
          </a:bodyPr>
          <a:lstStyle/>
          <a:p>
            <a:r>
              <a:rPr lang="en-US">
                <a:sym typeface="Symbol" pitchFamily="18" charset="2"/>
              </a:rPr>
              <a:t>P(O</a:t>
            </a:r>
            <a:r>
              <a:rPr lang="en-US" baseline="30000">
                <a:sym typeface="Symbol" pitchFamily="18" charset="2"/>
              </a:rPr>
              <a:t>c </a:t>
            </a:r>
            <a:r>
              <a:rPr lang="en-US" b="1">
                <a:sym typeface="Symbol" pitchFamily="18" charset="2"/>
              </a:rPr>
              <a:t> </a:t>
            </a:r>
            <a:r>
              <a:rPr lang="en-US">
                <a:sym typeface="Symbol" pitchFamily="18" charset="2"/>
              </a:rPr>
              <a:t>B</a:t>
            </a:r>
            <a:r>
              <a:rPr lang="en-US" baseline="30000">
                <a:sym typeface="Symbol" pitchFamily="18" charset="2"/>
              </a:rPr>
              <a:t>c</a:t>
            </a:r>
            <a:r>
              <a:rPr lang="en-US">
                <a:sym typeface="Symbol" pitchFamily="18" charset="2"/>
              </a:rPr>
              <a:t>)= P(B</a:t>
            </a:r>
            <a:r>
              <a:rPr lang="en-US" baseline="30000">
                <a:sym typeface="Symbol" pitchFamily="18" charset="2"/>
              </a:rPr>
              <a:t>c</a:t>
            </a:r>
            <a:r>
              <a:rPr lang="en-US">
                <a:sym typeface="Symbol" pitchFamily="18" charset="2"/>
              </a:rPr>
              <a:t> </a:t>
            </a:r>
            <a:r>
              <a:rPr lang="en-US" b="1">
                <a:sym typeface="Symbol" pitchFamily="18" charset="2"/>
              </a:rPr>
              <a:t> </a:t>
            </a:r>
            <a:r>
              <a:rPr lang="en-US">
                <a:sym typeface="Symbol" pitchFamily="18" charset="2"/>
              </a:rPr>
              <a:t>O</a:t>
            </a:r>
            <a:r>
              <a:rPr lang="en-US" baseline="30000">
                <a:sym typeface="Symbol" pitchFamily="18" charset="2"/>
              </a:rPr>
              <a:t>c</a:t>
            </a:r>
            <a:r>
              <a:rPr lang="en-US">
                <a:sym typeface="Symbol" pitchFamily="18" charset="2"/>
              </a:rPr>
              <a:t>) / P(B</a:t>
            </a:r>
            <a:r>
              <a:rPr lang="en-US" baseline="30000">
                <a:sym typeface="Symbol" pitchFamily="18" charset="2"/>
              </a:rPr>
              <a:t>c</a:t>
            </a:r>
            <a:r>
              <a:rPr lang="en-US">
                <a:sym typeface="Symbol" pitchFamily="18" charset="2"/>
              </a:rPr>
              <a:t>) =</a:t>
            </a:r>
          </a:p>
        </p:txBody>
      </p:sp>
      <p:sp>
        <p:nvSpPr>
          <p:cNvPr id="63500" name="Rectangle 12"/>
          <p:cNvSpPr>
            <a:spLocks noChangeArrowheads="1"/>
          </p:cNvSpPr>
          <p:nvPr/>
        </p:nvSpPr>
        <p:spPr bwMode="auto">
          <a:xfrm>
            <a:off x="6019800" y="6302375"/>
            <a:ext cx="1720850" cy="366713"/>
          </a:xfrm>
          <a:prstGeom prst="rect">
            <a:avLst/>
          </a:prstGeom>
          <a:noFill/>
          <a:ln w="9525">
            <a:noFill/>
            <a:miter lim="800000"/>
            <a:headEnd/>
            <a:tailEnd/>
          </a:ln>
        </p:spPr>
        <p:txBody>
          <a:bodyPr wrap="none">
            <a:spAutoFit/>
          </a:bodyPr>
          <a:lstStyle/>
          <a:p>
            <a:r>
              <a:rPr lang="en-US">
                <a:sym typeface="Symbol" pitchFamily="18" charset="2"/>
              </a:rPr>
              <a:t>= 31/38= 0.716</a:t>
            </a:r>
          </a:p>
        </p:txBody>
      </p:sp>
      <p:sp>
        <p:nvSpPr>
          <p:cNvPr id="63501" name="Rectangle 13"/>
          <p:cNvSpPr>
            <a:spLocks noChangeArrowheads="1"/>
          </p:cNvSpPr>
          <p:nvPr/>
        </p:nvSpPr>
        <p:spPr bwMode="auto">
          <a:xfrm>
            <a:off x="3978275" y="6302375"/>
            <a:ext cx="2209800" cy="366713"/>
          </a:xfrm>
          <a:prstGeom prst="rect">
            <a:avLst/>
          </a:prstGeom>
          <a:noFill/>
          <a:ln w="9525">
            <a:noFill/>
            <a:miter lim="800000"/>
            <a:headEnd/>
            <a:tailEnd/>
          </a:ln>
        </p:spPr>
        <p:txBody>
          <a:bodyPr wrap="none">
            <a:spAutoFit/>
          </a:bodyPr>
          <a:lstStyle/>
          <a:p>
            <a:r>
              <a:rPr lang="en-US">
                <a:sym typeface="Symbol" pitchFamily="18" charset="2"/>
              </a:rPr>
              <a:t>(31/80) / [(7+31)/80]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496"/>
                                        </p:tgtEl>
                                        <p:attrNameLst>
                                          <p:attrName>style.visibility</p:attrName>
                                        </p:attrNameLst>
                                      </p:cBhvr>
                                      <p:to>
                                        <p:strVal val="visible"/>
                                      </p:to>
                                    </p:set>
                                    <p:animEffect transition="in" filter="fade">
                                      <p:cBhvr>
                                        <p:cTn id="7" dur="1000"/>
                                        <p:tgtEl>
                                          <p:spTgt spid="63496"/>
                                        </p:tgtEl>
                                      </p:cBhvr>
                                    </p:animEffect>
                                  </p:childTnLst>
                                </p:cTn>
                              </p:par>
                            </p:childTnLst>
                          </p:cTn>
                        </p:par>
                      </p:childTnLst>
                    </p:cTn>
                  </p:par>
                  <p:par>
                    <p:cTn id="8" fill="hold">
                      <p:stCondLst>
                        <p:cond delay="indefinite"/>
                      </p:stCondLst>
                      <p:childTnLst>
                        <p:par>
                          <p:cTn id="9" fill="hold">
                            <p:stCondLst>
                              <p:cond delay="0"/>
                            </p:stCondLst>
                            <p:childTnLst>
                              <p:par>
                                <p:cTn id="10" presetID="17" presetClass="entr" presetSubtype="10" fill="hold" grpId="0" nodeType="clickEffect">
                                  <p:stCondLst>
                                    <p:cond delay="0"/>
                                  </p:stCondLst>
                                  <p:childTnLst>
                                    <p:set>
                                      <p:cBhvr>
                                        <p:cTn id="11" dur="1" fill="hold">
                                          <p:stCondLst>
                                            <p:cond delay="0"/>
                                          </p:stCondLst>
                                        </p:cTn>
                                        <p:tgtEl>
                                          <p:spTgt spid="63498"/>
                                        </p:tgtEl>
                                        <p:attrNameLst>
                                          <p:attrName>style.visibility</p:attrName>
                                        </p:attrNameLst>
                                      </p:cBhvr>
                                      <p:to>
                                        <p:strVal val="visible"/>
                                      </p:to>
                                    </p:set>
                                    <p:anim calcmode="lin" valueType="num">
                                      <p:cBhvr>
                                        <p:cTn id="12" dur="500" fill="hold"/>
                                        <p:tgtEl>
                                          <p:spTgt spid="63498"/>
                                        </p:tgtEl>
                                        <p:attrNameLst>
                                          <p:attrName>ppt_w</p:attrName>
                                        </p:attrNameLst>
                                      </p:cBhvr>
                                      <p:tavLst>
                                        <p:tav tm="0">
                                          <p:val>
                                            <p:fltVal val="0"/>
                                          </p:val>
                                        </p:tav>
                                        <p:tav tm="100000">
                                          <p:val>
                                            <p:strVal val="#ppt_w"/>
                                          </p:val>
                                        </p:tav>
                                      </p:tavLst>
                                    </p:anim>
                                    <p:anim calcmode="lin" valueType="num">
                                      <p:cBhvr>
                                        <p:cTn id="13" dur="500" fill="hold"/>
                                        <p:tgtEl>
                                          <p:spTgt spid="63498"/>
                                        </p:tgtEl>
                                        <p:attrNameLst>
                                          <p:attrName>ppt_h</p:attrName>
                                        </p:attrNameLst>
                                      </p:cBhvr>
                                      <p:tavLst>
                                        <p:tav tm="0">
                                          <p:val>
                                            <p:strVal val="#ppt_h"/>
                                          </p:val>
                                        </p:tav>
                                        <p:tav tm="100000">
                                          <p:val>
                                            <p:strVal val="#ppt_h"/>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63497"/>
                                        </p:tgtEl>
                                        <p:attrNameLst>
                                          <p:attrName>style.visibility</p:attrName>
                                        </p:attrNameLst>
                                      </p:cBhvr>
                                      <p:to>
                                        <p:strVal val="visible"/>
                                      </p:to>
                                    </p:set>
                                    <p:animEffect transition="in" filter="dissolve">
                                      <p:cBhvr>
                                        <p:cTn id="18" dur="500"/>
                                        <p:tgtEl>
                                          <p:spTgt spid="6349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3499"/>
                                        </p:tgtEl>
                                        <p:attrNameLst>
                                          <p:attrName>style.visibility</p:attrName>
                                        </p:attrNameLst>
                                      </p:cBhvr>
                                      <p:to>
                                        <p:strVal val="visible"/>
                                      </p:to>
                                    </p:set>
                                    <p:animEffect transition="in" filter="fade">
                                      <p:cBhvr>
                                        <p:cTn id="23" dur="500"/>
                                        <p:tgtEl>
                                          <p:spTgt spid="6349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63501"/>
                                        </p:tgtEl>
                                        <p:attrNameLst>
                                          <p:attrName>style.visibility</p:attrName>
                                        </p:attrNameLst>
                                      </p:cBhvr>
                                      <p:to>
                                        <p:strVal val="visible"/>
                                      </p:to>
                                    </p:set>
                                    <p:animEffect transition="in" filter="fade">
                                      <p:cBhvr>
                                        <p:cTn id="28" dur="1000"/>
                                        <p:tgtEl>
                                          <p:spTgt spid="6350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63500"/>
                                        </p:tgtEl>
                                        <p:attrNameLst>
                                          <p:attrName>style.visibility</p:attrName>
                                        </p:attrNameLst>
                                      </p:cBhvr>
                                      <p:to>
                                        <p:strVal val="visible"/>
                                      </p:to>
                                    </p:set>
                                    <p:animEffect transition="in" filter="fade">
                                      <p:cBhvr>
                                        <p:cTn id="33" dur="500"/>
                                        <p:tgtEl>
                                          <p:spTgt spid="635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6" grpId="0"/>
      <p:bldP spid="63497" grpId="0"/>
      <p:bldP spid="63498" grpId="0"/>
      <p:bldP spid="63499" grpId="0"/>
      <p:bldP spid="63500" grpId="0"/>
      <p:bldP spid="63501"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7"/>
          <p:cNvSpPr>
            <a:spLocks noGrp="1"/>
          </p:cNvSpPr>
          <p:nvPr>
            <p:ph type="sldNum" sz="quarter" idx="12"/>
          </p:nvPr>
        </p:nvSpPr>
        <p:spPr>
          <a:noFill/>
        </p:spPr>
        <p:txBody>
          <a:bodyPr/>
          <a:lstStyle/>
          <a:p>
            <a:fld id="{042542C4-E2A8-4D4C-B4A0-C260DFE008C4}" type="slidenum">
              <a:rPr lang="ar-SA" smtClean="0"/>
              <a:pPr/>
              <a:t>48</a:t>
            </a:fld>
            <a:endParaRPr lang="en-GB" smtClean="0"/>
          </a:p>
        </p:txBody>
      </p:sp>
      <p:sp>
        <p:nvSpPr>
          <p:cNvPr id="73731" name="Rectangle 2"/>
          <p:cNvSpPr>
            <a:spLocks noGrp="1" noChangeArrowheads="1"/>
          </p:cNvSpPr>
          <p:nvPr>
            <p:ph type="body" sz="half" idx="1"/>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73732"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3733"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73734"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r>
              <a:rPr lang="en-US" sz="2400" u="sng">
                <a:solidFill>
                  <a:srgbClr val="CC0000"/>
                </a:solidFill>
                <a:latin typeface="Times New Roman" pitchFamily="18" charset="0"/>
                <a:cs typeface="Times New Roman" pitchFamily="18" charset="0"/>
              </a:rPr>
              <a:t>Independent events</a:t>
            </a:r>
          </a:p>
          <a:p>
            <a:pPr marL="342900" indent="-342900" algn="l"/>
            <a:r>
              <a:rPr lang="en-US" sz="2000">
                <a:latin typeface="Times New Roman" pitchFamily="18" charset="0"/>
                <a:cs typeface="Times New Roman" pitchFamily="18" charset="0"/>
              </a:rPr>
              <a:t>-Two events A and B are said to be independent if the occurrence of one of them has no effect on the occurrence of  the other.</a:t>
            </a:r>
          </a:p>
          <a:p>
            <a:pPr marL="342900" indent="-342900" algn="l"/>
            <a:endParaRPr lang="en-US" sz="2000">
              <a:latin typeface="Times New Roman" pitchFamily="18" charset="0"/>
              <a:cs typeface="Times New Roman" pitchFamily="18" charset="0"/>
            </a:endParaRPr>
          </a:p>
          <a:p>
            <a:pPr marL="342900" indent="-342900" algn="l"/>
            <a:r>
              <a:rPr lang="en-US" sz="2000" u="sng">
                <a:solidFill>
                  <a:srgbClr val="CC0000"/>
                </a:solidFill>
                <a:latin typeface="Times New Roman" pitchFamily="18" charset="0"/>
                <a:cs typeface="Times New Roman" pitchFamily="18" charset="0"/>
              </a:rPr>
              <a:t>Multiplication rule for independent events </a:t>
            </a:r>
          </a:p>
          <a:p>
            <a:pPr marL="342900" indent="-342900" algn="l"/>
            <a:r>
              <a:rPr lang="en-US" sz="2000">
                <a:latin typeface="Times New Roman" pitchFamily="18" charset="0"/>
                <a:cs typeface="Times New Roman" pitchFamily="18" charset="0"/>
              </a:rPr>
              <a:t>  -If A and B are independent then</a:t>
            </a:r>
          </a:p>
          <a:p>
            <a:pPr marL="342900" indent="-342900" algn="l"/>
            <a:r>
              <a:rPr lang="en-US" sz="2000">
                <a:latin typeface="Times New Roman" pitchFamily="18" charset="0"/>
                <a:cs typeface="Times New Roman" pitchFamily="18" charset="0"/>
                <a:sym typeface="Symbol" pitchFamily="18" charset="2"/>
              </a:rPr>
              <a:t>1-P(A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B)=P(A) P(B)</a:t>
            </a:r>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p>
          <a:p>
            <a:pPr marL="342900" indent="-342900" algn="l"/>
            <a:r>
              <a:rPr lang="en-US" sz="2000">
                <a:latin typeface="Times New Roman" pitchFamily="18" charset="0"/>
                <a:cs typeface="Times New Roman" pitchFamily="18" charset="0"/>
                <a:sym typeface="Symbol" pitchFamily="18" charset="2"/>
              </a:rPr>
              <a:t>2-P(A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B)= P(A )  (Why?)</a:t>
            </a:r>
          </a:p>
          <a:p>
            <a:pPr marL="342900" indent="-342900" algn="l"/>
            <a:r>
              <a:rPr lang="en-US" sz="2000">
                <a:latin typeface="Times New Roman" pitchFamily="18" charset="0"/>
                <a:cs typeface="Times New Roman" pitchFamily="18" charset="0"/>
                <a:sym typeface="Symbol" pitchFamily="18" charset="2"/>
              </a:rPr>
              <a:t>  </a:t>
            </a:r>
          </a:p>
          <a:p>
            <a:pPr marL="342900" indent="-342900" algn="l"/>
            <a:r>
              <a:rPr lang="en-US" sz="2000">
                <a:latin typeface="Times New Roman" pitchFamily="18" charset="0"/>
                <a:cs typeface="Times New Roman" pitchFamily="18" charset="0"/>
                <a:sym typeface="Symbol" pitchFamily="18" charset="2"/>
              </a:rPr>
              <a:t>3- P(B </a:t>
            </a:r>
            <a:r>
              <a:rPr lang="en-US" sz="2000" b="1">
                <a:latin typeface="Times New Roman" pitchFamily="18" charset="0"/>
                <a:cs typeface="Times New Roman" pitchFamily="18" charset="0"/>
                <a:sym typeface="Symbol" pitchFamily="18" charset="2"/>
              </a:rPr>
              <a:t></a:t>
            </a:r>
            <a:r>
              <a:rPr lang="en-US" sz="2000">
                <a:latin typeface="Times New Roman" pitchFamily="18" charset="0"/>
                <a:cs typeface="Times New Roman" pitchFamily="18" charset="0"/>
                <a:sym typeface="Symbol" pitchFamily="18" charset="2"/>
              </a:rPr>
              <a:t> A)= P(B )   (Why?)</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7"/>
          <p:cNvSpPr>
            <a:spLocks noGrp="1"/>
          </p:cNvSpPr>
          <p:nvPr>
            <p:ph type="sldNum" sz="quarter" idx="12"/>
          </p:nvPr>
        </p:nvSpPr>
        <p:spPr>
          <a:noFill/>
        </p:spPr>
        <p:txBody>
          <a:bodyPr/>
          <a:lstStyle/>
          <a:p>
            <a:fld id="{0749C6B9-9F52-4294-A7C9-0843D46502FC}" type="slidenum">
              <a:rPr lang="ar-SA" smtClean="0"/>
              <a:pPr/>
              <a:t>49</a:t>
            </a:fld>
            <a:endParaRPr lang="en-GB" smtClean="0"/>
          </a:p>
        </p:txBody>
      </p:sp>
      <p:sp>
        <p:nvSpPr>
          <p:cNvPr id="74755" name="Rectangle 2"/>
          <p:cNvSpPr>
            <a:spLocks noGrp="1" noChangeArrowheads="1"/>
          </p:cNvSpPr>
          <p:nvPr>
            <p:ph type="body" sz="half" idx="1"/>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74756"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4757"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65542"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200" u="sng">
                <a:solidFill>
                  <a:srgbClr val="005C00"/>
                </a:solidFill>
                <a:latin typeface="Times New Roman" pitchFamily="18" charset="0"/>
                <a:cs typeface="Times New Roman" pitchFamily="18" charset="0"/>
              </a:rPr>
              <a:t>Example 3.4</a:t>
            </a:r>
          </a:p>
          <a:p>
            <a:pPr marL="342900" indent="-342900" algn="l"/>
            <a:r>
              <a:rPr lang="en-US" sz="2200">
                <a:latin typeface="Times New Roman" pitchFamily="18" charset="0"/>
                <a:cs typeface="Times New Roman" pitchFamily="18" charset="0"/>
              </a:rPr>
              <a:t>In a population of people with a certain disease, let M=“Men” and S=“suffer from swollen leg ” </a:t>
            </a:r>
          </a:p>
          <a:p>
            <a:pPr marL="342900" indent="-342900" algn="l"/>
            <a:r>
              <a:rPr lang="en-US" sz="2200">
                <a:latin typeface="Times New Roman" pitchFamily="18" charset="0"/>
                <a:cs typeface="Times New Roman" pitchFamily="18" charset="0"/>
              </a:rPr>
              <a:t>We have the following incomplete Venn diagram</a:t>
            </a:r>
          </a:p>
          <a:p>
            <a:pPr marL="342900" indent="-342900" algn="l"/>
            <a:r>
              <a:rPr lang="en-US" sz="2200">
                <a:latin typeface="Times New Roman" pitchFamily="18" charset="0"/>
                <a:cs typeface="Times New Roman" pitchFamily="18" charset="0"/>
              </a:rPr>
              <a:t>If we randomly choose one person</a:t>
            </a:r>
          </a:p>
          <a:p>
            <a:pPr marL="342900" indent="-342900" algn="l">
              <a:buFontTx/>
              <a:buChar char="•"/>
            </a:pPr>
            <a:r>
              <a:rPr lang="en-US" sz="2200">
                <a:latin typeface="Times New Roman" pitchFamily="18" charset="0"/>
                <a:cs typeface="Times New Roman" pitchFamily="18" charset="0"/>
              </a:rPr>
              <a:t>Complete the Venn diagram</a:t>
            </a:r>
          </a:p>
          <a:p>
            <a:pPr marL="342900" indent="-342900" algn="l"/>
            <a:endParaRPr lang="en-US" sz="2200">
              <a:latin typeface="Times New Roman" pitchFamily="18" charset="0"/>
              <a:cs typeface="Times New Roman" pitchFamily="18" charset="0"/>
            </a:endParaRPr>
          </a:p>
          <a:p>
            <a:pPr marL="342900" indent="-342900" algn="l">
              <a:buFontTx/>
              <a:buChar char="•"/>
            </a:pPr>
            <a:r>
              <a:rPr lang="en-US" sz="2200">
                <a:latin typeface="Times New Roman" pitchFamily="18" charset="0"/>
                <a:cs typeface="Times New Roman" pitchFamily="18" charset="0"/>
              </a:rPr>
              <a:t>Find the probability that this person</a:t>
            </a:r>
          </a:p>
          <a:p>
            <a:pPr marL="342900" indent="-342900" algn="l"/>
            <a:r>
              <a:rPr lang="en-US" sz="2200">
                <a:latin typeface="Times New Roman" pitchFamily="18" charset="0"/>
                <a:cs typeface="Times New Roman" pitchFamily="18" charset="0"/>
              </a:rPr>
              <a:t>1- Is a man and suffer from swollen leg ?</a:t>
            </a:r>
          </a:p>
          <a:p>
            <a:pPr marL="342900" indent="-342900" algn="l"/>
            <a:r>
              <a:rPr lang="en-US" sz="2200">
                <a:latin typeface="Times New Roman" pitchFamily="18" charset="0"/>
                <a:cs typeface="Times New Roman" pitchFamily="18" charset="0"/>
              </a:rPr>
              <a:t>P(M∩S)=0.34</a:t>
            </a:r>
          </a:p>
          <a:p>
            <a:pPr marL="342900" indent="-342900" algn="l"/>
            <a:r>
              <a:rPr lang="en-US" sz="2200">
                <a:latin typeface="Times New Roman" pitchFamily="18" charset="0"/>
                <a:cs typeface="Times New Roman" pitchFamily="18" charset="0"/>
              </a:rPr>
              <a:t>2- Is a women?</a:t>
            </a:r>
          </a:p>
          <a:p>
            <a:pPr marL="342900" indent="-342900" algn="l"/>
            <a:r>
              <a:rPr lang="en-US" sz="2200">
                <a:latin typeface="Times New Roman" pitchFamily="18" charset="0"/>
                <a:cs typeface="Times New Roman" pitchFamily="18" charset="0"/>
              </a:rPr>
              <a:t>P(M</a:t>
            </a:r>
            <a:r>
              <a:rPr lang="en-US" sz="2200" baseline="30000">
                <a:latin typeface="Times New Roman" pitchFamily="18" charset="0"/>
                <a:cs typeface="Times New Roman" pitchFamily="18" charset="0"/>
              </a:rPr>
              <a:t>c</a:t>
            </a:r>
            <a:r>
              <a:rPr lang="en-US" sz="2200">
                <a:latin typeface="Times New Roman" pitchFamily="18" charset="0"/>
                <a:cs typeface="Times New Roman" pitchFamily="18" charset="0"/>
              </a:rPr>
              <a:t>)=</a:t>
            </a:r>
          </a:p>
          <a:p>
            <a:pPr marL="342900" indent="-342900" algn="l"/>
            <a:r>
              <a:rPr lang="en-US" sz="2200">
                <a:latin typeface="Times New Roman" pitchFamily="18" charset="0"/>
                <a:cs typeface="Times New Roman" pitchFamily="18" charset="0"/>
              </a:rPr>
              <a:t>3- Is a women that does not suffer from swollen leg ?</a:t>
            </a:r>
          </a:p>
          <a:p>
            <a:pPr marL="342900" indent="-342900" algn="l"/>
            <a:r>
              <a:rPr lang="en-US" sz="2200">
                <a:latin typeface="Times New Roman" pitchFamily="18" charset="0"/>
                <a:cs typeface="Times New Roman" pitchFamily="18" charset="0"/>
              </a:rPr>
              <a:t>P(M</a:t>
            </a:r>
            <a:r>
              <a:rPr lang="en-US" sz="2200" baseline="30000">
                <a:latin typeface="Times New Roman" pitchFamily="18" charset="0"/>
                <a:cs typeface="Times New Roman" pitchFamily="18" charset="0"/>
              </a:rPr>
              <a:t>c</a:t>
            </a:r>
            <a:r>
              <a:rPr lang="en-US" sz="2200">
                <a:latin typeface="Times New Roman" pitchFamily="18" charset="0"/>
                <a:cs typeface="Times New Roman" pitchFamily="18" charset="0"/>
              </a:rPr>
              <a:t>∩S</a:t>
            </a:r>
            <a:r>
              <a:rPr lang="en-US" sz="2200" baseline="30000">
                <a:latin typeface="Times New Roman" pitchFamily="18" charset="0"/>
                <a:cs typeface="Times New Roman" pitchFamily="18" charset="0"/>
              </a:rPr>
              <a:t>c</a:t>
            </a:r>
            <a:r>
              <a:rPr lang="en-US" sz="2200">
                <a:latin typeface="Times New Roman" pitchFamily="18" charset="0"/>
                <a:cs typeface="Times New Roman" pitchFamily="18" charset="0"/>
              </a:rPr>
              <a:t>)=</a:t>
            </a:r>
          </a:p>
          <a:p>
            <a:pPr marL="342900" indent="-342900" algn="l"/>
            <a:r>
              <a:rPr lang="en-US" sz="2200">
                <a:latin typeface="Times New Roman" pitchFamily="18" charset="0"/>
                <a:cs typeface="Times New Roman" pitchFamily="18" charset="0"/>
              </a:rPr>
              <a:t>4- Does not suffering from swollen leg?</a:t>
            </a:r>
          </a:p>
          <a:p>
            <a:pPr marL="342900" indent="-342900" algn="l"/>
            <a:r>
              <a:rPr lang="en-US" sz="2000">
                <a:latin typeface="Times New Roman" pitchFamily="18" charset="0"/>
                <a:cs typeface="Times New Roman" pitchFamily="18" charset="0"/>
              </a:rPr>
              <a:t>             P(S</a:t>
            </a:r>
            <a:r>
              <a:rPr lang="en-US" sz="2000" baseline="30000">
                <a:latin typeface="Times New Roman" pitchFamily="18" charset="0"/>
                <a:cs typeface="Times New Roman" pitchFamily="18" charset="0"/>
              </a:rPr>
              <a:t>c</a:t>
            </a:r>
            <a:r>
              <a:rPr lang="en-US" sz="2000">
                <a:latin typeface="Times New Roman" pitchFamily="18" charset="0"/>
                <a:cs typeface="Times New Roman" pitchFamily="18" charset="0"/>
              </a:rPr>
              <a:t>)=</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sp>
        <p:nvSpPr>
          <p:cNvPr id="74759" name="Rectangle 7"/>
          <p:cNvSpPr>
            <a:spLocks noChangeArrowheads="1"/>
          </p:cNvSpPr>
          <p:nvPr/>
        </p:nvSpPr>
        <p:spPr bwMode="auto">
          <a:xfrm>
            <a:off x="5435600" y="2565400"/>
            <a:ext cx="3168650" cy="1366838"/>
          </a:xfrm>
          <a:prstGeom prst="rect">
            <a:avLst/>
          </a:prstGeom>
          <a:noFill/>
          <a:ln w="9525">
            <a:solidFill>
              <a:schemeClr val="tx1"/>
            </a:solidFill>
            <a:miter lim="800000"/>
            <a:headEnd/>
            <a:tailEnd/>
          </a:ln>
        </p:spPr>
        <p:txBody>
          <a:bodyPr wrap="none" anchor="ctr"/>
          <a:lstStyle/>
          <a:p>
            <a:endParaRPr lang="ar-SA"/>
          </a:p>
        </p:txBody>
      </p:sp>
      <p:sp>
        <p:nvSpPr>
          <p:cNvPr id="74760" name="Oval 8"/>
          <p:cNvSpPr>
            <a:spLocks noChangeArrowheads="1"/>
          </p:cNvSpPr>
          <p:nvPr/>
        </p:nvSpPr>
        <p:spPr bwMode="auto">
          <a:xfrm>
            <a:off x="5724525" y="2925763"/>
            <a:ext cx="1511300" cy="935037"/>
          </a:xfrm>
          <a:prstGeom prst="ellipse">
            <a:avLst/>
          </a:prstGeom>
          <a:noFill/>
          <a:ln w="9525">
            <a:solidFill>
              <a:schemeClr val="tx1"/>
            </a:solidFill>
            <a:round/>
            <a:headEnd/>
            <a:tailEnd/>
          </a:ln>
        </p:spPr>
        <p:txBody>
          <a:bodyPr wrap="none" anchor="ctr"/>
          <a:lstStyle/>
          <a:p>
            <a:pPr algn="ctr"/>
            <a:endParaRPr lang="en-US"/>
          </a:p>
        </p:txBody>
      </p:sp>
      <p:sp>
        <p:nvSpPr>
          <p:cNvPr id="74761" name="Oval 9"/>
          <p:cNvSpPr>
            <a:spLocks noChangeArrowheads="1"/>
          </p:cNvSpPr>
          <p:nvPr/>
        </p:nvSpPr>
        <p:spPr bwMode="auto">
          <a:xfrm>
            <a:off x="6804025" y="2925763"/>
            <a:ext cx="1511300" cy="935037"/>
          </a:xfrm>
          <a:prstGeom prst="ellipse">
            <a:avLst/>
          </a:prstGeom>
          <a:noFill/>
          <a:ln w="9525">
            <a:solidFill>
              <a:schemeClr val="tx2"/>
            </a:solidFill>
            <a:round/>
            <a:headEnd/>
            <a:tailEnd/>
          </a:ln>
        </p:spPr>
        <p:txBody>
          <a:bodyPr wrap="none" anchor="ctr"/>
          <a:lstStyle/>
          <a:p>
            <a:endParaRPr lang="ar-SA"/>
          </a:p>
        </p:txBody>
      </p:sp>
      <p:sp>
        <p:nvSpPr>
          <p:cNvPr id="74762" name="Rectangle 10"/>
          <p:cNvSpPr>
            <a:spLocks noChangeArrowheads="1"/>
          </p:cNvSpPr>
          <p:nvPr/>
        </p:nvSpPr>
        <p:spPr bwMode="auto">
          <a:xfrm>
            <a:off x="5508625" y="2565400"/>
            <a:ext cx="503238"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M</a:t>
            </a:r>
          </a:p>
        </p:txBody>
      </p:sp>
      <p:sp>
        <p:nvSpPr>
          <p:cNvPr id="74763" name="Rectangle 11"/>
          <p:cNvSpPr>
            <a:spLocks noChangeArrowheads="1"/>
          </p:cNvSpPr>
          <p:nvPr/>
        </p:nvSpPr>
        <p:spPr bwMode="auto">
          <a:xfrm>
            <a:off x="8099425" y="2565400"/>
            <a:ext cx="503238" cy="28892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S</a:t>
            </a:r>
          </a:p>
        </p:txBody>
      </p:sp>
      <p:sp>
        <p:nvSpPr>
          <p:cNvPr id="74764" name="Line 12"/>
          <p:cNvSpPr>
            <a:spLocks noChangeShapeType="1"/>
          </p:cNvSpPr>
          <p:nvPr/>
        </p:nvSpPr>
        <p:spPr bwMode="auto">
          <a:xfrm>
            <a:off x="5722938" y="2852738"/>
            <a:ext cx="288925" cy="215900"/>
          </a:xfrm>
          <a:prstGeom prst="line">
            <a:avLst/>
          </a:prstGeom>
          <a:noFill/>
          <a:ln w="9525">
            <a:solidFill>
              <a:schemeClr val="tx1"/>
            </a:solidFill>
            <a:round/>
            <a:headEnd/>
            <a:tailEnd/>
          </a:ln>
        </p:spPr>
        <p:txBody>
          <a:bodyPr/>
          <a:lstStyle/>
          <a:p>
            <a:endParaRPr lang="ar-SA"/>
          </a:p>
        </p:txBody>
      </p:sp>
      <p:sp>
        <p:nvSpPr>
          <p:cNvPr id="74765" name="Line 13"/>
          <p:cNvSpPr>
            <a:spLocks noChangeShapeType="1"/>
          </p:cNvSpPr>
          <p:nvPr/>
        </p:nvSpPr>
        <p:spPr bwMode="auto">
          <a:xfrm flipH="1">
            <a:off x="8026400" y="2854325"/>
            <a:ext cx="217488" cy="142875"/>
          </a:xfrm>
          <a:prstGeom prst="line">
            <a:avLst/>
          </a:prstGeom>
          <a:noFill/>
          <a:ln w="9525">
            <a:solidFill>
              <a:schemeClr val="tx1"/>
            </a:solidFill>
            <a:round/>
            <a:headEnd/>
            <a:tailEnd/>
          </a:ln>
        </p:spPr>
        <p:txBody>
          <a:bodyPr/>
          <a:lstStyle/>
          <a:p>
            <a:endParaRPr lang="ar-SA"/>
          </a:p>
        </p:txBody>
      </p:sp>
      <p:sp>
        <p:nvSpPr>
          <p:cNvPr id="74766" name="Rectangle 14"/>
          <p:cNvSpPr>
            <a:spLocks noChangeArrowheads="1"/>
          </p:cNvSpPr>
          <p:nvPr/>
        </p:nvSpPr>
        <p:spPr bwMode="auto">
          <a:xfrm>
            <a:off x="5867400" y="3070225"/>
            <a:ext cx="433388" cy="358775"/>
          </a:xfrm>
          <a:prstGeom prst="rect">
            <a:avLst/>
          </a:prstGeom>
          <a:noFill/>
          <a:ln w="9525">
            <a:noFill/>
            <a:miter lim="800000"/>
            <a:headEnd/>
            <a:tailEnd/>
          </a:ln>
        </p:spPr>
        <p:txBody>
          <a:bodyPr wrap="none" anchor="ctr"/>
          <a:lstStyle/>
          <a:p>
            <a:pPr algn="ctr"/>
            <a:r>
              <a:rPr lang="en-US"/>
              <a:t>0.25</a:t>
            </a:r>
          </a:p>
        </p:txBody>
      </p:sp>
      <p:sp>
        <p:nvSpPr>
          <p:cNvPr id="74767" name="Rectangle 15"/>
          <p:cNvSpPr>
            <a:spLocks noChangeArrowheads="1"/>
          </p:cNvSpPr>
          <p:nvPr/>
        </p:nvSpPr>
        <p:spPr bwMode="auto">
          <a:xfrm>
            <a:off x="7881938" y="3141663"/>
            <a:ext cx="433387" cy="358775"/>
          </a:xfrm>
          <a:prstGeom prst="rect">
            <a:avLst/>
          </a:prstGeom>
          <a:noFill/>
          <a:ln w="9525">
            <a:noFill/>
            <a:miter lim="800000"/>
            <a:headEnd/>
            <a:tailEnd/>
          </a:ln>
        </p:spPr>
        <p:txBody>
          <a:bodyPr wrap="none" anchor="ctr"/>
          <a:lstStyle/>
          <a:p>
            <a:pPr algn="ctr"/>
            <a:r>
              <a:rPr lang="en-US"/>
              <a:t>0.03</a:t>
            </a:r>
          </a:p>
        </p:txBody>
      </p:sp>
      <p:sp>
        <p:nvSpPr>
          <p:cNvPr id="74768" name="Rectangle 16"/>
          <p:cNvSpPr>
            <a:spLocks noChangeArrowheads="1"/>
          </p:cNvSpPr>
          <p:nvPr/>
        </p:nvSpPr>
        <p:spPr bwMode="auto">
          <a:xfrm>
            <a:off x="5507038" y="3573463"/>
            <a:ext cx="288925" cy="358775"/>
          </a:xfrm>
          <a:prstGeom prst="rect">
            <a:avLst/>
          </a:prstGeom>
          <a:noFill/>
          <a:ln w="9525">
            <a:noFill/>
            <a:miter lim="800000"/>
            <a:headEnd/>
            <a:tailEnd/>
          </a:ln>
        </p:spPr>
        <p:txBody>
          <a:bodyPr wrap="none" anchor="ctr"/>
          <a:lstStyle/>
          <a:p>
            <a:pPr algn="ctr"/>
            <a:r>
              <a:rPr lang="en-US" sz="1700"/>
              <a:t>0.38</a:t>
            </a:r>
          </a:p>
        </p:txBody>
      </p:sp>
      <p:sp>
        <p:nvSpPr>
          <p:cNvPr id="65554" name="Rectangle 14"/>
          <p:cNvSpPr>
            <a:spLocks noChangeArrowheads="1"/>
          </p:cNvSpPr>
          <p:nvPr/>
        </p:nvSpPr>
        <p:spPr bwMode="auto">
          <a:xfrm>
            <a:off x="6731000" y="3213100"/>
            <a:ext cx="361950" cy="215900"/>
          </a:xfrm>
          <a:prstGeom prst="rect">
            <a:avLst/>
          </a:prstGeom>
          <a:noFill/>
          <a:ln w="9525">
            <a:noFill/>
            <a:miter lim="800000"/>
            <a:headEnd/>
            <a:tailEnd/>
          </a:ln>
        </p:spPr>
        <p:txBody>
          <a:bodyPr wrap="none" anchor="ctr"/>
          <a:lstStyle/>
          <a:p>
            <a:pPr algn="ctr"/>
            <a:r>
              <a:rPr lang="en-US"/>
              <a:t>0.34</a:t>
            </a:r>
          </a:p>
        </p:txBody>
      </p:sp>
      <p:sp>
        <p:nvSpPr>
          <p:cNvPr id="65555" name="Rectangle 19"/>
          <p:cNvSpPr>
            <a:spLocks noChangeArrowheads="1"/>
          </p:cNvSpPr>
          <p:nvPr/>
        </p:nvSpPr>
        <p:spPr bwMode="auto">
          <a:xfrm>
            <a:off x="1481138" y="4792663"/>
            <a:ext cx="1698625" cy="366712"/>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0.38+0.03= 0.41</a:t>
            </a:r>
          </a:p>
        </p:txBody>
      </p:sp>
      <p:sp>
        <p:nvSpPr>
          <p:cNvPr id="65556" name="Rectangle 20"/>
          <p:cNvSpPr>
            <a:spLocks noChangeArrowheads="1"/>
          </p:cNvSpPr>
          <p:nvPr/>
        </p:nvSpPr>
        <p:spPr bwMode="auto">
          <a:xfrm>
            <a:off x="3471863" y="4792663"/>
            <a:ext cx="3979862" cy="366712"/>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(or P(M</a:t>
            </a:r>
            <a:r>
              <a:rPr lang="en-US" baseline="30000">
                <a:latin typeface="Times New Roman" pitchFamily="18" charset="0"/>
                <a:cs typeface="Times New Roman" pitchFamily="18" charset="0"/>
              </a:rPr>
              <a:t>c</a:t>
            </a:r>
            <a:r>
              <a:rPr lang="en-US">
                <a:latin typeface="Times New Roman" pitchFamily="18" charset="0"/>
                <a:cs typeface="Times New Roman" pitchFamily="18" charset="0"/>
              </a:rPr>
              <a:t>)=1-P(M)= 1-(0.25+0.34)=0.41 )</a:t>
            </a:r>
          </a:p>
        </p:txBody>
      </p:sp>
      <p:sp>
        <p:nvSpPr>
          <p:cNvPr id="65557" name="Rectangle 21"/>
          <p:cNvSpPr>
            <a:spLocks noChangeArrowheads="1"/>
          </p:cNvSpPr>
          <p:nvPr/>
        </p:nvSpPr>
        <p:spPr bwMode="auto">
          <a:xfrm>
            <a:off x="1763713" y="5438775"/>
            <a:ext cx="628650" cy="366713"/>
          </a:xfrm>
          <a:prstGeom prst="rect">
            <a:avLst/>
          </a:prstGeom>
          <a:noFill/>
          <a:ln w="9525">
            <a:noFill/>
            <a:miter lim="800000"/>
            <a:headEnd/>
            <a:tailEnd/>
          </a:ln>
        </p:spPr>
        <p:txBody>
          <a:bodyPr wrap="none">
            <a:spAutoFit/>
          </a:bodyPr>
          <a:lstStyle/>
          <a:p>
            <a:r>
              <a:rPr lang="en-US"/>
              <a:t>0.38</a:t>
            </a:r>
          </a:p>
        </p:txBody>
      </p:sp>
      <p:sp>
        <p:nvSpPr>
          <p:cNvPr id="65558" name="Rectangle 22"/>
          <p:cNvSpPr>
            <a:spLocks noChangeArrowheads="1"/>
          </p:cNvSpPr>
          <p:nvPr/>
        </p:nvSpPr>
        <p:spPr bwMode="auto">
          <a:xfrm>
            <a:off x="2128838" y="6088063"/>
            <a:ext cx="1698625" cy="366712"/>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0.25+0.38= 0.63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5554"/>
                                        </p:tgtEl>
                                        <p:attrNameLst>
                                          <p:attrName>style.visibility</p:attrName>
                                        </p:attrNameLst>
                                      </p:cBhvr>
                                      <p:to>
                                        <p:strVal val="visible"/>
                                      </p:to>
                                    </p:set>
                                    <p:animEffect transition="in" filter="dissolve">
                                      <p:cBhvr>
                                        <p:cTn id="7" dur="500"/>
                                        <p:tgtEl>
                                          <p:spTgt spid="655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5542">
                                            <p:txEl>
                                              <p:pRg st="10" end="10"/>
                                            </p:txEl>
                                          </p:spTgt>
                                        </p:tgtEl>
                                        <p:attrNameLst>
                                          <p:attrName>style.visibility</p:attrName>
                                        </p:attrNameLst>
                                      </p:cBhvr>
                                      <p:to>
                                        <p:strVal val="visible"/>
                                      </p:to>
                                    </p:set>
                                    <p:animEffect transition="in" filter="fade">
                                      <p:cBhvr>
                                        <p:cTn id="12" dur="500"/>
                                        <p:tgtEl>
                                          <p:spTgt spid="65542">
                                            <p:txEl>
                                              <p:pRg st="10" end="1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5542">
                                            <p:txEl>
                                              <p:pRg st="12" end="12"/>
                                            </p:txEl>
                                          </p:spTgt>
                                        </p:tgtEl>
                                        <p:attrNameLst>
                                          <p:attrName>style.visibility</p:attrName>
                                        </p:attrNameLst>
                                      </p:cBhvr>
                                      <p:to>
                                        <p:strVal val="visible"/>
                                      </p:to>
                                    </p:set>
                                    <p:animEffect transition="in" filter="fade">
                                      <p:cBhvr>
                                        <p:cTn id="17" dur="500"/>
                                        <p:tgtEl>
                                          <p:spTgt spid="65542">
                                            <p:txEl>
                                              <p:pRg st="12" end="1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5555"/>
                                        </p:tgtEl>
                                        <p:attrNameLst>
                                          <p:attrName>style.visibility</p:attrName>
                                        </p:attrNameLst>
                                      </p:cBhvr>
                                      <p:to>
                                        <p:strVal val="visible"/>
                                      </p:to>
                                    </p:set>
                                    <p:animEffect transition="in" filter="dissolve">
                                      <p:cBhvr>
                                        <p:cTn id="22" dur="500"/>
                                        <p:tgtEl>
                                          <p:spTgt spid="6555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5556">
                                            <p:txEl>
                                              <p:pRg st="0" end="0"/>
                                            </p:txEl>
                                          </p:spTgt>
                                        </p:tgtEl>
                                        <p:attrNameLst>
                                          <p:attrName>style.visibility</p:attrName>
                                        </p:attrNameLst>
                                      </p:cBhvr>
                                      <p:to>
                                        <p:strVal val="visible"/>
                                      </p:to>
                                    </p:set>
                                    <p:animEffect transition="in" filter="fade">
                                      <p:cBhvr>
                                        <p:cTn id="27" dur="1000"/>
                                        <p:tgtEl>
                                          <p:spTgt spid="65556">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0" presetClass="entr" presetSubtype="0" decel="100000" fill="hold" nodeType="clickEffect">
                                  <p:stCondLst>
                                    <p:cond delay="0"/>
                                  </p:stCondLst>
                                  <p:childTnLst>
                                    <p:set>
                                      <p:cBhvr>
                                        <p:cTn id="31" dur="1" fill="hold">
                                          <p:stCondLst>
                                            <p:cond delay="0"/>
                                          </p:stCondLst>
                                        </p:cTn>
                                        <p:tgtEl>
                                          <p:spTgt spid="65542">
                                            <p:txEl>
                                              <p:pRg st="14" end="14"/>
                                            </p:txEl>
                                          </p:spTgt>
                                        </p:tgtEl>
                                        <p:attrNameLst>
                                          <p:attrName>style.visibility</p:attrName>
                                        </p:attrNameLst>
                                      </p:cBhvr>
                                      <p:to>
                                        <p:strVal val="visible"/>
                                      </p:to>
                                    </p:set>
                                    <p:anim calcmode="lin" valueType="num">
                                      <p:cBhvr>
                                        <p:cTn id="32" dur="500" fill="hold"/>
                                        <p:tgtEl>
                                          <p:spTgt spid="65542">
                                            <p:txEl>
                                              <p:pRg st="14" end="14"/>
                                            </p:txEl>
                                          </p:spTgt>
                                        </p:tgtEl>
                                        <p:attrNameLst>
                                          <p:attrName>ppt_w</p:attrName>
                                        </p:attrNameLst>
                                      </p:cBhvr>
                                      <p:tavLst>
                                        <p:tav tm="0">
                                          <p:val>
                                            <p:strVal val="#ppt_w+.3"/>
                                          </p:val>
                                        </p:tav>
                                        <p:tav tm="100000">
                                          <p:val>
                                            <p:strVal val="#ppt_w"/>
                                          </p:val>
                                        </p:tav>
                                      </p:tavLst>
                                    </p:anim>
                                    <p:anim calcmode="lin" valueType="num">
                                      <p:cBhvr>
                                        <p:cTn id="33" dur="500" fill="hold"/>
                                        <p:tgtEl>
                                          <p:spTgt spid="65542">
                                            <p:txEl>
                                              <p:pRg st="14" end="14"/>
                                            </p:txEl>
                                          </p:spTgt>
                                        </p:tgtEl>
                                        <p:attrNameLst>
                                          <p:attrName>ppt_h</p:attrName>
                                        </p:attrNameLst>
                                      </p:cBhvr>
                                      <p:tavLst>
                                        <p:tav tm="0">
                                          <p:val>
                                            <p:strVal val="#ppt_h"/>
                                          </p:val>
                                        </p:tav>
                                        <p:tav tm="100000">
                                          <p:val>
                                            <p:strVal val="#ppt_h"/>
                                          </p:val>
                                        </p:tav>
                                      </p:tavLst>
                                    </p:anim>
                                    <p:animEffect transition="in" filter="fade">
                                      <p:cBhvr>
                                        <p:cTn id="34" dur="500"/>
                                        <p:tgtEl>
                                          <p:spTgt spid="65542">
                                            <p:txEl>
                                              <p:pRg st="14" end="1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5557"/>
                                        </p:tgtEl>
                                        <p:attrNameLst>
                                          <p:attrName>style.visibility</p:attrName>
                                        </p:attrNameLst>
                                      </p:cBhvr>
                                      <p:to>
                                        <p:strVal val="visible"/>
                                      </p:to>
                                    </p:set>
                                    <p:animEffect transition="in" filter="fade">
                                      <p:cBhvr>
                                        <p:cTn id="39" dur="500"/>
                                        <p:tgtEl>
                                          <p:spTgt spid="6555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65542">
                                            <p:txEl>
                                              <p:pRg st="16" end="16"/>
                                            </p:txEl>
                                          </p:spTgt>
                                        </p:tgtEl>
                                        <p:attrNameLst>
                                          <p:attrName>style.visibility</p:attrName>
                                        </p:attrNameLst>
                                      </p:cBhvr>
                                      <p:to>
                                        <p:strVal val="visible"/>
                                      </p:to>
                                    </p:set>
                                    <p:animEffect transition="in" filter="fade">
                                      <p:cBhvr>
                                        <p:cTn id="44" dur="500"/>
                                        <p:tgtEl>
                                          <p:spTgt spid="65542">
                                            <p:txEl>
                                              <p:pRg st="16" end="1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0" presetClass="entr" presetSubtype="0" decel="100000" fill="hold" nodeType="clickEffect">
                                  <p:stCondLst>
                                    <p:cond delay="0"/>
                                  </p:stCondLst>
                                  <p:childTnLst>
                                    <p:set>
                                      <p:cBhvr>
                                        <p:cTn id="48" dur="1" fill="hold">
                                          <p:stCondLst>
                                            <p:cond delay="0"/>
                                          </p:stCondLst>
                                        </p:cTn>
                                        <p:tgtEl>
                                          <p:spTgt spid="65558">
                                            <p:txEl>
                                              <p:pRg st="0" end="0"/>
                                            </p:txEl>
                                          </p:spTgt>
                                        </p:tgtEl>
                                        <p:attrNameLst>
                                          <p:attrName>style.visibility</p:attrName>
                                        </p:attrNameLst>
                                      </p:cBhvr>
                                      <p:to>
                                        <p:strVal val="visible"/>
                                      </p:to>
                                    </p:set>
                                    <p:anim calcmode="lin" valueType="num">
                                      <p:cBhvr>
                                        <p:cTn id="49" dur="500" fill="hold"/>
                                        <p:tgtEl>
                                          <p:spTgt spid="65558">
                                            <p:txEl>
                                              <p:pRg st="0" end="0"/>
                                            </p:txEl>
                                          </p:spTgt>
                                        </p:tgtEl>
                                        <p:attrNameLst>
                                          <p:attrName>ppt_w</p:attrName>
                                        </p:attrNameLst>
                                      </p:cBhvr>
                                      <p:tavLst>
                                        <p:tav tm="0">
                                          <p:val>
                                            <p:strVal val="#ppt_w+.3"/>
                                          </p:val>
                                        </p:tav>
                                        <p:tav tm="100000">
                                          <p:val>
                                            <p:strVal val="#ppt_w"/>
                                          </p:val>
                                        </p:tav>
                                      </p:tavLst>
                                    </p:anim>
                                    <p:anim calcmode="lin" valueType="num">
                                      <p:cBhvr>
                                        <p:cTn id="50" dur="500" fill="hold"/>
                                        <p:tgtEl>
                                          <p:spTgt spid="65558">
                                            <p:txEl>
                                              <p:pRg st="0" end="0"/>
                                            </p:txEl>
                                          </p:spTgt>
                                        </p:tgtEl>
                                        <p:attrNameLst>
                                          <p:attrName>ppt_h</p:attrName>
                                        </p:attrNameLst>
                                      </p:cBhvr>
                                      <p:tavLst>
                                        <p:tav tm="0">
                                          <p:val>
                                            <p:strVal val="#ppt_h"/>
                                          </p:val>
                                        </p:tav>
                                        <p:tav tm="100000">
                                          <p:val>
                                            <p:strVal val="#ppt_h"/>
                                          </p:val>
                                        </p:tav>
                                      </p:tavLst>
                                    </p:anim>
                                    <p:animEffect transition="in" filter="fade">
                                      <p:cBhvr>
                                        <p:cTn id="51" dur="500"/>
                                        <p:tgtEl>
                                          <p:spTgt spid="655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54" grpId="0"/>
      <p:bldP spid="65555" grpId="0"/>
      <p:bldP spid="6555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Number Placeholder 5"/>
          <p:cNvSpPr>
            <a:spLocks noGrp="1"/>
          </p:cNvSpPr>
          <p:nvPr>
            <p:ph type="sldNum" sz="quarter" idx="12"/>
          </p:nvPr>
        </p:nvSpPr>
        <p:spPr>
          <a:noFill/>
        </p:spPr>
        <p:txBody>
          <a:bodyPr/>
          <a:lstStyle/>
          <a:p>
            <a:fld id="{F8C86BCD-9637-4B1C-8E5A-3DD65014C788}" type="slidenum">
              <a:rPr lang="ar-SA" smtClean="0"/>
              <a:pPr/>
              <a:t>5</a:t>
            </a:fld>
            <a:endParaRPr lang="en-GB" smtClean="0"/>
          </a:p>
        </p:txBody>
      </p:sp>
      <p:sp>
        <p:nvSpPr>
          <p:cNvPr id="54275" name="Rectangle 2"/>
          <p:cNvSpPr>
            <a:spLocks noGrp="1" noChangeArrowheads="1"/>
          </p:cNvSpPr>
          <p:nvPr>
            <p:ph type="body" idx="1"/>
          </p:nvPr>
        </p:nvSpPr>
        <p:spPr>
          <a:xfrm>
            <a:off x="457200" y="188913"/>
            <a:ext cx="8229600" cy="6480175"/>
          </a:xfrm>
        </p:spPr>
        <p:txBody>
          <a:bodyPr/>
          <a:lstStyle/>
          <a:p>
            <a:pPr eaLnBrk="1" hangingPunct="1">
              <a:lnSpc>
                <a:spcPct val="90000"/>
              </a:lnSpc>
              <a:buFontTx/>
              <a:buNone/>
            </a:pPr>
            <a:endParaRPr lang="en-GB" sz="1800" u="sng" smtClean="0">
              <a:solidFill>
                <a:srgbClr val="800000"/>
              </a:solidFill>
            </a:endParaRPr>
          </a:p>
          <a:p>
            <a:pPr eaLnBrk="1" hangingPunct="1">
              <a:lnSpc>
                <a:spcPct val="90000"/>
              </a:lnSpc>
              <a:buFontTx/>
              <a:buNone/>
            </a:pPr>
            <a:r>
              <a:rPr lang="en-GB" sz="1800" u="sng" smtClean="0">
                <a:solidFill>
                  <a:srgbClr val="800000"/>
                </a:solidFill>
              </a:rPr>
              <a:t>Example</a:t>
            </a:r>
            <a:r>
              <a:rPr lang="en-GB" sz="1800" u="sng" smtClean="0"/>
              <a:t> </a:t>
            </a:r>
            <a:r>
              <a:rPr lang="en-GB" sz="1800" u="sng" smtClean="0">
                <a:solidFill>
                  <a:srgbClr val="800000"/>
                </a:solidFill>
              </a:rPr>
              <a:t>3</a:t>
            </a:r>
          </a:p>
          <a:p>
            <a:pPr eaLnBrk="1" hangingPunct="1">
              <a:lnSpc>
                <a:spcPct val="90000"/>
              </a:lnSpc>
              <a:buFontTx/>
              <a:buNone/>
            </a:pPr>
            <a:r>
              <a:rPr lang="en-GB" sz="1800" smtClean="0">
                <a:solidFill>
                  <a:schemeClr val="accent2"/>
                </a:solidFill>
              </a:rPr>
              <a:t>Suppose we measure the temperature for a sample of 25 animals having a certain disease.</a:t>
            </a:r>
          </a:p>
          <a:p>
            <a:pPr eaLnBrk="1" hangingPunct="1">
              <a:lnSpc>
                <a:spcPct val="90000"/>
              </a:lnSpc>
              <a:buFontTx/>
              <a:buNone/>
            </a:pPr>
            <a:endParaRPr lang="en-GB" sz="1800" smtClean="0">
              <a:solidFill>
                <a:schemeClr val="accent2"/>
              </a:solidFill>
            </a:endParaRPr>
          </a:p>
          <a:p>
            <a:pPr eaLnBrk="1" hangingPunct="1">
              <a:lnSpc>
                <a:spcPct val="90000"/>
              </a:lnSpc>
              <a:buFontTx/>
              <a:buNone/>
            </a:pPr>
            <a:r>
              <a:rPr lang="en-GB" sz="1800" smtClean="0"/>
              <a:t>The population                                  </a:t>
            </a:r>
          </a:p>
          <a:p>
            <a:pPr eaLnBrk="1" hangingPunct="1">
              <a:lnSpc>
                <a:spcPct val="90000"/>
              </a:lnSpc>
              <a:buFontTx/>
              <a:buNone/>
            </a:pPr>
            <a:r>
              <a:rPr lang="en-GB" sz="1800" smtClean="0"/>
              <a:t>The variable                                                    </a:t>
            </a:r>
          </a:p>
          <a:p>
            <a:pPr eaLnBrk="1" hangingPunct="1">
              <a:lnSpc>
                <a:spcPct val="90000"/>
              </a:lnSpc>
              <a:buFontTx/>
              <a:buNone/>
            </a:pPr>
            <a:r>
              <a:rPr lang="en-GB" sz="1800" smtClean="0"/>
              <a:t>The type of the variable                 </a:t>
            </a:r>
          </a:p>
          <a:p>
            <a:pPr eaLnBrk="1" hangingPunct="1">
              <a:lnSpc>
                <a:spcPct val="90000"/>
              </a:lnSpc>
              <a:buFontTx/>
              <a:buNone/>
            </a:pPr>
            <a:r>
              <a:rPr lang="en-GB" sz="1800" smtClean="0"/>
              <a:t>The sample size</a:t>
            </a:r>
          </a:p>
          <a:p>
            <a:pPr eaLnBrk="1" hangingPunct="1">
              <a:lnSpc>
                <a:spcPct val="90000"/>
              </a:lnSpc>
              <a:buFontTx/>
              <a:buNone/>
            </a:pPr>
            <a:endParaRPr lang="en-GB" sz="1800" smtClean="0"/>
          </a:p>
          <a:p>
            <a:pPr eaLnBrk="1" hangingPunct="1">
              <a:lnSpc>
                <a:spcPct val="90000"/>
              </a:lnSpc>
              <a:buFontTx/>
              <a:buNone/>
            </a:pPr>
            <a:r>
              <a:rPr lang="en-GB" sz="1800" smtClean="0"/>
              <a:t>--------------------------------------------------------------------------</a:t>
            </a:r>
          </a:p>
          <a:p>
            <a:pPr eaLnBrk="1" hangingPunct="1">
              <a:lnSpc>
                <a:spcPct val="90000"/>
              </a:lnSpc>
              <a:buFontTx/>
              <a:buNone/>
            </a:pPr>
            <a:endParaRPr lang="en-GB" sz="1800" u="sng" smtClean="0">
              <a:solidFill>
                <a:srgbClr val="800000"/>
              </a:solidFill>
            </a:endParaRPr>
          </a:p>
        </p:txBody>
      </p:sp>
      <p:sp>
        <p:nvSpPr>
          <p:cNvPr id="54276"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6"/>
          <p:cNvSpPr>
            <a:spLocks noGrp="1"/>
          </p:cNvSpPr>
          <p:nvPr>
            <p:ph type="sldNum" sz="quarter" idx="12"/>
          </p:nvPr>
        </p:nvSpPr>
        <p:spPr>
          <a:noFill/>
        </p:spPr>
        <p:txBody>
          <a:bodyPr/>
          <a:lstStyle/>
          <a:p>
            <a:fld id="{52F53774-343B-4C55-890B-C0696F05A2DD}" type="slidenum">
              <a:rPr lang="ar-SA" smtClean="0"/>
              <a:pPr/>
              <a:t>50</a:t>
            </a:fld>
            <a:endParaRPr lang="en-GB" smtClean="0"/>
          </a:p>
        </p:txBody>
      </p:sp>
      <p:sp>
        <p:nvSpPr>
          <p:cNvPr id="75779" name="Rectangle 2"/>
          <p:cNvSpPr>
            <a:spLocks noGrp="1" noChangeArrowheads="1"/>
          </p:cNvSpPr>
          <p:nvPr>
            <p:ph type="body" sz="half" idx="1"/>
          </p:nvPr>
        </p:nvSpPr>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75780"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5781"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75782"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r>
              <a:rPr lang="en-US" sz="2000" u="sng">
                <a:solidFill>
                  <a:srgbClr val="CC0000"/>
                </a:solidFill>
                <a:latin typeface="Times New Roman" pitchFamily="18" charset="0"/>
                <a:cs typeface="Times New Roman" pitchFamily="18" charset="0"/>
              </a:rPr>
              <a:t>Marginal prbability:</a:t>
            </a:r>
          </a:p>
          <a:p>
            <a:pPr marL="342900" indent="-342900" algn="l"/>
            <a:r>
              <a:rPr lang="en-US" sz="2000">
                <a:latin typeface="Times New Roman" pitchFamily="18" charset="0"/>
                <a:cs typeface="Times New Roman" pitchFamily="18" charset="0"/>
              </a:rPr>
              <a:t>Definition:  Given some variable that can be broken down into m categories designated by A</a:t>
            </a:r>
            <a:r>
              <a:rPr lang="en-US" sz="2000" baseline="-25000">
                <a:latin typeface="Times New Roman" pitchFamily="18" charset="0"/>
                <a:cs typeface="Times New Roman" pitchFamily="18" charset="0"/>
              </a:rPr>
              <a:t>1</a:t>
            </a:r>
            <a:r>
              <a:rPr lang="en-US" sz="2000">
                <a:latin typeface="Times New Roman" pitchFamily="18" charset="0"/>
                <a:cs typeface="Times New Roman" pitchFamily="18" charset="0"/>
              </a:rPr>
              <a:t>, A</a:t>
            </a:r>
            <a:r>
              <a:rPr lang="en-US" sz="2000" baseline="-25000">
                <a:latin typeface="Times New Roman" pitchFamily="18" charset="0"/>
                <a:cs typeface="Times New Roman" pitchFamily="18" charset="0"/>
              </a:rPr>
              <a:t>2</a:t>
            </a:r>
            <a:r>
              <a:rPr lang="en-US" sz="2000">
                <a:latin typeface="Times New Roman" pitchFamily="18" charset="0"/>
                <a:cs typeface="Times New Roman" pitchFamily="18" charset="0"/>
              </a:rPr>
              <a:t>,…,A</a:t>
            </a:r>
            <a:r>
              <a:rPr lang="en-US" sz="2000" baseline="-25000">
                <a:latin typeface="Times New Roman" pitchFamily="18" charset="0"/>
                <a:cs typeface="Times New Roman" pitchFamily="18" charset="0"/>
              </a:rPr>
              <a:t>m</a:t>
            </a:r>
            <a:r>
              <a:rPr lang="en-US" sz="2000">
                <a:latin typeface="Times New Roman" pitchFamily="18" charset="0"/>
                <a:cs typeface="Times New Roman" pitchFamily="18" charset="0"/>
              </a:rPr>
              <a:t> and another jointly accurance variable that is broken down into n categories designated by B</a:t>
            </a:r>
            <a:r>
              <a:rPr lang="en-US" sz="2000" baseline="-25000">
                <a:latin typeface="Times New Roman" pitchFamily="18" charset="0"/>
                <a:cs typeface="Times New Roman" pitchFamily="18" charset="0"/>
              </a:rPr>
              <a:t>1</a:t>
            </a:r>
            <a:r>
              <a:rPr lang="en-US" sz="2000">
                <a:latin typeface="Times New Roman" pitchFamily="18" charset="0"/>
                <a:cs typeface="Times New Roman" pitchFamily="18" charset="0"/>
              </a:rPr>
              <a:t>, B</a:t>
            </a:r>
            <a:r>
              <a:rPr lang="en-US" sz="2000" baseline="-25000">
                <a:latin typeface="Times New Roman" pitchFamily="18" charset="0"/>
                <a:cs typeface="Times New Roman" pitchFamily="18" charset="0"/>
              </a:rPr>
              <a:t>2,</a:t>
            </a:r>
            <a:r>
              <a:rPr lang="en-US" sz="2000">
                <a:latin typeface="Times New Roman" pitchFamily="18" charset="0"/>
                <a:cs typeface="Times New Roman" pitchFamily="18" charset="0"/>
              </a:rPr>
              <a:t>,…,B</a:t>
            </a:r>
            <a:r>
              <a:rPr lang="en-US" sz="2000" baseline="-25000">
                <a:latin typeface="Times New Roman" pitchFamily="18" charset="0"/>
                <a:cs typeface="Times New Roman" pitchFamily="18" charset="0"/>
              </a:rPr>
              <a:t>n </a:t>
            </a:r>
            <a:r>
              <a:rPr lang="en-US" sz="2000">
                <a:latin typeface="Times New Roman" pitchFamily="18" charset="0"/>
                <a:cs typeface="Times New Roman" pitchFamily="18" charset="0"/>
              </a:rPr>
              <a:t>, the </a:t>
            </a:r>
            <a:r>
              <a:rPr lang="en-US" sz="2000" i="1">
                <a:latin typeface="Times New Roman" pitchFamily="18" charset="0"/>
                <a:cs typeface="Times New Roman" pitchFamily="18" charset="0"/>
              </a:rPr>
              <a:t>marginal probability </a:t>
            </a:r>
            <a:r>
              <a:rPr lang="en-US" sz="2000">
                <a:latin typeface="Times New Roman" pitchFamily="18" charset="0"/>
                <a:cs typeface="Times New Roman" pitchFamily="18" charset="0"/>
              </a:rPr>
              <a:t>of A</a:t>
            </a:r>
            <a:r>
              <a:rPr lang="en-US" sz="2000" baseline="-25000">
                <a:latin typeface="Times New Roman" pitchFamily="18" charset="0"/>
                <a:cs typeface="Times New Roman" pitchFamily="18" charset="0"/>
              </a:rPr>
              <a:t>i </a:t>
            </a:r>
            <a:r>
              <a:rPr lang="en-US" sz="2000">
                <a:latin typeface="Times New Roman" pitchFamily="18" charset="0"/>
                <a:cs typeface="Times New Roman" pitchFamily="18" charset="0"/>
              </a:rPr>
              <a:t>, called P(A</a:t>
            </a:r>
            <a:r>
              <a:rPr lang="en-US" sz="2000" baseline="-25000">
                <a:latin typeface="Times New Roman" pitchFamily="18" charset="0"/>
                <a:cs typeface="Times New Roman" pitchFamily="18" charset="0"/>
              </a:rPr>
              <a:t>i</a:t>
            </a:r>
            <a:r>
              <a:rPr lang="en-US" sz="2000">
                <a:latin typeface="Times New Roman" pitchFamily="18" charset="0"/>
                <a:cs typeface="Times New Roman" pitchFamily="18" charset="0"/>
              </a:rPr>
              <a:t>) , is equal to the sum of the joint probabilities of A</a:t>
            </a:r>
            <a:r>
              <a:rPr lang="en-US" sz="2000" baseline="-25000">
                <a:latin typeface="Times New Roman" pitchFamily="18" charset="0"/>
                <a:cs typeface="Times New Roman" pitchFamily="18" charset="0"/>
              </a:rPr>
              <a:t>i </a:t>
            </a:r>
            <a:r>
              <a:rPr lang="en-US" sz="2000">
                <a:latin typeface="Times New Roman" pitchFamily="18" charset="0"/>
                <a:cs typeface="Times New Roman" pitchFamily="18" charset="0"/>
              </a:rPr>
              <a:t>with all categories of B. That is </a:t>
            </a:r>
          </a:p>
          <a:p>
            <a:pPr marL="342900" indent="-342900" algn="l"/>
            <a:r>
              <a:rPr lang="en-US" sz="2000" baseline="-25000">
                <a:latin typeface="Times New Roman" pitchFamily="18" charset="0"/>
                <a:cs typeface="Times New Roman" pitchFamily="18" charset="0"/>
              </a:rPr>
              <a:t> </a:t>
            </a:r>
            <a:r>
              <a:rPr lang="en-US" sz="2000">
                <a:latin typeface="Times New Roman" pitchFamily="18" charset="0"/>
                <a:cs typeface="Times New Roman" pitchFamily="18" charset="0"/>
              </a:rPr>
              <a:t>P(A</a:t>
            </a:r>
            <a:r>
              <a:rPr lang="en-US" sz="2000" baseline="-25000">
                <a:latin typeface="Times New Roman" pitchFamily="18" charset="0"/>
                <a:cs typeface="Times New Roman" pitchFamily="18" charset="0"/>
              </a:rPr>
              <a:t>i</a:t>
            </a:r>
            <a:r>
              <a:rPr lang="en-US" sz="2000">
                <a:latin typeface="Times New Roman" pitchFamily="18" charset="0"/>
                <a:cs typeface="Times New Roman" pitchFamily="18" charset="0"/>
              </a:rPr>
              <a:t>)=∑ P(A</a:t>
            </a:r>
            <a:r>
              <a:rPr lang="en-US" sz="2000" baseline="-25000">
                <a:latin typeface="Times New Roman" pitchFamily="18" charset="0"/>
                <a:cs typeface="Times New Roman" pitchFamily="18" charset="0"/>
              </a:rPr>
              <a:t>i</a:t>
            </a:r>
            <a:r>
              <a:rPr lang="en-US" sz="2000">
                <a:latin typeface="Times New Roman" pitchFamily="18" charset="0"/>
                <a:cs typeface="Times New Roman" pitchFamily="18" charset="0"/>
              </a:rPr>
              <a:t>∩B</a:t>
            </a:r>
            <a:r>
              <a:rPr lang="en-US" sz="2000" baseline="-25000">
                <a:latin typeface="Times New Roman" pitchFamily="18" charset="0"/>
                <a:cs typeface="Times New Roman" pitchFamily="18" charset="0"/>
              </a:rPr>
              <a:t>j</a:t>
            </a:r>
            <a:r>
              <a:rPr lang="en-US" sz="2000">
                <a:latin typeface="Times New Roman" pitchFamily="18" charset="0"/>
                <a:cs typeface="Times New Roman" pitchFamily="18" charset="0"/>
              </a:rPr>
              <a:t>) ,    for all values of j.</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This will be clear in the following example</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Example 3.5:</a:t>
            </a:r>
          </a:p>
          <a:p>
            <a:pPr marL="342900" indent="-342900" algn="l"/>
            <a:r>
              <a:rPr lang="en-US" sz="2000">
                <a:latin typeface="Times New Roman" pitchFamily="18" charset="0"/>
                <a:cs typeface="Times New Roman" pitchFamily="18" charset="0"/>
              </a:rPr>
              <a:t>The following table shows 1000 nursing school applicants classified according to scores made on a college entrance examination and the quality of the high school form which they graduated, as rated  by the group of educators.</a:t>
            </a:r>
          </a:p>
          <a:p>
            <a:pPr marL="342900" indent="-342900" algn="l"/>
            <a:endParaRPr lang="en-US" sz="2000">
              <a:latin typeface="Times New Roman" pitchFamily="18" charset="0"/>
              <a:cs typeface="Times New Roman" pitchFamily="18" charset="0"/>
            </a:endParaRPr>
          </a:p>
          <a:p>
            <a:pPr marL="342900" indent="-342900" algn="l"/>
            <a:endParaRPr lang="en-US" sz="2000" i="1" baseline="-25000">
              <a:latin typeface="Times New Roman" pitchFamily="18" charset="0"/>
              <a:cs typeface="Times New Roman" pitchFamily="18" charset="0"/>
            </a:endParaRPr>
          </a:p>
          <a:p>
            <a:pPr marL="342900" indent="-342900" algn="l"/>
            <a:endParaRPr lang="en-US" sz="2000" i="1">
              <a:solidFill>
                <a:schemeClr val="accent2"/>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7"/>
          <p:cNvSpPr>
            <a:spLocks noGrp="1"/>
          </p:cNvSpPr>
          <p:nvPr>
            <p:ph type="sldNum" sz="quarter" idx="12"/>
          </p:nvPr>
        </p:nvSpPr>
        <p:spPr>
          <a:noFill/>
        </p:spPr>
        <p:txBody>
          <a:bodyPr/>
          <a:lstStyle/>
          <a:p>
            <a:fld id="{088D2427-4B1C-48DC-B22E-1A5DC3A950D8}" type="slidenum">
              <a:rPr lang="ar-SA" smtClean="0"/>
              <a:pPr/>
              <a:t>51</a:t>
            </a:fld>
            <a:endParaRPr lang="en-GB" smtClean="0"/>
          </a:p>
        </p:txBody>
      </p:sp>
      <p:sp>
        <p:nvSpPr>
          <p:cNvPr id="76803" name="Rectangle 2"/>
          <p:cNvSpPr>
            <a:spLocks noGrp="1" noChangeArrowheads="1"/>
          </p:cNvSpPr>
          <p:nvPr>
            <p:ph type="body" sz="half" idx="1"/>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76804"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6805"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67590"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defRPr/>
            </a:pPr>
            <a:r>
              <a:rPr lang="en-US" sz="3200" dirty="0"/>
              <a:t> </a:t>
            </a: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buFontTx/>
              <a:buChar char="-"/>
              <a:defRPr/>
            </a:pPr>
            <a:r>
              <a:rPr lang="en-US" sz="2000" dirty="0">
                <a:latin typeface="Times New Roman" pitchFamily="18" charset="0"/>
                <a:cs typeface="Times New Roman" pitchFamily="18" charset="0"/>
              </a:rPr>
              <a:t>Q1-How many marginal probabilities can be calculated from these data? State each probability notation and do calculations. </a:t>
            </a:r>
          </a:p>
          <a:p>
            <a:pPr marL="342900" indent="-342900" algn="l">
              <a:buFontTx/>
              <a:buChar char="-"/>
              <a:defRPr/>
            </a:pPr>
            <a:r>
              <a:rPr lang="en-US" sz="2000" dirty="0">
                <a:solidFill>
                  <a:srgbClr val="C00000"/>
                </a:solidFill>
                <a:latin typeface="Times New Roman" pitchFamily="18" charset="0"/>
                <a:cs typeface="Times New Roman" pitchFamily="18" charset="0"/>
              </a:rPr>
              <a:t>6 marginal probabilities, P(L), P(M), P(H), P(p), P(A), P(S).</a:t>
            </a:r>
          </a:p>
          <a:p>
            <a:pPr marL="342900" indent="-342900" algn="l">
              <a:buFontTx/>
              <a:buChar char="-"/>
              <a:defRPr/>
            </a:pPr>
            <a:r>
              <a:rPr lang="en-US" sz="2000" dirty="0">
                <a:latin typeface="Times New Roman" pitchFamily="18" charset="0"/>
                <a:cs typeface="Times New Roman" pitchFamily="18" charset="0"/>
              </a:rPr>
              <a:t>Q2-Calculate the probability that an applicant picked at random from this group:</a:t>
            </a:r>
          </a:p>
          <a:p>
            <a:pPr marL="342900" indent="-342900" algn="l">
              <a:defRPr/>
            </a:pPr>
            <a:r>
              <a:rPr lang="en-US" sz="2000" dirty="0">
                <a:latin typeface="Times New Roman" pitchFamily="18" charset="0"/>
                <a:cs typeface="Times New Roman" pitchFamily="18" charset="0"/>
              </a:rPr>
              <a:t>    1-Made a low score on the examination </a:t>
            </a:r>
          </a:p>
          <a:p>
            <a:pPr marL="342900" indent="-342900" algn="l">
              <a:defRPr/>
            </a:pPr>
            <a:r>
              <a:rPr lang="en-US" sz="2000" dirty="0">
                <a:solidFill>
                  <a:schemeClr val="accent1">
                    <a:lumMod val="50000"/>
                  </a:schemeClr>
                </a:solidFill>
                <a:latin typeface="Times New Roman" pitchFamily="18" charset="0"/>
                <a:cs typeface="Times New Roman" pitchFamily="18" charset="0"/>
              </a:rPr>
              <a:t>  </a:t>
            </a:r>
            <a:r>
              <a:rPr lang="en-US" sz="2000" dirty="0">
                <a:solidFill>
                  <a:srgbClr val="C00000"/>
                </a:solidFill>
                <a:latin typeface="Times New Roman" pitchFamily="18" charset="0"/>
                <a:cs typeface="Times New Roman" pitchFamily="18" charset="0"/>
              </a:rPr>
              <a:t>P(L)=</a:t>
            </a:r>
          </a:p>
          <a:p>
            <a:pPr marL="342900" indent="-342900" algn="l">
              <a:defRPr/>
            </a:pPr>
            <a:r>
              <a:rPr lang="en-US" sz="2000" dirty="0">
                <a:latin typeface="Times New Roman" pitchFamily="18" charset="0"/>
                <a:cs typeface="Times New Roman" pitchFamily="18" charset="0"/>
              </a:rPr>
              <a:t>    2- Graduated from superior high school.</a:t>
            </a:r>
          </a:p>
          <a:p>
            <a:pPr marL="342900" indent="-342900" algn="l">
              <a:defRPr/>
            </a:pPr>
            <a:r>
              <a:rPr lang="en-US" sz="2000" dirty="0">
                <a:solidFill>
                  <a:srgbClr val="C00000"/>
                </a:solidFill>
                <a:latin typeface="Times New Roman" pitchFamily="18" charset="0"/>
                <a:cs typeface="Times New Roman" pitchFamily="18" charset="0"/>
              </a:rPr>
              <a:t>P(S)</a:t>
            </a:r>
            <a:r>
              <a:rPr lang="en-US" sz="2000" dirty="0">
                <a:solidFill>
                  <a:schemeClr val="accent1">
                    <a:lumMod val="50000"/>
                  </a:schemeClr>
                </a:solidFill>
                <a:latin typeface="Times New Roman" pitchFamily="18" charset="0"/>
                <a:cs typeface="Times New Roman" pitchFamily="18" charset="0"/>
              </a:rPr>
              <a:t>=</a:t>
            </a: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endParaRPr lang="en-US" sz="2000" dirty="0">
              <a:latin typeface="Times New Roman" pitchFamily="18" charset="0"/>
              <a:cs typeface="Times New Roman" pitchFamily="18" charset="0"/>
            </a:endParaRPr>
          </a:p>
          <a:p>
            <a:pPr marL="342900" indent="-342900" algn="l">
              <a:defRPr/>
            </a:pPr>
            <a:r>
              <a:rPr lang="en-US" sz="2000" dirty="0">
                <a:latin typeface="Times New Roman" pitchFamily="18" charset="0"/>
                <a:cs typeface="Times New Roman" pitchFamily="18" charset="0"/>
              </a:rPr>
              <a:t>                </a:t>
            </a:r>
            <a:endParaRPr lang="en-US" sz="2000" b="1" i="1" u="sng" dirty="0">
              <a:solidFill>
                <a:schemeClr val="accent2"/>
              </a:solidFill>
              <a:latin typeface="Times New Roman" pitchFamily="18" charset="0"/>
              <a:cs typeface="Times New Roman" pitchFamily="18" charset="0"/>
            </a:endParaRPr>
          </a:p>
          <a:p>
            <a:pPr marL="342900" indent="-342900" algn="l">
              <a:defRPr/>
            </a:pPr>
            <a:endParaRPr lang="en-US" sz="2000" dirty="0">
              <a:solidFill>
                <a:schemeClr val="accent2"/>
              </a:solidFill>
              <a:latin typeface="Times New Roman" pitchFamily="18" charset="0"/>
              <a:cs typeface="Times New Roman" pitchFamily="18" charset="0"/>
            </a:endParaRPr>
          </a:p>
        </p:txBody>
      </p:sp>
      <p:graphicFrame>
        <p:nvGraphicFramePr>
          <p:cNvPr id="135263" name="Group 95"/>
          <p:cNvGraphicFramePr>
            <a:graphicFrameLocks noGrp="1"/>
          </p:cNvGraphicFramePr>
          <p:nvPr>
            <p:ph sz="half" idx="2"/>
          </p:nvPr>
        </p:nvGraphicFramePr>
        <p:xfrm>
          <a:off x="785813" y="1000125"/>
          <a:ext cx="7340600" cy="2823528"/>
        </p:xfrm>
        <a:graphic>
          <a:graphicData uri="http://schemas.openxmlformats.org/drawingml/2006/table">
            <a:tbl>
              <a:tblPr/>
              <a:tblGrid>
                <a:gridCol w="792163"/>
                <a:gridCol w="1439862"/>
                <a:gridCol w="1179513"/>
                <a:gridCol w="1309687"/>
                <a:gridCol w="1309688"/>
                <a:gridCol w="1309687"/>
              </a:tblGrid>
              <a:tr h="360363">
                <a:tc rowSpan="6">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Quality of high school</a:t>
                      </a:r>
                      <a:r>
                        <a:rPr kumimoji="0" lang="ar-SA" sz="20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96875">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Poor</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 (p)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Average (A)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Superior (S)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total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7513">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Times New Roman" pitchFamily="18" charset="0"/>
                        </a:rPr>
                        <a:t>Low (L)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105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Times New Roman" pitchFamily="18" charset="0"/>
                        </a:rPr>
                        <a:t>Medium (M)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175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145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0" i="0" u="none" strike="noStrike" cap="none" normalizeH="0" baseline="0" dirty="0" smtClean="0">
                          <a:ln>
                            <a:noFill/>
                          </a:ln>
                          <a:solidFill>
                            <a:schemeClr val="tx1"/>
                          </a:solidFill>
                          <a:effectLst/>
                          <a:latin typeface="Times New Roman" pitchFamily="18" charset="0"/>
                          <a:cs typeface="Times New Roman" pitchFamily="18" charset="0"/>
                        </a:rPr>
                        <a:t>High (H)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smtClean="0">
                          <a:ln>
                            <a:noFill/>
                          </a:ln>
                          <a:solidFill>
                            <a:schemeClr val="tx1"/>
                          </a:solidFill>
                          <a:effectLst/>
                          <a:latin typeface="Times New Roman" pitchFamily="18" charset="0"/>
                          <a:cs typeface="Times New Roman" pitchFamily="18" charset="0"/>
                        </a:rPr>
                        <a:t>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cs typeface="Times New Roman" pitchFamily="18"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6850" name="Rectangle 86"/>
          <p:cNvSpPr>
            <a:spLocks noChangeArrowheads="1"/>
          </p:cNvSpPr>
          <p:nvPr/>
        </p:nvSpPr>
        <p:spPr bwMode="auto">
          <a:xfrm rot="-5400000">
            <a:off x="-29369" y="2212182"/>
            <a:ext cx="2376487" cy="488950"/>
          </a:xfrm>
          <a:prstGeom prst="rect">
            <a:avLst/>
          </a:prstGeom>
          <a:noFill/>
          <a:ln w="9525">
            <a:noFill/>
            <a:miter lim="800000"/>
            <a:headEnd/>
            <a:tailEnd/>
          </a:ln>
        </p:spPr>
        <p:txBody>
          <a:bodyPr wrap="none" anchor="ctr"/>
          <a:lstStyle/>
          <a:p>
            <a:pPr algn="ctr"/>
            <a:r>
              <a:rPr lang="en-US" sz="2000">
                <a:latin typeface="Times New Roman" pitchFamily="18" charset="0"/>
                <a:cs typeface="Times New Roman" pitchFamily="18" charset="0"/>
              </a:rPr>
              <a:t>Score</a:t>
            </a:r>
          </a:p>
        </p:txBody>
      </p:sp>
      <p:sp>
        <p:nvSpPr>
          <p:cNvPr id="9" name="Rectangle 8"/>
          <p:cNvSpPr>
            <a:spLocks noChangeArrowheads="1"/>
          </p:cNvSpPr>
          <p:nvPr/>
        </p:nvSpPr>
        <p:spPr bwMode="auto">
          <a:xfrm>
            <a:off x="7042150" y="2143125"/>
            <a:ext cx="530225" cy="369888"/>
          </a:xfrm>
          <a:prstGeom prst="rect">
            <a:avLst/>
          </a:prstGeom>
          <a:noFill/>
          <a:ln w="9525">
            <a:noFill/>
            <a:miter lim="800000"/>
            <a:headEnd/>
            <a:tailEnd/>
          </a:ln>
        </p:spPr>
        <p:txBody>
          <a:bodyPr wrap="none">
            <a:spAutoFit/>
          </a:bodyPr>
          <a:lstStyle/>
          <a:p>
            <a:pPr algn="l">
              <a:spcBef>
                <a:spcPct val="20000"/>
              </a:spcBef>
            </a:pPr>
            <a:r>
              <a:rPr lang="en-US">
                <a:latin typeface="Times New Roman" pitchFamily="18" charset="0"/>
                <a:cs typeface="Times New Roman" pitchFamily="18" charset="0"/>
              </a:rPr>
              <a:t>220</a:t>
            </a:r>
          </a:p>
        </p:txBody>
      </p:sp>
      <p:sp>
        <p:nvSpPr>
          <p:cNvPr id="10" name="Rectangle 9"/>
          <p:cNvSpPr>
            <a:spLocks noChangeArrowheads="1"/>
          </p:cNvSpPr>
          <p:nvPr/>
        </p:nvSpPr>
        <p:spPr bwMode="auto">
          <a:xfrm>
            <a:off x="6970713" y="2571750"/>
            <a:ext cx="530225" cy="369888"/>
          </a:xfrm>
          <a:prstGeom prst="rect">
            <a:avLst/>
          </a:prstGeom>
          <a:noFill/>
          <a:ln w="9525">
            <a:noFill/>
            <a:miter lim="800000"/>
            <a:headEnd/>
            <a:tailEnd/>
          </a:ln>
        </p:spPr>
        <p:txBody>
          <a:bodyPr wrap="none">
            <a:spAutoFit/>
          </a:bodyPr>
          <a:lstStyle/>
          <a:p>
            <a:pPr algn="l">
              <a:spcBef>
                <a:spcPct val="20000"/>
              </a:spcBef>
            </a:pPr>
            <a:r>
              <a:rPr lang="en-US">
                <a:latin typeface="Times New Roman" pitchFamily="18" charset="0"/>
                <a:cs typeface="Times New Roman" pitchFamily="18" charset="0"/>
              </a:rPr>
              <a:t>390</a:t>
            </a:r>
          </a:p>
        </p:txBody>
      </p:sp>
      <p:sp>
        <p:nvSpPr>
          <p:cNvPr id="11" name="Rectangle 10"/>
          <p:cNvSpPr>
            <a:spLocks noChangeArrowheads="1"/>
          </p:cNvSpPr>
          <p:nvPr/>
        </p:nvSpPr>
        <p:spPr bwMode="auto">
          <a:xfrm>
            <a:off x="7000875" y="3000375"/>
            <a:ext cx="530225" cy="369888"/>
          </a:xfrm>
          <a:prstGeom prst="rect">
            <a:avLst/>
          </a:prstGeom>
          <a:noFill/>
          <a:ln w="9525">
            <a:noFill/>
            <a:miter lim="800000"/>
            <a:headEnd/>
            <a:tailEnd/>
          </a:ln>
        </p:spPr>
        <p:txBody>
          <a:bodyPr wrap="none">
            <a:spAutoFit/>
          </a:bodyPr>
          <a:lstStyle/>
          <a:p>
            <a:pPr algn="l">
              <a:spcBef>
                <a:spcPct val="20000"/>
              </a:spcBef>
            </a:pPr>
            <a:r>
              <a:rPr lang="en-US">
                <a:latin typeface="Times New Roman" pitchFamily="18" charset="0"/>
                <a:cs typeface="Times New Roman" pitchFamily="18" charset="0"/>
              </a:rPr>
              <a:t>390</a:t>
            </a:r>
          </a:p>
        </p:txBody>
      </p:sp>
      <p:sp>
        <p:nvSpPr>
          <p:cNvPr id="12" name="Rectangle 11"/>
          <p:cNvSpPr>
            <a:spLocks noChangeArrowheads="1"/>
          </p:cNvSpPr>
          <p:nvPr/>
        </p:nvSpPr>
        <p:spPr bwMode="auto">
          <a:xfrm>
            <a:off x="6926263" y="3416300"/>
            <a:ext cx="646112" cy="369888"/>
          </a:xfrm>
          <a:prstGeom prst="rect">
            <a:avLst/>
          </a:prstGeom>
          <a:noFill/>
          <a:ln w="9525">
            <a:noFill/>
            <a:miter lim="800000"/>
            <a:headEnd/>
            <a:tailEnd/>
          </a:ln>
        </p:spPr>
        <p:txBody>
          <a:bodyPr wrap="none">
            <a:spAutoFit/>
          </a:bodyPr>
          <a:lstStyle/>
          <a:p>
            <a:pPr algn="l">
              <a:spcBef>
                <a:spcPct val="20000"/>
              </a:spcBef>
            </a:pPr>
            <a:r>
              <a:rPr lang="en-US">
                <a:latin typeface="Times New Roman" pitchFamily="18" charset="0"/>
                <a:cs typeface="Times New Roman" pitchFamily="18" charset="0"/>
              </a:rPr>
              <a:t>1000</a:t>
            </a:r>
          </a:p>
        </p:txBody>
      </p:sp>
      <p:sp>
        <p:nvSpPr>
          <p:cNvPr id="13" name="Rectangle 12"/>
          <p:cNvSpPr>
            <a:spLocks noChangeArrowheads="1"/>
          </p:cNvSpPr>
          <p:nvPr/>
        </p:nvSpPr>
        <p:spPr bwMode="auto">
          <a:xfrm>
            <a:off x="3286125" y="3429000"/>
            <a:ext cx="530225"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200</a:t>
            </a:r>
            <a:endParaRPr lang="ar-SA"/>
          </a:p>
        </p:txBody>
      </p:sp>
      <p:sp>
        <p:nvSpPr>
          <p:cNvPr id="14" name="Rectangle 13"/>
          <p:cNvSpPr>
            <a:spLocks noChangeArrowheads="1"/>
          </p:cNvSpPr>
          <p:nvPr/>
        </p:nvSpPr>
        <p:spPr bwMode="auto">
          <a:xfrm>
            <a:off x="4306888" y="3416300"/>
            <a:ext cx="530225"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300</a:t>
            </a:r>
            <a:endParaRPr lang="ar-SA"/>
          </a:p>
        </p:txBody>
      </p:sp>
      <p:sp>
        <p:nvSpPr>
          <p:cNvPr id="15" name="Rectangle 14"/>
          <p:cNvSpPr>
            <a:spLocks noChangeArrowheads="1"/>
          </p:cNvSpPr>
          <p:nvPr/>
        </p:nvSpPr>
        <p:spPr bwMode="auto">
          <a:xfrm>
            <a:off x="5613400" y="3416300"/>
            <a:ext cx="530225" cy="369888"/>
          </a:xfrm>
          <a:prstGeom prst="rect">
            <a:avLst/>
          </a:prstGeom>
          <a:noFill/>
          <a:ln w="9525">
            <a:noFill/>
            <a:miter lim="800000"/>
            <a:headEnd/>
            <a:tailEnd/>
          </a:ln>
        </p:spPr>
        <p:txBody>
          <a:bodyPr wrap="none">
            <a:spAutoFit/>
          </a:bodyPr>
          <a:lstStyle/>
          <a:p>
            <a:pPr algn="l">
              <a:spcBef>
                <a:spcPct val="20000"/>
              </a:spcBef>
            </a:pPr>
            <a:r>
              <a:rPr lang="en-US">
                <a:latin typeface="Times New Roman" pitchFamily="18" charset="0"/>
                <a:cs typeface="Times New Roman" pitchFamily="18" charset="0"/>
              </a:rPr>
              <a:t>500</a:t>
            </a:r>
          </a:p>
        </p:txBody>
      </p:sp>
      <p:sp>
        <p:nvSpPr>
          <p:cNvPr id="16" name="Rectangle 15"/>
          <p:cNvSpPr>
            <a:spLocks noChangeArrowheads="1"/>
          </p:cNvSpPr>
          <p:nvPr/>
        </p:nvSpPr>
        <p:spPr bwMode="auto">
          <a:xfrm>
            <a:off x="1357313" y="5643563"/>
            <a:ext cx="1590675" cy="369887"/>
          </a:xfrm>
          <a:prstGeom prst="rect">
            <a:avLst/>
          </a:prstGeom>
          <a:noFill/>
          <a:ln w="9525">
            <a:noFill/>
            <a:miter lim="800000"/>
            <a:headEnd/>
            <a:tailEnd/>
          </a:ln>
        </p:spPr>
        <p:txBody>
          <a:bodyPr wrap="none">
            <a:spAutoFit/>
          </a:bodyPr>
          <a:lstStyle/>
          <a:p>
            <a:pPr>
              <a:defRPr/>
            </a:pPr>
            <a:r>
              <a:rPr lang="en-US" dirty="0">
                <a:solidFill>
                  <a:srgbClr val="C00000"/>
                </a:solidFill>
                <a:latin typeface="Times New Roman" pitchFamily="18" charset="0"/>
                <a:cs typeface="Times New Roman" pitchFamily="18" charset="0"/>
              </a:rPr>
              <a:t>220/1000=0.22</a:t>
            </a:r>
            <a:endParaRPr lang="ar-SA" dirty="0">
              <a:solidFill>
                <a:srgbClr val="C00000"/>
              </a:solidFill>
            </a:endParaRPr>
          </a:p>
        </p:txBody>
      </p:sp>
      <p:sp>
        <p:nvSpPr>
          <p:cNvPr id="17" name="Rectangle 16"/>
          <p:cNvSpPr>
            <a:spLocks noChangeArrowheads="1"/>
          </p:cNvSpPr>
          <p:nvPr/>
        </p:nvSpPr>
        <p:spPr bwMode="auto">
          <a:xfrm>
            <a:off x="1071563" y="6273800"/>
            <a:ext cx="1474787" cy="369888"/>
          </a:xfrm>
          <a:prstGeom prst="rect">
            <a:avLst/>
          </a:prstGeom>
          <a:noFill/>
          <a:ln w="9525">
            <a:noFill/>
            <a:miter lim="800000"/>
            <a:headEnd/>
            <a:tailEnd/>
          </a:ln>
        </p:spPr>
        <p:txBody>
          <a:bodyPr wrap="none">
            <a:spAutoFit/>
          </a:bodyPr>
          <a:lstStyle/>
          <a:p>
            <a:pPr>
              <a:defRPr/>
            </a:pPr>
            <a:r>
              <a:rPr lang="en-US" dirty="0">
                <a:solidFill>
                  <a:srgbClr val="C00000"/>
                </a:solidFill>
                <a:latin typeface="Times New Roman" pitchFamily="18" charset="0"/>
                <a:cs typeface="Times New Roman" pitchFamily="18" charset="0"/>
              </a:rPr>
              <a:t>500/1000=0.5</a:t>
            </a:r>
            <a:endParaRPr lang="ar-SA"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dissolv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dissolve">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dissolv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dissolve">
                                      <p:cBhvr>
                                        <p:cTn id="32" dur="500"/>
                                        <p:tgtEl>
                                          <p:spTgt spid="1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dissolve">
                                      <p:cBhvr>
                                        <p:cTn id="37" dur="5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67590">
                                            <p:txEl>
                                              <p:pRg st="12" end="12"/>
                                            </p:txEl>
                                          </p:spTgt>
                                        </p:tgtEl>
                                        <p:attrNameLst>
                                          <p:attrName>style.visibility</p:attrName>
                                        </p:attrNameLst>
                                      </p:cBhvr>
                                      <p:to>
                                        <p:strVal val="visible"/>
                                      </p:to>
                                    </p:set>
                                    <p:animEffect transition="in" filter="dissolve">
                                      <p:cBhvr>
                                        <p:cTn id="42" dur="500"/>
                                        <p:tgtEl>
                                          <p:spTgt spid="67590">
                                            <p:txEl>
                                              <p:pRg st="12" end="1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67590">
                                            <p:txEl>
                                              <p:pRg st="15" end="15"/>
                                            </p:txEl>
                                          </p:spTgt>
                                        </p:tgtEl>
                                        <p:attrNameLst>
                                          <p:attrName>style.visibility</p:attrName>
                                        </p:attrNameLst>
                                      </p:cBhvr>
                                      <p:to>
                                        <p:strVal val="visible"/>
                                      </p:to>
                                    </p:set>
                                    <p:anim calcmode="lin" valueType="num">
                                      <p:cBhvr additive="base">
                                        <p:cTn id="47" dur="500" fill="hold"/>
                                        <p:tgtEl>
                                          <p:spTgt spid="67590">
                                            <p:txEl>
                                              <p:pRg st="15" end="15"/>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67590">
                                            <p:txEl>
                                              <p:pRg st="15" end="15"/>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dissolve">
                                      <p:cBhvr>
                                        <p:cTn id="53" dur="500"/>
                                        <p:tgtEl>
                                          <p:spTgt spid="16"/>
                                        </p:tgtEl>
                                      </p:cBhvr>
                                    </p:animEffect>
                                  </p:childTnLst>
                                </p:cTn>
                              </p:par>
                            </p:childTnLst>
                          </p:cTn>
                        </p:par>
                      </p:childTnLst>
                    </p:cTn>
                  </p:par>
                  <p:par>
                    <p:cTn id="54" fill="hold">
                      <p:stCondLst>
                        <p:cond delay="indefinite"/>
                      </p:stCondLst>
                      <p:childTnLst>
                        <p:par>
                          <p:cTn id="55" fill="hold">
                            <p:stCondLst>
                              <p:cond delay="0"/>
                            </p:stCondLst>
                            <p:childTnLst>
                              <p:par>
                                <p:cTn id="56" presetID="2" presetClass="entr" presetSubtype="8" fill="hold" nodeType="clickEffect">
                                  <p:stCondLst>
                                    <p:cond delay="0"/>
                                  </p:stCondLst>
                                  <p:childTnLst>
                                    <p:set>
                                      <p:cBhvr>
                                        <p:cTn id="57" dur="1" fill="hold">
                                          <p:stCondLst>
                                            <p:cond delay="0"/>
                                          </p:stCondLst>
                                        </p:cTn>
                                        <p:tgtEl>
                                          <p:spTgt spid="67590">
                                            <p:txEl>
                                              <p:pRg st="17" end="17"/>
                                            </p:txEl>
                                          </p:spTgt>
                                        </p:tgtEl>
                                        <p:attrNameLst>
                                          <p:attrName>style.visibility</p:attrName>
                                        </p:attrNameLst>
                                      </p:cBhvr>
                                      <p:to>
                                        <p:strVal val="visible"/>
                                      </p:to>
                                    </p:set>
                                    <p:anim calcmode="lin" valueType="num">
                                      <p:cBhvr additive="base">
                                        <p:cTn id="58" dur="500" fill="hold"/>
                                        <p:tgtEl>
                                          <p:spTgt spid="67590">
                                            <p:txEl>
                                              <p:pRg st="17" end="17"/>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67590">
                                            <p:txEl>
                                              <p:pRg st="17" end="17"/>
                                            </p:txEl>
                                          </p:spTgt>
                                        </p:tgtEl>
                                        <p:attrNameLst>
                                          <p:attrName>ppt_y</p:attrName>
                                        </p:attrNameLst>
                                      </p:cBhvr>
                                      <p:tavLst>
                                        <p:tav tm="0">
                                          <p:val>
                                            <p:strVal val="#ppt_y"/>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grpId="0" nodeType="clickEffect">
                                  <p:stCondLst>
                                    <p:cond delay="0"/>
                                  </p:stCondLst>
                                  <p:childTnLst>
                                    <p:set>
                                      <p:cBhvr>
                                        <p:cTn id="63" dur="1" fill="hold">
                                          <p:stCondLst>
                                            <p:cond delay="0"/>
                                          </p:stCondLst>
                                        </p:cTn>
                                        <p:tgtEl>
                                          <p:spTgt spid="17"/>
                                        </p:tgtEl>
                                        <p:attrNameLst>
                                          <p:attrName>style.visibility</p:attrName>
                                        </p:attrNameLst>
                                      </p:cBhvr>
                                      <p:to>
                                        <p:strVal val="visible"/>
                                      </p:to>
                                    </p:set>
                                    <p:animEffect transition="in" filter="dissolve">
                                      <p:cBhvr>
                                        <p:cTn id="6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Slide Number Placeholder 7"/>
          <p:cNvSpPr>
            <a:spLocks noGrp="1"/>
          </p:cNvSpPr>
          <p:nvPr>
            <p:ph type="sldNum" sz="quarter" idx="12"/>
          </p:nvPr>
        </p:nvSpPr>
        <p:spPr>
          <a:noFill/>
        </p:spPr>
        <p:txBody>
          <a:bodyPr/>
          <a:lstStyle/>
          <a:p>
            <a:fld id="{250516AD-8991-4A08-B354-9DAC43D9C689}" type="slidenum">
              <a:rPr lang="ar-SA" smtClean="0"/>
              <a:pPr/>
              <a:t>52</a:t>
            </a:fld>
            <a:endParaRPr lang="en-GB" smtClean="0"/>
          </a:p>
        </p:txBody>
      </p:sp>
      <p:sp>
        <p:nvSpPr>
          <p:cNvPr id="19463" name="Rectangle 2"/>
          <p:cNvSpPr>
            <a:spLocks noGrp="1" noChangeArrowheads="1"/>
          </p:cNvSpPr>
          <p:nvPr>
            <p:ph type="body" sz="half" idx="1"/>
          </p:nvPr>
        </p:nvSpPr>
        <p:spPr>
          <a:xfrm>
            <a:off x="457200" y="333375"/>
            <a:ext cx="8147050" cy="6119813"/>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19464"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19465"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 name="Rectangle 5"/>
          <p:cNvSpPr>
            <a:spLocks noChangeArrowheads="1"/>
          </p:cNvSpPr>
          <p:nvPr/>
        </p:nvSpPr>
        <p:spPr bwMode="auto">
          <a:xfrm>
            <a:off x="323850" y="260350"/>
            <a:ext cx="8496300" cy="6337300"/>
          </a:xfrm>
          <a:prstGeom prst="rect">
            <a:avLst/>
          </a:prstGeom>
          <a:noFill/>
          <a:ln w="9525">
            <a:noFill/>
            <a:miter lim="800000"/>
            <a:headEnd/>
            <a:tailEnd/>
          </a:ln>
        </p:spPr>
        <p:txBody>
          <a:bodyPr/>
          <a:lstStyle/>
          <a:p>
            <a:pPr marL="342900" indent="-342900" algn="l"/>
            <a:r>
              <a:rPr lang="en-US" sz="3200"/>
              <a:t> </a:t>
            </a:r>
          </a:p>
          <a:p>
            <a:pPr marL="342900" indent="-342900" algn="l"/>
            <a:r>
              <a:rPr lang="en-US" sz="2000">
                <a:latin typeface="Times New Roman" pitchFamily="18" charset="0"/>
                <a:cs typeface="Times New Roman" pitchFamily="18" charset="0"/>
              </a:rPr>
              <a:t>3- Made  a low score on the examination given that he or she graduated from Superior high school</a:t>
            </a:r>
          </a:p>
          <a:p>
            <a:pPr marL="342900" indent="-342900" algn="l"/>
            <a:r>
              <a:rPr lang="en-US" sz="2000">
                <a:latin typeface="Times New Roman" pitchFamily="18" charset="0"/>
                <a:cs typeface="Times New Roman" pitchFamily="18" charset="0"/>
              </a:rPr>
              <a:t>P(L</a:t>
            </a:r>
            <a:r>
              <a:rPr lang="en-US" sz="2000" b="1">
                <a:latin typeface="Times New Roman" pitchFamily="18" charset="0"/>
                <a:cs typeface="Times New Roman" pitchFamily="18" charset="0"/>
                <a:sym typeface="Symbol" pitchFamily="18" charset="2"/>
              </a:rPr>
              <a:t> S)=</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5- Made a high score or graduated from a superior high school.</a:t>
            </a:r>
          </a:p>
          <a:p>
            <a:pPr marL="342900" indent="-342900" algn="l"/>
            <a:r>
              <a:rPr lang="en-US" sz="2000">
                <a:latin typeface="Times New Roman" pitchFamily="18" charset="0"/>
                <a:cs typeface="Times New Roman" pitchFamily="18" charset="0"/>
              </a:rPr>
              <a:t>P( H    S)</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Calculate the following probabilities</a:t>
            </a:r>
          </a:p>
          <a:p>
            <a:pPr marL="342900" indent="-342900" algn="l"/>
            <a:r>
              <a:rPr lang="en-US" sz="2000">
                <a:latin typeface="Times New Roman" pitchFamily="18" charset="0"/>
                <a:cs typeface="Times New Roman" pitchFamily="18" charset="0"/>
              </a:rPr>
              <a:t>   1. P(A)</a:t>
            </a:r>
          </a:p>
          <a:p>
            <a:pPr marL="342900" indent="-342900" algn="l"/>
            <a:r>
              <a:rPr lang="en-US" sz="2000">
                <a:latin typeface="Times New Roman" pitchFamily="18" charset="0"/>
                <a:cs typeface="Times New Roman" pitchFamily="18" charset="0"/>
              </a:rPr>
              <a:t>   2 . P(S)</a:t>
            </a:r>
          </a:p>
          <a:p>
            <a:pPr marL="342900" indent="-342900" algn="l"/>
            <a:r>
              <a:rPr lang="en-US" sz="2000">
                <a:latin typeface="Times New Roman" pitchFamily="18" charset="0"/>
                <a:cs typeface="Times New Roman" pitchFamily="18" charset="0"/>
              </a:rPr>
              <a:t>   3. P(M)</a:t>
            </a:r>
          </a:p>
          <a:p>
            <a:pPr marL="342900" indent="-342900" algn="l"/>
            <a:r>
              <a:rPr lang="en-US" sz="2000">
                <a:latin typeface="Times New Roman" pitchFamily="18" charset="0"/>
                <a:cs typeface="Times New Roman" pitchFamily="18" charset="0"/>
              </a:rPr>
              <a:t>   4. P(M∩P)</a:t>
            </a:r>
          </a:p>
          <a:p>
            <a:pPr marL="342900" indent="-342900" algn="l"/>
            <a:r>
              <a:rPr lang="en-US" sz="2000">
                <a:latin typeface="Times New Roman" pitchFamily="18" charset="0"/>
                <a:cs typeface="Times New Roman" pitchFamily="18" charset="0"/>
              </a:rPr>
              <a:t>   5. P(A   L)=</a:t>
            </a:r>
          </a:p>
          <a:p>
            <a:pPr marL="342900" indent="-342900" algn="l"/>
            <a:r>
              <a:rPr lang="en-US" sz="2000">
                <a:latin typeface="Times New Roman" pitchFamily="18" charset="0"/>
                <a:cs typeface="Times New Roman" pitchFamily="18" charset="0"/>
              </a:rPr>
              <a:t>    6. P(P     S)</a:t>
            </a:r>
            <a:endParaRPr lang="en-US" sz="2000" b="1" i="1" u="sng">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7.P(L   H)</a:t>
            </a:r>
          </a:p>
          <a:p>
            <a:pPr marL="342900" indent="-342900" algn="l"/>
            <a:r>
              <a:rPr lang="en-US" sz="2000">
                <a:latin typeface="Times New Roman" pitchFamily="18" charset="0"/>
                <a:cs typeface="Times New Roman" pitchFamily="18" charset="0"/>
              </a:rPr>
              <a:t>   8. P(H/S)</a:t>
            </a:r>
          </a:p>
        </p:txBody>
      </p:sp>
      <p:graphicFrame>
        <p:nvGraphicFramePr>
          <p:cNvPr id="19458" name="Object 9"/>
          <p:cNvGraphicFramePr>
            <a:graphicFrameLocks noChangeAspect="1"/>
          </p:cNvGraphicFramePr>
          <p:nvPr>
            <p:ph sz="quarter" idx="3"/>
          </p:nvPr>
        </p:nvGraphicFramePr>
        <p:xfrm>
          <a:off x="1285875" y="4786313"/>
          <a:ext cx="230188" cy="288925"/>
        </p:xfrm>
        <a:graphic>
          <a:graphicData uri="http://schemas.openxmlformats.org/presentationml/2006/ole">
            <p:oleObj spid="_x0000_s19458" name="Equation" r:id="rId4" imgW="152280" imgH="190440" progId="Equation.3">
              <p:embed/>
            </p:oleObj>
          </a:graphicData>
        </a:graphic>
      </p:graphicFrame>
      <p:graphicFrame>
        <p:nvGraphicFramePr>
          <p:cNvPr id="19459" name="Object 14"/>
          <p:cNvGraphicFramePr>
            <a:graphicFrameLocks noChangeAspect="1"/>
          </p:cNvGraphicFramePr>
          <p:nvPr/>
        </p:nvGraphicFramePr>
        <p:xfrm>
          <a:off x="1219200" y="4500563"/>
          <a:ext cx="209550" cy="261937"/>
        </p:xfrm>
        <a:graphic>
          <a:graphicData uri="http://schemas.openxmlformats.org/presentationml/2006/ole">
            <p:oleObj spid="_x0000_s19459" name="Equation" r:id="rId5" imgW="152280" imgH="190440" progId="Equation.3">
              <p:embed/>
            </p:oleObj>
          </a:graphicData>
        </a:graphic>
      </p:graphicFrame>
      <p:graphicFrame>
        <p:nvGraphicFramePr>
          <p:cNvPr id="19468" name="Object 12"/>
          <p:cNvGraphicFramePr>
            <a:graphicFrameLocks noChangeAspect="1"/>
          </p:cNvGraphicFramePr>
          <p:nvPr/>
        </p:nvGraphicFramePr>
        <p:xfrm>
          <a:off x="928688" y="2381250"/>
          <a:ext cx="152400" cy="190500"/>
        </p:xfrm>
        <a:graphic>
          <a:graphicData uri="http://schemas.openxmlformats.org/presentationml/2006/ole">
            <p:oleObj spid="_x0000_s19460" name="Equation" r:id="rId6" imgW="152280" imgH="190440" progId="Equation.3">
              <p:embed/>
            </p:oleObj>
          </a:graphicData>
        </a:graphic>
      </p:graphicFrame>
      <p:graphicFrame>
        <p:nvGraphicFramePr>
          <p:cNvPr id="12" name="Group 95"/>
          <p:cNvGraphicFramePr>
            <a:graphicFrameLocks/>
          </p:cNvGraphicFramePr>
          <p:nvPr/>
        </p:nvGraphicFramePr>
        <p:xfrm>
          <a:off x="5500688" y="2928938"/>
          <a:ext cx="3357586" cy="2971962"/>
        </p:xfrm>
        <a:graphic>
          <a:graphicData uri="http://schemas.openxmlformats.org/drawingml/2006/table">
            <a:tbl>
              <a:tblPr/>
              <a:tblGrid>
                <a:gridCol w="362334"/>
                <a:gridCol w="658595"/>
                <a:gridCol w="539506"/>
                <a:gridCol w="599050"/>
                <a:gridCol w="599051"/>
                <a:gridCol w="599050"/>
              </a:tblGrid>
              <a:tr h="658031">
                <a:tc rowSpan="6">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Quality of high school</a:t>
                      </a:r>
                      <a:r>
                        <a:rPr kumimoji="0" lang="ar-SA" sz="1500" b="0"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en-US" sz="1500" b="0"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606437">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P</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total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4291">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105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60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55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220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8872">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M</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70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175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145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390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4291">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390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036">
                <a:tc vMerge="1">
                  <a:txBody>
                    <a:bodyPr/>
                    <a:lstStyle/>
                    <a:p>
                      <a:pPr rtl="1"/>
                      <a:endParaRPr lang="ar-SA"/>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smtClean="0">
                          <a:ln>
                            <a:noFill/>
                          </a:ln>
                          <a:solidFill>
                            <a:schemeClr val="tx1"/>
                          </a:solidFill>
                          <a:effectLst/>
                          <a:latin typeface="Times New Roman" pitchFamily="18" charset="0"/>
                          <a:cs typeface="Times New Roman" pitchFamily="18" charset="0"/>
                        </a:rPr>
                        <a:t>total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500" b="0" i="0" u="none" strike="noStrike" cap="none" normalizeH="0" baseline="0" dirty="0" smtClean="0">
                          <a:ln>
                            <a:noFill/>
                          </a:ln>
                          <a:solidFill>
                            <a:schemeClr val="tx1"/>
                          </a:solidFill>
                          <a:effectLst/>
                          <a:latin typeface="Times New Roman" pitchFamily="18" charset="0"/>
                          <a:cs typeface="Times New Roman" pitchFamily="18" charset="0"/>
                        </a:rPr>
                        <a:t>1000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510" name="Rectangle 86"/>
          <p:cNvSpPr>
            <a:spLocks noChangeArrowheads="1"/>
          </p:cNvSpPr>
          <p:nvPr/>
        </p:nvSpPr>
        <p:spPr bwMode="auto">
          <a:xfrm rot="-5400000">
            <a:off x="4949032" y="4252118"/>
            <a:ext cx="1517650" cy="157163"/>
          </a:xfrm>
          <a:prstGeom prst="rect">
            <a:avLst/>
          </a:prstGeom>
          <a:noFill/>
          <a:ln w="9525">
            <a:noFill/>
            <a:miter lim="800000"/>
            <a:headEnd/>
            <a:tailEnd/>
          </a:ln>
        </p:spPr>
        <p:txBody>
          <a:bodyPr wrap="none" anchor="ctr"/>
          <a:lstStyle/>
          <a:p>
            <a:pPr algn="ctr"/>
            <a:r>
              <a:rPr lang="en-US" sz="1500">
                <a:latin typeface="Times New Roman" pitchFamily="18" charset="0"/>
                <a:cs typeface="Times New Roman" pitchFamily="18" charset="0"/>
              </a:rPr>
              <a:t>Score</a:t>
            </a:r>
          </a:p>
        </p:txBody>
      </p:sp>
      <p:sp>
        <p:nvSpPr>
          <p:cNvPr id="15" name="Rectangle 14"/>
          <p:cNvSpPr>
            <a:spLocks noChangeArrowheads="1"/>
          </p:cNvSpPr>
          <p:nvPr/>
        </p:nvSpPr>
        <p:spPr bwMode="auto">
          <a:xfrm>
            <a:off x="1285875" y="1357313"/>
            <a:ext cx="1787525" cy="369887"/>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sym typeface="Symbol" pitchFamily="18" charset="2"/>
              </a:rPr>
              <a:t>P(L</a:t>
            </a:r>
            <a:r>
              <a:rPr lang="en-US">
                <a:latin typeface="Times New Roman" pitchFamily="18" charset="0"/>
                <a:cs typeface="Times New Roman" pitchFamily="18" charset="0"/>
              </a:rPr>
              <a:t> ∩S) / P(S) = </a:t>
            </a:r>
            <a:endParaRPr lang="ar-SA"/>
          </a:p>
        </p:txBody>
      </p:sp>
      <p:sp>
        <p:nvSpPr>
          <p:cNvPr id="16" name="Rectangle 15"/>
          <p:cNvSpPr>
            <a:spLocks noChangeArrowheads="1"/>
          </p:cNvSpPr>
          <p:nvPr/>
        </p:nvSpPr>
        <p:spPr bwMode="auto">
          <a:xfrm>
            <a:off x="2747963" y="1344613"/>
            <a:ext cx="2681287" cy="369887"/>
          </a:xfrm>
          <a:prstGeom prst="rect">
            <a:avLst/>
          </a:prstGeom>
          <a:noFill/>
          <a:ln w="9525">
            <a:noFill/>
            <a:miter lim="800000"/>
            <a:headEnd/>
            <a:tailEnd/>
          </a:ln>
        </p:spPr>
        <p:txBody>
          <a:bodyPr wrap="none">
            <a:spAutoFit/>
          </a:bodyPr>
          <a:lstStyle/>
          <a:p>
            <a:r>
              <a:rPr lang="en-US" b="1">
                <a:latin typeface="Times New Roman" pitchFamily="18" charset="0"/>
                <a:cs typeface="Times New Roman" pitchFamily="18" charset="0"/>
                <a:sym typeface="Symbol" pitchFamily="18" charset="2"/>
              </a:rPr>
              <a:t> </a:t>
            </a:r>
            <a:r>
              <a:rPr lang="en-US">
                <a:latin typeface="Times New Roman" pitchFamily="18" charset="0"/>
                <a:cs typeface="Times New Roman" pitchFamily="18" charset="0"/>
              </a:rPr>
              <a:t>(55/1000) / (500 /1000)= </a:t>
            </a:r>
            <a:endParaRPr lang="ar-SA"/>
          </a:p>
        </p:txBody>
      </p:sp>
      <p:sp>
        <p:nvSpPr>
          <p:cNvPr id="17" name="Rectangle 16"/>
          <p:cNvSpPr>
            <a:spLocks noChangeArrowheads="1"/>
          </p:cNvSpPr>
          <p:nvPr/>
        </p:nvSpPr>
        <p:spPr bwMode="auto">
          <a:xfrm>
            <a:off x="5391150" y="1344613"/>
            <a:ext cx="1466850" cy="369887"/>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55/500 = 0.11</a:t>
            </a:r>
            <a:endParaRPr lang="ar-SA"/>
          </a:p>
        </p:txBody>
      </p:sp>
      <p:sp>
        <p:nvSpPr>
          <p:cNvPr id="18" name="Rectangle 17"/>
          <p:cNvSpPr>
            <a:spLocks noChangeArrowheads="1"/>
          </p:cNvSpPr>
          <p:nvPr/>
        </p:nvSpPr>
        <p:spPr bwMode="auto">
          <a:xfrm>
            <a:off x="1285875" y="2286000"/>
            <a:ext cx="2638425"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P(H) +P(S) – P(H ∩S)= </a:t>
            </a:r>
            <a:endParaRPr lang="ar-SA"/>
          </a:p>
        </p:txBody>
      </p:sp>
      <p:sp>
        <p:nvSpPr>
          <p:cNvPr id="19" name="Rectangle 18"/>
          <p:cNvSpPr>
            <a:spLocks noChangeArrowheads="1"/>
          </p:cNvSpPr>
          <p:nvPr/>
        </p:nvSpPr>
        <p:spPr bwMode="auto">
          <a:xfrm>
            <a:off x="3714750" y="2273300"/>
            <a:ext cx="2493963"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(390 + 500 – 300) / 1000</a:t>
            </a:r>
            <a:endParaRPr lang="ar-SA"/>
          </a:p>
        </p:txBody>
      </p:sp>
      <p:sp>
        <p:nvSpPr>
          <p:cNvPr id="20" name="Rectangle 19"/>
          <p:cNvSpPr>
            <a:spLocks noChangeArrowheads="1"/>
          </p:cNvSpPr>
          <p:nvPr/>
        </p:nvSpPr>
        <p:spPr bwMode="auto">
          <a:xfrm>
            <a:off x="6081713" y="2273300"/>
            <a:ext cx="776287"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0.59</a:t>
            </a:r>
            <a:endParaRPr lang="ar-SA"/>
          </a:p>
        </p:txBody>
      </p:sp>
      <p:sp>
        <p:nvSpPr>
          <p:cNvPr id="21" name="Rectangle 20"/>
          <p:cNvSpPr>
            <a:spLocks noChangeArrowheads="1"/>
          </p:cNvSpPr>
          <p:nvPr/>
        </p:nvSpPr>
        <p:spPr bwMode="auto">
          <a:xfrm>
            <a:off x="1357313" y="3244850"/>
            <a:ext cx="1720850" cy="368300"/>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300/1000=0.3 </a:t>
            </a:r>
            <a:endParaRPr lang="ar-SA"/>
          </a:p>
        </p:txBody>
      </p:sp>
      <p:sp>
        <p:nvSpPr>
          <p:cNvPr id="22" name="Rectangle 21"/>
          <p:cNvSpPr>
            <a:spLocks noChangeArrowheads="1"/>
          </p:cNvSpPr>
          <p:nvPr/>
        </p:nvSpPr>
        <p:spPr bwMode="auto">
          <a:xfrm>
            <a:off x="1436688" y="3559175"/>
            <a:ext cx="1778000"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500/ 1000= 0.5</a:t>
            </a:r>
            <a:endParaRPr lang="ar-SA"/>
          </a:p>
        </p:txBody>
      </p:sp>
      <p:graphicFrame>
        <p:nvGraphicFramePr>
          <p:cNvPr id="19461" name="Object 5"/>
          <p:cNvGraphicFramePr>
            <a:graphicFrameLocks noChangeAspect="1"/>
          </p:cNvGraphicFramePr>
          <p:nvPr/>
        </p:nvGraphicFramePr>
        <p:xfrm>
          <a:off x="1143000" y="5095875"/>
          <a:ext cx="209550" cy="261938"/>
        </p:xfrm>
        <a:graphic>
          <a:graphicData uri="http://schemas.openxmlformats.org/presentationml/2006/ole">
            <p:oleObj spid="_x0000_s19461" name="Equation" r:id="rId7" imgW="152280" imgH="190440" progId="Equation.3">
              <p:embed/>
            </p:oleObj>
          </a:graphicData>
        </a:graphic>
      </p:graphicFrame>
      <p:sp>
        <p:nvSpPr>
          <p:cNvPr id="26" name="Rectangle 25"/>
          <p:cNvSpPr>
            <a:spLocks noChangeArrowheads="1"/>
          </p:cNvSpPr>
          <p:nvPr/>
        </p:nvSpPr>
        <p:spPr bwMode="auto">
          <a:xfrm>
            <a:off x="1428750" y="3773488"/>
            <a:ext cx="1835150" cy="369887"/>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390/1000= 0.39</a:t>
            </a:r>
            <a:endParaRPr lang="ar-SA"/>
          </a:p>
        </p:txBody>
      </p:sp>
      <p:sp>
        <p:nvSpPr>
          <p:cNvPr id="27" name="Rectangle 26"/>
          <p:cNvSpPr>
            <a:spLocks noChangeArrowheads="1"/>
          </p:cNvSpPr>
          <p:nvPr/>
        </p:nvSpPr>
        <p:spPr bwMode="auto">
          <a:xfrm>
            <a:off x="1685925" y="4130675"/>
            <a:ext cx="1762125" cy="366713"/>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70/ 1000= 0.07</a:t>
            </a:r>
            <a:endParaRPr lang="ar-SA"/>
          </a:p>
        </p:txBody>
      </p:sp>
      <p:sp>
        <p:nvSpPr>
          <p:cNvPr id="28" name="Rectangle 27"/>
          <p:cNvSpPr>
            <a:spLocks noChangeArrowheads="1"/>
          </p:cNvSpPr>
          <p:nvPr/>
        </p:nvSpPr>
        <p:spPr bwMode="auto">
          <a:xfrm>
            <a:off x="1785938" y="4416425"/>
            <a:ext cx="2701925"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(300+220- 60)/1000 = 0.46</a:t>
            </a:r>
            <a:endParaRPr lang="ar-SA"/>
          </a:p>
        </p:txBody>
      </p:sp>
      <p:sp>
        <p:nvSpPr>
          <p:cNvPr id="29" name="Rectangle 28"/>
          <p:cNvSpPr>
            <a:spLocks noChangeArrowheads="1"/>
          </p:cNvSpPr>
          <p:nvPr/>
        </p:nvSpPr>
        <p:spPr bwMode="auto">
          <a:xfrm>
            <a:off x="1857375" y="4714875"/>
            <a:ext cx="546100" cy="369888"/>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0 </a:t>
            </a:r>
            <a:endParaRPr lang="ar-SA"/>
          </a:p>
        </p:txBody>
      </p:sp>
      <p:sp>
        <p:nvSpPr>
          <p:cNvPr id="30" name="Rectangle 29"/>
          <p:cNvSpPr>
            <a:spLocks noChangeArrowheads="1"/>
          </p:cNvSpPr>
          <p:nvPr/>
        </p:nvSpPr>
        <p:spPr bwMode="auto">
          <a:xfrm>
            <a:off x="1571625" y="5059363"/>
            <a:ext cx="2581275" cy="369887"/>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=(220+ 390)/ 1000 = 0.61</a:t>
            </a:r>
            <a:endParaRPr lang="ar-SA"/>
          </a:p>
        </p:txBody>
      </p:sp>
      <p:sp>
        <p:nvSpPr>
          <p:cNvPr id="31" name="Rectangle 30"/>
          <p:cNvSpPr>
            <a:spLocks noChangeArrowheads="1"/>
          </p:cNvSpPr>
          <p:nvPr/>
        </p:nvSpPr>
        <p:spPr bwMode="auto">
          <a:xfrm>
            <a:off x="1571625" y="5357813"/>
            <a:ext cx="1662113" cy="369887"/>
          </a:xfrm>
          <a:prstGeom prst="rect">
            <a:avLst/>
          </a:prstGeom>
          <a:noFill/>
          <a:ln w="9525">
            <a:noFill/>
            <a:miter lim="800000"/>
            <a:headEnd/>
            <a:tailEnd/>
          </a:ln>
        </p:spPr>
        <p:txBody>
          <a:bodyPr wrap="none">
            <a:spAutoFit/>
          </a:bodyPr>
          <a:lstStyle/>
          <a:p>
            <a:r>
              <a:rPr lang="en-US">
                <a:latin typeface="Times New Roman" pitchFamily="18" charset="0"/>
                <a:cs typeface="Times New Roman" pitchFamily="18" charset="0"/>
              </a:rPr>
              <a:t>= 300/ 500= 0.6</a:t>
            </a: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p:cTn id="7" dur="1000" fill="hold"/>
                                        <p:tgtEl>
                                          <p:spTgt spid="2">
                                            <p:txEl>
                                              <p:pRg st="2" end="2"/>
                                            </p:txEl>
                                          </p:spTgt>
                                        </p:tgtEl>
                                        <p:attrNameLst>
                                          <p:attrName>ppt_x</p:attrName>
                                        </p:attrNameLst>
                                      </p:cBhvr>
                                      <p:tavLst>
                                        <p:tav tm="0">
                                          <p:val>
                                            <p:strVal val="#ppt_x-.2"/>
                                          </p:val>
                                        </p:tav>
                                        <p:tav tm="100000">
                                          <p:val>
                                            <p:strVal val="#ppt_x"/>
                                          </p:val>
                                        </p:tav>
                                      </p:tavLst>
                                    </p:anim>
                                    <p:anim calcmode="lin" valueType="num">
                                      <p:cBhvr>
                                        <p:cTn id="8" dur="1000" fill="hold"/>
                                        <p:tgtEl>
                                          <p:spTgt spid="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dissolve">
                                      <p:cBhvr>
                                        <p:cTn id="14" dur="500"/>
                                        <p:tgtEl>
                                          <p:spTgt spid="15"/>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dissolv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dissolv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5" presetClass="entr" presetSubtype="10"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animEffect transition="in" filter="checkerboard(across)">
                                      <p:cBhvr>
                                        <p:cTn id="29" dur="500"/>
                                        <p:tgtEl>
                                          <p:spTgt spid="2">
                                            <p:txEl>
                                              <p:pRg st="5" end="5"/>
                                            </p:txEl>
                                          </p:spTgt>
                                        </p:tgtEl>
                                      </p:cBhvr>
                                    </p:animEffect>
                                  </p:childTnLst>
                                </p:cTn>
                              </p:par>
                              <p:par>
                                <p:cTn id="30" presetID="5" presetClass="entr" presetSubtype="10" fill="hold" nodeType="withEffect">
                                  <p:stCondLst>
                                    <p:cond delay="0"/>
                                  </p:stCondLst>
                                  <p:childTnLst>
                                    <p:set>
                                      <p:cBhvr>
                                        <p:cTn id="31" dur="1" fill="hold">
                                          <p:stCondLst>
                                            <p:cond delay="0"/>
                                          </p:stCondLst>
                                        </p:cTn>
                                        <p:tgtEl>
                                          <p:spTgt spid="19468"/>
                                        </p:tgtEl>
                                        <p:attrNameLst>
                                          <p:attrName>style.visibility</p:attrName>
                                        </p:attrNameLst>
                                      </p:cBhvr>
                                      <p:to>
                                        <p:strVal val="visible"/>
                                      </p:to>
                                    </p:set>
                                    <p:animEffect transition="in" filter="checkerboard(across)">
                                      <p:cBhvr>
                                        <p:cTn id="32" dur="500"/>
                                        <p:tgtEl>
                                          <p:spTgt spid="19468"/>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dissolve">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9"/>
                                        </p:tgtEl>
                                        <p:attrNameLst>
                                          <p:attrName>style.visibility</p:attrName>
                                        </p:attrNameLst>
                                      </p:cBhvr>
                                      <p:to>
                                        <p:strVal val="visible"/>
                                      </p:to>
                                    </p:set>
                                    <p:animEffect transition="in" filter="dissolve">
                                      <p:cBhvr>
                                        <p:cTn id="42" dur="500"/>
                                        <p:tgtEl>
                                          <p:spTgt spid="19"/>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dissolve">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29"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ppt_x</p:attrName>
                                        </p:attrNameLst>
                                      </p:cBhvr>
                                      <p:tavLst>
                                        <p:tav tm="0">
                                          <p:val>
                                            <p:strVal val="#ppt_x-.2"/>
                                          </p:val>
                                        </p:tav>
                                        <p:tav tm="100000">
                                          <p:val>
                                            <p:strVal val="#ppt_x"/>
                                          </p:val>
                                        </p:tav>
                                      </p:tavLst>
                                    </p:anim>
                                    <p:anim calcmode="lin" valueType="num">
                                      <p:cBhvr>
                                        <p:cTn id="53" dur="1000" fill="hold"/>
                                        <p:tgtEl>
                                          <p:spTgt spid="21"/>
                                        </p:tgtEl>
                                        <p:attrNameLst>
                                          <p:attrName>ppt_y</p:attrName>
                                        </p:attrNameLst>
                                      </p:cBhvr>
                                      <p:tavLst>
                                        <p:tav tm="0">
                                          <p:val>
                                            <p:strVal val="#ppt_y"/>
                                          </p:val>
                                        </p:tav>
                                        <p:tav tm="100000">
                                          <p:val>
                                            <p:strVal val="#ppt_y"/>
                                          </p:val>
                                        </p:tav>
                                      </p:tavLst>
                                    </p:anim>
                                    <p:animEffect transition="in" filter="wipe(right)" prLst="gradientSize: 0.1">
                                      <p:cBhvr>
                                        <p:cTn id="54" dur="1000"/>
                                        <p:tgtEl>
                                          <p:spTgt spid="21"/>
                                        </p:tgtEl>
                                      </p:cBhvr>
                                    </p:animEffect>
                                  </p:childTnLst>
                                </p:cTn>
                              </p:par>
                            </p:childTnLst>
                          </p:cTn>
                        </p:par>
                      </p:childTnLst>
                    </p:cTn>
                  </p:par>
                  <p:par>
                    <p:cTn id="55" fill="hold">
                      <p:stCondLst>
                        <p:cond delay="indefinite"/>
                      </p:stCondLst>
                      <p:childTnLst>
                        <p:par>
                          <p:cTn id="56" fill="hold">
                            <p:stCondLst>
                              <p:cond delay="0"/>
                            </p:stCondLst>
                            <p:childTnLst>
                              <p:par>
                                <p:cTn id="57" presetID="29"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anim calcmode="lin" valueType="num">
                                      <p:cBhvr>
                                        <p:cTn id="59" dur="1000" fill="hold"/>
                                        <p:tgtEl>
                                          <p:spTgt spid="22"/>
                                        </p:tgtEl>
                                        <p:attrNameLst>
                                          <p:attrName>ppt_x</p:attrName>
                                        </p:attrNameLst>
                                      </p:cBhvr>
                                      <p:tavLst>
                                        <p:tav tm="0">
                                          <p:val>
                                            <p:strVal val="#ppt_x-.2"/>
                                          </p:val>
                                        </p:tav>
                                        <p:tav tm="100000">
                                          <p:val>
                                            <p:strVal val="#ppt_x"/>
                                          </p:val>
                                        </p:tav>
                                      </p:tavLst>
                                    </p:anim>
                                    <p:anim calcmode="lin" valueType="num">
                                      <p:cBhvr>
                                        <p:cTn id="60" dur="1000" fill="hold"/>
                                        <p:tgtEl>
                                          <p:spTgt spid="22"/>
                                        </p:tgtEl>
                                        <p:attrNameLst>
                                          <p:attrName>ppt_y</p:attrName>
                                        </p:attrNameLst>
                                      </p:cBhvr>
                                      <p:tavLst>
                                        <p:tav tm="0">
                                          <p:val>
                                            <p:strVal val="#ppt_y"/>
                                          </p:val>
                                        </p:tav>
                                        <p:tav tm="100000">
                                          <p:val>
                                            <p:strVal val="#ppt_y"/>
                                          </p:val>
                                        </p:tav>
                                      </p:tavLst>
                                    </p:anim>
                                    <p:animEffect transition="in" filter="wipe(right)" prLst="gradientSize: 0.1">
                                      <p:cBhvr>
                                        <p:cTn id="61" dur="1000"/>
                                        <p:tgtEl>
                                          <p:spTgt spid="22"/>
                                        </p:tgtEl>
                                      </p:cBhvr>
                                    </p:animEffect>
                                  </p:childTnLst>
                                </p:cTn>
                              </p:par>
                            </p:childTnLst>
                          </p:cTn>
                        </p:par>
                      </p:childTnLst>
                    </p:cTn>
                  </p:par>
                  <p:par>
                    <p:cTn id="62" fill="hold">
                      <p:stCondLst>
                        <p:cond delay="indefinite"/>
                      </p:stCondLst>
                      <p:childTnLst>
                        <p:par>
                          <p:cTn id="63" fill="hold">
                            <p:stCondLst>
                              <p:cond delay="0"/>
                            </p:stCondLst>
                            <p:childTnLst>
                              <p:par>
                                <p:cTn id="64" presetID="13" presetClass="entr" presetSubtype="16" fill="hold" grpId="0" nodeType="click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plus(in)">
                                      <p:cBhvr>
                                        <p:cTn id="66" dur="500"/>
                                        <p:tgtEl>
                                          <p:spTgt spid="26"/>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dissolve">
                                      <p:cBhvr>
                                        <p:cTn id="71" dur="500"/>
                                        <p:tgtEl>
                                          <p:spTgt spid="27"/>
                                        </p:tgtEl>
                                      </p:cBhvr>
                                    </p:animEffect>
                                  </p:childTnLst>
                                </p:cTn>
                              </p:par>
                            </p:childTnLst>
                          </p:cTn>
                        </p:par>
                      </p:childTnLst>
                    </p:cTn>
                  </p:par>
                  <p:par>
                    <p:cTn id="72" fill="hold">
                      <p:stCondLst>
                        <p:cond delay="indefinite"/>
                      </p:stCondLst>
                      <p:childTnLst>
                        <p:par>
                          <p:cTn id="73" fill="hold">
                            <p:stCondLst>
                              <p:cond delay="0"/>
                            </p:stCondLst>
                            <p:childTnLst>
                              <p:par>
                                <p:cTn id="74" presetID="9" presetClass="entr" presetSubtype="0" fill="hold" grpId="0" nodeType="clickEffect">
                                  <p:stCondLst>
                                    <p:cond delay="0"/>
                                  </p:stCondLst>
                                  <p:childTnLst>
                                    <p:set>
                                      <p:cBhvr>
                                        <p:cTn id="75" dur="1" fill="hold">
                                          <p:stCondLst>
                                            <p:cond delay="0"/>
                                          </p:stCondLst>
                                        </p:cTn>
                                        <p:tgtEl>
                                          <p:spTgt spid="28"/>
                                        </p:tgtEl>
                                        <p:attrNameLst>
                                          <p:attrName>style.visibility</p:attrName>
                                        </p:attrNameLst>
                                      </p:cBhvr>
                                      <p:to>
                                        <p:strVal val="visible"/>
                                      </p:to>
                                    </p:set>
                                    <p:animEffect transition="in" filter="dissolve">
                                      <p:cBhvr>
                                        <p:cTn id="76" dur="500"/>
                                        <p:tgtEl>
                                          <p:spTgt spid="28"/>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2000"/>
                                        <p:tgtEl>
                                          <p:spTgt spid="29"/>
                                        </p:tgtEl>
                                      </p:cBhvr>
                                    </p:animEffect>
                                  </p:childTnLst>
                                </p:cTn>
                              </p:par>
                            </p:childTnLst>
                          </p:cTn>
                        </p:par>
                      </p:childTnLst>
                    </p:cTn>
                  </p:par>
                  <p:par>
                    <p:cTn id="82" fill="hold">
                      <p:stCondLst>
                        <p:cond delay="indefinite"/>
                      </p:stCondLst>
                      <p:childTnLst>
                        <p:par>
                          <p:cTn id="83" fill="hold">
                            <p:stCondLst>
                              <p:cond delay="0"/>
                            </p:stCondLst>
                            <p:childTnLst>
                              <p:par>
                                <p:cTn id="84" presetID="18" presetClass="entr" presetSubtype="12" fill="hold" grpId="0" nodeType="click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strips(downLeft)">
                                      <p:cBhvr>
                                        <p:cTn id="86" dur="500"/>
                                        <p:tgtEl>
                                          <p:spTgt spid="30"/>
                                        </p:tgtEl>
                                      </p:cBhvr>
                                    </p:animEffect>
                                  </p:childTnLst>
                                </p:cTn>
                              </p:par>
                            </p:childTnLst>
                          </p:cTn>
                        </p:par>
                      </p:childTnLst>
                    </p:cTn>
                  </p:par>
                  <p:par>
                    <p:cTn id="87" fill="hold">
                      <p:stCondLst>
                        <p:cond delay="indefinite"/>
                      </p:stCondLst>
                      <p:childTnLst>
                        <p:par>
                          <p:cTn id="88" fill="hold">
                            <p:stCondLst>
                              <p:cond delay="0"/>
                            </p:stCondLst>
                            <p:childTnLst>
                              <p:par>
                                <p:cTn id="89" presetID="5" presetClass="entr" presetSubtype="10" fill="hold" grpId="0" nodeType="click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checkerboard(across)">
                                      <p:cBhvr>
                                        <p:cTn id="9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6" grpId="0"/>
      <p:bldP spid="27" grpId="0"/>
      <p:bldP spid="28" grpId="0"/>
      <p:bldP spid="29" grpId="0"/>
      <p:bldP spid="30" grpId="0"/>
      <p:bldP spid="3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fld id="{4ED822DB-2D55-43E1-BC17-7B814808131D}" type="slidenum">
              <a:rPr lang="ar-SA" sz="1400"/>
              <a:pPr/>
              <a:t>53</a:t>
            </a:fld>
            <a:endParaRPr lang="en-GB" sz="1400"/>
          </a:p>
        </p:txBody>
      </p:sp>
      <p:sp>
        <p:nvSpPr>
          <p:cNvPr id="77827" name="Rectangle 6"/>
          <p:cNvSpPr>
            <a:spLocks noGrp="1" noChangeArrowheads="1"/>
          </p:cNvSpPr>
          <p:nvPr>
            <p:ph type="body" idx="4294967295"/>
          </p:nvPr>
        </p:nvSpPr>
        <p:spPr>
          <a:xfrm>
            <a:off x="457200" y="188913"/>
            <a:ext cx="8229600" cy="6480175"/>
          </a:xfrm>
        </p:spPr>
        <p:txBody>
          <a:bodyPr/>
          <a:lstStyle/>
          <a:p>
            <a:pPr eaLnBrk="1" hangingPunct="1">
              <a:buFontTx/>
              <a:buNone/>
            </a:pPr>
            <a:endParaRPr lang="en-GB" sz="4000" u="sng" smtClean="0">
              <a:latin typeface="Times New Roman" pitchFamily="18" charset="0"/>
              <a:cs typeface="Times New Roman" pitchFamily="18" charset="0"/>
            </a:endParaRPr>
          </a:p>
          <a:p>
            <a:pPr algn="ctr" eaLnBrk="1" hangingPunct="1">
              <a:buFontTx/>
              <a:buNone/>
            </a:pPr>
            <a:r>
              <a:rPr lang="en-GB" sz="3300" b="1" u="sng" smtClean="0">
                <a:solidFill>
                  <a:schemeClr val="accent2"/>
                </a:solidFill>
                <a:latin typeface="Times New Roman" pitchFamily="18" charset="0"/>
                <a:cs typeface="Times New Roman" pitchFamily="18" charset="0"/>
              </a:rPr>
              <a:t>Chapter 4: Probability Distribution</a:t>
            </a:r>
          </a:p>
          <a:p>
            <a:pPr eaLnBrk="1" hangingPunct="1">
              <a:buFontTx/>
              <a:buNone/>
            </a:pPr>
            <a:r>
              <a:rPr lang="en-GB" sz="2600" u="sng" smtClean="0">
                <a:solidFill>
                  <a:srgbClr val="CC0000"/>
                </a:solidFill>
                <a:latin typeface="Times New Roman" pitchFamily="18" charset="0"/>
                <a:cs typeface="Times New Roman" pitchFamily="18" charset="0"/>
              </a:rPr>
              <a:t>4.1 Probability Distribution of Discrete Random Variables</a:t>
            </a:r>
          </a:p>
          <a:p>
            <a:pPr eaLnBrk="1" hangingPunct="1">
              <a:buFontTx/>
              <a:buChar char="-"/>
            </a:pPr>
            <a:r>
              <a:rPr lang="en-GB" sz="2000" u="sng" smtClean="0">
                <a:latin typeface="Times New Roman" pitchFamily="18" charset="0"/>
                <a:cs typeface="Times New Roman" pitchFamily="18" charset="0"/>
              </a:rPr>
              <a:t>Random variable</a:t>
            </a:r>
            <a:r>
              <a:rPr lang="en-GB" sz="2000" smtClean="0">
                <a:latin typeface="Times New Roman" pitchFamily="18" charset="0"/>
                <a:cs typeface="Times New Roman" pitchFamily="18" charset="0"/>
              </a:rPr>
              <a:t>: is a variable that measured on population where each element must have an equal chance of being selected.</a:t>
            </a:r>
          </a:p>
          <a:p>
            <a:pPr eaLnBrk="1" hangingPunct="1">
              <a:buFontTx/>
              <a:buNone/>
            </a:pPr>
            <a:r>
              <a:rPr lang="en-GB" sz="2000" smtClean="0">
                <a:latin typeface="Times New Roman" pitchFamily="18" charset="0"/>
                <a:cs typeface="Times New Roman" pitchFamily="18" charset="0"/>
              </a:rPr>
              <a:t> - let X be a </a:t>
            </a:r>
            <a:r>
              <a:rPr lang="en-GB" sz="2000" u="sng" smtClean="0">
                <a:latin typeface="Times New Roman" pitchFamily="18" charset="0"/>
                <a:cs typeface="Times New Roman" pitchFamily="18" charset="0"/>
              </a:rPr>
              <a:t>discrete</a:t>
            </a:r>
            <a:r>
              <a:rPr lang="en-GB" sz="2000" smtClean="0">
                <a:latin typeface="Times New Roman" pitchFamily="18" charset="0"/>
                <a:cs typeface="Times New Roman" pitchFamily="18" charset="0"/>
              </a:rPr>
              <a:t> random variable, and suppose we are able to  count the number of population where X=</a:t>
            </a:r>
            <a:r>
              <a:rPr lang="en-GB" sz="2000" i="1" smtClean="0">
                <a:latin typeface="Times New Roman" pitchFamily="18" charset="0"/>
                <a:cs typeface="Times New Roman" pitchFamily="18" charset="0"/>
              </a:rPr>
              <a:t>x</a:t>
            </a:r>
            <a:r>
              <a:rPr lang="en-GB" sz="2000" smtClean="0">
                <a:latin typeface="Times New Roman" pitchFamily="18" charset="0"/>
                <a:cs typeface="Times New Roman" pitchFamily="18" charset="0"/>
              </a:rPr>
              <a:t> , </a:t>
            </a:r>
            <a:r>
              <a:rPr lang="en-GB" sz="2000" b="1" smtClean="0">
                <a:solidFill>
                  <a:srgbClr val="FF0000"/>
                </a:solidFill>
                <a:latin typeface="Times New Roman" pitchFamily="18" charset="0"/>
                <a:cs typeface="Times New Roman" pitchFamily="18" charset="0"/>
              </a:rPr>
              <a:t>then  the value of </a:t>
            </a:r>
            <a:r>
              <a:rPr lang="en-GB" sz="2000" b="1" i="1" smtClean="0">
                <a:solidFill>
                  <a:srgbClr val="FF0000"/>
                </a:solidFill>
                <a:latin typeface="Times New Roman" pitchFamily="18" charset="0"/>
                <a:cs typeface="Times New Roman" pitchFamily="18" charset="0"/>
              </a:rPr>
              <a:t>x</a:t>
            </a:r>
            <a:r>
              <a:rPr lang="en-GB" sz="2000" b="1" smtClean="0">
                <a:solidFill>
                  <a:srgbClr val="FF0000"/>
                </a:solidFill>
                <a:latin typeface="Times New Roman" pitchFamily="18" charset="0"/>
                <a:cs typeface="Times New Roman" pitchFamily="18" charset="0"/>
              </a:rPr>
              <a:t> together with the probability </a:t>
            </a:r>
            <a:r>
              <a:rPr lang="en-GB" sz="2000" b="1" u="sng" smtClean="0">
                <a:solidFill>
                  <a:srgbClr val="FF0000"/>
                </a:solidFill>
                <a:latin typeface="Times New Roman" pitchFamily="18" charset="0"/>
                <a:cs typeface="Times New Roman" pitchFamily="18" charset="0"/>
              </a:rPr>
              <a:t>P(X=</a:t>
            </a:r>
            <a:r>
              <a:rPr lang="en-GB" sz="2000" b="1" i="1" u="sng" smtClean="0">
                <a:solidFill>
                  <a:srgbClr val="FF0000"/>
                </a:solidFill>
                <a:latin typeface="Times New Roman" pitchFamily="18" charset="0"/>
                <a:cs typeface="Times New Roman" pitchFamily="18" charset="0"/>
              </a:rPr>
              <a:t>x</a:t>
            </a:r>
            <a:r>
              <a:rPr lang="en-GB" sz="2000" b="1" u="sng" smtClean="0">
                <a:solidFill>
                  <a:srgbClr val="FF0000"/>
                </a:solidFill>
                <a:latin typeface="Times New Roman" pitchFamily="18" charset="0"/>
                <a:cs typeface="Times New Roman" pitchFamily="18" charset="0"/>
              </a:rPr>
              <a:t>) are called probability</a:t>
            </a:r>
            <a:r>
              <a:rPr lang="en-GB" sz="2000" b="1" smtClean="0">
                <a:solidFill>
                  <a:srgbClr val="FF0000"/>
                </a:solidFill>
                <a:latin typeface="Times New Roman" pitchFamily="18" charset="0"/>
                <a:cs typeface="Times New Roman" pitchFamily="18" charset="0"/>
              </a:rPr>
              <a:t> </a:t>
            </a:r>
            <a:r>
              <a:rPr lang="en-GB" sz="2000" b="1" u="sng" smtClean="0">
                <a:solidFill>
                  <a:srgbClr val="FF0000"/>
                </a:solidFill>
                <a:latin typeface="Times New Roman" pitchFamily="18" charset="0"/>
                <a:cs typeface="Times New Roman" pitchFamily="18" charset="0"/>
              </a:rPr>
              <a:t>distribution of the discrete random variable X.</a:t>
            </a:r>
          </a:p>
          <a:p>
            <a:pPr eaLnBrk="1" hangingPunct="1">
              <a:buFontTx/>
              <a:buNone/>
            </a:pPr>
            <a:endParaRPr lang="en-GB" sz="2000" u="sng" smtClean="0">
              <a:latin typeface="Times New Roman" pitchFamily="18" charset="0"/>
              <a:cs typeface="Times New Roman" pitchFamily="18" charset="0"/>
            </a:endParaRPr>
          </a:p>
          <a:p>
            <a:pPr eaLnBrk="1" hangingPunct="1">
              <a:buFontTx/>
              <a:buNone/>
            </a:pPr>
            <a:r>
              <a:rPr lang="en-GB" sz="2000" u="sng" smtClean="0">
                <a:solidFill>
                  <a:srgbClr val="005C00"/>
                </a:solidFill>
                <a:latin typeface="Times New Roman" pitchFamily="18" charset="0"/>
                <a:cs typeface="Times New Roman" pitchFamily="18" charset="0"/>
              </a:rPr>
              <a:t>Example 4.1</a:t>
            </a:r>
          </a:p>
          <a:p>
            <a:pPr eaLnBrk="1" hangingPunct="1">
              <a:buFontTx/>
              <a:buNone/>
            </a:pPr>
            <a:r>
              <a:rPr lang="en-GB" sz="2000" smtClean="0">
                <a:latin typeface="Times New Roman" pitchFamily="18" charset="0"/>
                <a:cs typeface="Times New Roman" pitchFamily="18" charset="0"/>
              </a:rPr>
              <a:t>Suppose we measure the number of complete days that a patient spends in the hospital after a particular type of operation in Dammam hospital in one year, obtaining the following results.</a:t>
            </a:r>
            <a:r>
              <a:rPr lang="en-GB" sz="2000" smtClean="0"/>
              <a:t> </a:t>
            </a:r>
          </a:p>
          <a:p>
            <a:pPr eaLnBrk="1" hangingPunct="1">
              <a:buFontTx/>
              <a:buChar char="-"/>
            </a:pPr>
            <a:endParaRPr lang="en-GB" sz="2000" smtClean="0"/>
          </a:p>
        </p:txBody>
      </p:sp>
      <p:sp>
        <p:nvSpPr>
          <p:cNvPr id="77828" name="Rectangle 7"/>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Slide Number Placeholder 7"/>
          <p:cNvSpPr>
            <a:spLocks noGrp="1"/>
          </p:cNvSpPr>
          <p:nvPr>
            <p:ph type="sldNum" sz="quarter" idx="12"/>
          </p:nvPr>
        </p:nvSpPr>
        <p:spPr>
          <a:noFill/>
        </p:spPr>
        <p:txBody>
          <a:bodyPr/>
          <a:lstStyle/>
          <a:p>
            <a:fld id="{822ECF27-BE9A-45DB-8065-E2D98B3D2FED}" type="slidenum">
              <a:rPr lang="ar-SA" smtClean="0"/>
              <a:pPr/>
              <a:t>54</a:t>
            </a:fld>
            <a:endParaRPr lang="en-GB" smtClean="0"/>
          </a:p>
        </p:txBody>
      </p:sp>
      <p:sp>
        <p:nvSpPr>
          <p:cNvPr id="20485" name="Rectangle 2"/>
          <p:cNvSpPr>
            <a:spLocks noGrp="1" noChangeArrowheads="1"/>
          </p:cNvSpPr>
          <p:nvPr>
            <p:ph type="body" sz="half" idx="1"/>
          </p:nvPr>
        </p:nvSpPr>
        <p:spPr>
          <a:xfrm>
            <a:off x="457200" y="188913"/>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20486"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0487"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0488"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r>
              <a:rPr lang="en-US" sz="2000">
                <a:solidFill>
                  <a:schemeClr val="accent2"/>
                </a:solidFill>
                <a:latin typeface="Times New Roman" pitchFamily="18" charset="0"/>
                <a:cs typeface="Times New Roman" pitchFamily="18" charset="0"/>
              </a:rPr>
              <a:t>The probability of the event { X=x } is the relative frequency</a:t>
            </a:r>
          </a:p>
          <a:p>
            <a:pPr marL="342900" indent="-342900" algn="l"/>
            <a:r>
              <a:rPr lang="en-US" sz="2000">
                <a:solidFill>
                  <a:schemeClr val="accent2"/>
                </a:solidFill>
                <a:latin typeface="Times New Roman" pitchFamily="18" charset="0"/>
                <a:cs typeface="Times New Roman" pitchFamily="18" charset="0"/>
              </a:rPr>
              <a:t>P(X=x)=</a:t>
            </a:r>
          </a:p>
          <a:p>
            <a:pPr marL="342900" indent="-342900" algn="l"/>
            <a:endParaRPr lang="en-US" sz="2000">
              <a:solidFill>
                <a:schemeClr val="accent2"/>
              </a:solidFill>
              <a:latin typeface="Times New Roman" pitchFamily="18" charset="0"/>
              <a:cs typeface="Times New Roman" pitchFamily="18" charset="0"/>
            </a:endParaRPr>
          </a:p>
          <a:p>
            <a:pPr marL="342900" indent="-342900" algn="l"/>
            <a:r>
              <a:rPr lang="en-US" sz="2000">
                <a:solidFill>
                  <a:schemeClr val="accent2"/>
                </a:solidFill>
                <a:latin typeface="Times New Roman" pitchFamily="18" charset="0"/>
                <a:cs typeface="Times New Roman" pitchFamily="18" charset="0"/>
              </a:rPr>
              <a:t>That is:  P(X=1)=5/50=0.1 </a:t>
            </a:r>
          </a:p>
          <a:p>
            <a:pPr marL="342900" indent="-342900" algn="l"/>
            <a:r>
              <a:rPr lang="en-US">
                <a:solidFill>
                  <a:schemeClr val="accent2"/>
                </a:solidFill>
                <a:latin typeface="Times New Roman" pitchFamily="18" charset="0"/>
                <a:cs typeface="Times New Roman" pitchFamily="18" charset="0"/>
              </a:rPr>
              <a:t>P(X=2)=22/50=0.44</a:t>
            </a:r>
          </a:p>
          <a:p>
            <a:pPr marL="342900" indent="-342900" algn="l"/>
            <a:r>
              <a:rPr lang="en-US">
                <a:solidFill>
                  <a:schemeClr val="accent2"/>
                </a:solidFill>
                <a:latin typeface="Times New Roman" pitchFamily="18" charset="0"/>
                <a:cs typeface="Times New Roman" pitchFamily="18" charset="0"/>
              </a:rPr>
              <a:t>P(X=3)=15/50=0.3</a:t>
            </a:r>
          </a:p>
          <a:p>
            <a:pPr marL="342900" indent="-342900" algn="l"/>
            <a:r>
              <a:rPr lang="en-US">
                <a:solidFill>
                  <a:schemeClr val="accent2"/>
                </a:solidFill>
                <a:latin typeface="Times New Roman" pitchFamily="18" charset="0"/>
                <a:cs typeface="Times New Roman" pitchFamily="18" charset="0"/>
              </a:rPr>
              <a:t>P(X=4)=8/50=0.16</a:t>
            </a:r>
          </a:p>
          <a:p>
            <a:pPr marL="342900" indent="-342900" algn="l"/>
            <a:r>
              <a:rPr lang="en-US" sz="2000">
                <a:solidFill>
                  <a:schemeClr val="accent2"/>
                </a:solidFill>
                <a:latin typeface="Times New Roman" pitchFamily="18" charset="0"/>
                <a:cs typeface="Times New Roman" pitchFamily="18" charset="0"/>
              </a:rPr>
              <a:t>- What is the value of       </a:t>
            </a:r>
            <a:r>
              <a:rPr lang="en-US">
                <a:solidFill>
                  <a:schemeClr val="accent2"/>
                </a:solidFill>
                <a:latin typeface="Times New Roman" pitchFamily="18" charset="0"/>
                <a:cs typeface="Times New Roman" pitchFamily="18" charset="0"/>
              </a:rPr>
              <a:t>P(X=x)?</a:t>
            </a:r>
            <a:endParaRPr lang="en-US" sz="2000">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51250" name="Group 50"/>
          <p:cNvGraphicFramePr>
            <a:graphicFrameLocks noGrp="1"/>
          </p:cNvGraphicFramePr>
          <p:nvPr/>
        </p:nvGraphicFramePr>
        <p:xfrm>
          <a:off x="1524000" y="981075"/>
          <a:ext cx="5135563" cy="2414588"/>
        </p:xfrm>
        <a:graphic>
          <a:graphicData uri="http://schemas.openxmlformats.org/drawingml/2006/table">
            <a:tbl>
              <a:tblPr/>
              <a:tblGrid>
                <a:gridCol w="2568575"/>
                <a:gridCol w="2566988"/>
              </a:tblGrid>
              <a:tr h="4333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Number of days, </a:t>
                      </a:r>
                      <a:r>
                        <a:rPr kumimoji="0" lang="en-GB" sz="2000" b="0" i="1" u="none" strike="noStrike" cap="none" normalizeH="0" baseline="0" smtClean="0">
                          <a:ln>
                            <a:noFill/>
                          </a:ln>
                          <a:solidFill>
                            <a:schemeClr val="tx1"/>
                          </a:solidFill>
                          <a:effectLst/>
                          <a:latin typeface="Times New Roman" pitchFamily="18" charset="0"/>
                          <a:cs typeface="Times New Roman" pitchFamily="18" charset="0"/>
                        </a:rPr>
                        <a:t>x</a:t>
                      </a:r>
                      <a:endParaRPr kumimoji="0" lang="en-US" sz="2000" b="0"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Frequency</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22</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15</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N</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50</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0482" name="Object 54"/>
          <p:cNvGraphicFramePr>
            <a:graphicFrameLocks noChangeAspect="1"/>
          </p:cNvGraphicFramePr>
          <p:nvPr/>
        </p:nvGraphicFramePr>
        <p:xfrm>
          <a:off x="1403350" y="3860800"/>
          <a:ext cx="1728788" cy="538163"/>
        </p:xfrm>
        <a:graphic>
          <a:graphicData uri="http://schemas.openxmlformats.org/presentationml/2006/ole">
            <p:oleObj spid="_x0000_s20482" name="Equation" r:id="rId4" imgW="1346040" imgH="419040" progId="Equation.3">
              <p:embed/>
            </p:oleObj>
          </a:graphicData>
        </a:graphic>
      </p:graphicFrame>
      <p:graphicFrame>
        <p:nvGraphicFramePr>
          <p:cNvPr id="20483" name="Object 56"/>
          <p:cNvGraphicFramePr>
            <a:graphicFrameLocks noChangeAspect="1"/>
          </p:cNvGraphicFramePr>
          <p:nvPr/>
        </p:nvGraphicFramePr>
        <p:xfrm>
          <a:off x="2843213" y="5599113"/>
          <a:ext cx="433387" cy="350837"/>
        </p:xfrm>
        <a:graphic>
          <a:graphicData uri="http://schemas.openxmlformats.org/presentationml/2006/ole">
            <p:oleObj spid="_x0000_s20483" name="Equation" r:id="rId5" imgW="266400" imgH="215640" progId="Equation.3">
              <p:embed/>
            </p:oleObj>
          </a:graphicData>
        </a:graphic>
      </p:graphicFrame>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Slide Number Placeholder 7"/>
          <p:cNvSpPr>
            <a:spLocks noGrp="1"/>
          </p:cNvSpPr>
          <p:nvPr>
            <p:ph type="sldNum" sz="quarter" idx="12"/>
          </p:nvPr>
        </p:nvSpPr>
        <p:spPr>
          <a:noFill/>
        </p:spPr>
        <p:txBody>
          <a:bodyPr/>
          <a:lstStyle/>
          <a:p>
            <a:fld id="{F3544966-FF9A-4E20-8F92-D3D9E7E2EF1B}" type="slidenum">
              <a:rPr lang="ar-SA" smtClean="0"/>
              <a:pPr/>
              <a:t>55</a:t>
            </a:fld>
            <a:endParaRPr lang="en-GB" smtClean="0"/>
          </a:p>
        </p:txBody>
      </p:sp>
      <p:sp>
        <p:nvSpPr>
          <p:cNvPr id="21509" name="Rectangle 2"/>
          <p:cNvSpPr>
            <a:spLocks noGrp="1" noChangeArrowheads="1"/>
          </p:cNvSpPr>
          <p:nvPr>
            <p:ph type="body" sz="half" idx="1"/>
          </p:nvPr>
        </p:nvSpPr>
        <p:spPr>
          <a:xfrm>
            <a:off x="457200" y="260350"/>
            <a:ext cx="8291513" cy="6337300"/>
          </a:xfrm>
        </p:spPr>
        <p:txBody>
          <a:bodyPr/>
          <a:lstStyle/>
          <a:p>
            <a:pPr algn="r" eaLnBrk="1" hangingPunct="1">
              <a:spcBef>
                <a:spcPct val="0"/>
              </a:spcBef>
              <a:buFontTx/>
              <a:buNone/>
            </a:pPr>
            <a:endParaRPr lang="en-GB" sz="2800" smtClean="0">
              <a:solidFill>
                <a:schemeClr val="accent2"/>
              </a:solidFill>
            </a:endParaRPr>
          </a:p>
          <a:p>
            <a:pPr algn="r" eaLnBrk="1" hangingPunct="1">
              <a:spcBef>
                <a:spcPct val="0"/>
              </a:spcBef>
              <a:buFontTx/>
              <a:buNone/>
            </a:pPr>
            <a:endParaRPr lang="en-GB" sz="2800" smtClean="0">
              <a:solidFill>
                <a:schemeClr val="accent2"/>
              </a:solidFill>
            </a:endParaRPr>
          </a:p>
          <a:p>
            <a:pPr algn="r" eaLnBrk="1" hangingPunct="1">
              <a:spcBef>
                <a:spcPct val="0"/>
              </a:spcBef>
              <a:buFontTx/>
              <a:buNone/>
            </a:pPr>
            <a:endParaRPr lang="en-GB" sz="2800" smtClean="0">
              <a:solidFill>
                <a:schemeClr val="accent2"/>
              </a:solidFill>
            </a:endParaRPr>
          </a:p>
          <a:p>
            <a:pPr algn="r" eaLnBrk="1" hangingPunct="1">
              <a:spcBef>
                <a:spcPct val="0"/>
              </a:spcBef>
              <a:buFontTx/>
              <a:buNone/>
            </a:pPr>
            <a:endParaRPr lang="en-GB" sz="2800" smtClean="0">
              <a:solidFill>
                <a:schemeClr val="accent2"/>
              </a:solidFill>
            </a:endParaRPr>
          </a:p>
          <a:p>
            <a:pPr algn="r" eaLnBrk="1" hangingPunct="1">
              <a:spcBef>
                <a:spcPct val="0"/>
              </a:spcBef>
              <a:buFontTx/>
              <a:buNone/>
            </a:pPr>
            <a:endParaRPr lang="en-GB" sz="2800" smtClean="0">
              <a:solidFill>
                <a:schemeClr val="accent2"/>
              </a:solidFill>
            </a:endParaRPr>
          </a:p>
          <a:p>
            <a:pPr algn="r" eaLnBrk="1" hangingPunct="1">
              <a:spcBef>
                <a:spcPct val="0"/>
              </a:spcBef>
              <a:buFontTx/>
              <a:buNone/>
            </a:pPr>
            <a:endParaRPr lang="en-GB" sz="2800" smtClean="0">
              <a:solidFill>
                <a:schemeClr val="accent2"/>
              </a:solidFill>
            </a:endParaRPr>
          </a:p>
          <a:p>
            <a:pPr algn="r" eaLnBrk="1" hangingPunct="1">
              <a:spcBef>
                <a:spcPct val="0"/>
              </a:spcBef>
              <a:buFontTx/>
              <a:buNone/>
            </a:pPr>
            <a:endParaRPr lang="en-GB" sz="2800" smtClean="0">
              <a:solidFill>
                <a:schemeClr val="accent2"/>
              </a:solidFill>
            </a:endParaRPr>
          </a:p>
          <a:p>
            <a:pPr algn="r" eaLnBrk="1" hangingPunct="1">
              <a:spcBef>
                <a:spcPct val="0"/>
              </a:spcBef>
              <a:buFontTx/>
              <a:buNone/>
            </a:pPr>
            <a:endParaRPr lang="en-GB" sz="2800" smtClean="0">
              <a:solidFill>
                <a:schemeClr val="accent2"/>
              </a:solidFill>
            </a:endParaRPr>
          </a:p>
          <a:p>
            <a:pPr eaLnBrk="1" hangingPunct="1">
              <a:spcBef>
                <a:spcPct val="0"/>
              </a:spcBef>
              <a:buFontTx/>
              <a:buNone/>
            </a:pPr>
            <a:r>
              <a:rPr lang="en-GB" sz="2000" smtClean="0">
                <a:solidFill>
                  <a:schemeClr val="accent2"/>
                </a:solidFill>
                <a:latin typeface="Times New Roman" pitchFamily="18" charset="0"/>
                <a:cs typeface="Times New Roman" pitchFamily="18" charset="0"/>
              </a:rPr>
              <a:t>The probability distribution must satisfy the conditions</a:t>
            </a:r>
          </a:p>
          <a:p>
            <a:pPr eaLnBrk="1" hangingPunct="1">
              <a:spcBef>
                <a:spcPct val="0"/>
              </a:spcBef>
              <a:buFontTx/>
              <a:buNone/>
            </a:pPr>
            <a:endParaRPr lang="en-GB" sz="2000" smtClean="0">
              <a:solidFill>
                <a:schemeClr val="accent2"/>
              </a:solidFill>
              <a:latin typeface="Times New Roman" pitchFamily="18" charset="0"/>
              <a:cs typeface="Times New Roman" pitchFamily="18" charset="0"/>
            </a:endParaRPr>
          </a:p>
          <a:p>
            <a:pPr eaLnBrk="1" hangingPunct="1">
              <a:spcBef>
                <a:spcPct val="0"/>
              </a:spcBef>
              <a:buFontTx/>
              <a:buNone/>
            </a:pPr>
            <a:r>
              <a:rPr lang="en-GB" sz="2000" smtClean="0">
                <a:solidFill>
                  <a:schemeClr val="accent2"/>
                </a:solidFill>
                <a:latin typeface="Times New Roman" pitchFamily="18" charset="0"/>
                <a:cs typeface="Times New Roman" pitchFamily="18" charset="0"/>
              </a:rPr>
              <a:t>`                      1- </a:t>
            </a:r>
          </a:p>
          <a:p>
            <a:pPr eaLnBrk="1" hangingPunct="1">
              <a:spcBef>
                <a:spcPct val="0"/>
              </a:spcBef>
              <a:buFontTx/>
              <a:buNone/>
            </a:pPr>
            <a:r>
              <a:rPr lang="en-GB" sz="2000" smtClean="0">
                <a:solidFill>
                  <a:schemeClr val="accent2"/>
                </a:solidFill>
                <a:latin typeface="Times New Roman" pitchFamily="18" charset="0"/>
                <a:cs typeface="Times New Roman" pitchFamily="18" charset="0"/>
              </a:rPr>
              <a:t>                        2-</a:t>
            </a:r>
          </a:p>
          <a:p>
            <a:pPr eaLnBrk="1" hangingPunct="1">
              <a:spcBef>
                <a:spcPct val="0"/>
              </a:spcBef>
              <a:buFontTx/>
              <a:buNone/>
            </a:pPr>
            <a:endParaRPr lang="en-GB" sz="2000" smtClean="0">
              <a:solidFill>
                <a:schemeClr val="accent2"/>
              </a:solidFill>
              <a:latin typeface="Times New Roman" pitchFamily="18" charset="0"/>
              <a:cs typeface="Times New Roman" pitchFamily="18" charset="0"/>
            </a:endParaRPr>
          </a:p>
          <a:p>
            <a:pPr eaLnBrk="1" hangingPunct="1">
              <a:spcBef>
                <a:spcPct val="0"/>
              </a:spcBef>
              <a:buFontTx/>
              <a:buNone/>
            </a:pPr>
            <a:r>
              <a:rPr lang="en-GB" sz="2000" smtClean="0">
                <a:solidFill>
                  <a:schemeClr val="accent2"/>
                </a:solidFill>
                <a:latin typeface="Times New Roman" pitchFamily="18" charset="0"/>
                <a:cs typeface="Times New Roman" pitchFamily="18" charset="0"/>
              </a:rPr>
              <a:t>The first condition must be satisfied since P(X=</a:t>
            </a:r>
            <a:r>
              <a:rPr lang="en-GB" sz="2000" i="1" smtClean="0">
                <a:solidFill>
                  <a:schemeClr val="accent2"/>
                </a:solidFill>
                <a:latin typeface="Times New Roman" pitchFamily="18" charset="0"/>
                <a:cs typeface="Times New Roman" pitchFamily="18" charset="0"/>
              </a:rPr>
              <a:t>x</a:t>
            </a:r>
            <a:r>
              <a:rPr lang="en-GB" sz="2000" smtClean="0">
                <a:solidFill>
                  <a:schemeClr val="accent2"/>
                </a:solidFill>
                <a:latin typeface="Times New Roman" pitchFamily="18" charset="0"/>
                <a:cs typeface="Times New Roman" pitchFamily="18" charset="0"/>
              </a:rPr>
              <a:t>) is a probability, and the second condition must be satisfied since the events {X=</a:t>
            </a:r>
            <a:r>
              <a:rPr lang="en-GB" sz="2000" i="1" smtClean="0">
                <a:solidFill>
                  <a:schemeClr val="accent2"/>
                </a:solidFill>
                <a:latin typeface="Times New Roman" pitchFamily="18" charset="0"/>
                <a:cs typeface="Times New Roman" pitchFamily="18" charset="0"/>
              </a:rPr>
              <a:t>x</a:t>
            </a:r>
            <a:r>
              <a:rPr lang="en-GB" sz="2000" smtClean="0">
                <a:solidFill>
                  <a:schemeClr val="accent2"/>
                </a:solidFill>
                <a:latin typeface="Times New Roman" pitchFamily="18" charset="0"/>
                <a:cs typeface="Times New Roman" pitchFamily="18" charset="0"/>
              </a:rPr>
              <a:t>} are mutually exclusive and there union is the sample space. </a:t>
            </a:r>
            <a:endParaRPr lang="en-US" sz="2000" smtClean="0">
              <a:solidFill>
                <a:schemeClr val="accent2"/>
              </a:solidFill>
              <a:latin typeface="Times New Roman" pitchFamily="18" charset="0"/>
              <a:cs typeface="Times New Roman" pitchFamily="18" charset="0"/>
            </a:endParaRPr>
          </a:p>
        </p:txBody>
      </p:sp>
      <p:sp>
        <p:nvSpPr>
          <p:cNvPr id="21510"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1511"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1512"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52232" name="Group 8"/>
          <p:cNvGraphicFramePr>
            <a:graphicFrameLocks noGrp="1"/>
          </p:cNvGraphicFramePr>
          <p:nvPr/>
        </p:nvGraphicFramePr>
        <p:xfrm>
          <a:off x="1524000" y="981075"/>
          <a:ext cx="5135563" cy="2414588"/>
        </p:xfrm>
        <a:graphic>
          <a:graphicData uri="http://schemas.openxmlformats.org/drawingml/2006/table">
            <a:tbl>
              <a:tblPr/>
              <a:tblGrid>
                <a:gridCol w="2568575"/>
                <a:gridCol w="2566988"/>
              </a:tblGrid>
              <a:tr h="43338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Number of days, </a:t>
                      </a:r>
                      <a:r>
                        <a:rPr kumimoji="0" lang="en-GB" sz="2000" b="0" i="1" u="none" strike="noStrike" cap="none" normalizeH="0" baseline="0" smtClean="0">
                          <a:ln>
                            <a:noFill/>
                          </a:ln>
                          <a:solidFill>
                            <a:schemeClr val="tx1"/>
                          </a:solidFill>
                          <a:effectLst/>
                          <a:latin typeface="Times New Roman" pitchFamily="18" charset="0"/>
                          <a:cs typeface="Times New Roman" pitchFamily="18" charset="0"/>
                        </a:rPr>
                        <a:t>x</a:t>
                      </a:r>
                      <a:endParaRPr kumimoji="0" lang="en-US" sz="2000" b="0"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P(X=</a:t>
                      </a:r>
                      <a:r>
                        <a:rPr kumimoji="0" lang="en-US" sz="2000" b="0" i="1" u="none" strike="noStrike" cap="none" normalizeH="0" baseline="0" smtClean="0">
                          <a:ln>
                            <a:noFill/>
                          </a:ln>
                          <a:solidFill>
                            <a:schemeClr val="tx1"/>
                          </a:solidFill>
                          <a:effectLst/>
                          <a:latin typeface="Times New Roman" pitchFamily="18" charset="0"/>
                          <a:cs typeface="Times New Roman" pitchFamily="18" charset="0"/>
                        </a:rPr>
                        <a:t>x</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0.1</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0.44</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0.3</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0.16</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Sum</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506" name="Object 31"/>
          <p:cNvGraphicFramePr>
            <a:graphicFrameLocks noChangeAspect="1"/>
          </p:cNvGraphicFramePr>
          <p:nvPr/>
        </p:nvGraphicFramePr>
        <p:xfrm>
          <a:off x="2338388" y="4330700"/>
          <a:ext cx="1657350" cy="322263"/>
        </p:xfrm>
        <a:graphic>
          <a:graphicData uri="http://schemas.openxmlformats.org/presentationml/2006/ole">
            <p:oleObj spid="_x0000_s21506" name="Equation" r:id="rId4" imgW="1041120" imgH="203040" progId="Equation.3">
              <p:embed/>
            </p:oleObj>
          </a:graphicData>
        </a:graphic>
      </p:graphicFrame>
      <p:graphicFrame>
        <p:nvGraphicFramePr>
          <p:cNvPr id="21507" name="Object 33"/>
          <p:cNvGraphicFramePr>
            <a:graphicFrameLocks noChangeAspect="1"/>
          </p:cNvGraphicFramePr>
          <p:nvPr/>
        </p:nvGraphicFramePr>
        <p:xfrm>
          <a:off x="2339975" y="4619625"/>
          <a:ext cx="1439863" cy="322263"/>
        </p:xfrm>
        <a:graphic>
          <a:graphicData uri="http://schemas.openxmlformats.org/presentationml/2006/ole">
            <p:oleObj spid="_x0000_s21507" name="Equation" r:id="rId5" imgW="965160" imgH="215640" progId="Equation.3">
              <p:embed/>
            </p:oleObj>
          </a:graphicData>
        </a:graphic>
      </p:graphicFrame>
      <p:sp>
        <p:nvSpPr>
          <p:cNvPr id="21536" name="Rectangle 34"/>
          <p:cNvSpPr>
            <a:spLocks noChangeArrowheads="1"/>
          </p:cNvSpPr>
          <p:nvPr/>
        </p:nvSpPr>
        <p:spPr bwMode="auto">
          <a:xfrm>
            <a:off x="1836738" y="4292600"/>
            <a:ext cx="2447925" cy="720725"/>
          </a:xfrm>
          <a:prstGeom prst="rect">
            <a:avLst/>
          </a:prstGeom>
          <a:noFill/>
          <a:ln w="76200" cmpd="tri">
            <a:solidFill>
              <a:schemeClr val="tx1"/>
            </a:solidFill>
            <a:miter lim="800000"/>
            <a:headEnd/>
            <a:tailEnd/>
          </a:ln>
        </p:spPr>
        <p:txBody>
          <a:bodyPr wrap="none" anchor="ctr"/>
          <a:lstStyle/>
          <a:p>
            <a:endParaRPr lang="ar-SA"/>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Slide Number Placeholder 7"/>
          <p:cNvSpPr>
            <a:spLocks noGrp="1"/>
          </p:cNvSpPr>
          <p:nvPr>
            <p:ph type="sldNum" sz="quarter" idx="12"/>
          </p:nvPr>
        </p:nvSpPr>
        <p:spPr>
          <a:noFill/>
        </p:spPr>
        <p:txBody>
          <a:bodyPr/>
          <a:lstStyle/>
          <a:p>
            <a:fld id="{E2AA290A-C97D-481B-8B3E-B73E8C725921}" type="slidenum">
              <a:rPr lang="ar-SA" smtClean="0"/>
              <a:pPr/>
              <a:t>56</a:t>
            </a:fld>
            <a:endParaRPr lang="en-GB" smtClean="0"/>
          </a:p>
        </p:txBody>
      </p:sp>
      <p:sp>
        <p:nvSpPr>
          <p:cNvPr id="22534" name="Rectangle 2"/>
          <p:cNvSpPr>
            <a:spLocks noGrp="1" noChangeArrowheads="1"/>
          </p:cNvSpPr>
          <p:nvPr>
            <p:ph type="body" sz="half" idx="1"/>
          </p:nvPr>
        </p:nvSpPr>
        <p:spPr>
          <a:xfrm>
            <a:off x="457200" y="260350"/>
            <a:ext cx="8291513" cy="6337300"/>
          </a:xfrm>
        </p:spPr>
        <p:txBody>
          <a:bodyPr/>
          <a:lstStyle/>
          <a:p>
            <a:pPr eaLnBrk="1" hangingPunct="1">
              <a:lnSpc>
                <a:spcPct val="90000"/>
              </a:lnSpc>
              <a:buFontTx/>
              <a:buNone/>
            </a:pPr>
            <a:endParaRPr lang="en-US" sz="2800" u="sng" smtClean="0"/>
          </a:p>
          <a:p>
            <a:pPr lvl="1" eaLnBrk="1" hangingPunct="1">
              <a:lnSpc>
                <a:spcPct val="90000"/>
              </a:lnSpc>
              <a:buFontTx/>
              <a:buNone/>
            </a:pPr>
            <a:r>
              <a:rPr lang="en-US" sz="2000" u="sng" smtClean="0">
                <a:latin typeface="Times New Roman" pitchFamily="18" charset="0"/>
                <a:cs typeface="Times New Roman" pitchFamily="18" charset="0"/>
              </a:rPr>
              <a:t>-</a:t>
            </a:r>
            <a:r>
              <a:rPr lang="en-US" sz="2200" b="1" u="sng" smtClean="0">
                <a:solidFill>
                  <a:schemeClr val="accent2"/>
                </a:solidFill>
                <a:latin typeface="Times New Roman" pitchFamily="18" charset="0"/>
                <a:cs typeface="Times New Roman" pitchFamily="18" charset="0"/>
              </a:rPr>
              <a:t>Population mean for a discrete random variable</a:t>
            </a:r>
            <a:r>
              <a:rPr lang="en-US" sz="2000" u="sng" smtClean="0">
                <a:solidFill>
                  <a:schemeClr val="accent2"/>
                </a:solidFill>
                <a:latin typeface="Times New Roman" pitchFamily="18" charset="0"/>
                <a:cs typeface="Times New Roman" pitchFamily="18" charset="0"/>
              </a:rPr>
              <a:t>:</a:t>
            </a:r>
            <a:r>
              <a:rPr lang="en-US" sz="2000" smtClean="0">
                <a:latin typeface="Times New Roman" pitchFamily="18" charset="0"/>
                <a:cs typeface="Times New Roman" pitchFamily="18" charset="0"/>
              </a:rPr>
              <a:t> If we know the distribution function P(X=x) for each possible value x of a discrete random variable, then the population </a:t>
            </a:r>
            <a:r>
              <a:rPr lang="en-US" sz="2000" smtClean="0">
                <a:solidFill>
                  <a:srgbClr val="FF0000"/>
                </a:solidFill>
                <a:latin typeface="Times New Roman" pitchFamily="18" charset="0"/>
                <a:cs typeface="Times New Roman" pitchFamily="18" charset="0"/>
              </a:rPr>
              <a:t>mean</a:t>
            </a:r>
            <a:r>
              <a:rPr lang="en-US" sz="2000" smtClean="0">
                <a:latin typeface="Times New Roman" pitchFamily="18" charset="0"/>
                <a:cs typeface="Times New Roman" pitchFamily="18" charset="0"/>
              </a:rPr>
              <a:t> (or </a:t>
            </a:r>
            <a:r>
              <a:rPr lang="en-US" sz="2000" smtClean="0">
                <a:solidFill>
                  <a:srgbClr val="FF0000"/>
                </a:solidFill>
                <a:latin typeface="Times New Roman" pitchFamily="18" charset="0"/>
                <a:cs typeface="Times New Roman" pitchFamily="18" charset="0"/>
              </a:rPr>
              <a:t>the expected value </a:t>
            </a:r>
            <a:r>
              <a:rPr lang="en-US" sz="2000" smtClean="0">
                <a:latin typeface="Times New Roman" pitchFamily="18" charset="0"/>
                <a:cs typeface="Times New Roman" pitchFamily="18" charset="0"/>
              </a:rPr>
              <a:t>of the random variable X ) is </a:t>
            </a:r>
          </a:p>
          <a:p>
            <a:pPr lvl="1" eaLnBrk="1" hangingPunct="1">
              <a:lnSpc>
                <a:spcPct val="90000"/>
              </a:lnSpc>
              <a:buFontTx/>
              <a:buNone/>
            </a:pPr>
            <a:endParaRPr lang="en-US" sz="2000" smtClean="0">
              <a:latin typeface="Times New Roman" pitchFamily="18" charset="0"/>
              <a:cs typeface="Times New Roman" pitchFamily="18" charset="0"/>
            </a:endParaRPr>
          </a:p>
          <a:p>
            <a:pPr lvl="1" eaLnBrk="1" hangingPunct="1">
              <a:lnSpc>
                <a:spcPct val="90000"/>
              </a:lnSpc>
              <a:buFontTx/>
              <a:buNone/>
            </a:pPr>
            <a:endParaRPr lang="en-US" sz="2000" smtClean="0">
              <a:latin typeface="Times New Roman" pitchFamily="18" charset="0"/>
              <a:cs typeface="Times New Roman" pitchFamily="18" charset="0"/>
            </a:endParaRPr>
          </a:p>
          <a:p>
            <a:pPr lvl="1" eaLnBrk="1" hangingPunct="1">
              <a:lnSpc>
                <a:spcPct val="90000"/>
              </a:lnSpc>
              <a:buFontTx/>
              <a:buNone/>
            </a:pPr>
            <a:r>
              <a:rPr lang="en-US" sz="2000" b="1" u="sng" smtClean="0">
                <a:solidFill>
                  <a:srgbClr val="005C00"/>
                </a:solidFill>
                <a:latin typeface="Times New Roman" pitchFamily="18" charset="0"/>
                <a:cs typeface="Times New Roman" pitchFamily="18" charset="0"/>
              </a:rPr>
              <a:t>Example</a:t>
            </a:r>
            <a:r>
              <a:rPr lang="en-US" sz="2000" smtClean="0">
                <a:latin typeface="Times New Roman" pitchFamily="18" charset="0"/>
                <a:cs typeface="Times New Roman" pitchFamily="18" charset="0"/>
              </a:rPr>
              <a:t>: The expected number of </a:t>
            </a:r>
            <a:r>
              <a:rPr lang="en-GB" sz="2000" smtClean="0">
                <a:latin typeface="Times New Roman" pitchFamily="18" charset="0"/>
                <a:cs typeface="Times New Roman" pitchFamily="18" charset="0"/>
              </a:rPr>
              <a:t>complete days that a patient spends in the hospital after a particular type of operation in Dammam hospital in one year (example 3.1) is</a:t>
            </a:r>
          </a:p>
          <a:p>
            <a:pPr lvl="1" eaLnBrk="1" hangingPunct="1">
              <a:lnSpc>
                <a:spcPct val="90000"/>
              </a:lnSpc>
              <a:buFontTx/>
              <a:buNone/>
            </a:pPr>
            <a:r>
              <a:rPr lang="en-GB" sz="2000" smtClean="0">
                <a:latin typeface="Times New Roman" pitchFamily="18" charset="0"/>
                <a:cs typeface="Times New Roman" pitchFamily="18" charset="0"/>
              </a:rPr>
              <a:t>                                       =1(0.1)+2(0.44)+3(0.3)+4(0.16)=2.52</a:t>
            </a: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r>
              <a:rPr lang="en-GB" sz="2200" b="1" u="sng" smtClean="0">
                <a:solidFill>
                  <a:schemeClr val="accent2"/>
                </a:solidFill>
                <a:latin typeface="Times New Roman" pitchFamily="18" charset="0"/>
                <a:cs typeface="Times New Roman" pitchFamily="18" charset="0"/>
              </a:rPr>
              <a:t>-Cumulative distributions</a:t>
            </a:r>
            <a:r>
              <a:rPr lang="en-GB" sz="1800" u="sng" smtClean="0">
                <a:solidFill>
                  <a:schemeClr val="accent2"/>
                </a:solidFill>
                <a:latin typeface="Times New Roman" pitchFamily="18" charset="0"/>
                <a:cs typeface="Times New Roman" pitchFamily="18" charset="0"/>
              </a:rPr>
              <a:t> : </a:t>
            </a:r>
            <a:r>
              <a:rPr lang="en-GB" sz="1800" smtClean="0">
                <a:latin typeface="Times New Roman" pitchFamily="18" charset="0"/>
                <a:cs typeface="Times New Roman" pitchFamily="18" charset="0"/>
              </a:rPr>
              <a:t>the cumulative distribution or the cumulative probability distribution of a random variable is </a:t>
            </a:r>
          </a:p>
          <a:p>
            <a:pPr lvl="1" eaLnBrk="1" hangingPunct="1">
              <a:lnSpc>
                <a:spcPct val="90000"/>
              </a:lnSpc>
              <a:buFontTx/>
              <a:buNone/>
            </a:pPr>
            <a:r>
              <a:rPr lang="en-GB" sz="1800" smtClean="0">
                <a:latin typeface="Times New Roman" pitchFamily="18" charset="0"/>
                <a:cs typeface="Times New Roman" pitchFamily="18" charset="0"/>
              </a:rPr>
              <a:t>It  is obtained in a way similar to finding the cumulative relative frequency distribution for samples.</a:t>
            </a:r>
          </a:p>
          <a:p>
            <a:pPr lvl="1" eaLnBrk="1" hangingPunct="1">
              <a:lnSpc>
                <a:spcPct val="90000"/>
              </a:lnSpc>
              <a:buFontTx/>
              <a:buNone/>
            </a:pPr>
            <a:r>
              <a:rPr lang="en-GB" sz="1800" smtClean="0">
                <a:latin typeface="Times New Roman" pitchFamily="18" charset="0"/>
                <a:cs typeface="Times New Roman" pitchFamily="18" charset="0"/>
              </a:rPr>
              <a:t>-referring to example 3.1 </a:t>
            </a:r>
          </a:p>
          <a:p>
            <a:pPr lvl="1" eaLnBrk="1" hangingPunct="1">
              <a:lnSpc>
                <a:spcPct val="90000"/>
              </a:lnSpc>
              <a:buFontTx/>
              <a:buNone/>
            </a:pPr>
            <a:r>
              <a:rPr lang="en-GB" sz="1800" smtClean="0">
                <a:latin typeface="Times New Roman" pitchFamily="18" charset="0"/>
                <a:cs typeface="Times New Roman" pitchFamily="18" charset="0"/>
              </a:rPr>
              <a:t>P(X≤1)=0.1</a:t>
            </a:r>
          </a:p>
          <a:p>
            <a:pPr lvl="1" eaLnBrk="1" hangingPunct="1">
              <a:lnSpc>
                <a:spcPct val="90000"/>
              </a:lnSpc>
              <a:buFontTx/>
              <a:buNone/>
            </a:pPr>
            <a:r>
              <a:rPr lang="en-GB" sz="1800" smtClean="0">
                <a:latin typeface="Times New Roman" pitchFamily="18" charset="0"/>
                <a:cs typeface="Times New Roman" pitchFamily="18" charset="0"/>
              </a:rPr>
              <a:t>P(X≤2)=P(X=1)+P(X=2)=0.1+0.44=0.54</a:t>
            </a:r>
          </a:p>
          <a:p>
            <a:pPr lvl="1" eaLnBrk="1" hangingPunct="1">
              <a:lnSpc>
                <a:spcPct val="90000"/>
              </a:lnSpc>
              <a:buFontTx/>
              <a:buNone/>
            </a:pPr>
            <a:r>
              <a:rPr lang="en-US" sz="2000" smtClean="0">
                <a:latin typeface="Times New Roman" pitchFamily="18" charset="0"/>
                <a:cs typeface="Times New Roman" pitchFamily="18" charset="0"/>
              </a:rPr>
              <a:t> </a:t>
            </a:r>
          </a:p>
        </p:txBody>
      </p:sp>
      <p:sp>
        <p:nvSpPr>
          <p:cNvPr id="22535"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2536"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2537"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22530" name="Object 8"/>
          <p:cNvGraphicFramePr>
            <a:graphicFrameLocks noChangeAspect="1"/>
          </p:cNvGraphicFramePr>
          <p:nvPr/>
        </p:nvGraphicFramePr>
        <p:xfrm>
          <a:off x="3348038" y="2051050"/>
          <a:ext cx="1933575" cy="369888"/>
        </p:xfrm>
        <a:graphic>
          <a:graphicData uri="http://schemas.openxmlformats.org/presentationml/2006/ole">
            <p:oleObj spid="_x0000_s22530" name="Equation" r:id="rId4" imgW="1130040" imgH="215640" progId="Equation.3">
              <p:embed/>
            </p:oleObj>
          </a:graphicData>
        </a:graphic>
      </p:graphicFrame>
      <p:graphicFrame>
        <p:nvGraphicFramePr>
          <p:cNvPr id="22531" name="Object 9"/>
          <p:cNvGraphicFramePr>
            <a:graphicFrameLocks noChangeAspect="1"/>
          </p:cNvGraphicFramePr>
          <p:nvPr/>
        </p:nvGraphicFramePr>
        <p:xfrm>
          <a:off x="1643063" y="3429000"/>
          <a:ext cx="1728787" cy="330200"/>
        </p:xfrm>
        <a:graphic>
          <a:graphicData uri="http://schemas.openxmlformats.org/presentationml/2006/ole">
            <p:oleObj spid="_x0000_s22531" name="Equation" r:id="rId5" imgW="1130040" imgH="215640" progId="Equation.3">
              <p:embed/>
            </p:oleObj>
          </a:graphicData>
        </a:graphic>
      </p:graphicFrame>
      <p:graphicFrame>
        <p:nvGraphicFramePr>
          <p:cNvPr id="22532" name="Object 10"/>
          <p:cNvGraphicFramePr>
            <a:graphicFrameLocks noChangeAspect="1"/>
          </p:cNvGraphicFramePr>
          <p:nvPr/>
        </p:nvGraphicFramePr>
        <p:xfrm>
          <a:off x="5651500" y="4437063"/>
          <a:ext cx="887413" cy="290512"/>
        </p:xfrm>
        <a:graphic>
          <a:graphicData uri="http://schemas.openxmlformats.org/presentationml/2006/ole">
            <p:oleObj spid="_x0000_s22532" name="Equation" r:id="rId6" imgW="622080" imgH="203040" progId="Equation.3">
              <p:embed/>
            </p:oleObj>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DF221A39-EFAE-429C-AEE3-359378968CFE}" type="slidenum">
              <a:rPr lang="ar-SA" sz="1400"/>
              <a:pPr/>
              <a:t>57</a:t>
            </a:fld>
            <a:endParaRPr lang="en-GB" sz="1400"/>
          </a:p>
        </p:txBody>
      </p:sp>
      <p:sp>
        <p:nvSpPr>
          <p:cNvPr id="78851" name="Rectangle 2"/>
          <p:cNvSpPr>
            <a:spLocks noGrp="1" noChangeArrowheads="1"/>
          </p:cNvSpPr>
          <p:nvPr>
            <p:ph type="body" sz="half" idx="4294967295"/>
          </p:nvPr>
        </p:nvSpPr>
        <p:spPr>
          <a:xfrm>
            <a:off x="457200" y="260350"/>
            <a:ext cx="8291513" cy="6337300"/>
          </a:xfrm>
        </p:spPr>
        <p:txBody>
          <a:bodyPr/>
          <a:lstStyle/>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r>
              <a:rPr lang="en-GB" sz="2000" smtClean="0">
                <a:latin typeface="Times New Roman" pitchFamily="18" charset="0"/>
                <a:cs typeface="Times New Roman" pitchFamily="18" charset="0"/>
              </a:rPr>
              <a:t>P(X≤3)=P(X=1)+P(X=2)+P(X=3)=0.1+0.44+0.3=0.84</a:t>
            </a:r>
          </a:p>
          <a:p>
            <a:pPr lvl="1" eaLnBrk="1" hangingPunct="1">
              <a:lnSpc>
                <a:spcPct val="90000"/>
              </a:lnSpc>
              <a:buFontTx/>
              <a:buNone/>
            </a:pPr>
            <a:r>
              <a:rPr lang="en-GB" sz="2000" smtClean="0">
                <a:latin typeface="Times New Roman" pitchFamily="18" charset="0"/>
                <a:cs typeface="Times New Roman" pitchFamily="18" charset="0"/>
              </a:rPr>
              <a:t>P(X≤4)=P(X=1)+P(X=2)+P(X=3)+ P(X=4)=0.1+0.44+0.3+0.16=1</a:t>
            </a:r>
          </a:p>
          <a:p>
            <a:pPr lvl="1" eaLnBrk="1" hangingPunct="1">
              <a:lnSpc>
                <a:spcPct val="90000"/>
              </a:lnSpc>
              <a:buFontTx/>
              <a:buNone/>
            </a:pPr>
            <a:r>
              <a:rPr lang="en-GB" sz="2000" smtClean="0">
                <a:latin typeface="Times New Roman" pitchFamily="18" charset="0"/>
                <a:cs typeface="Times New Roman" pitchFamily="18" charset="0"/>
              </a:rPr>
              <a:t>The cumulative probability distribution can be displayed in the following table</a:t>
            </a: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endParaRPr lang="en-GB" sz="2000" smtClean="0">
              <a:latin typeface="Times New Roman" pitchFamily="18" charset="0"/>
              <a:cs typeface="Times New Roman" pitchFamily="18" charset="0"/>
            </a:endParaRPr>
          </a:p>
          <a:p>
            <a:pPr lvl="1" eaLnBrk="1" hangingPunct="1">
              <a:lnSpc>
                <a:spcPct val="90000"/>
              </a:lnSpc>
              <a:buFontTx/>
              <a:buNone/>
            </a:pPr>
            <a:r>
              <a:rPr lang="en-GB" sz="2000" smtClean="0">
                <a:latin typeface="Times New Roman" pitchFamily="18" charset="0"/>
                <a:cs typeface="Times New Roman" pitchFamily="18" charset="0"/>
              </a:rPr>
              <a:t>-From the table find:</a:t>
            </a:r>
          </a:p>
          <a:p>
            <a:pPr lvl="1" eaLnBrk="1" hangingPunct="1">
              <a:lnSpc>
                <a:spcPct val="90000"/>
              </a:lnSpc>
              <a:buFontTx/>
              <a:buNone/>
            </a:pPr>
            <a:r>
              <a:rPr lang="en-GB" sz="2000" smtClean="0">
                <a:latin typeface="Times New Roman" pitchFamily="18" charset="0"/>
                <a:cs typeface="Times New Roman" pitchFamily="18" charset="0"/>
              </a:rPr>
              <a:t>1-P(X&lt;3)=P(X≤2)=0.54</a:t>
            </a:r>
          </a:p>
          <a:p>
            <a:pPr lvl="1" eaLnBrk="1" hangingPunct="1">
              <a:lnSpc>
                <a:spcPct val="90000"/>
              </a:lnSpc>
              <a:buFontTx/>
              <a:buNone/>
            </a:pPr>
            <a:r>
              <a:rPr lang="en-GB" sz="2000" smtClean="0">
                <a:latin typeface="Times New Roman" pitchFamily="18" charset="0"/>
                <a:cs typeface="Times New Roman" pitchFamily="18" charset="0"/>
              </a:rPr>
              <a:t>2-P(2≤X≤4)=P(X=4)+P(X=3)+P(X=2)=0.9</a:t>
            </a:r>
          </a:p>
          <a:p>
            <a:pPr lvl="1" eaLnBrk="1" hangingPunct="1">
              <a:lnSpc>
                <a:spcPct val="90000"/>
              </a:lnSpc>
              <a:buFontTx/>
              <a:buNone/>
            </a:pPr>
            <a:r>
              <a:rPr lang="en-GB" sz="2000" smtClean="0">
                <a:latin typeface="Times New Roman" pitchFamily="18" charset="0"/>
                <a:cs typeface="Times New Roman" pitchFamily="18" charset="0"/>
              </a:rPr>
              <a:t>Or P(2 ≤ X≤4)=P(X≤4)-P(X&lt;2)=1-0.1=0.9</a:t>
            </a:r>
          </a:p>
          <a:p>
            <a:pPr lvl="1" eaLnBrk="1" hangingPunct="1">
              <a:lnSpc>
                <a:spcPct val="90000"/>
              </a:lnSpc>
              <a:buFontTx/>
              <a:buNone/>
            </a:pPr>
            <a:r>
              <a:rPr lang="en-GB" sz="2000" smtClean="0">
                <a:latin typeface="Times New Roman" pitchFamily="18" charset="0"/>
                <a:cs typeface="Times New Roman" pitchFamily="18" charset="0"/>
              </a:rPr>
              <a:t>3-P(X&gt;2)= P(X=3)+P(X=4)=0.46</a:t>
            </a:r>
          </a:p>
          <a:p>
            <a:pPr lvl="1" eaLnBrk="1" hangingPunct="1">
              <a:lnSpc>
                <a:spcPct val="90000"/>
              </a:lnSpc>
              <a:buFontTx/>
              <a:buNone/>
            </a:pPr>
            <a:r>
              <a:rPr lang="en-GB" sz="2000" smtClean="0">
                <a:latin typeface="Times New Roman" pitchFamily="18" charset="0"/>
                <a:cs typeface="Times New Roman" pitchFamily="18" charset="0"/>
              </a:rPr>
              <a:t>Or P(X&gt;2)= 1-P(X≤2)=1-0.54=0.46</a:t>
            </a:r>
            <a:endParaRPr lang="en-US" sz="3200" smtClean="0">
              <a:latin typeface="Times New Roman" pitchFamily="18" charset="0"/>
              <a:cs typeface="Times New Roman" pitchFamily="18" charset="0"/>
            </a:endParaRPr>
          </a:p>
        </p:txBody>
      </p:sp>
      <p:sp>
        <p:nvSpPr>
          <p:cNvPr id="78852"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8853"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78854"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63529" name="Group 41"/>
          <p:cNvGraphicFramePr>
            <a:graphicFrameLocks noGrp="1"/>
          </p:cNvGraphicFramePr>
          <p:nvPr/>
        </p:nvGraphicFramePr>
        <p:xfrm>
          <a:off x="1524000" y="1941513"/>
          <a:ext cx="5353050" cy="2554224"/>
        </p:xfrm>
        <a:graphic>
          <a:graphicData uri="http://schemas.openxmlformats.org/drawingml/2006/table">
            <a:tbl>
              <a:tblPr/>
              <a:tblGrid>
                <a:gridCol w="1784350"/>
                <a:gridCol w="1785938"/>
                <a:gridCol w="1782762"/>
              </a:tblGrid>
              <a:tr h="569913">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Number of days</a:t>
                      </a: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1" u="none" strike="noStrike" cap="none" normalizeH="0" baseline="0" smtClean="0">
                          <a:ln>
                            <a:noFill/>
                          </a:ln>
                          <a:solidFill>
                            <a:schemeClr val="tx1"/>
                          </a:solidFill>
                          <a:effectLst/>
                          <a:latin typeface="Times New Roman" pitchFamily="18" charset="0"/>
                          <a:cs typeface="Times New Roman" pitchFamily="18" charset="0"/>
                        </a:rPr>
                        <a:t>x</a:t>
                      </a:r>
                      <a:endParaRPr kumimoji="0" lang="en-US" sz="1800" b="0" i="1"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P(X=</a:t>
                      </a:r>
                      <a:r>
                        <a:rPr kumimoji="0" lang="en-US" sz="1800" b="0" i="1" u="none" strike="noStrike" cap="none" normalizeH="0" baseline="0" smtClean="0">
                          <a:ln>
                            <a:noFill/>
                          </a:ln>
                          <a:solidFill>
                            <a:schemeClr val="tx1"/>
                          </a:solidFill>
                          <a:effectLst/>
                          <a:latin typeface="Times New Roman" pitchFamily="18" charset="0"/>
                          <a:cs typeface="Times New Roman" pitchFamily="18" charset="0"/>
                        </a:rPr>
                        <a:t>x</a:t>
                      </a:r>
                      <a:r>
                        <a:rPr kumimoji="0" lang="en-US" sz="1800" b="0" i="0" u="none" strike="noStrike" cap="none" normalizeH="0" baseline="0" smtClean="0">
                          <a:ln>
                            <a:noFill/>
                          </a:ln>
                          <a:solidFill>
                            <a:schemeClr val="tx1"/>
                          </a:solidFill>
                          <a:effectLst/>
                          <a:latin typeface="Times New Roman" pitchFamily="18" charset="0"/>
                          <a:cs typeface="Times New Roman" pitchFamily="18" charset="0"/>
                        </a:rPr>
                        <a: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P(X≤</a:t>
                      </a:r>
                      <a:r>
                        <a:rPr kumimoji="0" lang="en-GB" sz="1800" b="0" i="1" u="none" strike="noStrike" cap="none" normalizeH="0" baseline="0" smtClean="0">
                          <a:ln>
                            <a:noFill/>
                          </a:ln>
                          <a:solidFill>
                            <a:schemeClr val="tx1"/>
                          </a:solidFill>
                          <a:effectLst/>
                          <a:latin typeface="Times New Roman" pitchFamily="18" charset="0"/>
                          <a:cs typeface="Times New Roman" pitchFamily="18" charset="0"/>
                        </a:rPr>
                        <a:t>x</a:t>
                      </a: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0.1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0.1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0.44</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0.54</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54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0.3</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0.84</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70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0.16</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Sum</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GB"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n-US" sz="18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solidFill>
                  </a:tcPr>
                </a:tc>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5561D042-5B71-4F7C-AF50-FB3A54E40F87}" type="slidenum">
              <a:rPr lang="ar-SA" sz="1400"/>
              <a:pPr/>
              <a:t>58</a:t>
            </a:fld>
            <a:endParaRPr lang="en-GB" sz="1400"/>
          </a:p>
        </p:txBody>
      </p:sp>
      <p:sp>
        <p:nvSpPr>
          <p:cNvPr id="23556"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23557"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3558"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3559"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1900"/>
              <a:t> </a:t>
            </a:r>
          </a:p>
          <a:p>
            <a:pPr marL="342900" indent="-342900" algn="l"/>
            <a:endParaRPr lang="en-US" sz="1900">
              <a:latin typeface="Times New Roman" pitchFamily="18" charset="0"/>
              <a:cs typeface="Times New Roman" pitchFamily="18" charset="0"/>
            </a:endParaRPr>
          </a:p>
          <a:p>
            <a:pPr marL="342900" indent="-342900" algn="l"/>
            <a:endParaRPr lang="en-US" sz="1900">
              <a:latin typeface="Times New Roman" pitchFamily="18" charset="0"/>
              <a:cs typeface="Times New Roman" pitchFamily="18" charset="0"/>
            </a:endParaRPr>
          </a:p>
          <a:p>
            <a:pPr marL="342900" indent="-342900" algn="l"/>
            <a:r>
              <a:rPr lang="en-US" sz="2200">
                <a:latin typeface="Times New Roman" pitchFamily="18" charset="0"/>
                <a:cs typeface="Times New Roman" pitchFamily="18" charset="0"/>
              </a:rPr>
              <a:t>In general we can use the following rules for integer number </a:t>
            </a:r>
          </a:p>
          <a:p>
            <a:pPr marL="342900" indent="-342900" algn="l"/>
            <a:r>
              <a:rPr lang="en-US" sz="2200">
                <a:latin typeface="Times New Roman" pitchFamily="18" charset="0"/>
                <a:cs typeface="Times New Roman" pitchFamily="18" charset="0"/>
              </a:rPr>
              <a:t>a and b </a:t>
            </a:r>
          </a:p>
          <a:p>
            <a:pPr marL="342900" indent="-342900" algn="l"/>
            <a:endParaRPr lang="en-US" sz="2200">
              <a:latin typeface="Times New Roman" pitchFamily="18" charset="0"/>
              <a:cs typeface="Times New Roman" pitchFamily="18" charset="0"/>
            </a:endParaRPr>
          </a:p>
          <a:p>
            <a:pPr marL="342900" indent="-342900" algn="l"/>
            <a:r>
              <a:rPr lang="en-US" sz="2200">
                <a:latin typeface="Times New Roman" pitchFamily="18" charset="0"/>
                <a:cs typeface="Times New Roman" pitchFamily="18" charset="0"/>
              </a:rPr>
              <a:t>1- </a:t>
            </a:r>
            <a:r>
              <a:rPr lang="en-US" sz="2200" u="sng">
                <a:latin typeface="Times New Roman" pitchFamily="18" charset="0"/>
                <a:cs typeface="Times New Roman" pitchFamily="18" charset="0"/>
              </a:rPr>
              <a:t>P(X    a) is a cumulative distribution probability</a:t>
            </a:r>
          </a:p>
          <a:p>
            <a:pPr marL="342900" indent="-342900" algn="l"/>
            <a:r>
              <a:rPr lang="en-US" sz="2200">
                <a:latin typeface="Times New Roman" pitchFamily="18" charset="0"/>
                <a:cs typeface="Times New Roman" pitchFamily="18" charset="0"/>
              </a:rPr>
              <a:t>2-P(X &lt; a)=P(X </a:t>
            </a:r>
            <a:r>
              <a:rPr lang="en-US" sz="2200">
                <a:latin typeface="Times New Roman" pitchFamily="18" charset="0"/>
              </a:rPr>
              <a:t>≤</a:t>
            </a:r>
            <a:r>
              <a:rPr lang="en-US" sz="2200">
                <a:latin typeface="Times New Roman" pitchFamily="18" charset="0"/>
                <a:cs typeface="Times New Roman" pitchFamily="18" charset="0"/>
              </a:rPr>
              <a:t> a-1) </a:t>
            </a:r>
          </a:p>
          <a:p>
            <a:pPr marL="342900" indent="-342900" algn="l"/>
            <a:r>
              <a:rPr lang="en-US" sz="2200">
                <a:latin typeface="Times New Roman" pitchFamily="18" charset="0"/>
                <a:cs typeface="Times New Roman" pitchFamily="18" charset="0"/>
              </a:rPr>
              <a:t>3-P(X ≥ b)=1-P(X&lt; b)=1-P(X ≤ b-1)</a:t>
            </a:r>
          </a:p>
          <a:p>
            <a:pPr marL="342900" indent="-342900" algn="l"/>
            <a:r>
              <a:rPr lang="en-US" sz="2200">
                <a:latin typeface="Times New Roman" pitchFamily="18" charset="0"/>
                <a:cs typeface="Times New Roman" pitchFamily="18" charset="0"/>
              </a:rPr>
              <a:t>4-P(X&gt;b)= 1-P(X ≤ b)</a:t>
            </a:r>
          </a:p>
          <a:p>
            <a:pPr marL="342900" indent="-342900" algn="l"/>
            <a:r>
              <a:rPr lang="en-US" sz="2200">
                <a:latin typeface="Times New Roman" pitchFamily="18" charset="0"/>
                <a:cs typeface="Times New Roman" pitchFamily="18" charset="0"/>
              </a:rPr>
              <a:t>5- P(a≤X≤b)=P(X </a:t>
            </a:r>
            <a:r>
              <a:rPr lang="en-US" sz="2200">
                <a:latin typeface="Times New Roman" pitchFamily="18" charset="0"/>
              </a:rPr>
              <a:t>≤</a:t>
            </a:r>
            <a:r>
              <a:rPr lang="en-US" sz="2200">
                <a:latin typeface="Times New Roman" pitchFamily="18" charset="0"/>
                <a:cs typeface="Times New Roman" pitchFamily="18" charset="0"/>
              </a:rPr>
              <a:t> b) – P(X&lt;a)= P(X </a:t>
            </a:r>
            <a:r>
              <a:rPr lang="en-US" sz="2200">
                <a:latin typeface="Times New Roman" pitchFamily="18" charset="0"/>
              </a:rPr>
              <a:t>≤</a:t>
            </a:r>
            <a:r>
              <a:rPr lang="en-US" sz="2200">
                <a:latin typeface="Times New Roman" pitchFamily="18" charset="0"/>
                <a:cs typeface="Times New Roman" pitchFamily="18" charset="0"/>
              </a:rPr>
              <a:t> b) – P(X</a:t>
            </a:r>
            <a:r>
              <a:rPr lang="en-US" sz="2200">
                <a:latin typeface="Times New Roman" pitchFamily="18" charset="0"/>
              </a:rPr>
              <a:t>≤</a:t>
            </a:r>
            <a:r>
              <a:rPr lang="en-US" sz="2200">
                <a:latin typeface="Times New Roman" pitchFamily="18" charset="0"/>
                <a:cs typeface="Times New Roman" pitchFamily="18" charset="0"/>
              </a:rPr>
              <a:t> a-1)</a:t>
            </a:r>
          </a:p>
          <a:p>
            <a:pPr marL="342900" indent="-342900" algn="l"/>
            <a:r>
              <a:rPr lang="en-US" sz="2200">
                <a:latin typeface="Times New Roman" pitchFamily="18" charset="0"/>
                <a:cs typeface="Times New Roman" pitchFamily="18" charset="0"/>
              </a:rPr>
              <a:t>6- P(a&lt;X</a:t>
            </a:r>
            <a:r>
              <a:rPr lang="en-US" sz="2200">
                <a:latin typeface="Times New Roman" pitchFamily="18" charset="0"/>
              </a:rPr>
              <a:t>≤</a:t>
            </a:r>
            <a:r>
              <a:rPr lang="en-US" sz="2200">
                <a:latin typeface="Times New Roman" pitchFamily="18" charset="0"/>
                <a:cs typeface="Times New Roman" pitchFamily="18" charset="0"/>
              </a:rPr>
              <a:t>b) = P(X </a:t>
            </a:r>
            <a:r>
              <a:rPr lang="en-US" sz="2200">
                <a:latin typeface="Times New Roman" pitchFamily="18" charset="0"/>
              </a:rPr>
              <a:t>≤</a:t>
            </a:r>
            <a:r>
              <a:rPr lang="en-US" sz="2200">
                <a:latin typeface="Times New Roman" pitchFamily="18" charset="0"/>
                <a:cs typeface="Times New Roman" pitchFamily="18" charset="0"/>
              </a:rPr>
              <a:t> b) - P(X</a:t>
            </a:r>
            <a:r>
              <a:rPr lang="en-US" sz="2200">
                <a:latin typeface="Times New Roman" pitchFamily="18" charset="0"/>
              </a:rPr>
              <a:t>≤</a:t>
            </a:r>
            <a:r>
              <a:rPr lang="en-US" sz="2200">
                <a:latin typeface="Times New Roman" pitchFamily="18" charset="0"/>
                <a:cs typeface="Times New Roman" pitchFamily="18" charset="0"/>
              </a:rPr>
              <a:t> a)</a:t>
            </a:r>
          </a:p>
          <a:p>
            <a:pPr marL="342900" indent="-342900" algn="l"/>
            <a:r>
              <a:rPr lang="en-US" sz="2200">
                <a:latin typeface="Times New Roman" pitchFamily="18" charset="0"/>
                <a:cs typeface="Times New Roman" pitchFamily="18" charset="0"/>
              </a:rPr>
              <a:t>7-P(a </a:t>
            </a:r>
            <a:r>
              <a:rPr lang="en-US" sz="2200">
                <a:latin typeface="Times New Roman" pitchFamily="18" charset="0"/>
              </a:rPr>
              <a:t>≤</a:t>
            </a:r>
            <a:r>
              <a:rPr lang="en-US" sz="2200">
                <a:latin typeface="Times New Roman" pitchFamily="18" charset="0"/>
                <a:cs typeface="Times New Roman" pitchFamily="18" charset="0"/>
              </a:rPr>
              <a:t> X&lt;b) = P(X </a:t>
            </a:r>
            <a:r>
              <a:rPr lang="en-US" sz="2200">
                <a:latin typeface="Times New Roman" pitchFamily="18" charset="0"/>
              </a:rPr>
              <a:t>≤</a:t>
            </a:r>
            <a:r>
              <a:rPr lang="en-US" sz="2200">
                <a:latin typeface="Times New Roman" pitchFamily="18" charset="0"/>
                <a:cs typeface="Times New Roman" pitchFamily="18" charset="0"/>
              </a:rPr>
              <a:t> b-1) - P(X</a:t>
            </a:r>
            <a:r>
              <a:rPr lang="en-US" sz="2200">
                <a:latin typeface="Times New Roman" pitchFamily="18" charset="0"/>
              </a:rPr>
              <a:t>≤</a:t>
            </a:r>
            <a:r>
              <a:rPr lang="en-US" sz="2200">
                <a:latin typeface="Times New Roman" pitchFamily="18" charset="0"/>
                <a:cs typeface="Times New Roman" pitchFamily="18" charset="0"/>
              </a:rPr>
              <a:t> a-1)</a:t>
            </a:r>
          </a:p>
          <a:p>
            <a:pPr marL="342900" indent="-342900" algn="l"/>
            <a:r>
              <a:rPr lang="en-US" sz="2200">
                <a:latin typeface="Times New Roman" pitchFamily="18" charset="0"/>
                <a:cs typeface="Times New Roman" pitchFamily="18" charset="0"/>
              </a:rPr>
              <a:t>8- P(a&lt;X&lt;b)=P(X </a:t>
            </a:r>
            <a:r>
              <a:rPr lang="en-US" sz="2200">
                <a:latin typeface="Times New Roman" pitchFamily="18" charset="0"/>
              </a:rPr>
              <a:t>≤</a:t>
            </a:r>
            <a:r>
              <a:rPr lang="en-US" sz="2200">
                <a:latin typeface="Times New Roman" pitchFamily="18" charset="0"/>
                <a:cs typeface="Times New Roman" pitchFamily="18" charset="0"/>
              </a:rPr>
              <a:t>b-1)-P(X </a:t>
            </a:r>
            <a:r>
              <a:rPr lang="en-US" sz="2200">
                <a:latin typeface="Times New Roman" pitchFamily="18" charset="0"/>
              </a:rPr>
              <a:t>≤</a:t>
            </a:r>
            <a:r>
              <a:rPr lang="en-US" sz="2200">
                <a:latin typeface="Times New Roman" pitchFamily="18" charset="0"/>
                <a:cs typeface="Times New Roman" pitchFamily="18" charset="0"/>
              </a:rPr>
              <a:t>a)</a:t>
            </a:r>
          </a:p>
          <a:p>
            <a:pPr marL="342900" indent="-342900" algn="l"/>
            <a:endParaRPr lang="en-US" sz="2200">
              <a:latin typeface="Times New Roman" pitchFamily="18" charset="0"/>
              <a:cs typeface="Times New Roman" pitchFamily="18" charset="0"/>
            </a:endParaRPr>
          </a:p>
        </p:txBody>
      </p:sp>
      <p:graphicFrame>
        <p:nvGraphicFramePr>
          <p:cNvPr id="23554" name="Object 7"/>
          <p:cNvGraphicFramePr>
            <a:graphicFrameLocks noChangeAspect="1"/>
          </p:cNvGraphicFramePr>
          <p:nvPr/>
        </p:nvGraphicFramePr>
        <p:xfrm>
          <a:off x="1258888" y="2276475"/>
          <a:ext cx="180975" cy="215900"/>
        </p:xfrm>
        <a:graphic>
          <a:graphicData uri="http://schemas.openxmlformats.org/presentationml/2006/ole">
            <p:oleObj spid="_x0000_s23554" name="Equation" r:id="rId4" imgW="126720" imgH="152280" progId="Equation.3">
              <p:embed/>
            </p:oleObj>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175F1A85-7A15-4BE2-9362-11E9DD715D7C}" type="slidenum">
              <a:rPr lang="ar-SA" sz="1400"/>
              <a:pPr/>
              <a:t>59</a:t>
            </a:fld>
            <a:endParaRPr lang="en-GB" sz="1400"/>
          </a:p>
        </p:txBody>
      </p:sp>
      <p:sp>
        <p:nvSpPr>
          <p:cNvPr id="24582"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latin typeface="Times New Roman" pitchFamily="18" charset="0"/>
              <a:cs typeface="Times New Roman" pitchFamily="18" charset="0"/>
            </a:endParaRPr>
          </a:p>
          <a:p>
            <a:pPr eaLnBrk="1" hangingPunct="1">
              <a:buFontTx/>
              <a:buNone/>
            </a:pPr>
            <a:r>
              <a:rPr lang="en-US" sz="2600" u="sng" smtClean="0">
                <a:solidFill>
                  <a:srgbClr val="CC0000"/>
                </a:solidFill>
                <a:latin typeface="Times New Roman" pitchFamily="18" charset="0"/>
                <a:cs typeface="Times New Roman" pitchFamily="18" charset="0"/>
              </a:rPr>
              <a:t>4.2 Binomial Distribution</a:t>
            </a:r>
          </a:p>
          <a:p>
            <a:pPr eaLnBrk="1" hangingPunct="1">
              <a:buFontTx/>
              <a:buNone/>
            </a:pPr>
            <a:r>
              <a:rPr lang="en-US" sz="1800" smtClean="0">
                <a:latin typeface="Times New Roman" pitchFamily="18" charset="0"/>
                <a:cs typeface="Times New Roman" pitchFamily="18" charset="0"/>
              </a:rPr>
              <a:t>The binomial distribution is a </a:t>
            </a:r>
            <a:r>
              <a:rPr lang="en-US" sz="1800" u="sng" smtClean="0">
                <a:latin typeface="Times New Roman" pitchFamily="18" charset="0"/>
                <a:cs typeface="Times New Roman" pitchFamily="18" charset="0"/>
              </a:rPr>
              <a:t>discrete distribution</a:t>
            </a:r>
            <a:r>
              <a:rPr lang="en-US" sz="1800" smtClean="0">
                <a:latin typeface="Times New Roman" pitchFamily="18" charset="0"/>
                <a:cs typeface="Times New Roman" pitchFamily="18" charset="0"/>
              </a:rPr>
              <a:t> that is used to model the following experiment</a:t>
            </a:r>
          </a:p>
          <a:p>
            <a:pPr eaLnBrk="1" hangingPunct="1">
              <a:buFontTx/>
              <a:buNone/>
            </a:pPr>
            <a:r>
              <a:rPr lang="en-US" sz="1800" smtClean="0">
                <a:latin typeface="Times New Roman" pitchFamily="18" charset="0"/>
                <a:cs typeface="Times New Roman" pitchFamily="18" charset="0"/>
              </a:rPr>
              <a:t>1-The experiment has a finite number of trials </a:t>
            </a:r>
            <a:r>
              <a:rPr lang="en-US" sz="1800" i="1" smtClean="0">
                <a:latin typeface="Times New Roman" pitchFamily="18" charset="0"/>
                <a:cs typeface="Times New Roman" pitchFamily="18" charset="0"/>
              </a:rPr>
              <a:t>n</a:t>
            </a:r>
            <a:r>
              <a:rPr lang="en-US" sz="1800" smtClean="0">
                <a:latin typeface="Times New Roman" pitchFamily="18" charset="0"/>
                <a:cs typeface="Times New Roman" pitchFamily="18" charset="0"/>
              </a:rPr>
              <a:t>.</a:t>
            </a:r>
          </a:p>
          <a:p>
            <a:pPr eaLnBrk="1" hangingPunct="1">
              <a:buFontTx/>
              <a:buNone/>
            </a:pPr>
            <a:r>
              <a:rPr lang="en-US" sz="1800" smtClean="0">
                <a:latin typeface="Times New Roman" pitchFamily="18" charset="0"/>
                <a:cs typeface="Times New Roman" pitchFamily="18" charset="0"/>
              </a:rPr>
              <a:t>2- Each single trial has only two possible (mutually exclusive )outcomes of interest such as recovers or doesn’t recover; lives or dies; needs an operation or doesn't need an operation. We will call having certain characteristic </a:t>
            </a:r>
            <a:r>
              <a:rPr lang="en-US" sz="1800" i="1" u="sng" smtClean="0">
                <a:solidFill>
                  <a:srgbClr val="FF0000"/>
                </a:solidFill>
                <a:latin typeface="Times New Roman" pitchFamily="18" charset="0"/>
                <a:cs typeface="Times New Roman" pitchFamily="18" charset="0"/>
              </a:rPr>
              <a:t>success</a:t>
            </a:r>
            <a:r>
              <a:rPr lang="en-US" sz="1800" i="1" u="sng" smtClean="0">
                <a:latin typeface="Times New Roman" pitchFamily="18" charset="0"/>
                <a:cs typeface="Times New Roman" pitchFamily="18" charset="0"/>
              </a:rPr>
              <a:t> </a:t>
            </a:r>
            <a:r>
              <a:rPr lang="en-US" sz="1800" smtClean="0">
                <a:latin typeface="Times New Roman" pitchFamily="18" charset="0"/>
                <a:cs typeface="Times New Roman" pitchFamily="18" charset="0"/>
              </a:rPr>
              <a:t>and not having this  characteristic </a:t>
            </a:r>
            <a:r>
              <a:rPr lang="en-US" sz="1800" i="1" u="sng" smtClean="0">
                <a:solidFill>
                  <a:srgbClr val="FF0000"/>
                </a:solidFill>
                <a:latin typeface="Times New Roman" pitchFamily="18" charset="0"/>
                <a:cs typeface="Times New Roman" pitchFamily="18" charset="0"/>
              </a:rPr>
              <a:t>failure</a:t>
            </a:r>
            <a:r>
              <a:rPr lang="en-US" sz="1800" i="1" u="sng" smtClean="0">
                <a:latin typeface="Times New Roman" pitchFamily="18" charset="0"/>
                <a:cs typeface="Times New Roman" pitchFamily="18" charset="0"/>
              </a:rPr>
              <a:t>.</a:t>
            </a:r>
          </a:p>
          <a:p>
            <a:pPr eaLnBrk="1" hangingPunct="1">
              <a:buFontTx/>
              <a:buNone/>
            </a:pPr>
            <a:r>
              <a:rPr lang="en-US" sz="1800" smtClean="0">
                <a:latin typeface="Times New Roman" pitchFamily="18" charset="0"/>
                <a:cs typeface="Times New Roman" pitchFamily="18" charset="0"/>
              </a:rPr>
              <a:t>3- The probability of a </a:t>
            </a:r>
            <a:r>
              <a:rPr lang="en-US" sz="1800" b="1" smtClean="0">
                <a:solidFill>
                  <a:srgbClr val="FF0000"/>
                </a:solidFill>
                <a:latin typeface="Times New Roman" pitchFamily="18" charset="0"/>
                <a:cs typeface="Times New Roman" pitchFamily="18" charset="0"/>
              </a:rPr>
              <a:t>success</a:t>
            </a:r>
            <a:r>
              <a:rPr lang="en-US" sz="1800" smtClean="0">
                <a:latin typeface="Times New Roman" pitchFamily="18" charset="0"/>
                <a:cs typeface="Times New Roman" pitchFamily="18" charset="0"/>
              </a:rPr>
              <a:t> is a constant </a:t>
            </a:r>
            <a:r>
              <a:rPr lang="el-GR" sz="1800" b="1" smtClean="0">
                <a:solidFill>
                  <a:srgbClr val="FF0000"/>
                </a:solidFill>
                <a:latin typeface="Times New Roman" pitchFamily="18" charset="0"/>
                <a:cs typeface="Times New Roman" pitchFamily="18" charset="0"/>
              </a:rPr>
              <a:t>π</a:t>
            </a:r>
            <a:r>
              <a:rPr lang="en-US" sz="1800" smtClean="0">
                <a:latin typeface="Times New Roman" pitchFamily="18" charset="0"/>
                <a:cs typeface="Times New Roman" pitchFamily="18" charset="0"/>
              </a:rPr>
              <a:t> for each trial. The probability of a </a:t>
            </a:r>
            <a:r>
              <a:rPr lang="en-US" sz="1800" b="1" smtClean="0">
                <a:solidFill>
                  <a:srgbClr val="FF0000"/>
                </a:solidFill>
                <a:latin typeface="Times New Roman" pitchFamily="18" charset="0"/>
                <a:cs typeface="Times New Roman" pitchFamily="18" charset="0"/>
              </a:rPr>
              <a:t>failure</a:t>
            </a:r>
            <a:r>
              <a:rPr lang="en-US" sz="1800" smtClean="0">
                <a:latin typeface="Times New Roman" pitchFamily="18" charset="0"/>
                <a:cs typeface="Times New Roman" pitchFamily="18" charset="0"/>
              </a:rPr>
              <a:t> is </a:t>
            </a:r>
            <a:r>
              <a:rPr lang="en-US" sz="1800" b="1" smtClean="0">
                <a:solidFill>
                  <a:srgbClr val="FF0000"/>
                </a:solidFill>
                <a:latin typeface="Times New Roman" pitchFamily="18" charset="0"/>
                <a:cs typeface="Times New Roman" pitchFamily="18" charset="0"/>
              </a:rPr>
              <a:t>1- </a:t>
            </a:r>
            <a:r>
              <a:rPr lang="el-GR" sz="1800" b="1" smtClean="0">
                <a:solidFill>
                  <a:srgbClr val="FF0000"/>
                </a:solidFill>
                <a:latin typeface="Times New Roman" pitchFamily="18" charset="0"/>
                <a:cs typeface="Times New Roman" pitchFamily="18" charset="0"/>
              </a:rPr>
              <a:t>π</a:t>
            </a:r>
            <a:r>
              <a:rPr lang="en-US" sz="1800" smtClean="0">
                <a:latin typeface="Times New Roman" pitchFamily="18" charset="0"/>
                <a:cs typeface="Times New Roman" pitchFamily="18" charset="0"/>
              </a:rPr>
              <a:t>.</a:t>
            </a:r>
          </a:p>
          <a:p>
            <a:pPr eaLnBrk="1" hangingPunct="1">
              <a:buFontTx/>
              <a:buNone/>
            </a:pPr>
            <a:r>
              <a:rPr lang="en-US" sz="1800" smtClean="0">
                <a:latin typeface="Times New Roman" pitchFamily="18" charset="0"/>
                <a:cs typeface="Times New Roman" pitchFamily="18" charset="0"/>
              </a:rPr>
              <a:t>4- The trials are independent; that is the outcome of one trial has no effect on the outcome of any other trial.</a:t>
            </a:r>
          </a:p>
          <a:p>
            <a:pPr eaLnBrk="1" hangingPunct="1">
              <a:buFontTx/>
              <a:buNone/>
            </a:pPr>
            <a:r>
              <a:rPr lang="en-US" sz="1800" smtClean="0">
                <a:latin typeface="Times New Roman" pitchFamily="18" charset="0"/>
                <a:cs typeface="Times New Roman" pitchFamily="18" charset="0"/>
              </a:rPr>
              <a:t>Then the discrete random variable </a:t>
            </a:r>
            <a:r>
              <a:rPr lang="en-US" sz="1800" u="sng" smtClean="0">
                <a:solidFill>
                  <a:srgbClr val="FF0000"/>
                </a:solidFill>
                <a:latin typeface="Times New Roman" pitchFamily="18" charset="0"/>
                <a:cs typeface="Times New Roman" pitchFamily="18" charset="0"/>
              </a:rPr>
              <a:t>X=the number of successes in </a:t>
            </a:r>
            <a:r>
              <a:rPr lang="en-US" sz="1800" i="1" u="sng" smtClean="0">
                <a:solidFill>
                  <a:srgbClr val="FF0000"/>
                </a:solidFill>
                <a:latin typeface="Times New Roman" pitchFamily="18" charset="0"/>
                <a:cs typeface="Times New Roman" pitchFamily="18" charset="0"/>
              </a:rPr>
              <a:t>n</a:t>
            </a:r>
            <a:r>
              <a:rPr lang="en-US" sz="1800" u="sng" smtClean="0">
                <a:solidFill>
                  <a:srgbClr val="FF0000"/>
                </a:solidFill>
                <a:latin typeface="Times New Roman" pitchFamily="18" charset="0"/>
                <a:cs typeface="Times New Roman" pitchFamily="18" charset="0"/>
              </a:rPr>
              <a:t> trials</a:t>
            </a:r>
            <a:r>
              <a:rPr lang="en-US" sz="1800" smtClean="0">
                <a:solidFill>
                  <a:srgbClr val="FF0000"/>
                </a:solidFill>
                <a:latin typeface="Times New Roman" pitchFamily="18" charset="0"/>
                <a:cs typeface="Times New Roman" pitchFamily="18" charset="0"/>
              </a:rPr>
              <a:t> has a Binomial(n,</a:t>
            </a:r>
            <a:r>
              <a:rPr lang="el-GR" sz="1800" smtClean="0">
                <a:solidFill>
                  <a:srgbClr val="FF0000"/>
                </a:solidFill>
                <a:latin typeface="Times New Roman" pitchFamily="18" charset="0"/>
                <a:cs typeface="Times New Roman" pitchFamily="18" charset="0"/>
              </a:rPr>
              <a:t>π</a:t>
            </a:r>
            <a:r>
              <a:rPr lang="en-US" sz="1800" smtClean="0">
                <a:solidFill>
                  <a:srgbClr val="FF0000"/>
                </a:solidFill>
                <a:latin typeface="Times New Roman" pitchFamily="18" charset="0"/>
                <a:cs typeface="Times New Roman" pitchFamily="18" charset="0"/>
              </a:rPr>
              <a:t>) distribution</a:t>
            </a:r>
            <a:r>
              <a:rPr lang="en-US" sz="1800" smtClean="0">
                <a:solidFill>
                  <a:srgbClr val="19571C"/>
                </a:solidFill>
                <a:latin typeface="Times New Roman" pitchFamily="18" charset="0"/>
                <a:cs typeface="Times New Roman" pitchFamily="18" charset="0"/>
              </a:rPr>
              <a:t> </a:t>
            </a:r>
            <a:r>
              <a:rPr lang="en-US" sz="1800" smtClean="0">
                <a:latin typeface="Times New Roman" pitchFamily="18" charset="0"/>
                <a:cs typeface="Times New Roman" pitchFamily="18" charset="0"/>
              </a:rPr>
              <a:t>for which the probability distribution function is given by</a:t>
            </a:r>
          </a:p>
          <a:p>
            <a:pPr eaLnBrk="1" hangingPunct="1">
              <a:buFontTx/>
              <a:buNone/>
            </a:pPr>
            <a:endParaRPr lang="en-US" sz="1000" smtClean="0">
              <a:latin typeface="Times New Roman" pitchFamily="18" charset="0"/>
              <a:cs typeface="Times New Roman" pitchFamily="18" charset="0"/>
            </a:endParaRPr>
          </a:p>
          <a:p>
            <a:pPr eaLnBrk="1" hangingPunct="1">
              <a:buFontTx/>
              <a:buNone/>
            </a:pPr>
            <a:endParaRPr lang="en-US" sz="1800" smtClean="0">
              <a:latin typeface="Times New Roman" pitchFamily="18" charset="0"/>
              <a:cs typeface="Times New Roman" pitchFamily="18" charset="0"/>
            </a:endParaRPr>
          </a:p>
          <a:p>
            <a:pPr eaLnBrk="1" hangingPunct="1">
              <a:buFontTx/>
              <a:buNone/>
            </a:pPr>
            <a:r>
              <a:rPr lang="en-US" sz="1800" smtClean="0">
                <a:latin typeface="Times New Roman" pitchFamily="18" charset="0"/>
                <a:cs typeface="Times New Roman" pitchFamily="18" charset="0"/>
              </a:rPr>
              <a:t>		       P(X=</a:t>
            </a:r>
            <a:r>
              <a:rPr lang="en-US" sz="1800" i="1" smtClean="0">
                <a:latin typeface="Times New Roman" pitchFamily="18" charset="0"/>
                <a:cs typeface="Times New Roman" pitchFamily="18" charset="0"/>
              </a:rPr>
              <a:t>x</a:t>
            </a:r>
            <a:r>
              <a:rPr lang="en-US" sz="1800" smtClean="0">
                <a:latin typeface="Times New Roman" pitchFamily="18" charset="0"/>
                <a:cs typeface="Times New Roman" pitchFamily="18" charset="0"/>
              </a:rPr>
              <a:t>)=</a:t>
            </a:r>
            <a:endParaRPr lang="en-US" sz="1800" i="1" smtClean="0">
              <a:latin typeface="Times New Roman" pitchFamily="18" charset="0"/>
              <a:cs typeface="Times New Roman" pitchFamily="18" charset="0"/>
            </a:endParaRPr>
          </a:p>
          <a:p>
            <a:pPr eaLnBrk="1" hangingPunct="1">
              <a:buFontTx/>
              <a:buNone/>
            </a:pPr>
            <a:endParaRPr lang="en-US" sz="2800" i="1" smtClean="0">
              <a:latin typeface="Times New Roman" pitchFamily="18" charset="0"/>
              <a:cs typeface="Times New Roman" pitchFamily="18" charset="0"/>
            </a:endParaRPr>
          </a:p>
        </p:txBody>
      </p:sp>
      <p:sp>
        <p:nvSpPr>
          <p:cNvPr id="24583"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4584"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4585"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24578" name="Object 7"/>
          <p:cNvGraphicFramePr>
            <a:graphicFrameLocks noChangeAspect="1"/>
          </p:cNvGraphicFramePr>
          <p:nvPr/>
        </p:nvGraphicFramePr>
        <p:xfrm>
          <a:off x="2976563" y="5419725"/>
          <a:ext cx="1439862" cy="655638"/>
        </p:xfrm>
        <a:graphic>
          <a:graphicData uri="http://schemas.openxmlformats.org/presentationml/2006/ole">
            <p:oleObj spid="_x0000_s24578" name="Equation" r:id="rId4" imgW="1002960" imgH="457200" progId="Equation.3">
              <p:embed/>
            </p:oleObj>
          </a:graphicData>
        </a:graphic>
      </p:graphicFrame>
      <p:graphicFrame>
        <p:nvGraphicFramePr>
          <p:cNvPr id="24579" name="Object 8"/>
          <p:cNvGraphicFramePr>
            <a:graphicFrameLocks noChangeAspect="1"/>
          </p:cNvGraphicFramePr>
          <p:nvPr/>
        </p:nvGraphicFramePr>
        <p:xfrm>
          <a:off x="2786063" y="5500688"/>
          <a:ext cx="285750" cy="827087"/>
        </p:xfrm>
        <a:graphic>
          <a:graphicData uri="http://schemas.openxmlformats.org/presentationml/2006/ole">
            <p:oleObj spid="_x0000_s24579" name="Equation" r:id="rId5" imgW="164880" imgH="215640" progId="Equation.3">
              <p:embed/>
            </p:oleObj>
          </a:graphicData>
        </a:graphic>
      </p:graphicFrame>
      <p:graphicFrame>
        <p:nvGraphicFramePr>
          <p:cNvPr id="24580" name="Object 9"/>
          <p:cNvGraphicFramePr>
            <a:graphicFrameLocks noChangeAspect="1"/>
          </p:cNvGraphicFramePr>
          <p:nvPr/>
        </p:nvGraphicFramePr>
        <p:xfrm>
          <a:off x="3048000" y="6092825"/>
          <a:ext cx="3168650" cy="249238"/>
        </p:xfrm>
        <a:graphic>
          <a:graphicData uri="http://schemas.openxmlformats.org/presentationml/2006/ole">
            <p:oleObj spid="_x0000_s24580" name="Equation" r:id="rId6" imgW="1155600" imgH="177480" progId="Equation.3">
              <p:embed/>
            </p:oleObj>
          </a:graphicData>
        </a:graphic>
      </p:graphicFrame>
      <p:sp>
        <p:nvSpPr>
          <p:cNvPr id="24586" name="Rectangle 10"/>
          <p:cNvSpPr>
            <a:spLocks noChangeArrowheads="1"/>
          </p:cNvSpPr>
          <p:nvPr/>
        </p:nvSpPr>
        <p:spPr bwMode="auto">
          <a:xfrm>
            <a:off x="4630738" y="5661025"/>
            <a:ext cx="1225550" cy="288925"/>
          </a:xfrm>
          <a:prstGeom prst="rect">
            <a:avLst/>
          </a:prstGeom>
          <a:noFill/>
          <a:ln w="9525">
            <a:noFill/>
            <a:miter lim="800000"/>
            <a:headEnd/>
            <a:tailEnd/>
          </a:ln>
        </p:spPr>
        <p:txBody>
          <a:bodyPr wrap="none" anchor="ctr"/>
          <a:lstStyle/>
          <a:p>
            <a:pPr algn="ctr"/>
            <a:r>
              <a:rPr lang="en-US" i="1">
                <a:latin typeface="Times New Roman" pitchFamily="18" charset="0"/>
                <a:cs typeface="Times New Roman" pitchFamily="18" charset="0"/>
              </a:rPr>
              <a:t>x=0,1,2, …, n</a:t>
            </a:r>
          </a:p>
        </p:txBody>
      </p:sp>
      <p:sp>
        <p:nvSpPr>
          <p:cNvPr id="24587" name="Rectangle 11"/>
          <p:cNvSpPr>
            <a:spLocks noChangeArrowheads="1"/>
          </p:cNvSpPr>
          <p:nvPr/>
        </p:nvSpPr>
        <p:spPr bwMode="auto">
          <a:xfrm>
            <a:off x="1643063" y="5286375"/>
            <a:ext cx="4786312" cy="1214438"/>
          </a:xfrm>
          <a:prstGeom prst="rect">
            <a:avLst/>
          </a:prstGeom>
          <a:noFill/>
          <a:ln w="38100" cmpd="dbl">
            <a:solidFill>
              <a:srgbClr val="00B050"/>
            </a:solidFill>
            <a:miter lim="800000"/>
            <a:headEnd/>
            <a:tailEnd/>
          </a:ln>
        </p:spPr>
        <p:txBody>
          <a:bodyPr wrap="none" anchor="ctr"/>
          <a:lstStyle/>
          <a:p>
            <a:endParaRPr lang="ar-SA"/>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Number Placeholder 5"/>
          <p:cNvSpPr>
            <a:spLocks noGrp="1"/>
          </p:cNvSpPr>
          <p:nvPr>
            <p:ph type="sldNum" sz="quarter" idx="12"/>
          </p:nvPr>
        </p:nvSpPr>
        <p:spPr>
          <a:noFill/>
        </p:spPr>
        <p:txBody>
          <a:bodyPr/>
          <a:lstStyle/>
          <a:p>
            <a:fld id="{83B04519-1EDA-489B-9E26-43AD083F5211}" type="slidenum">
              <a:rPr lang="ar-SA" smtClean="0"/>
              <a:pPr/>
              <a:t>6</a:t>
            </a:fld>
            <a:endParaRPr lang="en-GB" smtClean="0"/>
          </a:p>
        </p:txBody>
      </p:sp>
      <p:sp>
        <p:nvSpPr>
          <p:cNvPr id="35843" name="Rectangle 2"/>
          <p:cNvSpPr>
            <a:spLocks noGrp="1" noChangeArrowheads="1"/>
          </p:cNvSpPr>
          <p:nvPr>
            <p:ph type="body" idx="1"/>
          </p:nvPr>
        </p:nvSpPr>
        <p:spPr>
          <a:xfrm>
            <a:off x="457200" y="188913"/>
            <a:ext cx="8229600" cy="6480175"/>
          </a:xfrm>
        </p:spPr>
        <p:txBody>
          <a:bodyPr/>
          <a:lstStyle/>
          <a:p>
            <a:pPr marL="609600" indent="-609600" eaLnBrk="1" hangingPunct="1">
              <a:buFontTx/>
              <a:buNone/>
            </a:pPr>
            <a:endParaRPr lang="en-GB" sz="4000" u="sng" smtClean="0">
              <a:solidFill>
                <a:srgbClr val="800000"/>
              </a:solidFill>
            </a:endParaRPr>
          </a:p>
          <a:p>
            <a:pPr marL="609600" indent="-609600" eaLnBrk="1" hangingPunct="1">
              <a:buFontTx/>
              <a:buNone/>
            </a:pPr>
            <a:r>
              <a:rPr lang="en-GB" sz="2400" u="sng" smtClean="0">
                <a:solidFill>
                  <a:srgbClr val="800000"/>
                </a:solidFill>
              </a:rPr>
              <a:t>1.2 Organizing the Data</a:t>
            </a:r>
          </a:p>
          <a:p>
            <a:pPr marL="609600" indent="-609600" eaLnBrk="1" hangingPunct="1">
              <a:buFontTx/>
              <a:buNone/>
            </a:pPr>
            <a:r>
              <a:rPr lang="en-GB" sz="1800" smtClean="0"/>
              <a:t>Suppose we collect a sample of size </a:t>
            </a:r>
            <a:r>
              <a:rPr lang="en-GB" sz="1800" i="1" smtClean="0"/>
              <a:t>n</a:t>
            </a:r>
            <a:r>
              <a:rPr lang="en-GB" sz="1800" smtClean="0"/>
              <a:t> from a population of interest. </a:t>
            </a:r>
            <a:r>
              <a:rPr lang="en-GB" sz="1800" smtClean="0">
                <a:solidFill>
                  <a:srgbClr val="C00000"/>
                </a:solidFill>
              </a:rPr>
              <a:t>A first </a:t>
            </a:r>
            <a:r>
              <a:rPr lang="en-GB" sz="1800" smtClean="0"/>
              <a:t>step in organizing is to order the data from smallest to largest (if it is not nominal</a:t>
            </a:r>
            <a:r>
              <a:rPr lang="en-GB" sz="1800" smtClean="0">
                <a:solidFill>
                  <a:srgbClr val="C00000"/>
                </a:solidFill>
              </a:rPr>
              <a:t>). A further step </a:t>
            </a:r>
            <a:r>
              <a:rPr lang="en-GB" sz="1800" smtClean="0"/>
              <a:t>is to count how many numbers are the same (if any). </a:t>
            </a:r>
            <a:r>
              <a:rPr lang="en-GB" sz="1800" smtClean="0">
                <a:solidFill>
                  <a:srgbClr val="C00000"/>
                </a:solidFill>
              </a:rPr>
              <a:t>The last step is </a:t>
            </a:r>
            <a:r>
              <a:rPr lang="en-GB" sz="1800" smtClean="0"/>
              <a:t>to organize it into a table </a:t>
            </a:r>
            <a:r>
              <a:rPr lang="en-GB" sz="1800" b="1" smtClean="0">
                <a:solidFill>
                  <a:srgbClr val="00B0F0"/>
                </a:solidFill>
              </a:rPr>
              <a:t>called frequency table (or frequency distribution). </a:t>
            </a:r>
          </a:p>
          <a:p>
            <a:pPr marL="609600" indent="-609600" eaLnBrk="1" hangingPunct="1">
              <a:buFontTx/>
              <a:buNone/>
            </a:pPr>
            <a:r>
              <a:rPr lang="en-GB" sz="1800" smtClean="0"/>
              <a:t>The frequency distribution has two kinds</a:t>
            </a:r>
          </a:p>
          <a:p>
            <a:pPr marL="609600" indent="-609600" eaLnBrk="1" hangingPunct="1">
              <a:buFontTx/>
              <a:buAutoNum type="arabicParenR"/>
            </a:pPr>
            <a:r>
              <a:rPr lang="en-GB" sz="1800" smtClean="0"/>
              <a:t>Simple (ungrouped) frequency distribution: for</a:t>
            </a:r>
          </a:p>
          <a:p>
            <a:pPr marL="609600" indent="-609600" eaLnBrk="1" hangingPunct="1">
              <a:buFontTx/>
              <a:buNone/>
            </a:pPr>
            <a:r>
              <a:rPr lang="en-GB" sz="1800" smtClean="0"/>
              <a:t> </a:t>
            </a:r>
          </a:p>
          <a:p>
            <a:pPr marL="609600" indent="-609600" eaLnBrk="1" hangingPunct="1">
              <a:buFontTx/>
              <a:buNone/>
            </a:pPr>
            <a:r>
              <a:rPr lang="en-GB" sz="1800" smtClean="0"/>
              <a:t>2)      Grouped frequency distribution: for</a:t>
            </a:r>
            <a:endParaRPr lang="en-GB" sz="1800" b="1" smtClean="0">
              <a:solidFill>
                <a:srgbClr val="003366"/>
              </a:solidFill>
            </a:endParaRPr>
          </a:p>
        </p:txBody>
      </p:sp>
      <p:sp>
        <p:nvSpPr>
          <p:cNvPr id="55300"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5845" name="Line 4"/>
          <p:cNvSpPr>
            <a:spLocks noChangeShapeType="1"/>
          </p:cNvSpPr>
          <p:nvPr/>
        </p:nvSpPr>
        <p:spPr bwMode="auto">
          <a:xfrm flipV="1">
            <a:off x="5867400" y="2924175"/>
            <a:ext cx="504825" cy="288925"/>
          </a:xfrm>
          <a:prstGeom prst="line">
            <a:avLst/>
          </a:prstGeom>
          <a:noFill/>
          <a:ln w="9525">
            <a:solidFill>
              <a:schemeClr val="tx1"/>
            </a:solidFill>
            <a:round/>
            <a:headEnd/>
            <a:tailEnd type="triangle" w="med" len="med"/>
          </a:ln>
        </p:spPr>
        <p:txBody>
          <a:bodyPr/>
          <a:lstStyle/>
          <a:p>
            <a:endParaRPr lang="ar-SA"/>
          </a:p>
        </p:txBody>
      </p:sp>
      <p:sp>
        <p:nvSpPr>
          <p:cNvPr id="35846" name="Rectangle 5"/>
          <p:cNvSpPr>
            <a:spLocks noChangeArrowheads="1"/>
          </p:cNvSpPr>
          <p:nvPr/>
        </p:nvSpPr>
        <p:spPr bwMode="auto">
          <a:xfrm>
            <a:off x="6515100" y="2636838"/>
            <a:ext cx="1512888" cy="504825"/>
          </a:xfrm>
          <a:prstGeom prst="rect">
            <a:avLst/>
          </a:prstGeom>
          <a:solidFill>
            <a:schemeClr val="bg1"/>
          </a:solidFill>
          <a:ln w="9525">
            <a:solidFill>
              <a:schemeClr val="tx1"/>
            </a:solidFill>
            <a:miter lim="800000"/>
            <a:headEnd/>
            <a:tailEnd/>
          </a:ln>
        </p:spPr>
        <p:txBody>
          <a:bodyPr anchor="ctr"/>
          <a:lstStyle/>
          <a:p>
            <a:pPr algn="l"/>
            <a:r>
              <a:rPr lang="en-GB" sz="1400" u="sng"/>
              <a:t>Qualitative</a:t>
            </a:r>
            <a:r>
              <a:rPr lang="en-GB" sz="1400"/>
              <a:t> variables</a:t>
            </a:r>
          </a:p>
        </p:txBody>
      </p:sp>
      <p:sp>
        <p:nvSpPr>
          <p:cNvPr id="35847" name="Rectangle 7"/>
          <p:cNvSpPr>
            <a:spLocks noChangeArrowheads="1"/>
          </p:cNvSpPr>
          <p:nvPr/>
        </p:nvSpPr>
        <p:spPr bwMode="auto">
          <a:xfrm>
            <a:off x="6516688" y="3284538"/>
            <a:ext cx="1800225" cy="1358900"/>
          </a:xfrm>
          <a:prstGeom prst="rect">
            <a:avLst/>
          </a:prstGeom>
          <a:solidFill>
            <a:schemeClr val="bg1"/>
          </a:solidFill>
          <a:ln w="9525">
            <a:solidFill>
              <a:schemeClr val="tx1"/>
            </a:solidFill>
            <a:miter lim="800000"/>
            <a:headEnd/>
            <a:tailEnd/>
          </a:ln>
        </p:spPr>
        <p:txBody>
          <a:bodyPr anchor="ctr"/>
          <a:lstStyle/>
          <a:p>
            <a:pPr algn="l"/>
            <a:r>
              <a:rPr lang="en-GB" sz="1600" u="sng"/>
              <a:t>Discrete </a:t>
            </a:r>
            <a:r>
              <a:rPr lang="en-GB" sz="1600"/>
              <a:t>quantitative with small number of different variables</a:t>
            </a:r>
          </a:p>
        </p:txBody>
      </p:sp>
      <p:sp>
        <p:nvSpPr>
          <p:cNvPr id="35848" name="Line 8"/>
          <p:cNvSpPr>
            <a:spLocks noChangeShapeType="1"/>
          </p:cNvSpPr>
          <p:nvPr/>
        </p:nvSpPr>
        <p:spPr bwMode="auto">
          <a:xfrm>
            <a:off x="5867400" y="3284538"/>
            <a:ext cx="433388" cy="358775"/>
          </a:xfrm>
          <a:prstGeom prst="line">
            <a:avLst/>
          </a:prstGeom>
          <a:noFill/>
          <a:ln w="9525">
            <a:solidFill>
              <a:schemeClr val="tx1"/>
            </a:solidFill>
            <a:round/>
            <a:headEnd/>
            <a:tailEnd type="triangle" w="med" len="med"/>
          </a:ln>
        </p:spPr>
        <p:txBody>
          <a:bodyPr/>
          <a:lstStyle/>
          <a:p>
            <a:endParaRPr lang="ar-SA"/>
          </a:p>
        </p:txBody>
      </p:sp>
      <p:sp>
        <p:nvSpPr>
          <p:cNvPr id="35849" name="Rectangle 9"/>
          <p:cNvSpPr>
            <a:spLocks noChangeArrowheads="1"/>
          </p:cNvSpPr>
          <p:nvPr/>
        </p:nvSpPr>
        <p:spPr bwMode="auto">
          <a:xfrm>
            <a:off x="2052638" y="4508500"/>
            <a:ext cx="1943100" cy="1081088"/>
          </a:xfrm>
          <a:prstGeom prst="rect">
            <a:avLst/>
          </a:prstGeom>
          <a:solidFill>
            <a:schemeClr val="bg1"/>
          </a:solidFill>
          <a:ln w="9525">
            <a:solidFill>
              <a:schemeClr val="tx1"/>
            </a:solidFill>
            <a:miter lim="800000"/>
            <a:headEnd/>
            <a:tailEnd/>
          </a:ln>
        </p:spPr>
        <p:txBody>
          <a:bodyPr anchor="ctr"/>
          <a:lstStyle/>
          <a:p>
            <a:pPr algn="l"/>
            <a:r>
              <a:rPr lang="en-GB" sz="1600" u="sng"/>
              <a:t>Continuous</a:t>
            </a:r>
            <a:r>
              <a:rPr lang="en-GB" sz="1600"/>
              <a:t> quantitative variables</a:t>
            </a:r>
          </a:p>
        </p:txBody>
      </p:sp>
      <p:sp>
        <p:nvSpPr>
          <p:cNvPr id="35850" name="Rectangle 10"/>
          <p:cNvSpPr>
            <a:spLocks noChangeArrowheads="1"/>
          </p:cNvSpPr>
          <p:nvPr/>
        </p:nvSpPr>
        <p:spPr bwMode="auto">
          <a:xfrm>
            <a:off x="4573588" y="4437063"/>
            <a:ext cx="1366837" cy="2016125"/>
          </a:xfrm>
          <a:prstGeom prst="rect">
            <a:avLst/>
          </a:prstGeom>
          <a:solidFill>
            <a:schemeClr val="bg1"/>
          </a:solidFill>
          <a:ln w="9525">
            <a:solidFill>
              <a:schemeClr val="tx1"/>
            </a:solidFill>
            <a:miter lim="800000"/>
            <a:headEnd/>
            <a:tailEnd/>
          </a:ln>
        </p:spPr>
        <p:txBody>
          <a:bodyPr anchor="ctr"/>
          <a:lstStyle/>
          <a:p>
            <a:pPr algn="l"/>
            <a:r>
              <a:rPr lang="en-GB" sz="1600" u="sng"/>
              <a:t>Discrete </a:t>
            </a:r>
            <a:r>
              <a:rPr lang="en-GB" sz="1600"/>
              <a:t>quantitative with large number of different variables</a:t>
            </a:r>
            <a:r>
              <a:rPr lang="en-GB" sz="1400"/>
              <a:t>.</a:t>
            </a:r>
          </a:p>
        </p:txBody>
      </p:sp>
      <p:sp>
        <p:nvSpPr>
          <p:cNvPr id="35851" name="Line 11"/>
          <p:cNvSpPr>
            <a:spLocks noChangeShapeType="1"/>
          </p:cNvSpPr>
          <p:nvPr/>
        </p:nvSpPr>
        <p:spPr bwMode="auto">
          <a:xfrm>
            <a:off x="4427538" y="4076700"/>
            <a:ext cx="431800" cy="215900"/>
          </a:xfrm>
          <a:prstGeom prst="line">
            <a:avLst/>
          </a:prstGeom>
          <a:noFill/>
          <a:ln w="9525">
            <a:solidFill>
              <a:schemeClr val="tx1"/>
            </a:solidFill>
            <a:round/>
            <a:headEnd/>
            <a:tailEnd type="triangle" w="med" len="med"/>
          </a:ln>
        </p:spPr>
        <p:txBody>
          <a:bodyPr/>
          <a:lstStyle/>
          <a:p>
            <a:endParaRPr lang="ar-SA"/>
          </a:p>
        </p:txBody>
      </p:sp>
      <p:sp>
        <p:nvSpPr>
          <p:cNvPr id="35852" name="Line 12"/>
          <p:cNvSpPr>
            <a:spLocks noChangeShapeType="1"/>
          </p:cNvSpPr>
          <p:nvPr/>
        </p:nvSpPr>
        <p:spPr bwMode="auto">
          <a:xfrm flipH="1">
            <a:off x="3851275" y="4078288"/>
            <a:ext cx="503238" cy="287337"/>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5843">
                                            <p:txEl>
                                              <p:pRg st="2" end="2"/>
                                            </p:txEl>
                                          </p:spTgt>
                                        </p:tgtEl>
                                        <p:attrNameLst>
                                          <p:attrName>style.visibility</p:attrName>
                                        </p:attrNameLst>
                                      </p:cBhvr>
                                      <p:to>
                                        <p:strVal val="visible"/>
                                      </p:to>
                                    </p:set>
                                    <p:animEffect transition="in" filter="fade">
                                      <p:cBhvr>
                                        <p:cTn id="7" dur="2000"/>
                                        <p:tgtEl>
                                          <p:spTgt spid="3584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5843">
                                            <p:txEl>
                                              <p:pRg st="3" end="3"/>
                                            </p:txEl>
                                          </p:spTgt>
                                        </p:tgtEl>
                                        <p:attrNameLst>
                                          <p:attrName>style.visibility</p:attrName>
                                        </p:attrNameLst>
                                      </p:cBhvr>
                                      <p:to>
                                        <p:strVal val="visible"/>
                                      </p:to>
                                    </p:set>
                                    <p:animEffect transition="in" filter="dissolve">
                                      <p:cBhvr>
                                        <p:cTn id="12" dur="500"/>
                                        <p:tgtEl>
                                          <p:spTgt spid="35843">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5843">
                                            <p:txEl>
                                              <p:pRg st="4" end="4"/>
                                            </p:txEl>
                                          </p:spTgt>
                                        </p:tgtEl>
                                        <p:attrNameLst>
                                          <p:attrName>style.visibility</p:attrName>
                                        </p:attrNameLst>
                                      </p:cBhvr>
                                      <p:to>
                                        <p:strVal val="visible"/>
                                      </p:to>
                                    </p:set>
                                    <p:animEffect transition="in" filter="dissolve">
                                      <p:cBhvr>
                                        <p:cTn id="17" dur="500"/>
                                        <p:tgtEl>
                                          <p:spTgt spid="3584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3" fill="hold" grpId="0" nodeType="clickEffect">
                                  <p:stCondLst>
                                    <p:cond delay="0"/>
                                  </p:stCondLst>
                                  <p:childTnLst>
                                    <p:set>
                                      <p:cBhvr>
                                        <p:cTn id="21" dur="1" fill="hold">
                                          <p:stCondLst>
                                            <p:cond delay="0"/>
                                          </p:stCondLst>
                                        </p:cTn>
                                        <p:tgtEl>
                                          <p:spTgt spid="35845"/>
                                        </p:tgtEl>
                                        <p:attrNameLst>
                                          <p:attrName>style.visibility</p:attrName>
                                        </p:attrNameLst>
                                      </p:cBhvr>
                                      <p:to>
                                        <p:strVal val="visible"/>
                                      </p:to>
                                    </p:set>
                                    <p:animEffect transition="in" filter="strips(upRight)">
                                      <p:cBhvr>
                                        <p:cTn id="22" dur="500"/>
                                        <p:tgtEl>
                                          <p:spTgt spid="35845"/>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35846"/>
                                        </p:tgtEl>
                                        <p:attrNameLst>
                                          <p:attrName>style.visibility</p:attrName>
                                        </p:attrNameLst>
                                      </p:cBhvr>
                                      <p:to>
                                        <p:strVal val="visible"/>
                                      </p:to>
                                    </p:set>
                                    <p:animEffect transition="in" filter="checkerboard(across)">
                                      <p:cBhvr>
                                        <p:cTn id="27" dur="500"/>
                                        <p:tgtEl>
                                          <p:spTgt spid="35846"/>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35848"/>
                                        </p:tgtEl>
                                        <p:attrNameLst>
                                          <p:attrName>style.visibility</p:attrName>
                                        </p:attrNameLst>
                                      </p:cBhvr>
                                      <p:to>
                                        <p:strVal val="visible"/>
                                      </p:to>
                                    </p:set>
                                    <p:animEffect transition="in" filter="strips(downRight)">
                                      <p:cBhvr>
                                        <p:cTn id="32" dur="500"/>
                                        <p:tgtEl>
                                          <p:spTgt spid="35848"/>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5847"/>
                                        </p:tgtEl>
                                        <p:attrNameLst>
                                          <p:attrName>style.visibility</p:attrName>
                                        </p:attrNameLst>
                                      </p:cBhvr>
                                      <p:to>
                                        <p:strVal val="visible"/>
                                      </p:to>
                                    </p:set>
                                    <p:animEffect transition="in" filter="box(in)">
                                      <p:cBhvr>
                                        <p:cTn id="37" dur="500"/>
                                        <p:tgtEl>
                                          <p:spTgt spid="3584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5843">
                                            <p:txEl>
                                              <p:pRg st="6" end="6"/>
                                            </p:txEl>
                                          </p:spTgt>
                                        </p:tgtEl>
                                        <p:attrNameLst>
                                          <p:attrName>style.visibility</p:attrName>
                                        </p:attrNameLst>
                                      </p:cBhvr>
                                      <p:to>
                                        <p:strVal val="visible"/>
                                      </p:to>
                                    </p:set>
                                    <p:animEffect transition="in" filter="blinds(horizontal)">
                                      <p:cBhvr>
                                        <p:cTn id="42" dur="500"/>
                                        <p:tgtEl>
                                          <p:spTgt spid="3584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8" presetClass="entr" presetSubtype="12" fill="hold" grpId="0" nodeType="clickEffect">
                                  <p:stCondLst>
                                    <p:cond delay="0"/>
                                  </p:stCondLst>
                                  <p:childTnLst>
                                    <p:set>
                                      <p:cBhvr>
                                        <p:cTn id="46" dur="1" fill="hold">
                                          <p:stCondLst>
                                            <p:cond delay="0"/>
                                          </p:stCondLst>
                                        </p:cTn>
                                        <p:tgtEl>
                                          <p:spTgt spid="35852"/>
                                        </p:tgtEl>
                                        <p:attrNameLst>
                                          <p:attrName>style.visibility</p:attrName>
                                        </p:attrNameLst>
                                      </p:cBhvr>
                                      <p:to>
                                        <p:strVal val="visible"/>
                                      </p:to>
                                    </p:set>
                                    <p:animEffect transition="in" filter="strips(downLeft)">
                                      <p:cBhvr>
                                        <p:cTn id="47" dur="500"/>
                                        <p:tgtEl>
                                          <p:spTgt spid="3585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5849"/>
                                        </p:tgtEl>
                                        <p:attrNameLst>
                                          <p:attrName>style.visibility</p:attrName>
                                        </p:attrNameLst>
                                      </p:cBhvr>
                                      <p:to>
                                        <p:strVal val="visible"/>
                                      </p:to>
                                    </p:set>
                                    <p:animEffect transition="in" filter="box(in)">
                                      <p:cBhvr>
                                        <p:cTn id="52" dur="500"/>
                                        <p:tgtEl>
                                          <p:spTgt spid="35849"/>
                                        </p:tgtEl>
                                      </p:cBhvr>
                                    </p:animEffect>
                                  </p:childTnLst>
                                </p:cTn>
                              </p:par>
                            </p:childTnLst>
                          </p:cTn>
                        </p:par>
                      </p:childTnLst>
                    </p:cTn>
                  </p:par>
                  <p:par>
                    <p:cTn id="53" fill="hold">
                      <p:stCondLst>
                        <p:cond delay="indefinite"/>
                      </p:stCondLst>
                      <p:childTnLst>
                        <p:par>
                          <p:cTn id="54" fill="hold">
                            <p:stCondLst>
                              <p:cond delay="0"/>
                            </p:stCondLst>
                            <p:childTnLst>
                              <p:par>
                                <p:cTn id="55" presetID="18" presetClass="entr" presetSubtype="6" fill="hold" grpId="0" nodeType="clickEffect">
                                  <p:stCondLst>
                                    <p:cond delay="0"/>
                                  </p:stCondLst>
                                  <p:childTnLst>
                                    <p:set>
                                      <p:cBhvr>
                                        <p:cTn id="56" dur="1" fill="hold">
                                          <p:stCondLst>
                                            <p:cond delay="0"/>
                                          </p:stCondLst>
                                        </p:cTn>
                                        <p:tgtEl>
                                          <p:spTgt spid="35851"/>
                                        </p:tgtEl>
                                        <p:attrNameLst>
                                          <p:attrName>style.visibility</p:attrName>
                                        </p:attrNameLst>
                                      </p:cBhvr>
                                      <p:to>
                                        <p:strVal val="visible"/>
                                      </p:to>
                                    </p:set>
                                    <p:animEffect transition="in" filter="strips(downRight)">
                                      <p:cBhvr>
                                        <p:cTn id="57" dur="500"/>
                                        <p:tgtEl>
                                          <p:spTgt spid="35851"/>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5850"/>
                                        </p:tgtEl>
                                        <p:attrNameLst>
                                          <p:attrName>style.visibility</p:attrName>
                                        </p:attrNameLst>
                                      </p:cBhvr>
                                      <p:to>
                                        <p:strVal val="visible"/>
                                      </p:to>
                                    </p:set>
                                    <p:animEffect transition="in" filter="box(in)">
                                      <p:cBhvr>
                                        <p:cTn id="62" dur="500"/>
                                        <p:tgtEl>
                                          <p:spTgt spid="358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5" grpId="0" animBg="1"/>
      <p:bldP spid="35846" grpId="0" animBg="1"/>
      <p:bldP spid="35847" grpId="0" animBg="1"/>
      <p:bldP spid="35848" grpId="0" animBg="1"/>
      <p:bldP spid="35849" grpId="0" animBg="1"/>
      <p:bldP spid="35850" grpId="0" animBg="1"/>
      <p:bldP spid="35851" grpId="0" animBg="1"/>
      <p:bldP spid="35852"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2651E699-F0AE-4A34-8778-EBC6D8D92C76}" type="slidenum">
              <a:rPr lang="ar-SA" sz="1400"/>
              <a:pPr/>
              <a:t>60</a:t>
            </a:fld>
            <a:endParaRPr lang="en-GB" sz="1400"/>
          </a:p>
        </p:txBody>
      </p:sp>
      <p:sp>
        <p:nvSpPr>
          <p:cNvPr id="25604"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mtClean="0">
              <a:latin typeface="Times New Roman" pitchFamily="18" charset="0"/>
              <a:cs typeface="Times New Roman" pitchFamily="18" charset="0"/>
            </a:endParaRPr>
          </a:p>
          <a:p>
            <a:pPr eaLnBrk="1" hangingPunct="1">
              <a:buFontTx/>
              <a:buNone/>
            </a:pPr>
            <a:r>
              <a:rPr lang="en-US" sz="2000" smtClean="0">
                <a:latin typeface="Times New Roman" pitchFamily="18" charset="0"/>
                <a:cs typeface="Times New Roman" pitchFamily="18" charset="0"/>
              </a:rPr>
              <a:t>Where </a:t>
            </a:r>
          </a:p>
        </p:txBody>
      </p:sp>
      <p:sp>
        <p:nvSpPr>
          <p:cNvPr id="25605"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5606"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5607"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latin typeface="Times New Roman" pitchFamily="18" charset="0"/>
                <a:cs typeface="Times New Roman" pitchFamily="18" charset="0"/>
              </a:rPr>
              <a:t> </a:t>
            </a:r>
          </a:p>
          <a:p>
            <a:pPr marL="342900" indent="-342900" algn="l"/>
            <a:endParaRPr lang="en-US" sz="2000">
              <a:latin typeface="Times New Roman" pitchFamily="18" charset="0"/>
              <a:cs typeface="Times New Roman" pitchFamily="18" charset="0"/>
            </a:endParaRPr>
          </a:p>
          <a:p>
            <a:pPr marL="342900" indent="-342900" algn="l"/>
            <a:r>
              <a:rPr lang="en-US" sz="2000" b="1" i="1" u="sng">
                <a:latin typeface="Times New Roman" pitchFamily="18" charset="0"/>
                <a:cs typeface="Times New Roman" pitchFamily="18" charset="0"/>
              </a:rPr>
              <a:t>Note </a:t>
            </a:r>
          </a:p>
          <a:p>
            <a:pPr marL="342900" indent="-342900" algn="l"/>
            <a:r>
              <a:rPr lang="en-US" i="1">
                <a:latin typeface="Times New Roman" pitchFamily="18" charset="0"/>
                <a:cs typeface="Times New Roman" pitchFamily="18" charset="0"/>
              </a:rPr>
              <a:t>If the discrete random variable X has a binomial distribution , we write</a:t>
            </a:r>
          </a:p>
          <a:p>
            <a:pPr marL="342900" indent="-342900" algn="l"/>
            <a:r>
              <a:rPr lang="en-US" i="1">
                <a:latin typeface="Times New Roman" pitchFamily="18" charset="0"/>
                <a:cs typeface="Times New Roman" pitchFamily="18" charset="0"/>
              </a:rPr>
              <a:t>      </a:t>
            </a:r>
            <a:r>
              <a:rPr lang="en-US" b="1" i="1">
                <a:solidFill>
                  <a:srgbClr val="FF0000"/>
                </a:solidFill>
                <a:latin typeface="Times New Roman" pitchFamily="18" charset="0"/>
                <a:cs typeface="Times New Roman" pitchFamily="18" charset="0"/>
              </a:rPr>
              <a:t>X  ~   Bin(n,</a:t>
            </a:r>
            <a:r>
              <a:rPr lang="el-GR" b="1" i="1">
                <a:solidFill>
                  <a:srgbClr val="FF0000"/>
                </a:solidFill>
                <a:latin typeface="Times New Roman" pitchFamily="18" charset="0"/>
                <a:cs typeface="Times New Roman" pitchFamily="18" charset="0"/>
              </a:rPr>
              <a:t>π</a:t>
            </a:r>
            <a:r>
              <a:rPr lang="en-US" b="1" i="1">
                <a:solidFill>
                  <a:srgbClr val="FF0000"/>
                </a:solidFill>
                <a:latin typeface="Times New Roman" pitchFamily="18" charset="0"/>
                <a:cs typeface="Times New Roman" pitchFamily="18" charset="0"/>
              </a:rPr>
              <a:t>)</a:t>
            </a:r>
          </a:p>
          <a:p>
            <a:pPr marL="342900" indent="-342900" algn="l"/>
            <a:endParaRPr lang="en-US" sz="2000">
              <a:latin typeface="Times New Roman" pitchFamily="18" charset="0"/>
              <a:cs typeface="Times New Roman" pitchFamily="18" charset="0"/>
            </a:endParaRPr>
          </a:p>
          <a:p>
            <a:pPr marL="342900" indent="-342900" algn="l"/>
            <a:r>
              <a:rPr lang="en-US" sz="2000" b="1" u="sng">
                <a:solidFill>
                  <a:schemeClr val="accent2"/>
                </a:solidFill>
                <a:latin typeface="Times New Roman" pitchFamily="18" charset="0"/>
                <a:cs typeface="Times New Roman" pitchFamily="18" charset="0"/>
              </a:rPr>
              <a:t>The mean and variance for the binomial distribution</a:t>
            </a:r>
            <a:r>
              <a:rPr lang="en-US" sz="2000" u="sng">
                <a:latin typeface="Times New Roman" pitchFamily="18" charset="0"/>
                <a:cs typeface="Times New Roman" pitchFamily="18" charset="0"/>
              </a:rPr>
              <a:t>:</a:t>
            </a:r>
          </a:p>
          <a:p>
            <a:pPr marL="342900" indent="-342900" algn="l"/>
            <a:r>
              <a:rPr lang="en-US" sz="2000">
                <a:latin typeface="Times New Roman" pitchFamily="18" charset="0"/>
                <a:cs typeface="Times New Roman" pitchFamily="18" charset="0"/>
              </a:rPr>
              <a:t>- The </a:t>
            </a:r>
            <a:r>
              <a:rPr lang="en-US" sz="2000" u="sng">
                <a:latin typeface="Times New Roman" pitchFamily="18" charset="0"/>
                <a:cs typeface="Times New Roman" pitchFamily="18" charset="0"/>
              </a:rPr>
              <a:t>mean </a:t>
            </a:r>
            <a:r>
              <a:rPr lang="en-US" sz="2000">
                <a:latin typeface="Times New Roman" pitchFamily="18" charset="0"/>
                <a:cs typeface="Times New Roman" pitchFamily="18" charset="0"/>
              </a:rPr>
              <a:t>for a Binomial(n , </a:t>
            </a:r>
            <a:r>
              <a:rPr lang="el-GR" sz="2000">
                <a:latin typeface="Times New Roman" pitchFamily="18" charset="0"/>
                <a:cs typeface="Times New Roman" pitchFamily="18" charset="0"/>
              </a:rPr>
              <a:t>π</a:t>
            </a:r>
            <a:r>
              <a:rPr lang="en-US" sz="2000">
                <a:latin typeface="Times New Roman" pitchFamily="18" charset="0"/>
                <a:cs typeface="Times New Roman" pitchFamily="18" charset="0"/>
              </a:rPr>
              <a:t>) random variable is    </a:t>
            </a:r>
            <a:r>
              <a:rPr lang="el-GR">
                <a:latin typeface="Times New Roman" pitchFamily="18" charset="0"/>
                <a:cs typeface="Times New Roman" pitchFamily="18" charset="0"/>
              </a:rPr>
              <a:t>μ</a:t>
            </a:r>
            <a:r>
              <a:rPr lang="en-US">
                <a:latin typeface="Times New Roman" pitchFamily="18" charset="0"/>
                <a:cs typeface="Times New Roman" pitchFamily="18" charset="0"/>
              </a:rPr>
              <a:t>=</a:t>
            </a:r>
            <a:r>
              <a:rPr lang="el-GR">
                <a:latin typeface="Times New Roman" pitchFamily="18" charset="0"/>
                <a:cs typeface="Times New Roman" pitchFamily="18" charset="0"/>
              </a:rPr>
              <a:t>Σ</a:t>
            </a:r>
            <a:r>
              <a:rPr lang="en-US" i="1">
                <a:latin typeface="Times New Roman" pitchFamily="18" charset="0"/>
                <a:cs typeface="Times New Roman" pitchFamily="18" charset="0"/>
              </a:rPr>
              <a:t>x P(X=x)=n </a:t>
            </a:r>
            <a:r>
              <a:rPr lang="el-GR">
                <a:latin typeface="Times New Roman" pitchFamily="18" charset="0"/>
                <a:cs typeface="Times New Roman" pitchFamily="18" charset="0"/>
              </a:rPr>
              <a:t>π</a:t>
            </a:r>
            <a:endParaRPr lang="en-US" sz="2000">
              <a:latin typeface="Times New Roman" pitchFamily="18" charset="0"/>
              <a:cs typeface="Times New Roman" pitchFamily="18" charset="0"/>
            </a:endParaRPr>
          </a:p>
          <a:p>
            <a:pPr marL="342900" indent="-342900" algn="l"/>
            <a:r>
              <a:rPr lang="en-US" sz="2000" i="1">
                <a:latin typeface="Times New Roman" pitchFamily="18" charset="0"/>
                <a:cs typeface="Times New Roman" pitchFamily="18" charset="0"/>
              </a:rPr>
              <a:t>                                                              The </a:t>
            </a:r>
            <a:r>
              <a:rPr lang="en-US" sz="2000" i="1" u="sng">
                <a:latin typeface="Times New Roman" pitchFamily="18" charset="0"/>
                <a:cs typeface="Times New Roman" pitchFamily="18" charset="0"/>
              </a:rPr>
              <a:t>variance</a:t>
            </a:r>
            <a:r>
              <a:rPr lang="en-US" sz="2000" i="1">
                <a:latin typeface="Times New Roman" pitchFamily="18" charset="0"/>
                <a:cs typeface="Times New Roman" pitchFamily="18" charset="0"/>
              </a:rPr>
              <a:t> </a:t>
            </a:r>
            <a:r>
              <a:rPr lang="en-US">
                <a:latin typeface="Times New Roman" pitchFamily="18" charset="0"/>
                <a:cs typeface="Times New Roman" pitchFamily="18" charset="0"/>
              </a:rPr>
              <a:t>     </a:t>
            </a:r>
            <a:r>
              <a:rPr lang="el-GR" i="1">
                <a:latin typeface="Times New Roman" pitchFamily="18" charset="0"/>
                <a:cs typeface="Times New Roman" pitchFamily="18" charset="0"/>
              </a:rPr>
              <a:t>σ</a:t>
            </a:r>
            <a:r>
              <a:rPr lang="en-US" i="1" baseline="30000">
                <a:latin typeface="Times New Roman" pitchFamily="18" charset="0"/>
                <a:cs typeface="Times New Roman" pitchFamily="18" charset="0"/>
              </a:rPr>
              <a:t>2</a:t>
            </a:r>
            <a:r>
              <a:rPr lang="en-US" i="1">
                <a:latin typeface="Times New Roman" pitchFamily="18" charset="0"/>
                <a:cs typeface="Times New Roman" pitchFamily="18" charset="0"/>
              </a:rPr>
              <a:t>=n </a:t>
            </a:r>
            <a:r>
              <a:rPr lang="el-GR" i="1">
                <a:latin typeface="Times New Roman" pitchFamily="18" charset="0"/>
                <a:cs typeface="Times New Roman" pitchFamily="18" charset="0"/>
              </a:rPr>
              <a:t>π</a:t>
            </a:r>
            <a:r>
              <a:rPr lang="en-US" i="1">
                <a:latin typeface="Times New Roman" pitchFamily="18" charset="0"/>
                <a:cs typeface="Times New Roman" pitchFamily="18" charset="0"/>
              </a:rPr>
              <a:t> (1- </a:t>
            </a:r>
            <a:r>
              <a:rPr lang="el-GR" i="1">
                <a:latin typeface="Times New Roman" pitchFamily="18" charset="0"/>
                <a:cs typeface="Times New Roman" pitchFamily="18" charset="0"/>
              </a:rPr>
              <a:t>π</a:t>
            </a:r>
            <a:r>
              <a:rPr lang="en-US" i="1">
                <a:latin typeface="Times New Roman" pitchFamily="18" charset="0"/>
                <a:cs typeface="Times New Roman" pitchFamily="18" charset="0"/>
              </a:rPr>
              <a:t>)</a:t>
            </a:r>
            <a:endParaRPr lang="en-US" sz="4000" i="1">
              <a:latin typeface="Times New Roman" pitchFamily="18" charset="0"/>
              <a:cs typeface="Times New Roman" pitchFamily="18" charset="0"/>
            </a:endParaRPr>
          </a:p>
          <a:p>
            <a:pPr marL="342900" indent="-342900" algn="l"/>
            <a:r>
              <a:rPr lang="en-US" sz="2000" i="1" u="sng">
                <a:solidFill>
                  <a:srgbClr val="005C00"/>
                </a:solidFill>
                <a:latin typeface="Times New Roman" pitchFamily="18" charset="0"/>
                <a:cs typeface="Times New Roman" pitchFamily="18" charset="0"/>
              </a:rPr>
              <a:t>Example 4.2</a:t>
            </a:r>
          </a:p>
          <a:p>
            <a:pPr marL="342900" indent="-342900" algn="l"/>
            <a:r>
              <a:rPr lang="en-US" sz="2000">
                <a:latin typeface="Times New Roman" pitchFamily="18" charset="0"/>
                <a:cs typeface="Times New Roman" pitchFamily="18" charset="0"/>
              </a:rPr>
              <a:t>Suppose that the probability that Saudi man has a high blood pressure is 0.15. If we randomly select 6 Saudi men.</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a- Find the probability distribution function for </a:t>
            </a:r>
            <a:r>
              <a:rPr lang="en-US" u="sng">
                <a:latin typeface="Times New Roman" pitchFamily="18" charset="0"/>
                <a:cs typeface="Times New Roman" pitchFamily="18" charset="0"/>
              </a:rPr>
              <a:t>the number of men out of 6 with high blood pressure. </a:t>
            </a:r>
          </a:p>
          <a:p>
            <a:pPr marL="342900" indent="-342900" algn="l"/>
            <a:r>
              <a:rPr lang="en-US">
                <a:latin typeface="Times New Roman" pitchFamily="18" charset="0"/>
                <a:cs typeface="Times New Roman" pitchFamily="18" charset="0"/>
              </a:rPr>
              <a:t>b- Find the probability that there are </a:t>
            </a:r>
            <a:r>
              <a:rPr lang="en-US" u="sng">
                <a:latin typeface="Times New Roman" pitchFamily="18" charset="0"/>
                <a:cs typeface="Times New Roman" pitchFamily="18" charset="0"/>
              </a:rPr>
              <a:t>4 men</a:t>
            </a:r>
            <a:r>
              <a:rPr lang="en-US">
                <a:latin typeface="Times New Roman" pitchFamily="18" charset="0"/>
                <a:cs typeface="Times New Roman" pitchFamily="18" charset="0"/>
              </a:rPr>
              <a:t> with high blood pressure?</a:t>
            </a:r>
          </a:p>
          <a:p>
            <a:pPr marL="342900" indent="-342900" algn="l"/>
            <a:r>
              <a:rPr lang="en-US">
                <a:latin typeface="Times New Roman" pitchFamily="18" charset="0"/>
                <a:cs typeface="Times New Roman" pitchFamily="18" charset="0"/>
              </a:rPr>
              <a:t>c-Find the probability that </a:t>
            </a:r>
            <a:r>
              <a:rPr lang="en-US" u="sng">
                <a:latin typeface="Times New Roman" pitchFamily="18" charset="0"/>
                <a:cs typeface="Times New Roman" pitchFamily="18" charset="0"/>
              </a:rPr>
              <a:t>all the</a:t>
            </a:r>
            <a:r>
              <a:rPr lang="en-US">
                <a:latin typeface="Times New Roman" pitchFamily="18" charset="0"/>
                <a:cs typeface="Times New Roman" pitchFamily="18" charset="0"/>
              </a:rPr>
              <a:t> </a:t>
            </a:r>
            <a:r>
              <a:rPr lang="en-US" u="sng">
                <a:latin typeface="Times New Roman" pitchFamily="18" charset="0"/>
                <a:cs typeface="Times New Roman" pitchFamily="18" charset="0"/>
              </a:rPr>
              <a:t>6 men</a:t>
            </a:r>
            <a:r>
              <a:rPr lang="en-US">
                <a:latin typeface="Times New Roman" pitchFamily="18" charset="0"/>
                <a:cs typeface="Times New Roman" pitchFamily="18" charset="0"/>
              </a:rPr>
              <a:t> have high blood pressure?</a:t>
            </a:r>
          </a:p>
          <a:p>
            <a:pPr marL="342900" indent="-342900" algn="l"/>
            <a:r>
              <a:rPr lang="en-US">
                <a:latin typeface="Times New Roman" pitchFamily="18" charset="0"/>
                <a:cs typeface="Times New Roman" pitchFamily="18" charset="0"/>
              </a:rPr>
              <a:t>d-Find the probability that </a:t>
            </a:r>
            <a:r>
              <a:rPr lang="en-US" u="sng">
                <a:latin typeface="Times New Roman" pitchFamily="18" charset="0"/>
                <a:cs typeface="Times New Roman" pitchFamily="18" charset="0"/>
              </a:rPr>
              <a:t>none of the 6 men</a:t>
            </a:r>
            <a:r>
              <a:rPr lang="en-US">
                <a:latin typeface="Times New Roman" pitchFamily="18" charset="0"/>
                <a:cs typeface="Times New Roman" pitchFamily="18" charset="0"/>
              </a:rPr>
              <a:t> have high blood pressure?</a:t>
            </a:r>
          </a:p>
          <a:p>
            <a:pPr marL="342900" indent="-342900" algn="l"/>
            <a:r>
              <a:rPr lang="en-US">
                <a:latin typeface="Times New Roman" pitchFamily="18" charset="0"/>
                <a:cs typeface="Times New Roman" pitchFamily="18" charset="0"/>
              </a:rPr>
              <a:t>e- what is the probability that </a:t>
            </a:r>
            <a:r>
              <a:rPr lang="en-US" u="sng">
                <a:latin typeface="Times New Roman" pitchFamily="18" charset="0"/>
                <a:cs typeface="Times New Roman" pitchFamily="18" charset="0"/>
              </a:rPr>
              <a:t>more than two</a:t>
            </a:r>
            <a:r>
              <a:rPr lang="en-US">
                <a:latin typeface="Times New Roman" pitchFamily="18" charset="0"/>
                <a:cs typeface="Times New Roman" pitchFamily="18" charset="0"/>
              </a:rPr>
              <a:t> men will have high blood pressure?</a:t>
            </a:r>
          </a:p>
          <a:p>
            <a:pPr marL="342900" indent="-342900" algn="l"/>
            <a:r>
              <a:rPr lang="en-US">
                <a:latin typeface="Times New Roman" pitchFamily="18" charset="0"/>
                <a:cs typeface="Times New Roman" pitchFamily="18" charset="0"/>
              </a:rPr>
              <a:t>f-Find the </a:t>
            </a:r>
            <a:r>
              <a:rPr lang="en-US" u="sng">
                <a:latin typeface="Times New Roman" pitchFamily="18" charset="0"/>
                <a:cs typeface="Times New Roman" pitchFamily="18" charset="0"/>
              </a:rPr>
              <a:t>expected number</a:t>
            </a:r>
            <a:r>
              <a:rPr lang="en-US">
                <a:latin typeface="Times New Roman" pitchFamily="18" charset="0"/>
                <a:cs typeface="Times New Roman" pitchFamily="18" charset="0"/>
              </a:rPr>
              <a:t> of high blood pressure.</a:t>
            </a:r>
          </a:p>
        </p:txBody>
      </p:sp>
      <p:graphicFrame>
        <p:nvGraphicFramePr>
          <p:cNvPr id="25602" name="Object 7"/>
          <p:cNvGraphicFramePr>
            <a:graphicFrameLocks noChangeAspect="1"/>
          </p:cNvGraphicFramePr>
          <p:nvPr/>
        </p:nvGraphicFramePr>
        <p:xfrm>
          <a:off x="1403350" y="836613"/>
          <a:ext cx="1296988" cy="569912"/>
        </p:xfrm>
        <a:graphic>
          <a:graphicData uri="http://schemas.openxmlformats.org/presentationml/2006/ole">
            <p:oleObj spid="_x0000_s25602" name="Equation" r:id="rId4" imgW="1041120" imgH="457200" progId="Equation.3">
              <p:embed/>
            </p:oleObj>
          </a:graphicData>
        </a:graphic>
      </p:graphicFrame>
      <p:sp>
        <p:nvSpPr>
          <p:cNvPr id="25608" name="Rectangle 8"/>
          <p:cNvSpPr>
            <a:spLocks noChangeArrowheads="1"/>
          </p:cNvSpPr>
          <p:nvPr/>
        </p:nvSpPr>
        <p:spPr bwMode="auto">
          <a:xfrm>
            <a:off x="5867400" y="2635250"/>
            <a:ext cx="1944688" cy="365125"/>
          </a:xfrm>
          <a:prstGeom prst="rect">
            <a:avLst/>
          </a:prstGeom>
          <a:noFill/>
          <a:ln w="9525">
            <a:solidFill>
              <a:srgbClr val="FF0000"/>
            </a:solidFill>
            <a:miter lim="800000"/>
            <a:headEnd/>
            <a:tailEnd/>
          </a:ln>
        </p:spPr>
        <p:txBody>
          <a:bodyPr wrap="none" anchor="ctr"/>
          <a:lstStyle/>
          <a:p>
            <a:endParaRPr lang="ar-SA"/>
          </a:p>
        </p:txBody>
      </p:sp>
      <p:sp>
        <p:nvSpPr>
          <p:cNvPr id="25609" name="Rectangle 8"/>
          <p:cNvSpPr>
            <a:spLocks noChangeArrowheads="1"/>
          </p:cNvSpPr>
          <p:nvPr/>
        </p:nvSpPr>
        <p:spPr bwMode="auto">
          <a:xfrm>
            <a:off x="5913438" y="3143250"/>
            <a:ext cx="1944687" cy="365125"/>
          </a:xfrm>
          <a:prstGeom prst="rect">
            <a:avLst/>
          </a:prstGeom>
          <a:noFill/>
          <a:ln w="9525">
            <a:solidFill>
              <a:srgbClr val="FF0000"/>
            </a:solidFill>
            <a:miter lim="800000"/>
            <a:headEnd/>
            <a:tailEnd/>
          </a:ln>
        </p:spPr>
        <p:txBody>
          <a:bodyPr wrap="none" anchor="ctr"/>
          <a:lstStyle/>
          <a:p>
            <a:endParaRPr lang="ar-SA"/>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06CC504A-9506-4C39-AE80-A7AC478ECF3E}" type="slidenum">
              <a:rPr lang="ar-SA" sz="1400"/>
              <a:pPr/>
              <a:t>61</a:t>
            </a:fld>
            <a:endParaRPr lang="en-GB" sz="1400"/>
          </a:p>
        </p:txBody>
      </p:sp>
      <p:sp>
        <p:nvSpPr>
          <p:cNvPr id="26631"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26632"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6633"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6634"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latin typeface="Times New Roman" pitchFamily="18" charset="0"/>
                <a:cs typeface="Times New Roman" pitchFamily="18" charset="0"/>
              </a:rPr>
              <a:t> </a:t>
            </a:r>
          </a:p>
          <a:p>
            <a:pPr marL="342900" indent="-342900" algn="l"/>
            <a:r>
              <a:rPr lang="en-US" sz="2000" u="sng">
                <a:latin typeface="Times New Roman" pitchFamily="18" charset="0"/>
                <a:cs typeface="Times New Roman" pitchFamily="18" charset="0"/>
              </a:rPr>
              <a:t>Solution</a:t>
            </a:r>
            <a:r>
              <a:rPr lang="en-US" sz="2000">
                <a:latin typeface="Times New Roman" pitchFamily="18" charset="0"/>
                <a:cs typeface="Times New Roman" pitchFamily="18" charset="0"/>
              </a:rPr>
              <a:t>:</a:t>
            </a:r>
          </a:p>
          <a:p>
            <a:pPr marL="342900" indent="-342900" algn="l"/>
            <a:r>
              <a:rPr lang="en-US" sz="2000">
                <a:latin typeface="Times New Roman" pitchFamily="18" charset="0"/>
                <a:cs typeface="Times New Roman" pitchFamily="18" charset="0"/>
              </a:rPr>
              <a:t>Let X=</a:t>
            </a:r>
            <a:endParaRPr lang="en-US" b="1">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Then X has a binomial distribution ( why ?).</a:t>
            </a:r>
          </a:p>
          <a:p>
            <a:pPr marL="342900" indent="-342900" algn="l"/>
            <a:r>
              <a:rPr lang="en-US" i="1">
                <a:latin typeface="Times New Roman" pitchFamily="18" charset="0"/>
                <a:cs typeface="Times New Roman" pitchFamily="18" charset="0"/>
              </a:rPr>
              <a:t>Success=</a:t>
            </a:r>
            <a:endParaRPr lang="en-US" b="1">
              <a:solidFill>
                <a:srgbClr val="0070C0"/>
              </a:solidFill>
              <a:latin typeface="Times New Roman" pitchFamily="18" charset="0"/>
              <a:cs typeface="Times New Roman" pitchFamily="18" charset="0"/>
            </a:endParaRPr>
          </a:p>
          <a:p>
            <a:pPr marL="342900" indent="-342900" algn="l"/>
            <a:r>
              <a:rPr lang="en-US" i="1">
                <a:latin typeface="Times New Roman" pitchFamily="18" charset="0"/>
                <a:cs typeface="Times New Roman" pitchFamily="18" charset="0"/>
              </a:rPr>
              <a:t>Failure=</a:t>
            </a:r>
            <a:endParaRPr lang="en-US" b="1">
              <a:solidFill>
                <a:srgbClr val="0070C0"/>
              </a:solidFill>
              <a:latin typeface="Times New Roman" pitchFamily="18" charset="0"/>
              <a:cs typeface="Times New Roman" pitchFamily="18" charset="0"/>
            </a:endParaRPr>
          </a:p>
          <a:p>
            <a:pPr marL="342900" indent="-342900" algn="l"/>
            <a:r>
              <a:rPr lang="en-US" i="1">
                <a:latin typeface="Times New Roman" pitchFamily="18" charset="0"/>
                <a:cs typeface="Times New Roman" pitchFamily="18" charset="0"/>
              </a:rPr>
              <a:t>Probability of success</a:t>
            </a:r>
            <a:r>
              <a:rPr lang="en-US" b="1" i="1">
                <a:latin typeface="Times New Roman" pitchFamily="18" charset="0"/>
                <a:cs typeface="Times New Roman" pitchFamily="18" charset="0"/>
              </a:rPr>
              <a:t>=                   </a:t>
            </a:r>
            <a:r>
              <a:rPr lang="en-US">
                <a:latin typeface="Times New Roman" pitchFamily="18" charset="0"/>
                <a:cs typeface="Times New Roman" pitchFamily="18" charset="0"/>
              </a:rPr>
              <a:t>and hence </a:t>
            </a:r>
            <a:r>
              <a:rPr lang="en-US" i="1">
                <a:latin typeface="Times New Roman" pitchFamily="18" charset="0"/>
                <a:cs typeface="Times New Roman" pitchFamily="18" charset="0"/>
              </a:rPr>
              <a:t>Probability of failure= </a:t>
            </a:r>
          </a:p>
          <a:p>
            <a:pPr marL="342900" indent="-342900" algn="l"/>
            <a:r>
              <a:rPr lang="en-US" i="1">
                <a:latin typeface="Times New Roman" pitchFamily="18" charset="0"/>
                <a:cs typeface="Times New Roman" pitchFamily="18" charset="0"/>
              </a:rPr>
              <a:t>Number of trials=</a:t>
            </a:r>
            <a:endParaRPr lang="el-GR" b="1" i="1">
              <a:solidFill>
                <a:srgbClr val="0070C0"/>
              </a:solidFill>
              <a:latin typeface="Times New Roman" pitchFamily="18" charset="0"/>
              <a:cs typeface="Times New Roman" pitchFamily="18" charset="0"/>
            </a:endParaRPr>
          </a:p>
          <a:p>
            <a:pPr marL="342900" indent="-342900" algn="ctr"/>
            <a:r>
              <a:rPr lang="en-US">
                <a:latin typeface="Times New Roman" pitchFamily="18" charset="0"/>
                <a:cs typeface="Times New Roman" pitchFamily="18" charset="0"/>
              </a:rPr>
              <a:t> n=6 , </a:t>
            </a:r>
            <a:r>
              <a:rPr lang="el-GR" i="1">
                <a:latin typeface="Times New Roman" pitchFamily="18" charset="0"/>
                <a:cs typeface="Times New Roman" pitchFamily="18" charset="0"/>
              </a:rPr>
              <a:t>π</a:t>
            </a:r>
            <a:r>
              <a:rPr lang="en-US" i="1">
                <a:latin typeface="Times New Roman" pitchFamily="18" charset="0"/>
                <a:cs typeface="Times New Roman" pitchFamily="18" charset="0"/>
              </a:rPr>
              <a:t>=0.15 ,  1- </a:t>
            </a:r>
            <a:r>
              <a:rPr lang="el-GR" i="1">
                <a:latin typeface="Times New Roman" pitchFamily="18" charset="0"/>
                <a:cs typeface="Times New Roman" pitchFamily="18" charset="0"/>
              </a:rPr>
              <a:t>π</a:t>
            </a:r>
            <a:r>
              <a:rPr lang="en-US" i="1">
                <a:latin typeface="Times New Roman" pitchFamily="18" charset="0"/>
                <a:cs typeface="Times New Roman" pitchFamily="18" charset="0"/>
              </a:rPr>
              <a:t>=0.85</a:t>
            </a:r>
          </a:p>
          <a:p>
            <a:pPr marL="342900" indent="-342900" algn="l">
              <a:buFontTx/>
              <a:buChar char="•"/>
            </a:pPr>
            <a:r>
              <a:rPr lang="en-US">
                <a:latin typeface="Times New Roman" pitchFamily="18" charset="0"/>
                <a:cs typeface="Times New Roman" pitchFamily="18" charset="0"/>
              </a:rPr>
              <a:t>Then X has a Binomial distribution </a:t>
            </a:r>
            <a:r>
              <a:rPr lang="en-US" b="1">
                <a:solidFill>
                  <a:srgbClr val="FF0000"/>
                </a:solidFill>
                <a:latin typeface="Times New Roman" pitchFamily="18" charset="0"/>
                <a:cs typeface="Times New Roman" pitchFamily="18" charset="0"/>
              </a:rPr>
              <a:t>,</a:t>
            </a:r>
            <a:r>
              <a:rPr lang="en-US" b="1" i="1">
                <a:solidFill>
                  <a:srgbClr val="FF0000"/>
                </a:solidFill>
                <a:latin typeface="Times New Roman" pitchFamily="18" charset="0"/>
                <a:cs typeface="Times New Roman" pitchFamily="18" charset="0"/>
              </a:rPr>
              <a:t>  X~ Bin (6,0.15)</a:t>
            </a:r>
            <a:endParaRPr lang="en-US" sz="2000" b="1">
              <a:solidFill>
                <a:srgbClr val="FF0000"/>
              </a:solidFill>
              <a:latin typeface="Times New Roman" pitchFamily="18" charset="0"/>
              <a:cs typeface="Times New Roman" pitchFamily="18" charset="0"/>
            </a:endParaRP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a - the probability distribution function is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a:p>
            <a:pPr marL="342900" indent="-342900" algn="l"/>
            <a:r>
              <a:rPr lang="en-US" sz="2000">
                <a:solidFill>
                  <a:schemeClr val="accent2"/>
                </a:solidFill>
                <a:latin typeface="Times New Roman" pitchFamily="18" charset="0"/>
                <a:cs typeface="Times New Roman" pitchFamily="18" charset="0"/>
              </a:rPr>
              <a:t>-------------------------------------------------</a:t>
            </a:r>
          </a:p>
          <a:p>
            <a:pPr marL="342900" indent="-342900" algn="l"/>
            <a:r>
              <a:rPr lang="en-US" sz="2000">
                <a:solidFill>
                  <a:schemeClr val="accent2"/>
                </a:solidFill>
                <a:latin typeface="Times New Roman" pitchFamily="18" charset="0"/>
                <a:cs typeface="Times New Roman" pitchFamily="18" charset="0"/>
              </a:rPr>
              <a:t>b- </a:t>
            </a:r>
            <a:r>
              <a:rPr lang="en-US">
                <a:latin typeface="Times New Roman" pitchFamily="18" charset="0"/>
                <a:cs typeface="Times New Roman" pitchFamily="18" charset="0"/>
              </a:rPr>
              <a:t>the probability that 4 men will have high blood pressure</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P(X=</a:t>
            </a:r>
            <a:r>
              <a:rPr lang="en-US">
                <a:solidFill>
                  <a:srgbClr val="FF0000"/>
                </a:solidFill>
                <a:latin typeface="Times New Roman" pitchFamily="18" charset="0"/>
                <a:cs typeface="Times New Roman" pitchFamily="18" charset="0"/>
              </a:rPr>
              <a:t>4</a:t>
            </a:r>
            <a:r>
              <a:rPr lang="en-US">
                <a:latin typeface="Times New Roman" pitchFamily="18" charset="0"/>
                <a:cs typeface="Times New Roman" pitchFamily="18" charset="0"/>
              </a:rPr>
              <a:t>)=                             =(15)(0.15)</a:t>
            </a:r>
            <a:r>
              <a:rPr lang="en-US" baseline="30000">
                <a:latin typeface="Times New Roman" pitchFamily="18" charset="0"/>
                <a:cs typeface="Times New Roman" pitchFamily="18" charset="0"/>
              </a:rPr>
              <a:t>4</a:t>
            </a:r>
            <a:r>
              <a:rPr lang="en-US">
                <a:latin typeface="Times New Roman" pitchFamily="18" charset="0"/>
                <a:cs typeface="Times New Roman" pitchFamily="18" charset="0"/>
              </a:rPr>
              <a:t>(0.85)</a:t>
            </a:r>
            <a:r>
              <a:rPr lang="en-US" baseline="30000">
                <a:latin typeface="Times New Roman" pitchFamily="18" charset="0"/>
                <a:cs typeface="Times New Roman" pitchFamily="18" charset="0"/>
              </a:rPr>
              <a:t>2</a:t>
            </a:r>
            <a:r>
              <a:rPr lang="en-US">
                <a:latin typeface="Times New Roman" pitchFamily="18" charset="0"/>
                <a:cs typeface="Times New Roman" pitchFamily="18" charset="0"/>
              </a:rPr>
              <a:t>=0.00549</a:t>
            </a:r>
          </a:p>
          <a:p>
            <a:pPr marL="342900" indent="-342900" algn="l"/>
            <a:r>
              <a:rPr lang="en-US">
                <a:latin typeface="Times New Roman" pitchFamily="18" charset="0"/>
                <a:cs typeface="Times New Roman" pitchFamily="18" charset="0"/>
              </a:rPr>
              <a:t>----------------------------------------------------</a:t>
            </a:r>
          </a:p>
          <a:p>
            <a:pPr marL="342900" indent="-342900" algn="l"/>
            <a:r>
              <a:rPr lang="en-US">
                <a:latin typeface="Times New Roman" pitchFamily="18" charset="0"/>
                <a:cs typeface="Times New Roman" pitchFamily="18" charset="0"/>
              </a:rPr>
              <a:t>C- the probability that all the 6 men have high blood pressure</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P(X=6)=</a:t>
            </a:r>
          </a:p>
        </p:txBody>
      </p:sp>
      <p:sp>
        <p:nvSpPr>
          <p:cNvPr id="26635" name="Rectangle 7"/>
          <p:cNvSpPr>
            <a:spLocks noChangeArrowheads="1"/>
          </p:cNvSpPr>
          <p:nvPr/>
        </p:nvSpPr>
        <p:spPr bwMode="auto">
          <a:xfrm>
            <a:off x="3348038" y="2781300"/>
            <a:ext cx="2592387" cy="287338"/>
          </a:xfrm>
          <a:prstGeom prst="rect">
            <a:avLst/>
          </a:prstGeom>
          <a:noFill/>
          <a:ln w="9525">
            <a:solidFill>
              <a:srgbClr val="FF0000"/>
            </a:solidFill>
            <a:miter lim="800000"/>
            <a:headEnd/>
            <a:tailEnd/>
          </a:ln>
        </p:spPr>
        <p:txBody>
          <a:bodyPr wrap="none" anchor="ctr"/>
          <a:lstStyle/>
          <a:p>
            <a:endParaRPr lang="ar-SA"/>
          </a:p>
        </p:txBody>
      </p:sp>
      <p:graphicFrame>
        <p:nvGraphicFramePr>
          <p:cNvPr id="26626" name="Object 8"/>
          <p:cNvGraphicFramePr>
            <a:graphicFrameLocks noChangeAspect="1"/>
          </p:cNvGraphicFramePr>
          <p:nvPr/>
        </p:nvGraphicFramePr>
        <p:xfrm>
          <a:off x="4929188" y="3500438"/>
          <a:ext cx="3500437" cy="815975"/>
        </p:xfrm>
        <a:graphic>
          <a:graphicData uri="http://schemas.openxmlformats.org/presentationml/2006/ole">
            <p:oleObj spid="_x0000_s26626" name="Equation" r:id="rId4" imgW="1879560" imgH="685800" progId="Equation.3">
              <p:embed/>
            </p:oleObj>
          </a:graphicData>
        </a:graphic>
      </p:graphicFrame>
      <p:graphicFrame>
        <p:nvGraphicFramePr>
          <p:cNvPr id="26627" name="Object 9"/>
          <p:cNvGraphicFramePr>
            <a:graphicFrameLocks noChangeAspect="1"/>
          </p:cNvGraphicFramePr>
          <p:nvPr/>
        </p:nvGraphicFramePr>
        <p:xfrm>
          <a:off x="1403350" y="4884738"/>
          <a:ext cx="1584325" cy="704850"/>
        </p:xfrm>
        <a:graphic>
          <a:graphicData uri="http://schemas.openxmlformats.org/presentationml/2006/ole">
            <p:oleObj spid="_x0000_s26627" name="Equation" r:id="rId5" imgW="1028520" imgH="457200" progId="Equation.3">
              <p:embed/>
            </p:oleObj>
          </a:graphicData>
        </a:graphic>
      </p:graphicFrame>
      <p:graphicFrame>
        <p:nvGraphicFramePr>
          <p:cNvPr id="26628" name="Object 10"/>
          <p:cNvGraphicFramePr>
            <a:graphicFrameLocks noChangeAspect="1"/>
          </p:cNvGraphicFramePr>
          <p:nvPr/>
        </p:nvGraphicFramePr>
        <p:xfrm>
          <a:off x="1403350" y="5964238"/>
          <a:ext cx="1584325" cy="704850"/>
        </p:xfrm>
        <a:graphic>
          <a:graphicData uri="http://schemas.openxmlformats.org/presentationml/2006/ole">
            <p:oleObj spid="_x0000_s26628" name="Equation" r:id="rId6" imgW="1028520" imgH="457200" progId="Equation.3">
              <p:embed/>
            </p:oleObj>
          </a:graphicData>
        </a:graphic>
      </p:graphicFrame>
      <p:graphicFrame>
        <p:nvGraphicFramePr>
          <p:cNvPr id="26629" name="Object 11"/>
          <p:cNvGraphicFramePr>
            <a:graphicFrameLocks noChangeAspect="1"/>
          </p:cNvGraphicFramePr>
          <p:nvPr/>
        </p:nvGraphicFramePr>
        <p:xfrm>
          <a:off x="3059113" y="6108700"/>
          <a:ext cx="1800225" cy="344488"/>
        </p:xfrm>
        <a:graphic>
          <a:graphicData uri="http://schemas.openxmlformats.org/presentationml/2006/ole">
            <p:oleObj spid="_x0000_s26629" name="Equation" r:id="rId7" imgW="1130040" imgH="215640" progId="Equation.3">
              <p:embed/>
            </p:oleObj>
          </a:graphicData>
        </a:graphic>
      </p:graphicFrame>
      <p:sp>
        <p:nvSpPr>
          <p:cNvPr id="12" name="مربع نص 11"/>
          <p:cNvSpPr txBox="1">
            <a:spLocks noChangeArrowheads="1"/>
          </p:cNvSpPr>
          <p:nvPr/>
        </p:nvSpPr>
        <p:spPr bwMode="auto">
          <a:xfrm>
            <a:off x="1357313" y="1000125"/>
            <a:ext cx="7072312" cy="369888"/>
          </a:xfrm>
          <a:prstGeom prst="rect">
            <a:avLst/>
          </a:prstGeom>
          <a:noFill/>
          <a:ln w="9525">
            <a:noFill/>
            <a:miter lim="800000"/>
            <a:headEnd/>
            <a:tailEnd/>
          </a:ln>
        </p:spPr>
        <p:txBody>
          <a:bodyPr>
            <a:spAutoFit/>
          </a:bodyPr>
          <a:lstStyle/>
          <a:p>
            <a:pPr algn="l"/>
            <a:r>
              <a:rPr lang="en-US" b="1">
                <a:solidFill>
                  <a:srgbClr val="0070C0"/>
                </a:solidFill>
                <a:latin typeface="Times New Roman" pitchFamily="18" charset="0"/>
                <a:cs typeface="Times New Roman" pitchFamily="18" charset="0"/>
              </a:rPr>
              <a:t>the number of men out of 6 with high blood pressure</a:t>
            </a:r>
            <a:r>
              <a:rPr lang="en-US" b="1">
                <a:latin typeface="Times New Roman" pitchFamily="18" charset="0"/>
                <a:cs typeface="Times New Roman" pitchFamily="18" charset="0"/>
              </a:rPr>
              <a:t>.</a:t>
            </a:r>
            <a:endParaRPr lang="ar-SA"/>
          </a:p>
        </p:txBody>
      </p:sp>
      <p:sp>
        <p:nvSpPr>
          <p:cNvPr id="13" name="مربع نص 12"/>
          <p:cNvSpPr txBox="1">
            <a:spLocks noChangeArrowheads="1"/>
          </p:cNvSpPr>
          <p:nvPr/>
        </p:nvSpPr>
        <p:spPr bwMode="auto">
          <a:xfrm>
            <a:off x="1489075" y="1654175"/>
            <a:ext cx="4643438" cy="369888"/>
          </a:xfrm>
          <a:prstGeom prst="rect">
            <a:avLst/>
          </a:prstGeom>
          <a:noFill/>
          <a:ln w="9525">
            <a:noFill/>
            <a:miter lim="800000"/>
            <a:headEnd/>
            <a:tailEnd/>
          </a:ln>
        </p:spPr>
        <p:txBody>
          <a:bodyPr>
            <a:spAutoFit/>
          </a:bodyPr>
          <a:lstStyle/>
          <a:p>
            <a:pPr algn="l"/>
            <a:r>
              <a:rPr lang="en-US" b="1">
                <a:solidFill>
                  <a:srgbClr val="0070C0"/>
                </a:solidFill>
                <a:latin typeface="Times New Roman" pitchFamily="18" charset="0"/>
                <a:cs typeface="Times New Roman" pitchFamily="18" charset="0"/>
              </a:rPr>
              <a:t>The man has a high blood pressure</a:t>
            </a:r>
            <a:endParaRPr lang="ar-SA"/>
          </a:p>
        </p:txBody>
      </p:sp>
      <p:sp>
        <p:nvSpPr>
          <p:cNvPr id="14" name="مربع نص 13"/>
          <p:cNvSpPr txBox="1">
            <a:spLocks noChangeArrowheads="1"/>
          </p:cNvSpPr>
          <p:nvPr/>
        </p:nvSpPr>
        <p:spPr bwMode="auto">
          <a:xfrm>
            <a:off x="1500188" y="1928813"/>
            <a:ext cx="5286375" cy="369887"/>
          </a:xfrm>
          <a:prstGeom prst="rect">
            <a:avLst/>
          </a:prstGeom>
          <a:noFill/>
          <a:ln w="9525">
            <a:noFill/>
            <a:miter lim="800000"/>
            <a:headEnd/>
            <a:tailEnd/>
          </a:ln>
        </p:spPr>
        <p:txBody>
          <a:bodyPr>
            <a:spAutoFit/>
          </a:bodyPr>
          <a:lstStyle/>
          <a:p>
            <a:pPr algn="l"/>
            <a:r>
              <a:rPr lang="en-US" b="1">
                <a:solidFill>
                  <a:srgbClr val="0070C0"/>
                </a:solidFill>
                <a:latin typeface="Times New Roman" pitchFamily="18" charset="0"/>
                <a:cs typeface="Times New Roman" pitchFamily="18" charset="0"/>
              </a:rPr>
              <a:t>The man doesn’t have a high blood pressure</a:t>
            </a:r>
            <a:endParaRPr lang="ar-SA"/>
          </a:p>
        </p:txBody>
      </p:sp>
      <p:sp>
        <p:nvSpPr>
          <p:cNvPr id="15" name="مربع نص 14"/>
          <p:cNvSpPr txBox="1">
            <a:spLocks noChangeArrowheads="1"/>
          </p:cNvSpPr>
          <p:nvPr/>
        </p:nvSpPr>
        <p:spPr bwMode="auto">
          <a:xfrm>
            <a:off x="2000250" y="2201863"/>
            <a:ext cx="1500188" cy="369887"/>
          </a:xfrm>
          <a:prstGeom prst="rect">
            <a:avLst/>
          </a:prstGeom>
          <a:noFill/>
          <a:ln w="9525">
            <a:noFill/>
            <a:miter lim="800000"/>
            <a:headEnd/>
            <a:tailEnd/>
          </a:ln>
        </p:spPr>
        <p:txBody>
          <a:bodyPr>
            <a:spAutoFit/>
          </a:bodyPr>
          <a:lstStyle/>
          <a:p>
            <a:r>
              <a:rPr lang="el-GR" b="1" i="1">
                <a:solidFill>
                  <a:srgbClr val="0070C0"/>
                </a:solidFill>
                <a:latin typeface="Times New Roman" pitchFamily="18" charset="0"/>
                <a:cs typeface="Times New Roman" pitchFamily="18" charset="0"/>
              </a:rPr>
              <a:t>π</a:t>
            </a:r>
            <a:r>
              <a:rPr lang="en-US" b="1" i="1">
                <a:solidFill>
                  <a:srgbClr val="0070C0"/>
                </a:solidFill>
                <a:latin typeface="Times New Roman" pitchFamily="18" charset="0"/>
                <a:cs typeface="Times New Roman" pitchFamily="18" charset="0"/>
              </a:rPr>
              <a:t>=0.15</a:t>
            </a:r>
            <a:endParaRPr lang="ar-SA"/>
          </a:p>
        </p:txBody>
      </p:sp>
      <p:sp>
        <p:nvSpPr>
          <p:cNvPr id="16" name="مستطيل 15"/>
          <p:cNvSpPr>
            <a:spLocks noChangeArrowheads="1"/>
          </p:cNvSpPr>
          <p:nvPr/>
        </p:nvSpPr>
        <p:spPr bwMode="auto">
          <a:xfrm>
            <a:off x="6845300" y="2214563"/>
            <a:ext cx="1038225" cy="369887"/>
          </a:xfrm>
          <a:prstGeom prst="rect">
            <a:avLst/>
          </a:prstGeom>
          <a:noFill/>
          <a:ln w="9525">
            <a:noFill/>
            <a:miter lim="800000"/>
            <a:headEnd/>
            <a:tailEnd/>
          </a:ln>
        </p:spPr>
        <p:txBody>
          <a:bodyPr wrap="none">
            <a:spAutoFit/>
          </a:bodyPr>
          <a:lstStyle/>
          <a:p>
            <a:r>
              <a:rPr lang="en-US" b="1" i="1">
                <a:solidFill>
                  <a:srgbClr val="0070C0"/>
                </a:solidFill>
                <a:latin typeface="Times New Roman" pitchFamily="18" charset="0"/>
                <a:cs typeface="Times New Roman" pitchFamily="18" charset="0"/>
              </a:rPr>
              <a:t>1-</a:t>
            </a:r>
            <a:r>
              <a:rPr lang="el-GR" b="1" i="1">
                <a:solidFill>
                  <a:srgbClr val="0070C0"/>
                </a:solidFill>
                <a:latin typeface="Times New Roman" pitchFamily="18" charset="0"/>
                <a:cs typeface="Times New Roman" pitchFamily="18" charset="0"/>
              </a:rPr>
              <a:t>π</a:t>
            </a:r>
            <a:r>
              <a:rPr lang="en-US" b="1" i="1">
                <a:solidFill>
                  <a:srgbClr val="0070C0"/>
                </a:solidFill>
                <a:latin typeface="Times New Roman" pitchFamily="18" charset="0"/>
                <a:cs typeface="Times New Roman" pitchFamily="18" charset="0"/>
              </a:rPr>
              <a:t>=0.85</a:t>
            </a:r>
            <a:endParaRPr lang="ar-SA" b="1">
              <a:solidFill>
                <a:srgbClr val="0070C0"/>
              </a:solidFill>
            </a:endParaRPr>
          </a:p>
        </p:txBody>
      </p:sp>
      <p:sp>
        <p:nvSpPr>
          <p:cNvPr id="17" name="مستطيل 16"/>
          <p:cNvSpPr>
            <a:spLocks noChangeArrowheads="1"/>
          </p:cNvSpPr>
          <p:nvPr/>
        </p:nvSpPr>
        <p:spPr bwMode="auto">
          <a:xfrm>
            <a:off x="2286000" y="2500313"/>
            <a:ext cx="560388" cy="369887"/>
          </a:xfrm>
          <a:prstGeom prst="rect">
            <a:avLst/>
          </a:prstGeom>
          <a:noFill/>
          <a:ln w="9525">
            <a:noFill/>
            <a:miter lim="800000"/>
            <a:headEnd/>
            <a:tailEnd/>
          </a:ln>
        </p:spPr>
        <p:txBody>
          <a:bodyPr wrap="none">
            <a:spAutoFit/>
          </a:bodyPr>
          <a:lstStyle/>
          <a:p>
            <a:r>
              <a:rPr lang="en-US" b="1" i="1">
                <a:solidFill>
                  <a:srgbClr val="0070C0"/>
                </a:solidFill>
                <a:latin typeface="Times New Roman" pitchFamily="18" charset="0"/>
                <a:cs typeface="Times New Roman" pitchFamily="18" charset="0"/>
              </a:rPr>
              <a:t>n=6</a:t>
            </a:r>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64"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C0140BB2-C0C4-4587-A33F-F2404961D777}" type="slidenum">
              <a:rPr lang="ar-SA" sz="1400"/>
              <a:pPr/>
              <a:t>62</a:t>
            </a:fld>
            <a:endParaRPr lang="en-GB" sz="1400"/>
          </a:p>
        </p:txBody>
      </p:sp>
      <p:sp>
        <p:nvSpPr>
          <p:cNvPr id="27665"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27666"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7667"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27668"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r>
              <a:rPr lang="en-US">
                <a:latin typeface="Times New Roman" pitchFamily="18" charset="0"/>
                <a:cs typeface="Times New Roman" pitchFamily="18" charset="0"/>
              </a:rPr>
              <a:t> </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d-the probability that none of  6 men have high blood pressure is </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P(X=0)=</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e- the probability that more than two men will have high blood pressure is </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P(X&gt;2)=1-P(X</a:t>
            </a:r>
            <a:r>
              <a:rPr lang="en-US">
                <a:latin typeface="Times New Roman" pitchFamily="18" charset="0"/>
              </a:rPr>
              <a:t>≤</a:t>
            </a:r>
            <a:r>
              <a:rPr lang="en-US">
                <a:latin typeface="Times New Roman" pitchFamily="18" charset="0"/>
                <a:cs typeface="Times New Roman" pitchFamily="18" charset="0"/>
              </a:rPr>
              <a:t>2)=1-[P(X=0)+P(X=1)+P(X=2)]</a:t>
            </a:r>
          </a:p>
          <a:p>
            <a:pPr marL="342900" indent="-342900" algn="l"/>
            <a:r>
              <a:rPr lang="en-US"/>
              <a:t>                   </a:t>
            </a:r>
          </a:p>
          <a:p>
            <a:pPr marL="342900" indent="-342900" algn="l"/>
            <a:r>
              <a:rPr lang="en-US"/>
              <a:t>                =1-[          </a:t>
            </a:r>
          </a:p>
          <a:p>
            <a:pPr marL="342900" indent="-342900" algn="l"/>
            <a:r>
              <a:rPr lang="en-US"/>
              <a:t>                 </a:t>
            </a:r>
          </a:p>
          <a:p>
            <a:pPr marL="342900" indent="-342900" algn="l"/>
            <a:r>
              <a:rPr lang="en-US"/>
              <a:t>               =1-[                                                    ]</a:t>
            </a:r>
          </a:p>
          <a:p>
            <a:pPr marL="342900" indent="-342900" algn="l"/>
            <a:endParaRPr lang="en-US">
              <a:latin typeface="Times New Roman" pitchFamily="18" charset="0"/>
              <a:cs typeface="Times New Roman" pitchFamily="18" charset="0"/>
            </a:endParaRPr>
          </a:p>
          <a:p>
            <a:pPr marL="342900" indent="-342900" algn="l"/>
            <a:endParaRPr lang="en-US">
              <a:latin typeface="Times New Roman" pitchFamily="18" charset="0"/>
              <a:cs typeface="Times New Roman" pitchFamily="18" charset="0"/>
            </a:endParaRP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F- the </a:t>
            </a:r>
            <a:r>
              <a:rPr lang="en-US" u="sng">
                <a:latin typeface="Times New Roman" pitchFamily="18" charset="0"/>
                <a:cs typeface="Times New Roman" pitchFamily="18" charset="0"/>
              </a:rPr>
              <a:t>expected number of high blood pressure</a:t>
            </a:r>
            <a:r>
              <a:rPr lang="en-US">
                <a:latin typeface="Times New Roman" pitchFamily="18" charset="0"/>
                <a:cs typeface="Times New Roman" pitchFamily="18" charset="0"/>
              </a:rPr>
              <a:t> is</a:t>
            </a:r>
          </a:p>
          <a:p>
            <a:pPr marL="342900" indent="-342900" algn="l"/>
            <a:endParaRPr lang="en-US">
              <a:latin typeface="Times New Roman" pitchFamily="18" charset="0"/>
              <a:cs typeface="Times New Roman" pitchFamily="18" charset="0"/>
            </a:endParaRPr>
          </a:p>
          <a:p>
            <a:pPr marL="342900" indent="-342900" algn="l"/>
            <a:r>
              <a:rPr lang="en-US">
                <a:solidFill>
                  <a:srgbClr val="FF0000"/>
                </a:solidFill>
                <a:latin typeface="Times New Roman" pitchFamily="18" charset="0"/>
                <a:cs typeface="Times New Roman" pitchFamily="18" charset="0"/>
              </a:rPr>
              <a:t>                                            </a:t>
            </a:r>
            <a:r>
              <a:rPr lang="en-US">
                <a:latin typeface="Times New Roman" pitchFamily="18" charset="0"/>
                <a:cs typeface="Times New Roman" pitchFamily="18" charset="0"/>
              </a:rPr>
              <a:t>and </a:t>
            </a:r>
            <a:r>
              <a:rPr lang="en-US" u="sng">
                <a:latin typeface="Times New Roman" pitchFamily="18" charset="0"/>
                <a:cs typeface="Times New Roman" pitchFamily="18" charset="0"/>
              </a:rPr>
              <a:t>the variance</a:t>
            </a:r>
            <a:r>
              <a:rPr lang="en-US">
                <a:latin typeface="Times New Roman" pitchFamily="18" charset="0"/>
                <a:cs typeface="Times New Roman" pitchFamily="18" charset="0"/>
              </a:rPr>
              <a:t> is</a:t>
            </a:r>
            <a:r>
              <a:rPr lang="en-US">
                <a:solidFill>
                  <a:srgbClr val="FF0000"/>
                </a:solidFill>
                <a:latin typeface="Times New Roman" pitchFamily="18" charset="0"/>
                <a:cs typeface="Times New Roman" pitchFamily="18" charset="0"/>
              </a:rPr>
              <a:t> </a:t>
            </a:r>
          </a:p>
          <a:p>
            <a:pPr marL="342900" indent="-342900" algn="l"/>
            <a:r>
              <a:rPr lang="en-US">
                <a:latin typeface="Times New Roman" pitchFamily="18" charset="0"/>
                <a:cs typeface="Times New Roman" pitchFamily="18" charset="0"/>
              </a:rPr>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27650" name="Object 7"/>
          <p:cNvGraphicFramePr>
            <a:graphicFrameLocks noChangeAspect="1"/>
          </p:cNvGraphicFramePr>
          <p:nvPr/>
        </p:nvGraphicFramePr>
        <p:xfrm>
          <a:off x="1403350" y="1428750"/>
          <a:ext cx="1584325" cy="704850"/>
        </p:xfrm>
        <a:graphic>
          <a:graphicData uri="http://schemas.openxmlformats.org/presentationml/2006/ole">
            <p:oleObj spid="_x0000_s27650" name="Equation" r:id="rId4" imgW="1028520" imgH="457200" progId="Equation.3">
              <p:embed/>
            </p:oleObj>
          </a:graphicData>
        </a:graphic>
      </p:graphicFrame>
      <p:graphicFrame>
        <p:nvGraphicFramePr>
          <p:cNvPr id="27651" name="Object 8"/>
          <p:cNvGraphicFramePr>
            <a:graphicFrameLocks noChangeAspect="1"/>
          </p:cNvGraphicFramePr>
          <p:nvPr/>
        </p:nvGraphicFramePr>
        <p:xfrm>
          <a:off x="3059113" y="1576388"/>
          <a:ext cx="1795462" cy="339725"/>
        </p:xfrm>
        <a:graphic>
          <a:graphicData uri="http://schemas.openxmlformats.org/presentationml/2006/ole">
            <p:oleObj spid="_x0000_s27651" name="Equation" r:id="rId5" imgW="1143000" imgH="215640" progId="Equation.3">
              <p:embed/>
            </p:oleObj>
          </a:graphicData>
        </a:graphic>
      </p:graphicFrame>
      <p:graphicFrame>
        <p:nvGraphicFramePr>
          <p:cNvPr id="27652" name="Object 9"/>
          <p:cNvGraphicFramePr>
            <a:graphicFrameLocks noChangeAspect="1"/>
          </p:cNvGraphicFramePr>
          <p:nvPr/>
        </p:nvGraphicFramePr>
        <p:xfrm>
          <a:off x="1979613" y="3284538"/>
          <a:ext cx="792162" cy="263525"/>
        </p:xfrm>
        <a:graphic>
          <a:graphicData uri="http://schemas.openxmlformats.org/presentationml/2006/ole">
            <p:oleObj spid="_x0000_s27652" name="Equation" r:id="rId6" imgW="533160" imgH="177480" progId="Equation.3">
              <p:embed/>
            </p:oleObj>
          </a:graphicData>
        </a:graphic>
      </p:graphicFrame>
      <p:graphicFrame>
        <p:nvGraphicFramePr>
          <p:cNvPr id="27653" name="Object 10"/>
          <p:cNvGraphicFramePr>
            <a:graphicFrameLocks noChangeAspect="1"/>
          </p:cNvGraphicFramePr>
          <p:nvPr/>
        </p:nvGraphicFramePr>
        <p:xfrm>
          <a:off x="4640263" y="3170238"/>
          <a:ext cx="1630362" cy="619125"/>
        </p:xfrm>
        <a:graphic>
          <a:graphicData uri="http://schemas.openxmlformats.org/presentationml/2006/ole">
            <p:oleObj spid="_x0000_s27653" name="Equation" r:id="rId7" imgW="1206360" imgH="457200" progId="Equation.3">
              <p:embed/>
            </p:oleObj>
          </a:graphicData>
        </a:graphic>
      </p:graphicFrame>
      <p:graphicFrame>
        <p:nvGraphicFramePr>
          <p:cNvPr id="27654" name="Object 11"/>
          <p:cNvGraphicFramePr>
            <a:graphicFrameLocks noChangeAspect="1"/>
          </p:cNvGraphicFramePr>
          <p:nvPr/>
        </p:nvGraphicFramePr>
        <p:xfrm>
          <a:off x="2843213" y="3084513"/>
          <a:ext cx="1720850" cy="704850"/>
        </p:xfrm>
        <a:graphic>
          <a:graphicData uri="http://schemas.openxmlformats.org/presentationml/2006/ole">
            <p:oleObj spid="_x0000_s27654" name="Equation" r:id="rId8" imgW="1117440" imgH="457200" progId="Equation.3">
              <p:embed/>
            </p:oleObj>
          </a:graphicData>
        </a:graphic>
      </p:graphicFrame>
      <p:graphicFrame>
        <p:nvGraphicFramePr>
          <p:cNvPr id="27655" name="Object 12"/>
          <p:cNvGraphicFramePr>
            <a:graphicFrameLocks noChangeAspect="1"/>
          </p:cNvGraphicFramePr>
          <p:nvPr/>
        </p:nvGraphicFramePr>
        <p:xfrm>
          <a:off x="1835150" y="3829050"/>
          <a:ext cx="1079500" cy="295275"/>
        </p:xfrm>
        <a:graphic>
          <a:graphicData uri="http://schemas.openxmlformats.org/presentationml/2006/ole">
            <p:oleObj spid="_x0000_s27655" name="Equation" r:id="rId9" imgW="647640" imgH="177480" progId="Equation.3">
              <p:embed/>
            </p:oleObj>
          </a:graphicData>
        </a:graphic>
      </p:graphicFrame>
      <p:graphicFrame>
        <p:nvGraphicFramePr>
          <p:cNvPr id="27656" name="Object 13"/>
          <p:cNvGraphicFramePr>
            <a:graphicFrameLocks noChangeAspect="1"/>
          </p:cNvGraphicFramePr>
          <p:nvPr/>
        </p:nvGraphicFramePr>
        <p:xfrm>
          <a:off x="2771775" y="3789363"/>
          <a:ext cx="1368425" cy="306387"/>
        </p:xfrm>
        <a:graphic>
          <a:graphicData uri="http://schemas.openxmlformats.org/presentationml/2006/ole">
            <p:oleObj spid="_x0000_s27656" name="Equation" r:id="rId10" imgW="647640" imgH="177480" progId="Equation.3">
              <p:embed/>
            </p:oleObj>
          </a:graphicData>
        </a:graphic>
      </p:graphicFrame>
      <p:graphicFrame>
        <p:nvGraphicFramePr>
          <p:cNvPr id="27657" name="Object 14"/>
          <p:cNvGraphicFramePr>
            <a:graphicFrameLocks noChangeAspect="1"/>
          </p:cNvGraphicFramePr>
          <p:nvPr/>
        </p:nvGraphicFramePr>
        <p:xfrm>
          <a:off x="3997325" y="3802063"/>
          <a:ext cx="1079500" cy="274637"/>
        </p:xfrm>
        <a:graphic>
          <a:graphicData uri="http://schemas.openxmlformats.org/presentationml/2006/ole">
            <p:oleObj spid="_x0000_s27657" name="Equation" r:id="rId11" imgW="698400" imgH="177480" progId="Equation.3">
              <p:embed/>
            </p:oleObj>
          </a:graphicData>
        </a:graphic>
      </p:graphicFrame>
      <p:graphicFrame>
        <p:nvGraphicFramePr>
          <p:cNvPr id="27658" name="Object 15"/>
          <p:cNvGraphicFramePr>
            <a:graphicFrameLocks noChangeAspect="1"/>
          </p:cNvGraphicFramePr>
          <p:nvPr/>
        </p:nvGraphicFramePr>
        <p:xfrm>
          <a:off x="5227638" y="3802063"/>
          <a:ext cx="1295400" cy="274637"/>
        </p:xfrm>
        <a:graphic>
          <a:graphicData uri="http://schemas.openxmlformats.org/presentationml/2006/ole">
            <p:oleObj spid="_x0000_s27658" name="Equation" r:id="rId12" imgW="838080" imgH="177480" progId="Equation.3">
              <p:embed/>
            </p:oleObj>
          </a:graphicData>
        </a:graphic>
      </p:graphicFrame>
      <p:graphicFrame>
        <p:nvGraphicFramePr>
          <p:cNvPr id="27659" name="Object 16"/>
          <p:cNvGraphicFramePr>
            <a:graphicFrameLocks noChangeAspect="1"/>
          </p:cNvGraphicFramePr>
          <p:nvPr/>
        </p:nvGraphicFramePr>
        <p:xfrm>
          <a:off x="5457825" y="4941888"/>
          <a:ext cx="842963" cy="287337"/>
        </p:xfrm>
        <a:graphic>
          <a:graphicData uri="http://schemas.openxmlformats.org/presentationml/2006/ole">
            <p:oleObj spid="_x0000_s27659" name="Equation" r:id="rId13" imgW="482400" imgH="164880" progId="Equation.3">
              <p:embed/>
            </p:oleObj>
          </a:graphicData>
        </a:graphic>
      </p:graphicFrame>
      <p:graphicFrame>
        <p:nvGraphicFramePr>
          <p:cNvPr id="27660" name="Object 17"/>
          <p:cNvGraphicFramePr>
            <a:graphicFrameLocks noChangeAspect="1"/>
          </p:cNvGraphicFramePr>
          <p:nvPr/>
        </p:nvGraphicFramePr>
        <p:xfrm>
          <a:off x="6356350" y="4868863"/>
          <a:ext cx="1384300" cy="295275"/>
        </p:xfrm>
        <a:graphic>
          <a:graphicData uri="http://schemas.openxmlformats.org/presentationml/2006/ole">
            <p:oleObj spid="_x0000_s27660" name="Equation" r:id="rId14" imgW="952200" imgH="203040" progId="Equation.3">
              <p:embed/>
            </p:oleObj>
          </a:graphicData>
        </a:graphic>
      </p:graphicFrame>
      <p:graphicFrame>
        <p:nvGraphicFramePr>
          <p:cNvPr id="27661" name="Object 19"/>
          <p:cNvGraphicFramePr>
            <a:graphicFrameLocks noChangeAspect="1"/>
          </p:cNvGraphicFramePr>
          <p:nvPr/>
        </p:nvGraphicFramePr>
        <p:xfrm>
          <a:off x="4859338" y="5440363"/>
          <a:ext cx="1449387" cy="365125"/>
        </p:xfrm>
        <a:graphic>
          <a:graphicData uri="http://schemas.openxmlformats.org/presentationml/2006/ole">
            <p:oleObj spid="_x0000_s27661" name="Equation" r:id="rId15" imgW="952200" imgH="241200" progId="Equation.3">
              <p:embed/>
            </p:oleObj>
          </a:graphicData>
        </a:graphic>
      </p:graphicFrame>
      <p:graphicFrame>
        <p:nvGraphicFramePr>
          <p:cNvPr id="27662" name="Object 20"/>
          <p:cNvGraphicFramePr>
            <a:graphicFrameLocks noChangeAspect="1"/>
          </p:cNvGraphicFramePr>
          <p:nvPr/>
        </p:nvGraphicFramePr>
        <p:xfrm>
          <a:off x="6380163" y="5516563"/>
          <a:ext cx="2008187" cy="279400"/>
        </p:xfrm>
        <a:graphic>
          <a:graphicData uri="http://schemas.openxmlformats.org/presentationml/2006/ole">
            <p:oleObj spid="_x0000_s27662" name="Equation" r:id="rId16" imgW="1460160" imgH="203040" progId="Equation.3">
              <p:embed/>
            </p:oleObj>
          </a:graphicData>
        </a:graphic>
      </p:graphicFrame>
      <p:graphicFrame>
        <p:nvGraphicFramePr>
          <p:cNvPr id="27663" name="Object 21"/>
          <p:cNvGraphicFramePr>
            <a:graphicFrameLocks noChangeAspect="1"/>
          </p:cNvGraphicFramePr>
          <p:nvPr/>
        </p:nvGraphicFramePr>
        <p:xfrm>
          <a:off x="6575425" y="3789363"/>
          <a:ext cx="949325" cy="255587"/>
        </p:xfrm>
        <a:graphic>
          <a:graphicData uri="http://schemas.openxmlformats.org/presentationml/2006/ole">
            <p:oleObj spid="_x0000_s27663" name="Equation" r:id="rId17" imgW="660240" imgH="177480" progId="Equation.3">
              <p:embed/>
            </p:oleObj>
          </a:graphicData>
        </a:graphic>
      </p:graphicFrame>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87213664-5B20-4DD3-A22A-322C4BFACDED}" type="slidenum">
              <a:rPr lang="ar-SA" sz="1400"/>
              <a:pPr/>
              <a:t>63</a:t>
            </a:fld>
            <a:endParaRPr lang="en-GB" sz="1400"/>
          </a:p>
        </p:txBody>
      </p:sp>
      <p:sp>
        <p:nvSpPr>
          <p:cNvPr id="28677"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28678"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8679"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r>
              <a:rPr lang="en-US" sz="2600" u="sng">
                <a:solidFill>
                  <a:srgbClr val="CC0000"/>
                </a:solidFill>
                <a:latin typeface="Times New Roman" pitchFamily="18" charset="0"/>
                <a:cs typeface="Times New Roman" pitchFamily="18" charset="0"/>
              </a:rPr>
              <a:t>4.3 The Poisson Distribution</a:t>
            </a:r>
          </a:p>
          <a:p>
            <a:pPr marL="342900" indent="-342900" algn="l"/>
            <a:r>
              <a:rPr lang="en-US">
                <a:latin typeface="Times New Roman" pitchFamily="18" charset="0"/>
                <a:cs typeface="Times New Roman" pitchFamily="18" charset="0"/>
              </a:rPr>
              <a:t>The Poisson distribution is a </a:t>
            </a:r>
            <a:r>
              <a:rPr lang="en-US" u="sng">
                <a:latin typeface="Times New Roman" pitchFamily="18" charset="0"/>
                <a:cs typeface="Times New Roman" pitchFamily="18" charset="0"/>
              </a:rPr>
              <a:t>discrete distribution</a:t>
            </a:r>
            <a:r>
              <a:rPr lang="en-US">
                <a:latin typeface="Times New Roman" pitchFamily="18" charset="0"/>
                <a:cs typeface="Times New Roman" pitchFamily="18" charset="0"/>
              </a:rPr>
              <a:t> that is used to model the random variable X that represents </a:t>
            </a:r>
            <a:r>
              <a:rPr lang="en-US" b="1" u="sng">
                <a:solidFill>
                  <a:srgbClr val="FF0000"/>
                </a:solidFill>
                <a:latin typeface="Times New Roman" pitchFamily="18" charset="0"/>
                <a:cs typeface="Times New Roman" pitchFamily="18" charset="0"/>
              </a:rPr>
              <a:t>the number of occurrences of some random event in the interval of time or space.</a:t>
            </a:r>
          </a:p>
          <a:p>
            <a:pPr marL="342900" indent="-342900" algn="l"/>
            <a:r>
              <a:rPr lang="en-US">
                <a:latin typeface="Times New Roman" pitchFamily="18" charset="0"/>
                <a:cs typeface="Times New Roman" pitchFamily="18" charset="0"/>
              </a:rPr>
              <a:t>The probability that X will occur ( the probability distribution function ) is given by:</a:t>
            </a:r>
          </a:p>
          <a:p>
            <a:pPr marL="342900" indent="-342900" algn="l"/>
            <a:endParaRPr lang="en-US">
              <a:latin typeface="Times New Roman" pitchFamily="18" charset="0"/>
              <a:cs typeface="Times New Roman" pitchFamily="18" charset="0"/>
            </a:endParaRPr>
          </a:p>
          <a:p>
            <a:pPr marL="342900" indent="-342900" algn="l"/>
            <a:endParaRPr lang="en-US">
              <a:latin typeface="Times New Roman" pitchFamily="18" charset="0"/>
              <a:cs typeface="Times New Roman" pitchFamily="18" charset="0"/>
            </a:endParaRPr>
          </a:p>
          <a:p>
            <a:pPr marL="342900" indent="-342900" algn="l"/>
            <a:endParaRPr lang="en-US">
              <a:latin typeface="Times New Roman" pitchFamily="18" charset="0"/>
              <a:cs typeface="Times New Roman" pitchFamily="18" charset="0"/>
            </a:endParaRPr>
          </a:p>
          <a:p>
            <a:pPr marL="342900" indent="-342900" algn="l"/>
            <a:endParaRPr lang="en-US">
              <a:latin typeface="Times New Roman" pitchFamily="18" charset="0"/>
              <a:cs typeface="Times New Roman" pitchFamily="18" charset="0"/>
            </a:endParaRPr>
          </a:p>
          <a:p>
            <a:pPr marL="342900" indent="-342900" algn="l"/>
            <a:endParaRPr lang="en-US">
              <a:latin typeface="Times New Roman" pitchFamily="18" charset="0"/>
              <a:cs typeface="Times New Roman" pitchFamily="18" charset="0"/>
            </a:endParaRPr>
          </a:p>
          <a:p>
            <a:pPr marL="342900" indent="-342900" algn="l"/>
            <a:r>
              <a:rPr lang="el-GR">
                <a:latin typeface="Times New Roman" pitchFamily="18" charset="0"/>
                <a:cs typeface="Times New Roman" pitchFamily="18" charset="0"/>
              </a:rPr>
              <a:t>λ</a:t>
            </a:r>
            <a:r>
              <a:rPr lang="en-US">
                <a:latin typeface="Times New Roman" pitchFamily="18" charset="0"/>
                <a:cs typeface="Times New Roman" pitchFamily="18" charset="0"/>
              </a:rPr>
              <a:t> is the </a:t>
            </a:r>
            <a:r>
              <a:rPr lang="en-US" b="1">
                <a:solidFill>
                  <a:srgbClr val="FF0000"/>
                </a:solidFill>
                <a:latin typeface="Times New Roman" pitchFamily="18" charset="0"/>
                <a:cs typeface="Times New Roman" pitchFamily="18" charset="0"/>
              </a:rPr>
              <a:t>average number </a:t>
            </a:r>
            <a:r>
              <a:rPr lang="en-US">
                <a:latin typeface="Times New Roman" pitchFamily="18" charset="0"/>
                <a:cs typeface="Times New Roman" pitchFamily="18" charset="0"/>
              </a:rPr>
              <a:t>of occurrences of the random variable in the interval.</a:t>
            </a:r>
          </a:p>
          <a:p>
            <a:pPr marL="342900" indent="-342900" algn="l"/>
            <a:r>
              <a:rPr lang="en-US">
                <a:latin typeface="Times New Roman" pitchFamily="18" charset="0"/>
                <a:cs typeface="Times New Roman" pitchFamily="18" charset="0"/>
              </a:rPr>
              <a:t>The mean            </a:t>
            </a:r>
            <a:r>
              <a:rPr lang="el-GR">
                <a:latin typeface="Times New Roman" pitchFamily="18" charset="0"/>
                <a:cs typeface="Times New Roman" pitchFamily="18" charset="0"/>
              </a:rPr>
              <a:t>μ</a:t>
            </a:r>
            <a:r>
              <a:rPr lang="en-US">
                <a:latin typeface="Times New Roman" pitchFamily="18" charset="0"/>
                <a:cs typeface="Times New Roman" pitchFamily="18" charset="0"/>
              </a:rPr>
              <a:t>=</a:t>
            </a:r>
            <a:r>
              <a:rPr lang="el-GR">
                <a:latin typeface="Times New Roman" pitchFamily="18" charset="0"/>
                <a:cs typeface="Times New Roman" pitchFamily="18" charset="0"/>
              </a:rPr>
              <a:t>λ</a:t>
            </a:r>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The variance      </a:t>
            </a:r>
            <a:r>
              <a:rPr lang="el-GR">
                <a:latin typeface="Times New Roman" pitchFamily="18" charset="0"/>
                <a:cs typeface="Times New Roman" pitchFamily="18" charset="0"/>
              </a:rPr>
              <a:t>σ</a:t>
            </a:r>
            <a:r>
              <a:rPr lang="en-US" baseline="30000">
                <a:latin typeface="Times New Roman" pitchFamily="18" charset="0"/>
                <a:cs typeface="Times New Roman" pitchFamily="18" charset="0"/>
              </a:rPr>
              <a:t>2</a:t>
            </a:r>
            <a:r>
              <a:rPr lang="en-US">
                <a:latin typeface="Times New Roman" pitchFamily="18" charset="0"/>
                <a:cs typeface="Times New Roman" pitchFamily="18" charset="0"/>
              </a:rPr>
              <a:t>= </a:t>
            </a:r>
            <a:r>
              <a:rPr lang="el-GR">
                <a:latin typeface="Times New Roman" pitchFamily="18" charset="0"/>
                <a:cs typeface="Times New Roman" pitchFamily="18" charset="0"/>
              </a:rPr>
              <a:t>λ</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If X has a Poisson distribution we write </a:t>
            </a:r>
            <a:r>
              <a:rPr lang="en-US" b="1">
                <a:solidFill>
                  <a:srgbClr val="FF0000"/>
                </a:solidFill>
                <a:latin typeface="Times New Roman" pitchFamily="18" charset="0"/>
                <a:cs typeface="Times New Roman" pitchFamily="18" charset="0"/>
              </a:rPr>
              <a:t>X~ Poisson (</a:t>
            </a:r>
            <a:r>
              <a:rPr lang="el-GR" b="1">
                <a:solidFill>
                  <a:srgbClr val="FF0000"/>
                </a:solidFill>
                <a:latin typeface="Times New Roman" pitchFamily="18" charset="0"/>
                <a:cs typeface="Times New Roman" pitchFamily="18" charset="0"/>
              </a:rPr>
              <a:t>λ</a:t>
            </a:r>
            <a:r>
              <a:rPr lang="en-US" b="1">
                <a:solidFill>
                  <a:srgbClr val="FF0000"/>
                </a:solidFill>
                <a:latin typeface="Times New Roman" pitchFamily="18" charset="0"/>
                <a:cs typeface="Times New Roman" pitchFamily="18" charset="0"/>
              </a:rPr>
              <a:t>)</a:t>
            </a:r>
            <a:endParaRPr lang="el-GR" b="1">
              <a:solidFill>
                <a:srgbClr val="FF0000"/>
              </a:solidFill>
              <a:latin typeface="Times New Roman" pitchFamily="18" charset="0"/>
              <a:cs typeface="Times New Roman" pitchFamily="18" charset="0"/>
            </a:endParaRPr>
          </a:p>
          <a:p>
            <a:pPr marL="342900" indent="-342900" algn="l"/>
            <a:r>
              <a:rPr lang="en-US" b="1" u="sng">
                <a:latin typeface="Times New Roman" pitchFamily="18" charset="0"/>
                <a:cs typeface="Times New Roman" pitchFamily="18" charset="0"/>
              </a:rPr>
              <a:t>Examples of Poisson distribution:</a:t>
            </a:r>
          </a:p>
          <a:p>
            <a:pPr marL="342900" indent="-342900" algn="l"/>
            <a:r>
              <a:rPr lang="en-US">
                <a:latin typeface="Times New Roman" pitchFamily="18" charset="0"/>
                <a:cs typeface="Times New Roman" pitchFamily="18" charset="0"/>
              </a:rPr>
              <a:t>-    The </a:t>
            </a:r>
            <a:r>
              <a:rPr lang="en-US">
                <a:solidFill>
                  <a:srgbClr val="0070C0"/>
                </a:solidFill>
                <a:latin typeface="Times New Roman" pitchFamily="18" charset="0"/>
                <a:cs typeface="Times New Roman" pitchFamily="18" charset="0"/>
              </a:rPr>
              <a:t>number of patients in a waiting room </a:t>
            </a:r>
            <a:r>
              <a:rPr lang="en-US">
                <a:latin typeface="Times New Roman" pitchFamily="18" charset="0"/>
                <a:cs typeface="Times New Roman" pitchFamily="18" charset="0"/>
              </a:rPr>
              <a:t>in </a:t>
            </a:r>
            <a:r>
              <a:rPr lang="en-US" b="1" u="sng">
                <a:solidFill>
                  <a:srgbClr val="33CC33"/>
                </a:solidFill>
                <a:latin typeface="Times New Roman" pitchFamily="18" charset="0"/>
                <a:cs typeface="Times New Roman" pitchFamily="18" charset="0"/>
              </a:rPr>
              <a:t>an hour</a:t>
            </a:r>
            <a:r>
              <a:rPr lang="en-US">
                <a:latin typeface="Times New Roman" pitchFamily="18" charset="0"/>
                <a:cs typeface="Times New Roman" pitchFamily="18" charset="0"/>
              </a:rPr>
              <a:t>.</a:t>
            </a:r>
          </a:p>
          <a:p>
            <a:pPr marL="342900" indent="-342900" algn="l">
              <a:buFontTx/>
              <a:buChar char="-"/>
            </a:pPr>
            <a:r>
              <a:rPr lang="en-US">
                <a:latin typeface="Times New Roman" pitchFamily="18" charset="0"/>
                <a:cs typeface="Times New Roman" pitchFamily="18" charset="0"/>
              </a:rPr>
              <a:t>The </a:t>
            </a:r>
            <a:r>
              <a:rPr lang="en-US">
                <a:solidFill>
                  <a:srgbClr val="0070C0"/>
                </a:solidFill>
                <a:latin typeface="Times New Roman" pitchFamily="18" charset="0"/>
                <a:cs typeface="Times New Roman" pitchFamily="18" charset="0"/>
              </a:rPr>
              <a:t>number of serious injuries (</a:t>
            </a:r>
            <a:r>
              <a:rPr lang="ar-SA">
                <a:solidFill>
                  <a:srgbClr val="0070C0"/>
                </a:solidFill>
                <a:latin typeface="Times New Roman" pitchFamily="18" charset="0"/>
                <a:cs typeface="Times New Roman" pitchFamily="18" charset="0"/>
              </a:rPr>
              <a:t>الاصابات الخطيرة</a:t>
            </a:r>
            <a:r>
              <a:rPr lang="en-US">
                <a:solidFill>
                  <a:srgbClr val="0070C0"/>
                </a:solidFill>
                <a:latin typeface="Times New Roman" pitchFamily="18" charset="0"/>
                <a:cs typeface="Times New Roman" pitchFamily="18" charset="0"/>
              </a:rPr>
              <a:t>) in a particular  factory </a:t>
            </a:r>
            <a:r>
              <a:rPr lang="en-US">
                <a:latin typeface="Times New Roman" pitchFamily="18" charset="0"/>
                <a:cs typeface="Times New Roman" pitchFamily="18" charset="0"/>
              </a:rPr>
              <a:t>in </a:t>
            </a:r>
            <a:r>
              <a:rPr lang="en-US" b="1">
                <a:solidFill>
                  <a:srgbClr val="33CC33"/>
                </a:solidFill>
                <a:latin typeface="Times New Roman" pitchFamily="18" charset="0"/>
                <a:cs typeface="Times New Roman" pitchFamily="18" charset="0"/>
              </a:rPr>
              <a:t>a year</a:t>
            </a:r>
            <a:r>
              <a:rPr lang="en-US">
                <a:latin typeface="Times New Roman" pitchFamily="18" charset="0"/>
                <a:cs typeface="Times New Roman" pitchFamily="18" charset="0"/>
              </a:rPr>
              <a:t>.</a:t>
            </a:r>
          </a:p>
          <a:p>
            <a:pPr marL="342900" indent="-342900" algn="l">
              <a:buFontTx/>
              <a:buChar char="-"/>
            </a:pPr>
            <a:r>
              <a:rPr lang="en-US">
                <a:latin typeface="Times New Roman" pitchFamily="18" charset="0"/>
                <a:cs typeface="Times New Roman" pitchFamily="18" charset="0"/>
              </a:rPr>
              <a:t>The </a:t>
            </a:r>
            <a:r>
              <a:rPr lang="en-US">
                <a:solidFill>
                  <a:srgbClr val="0070C0"/>
                </a:solidFill>
                <a:latin typeface="Times New Roman" pitchFamily="18" charset="0"/>
                <a:cs typeface="Times New Roman" pitchFamily="18" charset="0"/>
              </a:rPr>
              <a:t>number of times a three year old child has an ear infection (</a:t>
            </a:r>
            <a:r>
              <a:rPr lang="ar-SA">
                <a:solidFill>
                  <a:srgbClr val="0070C0"/>
                </a:solidFill>
                <a:latin typeface="Times New Roman" pitchFamily="18" charset="0"/>
                <a:cs typeface="Times New Roman" pitchFamily="18" charset="0"/>
              </a:rPr>
              <a:t>عدوى الأذن</a:t>
            </a:r>
            <a:r>
              <a:rPr lang="en-US">
                <a:solidFill>
                  <a:srgbClr val="0070C0"/>
                </a:solidFill>
                <a:latin typeface="Times New Roman" pitchFamily="18" charset="0"/>
                <a:cs typeface="Times New Roman" pitchFamily="18" charset="0"/>
              </a:rPr>
              <a:t>) </a:t>
            </a:r>
            <a:r>
              <a:rPr lang="en-US">
                <a:latin typeface="Times New Roman" pitchFamily="18" charset="0"/>
                <a:cs typeface="Times New Roman" pitchFamily="18" charset="0"/>
              </a:rPr>
              <a:t>in </a:t>
            </a:r>
            <a:r>
              <a:rPr lang="en-US" b="1">
                <a:solidFill>
                  <a:srgbClr val="33CC33"/>
                </a:solidFill>
                <a:latin typeface="Times New Roman" pitchFamily="18" charset="0"/>
                <a:cs typeface="Times New Roman" pitchFamily="18" charset="0"/>
              </a:rPr>
              <a:t>a year.</a:t>
            </a:r>
          </a:p>
          <a:p>
            <a:pPr marL="342900" indent="-342900" algn="l"/>
            <a:endParaRPr lang="en-US" sz="2000">
              <a:solidFill>
                <a:schemeClr val="accent2"/>
              </a:solidFill>
              <a:latin typeface="Times New Roman" pitchFamily="18" charset="0"/>
              <a:cs typeface="Times New Roman" pitchFamily="18" charset="0"/>
            </a:endParaRPr>
          </a:p>
        </p:txBody>
      </p:sp>
      <p:graphicFrame>
        <p:nvGraphicFramePr>
          <p:cNvPr id="28674" name="Object 47"/>
          <p:cNvGraphicFramePr>
            <a:graphicFrameLocks noChangeAspect="1"/>
          </p:cNvGraphicFramePr>
          <p:nvPr/>
        </p:nvGraphicFramePr>
        <p:xfrm>
          <a:off x="1509713" y="2409825"/>
          <a:ext cx="3567112" cy="1019175"/>
        </p:xfrm>
        <a:graphic>
          <a:graphicData uri="http://schemas.openxmlformats.org/presentationml/2006/ole">
            <p:oleObj spid="_x0000_s28674" name="Equation" r:id="rId4" imgW="2400120" imgH="685800" progId="Equation.3">
              <p:embed/>
            </p:oleObj>
          </a:graphicData>
        </a:graphic>
      </p:graphicFrame>
      <p:graphicFrame>
        <p:nvGraphicFramePr>
          <p:cNvPr id="28675" name="Object 48"/>
          <p:cNvGraphicFramePr>
            <a:graphicFrameLocks noChangeAspect="1"/>
          </p:cNvGraphicFramePr>
          <p:nvPr/>
        </p:nvGraphicFramePr>
        <p:xfrm>
          <a:off x="4514850" y="3321050"/>
          <a:ext cx="114300" cy="215900"/>
        </p:xfrm>
        <a:graphic>
          <a:graphicData uri="http://schemas.openxmlformats.org/presentationml/2006/ole">
            <p:oleObj spid="_x0000_s28675" name="Equation" r:id="rId5" imgW="114120" imgH="215640" progId="Equation.3">
              <p:embed/>
            </p:oleObj>
          </a:graphicData>
        </a:graphic>
      </p:graphicFrame>
      <p:sp>
        <p:nvSpPr>
          <p:cNvPr id="28680" name="Rectangle 49"/>
          <p:cNvSpPr>
            <a:spLocks noChangeArrowheads="1"/>
          </p:cNvSpPr>
          <p:nvPr/>
        </p:nvSpPr>
        <p:spPr bwMode="auto">
          <a:xfrm>
            <a:off x="1835150" y="3933825"/>
            <a:ext cx="865188" cy="574675"/>
          </a:xfrm>
          <a:prstGeom prst="rect">
            <a:avLst/>
          </a:prstGeom>
          <a:noFill/>
          <a:ln w="9525">
            <a:solidFill>
              <a:schemeClr val="tx1"/>
            </a:solidFill>
            <a:miter lim="800000"/>
            <a:headEnd/>
            <a:tailEnd/>
          </a:ln>
        </p:spPr>
        <p:txBody>
          <a:bodyPr wrap="none" anchor="ctr"/>
          <a:lstStyle/>
          <a:p>
            <a:endParaRPr lang="ar-SA">
              <a:solidFill>
                <a:srgbClr val="FFFF00"/>
              </a:solidFill>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7275822F-CF61-4239-BD58-542EA2A78247}" type="slidenum">
              <a:rPr lang="ar-SA" sz="1400"/>
              <a:pPr/>
              <a:t>64</a:t>
            </a:fld>
            <a:endParaRPr lang="en-GB" sz="1400"/>
          </a:p>
        </p:txBody>
      </p:sp>
      <p:sp>
        <p:nvSpPr>
          <p:cNvPr id="79875" name="Rectangle 2"/>
          <p:cNvSpPr>
            <a:spLocks noGrp="1" noChangeArrowheads="1"/>
          </p:cNvSpPr>
          <p:nvPr>
            <p:ph type="body" sz="half" idx="4294967295"/>
          </p:nvPr>
        </p:nvSpPr>
        <p:spPr>
          <a:xfrm>
            <a:off x="468313" y="260350"/>
            <a:ext cx="8291512" cy="6337300"/>
          </a:xfrm>
        </p:spPr>
        <p:txBody>
          <a:bodyPr/>
          <a:lstStyle/>
          <a:p>
            <a:pPr eaLnBrk="1" hangingPunct="1">
              <a:lnSpc>
                <a:spcPct val="80000"/>
              </a:lnSpc>
              <a:buFontTx/>
              <a:buNone/>
            </a:pPr>
            <a:endParaRPr lang="en-US" sz="2400" u="sng" smtClean="0"/>
          </a:p>
          <a:p>
            <a:pPr>
              <a:lnSpc>
                <a:spcPct val="80000"/>
              </a:lnSpc>
            </a:pPr>
            <a:r>
              <a:rPr lang="en-US" sz="1800" b="1" u="sng" smtClean="0">
                <a:solidFill>
                  <a:schemeClr val="hlink"/>
                </a:solidFill>
                <a:latin typeface="Times New Roman" pitchFamily="18" charset="0"/>
                <a:cs typeface="Times New Roman" pitchFamily="18" charset="0"/>
              </a:rPr>
              <a:t>Example 4.3:</a:t>
            </a:r>
          </a:p>
          <a:p>
            <a:pPr>
              <a:lnSpc>
                <a:spcPct val="80000"/>
              </a:lnSpc>
              <a:buFontTx/>
              <a:buNone/>
            </a:pPr>
            <a:r>
              <a:rPr lang="en-US" sz="1800" smtClean="0">
                <a:latin typeface="Times New Roman" pitchFamily="18" charset="0"/>
                <a:cs typeface="Times New Roman" pitchFamily="18" charset="0"/>
              </a:rPr>
              <a:t>Suppose we are interested in the number of snake bite </a:t>
            </a:r>
            <a:r>
              <a:rPr lang="ar-SA" sz="1800" smtClean="0">
                <a:latin typeface="Times New Roman" pitchFamily="18" charset="0"/>
                <a:cs typeface="Times New Roman" pitchFamily="18" charset="0"/>
              </a:rPr>
              <a:t>(لدغة الأفعى)</a:t>
            </a:r>
            <a:r>
              <a:rPr lang="en-US" sz="1800" smtClean="0">
                <a:latin typeface="Times New Roman" pitchFamily="18" charset="0"/>
                <a:cs typeface="Times New Roman" pitchFamily="18" charset="0"/>
              </a:rPr>
              <a:t> cases seen in a particular Riyadh hospital </a:t>
            </a:r>
            <a:r>
              <a:rPr lang="en-US" sz="1800" i="1" smtClean="0">
                <a:solidFill>
                  <a:srgbClr val="CC0000"/>
                </a:solidFill>
                <a:latin typeface="Times New Roman" pitchFamily="18" charset="0"/>
                <a:cs typeface="Times New Roman" pitchFamily="18" charset="0"/>
              </a:rPr>
              <a:t>in a year</a:t>
            </a:r>
            <a:r>
              <a:rPr lang="en-US" sz="1800" smtClean="0">
                <a:latin typeface="Times New Roman" pitchFamily="18" charset="0"/>
                <a:cs typeface="Times New Roman" pitchFamily="18" charset="0"/>
              </a:rPr>
              <a:t>. Assume that </a:t>
            </a:r>
            <a:r>
              <a:rPr lang="en-US" sz="1800" b="1" u="sng" smtClean="0">
                <a:solidFill>
                  <a:srgbClr val="0070C0"/>
                </a:solidFill>
                <a:latin typeface="Times New Roman" pitchFamily="18" charset="0"/>
                <a:cs typeface="Times New Roman" pitchFamily="18" charset="0"/>
              </a:rPr>
              <a:t>the average number </a:t>
            </a:r>
            <a:r>
              <a:rPr lang="en-US" sz="1800" smtClean="0">
                <a:latin typeface="Times New Roman" pitchFamily="18" charset="0"/>
                <a:cs typeface="Times New Roman" pitchFamily="18" charset="0"/>
              </a:rPr>
              <a:t>of snake bite cases at the hospital in a year is </a:t>
            </a:r>
            <a:r>
              <a:rPr lang="en-US" sz="1800" b="1" smtClean="0">
                <a:latin typeface="Times New Roman" pitchFamily="18" charset="0"/>
                <a:cs typeface="Times New Roman" pitchFamily="18" charset="0"/>
              </a:rPr>
              <a:t>6</a:t>
            </a:r>
            <a:r>
              <a:rPr lang="en-US" sz="1800" smtClean="0">
                <a:latin typeface="Times New Roman" pitchFamily="18" charset="0"/>
                <a:cs typeface="Times New Roman" pitchFamily="18" charset="0"/>
              </a:rPr>
              <a:t> .</a:t>
            </a:r>
          </a:p>
          <a:p>
            <a:pPr>
              <a:lnSpc>
                <a:spcPct val="80000"/>
              </a:lnSpc>
              <a:buFontTx/>
              <a:buNone/>
            </a:pPr>
            <a:r>
              <a:rPr lang="en-US" sz="1800" smtClean="0">
                <a:latin typeface="Times New Roman" pitchFamily="18" charset="0"/>
                <a:cs typeface="Times New Roman" pitchFamily="18" charset="0"/>
              </a:rPr>
              <a:t>1- What is the probability that in a randomly chosen year, the number of snake bites cases will be 7?</a:t>
            </a:r>
          </a:p>
          <a:p>
            <a:pPr>
              <a:lnSpc>
                <a:spcPct val="80000"/>
              </a:lnSpc>
              <a:buFontTx/>
              <a:buNone/>
            </a:pPr>
            <a:r>
              <a:rPr lang="en-US" sz="1800" smtClean="0">
                <a:latin typeface="Times New Roman" pitchFamily="18" charset="0"/>
                <a:cs typeface="Times New Roman" pitchFamily="18" charset="0"/>
              </a:rPr>
              <a:t>2- What is the probability that the number of cases will be less than 2 in </a:t>
            </a:r>
            <a:r>
              <a:rPr lang="en-US" sz="1800" u="sng" smtClean="0">
                <a:latin typeface="Times New Roman" pitchFamily="18" charset="0"/>
                <a:cs typeface="Times New Roman" pitchFamily="18" charset="0"/>
              </a:rPr>
              <a:t>6 months</a:t>
            </a:r>
            <a:r>
              <a:rPr lang="en-US" sz="1800" smtClean="0">
                <a:latin typeface="Times New Roman" pitchFamily="18" charset="0"/>
                <a:cs typeface="Times New Roman" pitchFamily="18" charset="0"/>
              </a:rPr>
              <a:t>?</a:t>
            </a:r>
          </a:p>
          <a:p>
            <a:pPr>
              <a:lnSpc>
                <a:spcPct val="80000"/>
              </a:lnSpc>
              <a:buFontTx/>
              <a:buNone/>
            </a:pPr>
            <a:r>
              <a:rPr lang="en-US" sz="1800" smtClean="0">
                <a:latin typeface="Times New Roman" pitchFamily="18" charset="0"/>
                <a:cs typeface="Times New Roman" pitchFamily="18" charset="0"/>
              </a:rPr>
              <a:t>3-What is the probability that the number of cases will be 13 in </a:t>
            </a:r>
            <a:r>
              <a:rPr lang="en-US" sz="1800" u="sng" smtClean="0">
                <a:latin typeface="Times New Roman" pitchFamily="18" charset="0"/>
                <a:cs typeface="Times New Roman" pitchFamily="18" charset="0"/>
              </a:rPr>
              <a:t>2 year</a:t>
            </a:r>
            <a:r>
              <a:rPr lang="en-US" sz="1800" smtClean="0">
                <a:latin typeface="Times New Roman" pitchFamily="18" charset="0"/>
                <a:cs typeface="Times New Roman" pitchFamily="18" charset="0"/>
              </a:rPr>
              <a:t> ?</a:t>
            </a:r>
          </a:p>
          <a:p>
            <a:pPr>
              <a:lnSpc>
                <a:spcPct val="80000"/>
              </a:lnSpc>
              <a:buFontTx/>
              <a:buNone/>
            </a:pPr>
            <a:r>
              <a:rPr lang="en-US" sz="1800" smtClean="0">
                <a:latin typeface="Times New Roman" pitchFamily="18" charset="0"/>
                <a:cs typeface="Times New Roman" pitchFamily="18" charset="0"/>
              </a:rPr>
              <a:t>4- What is Expected number of snake bites in </a:t>
            </a:r>
            <a:r>
              <a:rPr lang="en-US" sz="1800" u="sng" smtClean="0">
                <a:latin typeface="Times New Roman" pitchFamily="18" charset="0"/>
                <a:cs typeface="Times New Roman" pitchFamily="18" charset="0"/>
              </a:rPr>
              <a:t>a year</a:t>
            </a:r>
            <a:r>
              <a:rPr lang="en-US" sz="1800" smtClean="0">
                <a:latin typeface="Times New Roman" pitchFamily="18" charset="0"/>
                <a:cs typeface="Times New Roman" pitchFamily="18" charset="0"/>
              </a:rPr>
              <a:t>? What is the variance of snake bites in </a:t>
            </a:r>
            <a:r>
              <a:rPr lang="en-US" sz="1800" u="sng" smtClean="0">
                <a:latin typeface="Times New Roman" pitchFamily="18" charset="0"/>
                <a:cs typeface="Times New Roman" pitchFamily="18" charset="0"/>
              </a:rPr>
              <a:t>a year</a:t>
            </a:r>
            <a:r>
              <a:rPr lang="en-US" sz="1800" smtClean="0">
                <a:latin typeface="Times New Roman" pitchFamily="18" charset="0"/>
                <a:cs typeface="Times New Roman" pitchFamily="18" charset="0"/>
              </a:rPr>
              <a:t>?</a:t>
            </a:r>
          </a:p>
          <a:p>
            <a:pPr>
              <a:lnSpc>
                <a:spcPct val="80000"/>
              </a:lnSpc>
              <a:buFontTx/>
              <a:buNone/>
            </a:pPr>
            <a:r>
              <a:rPr lang="en-US" sz="1800" b="1" u="sng" smtClean="0">
                <a:latin typeface="Times New Roman" pitchFamily="18" charset="0"/>
                <a:cs typeface="Times New Roman" pitchFamily="18" charset="0"/>
              </a:rPr>
              <a:t>Solution</a:t>
            </a:r>
            <a:r>
              <a:rPr lang="en-US" sz="1800" b="1" smtClean="0">
                <a:latin typeface="Times New Roman" pitchFamily="18" charset="0"/>
                <a:cs typeface="Times New Roman" pitchFamily="18" charset="0"/>
              </a:rPr>
              <a:t>:</a:t>
            </a:r>
          </a:p>
          <a:p>
            <a:pPr>
              <a:lnSpc>
                <a:spcPct val="80000"/>
              </a:lnSpc>
              <a:buFontTx/>
              <a:buNone/>
            </a:pPr>
            <a:r>
              <a:rPr lang="en-US" sz="1800" smtClean="0">
                <a:latin typeface="Times New Roman" pitchFamily="18" charset="0"/>
                <a:cs typeface="Times New Roman" pitchFamily="18" charset="0"/>
              </a:rPr>
              <a:t>X= number of snake bite cases seen at this hospital </a:t>
            </a:r>
            <a:r>
              <a:rPr lang="en-US" sz="1800" i="1" smtClean="0">
                <a:solidFill>
                  <a:srgbClr val="CC0000"/>
                </a:solidFill>
                <a:latin typeface="Times New Roman" pitchFamily="18" charset="0"/>
                <a:cs typeface="Times New Roman" pitchFamily="18" charset="0"/>
              </a:rPr>
              <a:t>in a year.  And the mean is  6</a:t>
            </a:r>
          </a:p>
          <a:p>
            <a:pPr>
              <a:lnSpc>
                <a:spcPct val="80000"/>
              </a:lnSpc>
              <a:buFontTx/>
              <a:buNone/>
            </a:pPr>
            <a:r>
              <a:rPr lang="en-US" sz="1800" smtClean="0">
                <a:latin typeface="Times New Roman" pitchFamily="18" charset="0"/>
                <a:cs typeface="Times New Roman" pitchFamily="18" charset="0"/>
              </a:rPr>
              <a:t>Then X~ Poisson (6)</a:t>
            </a:r>
          </a:p>
          <a:p>
            <a:pPr>
              <a:lnSpc>
                <a:spcPct val="80000"/>
              </a:lnSpc>
              <a:buFontTx/>
              <a:buNone/>
            </a:pPr>
            <a:r>
              <a:rPr lang="en-US" sz="1800" b="1" smtClean="0">
                <a:latin typeface="Times New Roman" pitchFamily="18" charset="0"/>
                <a:cs typeface="Times New Roman" pitchFamily="18" charset="0"/>
              </a:rPr>
              <a:t> </a:t>
            </a:r>
          </a:p>
          <a:p>
            <a:pPr>
              <a:lnSpc>
                <a:spcPct val="80000"/>
              </a:lnSpc>
              <a:buFontTx/>
              <a:buNone/>
            </a:pPr>
            <a:r>
              <a:rPr lang="en-US" sz="1800" b="1" u="sng" smtClean="0">
                <a:latin typeface="Times New Roman" pitchFamily="18" charset="0"/>
                <a:cs typeface="Times New Roman" pitchFamily="18" charset="0"/>
              </a:rPr>
              <a:t>First note the following</a:t>
            </a:r>
            <a:r>
              <a:rPr lang="en-US" sz="1800" b="1" smtClean="0">
                <a:latin typeface="Times New Roman" pitchFamily="18" charset="0"/>
                <a:cs typeface="Times New Roman" pitchFamily="18" charset="0"/>
              </a:rPr>
              <a:t> </a:t>
            </a:r>
          </a:p>
          <a:p>
            <a:pPr>
              <a:lnSpc>
                <a:spcPct val="80000"/>
              </a:lnSpc>
            </a:pPr>
            <a:r>
              <a:rPr lang="en-US" sz="1800" smtClean="0">
                <a:latin typeface="Times New Roman" pitchFamily="18" charset="0"/>
                <a:cs typeface="Times New Roman" pitchFamily="18" charset="0"/>
              </a:rPr>
              <a:t>   The average number of snake bite cases at the hospital in a</a:t>
            </a:r>
            <a:r>
              <a:rPr lang="en-US" sz="1800" i="1" u="sng" smtClean="0">
                <a:solidFill>
                  <a:srgbClr val="CC0000"/>
                </a:solidFill>
                <a:latin typeface="Times New Roman" pitchFamily="18" charset="0"/>
                <a:cs typeface="Times New Roman" pitchFamily="18" charset="0"/>
              </a:rPr>
              <a:t> year</a:t>
            </a:r>
            <a:r>
              <a:rPr lang="en-US" sz="1800" i="1" smtClean="0">
                <a:solidFill>
                  <a:srgbClr val="CC0000"/>
                </a:solidFill>
                <a:latin typeface="Times New Roman" pitchFamily="18" charset="0"/>
                <a:cs typeface="Times New Roman" pitchFamily="18" charset="0"/>
              </a:rPr>
              <a:t> =</a:t>
            </a:r>
            <a:r>
              <a:rPr lang="el-GR" sz="1800" i="1" smtClean="0">
                <a:latin typeface="Times New Roman" pitchFamily="18" charset="0"/>
                <a:cs typeface="Times New Roman" pitchFamily="18" charset="0"/>
              </a:rPr>
              <a:t>λ</a:t>
            </a:r>
            <a:r>
              <a:rPr lang="en-US" sz="1800" i="1" smtClean="0">
                <a:latin typeface="Times New Roman" pitchFamily="18" charset="0"/>
                <a:cs typeface="Times New Roman" pitchFamily="18" charset="0"/>
              </a:rPr>
              <a:t> =6 </a:t>
            </a:r>
          </a:p>
          <a:p>
            <a:pPr lvl="1">
              <a:lnSpc>
                <a:spcPct val="80000"/>
              </a:lnSpc>
              <a:buFontTx/>
              <a:buNone/>
            </a:pPr>
            <a:endParaRPr lang="en-US" sz="1800" smtClean="0">
              <a:latin typeface="Times New Roman" pitchFamily="18" charset="0"/>
              <a:cs typeface="Times New Roman" pitchFamily="18" charset="0"/>
            </a:endParaRPr>
          </a:p>
          <a:p>
            <a:pPr>
              <a:lnSpc>
                <a:spcPct val="80000"/>
              </a:lnSpc>
            </a:pPr>
            <a:r>
              <a:rPr lang="en-US" sz="1800" smtClean="0">
                <a:latin typeface="Times New Roman" pitchFamily="18" charset="0"/>
                <a:cs typeface="Times New Roman" pitchFamily="18" charset="0"/>
              </a:rPr>
              <a:t>The average number of snake bite cases at the hospital in </a:t>
            </a:r>
            <a:r>
              <a:rPr lang="en-US" sz="1800" u="sng" smtClean="0">
                <a:solidFill>
                  <a:srgbClr val="CC0000"/>
                </a:solidFill>
                <a:latin typeface="Times New Roman" pitchFamily="18" charset="0"/>
                <a:cs typeface="Times New Roman" pitchFamily="18" charset="0"/>
              </a:rPr>
              <a:t>6</a:t>
            </a:r>
            <a:r>
              <a:rPr lang="en-US" sz="1800" i="1" u="sng" smtClean="0">
                <a:solidFill>
                  <a:srgbClr val="CC0000"/>
                </a:solidFill>
                <a:latin typeface="Times New Roman" pitchFamily="18" charset="0"/>
                <a:cs typeface="Times New Roman" pitchFamily="18" charset="0"/>
              </a:rPr>
              <a:t> months</a:t>
            </a:r>
            <a:r>
              <a:rPr lang="en-US" sz="1800" i="1" smtClean="0">
                <a:solidFill>
                  <a:srgbClr val="CC0000"/>
                </a:solidFill>
                <a:latin typeface="Times New Roman" pitchFamily="18" charset="0"/>
                <a:cs typeface="Times New Roman" pitchFamily="18" charset="0"/>
              </a:rPr>
              <a:t> =</a:t>
            </a:r>
          </a:p>
          <a:p>
            <a:pPr lvl="1">
              <a:lnSpc>
                <a:spcPct val="80000"/>
              </a:lnSpc>
              <a:buFontTx/>
              <a:buNone/>
            </a:pPr>
            <a:r>
              <a:rPr lang="en-US" sz="1800" smtClean="0">
                <a:latin typeface="Times New Roman" pitchFamily="18" charset="0"/>
                <a:cs typeface="Times New Roman" pitchFamily="18" charset="0"/>
              </a:rPr>
              <a:t>   = the average number of snake bite cases at the hospital in (1/2)</a:t>
            </a:r>
            <a:r>
              <a:rPr lang="en-US" sz="1800" i="1" u="sng" smtClean="0">
                <a:solidFill>
                  <a:srgbClr val="CC0000"/>
                </a:solidFill>
                <a:latin typeface="Times New Roman" pitchFamily="18" charset="0"/>
                <a:cs typeface="Times New Roman" pitchFamily="18" charset="0"/>
              </a:rPr>
              <a:t> year</a:t>
            </a:r>
            <a:r>
              <a:rPr lang="en-US" sz="1800" i="1" smtClean="0">
                <a:solidFill>
                  <a:srgbClr val="CC0000"/>
                </a:solidFill>
                <a:latin typeface="Times New Roman" pitchFamily="18" charset="0"/>
                <a:cs typeface="Times New Roman" pitchFamily="18" charset="0"/>
              </a:rPr>
              <a:t> =(1/2)</a:t>
            </a:r>
            <a:r>
              <a:rPr lang="el-GR" sz="1800" i="1" smtClean="0">
                <a:latin typeface="Times New Roman" pitchFamily="18" charset="0"/>
                <a:cs typeface="Times New Roman" pitchFamily="18" charset="0"/>
              </a:rPr>
              <a:t>λ</a:t>
            </a:r>
            <a:r>
              <a:rPr lang="en-US" sz="1800" i="1" smtClean="0">
                <a:latin typeface="Times New Roman" pitchFamily="18" charset="0"/>
                <a:cs typeface="Times New Roman" pitchFamily="18" charset="0"/>
              </a:rPr>
              <a:t> =3</a:t>
            </a:r>
          </a:p>
          <a:p>
            <a:pPr lvl="1">
              <a:lnSpc>
                <a:spcPct val="80000"/>
              </a:lnSpc>
              <a:buFontTx/>
              <a:buNone/>
            </a:pPr>
            <a:endParaRPr lang="en-US" sz="1800" smtClean="0">
              <a:latin typeface="Times New Roman" pitchFamily="18" charset="0"/>
              <a:cs typeface="Times New Roman" pitchFamily="18" charset="0"/>
            </a:endParaRPr>
          </a:p>
          <a:p>
            <a:pPr lvl="1">
              <a:lnSpc>
                <a:spcPct val="80000"/>
              </a:lnSpc>
              <a:buFontTx/>
              <a:buNone/>
            </a:pPr>
            <a:r>
              <a:rPr lang="en-US" sz="1800" smtClean="0">
                <a:latin typeface="Times New Roman" pitchFamily="18" charset="0"/>
                <a:cs typeface="Times New Roman" pitchFamily="18" charset="0"/>
              </a:rPr>
              <a:t>                                                                                                            </a:t>
            </a:r>
          </a:p>
          <a:p>
            <a:pPr>
              <a:lnSpc>
                <a:spcPct val="80000"/>
              </a:lnSpc>
            </a:pPr>
            <a:r>
              <a:rPr lang="en-US" sz="1800" smtClean="0">
                <a:latin typeface="Times New Roman" pitchFamily="18" charset="0"/>
                <a:cs typeface="Times New Roman" pitchFamily="18" charset="0"/>
              </a:rPr>
              <a:t> The average number of snake bite cases at the hospital in </a:t>
            </a:r>
            <a:r>
              <a:rPr lang="en-US" sz="1800" u="sng" smtClean="0">
                <a:solidFill>
                  <a:srgbClr val="CC0000"/>
                </a:solidFill>
                <a:latin typeface="Times New Roman" pitchFamily="18" charset="0"/>
                <a:cs typeface="Times New Roman" pitchFamily="18" charset="0"/>
              </a:rPr>
              <a:t>2</a:t>
            </a:r>
            <a:r>
              <a:rPr lang="en-US" sz="1800" i="1" u="sng" smtClean="0">
                <a:solidFill>
                  <a:srgbClr val="CC0000"/>
                </a:solidFill>
                <a:latin typeface="Times New Roman" pitchFamily="18" charset="0"/>
                <a:cs typeface="Times New Roman" pitchFamily="18" charset="0"/>
              </a:rPr>
              <a:t> years</a:t>
            </a:r>
            <a:r>
              <a:rPr lang="en-US" sz="1800" i="1" smtClean="0">
                <a:solidFill>
                  <a:srgbClr val="CC0000"/>
                </a:solidFill>
                <a:latin typeface="Times New Roman" pitchFamily="18" charset="0"/>
                <a:cs typeface="Times New Roman" pitchFamily="18" charset="0"/>
              </a:rPr>
              <a:t> = 2 </a:t>
            </a:r>
            <a:r>
              <a:rPr lang="el-GR" sz="1800" i="1" smtClean="0">
                <a:latin typeface="Times New Roman" pitchFamily="18" charset="0"/>
                <a:cs typeface="Times New Roman" pitchFamily="18" charset="0"/>
              </a:rPr>
              <a:t>λ</a:t>
            </a:r>
            <a:r>
              <a:rPr lang="en-US" sz="1800" i="1" smtClean="0">
                <a:latin typeface="Times New Roman" pitchFamily="18" charset="0"/>
                <a:cs typeface="Times New Roman" pitchFamily="18" charset="0"/>
              </a:rPr>
              <a:t> =12 </a:t>
            </a:r>
          </a:p>
          <a:p>
            <a:pPr lvl="1">
              <a:lnSpc>
                <a:spcPct val="80000"/>
              </a:lnSpc>
            </a:pPr>
            <a:endParaRPr lang="el-GR" sz="1600" smtClean="0">
              <a:latin typeface="Times New Roman" pitchFamily="18" charset="0"/>
              <a:cs typeface="Times New Roman" pitchFamily="18" charset="0"/>
            </a:endParaRPr>
          </a:p>
        </p:txBody>
      </p:sp>
      <p:sp>
        <p:nvSpPr>
          <p:cNvPr id="79876"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79877"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endParaRPr lang="en-US" sz="2000">
              <a:solidFill>
                <a:schemeClr val="accent2"/>
              </a:solidFill>
              <a:latin typeface="Times New Roman" pitchFamily="18" charset="0"/>
              <a:cs typeface="Times New Roman" pitchFamily="18" charset="0"/>
            </a:endParaRPr>
          </a:p>
        </p:txBody>
      </p:sp>
      <p:sp>
        <p:nvSpPr>
          <p:cNvPr id="79878" name="Rectangle 8"/>
          <p:cNvSpPr>
            <a:spLocks noChangeArrowheads="1"/>
          </p:cNvSpPr>
          <p:nvPr/>
        </p:nvSpPr>
        <p:spPr bwMode="auto">
          <a:xfrm>
            <a:off x="2411413" y="4797425"/>
            <a:ext cx="1800225" cy="215900"/>
          </a:xfrm>
          <a:prstGeom prst="rect">
            <a:avLst/>
          </a:prstGeom>
          <a:noFill/>
          <a:ln w="9525">
            <a:solidFill>
              <a:schemeClr val="tx1"/>
            </a:solidFill>
            <a:miter lim="800000"/>
            <a:headEnd/>
            <a:tailEnd/>
          </a:ln>
        </p:spPr>
        <p:txBody>
          <a:bodyPr wrap="none" anchor="ctr"/>
          <a:lstStyle/>
          <a:p>
            <a:pPr lvl="1" algn="l" rtl="1" eaLnBrk="0" hangingPunct="0">
              <a:lnSpc>
                <a:spcPct val="80000"/>
              </a:lnSpc>
              <a:spcBef>
                <a:spcPct val="20000"/>
              </a:spcBef>
            </a:pPr>
            <a:r>
              <a:rPr lang="en-US">
                <a:latin typeface="Times New Roman" pitchFamily="18" charset="0"/>
                <a:cs typeface="Times New Roman" pitchFamily="18" charset="0"/>
              </a:rPr>
              <a:t>X~ Poisson (6)</a:t>
            </a:r>
          </a:p>
        </p:txBody>
      </p:sp>
      <p:sp>
        <p:nvSpPr>
          <p:cNvPr id="79879" name="Rectangle 9"/>
          <p:cNvSpPr>
            <a:spLocks noChangeArrowheads="1"/>
          </p:cNvSpPr>
          <p:nvPr/>
        </p:nvSpPr>
        <p:spPr bwMode="auto">
          <a:xfrm>
            <a:off x="2484438" y="5805488"/>
            <a:ext cx="1727200" cy="215900"/>
          </a:xfrm>
          <a:prstGeom prst="rect">
            <a:avLst/>
          </a:prstGeom>
          <a:no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Y~ Poisson (3)</a:t>
            </a:r>
          </a:p>
        </p:txBody>
      </p:sp>
      <p:sp>
        <p:nvSpPr>
          <p:cNvPr id="79880" name="Rectangle 10"/>
          <p:cNvSpPr>
            <a:spLocks noChangeArrowheads="1"/>
          </p:cNvSpPr>
          <p:nvPr/>
        </p:nvSpPr>
        <p:spPr bwMode="auto">
          <a:xfrm>
            <a:off x="2484438" y="6453188"/>
            <a:ext cx="1727200" cy="215900"/>
          </a:xfrm>
          <a:prstGeom prst="rect">
            <a:avLst/>
          </a:prstGeom>
          <a:no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V~ Poisson (12)</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12"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9B2050D1-BE0F-4613-BCF1-A31595969BB0}" type="slidenum">
              <a:rPr lang="ar-SA" sz="1400"/>
              <a:pPr/>
              <a:t>65</a:t>
            </a:fld>
            <a:endParaRPr lang="en-GB" sz="1400"/>
          </a:p>
        </p:txBody>
      </p:sp>
      <p:sp>
        <p:nvSpPr>
          <p:cNvPr id="29713"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1800" u="sng" smtClean="0"/>
          </a:p>
          <a:p>
            <a:pPr lvl="1" eaLnBrk="1" hangingPunct="1">
              <a:buFontTx/>
              <a:buNone/>
            </a:pPr>
            <a:r>
              <a:rPr lang="en-US" sz="1800" smtClean="0">
                <a:latin typeface="Times New Roman" pitchFamily="18" charset="0"/>
                <a:cs typeface="Times New Roman" pitchFamily="18" charset="0"/>
              </a:rPr>
              <a:t>1-  The probability that the number of snake bites will be 7 in </a:t>
            </a:r>
            <a:r>
              <a:rPr lang="en-US" sz="1800" i="1" u="sng" smtClean="0">
                <a:latin typeface="Times New Roman" pitchFamily="18" charset="0"/>
                <a:cs typeface="Times New Roman" pitchFamily="18" charset="0"/>
              </a:rPr>
              <a:t>a year</a:t>
            </a:r>
          </a:p>
          <a:p>
            <a:pPr lvl="1" eaLnBrk="1" hangingPunct="1">
              <a:buFontTx/>
              <a:buNone/>
            </a:pPr>
            <a:endParaRPr lang="en-US" sz="1800" i="1" u="sng" smtClean="0">
              <a:latin typeface="Times New Roman" pitchFamily="18" charset="0"/>
              <a:cs typeface="Times New Roman" pitchFamily="18" charset="0"/>
            </a:endParaRPr>
          </a:p>
          <a:p>
            <a:pPr lvl="1" eaLnBrk="1" hangingPunct="1">
              <a:buFontTx/>
              <a:buNone/>
            </a:pPr>
            <a:endParaRPr lang="en-US" sz="1800" smtClean="0">
              <a:latin typeface="Times New Roman" pitchFamily="18" charset="0"/>
              <a:cs typeface="Times New Roman" pitchFamily="18" charset="0"/>
            </a:endParaRPr>
          </a:p>
          <a:p>
            <a:pPr lvl="1" eaLnBrk="1" hangingPunct="1">
              <a:buFontTx/>
              <a:buNone/>
            </a:pPr>
            <a:endParaRPr lang="en-US" sz="1800" smtClean="0">
              <a:latin typeface="Times New Roman" pitchFamily="18" charset="0"/>
              <a:cs typeface="Times New Roman" pitchFamily="18" charset="0"/>
            </a:endParaRPr>
          </a:p>
          <a:p>
            <a:pPr lvl="1" eaLnBrk="1" hangingPunct="1">
              <a:buFontTx/>
              <a:buNone/>
            </a:pPr>
            <a:endParaRPr lang="en-US" sz="1800" smtClean="0">
              <a:latin typeface="Times New Roman" pitchFamily="18" charset="0"/>
              <a:cs typeface="Times New Roman" pitchFamily="18" charset="0"/>
            </a:endParaRPr>
          </a:p>
          <a:p>
            <a:pPr lvl="1" eaLnBrk="1" hangingPunct="1">
              <a:buFontTx/>
              <a:buNone/>
            </a:pPr>
            <a:r>
              <a:rPr lang="en-US" sz="1800" smtClean="0">
                <a:latin typeface="Times New Roman" pitchFamily="18" charset="0"/>
                <a:cs typeface="Times New Roman" pitchFamily="18" charset="0"/>
              </a:rPr>
              <a:t>2-</a:t>
            </a:r>
            <a:r>
              <a:rPr lang="en-US" sz="1800" i="1" u="sng" smtClean="0">
                <a:latin typeface="Times New Roman" pitchFamily="18" charset="0"/>
                <a:cs typeface="Times New Roman" pitchFamily="18" charset="0"/>
              </a:rPr>
              <a:t> </a:t>
            </a:r>
            <a:r>
              <a:rPr lang="en-US" sz="1800" smtClean="0">
                <a:latin typeface="Times New Roman" pitchFamily="18" charset="0"/>
                <a:cs typeface="Times New Roman" pitchFamily="18" charset="0"/>
              </a:rPr>
              <a:t>The probability that the number of cases will be less than 2 </a:t>
            </a:r>
            <a:r>
              <a:rPr lang="en-US" sz="1800" u="sng" smtClean="0">
                <a:latin typeface="Times New Roman" pitchFamily="18" charset="0"/>
                <a:cs typeface="Times New Roman" pitchFamily="18" charset="0"/>
              </a:rPr>
              <a:t>in 6 months</a:t>
            </a:r>
            <a:r>
              <a:rPr lang="en-US" sz="1800" i="1" u="sng" smtClean="0">
                <a:latin typeface="Times New Roman" pitchFamily="18" charset="0"/>
                <a:cs typeface="Times New Roman" pitchFamily="18" charset="0"/>
              </a:rPr>
              <a:t> </a:t>
            </a:r>
          </a:p>
          <a:p>
            <a:pPr lvl="1" eaLnBrk="1" hangingPunct="1">
              <a:buFontTx/>
              <a:buNone/>
            </a:pPr>
            <a:endParaRPr lang="en-US" sz="1800" i="1" smtClean="0">
              <a:latin typeface="Times New Roman" pitchFamily="18" charset="0"/>
              <a:cs typeface="Times New Roman" pitchFamily="18" charset="0"/>
            </a:endParaRPr>
          </a:p>
          <a:p>
            <a:pPr lvl="1" eaLnBrk="1" hangingPunct="1">
              <a:buFontTx/>
              <a:buNone/>
            </a:pPr>
            <a:endParaRPr lang="en-US" sz="1800" i="1" smtClean="0">
              <a:latin typeface="Times New Roman" pitchFamily="18" charset="0"/>
              <a:cs typeface="Times New Roman" pitchFamily="18" charset="0"/>
            </a:endParaRPr>
          </a:p>
          <a:p>
            <a:pPr lvl="1" eaLnBrk="1" hangingPunct="1">
              <a:buFontTx/>
              <a:buNone/>
            </a:pPr>
            <a:endParaRPr lang="en-US" sz="1800" i="1" smtClean="0">
              <a:latin typeface="Times New Roman" pitchFamily="18" charset="0"/>
              <a:cs typeface="Times New Roman" pitchFamily="18" charset="0"/>
            </a:endParaRPr>
          </a:p>
          <a:p>
            <a:pPr lvl="1" eaLnBrk="1" hangingPunct="1">
              <a:buFontTx/>
              <a:buNone/>
            </a:pPr>
            <a:endParaRPr lang="en-US" sz="1800" i="1" smtClean="0">
              <a:latin typeface="Times New Roman" pitchFamily="18" charset="0"/>
              <a:cs typeface="Times New Roman" pitchFamily="18" charset="0"/>
            </a:endParaRPr>
          </a:p>
          <a:p>
            <a:pPr lvl="1" eaLnBrk="1" hangingPunct="1">
              <a:buFontTx/>
              <a:buNone/>
            </a:pPr>
            <a:endParaRPr lang="en-US" sz="1800" i="1" smtClean="0">
              <a:latin typeface="Times New Roman" pitchFamily="18" charset="0"/>
              <a:cs typeface="Times New Roman" pitchFamily="18" charset="0"/>
            </a:endParaRPr>
          </a:p>
          <a:p>
            <a:pPr lvl="1" eaLnBrk="1" hangingPunct="1">
              <a:buFontTx/>
              <a:buNone/>
            </a:pPr>
            <a:r>
              <a:rPr lang="en-US" sz="1800" smtClean="0">
                <a:latin typeface="Times New Roman" pitchFamily="18" charset="0"/>
                <a:cs typeface="Times New Roman" pitchFamily="18" charset="0"/>
              </a:rPr>
              <a:t>3- The probability that the number of cases will be 13 in </a:t>
            </a:r>
            <a:r>
              <a:rPr lang="en-US" sz="1800" u="sng" smtClean="0">
                <a:latin typeface="Times New Roman" pitchFamily="18" charset="0"/>
                <a:cs typeface="Times New Roman" pitchFamily="18" charset="0"/>
              </a:rPr>
              <a:t>2 years</a:t>
            </a:r>
            <a:r>
              <a:rPr lang="en-US" sz="1800" smtClean="0">
                <a:latin typeface="Times New Roman" pitchFamily="18" charset="0"/>
                <a:cs typeface="Times New Roman" pitchFamily="18" charset="0"/>
              </a:rPr>
              <a:t> </a:t>
            </a:r>
          </a:p>
          <a:p>
            <a:pPr lvl="1" eaLnBrk="1" hangingPunct="1">
              <a:buFontTx/>
              <a:buNone/>
            </a:pPr>
            <a:endParaRPr lang="en-US" sz="1800" smtClean="0">
              <a:latin typeface="Times New Roman" pitchFamily="18" charset="0"/>
              <a:cs typeface="Times New Roman" pitchFamily="18" charset="0"/>
            </a:endParaRPr>
          </a:p>
          <a:p>
            <a:pPr lvl="1" eaLnBrk="1" hangingPunct="1">
              <a:buFontTx/>
              <a:buNone/>
            </a:pPr>
            <a:endParaRPr lang="en-US" sz="1800" smtClean="0">
              <a:latin typeface="Times New Roman" pitchFamily="18" charset="0"/>
              <a:cs typeface="Times New Roman" pitchFamily="18" charset="0"/>
            </a:endParaRPr>
          </a:p>
          <a:p>
            <a:pPr lvl="1" eaLnBrk="1" hangingPunct="1">
              <a:buFontTx/>
              <a:buNone/>
            </a:pPr>
            <a:endParaRPr lang="en-US" sz="1800" smtClean="0">
              <a:latin typeface="Times New Roman" pitchFamily="18" charset="0"/>
              <a:cs typeface="Times New Roman" pitchFamily="18" charset="0"/>
            </a:endParaRPr>
          </a:p>
          <a:p>
            <a:pPr lvl="1" eaLnBrk="1" hangingPunct="1">
              <a:buFontTx/>
              <a:buNone/>
            </a:pPr>
            <a:endParaRPr lang="en-US" sz="1800" smtClean="0">
              <a:latin typeface="Times New Roman" pitchFamily="18" charset="0"/>
              <a:cs typeface="Times New Roman" pitchFamily="18" charset="0"/>
            </a:endParaRPr>
          </a:p>
          <a:p>
            <a:pPr lvl="1" eaLnBrk="1" hangingPunct="1">
              <a:buFontTx/>
              <a:buNone/>
            </a:pPr>
            <a:r>
              <a:rPr lang="en-US" sz="1800" smtClean="0">
                <a:latin typeface="Times New Roman" pitchFamily="18" charset="0"/>
                <a:cs typeface="Times New Roman" pitchFamily="18" charset="0"/>
              </a:rPr>
              <a:t>4- the expected number of snake bites in </a:t>
            </a:r>
            <a:r>
              <a:rPr lang="en-US" sz="1800" u="sng" smtClean="0">
                <a:latin typeface="Times New Roman" pitchFamily="18" charset="0"/>
                <a:cs typeface="Times New Roman" pitchFamily="18" charset="0"/>
              </a:rPr>
              <a:t>a year:</a:t>
            </a:r>
          </a:p>
          <a:p>
            <a:pPr lvl="1" eaLnBrk="1" hangingPunct="1">
              <a:buFontTx/>
              <a:buNone/>
            </a:pPr>
            <a:r>
              <a:rPr lang="en-US" sz="1800" smtClean="0">
                <a:latin typeface="Times New Roman" pitchFamily="18" charset="0"/>
                <a:cs typeface="Times New Roman" pitchFamily="18" charset="0"/>
              </a:rPr>
              <a:t> the variance of snake bites in </a:t>
            </a:r>
            <a:r>
              <a:rPr lang="en-US" sz="1800" u="sng" smtClean="0">
                <a:latin typeface="Times New Roman" pitchFamily="18" charset="0"/>
                <a:cs typeface="Times New Roman" pitchFamily="18" charset="0"/>
              </a:rPr>
              <a:t>a year</a:t>
            </a:r>
            <a:r>
              <a:rPr lang="en-US" sz="1800" smtClean="0">
                <a:latin typeface="Times New Roman" pitchFamily="18" charset="0"/>
                <a:cs typeface="Times New Roman" pitchFamily="18" charset="0"/>
              </a:rPr>
              <a:t>:</a:t>
            </a:r>
          </a:p>
        </p:txBody>
      </p:sp>
      <p:sp>
        <p:nvSpPr>
          <p:cNvPr id="29714"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29715" name="Oval 8"/>
          <p:cNvSpPr>
            <a:spLocks noChangeArrowheads="1"/>
          </p:cNvSpPr>
          <p:nvPr/>
        </p:nvSpPr>
        <p:spPr bwMode="auto">
          <a:xfrm>
            <a:off x="7524750" y="836613"/>
            <a:ext cx="792163" cy="503237"/>
          </a:xfrm>
          <a:prstGeom prst="ellipse">
            <a:avLst/>
          </a:prstGeom>
          <a:noFill/>
          <a:ln w="9525">
            <a:solidFill>
              <a:schemeClr val="tx1"/>
            </a:solidFill>
            <a:round/>
            <a:headEnd/>
            <a:tailEnd/>
          </a:ln>
        </p:spPr>
        <p:txBody>
          <a:bodyPr wrap="none" anchor="ctr"/>
          <a:lstStyle/>
          <a:p>
            <a:pPr algn="ctr"/>
            <a:r>
              <a:rPr lang="el-GR">
                <a:latin typeface="Times New Roman" pitchFamily="18" charset="0"/>
                <a:cs typeface="Times New Roman" pitchFamily="18" charset="0"/>
              </a:rPr>
              <a:t>λ</a:t>
            </a:r>
            <a:r>
              <a:rPr lang="en-US">
                <a:latin typeface="Times New Roman" pitchFamily="18" charset="0"/>
                <a:cs typeface="Times New Roman" pitchFamily="18" charset="0"/>
              </a:rPr>
              <a:t>=6</a:t>
            </a:r>
            <a:endParaRPr lang="el-GR">
              <a:latin typeface="Times New Roman" pitchFamily="18" charset="0"/>
              <a:cs typeface="Times New Roman" pitchFamily="18" charset="0"/>
            </a:endParaRPr>
          </a:p>
        </p:txBody>
      </p:sp>
      <p:graphicFrame>
        <p:nvGraphicFramePr>
          <p:cNvPr id="29698" name="Object 9"/>
          <p:cNvGraphicFramePr>
            <a:graphicFrameLocks noChangeAspect="1"/>
          </p:cNvGraphicFramePr>
          <p:nvPr/>
        </p:nvGraphicFramePr>
        <p:xfrm>
          <a:off x="703263" y="981075"/>
          <a:ext cx="2719387" cy="569913"/>
        </p:xfrm>
        <a:graphic>
          <a:graphicData uri="http://schemas.openxmlformats.org/presentationml/2006/ole">
            <p:oleObj spid="_x0000_s29698" name="Equation" r:id="rId4" imgW="2057400" imgH="431640" progId="Equation.3">
              <p:embed/>
            </p:oleObj>
          </a:graphicData>
        </a:graphic>
      </p:graphicFrame>
      <p:graphicFrame>
        <p:nvGraphicFramePr>
          <p:cNvPr id="29699" name="Object 10"/>
          <p:cNvGraphicFramePr>
            <a:graphicFrameLocks noChangeAspect="1"/>
          </p:cNvGraphicFramePr>
          <p:nvPr/>
        </p:nvGraphicFramePr>
        <p:xfrm>
          <a:off x="1285875" y="2500313"/>
          <a:ext cx="2460625" cy="615950"/>
        </p:xfrm>
        <a:graphic>
          <a:graphicData uri="http://schemas.openxmlformats.org/presentationml/2006/ole">
            <p:oleObj spid="_x0000_s29699" name="Equation" r:id="rId5" imgW="1777680" imgH="444240" progId="Equation.3">
              <p:embed/>
            </p:oleObj>
          </a:graphicData>
        </a:graphic>
      </p:graphicFrame>
      <p:graphicFrame>
        <p:nvGraphicFramePr>
          <p:cNvPr id="29700" name="Object 11"/>
          <p:cNvGraphicFramePr>
            <a:graphicFrameLocks noChangeAspect="1"/>
          </p:cNvGraphicFramePr>
          <p:nvPr/>
        </p:nvGraphicFramePr>
        <p:xfrm>
          <a:off x="1258888" y="1557338"/>
          <a:ext cx="2160587" cy="574675"/>
        </p:xfrm>
        <a:graphic>
          <a:graphicData uri="http://schemas.openxmlformats.org/presentationml/2006/ole">
            <p:oleObj spid="_x0000_s29700" name="Equation" r:id="rId6" imgW="1625400" imgH="431640" progId="Equation.3">
              <p:embed/>
            </p:oleObj>
          </a:graphicData>
        </a:graphic>
      </p:graphicFrame>
      <p:graphicFrame>
        <p:nvGraphicFramePr>
          <p:cNvPr id="29701" name="Object 12"/>
          <p:cNvGraphicFramePr>
            <a:graphicFrameLocks noChangeAspect="1"/>
          </p:cNvGraphicFramePr>
          <p:nvPr/>
        </p:nvGraphicFramePr>
        <p:xfrm>
          <a:off x="1192213" y="3327400"/>
          <a:ext cx="1076325" cy="307975"/>
        </p:xfrm>
        <a:graphic>
          <a:graphicData uri="http://schemas.openxmlformats.org/presentationml/2006/ole">
            <p:oleObj spid="_x0000_s29701" name="Equation" r:id="rId7" imgW="711000" imgH="203040" progId="Equation.3">
              <p:embed/>
            </p:oleObj>
          </a:graphicData>
        </a:graphic>
      </p:graphicFrame>
      <p:sp>
        <p:nvSpPr>
          <p:cNvPr id="29716" name="Oval 13"/>
          <p:cNvSpPr>
            <a:spLocks noChangeArrowheads="1"/>
          </p:cNvSpPr>
          <p:nvPr/>
        </p:nvSpPr>
        <p:spPr bwMode="auto">
          <a:xfrm>
            <a:off x="7956550" y="2565400"/>
            <a:ext cx="936625" cy="503238"/>
          </a:xfrm>
          <a:prstGeom prst="ellipse">
            <a:avLst/>
          </a:prstGeom>
          <a:noFill/>
          <a:ln w="9525">
            <a:solidFill>
              <a:schemeClr val="tx1"/>
            </a:solidFill>
            <a:round/>
            <a:headEnd/>
            <a:tailEnd/>
          </a:ln>
        </p:spPr>
        <p:txBody>
          <a:bodyPr wrap="none" anchor="ctr"/>
          <a:lstStyle/>
          <a:p>
            <a:pPr algn="ctr"/>
            <a:r>
              <a:rPr lang="el-GR">
                <a:latin typeface="Times New Roman" pitchFamily="18" charset="0"/>
                <a:cs typeface="Times New Roman" pitchFamily="18" charset="0"/>
              </a:rPr>
              <a:t>λ</a:t>
            </a:r>
            <a:r>
              <a:rPr lang="en-US">
                <a:latin typeface="Times New Roman" pitchFamily="18" charset="0"/>
                <a:cs typeface="Times New Roman" pitchFamily="18" charset="0"/>
              </a:rPr>
              <a:t>*=3</a:t>
            </a:r>
            <a:endParaRPr lang="el-GR">
              <a:latin typeface="Times New Roman" pitchFamily="18" charset="0"/>
              <a:cs typeface="Times New Roman" pitchFamily="18" charset="0"/>
            </a:endParaRPr>
          </a:p>
        </p:txBody>
      </p:sp>
      <p:graphicFrame>
        <p:nvGraphicFramePr>
          <p:cNvPr id="29702" name="Object 14"/>
          <p:cNvGraphicFramePr>
            <a:graphicFrameLocks noChangeAspect="1"/>
          </p:cNvGraphicFramePr>
          <p:nvPr/>
        </p:nvGraphicFramePr>
        <p:xfrm>
          <a:off x="2339975" y="3316288"/>
          <a:ext cx="1584325" cy="263525"/>
        </p:xfrm>
        <a:graphic>
          <a:graphicData uri="http://schemas.openxmlformats.org/presentationml/2006/ole">
            <p:oleObj spid="_x0000_s29702" name="Equation" r:id="rId8" imgW="1218960" imgH="203040" progId="Equation.3">
              <p:embed/>
            </p:oleObj>
          </a:graphicData>
        </a:graphic>
      </p:graphicFrame>
      <p:graphicFrame>
        <p:nvGraphicFramePr>
          <p:cNvPr id="29703" name="Object 16"/>
          <p:cNvGraphicFramePr>
            <a:graphicFrameLocks noChangeAspect="1"/>
          </p:cNvGraphicFramePr>
          <p:nvPr/>
        </p:nvGraphicFramePr>
        <p:xfrm>
          <a:off x="1981200" y="3560763"/>
          <a:ext cx="1511300" cy="652462"/>
        </p:xfrm>
        <a:graphic>
          <a:graphicData uri="http://schemas.openxmlformats.org/presentationml/2006/ole">
            <p:oleObj spid="_x0000_s29703" name="Equation" r:id="rId9" imgW="1002960" imgH="431640" progId="Equation.3">
              <p:embed/>
            </p:oleObj>
          </a:graphicData>
        </a:graphic>
      </p:graphicFrame>
      <p:graphicFrame>
        <p:nvGraphicFramePr>
          <p:cNvPr id="29704" name="Object 17"/>
          <p:cNvGraphicFramePr>
            <a:graphicFrameLocks noChangeAspect="1"/>
          </p:cNvGraphicFramePr>
          <p:nvPr/>
        </p:nvGraphicFramePr>
        <p:xfrm>
          <a:off x="3563938" y="3716338"/>
          <a:ext cx="1584325" cy="288925"/>
        </p:xfrm>
        <a:graphic>
          <a:graphicData uri="http://schemas.openxmlformats.org/presentationml/2006/ole">
            <p:oleObj spid="_x0000_s29704" name="Equation" r:id="rId10" imgW="1130040" imgH="177480" progId="Equation.3">
              <p:embed/>
            </p:oleObj>
          </a:graphicData>
        </a:graphic>
      </p:graphicFrame>
      <p:sp>
        <p:nvSpPr>
          <p:cNvPr id="29717" name="AutoShape 18"/>
          <p:cNvSpPr>
            <a:spLocks noChangeArrowheads="1"/>
          </p:cNvSpPr>
          <p:nvPr/>
        </p:nvSpPr>
        <p:spPr bwMode="auto">
          <a:xfrm>
            <a:off x="6948488" y="3286125"/>
            <a:ext cx="2016125" cy="1655763"/>
          </a:xfrm>
          <a:prstGeom prst="octagon">
            <a:avLst>
              <a:gd name="adj" fmla="val 29287"/>
            </a:avLst>
          </a:prstGeom>
          <a:solidFill>
            <a:srgbClr val="D3EBED"/>
          </a:solidFill>
          <a:ln w="9525">
            <a:solidFill>
              <a:schemeClr val="accent2"/>
            </a:solidFill>
            <a:prstDash val="lgDashDot"/>
            <a:miter lim="800000"/>
            <a:headEnd/>
            <a:tailEnd/>
          </a:ln>
        </p:spPr>
        <p:txBody>
          <a:bodyPr wrap="none" anchor="ctr"/>
          <a:lstStyle/>
          <a:p>
            <a:pPr lvl="1" algn="ctr" rtl="1" eaLnBrk="0" hangingPunct="0">
              <a:lnSpc>
                <a:spcPct val="80000"/>
              </a:lnSpc>
              <a:spcBef>
                <a:spcPct val="20000"/>
              </a:spcBef>
            </a:pPr>
            <a:r>
              <a:rPr lang="en-US" sz="1600">
                <a:latin typeface="Times New Roman" pitchFamily="18" charset="0"/>
                <a:cs typeface="Times New Roman" pitchFamily="18" charset="0"/>
              </a:rPr>
              <a:t>Remember</a:t>
            </a:r>
          </a:p>
          <a:p>
            <a:pPr lvl="1" algn="ctr" rtl="1" eaLnBrk="0" hangingPunct="0">
              <a:lnSpc>
                <a:spcPct val="80000"/>
              </a:lnSpc>
              <a:spcBef>
                <a:spcPct val="20000"/>
              </a:spcBef>
            </a:pPr>
            <a:r>
              <a:rPr lang="en-US" sz="1600">
                <a:latin typeface="Times New Roman" pitchFamily="18" charset="0"/>
                <a:cs typeface="Times New Roman" pitchFamily="18" charset="0"/>
              </a:rPr>
              <a:t>      If   X~ Poisson (</a:t>
            </a:r>
            <a:r>
              <a:rPr lang="el-GR" sz="1600">
                <a:latin typeface="Times New Roman" pitchFamily="18" charset="0"/>
                <a:cs typeface="Times New Roman" pitchFamily="18" charset="0"/>
              </a:rPr>
              <a:t>λ</a:t>
            </a:r>
            <a:r>
              <a:rPr lang="en-US" sz="1600">
                <a:latin typeface="Times New Roman" pitchFamily="18" charset="0"/>
                <a:cs typeface="Times New Roman" pitchFamily="18" charset="0"/>
              </a:rPr>
              <a:t>)</a:t>
            </a:r>
          </a:p>
          <a:p>
            <a:pPr lvl="1" algn="ctr" rtl="1" eaLnBrk="0" hangingPunct="0">
              <a:lnSpc>
                <a:spcPct val="80000"/>
              </a:lnSpc>
              <a:spcBef>
                <a:spcPct val="20000"/>
              </a:spcBef>
            </a:pPr>
            <a:endParaRPr lang="en-US"/>
          </a:p>
          <a:p>
            <a:pPr algn="ctr"/>
            <a:endParaRPr lang="en-US"/>
          </a:p>
        </p:txBody>
      </p:sp>
      <p:graphicFrame>
        <p:nvGraphicFramePr>
          <p:cNvPr id="29705" name="Object 19"/>
          <p:cNvGraphicFramePr>
            <a:graphicFrameLocks noChangeAspect="1"/>
          </p:cNvGraphicFramePr>
          <p:nvPr/>
        </p:nvGraphicFramePr>
        <p:xfrm>
          <a:off x="7245350" y="4073525"/>
          <a:ext cx="1430338" cy="795338"/>
        </p:xfrm>
        <a:graphic>
          <a:graphicData uri="http://schemas.openxmlformats.org/presentationml/2006/ole">
            <p:oleObj spid="_x0000_s29705" name="Equation" r:id="rId11" imgW="1143000" imgH="634680" progId="Equation.3">
              <p:embed/>
            </p:oleObj>
          </a:graphicData>
        </a:graphic>
      </p:graphicFrame>
      <p:sp>
        <p:nvSpPr>
          <p:cNvPr id="29718" name="Oval 20"/>
          <p:cNvSpPr>
            <a:spLocks noChangeArrowheads="1"/>
          </p:cNvSpPr>
          <p:nvPr/>
        </p:nvSpPr>
        <p:spPr bwMode="auto">
          <a:xfrm>
            <a:off x="6156325" y="4870450"/>
            <a:ext cx="936625" cy="503238"/>
          </a:xfrm>
          <a:prstGeom prst="ellipse">
            <a:avLst/>
          </a:prstGeom>
          <a:noFill/>
          <a:ln w="9525">
            <a:solidFill>
              <a:schemeClr val="tx1"/>
            </a:solidFill>
            <a:round/>
            <a:headEnd/>
            <a:tailEnd/>
          </a:ln>
        </p:spPr>
        <p:txBody>
          <a:bodyPr wrap="none" anchor="ctr"/>
          <a:lstStyle/>
          <a:p>
            <a:pPr algn="ctr"/>
            <a:r>
              <a:rPr lang="el-GR">
                <a:latin typeface="Times New Roman" pitchFamily="18" charset="0"/>
                <a:cs typeface="Times New Roman" pitchFamily="18" charset="0"/>
              </a:rPr>
              <a:t>λ</a:t>
            </a:r>
            <a:r>
              <a:rPr lang="en-US" baseline="30000">
                <a:latin typeface="Times New Roman" pitchFamily="18" charset="0"/>
                <a:cs typeface="Times New Roman" pitchFamily="18" charset="0"/>
              </a:rPr>
              <a:t>**</a:t>
            </a:r>
            <a:r>
              <a:rPr lang="en-US">
                <a:latin typeface="Times New Roman" pitchFamily="18" charset="0"/>
                <a:cs typeface="Times New Roman" pitchFamily="18" charset="0"/>
              </a:rPr>
              <a:t>=12</a:t>
            </a:r>
            <a:endParaRPr lang="el-GR">
              <a:latin typeface="Times New Roman" pitchFamily="18" charset="0"/>
              <a:cs typeface="Times New Roman" pitchFamily="18" charset="0"/>
            </a:endParaRPr>
          </a:p>
        </p:txBody>
      </p:sp>
      <p:graphicFrame>
        <p:nvGraphicFramePr>
          <p:cNvPr id="29706" name="Object 21"/>
          <p:cNvGraphicFramePr>
            <a:graphicFrameLocks noChangeAspect="1"/>
          </p:cNvGraphicFramePr>
          <p:nvPr/>
        </p:nvGraphicFramePr>
        <p:xfrm>
          <a:off x="1619250" y="4508500"/>
          <a:ext cx="1604963" cy="574675"/>
        </p:xfrm>
        <a:graphic>
          <a:graphicData uri="http://schemas.openxmlformats.org/presentationml/2006/ole">
            <p:oleObj spid="_x0000_s29706" name="Equation" r:id="rId12" imgW="1206360" imgH="431640" progId="Equation.3">
              <p:embed/>
            </p:oleObj>
          </a:graphicData>
        </a:graphic>
      </p:graphicFrame>
      <p:graphicFrame>
        <p:nvGraphicFramePr>
          <p:cNvPr id="29707" name="Object 22"/>
          <p:cNvGraphicFramePr>
            <a:graphicFrameLocks noChangeAspect="1"/>
          </p:cNvGraphicFramePr>
          <p:nvPr/>
        </p:nvGraphicFramePr>
        <p:xfrm>
          <a:off x="1582738" y="5086350"/>
          <a:ext cx="1774825" cy="574675"/>
        </p:xfrm>
        <a:graphic>
          <a:graphicData uri="http://schemas.openxmlformats.org/presentationml/2006/ole">
            <p:oleObj spid="_x0000_s29707" name="Equation" r:id="rId13" imgW="1333440" imgH="431640" progId="Equation.3">
              <p:embed/>
            </p:oleObj>
          </a:graphicData>
        </a:graphic>
      </p:graphicFrame>
      <p:graphicFrame>
        <p:nvGraphicFramePr>
          <p:cNvPr id="29708" name="Object 23"/>
          <p:cNvGraphicFramePr>
            <a:graphicFrameLocks noChangeAspect="1"/>
          </p:cNvGraphicFramePr>
          <p:nvPr/>
        </p:nvGraphicFramePr>
        <p:xfrm>
          <a:off x="5284788" y="3716338"/>
          <a:ext cx="871537" cy="265112"/>
        </p:xfrm>
        <a:graphic>
          <a:graphicData uri="http://schemas.openxmlformats.org/presentationml/2006/ole">
            <p:oleObj spid="_x0000_s29708" name="Equation" r:id="rId14" imgW="583920" imgH="177480" progId="Equation.3">
              <p:embed/>
            </p:oleObj>
          </a:graphicData>
        </a:graphic>
      </p:graphicFrame>
      <p:sp>
        <p:nvSpPr>
          <p:cNvPr id="29719" name="Line 30"/>
          <p:cNvSpPr>
            <a:spLocks noChangeShapeType="1"/>
          </p:cNvSpPr>
          <p:nvPr/>
        </p:nvSpPr>
        <p:spPr bwMode="auto">
          <a:xfrm>
            <a:off x="7092950" y="981075"/>
            <a:ext cx="358775" cy="144463"/>
          </a:xfrm>
          <a:prstGeom prst="line">
            <a:avLst/>
          </a:prstGeom>
          <a:noFill/>
          <a:ln w="9525">
            <a:solidFill>
              <a:schemeClr val="tx1"/>
            </a:solidFill>
            <a:round/>
            <a:headEnd/>
            <a:tailEnd type="triangle" w="med" len="med"/>
          </a:ln>
        </p:spPr>
        <p:txBody>
          <a:bodyPr/>
          <a:lstStyle/>
          <a:p>
            <a:endParaRPr lang="ar-SA"/>
          </a:p>
        </p:txBody>
      </p:sp>
      <p:sp>
        <p:nvSpPr>
          <p:cNvPr id="29720" name="Line 31"/>
          <p:cNvSpPr>
            <a:spLocks noChangeShapeType="1"/>
          </p:cNvSpPr>
          <p:nvPr/>
        </p:nvSpPr>
        <p:spPr bwMode="auto">
          <a:xfrm>
            <a:off x="6516688" y="4579938"/>
            <a:ext cx="0" cy="217487"/>
          </a:xfrm>
          <a:prstGeom prst="line">
            <a:avLst/>
          </a:prstGeom>
          <a:noFill/>
          <a:ln w="9525">
            <a:solidFill>
              <a:schemeClr val="tx1"/>
            </a:solidFill>
            <a:round/>
            <a:headEnd/>
            <a:tailEnd type="triangle" w="med" len="med"/>
          </a:ln>
        </p:spPr>
        <p:txBody>
          <a:bodyPr/>
          <a:lstStyle/>
          <a:p>
            <a:endParaRPr lang="ar-SA"/>
          </a:p>
        </p:txBody>
      </p:sp>
      <p:sp>
        <p:nvSpPr>
          <p:cNvPr id="29721" name="Line 32"/>
          <p:cNvSpPr>
            <a:spLocks noChangeShapeType="1"/>
          </p:cNvSpPr>
          <p:nvPr/>
        </p:nvSpPr>
        <p:spPr bwMode="auto">
          <a:xfrm>
            <a:off x="7524750" y="2563813"/>
            <a:ext cx="358775" cy="144462"/>
          </a:xfrm>
          <a:prstGeom prst="line">
            <a:avLst/>
          </a:prstGeom>
          <a:noFill/>
          <a:ln w="9525">
            <a:solidFill>
              <a:schemeClr val="tx1"/>
            </a:solidFill>
            <a:round/>
            <a:headEnd/>
            <a:tailEnd type="triangle" w="med" len="med"/>
          </a:ln>
        </p:spPr>
        <p:txBody>
          <a:bodyPr/>
          <a:lstStyle/>
          <a:p>
            <a:endParaRPr lang="ar-SA"/>
          </a:p>
        </p:txBody>
      </p:sp>
      <p:graphicFrame>
        <p:nvGraphicFramePr>
          <p:cNvPr id="29709" name="Object 33"/>
          <p:cNvGraphicFramePr>
            <a:graphicFrameLocks noChangeAspect="1"/>
          </p:cNvGraphicFramePr>
          <p:nvPr/>
        </p:nvGraphicFramePr>
        <p:xfrm>
          <a:off x="3387725" y="5245100"/>
          <a:ext cx="896938" cy="271463"/>
        </p:xfrm>
        <a:graphic>
          <a:graphicData uri="http://schemas.openxmlformats.org/presentationml/2006/ole">
            <p:oleObj spid="_x0000_s29709" name="Equation" r:id="rId15" imgW="583920" imgH="177480" progId="Equation.3">
              <p:embed/>
            </p:oleObj>
          </a:graphicData>
        </a:graphic>
      </p:graphicFrame>
      <p:graphicFrame>
        <p:nvGraphicFramePr>
          <p:cNvPr id="29710" name="Object 34"/>
          <p:cNvGraphicFramePr>
            <a:graphicFrameLocks noChangeAspect="1"/>
          </p:cNvGraphicFramePr>
          <p:nvPr/>
        </p:nvGraphicFramePr>
        <p:xfrm>
          <a:off x="5462588" y="5949950"/>
          <a:ext cx="909637" cy="296863"/>
        </p:xfrm>
        <a:graphic>
          <a:graphicData uri="http://schemas.openxmlformats.org/presentationml/2006/ole">
            <p:oleObj spid="_x0000_s29710" name="Equation" r:id="rId16" imgW="622080" imgH="203040" progId="Equation.3">
              <p:embed/>
            </p:oleObj>
          </a:graphicData>
        </a:graphic>
      </p:graphicFrame>
      <p:graphicFrame>
        <p:nvGraphicFramePr>
          <p:cNvPr id="29711" name="Object 35"/>
          <p:cNvGraphicFramePr>
            <a:graphicFrameLocks noChangeAspect="1"/>
          </p:cNvGraphicFramePr>
          <p:nvPr/>
        </p:nvGraphicFramePr>
        <p:xfrm>
          <a:off x="4594225" y="6308725"/>
          <a:ext cx="914400" cy="282575"/>
        </p:xfrm>
        <a:graphic>
          <a:graphicData uri="http://schemas.openxmlformats.org/presentationml/2006/ole">
            <p:oleObj spid="_x0000_s29711" name="Equation" r:id="rId17" imgW="698400" imgH="215640" progId="Equation.3">
              <p:embed/>
            </p:oleObj>
          </a:graphicData>
        </a:graphic>
      </p:graphicFrame>
      <p:sp>
        <p:nvSpPr>
          <p:cNvPr id="29722" name="Oval 36"/>
          <p:cNvSpPr>
            <a:spLocks noChangeArrowheads="1"/>
          </p:cNvSpPr>
          <p:nvPr/>
        </p:nvSpPr>
        <p:spPr bwMode="auto">
          <a:xfrm>
            <a:off x="6948488" y="5734050"/>
            <a:ext cx="792162" cy="503238"/>
          </a:xfrm>
          <a:prstGeom prst="ellipse">
            <a:avLst/>
          </a:prstGeom>
          <a:noFill/>
          <a:ln w="9525">
            <a:solidFill>
              <a:schemeClr val="tx1"/>
            </a:solidFill>
            <a:round/>
            <a:headEnd/>
            <a:tailEnd/>
          </a:ln>
        </p:spPr>
        <p:txBody>
          <a:bodyPr wrap="none" anchor="ctr"/>
          <a:lstStyle/>
          <a:p>
            <a:pPr algn="ctr"/>
            <a:r>
              <a:rPr lang="el-GR">
                <a:latin typeface="Times New Roman" pitchFamily="18" charset="0"/>
                <a:cs typeface="Times New Roman" pitchFamily="18" charset="0"/>
              </a:rPr>
              <a:t>λ</a:t>
            </a:r>
            <a:r>
              <a:rPr lang="en-US">
                <a:latin typeface="Times New Roman" pitchFamily="18" charset="0"/>
                <a:cs typeface="Times New Roman" pitchFamily="18" charset="0"/>
              </a:rPr>
              <a:t>=6</a:t>
            </a:r>
            <a:endParaRPr lang="el-GR">
              <a:latin typeface="Times New Roman" pitchFamily="18" charset="0"/>
              <a:cs typeface="Times New Roman" pitchFamily="18" charset="0"/>
            </a:endParaRPr>
          </a:p>
        </p:txBody>
      </p:sp>
      <p:grpSp>
        <p:nvGrpSpPr>
          <p:cNvPr id="29723" name="Group 40"/>
          <p:cNvGrpSpPr>
            <a:grpSpLocks/>
          </p:cNvGrpSpPr>
          <p:nvPr/>
        </p:nvGrpSpPr>
        <p:grpSpPr bwMode="auto">
          <a:xfrm>
            <a:off x="5364163" y="5734050"/>
            <a:ext cx="1655762" cy="215900"/>
            <a:chOff x="3379" y="3612"/>
            <a:chExt cx="1043" cy="136"/>
          </a:xfrm>
        </p:grpSpPr>
        <p:sp>
          <p:nvSpPr>
            <p:cNvPr id="29724" name="Line 38"/>
            <p:cNvSpPr>
              <a:spLocks noChangeShapeType="1"/>
            </p:cNvSpPr>
            <p:nvPr/>
          </p:nvSpPr>
          <p:spPr bwMode="auto">
            <a:xfrm>
              <a:off x="3379" y="3612"/>
              <a:ext cx="1043" cy="0"/>
            </a:xfrm>
            <a:prstGeom prst="line">
              <a:avLst/>
            </a:prstGeom>
            <a:noFill/>
            <a:ln w="9525">
              <a:solidFill>
                <a:schemeClr val="tx1"/>
              </a:solidFill>
              <a:round/>
              <a:headEnd/>
              <a:tailEnd type="triangle" w="med" len="med"/>
            </a:ln>
          </p:spPr>
          <p:txBody>
            <a:bodyPr/>
            <a:lstStyle/>
            <a:p>
              <a:endParaRPr lang="ar-SA"/>
            </a:p>
          </p:txBody>
        </p:sp>
        <p:sp>
          <p:nvSpPr>
            <p:cNvPr id="29725" name="Line 39"/>
            <p:cNvSpPr>
              <a:spLocks noChangeShapeType="1"/>
            </p:cNvSpPr>
            <p:nvPr/>
          </p:nvSpPr>
          <p:spPr bwMode="auto">
            <a:xfrm>
              <a:off x="3379" y="3612"/>
              <a:ext cx="0" cy="136"/>
            </a:xfrm>
            <a:prstGeom prst="line">
              <a:avLst/>
            </a:prstGeom>
            <a:noFill/>
            <a:ln w="9525">
              <a:solidFill>
                <a:schemeClr val="tx1"/>
              </a:solidFill>
              <a:round/>
              <a:headEnd/>
              <a:tailEnd/>
            </a:ln>
          </p:spPr>
          <p:txBody>
            <a:bodyPr/>
            <a:lstStyle/>
            <a:p>
              <a:endParaRPr lang="ar-SA"/>
            </a:p>
          </p:txBody>
        </p:sp>
      </p:gr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4DC729B8-2914-4C32-8046-D6C1638F6689}" type="slidenum">
              <a:rPr lang="ar-SA" sz="1400"/>
              <a:pPr/>
              <a:t>66</a:t>
            </a:fld>
            <a:endParaRPr lang="en-GB" sz="1400"/>
          </a:p>
        </p:txBody>
      </p:sp>
      <p:sp>
        <p:nvSpPr>
          <p:cNvPr id="30724"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30725"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0726"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30727"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r>
              <a:rPr lang="en-US" sz="2600" u="sng">
                <a:solidFill>
                  <a:srgbClr val="CC0000"/>
                </a:solidFill>
                <a:latin typeface="Times New Roman" pitchFamily="18" charset="0"/>
                <a:cs typeface="Times New Roman" pitchFamily="18" charset="0"/>
              </a:rPr>
              <a:t>4.4 Probability Distribution of Continuous Random Variable</a:t>
            </a:r>
          </a:p>
          <a:p>
            <a:pPr marL="342900" indent="-342900" algn="l"/>
            <a:r>
              <a:rPr lang="en-US" sz="2200">
                <a:latin typeface="Times New Roman" pitchFamily="18" charset="0"/>
                <a:cs typeface="Times New Roman" pitchFamily="18" charset="0"/>
              </a:rPr>
              <a:t>If X is a continuous random variable, then there exist a function </a:t>
            </a:r>
            <a:r>
              <a:rPr lang="en-US" sz="2200" i="1">
                <a:latin typeface="Times New Roman" pitchFamily="18" charset="0"/>
                <a:cs typeface="Times New Roman" pitchFamily="18" charset="0"/>
              </a:rPr>
              <a:t>f(X) </a:t>
            </a:r>
            <a:r>
              <a:rPr lang="en-US" sz="2200">
                <a:latin typeface="Times New Roman" pitchFamily="18" charset="0"/>
                <a:cs typeface="Times New Roman" pitchFamily="18" charset="0"/>
              </a:rPr>
              <a:t>called </a:t>
            </a:r>
            <a:r>
              <a:rPr lang="en-US" sz="2200" i="1" u="sng">
                <a:solidFill>
                  <a:srgbClr val="CC0000"/>
                </a:solidFill>
                <a:latin typeface="Times New Roman" pitchFamily="18" charset="0"/>
                <a:cs typeface="Times New Roman" pitchFamily="18" charset="0"/>
              </a:rPr>
              <a:t>probability density function</a:t>
            </a:r>
            <a:r>
              <a:rPr lang="en-US" sz="2200">
                <a:latin typeface="Times New Roman" pitchFamily="18" charset="0"/>
                <a:cs typeface="Times New Roman" pitchFamily="18" charset="0"/>
              </a:rPr>
              <a:t> that has the following properties:</a:t>
            </a:r>
          </a:p>
          <a:p>
            <a:pPr marL="342900" indent="-342900" algn="l"/>
            <a:endParaRPr lang="en-US" sz="2200">
              <a:latin typeface="Times New Roman" pitchFamily="18" charset="0"/>
              <a:cs typeface="Times New Roman" pitchFamily="18" charset="0"/>
            </a:endParaRPr>
          </a:p>
          <a:p>
            <a:pPr marL="342900" indent="-342900" algn="l"/>
            <a:endParaRPr lang="en-US" sz="2200">
              <a:latin typeface="Times New Roman" pitchFamily="18" charset="0"/>
              <a:cs typeface="Times New Roman" pitchFamily="18" charset="0"/>
            </a:endParaRPr>
          </a:p>
          <a:p>
            <a:pPr marL="342900" indent="-342900" algn="l"/>
            <a:r>
              <a:rPr lang="en-US" sz="2400">
                <a:latin typeface="Times New Roman" pitchFamily="18" charset="0"/>
                <a:cs typeface="Times New Roman" pitchFamily="18" charset="0"/>
              </a:rPr>
              <a:t>1- The area under the probability curve </a:t>
            </a:r>
            <a:r>
              <a:rPr lang="en-US" sz="2400" i="1">
                <a:latin typeface="Times New Roman" pitchFamily="18" charset="0"/>
                <a:cs typeface="Times New Roman" pitchFamily="18" charset="0"/>
              </a:rPr>
              <a:t>f(x)</a:t>
            </a:r>
            <a:r>
              <a:rPr lang="en-US" sz="2400">
                <a:latin typeface="Times New Roman" pitchFamily="18" charset="0"/>
                <a:cs typeface="Times New Roman" pitchFamily="18" charset="0"/>
              </a:rPr>
              <a:t> =1 </a:t>
            </a:r>
          </a:p>
          <a:p>
            <a:pPr marL="342900" indent="-342900" algn="l"/>
            <a:endParaRPr lang="en-US" sz="2400">
              <a:latin typeface="Times New Roman" pitchFamily="18" charset="0"/>
              <a:cs typeface="Times New Roman" pitchFamily="18" charset="0"/>
            </a:endParaRPr>
          </a:p>
          <a:p>
            <a:pPr marL="342900" indent="-342900" algn="l"/>
            <a:endParaRPr lang="en-US" sz="2200">
              <a:latin typeface="Times New Roman" pitchFamily="18" charset="0"/>
              <a:cs typeface="Times New Roman" pitchFamily="18" charset="0"/>
            </a:endParaRPr>
          </a:p>
          <a:p>
            <a:pPr marL="342900" indent="-342900" algn="l"/>
            <a:endParaRPr lang="en-US" sz="2200">
              <a:latin typeface="Times New Roman" pitchFamily="18" charset="0"/>
              <a:cs typeface="Times New Roman" pitchFamily="18" charset="0"/>
            </a:endParaRPr>
          </a:p>
          <a:p>
            <a:pPr marL="342900" indent="-342900" algn="l"/>
            <a:endParaRPr lang="en-US" sz="2200">
              <a:latin typeface="Times New Roman" pitchFamily="18" charset="0"/>
              <a:cs typeface="Times New Roman" pitchFamily="18" charset="0"/>
            </a:endParaRPr>
          </a:p>
          <a:p>
            <a:pPr marL="342900" indent="-342900" algn="l"/>
            <a:r>
              <a:rPr lang="en-US" sz="2600">
                <a:latin typeface="Times New Roman" pitchFamily="18" charset="0"/>
                <a:cs typeface="Times New Roman" pitchFamily="18" charset="0"/>
              </a:rPr>
              <a:t> </a:t>
            </a:r>
            <a:endParaRPr lang="en-US" sz="2600" i="1">
              <a:latin typeface="Times New Roman" pitchFamily="18" charset="0"/>
              <a:cs typeface="Times New Roman" pitchFamily="18" charset="0"/>
            </a:endParaRPr>
          </a:p>
          <a:p>
            <a:pPr marL="342900" indent="-342900" algn="l"/>
            <a:endParaRPr lang="en-US" sz="2600" u="sng">
              <a:solidFill>
                <a:srgbClr val="CC0000"/>
              </a:solidFill>
              <a:latin typeface="Times New Roman" pitchFamily="18" charset="0"/>
              <a:cs typeface="Times New Roman" pitchFamily="18" charset="0"/>
            </a:endParaRPr>
          </a:p>
          <a:p>
            <a:pPr marL="342900" indent="-342900" algn="l"/>
            <a:endParaRPr lang="en-US" sz="2600" b="1">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p:txBody>
      </p:sp>
      <p:grpSp>
        <p:nvGrpSpPr>
          <p:cNvPr id="30728" name="Group 28"/>
          <p:cNvGrpSpPr>
            <a:grpSpLocks/>
          </p:cNvGrpSpPr>
          <p:nvPr/>
        </p:nvGrpSpPr>
        <p:grpSpPr bwMode="auto">
          <a:xfrm>
            <a:off x="755650" y="3068638"/>
            <a:ext cx="3602038" cy="2376487"/>
            <a:chOff x="521" y="1661"/>
            <a:chExt cx="1951" cy="1452"/>
          </a:xfrm>
        </p:grpSpPr>
        <p:sp>
          <p:nvSpPr>
            <p:cNvPr id="30731" name="Rectangle 8"/>
            <p:cNvSpPr>
              <a:spLocks noChangeArrowheads="1"/>
            </p:cNvSpPr>
            <p:nvPr/>
          </p:nvSpPr>
          <p:spPr bwMode="auto">
            <a:xfrm>
              <a:off x="521" y="1661"/>
              <a:ext cx="1951" cy="1452"/>
            </a:xfrm>
            <a:prstGeom prst="rect">
              <a:avLst/>
            </a:prstGeom>
            <a:solidFill>
              <a:srgbClr val="DBEFF1"/>
            </a:solidFill>
            <a:ln w="9525">
              <a:solidFill>
                <a:schemeClr val="tx1"/>
              </a:solidFill>
              <a:miter lim="800000"/>
              <a:headEnd/>
              <a:tailEnd/>
            </a:ln>
          </p:spPr>
          <p:txBody>
            <a:bodyPr wrap="none" anchor="ctr"/>
            <a:lstStyle/>
            <a:p>
              <a:pPr algn="ctr"/>
              <a:endParaRPr lang="en-US"/>
            </a:p>
          </p:txBody>
        </p:sp>
        <p:grpSp>
          <p:nvGrpSpPr>
            <p:cNvPr id="30732" name="Group 26"/>
            <p:cNvGrpSpPr>
              <a:grpSpLocks/>
            </p:cNvGrpSpPr>
            <p:nvPr/>
          </p:nvGrpSpPr>
          <p:grpSpPr bwMode="auto">
            <a:xfrm>
              <a:off x="612" y="1752"/>
              <a:ext cx="1724" cy="1315"/>
              <a:chOff x="612" y="1752"/>
              <a:chExt cx="1724" cy="1315"/>
            </a:xfrm>
          </p:grpSpPr>
          <p:sp>
            <p:nvSpPr>
              <p:cNvPr id="30733" name="Freeform 11"/>
              <p:cNvSpPr>
                <a:spLocks/>
              </p:cNvSpPr>
              <p:nvPr/>
            </p:nvSpPr>
            <p:spPr bwMode="auto">
              <a:xfrm>
                <a:off x="748" y="1858"/>
                <a:ext cx="1316" cy="710"/>
              </a:xfrm>
              <a:custGeom>
                <a:avLst/>
                <a:gdLst>
                  <a:gd name="T0" fmla="*/ 10504 w 1225"/>
                  <a:gd name="T1" fmla="*/ 4 h 846"/>
                  <a:gd name="T2" fmla="*/ 8949 w 1225"/>
                  <a:gd name="T3" fmla="*/ 3 h 846"/>
                  <a:gd name="T4" fmla="*/ 6615 w 1225"/>
                  <a:gd name="T5" fmla="*/ 3 h 846"/>
                  <a:gd name="T6" fmla="*/ 4674 w 1225"/>
                  <a:gd name="T7" fmla="*/ 3 h 846"/>
                  <a:gd name="T8" fmla="*/ 3509 w 1225"/>
                  <a:gd name="T9" fmla="*/ 3 h 846"/>
                  <a:gd name="T10" fmla="*/ 2327 w 1225"/>
                  <a:gd name="T11" fmla="*/ 3 h 846"/>
                  <a:gd name="T12" fmla="*/ 1570 w 1225"/>
                  <a:gd name="T13" fmla="*/ 3 h 846"/>
                  <a:gd name="T14" fmla="*/ 0 w 1225"/>
                  <a:gd name="T15" fmla="*/ 3 h 846"/>
                  <a:gd name="T16" fmla="*/ 0 60000 65536"/>
                  <a:gd name="T17" fmla="*/ 0 60000 65536"/>
                  <a:gd name="T18" fmla="*/ 0 60000 65536"/>
                  <a:gd name="T19" fmla="*/ 0 60000 65536"/>
                  <a:gd name="T20" fmla="*/ 0 60000 65536"/>
                  <a:gd name="T21" fmla="*/ 0 60000 65536"/>
                  <a:gd name="T22" fmla="*/ 0 60000 65536"/>
                  <a:gd name="T23" fmla="*/ 0 60000 65536"/>
                  <a:gd name="T24" fmla="*/ 0 w 1225"/>
                  <a:gd name="T25" fmla="*/ 0 h 846"/>
                  <a:gd name="T26" fmla="*/ 1225 w 1225"/>
                  <a:gd name="T27" fmla="*/ 846 h 8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5" h="846">
                    <a:moveTo>
                      <a:pt x="1225" y="846"/>
                    </a:moveTo>
                    <a:cubicBezTo>
                      <a:pt x="1172" y="498"/>
                      <a:pt x="1119" y="150"/>
                      <a:pt x="1043" y="75"/>
                    </a:cubicBezTo>
                    <a:cubicBezTo>
                      <a:pt x="967" y="0"/>
                      <a:pt x="854" y="370"/>
                      <a:pt x="771" y="393"/>
                    </a:cubicBezTo>
                    <a:cubicBezTo>
                      <a:pt x="688" y="416"/>
                      <a:pt x="604" y="226"/>
                      <a:pt x="544" y="211"/>
                    </a:cubicBezTo>
                    <a:cubicBezTo>
                      <a:pt x="484" y="196"/>
                      <a:pt x="453" y="272"/>
                      <a:pt x="408" y="302"/>
                    </a:cubicBezTo>
                    <a:cubicBezTo>
                      <a:pt x="363" y="332"/>
                      <a:pt x="310" y="386"/>
                      <a:pt x="272" y="393"/>
                    </a:cubicBezTo>
                    <a:cubicBezTo>
                      <a:pt x="234" y="400"/>
                      <a:pt x="227" y="302"/>
                      <a:pt x="182" y="347"/>
                    </a:cubicBezTo>
                    <a:cubicBezTo>
                      <a:pt x="137" y="392"/>
                      <a:pt x="30" y="612"/>
                      <a:pt x="0" y="665"/>
                    </a:cubicBezTo>
                  </a:path>
                </a:pathLst>
              </a:custGeom>
              <a:noFill/>
              <a:ln w="9525">
                <a:solidFill>
                  <a:schemeClr val="tx1"/>
                </a:solidFill>
                <a:round/>
                <a:headEnd/>
                <a:tailEnd/>
              </a:ln>
            </p:spPr>
            <p:txBody>
              <a:bodyPr/>
              <a:lstStyle/>
              <a:p>
                <a:endParaRPr lang="ar-SA"/>
              </a:p>
            </p:txBody>
          </p:sp>
          <p:sp>
            <p:nvSpPr>
              <p:cNvPr id="30734" name="Rectangle 12"/>
              <p:cNvSpPr>
                <a:spLocks noChangeArrowheads="1"/>
              </p:cNvSpPr>
              <p:nvPr/>
            </p:nvSpPr>
            <p:spPr bwMode="auto">
              <a:xfrm>
                <a:off x="2109" y="2795"/>
                <a:ext cx="227" cy="181"/>
              </a:xfrm>
              <a:prstGeom prst="rect">
                <a:avLst/>
              </a:prstGeom>
              <a:solidFill>
                <a:srgbClr val="DBF1F2"/>
              </a:solidFill>
              <a:ln w="9525">
                <a:noFill/>
                <a:miter lim="800000"/>
                <a:headEnd/>
                <a:tailEnd/>
              </a:ln>
            </p:spPr>
            <p:txBody>
              <a:bodyPr wrap="none" anchor="ctr"/>
              <a:lstStyle/>
              <a:p>
                <a:pPr algn="ctr"/>
                <a:r>
                  <a:rPr lang="en-US" i="1">
                    <a:latin typeface="Times New Roman" pitchFamily="18" charset="0"/>
                    <a:cs typeface="Times New Roman" pitchFamily="18" charset="0"/>
                  </a:rPr>
                  <a:t>x</a:t>
                </a:r>
              </a:p>
            </p:txBody>
          </p:sp>
          <p:sp>
            <p:nvSpPr>
              <p:cNvPr id="30735" name="Rectangle 13"/>
              <p:cNvSpPr>
                <a:spLocks noChangeArrowheads="1"/>
              </p:cNvSpPr>
              <p:nvPr/>
            </p:nvSpPr>
            <p:spPr bwMode="auto">
              <a:xfrm>
                <a:off x="1474" y="1752"/>
                <a:ext cx="227" cy="181"/>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f(x)</a:t>
                </a:r>
              </a:p>
            </p:txBody>
          </p:sp>
          <p:sp>
            <p:nvSpPr>
              <p:cNvPr id="30736" name="Line 14"/>
              <p:cNvSpPr>
                <a:spLocks noChangeShapeType="1"/>
              </p:cNvSpPr>
              <p:nvPr/>
            </p:nvSpPr>
            <p:spPr bwMode="auto">
              <a:xfrm>
                <a:off x="1429" y="1797"/>
                <a:ext cx="0" cy="1270"/>
              </a:xfrm>
              <a:prstGeom prst="line">
                <a:avLst/>
              </a:prstGeom>
              <a:noFill/>
              <a:ln w="9525">
                <a:solidFill>
                  <a:schemeClr val="tx1"/>
                </a:solidFill>
                <a:round/>
                <a:headEnd type="triangle" w="med" len="med"/>
                <a:tailEnd type="triangle" w="med" len="med"/>
              </a:ln>
            </p:spPr>
            <p:txBody>
              <a:bodyPr/>
              <a:lstStyle/>
              <a:p>
                <a:endParaRPr lang="ar-SA"/>
              </a:p>
            </p:txBody>
          </p:sp>
          <p:sp>
            <p:nvSpPr>
              <p:cNvPr id="30737" name="Line 15"/>
              <p:cNvSpPr>
                <a:spLocks noChangeShapeType="1"/>
              </p:cNvSpPr>
              <p:nvPr/>
            </p:nvSpPr>
            <p:spPr bwMode="auto">
              <a:xfrm flipH="1">
                <a:off x="612" y="2750"/>
                <a:ext cx="1588" cy="0"/>
              </a:xfrm>
              <a:prstGeom prst="line">
                <a:avLst/>
              </a:prstGeom>
              <a:noFill/>
              <a:ln w="9525">
                <a:solidFill>
                  <a:schemeClr val="tx1"/>
                </a:solidFill>
                <a:round/>
                <a:headEnd type="triangle" w="med" len="med"/>
                <a:tailEnd type="triangle" w="med" len="med"/>
              </a:ln>
            </p:spPr>
            <p:txBody>
              <a:bodyPr/>
              <a:lstStyle/>
              <a:p>
                <a:endParaRPr lang="ar-SA"/>
              </a:p>
            </p:txBody>
          </p:sp>
          <p:sp>
            <p:nvSpPr>
              <p:cNvPr id="30738" name="Line 16"/>
              <p:cNvSpPr>
                <a:spLocks noChangeShapeType="1"/>
              </p:cNvSpPr>
              <p:nvPr/>
            </p:nvSpPr>
            <p:spPr bwMode="auto">
              <a:xfrm flipH="1">
                <a:off x="1791" y="2478"/>
                <a:ext cx="182" cy="226"/>
              </a:xfrm>
              <a:prstGeom prst="line">
                <a:avLst/>
              </a:prstGeom>
              <a:noFill/>
              <a:ln w="9525">
                <a:solidFill>
                  <a:schemeClr val="bg2"/>
                </a:solidFill>
                <a:round/>
                <a:headEnd/>
                <a:tailEnd/>
              </a:ln>
            </p:spPr>
            <p:txBody>
              <a:bodyPr/>
              <a:lstStyle/>
              <a:p>
                <a:endParaRPr lang="ar-SA"/>
              </a:p>
            </p:txBody>
          </p:sp>
          <p:sp>
            <p:nvSpPr>
              <p:cNvPr id="30739" name="Line 17"/>
              <p:cNvSpPr>
                <a:spLocks noChangeShapeType="1"/>
              </p:cNvSpPr>
              <p:nvPr/>
            </p:nvSpPr>
            <p:spPr bwMode="auto">
              <a:xfrm flipH="1">
                <a:off x="1156" y="2205"/>
                <a:ext cx="363" cy="499"/>
              </a:xfrm>
              <a:prstGeom prst="line">
                <a:avLst/>
              </a:prstGeom>
              <a:noFill/>
              <a:ln w="9525">
                <a:solidFill>
                  <a:schemeClr val="bg2"/>
                </a:solidFill>
                <a:round/>
                <a:headEnd/>
                <a:tailEnd/>
              </a:ln>
            </p:spPr>
            <p:txBody>
              <a:bodyPr/>
              <a:lstStyle/>
              <a:p>
                <a:endParaRPr lang="ar-SA"/>
              </a:p>
            </p:txBody>
          </p:sp>
          <p:sp>
            <p:nvSpPr>
              <p:cNvPr id="30740" name="Line 18"/>
              <p:cNvSpPr>
                <a:spLocks noChangeShapeType="1"/>
              </p:cNvSpPr>
              <p:nvPr/>
            </p:nvSpPr>
            <p:spPr bwMode="auto">
              <a:xfrm flipH="1">
                <a:off x="884" y="2069"/>
                <a:ext cx="454" cy="590"/>
              </a:xfrm>
              <a:prstGeom prst="line">
                <a:avLst/>
              </a:prstGeom>
              <a:noFill/>
              <a:ln w="9525">
                <a:solidFill>
                  <a:schemeClr val="bg2"/>
                </a:solidFill>
                <a:round/>
                <a:headEnd/>
                <a:tailEnd/>
              </a:ln>
            </p:spPr>
            <p:txBody>
              <a:bodyPr/>
              <a:lstStyle/>
              <a:p>
                <a:endParaRPr lang="ar-SA"/>
              </a:p>
            </p:txBody>
          </p:sp>
          <p:sp>
            <p:nvSpPr>
              <p:cNvPr id="30741" name="Line 19"/>
              <p:cNvSpPr>
                <a:spLocks noChangeShapeType="1"/>
              </p:cNvSpPr>
              <p:nvPr/>
            </p:nvSpPr>
            <p:spPr bwMode="auto">
              <a:xfrm flipH="1">
                <a:off x="748" y="2205"/>
                <a:ext cx="318" cy="454"/>
              </a:xfrm>
              <a:prstGeom prst="line">
                <a:avLst/>
              </a:prstGeom>
              <a:noFill/>
              <a:ln w="9525">
                <a:solidFill>
                  <a:schemeClr val="bg2"/>
                </a:solidFill>
                <a:round/>
                <a:headEnd/>
                <a:tailEnd/>
              </a:ln>
            </p:spPr>
            <p:txBody>
              <a:bodyPr/>
              <a:lstStyle/>
              <a:p>
                <a:endParaRPr lang="ar-SA"/>
              </a:p>
            </p:txBody>
          </p:sp>
          <p:sp>
            <p:nvSpPr>
              <p:cNvPr id="30742" name="Line 20"/>
              <p:cNvSpPr>
                <a:spLocks noChangeShapeType="1"/>
              </p:cNvSpPr>
              <p:nvPr/>
            </p:nvSpPr>
            <p:spPr bwMode="auto">
              <a:xfrm flipH="1">
                <a:off x="1655" y="2296"/>
                <a:ext cx="317" cy="408"/>
              </a:xfrm>
              <a:prstGeom prst="line">
                <a:avLst/>
              </a:prstGeom>
              <a:noFill/>
              <a:ln w="9525">
                <a:solidFill>
                  <a:schemeClr val="bg2"/>
                </a:solidFill>
                <a:round/>
                <a:headEnd/>
                <a:tailEnd/>
              </a:ln>
            </p:spPr>
            <p:txBody>
              <a:bodyPr/>
              <a:lstStyle/>
              <a:p>
                <a:endParaRPr lang="ar-SA"/>
              </a:p>
            </p:txBody>
          </p:sp>
          <p:sp>
            <p:nvSpPr>
              <p:cNvPr id="30743" name="Line 21"/>
              <p:cNvSpPr>
                <a:spLocks noChangeShapeType="1"/>
              </p:cNvSpPr>
              <p:nvPr/>
            </p:nvSpPr>
            <p:spPr bwMode="auto">
              <a:xfrm flipH="1">
                <a:off x="1474" y="2115"/>
                <a:ext cx="453" cy="589"/>
              </a:xfrm>
              <a:prstGeom prst="line">
                <a:avLst/>
              </a:prstGeom>
              <a:noFill/>
              <a:ln w="9525">
                <a:solidFill>
                  <a:schemeClr val="bg2"/>
                </a:solidFill>
                <a:round/>
                <a:headEnd/>
                <a:tailEnd/>
              </a:ln>
            </p:spPr>
            <p:txBody>
              <a:bodyPr/>
              <a:lstStyle/>
              <a:p>
                <a:endParaRPr lang="ar-SA"/>
              </a:p>
            </p:txBody>
          </p:sp>
          <p:sp>
            <p:nvSpPr>
              <p:cNvPr id="30744" name="Line 22"/>
              <p:cNvSpPr>
                <a:spLocks noChangeShapeType="1"/>
              </p:cNvSpPr>
              <p:nvPr/>
            </p:nvSpPr>
            <p:spPr bwMode="auto">
              <a:xfrm flipH="1">
                <a:off x="1338" y="1933"/>
                <a:ext cx="544" cy="771"/>
              </a:xfrm>
              <a:prstGeom prst="line">
                <a:avLst/>
              </a:prstGeom>
              <a:noFill/>
              <a:ln w="9525">
                <a:solidFill>
                  <a:schemeClr val="bg2"/>
                </a:solidFill>
                <a:round/>
                <a:headEnd/>
                <a:tailEnd/>
              </a:ln>
            </p:spPr>
            <p:txBody>
              <a:bodyPr/>
              <a:lstStyle/>
              <a:p>
                <a:endParaRPr lang="ar-SA"/>
              </a:p>
            </p:txBody>
          </p:sp>
          <p:sp>
            <p:nvSpPr>
              <p:cNvPr id="30745" name="Line 23"/>
              <p:cNvSpPr>
                <a:spLocks noChangeShapeType="1"/>
              </p:cNvSpPr>
              <p:nvPr/>
            </p:nvSpPr>
            <p:spPr bwMode="auto">
              <a:xfrm flipH="1">
                <a:off x="1020" y="2160"/>
                <a:ext cx="409" cy="544"/>
              </a:xfrm>
              <a:prstGeom prst="line">
                <a:avLst/>
              </a:prstGeom>
              <a:noFill/>
              <a:ln w="9525">
                <a:solidFill>
                  <a:schemeClr val="bg2"/>
                </a:solidFill>
                <a:round/>
                <a:headEnd/>
                <a:tailEnd/>
              </a:ln>
            </p:spPr>
            <p:txBody>
              <a:bodyPr/>
              <a:lstStyle/>
              <a:p>
                <a:endParaRPr lang="ar-SA"/>
              </a:p>
            </p:txBody>
          </p:sp>
        </p:grpSp>
      </p:grpSp>
      <p:grpSp>
        <p:nvGrpSpPr>
          <p:cNvPr id="30729" name="Group 27"/>
          <p:cNvGrpSpPr>
            <a:grpSpLocks/>
          </p:cNvGrpSpPr>
          <p:nvPr/>
        </p:nvGrpSpPr>
        <p:grpSpPr bwMode="auto">
          <a:xfrm>
            <a:off x="4643438" y="3282950"/>
            <a:ext cx="2665412" cy="1009650"/>
            <a:chOff x="2925" y="1842"/>
            <a:chExt cx="1679" cy="636"/>
          </a:xfrm>
        </p:grpSpPr>
        <p:sp>
          <p:nvSpPr>
            <p:cNvPr id="30730" name="Rectangle 24"/>
            <p:cNvSpPr>
              <a:spLocks noChangeArrowheads="1"/>
            </p:cNvSpPr>
            <p:nvPr/>
          </p:nvSpPr>
          <p:spPr bwMode="auto">
            <a:xfrm>
              <a:off x="2925" y="1842"/>
              <a:ext cx="1679" cy="636"/>
            </a:xfrm>
            <a:prstGeom prst="rect">
              <a:avLst/>
            </a:prstGeom>
            <a:noFill/>
            <a:ln w="38100" cmpd="dbl">
              <a:solidFill>
                <a:schemeClr val="bg2"/>
              </a:solidFill>
              <a:miter lim="800000"/>
              <a:headEnd/>
              <a:tailEnd/>
            </a:ln>
          </p:spPr>
          <p:txBody>
            <a:bodyPr wrap="none" anchor="ctr"/>
            <a:lstStyle/>
            <a:p>
              <a:pPr algn="l"/>
              <a:r>
                <a:rPr lang="en-US">
                  <a:latin typeface="Times New Roman" pitchFamily="18" charset="0"/>
                  <a:cs typeface="Times New Roman" pitchFamily="18" charset="0"/>
                </a:rPr>
                <a:t>area=  </a:t>
              </a:r>
            </a:p>
          </p:txBody>
        </p:sp>
        <p:graphicFrame>
          <p:nvGraphicFramePr>
            <p:cNvPr id="30722" name="Object 25"/>
            <p:cNvGraphicFramePr>
              <a:graphicFrameLocks noChangeAspect="1"/>
            </p:cNvGraphicFramePr>
            <p:nvPr/>
          </p:nvGraphicFramePr>
          <p:xfrm>
            <a:off x="3424" y="1979"/>
            <a:ext cx="771" cy="428"/>
          </p:xfrm>
          <a:graphic>
            <a:graphicData uri="http://schemas.openxmlformats.org/presentationml/2006/ole">
              <p:oleObj spid="_x0000_s30722" name="Equation" r:id="rId4" imgW="799920" imgH="444240" progId="Equation.3">
                <p:embed/>
              </p:oleObj>
            </a:graphicData>
          </a:graphic>
        </p:graphicFrame>
      </p:gr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1AB53B0E-2C1D-42C8-8CEC-EB07C11242FE}" type="slidenum">
              <a:rPr lang="ar-SA" sz="1400"/>
              <a:pPr/>
              <a:t>67</a:t>
            </a:fld>
            <a:endParaRPr lang="en-GB" sz="1400"/>
          </a:p>
        </p:txBody>
      </p:sp>
      <p:sp>
        <p:nvSpPr>
          <p:cNvPr id="31750" name="Rectangle 2"/>
          <p:cNvSpPr>
            <a:spLocks noGrp="1" noChangeArrowheads="1"/>
          </p:cNvSpPr>
          <p:nvPr>
            <p:ph type="body" sz="half" idx="4294967295"/>
          </p:nvPr>
        </p:nvSpPr>
        <p:spPr>
          <a:xfrm>
            <a:off x="0" y="260350"/>
            <a:ext cx="8893175" cy="6337300"/>
          </a:xfrm>
        </p:spPr>
        <p:txBody>
          <a:bodyPr/>
          <a:lstStyle/>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r>
              <a:rPr lang="en-US" sz="2400" smtClean="0">
                <a:latin typeface="Times New Roman" pitchFamily="18" charset="0"/>
                <a:cs typeface="Times New Roman" pitchFamily="18" charset="0"/>
              </a:rPr>
              <a:t>2- Probability of interval events are given by areas under the probability curve</a:t>
            </a: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endParaRPr lang="en-US" sz="2400" smtClean="0">
              <a:latin typeface="Times New Roman" pitchFamily="18" charset="0"/>
              <a:cs typeface="Times New Roman" pitchFamily="18" charset="0"/>
            </a:endParaRPr>
          </a:p>
          <a:p>
            <a:pPr eaLnBrk="1" hangingPunct="1">
              <a:spcBef>
                <a:spcPct val="0"/>
              </a:spcBef>
              <a:buFontTx/>
              <a:buNone/>
            </a:pPr>
            <a:r>
              <a:rPr lang="en-US" sz="2400" smtClean="0">
                <a:latin typeface="Times New Roman" pitchFamily="18" charset="0"/>
                <a:cs typeface="Times New Roman" pitchFamily="18" charset="0"/>
              </a:rPr>
              <a:t>3- P(X=a)=0  (why?)</a:t>
            </a:r>
          </a:p>
          <a:p>
            <a:pPr eaLnBrk="1" hangingPunct="1">
              <a:spcBef>
                <a:spcPct val="0"/>
              </a:spcBef>
              <a:buFontTx/>
              <a:buNone/>
            </a:pPr>
            <a:r>
              <a:rPr lang="en-US" sz="2400" smtClean="0">
                <a:latin typeface="Times New Roman" pitchFamily="18" charset="0"/>
                <a:cs typeface="Times New Roman" pitchFamily="18" charset="0"/>
              </a:rPr>
              <a:t>4-P(X≥a)=P(X&gt;a)  and P(X≤ a)=P(X&lt;a)</a:t>
            </a:r>
          </a:p>
          <a:p>
            <a:pPr eaLnBrk="1" hangingPunct="1">
              <a:spcBef>
                <a:spcPct val="0"/>
              </a:spcBef>
              <a:buFontTx/>
              <a:buNone/>
            </a:pPr>
            <a:r>
              <a:rPr lang="en-US" sz="2400" smtClean="0">
                <a:latin typeface="Times New Roman" pitchFamily="18" charset="0"/>
                <a:cs typeface="Times New Roman" pitchFamily="18" charset="0"/>
              </a:rPr>
              <a:t>7- P(X≤ a)= P(X&lt;a) is the cumulative probability </a:t>
            </a:r>
          </a:p>
          <a:p>
            <a:pPr eaLnBrk="1" hangingPunct="1">
              <a:spcBef>
                <a:spcPct val="0"/>
              </a:spcBef>
              <a:buFontTx/>
              <a:buNone/>
            </a:pPr>
            <a:r>
              <a:rPr lang="en-US" sz="2400" smtClean="0">
                <a:latin typeface="Times New Roman" pitchFamily="18" charset="0"/>
                <a:cs typeface="Times New Roman" pitchFamily="18" charset="0"/>
              </a:rPr>
              <a:t>5- P(X≥a)= 1- P(X≤a)</a:t>
            </a:r>
          </a:p>
          <a:p>
            <a:pPr eaLnBrk="1" hangingPunct="1">
              <a:spcBef>
                <a:spcPct val="0"/>
              </a:spcBef>
              <a:buFontTx/>
              <a:buNone/>
            </a:pPr>
            <a:r>
              <a:rPr lang="en-US" sz="2400" smtClean="0">
                <a:latin typeface="Times New Roman" pitchFamily="18" charset="0"/>
                <a:cs typeface="Times New Roman" pitchFamily="18" charset="0"/>
              </a:rPr>
              <a:t>6-P(a&lt;X&lt;b)=P(X&lt;b)-P(X&lt;a)</a:t>
            </a:r>
          </a:p>
          <a:p>
            <a:pPr eaLnBrk="1" hangingPunct="1">
              <a:spcBef>
                <a:spcPct val="0"/>
              </a:spcBef>
              <a:buFontTx/>
              <a:buNone/>
            </a:pPr>
            <a:endParaRPr lang="en-US" sz="2400" smtClean="0">
              <a:latin typeface="Times New Roman" pitchFamily="18" charset="0"/>
              <a:cs typeface="Times New Roman" pitchFamily="18" charset="0"/>
            </a:endParaRPr>
          </a:p>
        </p:txBody>
      </p:sp>
      <p:sp>
        <p:nvSpPr>
          <p:cNvPr id="31751"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1752"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grpSp>
        <p:nvGrpSpPr>
          <p:cNvPr id="31753" name="Group 40"/>
          <p:cNvGrpSpPr>
            <a:grpSpLocks/>
          </p:cNvGrpSpPr>
          <p:nvPr/>
        </p:nvGrpSpPr>
        <p:grpSpPr bwMode="auto">
          <a:xfrm>
            <a:off x="250825" y="2060575"/>
            <a:ext cx="2736850" cy="1873250"/>
            <a:chOff x="339" y="1298"/>
            <a:chExt cx="1725" cy="998"/>
          </a:xfrm>
        </p:grpSpPr>
        <p:grpSp>
          <p:nvGrpSpPr>
            <p:cNvPr id="31819" name="Group 38"/>
            <p:cNvGrpSpPr>
              <a:grpSpLocks/>
            </p:cNvGrpSpPr>
            <p:nvPr/>
          </p:nvGrpSpPr>
          <p:grpSpPr bwMode="auto">
            <a:xfrm>
              <a:off x="339" y="1298"/>
              <a:ext cx="1725" cy="998"/>
              <a:chOff x="2335" y="1389"/>
              <a:chExt cx="2269" cy="1497"/>
            </a:xfrm>
          </p:grpSpPr>
          <p:grpSp>
            <p:nvGrpSpPr>
              <p:cNvPr id="31821" name="Group 35"/>
              <p:cNvGrpSpPr>
                <a:grpSpLocks/>
              </p:cNvGrpSpPr>
              <p:nvPr/>
            </p:nvGrpSpPr>
            <p:grpSpPr bwMode="auto">
              <a:xfrm>
                <a:off x="2335" y="1389"/>
                <a:ext cx="2269" cy="1497"/>
                <a:chOff x="476" y="1389"/>
                <a:chExt cx="2269" cy="1497"/>
              </a:xfrm>
            </p:grpSpPr>
            <p:sp>
              <p:nvSpPr>
                <p:cNvPr id="31824" name="Rectangle 9"/>
                <p:cNvSpPr>
                  <a:spLocks noChangeArrowheads="1"/>
                </p:cNvSpPr>
                <p:nvPr/>
              </p:nvSpPr>
              <p:spPr bwMode="auto">
                <a:xfrm>
                  <a:off x="476" y="1389"/>
                  <a:ext cx="2269" cy="1497"/>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1825" name="Freeform 11"/>
                <p:cNvSpPr>
                  <a:spLocks/>
                </p:cNvSpPr>
                <p:nvPr/>
              </p:nvSpPr>
              <p:spPr bwMode="auto">
                <a:xfrm>
                  <a:off x="740" y="1592"/>
                  <a:ext cx="1531" cy="732"/>
                </a:xfrm>
                <a:custGeom>
                  <a:avLst/>
                  <a:gdLst>
                    <a:gd name="T0" fmla="*/ 984434 w 1225"/>
                    <a:gd name="T1" fmla="*/ 11 h 846"/>
                    <a:gd name="T2" fmla="*/ 838686 w 1225"/>
                    <a:gd name="T3" fmla="*/ 3 h 846"/>
                    <a:gd name="T4" fmla="*/ 620166 w 1225"/>
                    <a:gd name="T5" fmla="*/ 5 h 846"/>
                    <a:gd name="T6" fmla="*/ 437210 w 1225"/>
                    <a:gd name="T7" fmla="*/ 3 h 846"/>
                    <a:gd name="T8" fmla="*/ 327868 w 1225"/>
                    <a:gd name="T9" fmla="*/ 3 h 846"/>
                    <a:gd name="T10" fmla="*/ 218764 w 1225"/>
                    <a:gd name="T11" fmla="*/ 5 h 846"/>
                    <a:gd name="T12" fmla="*/ 146402 w 1225"/>
                    <a:gd name="T13" fmla="*/ 4 h 846"/>
                    <a:gd name="T14" fmla="*/ 0 w 1225"/>
                    <a:gd name="T15" fmla="*/ 9 h 846"/>
                    <a:gd name="T16" fmla="*/ 0 60000 65536"/>
                    <a:gd name="T17" fmla="*/ 0 60000 65536"/>
                    <a:gd name="T18" fmla="*/ 0 60000 65536"/>
                    <a:gd name="T19" fmla="*/ 0 60000 65536"/>
                    <a:gd name="T20" fmla="*/ 0 60000 65536"/>
                    <a:gd name="T21" fmla="*/ 0 60000 65536"/>
                    <a:gd name="T22" fmla="*/ 0 60000 65536"/>
                    <a:gd name="T23" fmla="*/ 0 60000 65536"/>
                    <a:gd name="T24" fmla="*/ 0 w 1225"/>
                    <a:gd name="T25" fmla="*/ 0 h 846"/>
                    <a:gd name="T26" fmla="*/ 1225 w 1225"/>
                    <a:gd name="T27" fmla="*/ 846 h 8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5" h="846">
                      <a:moveTo>
                        <a:pt x="1225" y="846"/>
                      </a:moveTo>
                      <a:cubicBezTo>
                        <a:pt x="1172" y="498"/>
                        <a:pt x="1119" y="150"/>
                        <a:pt x="1043" y="75"/>
                      </a:cubicBezTo>
                      <a:cubicBezTo>
                        <a:pt x="967" y="0"/>
                        <a:pt x="854" y="370"/>
                        <a:pt x="771" y="393"/>
                      </a:cubicBezTo>
                      <a:cubicBezTo>
                        <a:pt x="688" y="416"/>
                        <a:pt x="604" y="226"/>
                        <a:pt x="544" y="211"/>
                      </a:cubicBezTo>
                      <a:cubicBezTo>
                        <a:pt x="484" y="196"/>
                        <a:pt x="453" y="272"/>
                        <a:pt x="408" y="302"/>
                      </a:cubicBezTo>
                      <a:cubicBezTo>
                        <a:pt x="363" y="332"/>
                        <a:pt x="310" y="386"/>
                        <a:pt x="272" y="393"/>
                      </a:cubicBezTo>
                      <a:cubicBezTo>
                        <a:pt x="234" y="400"/>
                        <a:pt x="227" y="302"/>
                        <a:pt x="182" y="347"/>
                      </a:cubicBezTo>
                      <a:cubicBezTo>
                        <a:pt x="137" y="392"/>
                        <a:pt x="30" y="612"/>
                        <a:pt x="0" y="665"/>
                      </a:cubicBezTo>
                    </a:path>
                  </a:pathLst>
                </a:custGeom>
                <a:noFill/>
                <a:ln w="9525">
                  <a:solidFill>
                    <a:schemeClr val="tx1"/>
                  </a:solidFill>
                  <a:round/>
                  <a:headEnd/>
                  <a:tailEnd/>
                </a:ln>
              </p:spPr>
              <p:txBody>
                <a:bodyPr/>
                <a:lstStyle/>
                <a:p>
                  <a:endParaRPr lang="ar-SA"/>
                </a:p>
              </p:txBody>
            </p:sp>
            <p:sp>
              <p:nvSpPr>
                <p:cNvPr id="31826" name="Rectangle 13"/>
                <p:cNvSpPr>
                  <a:spLocks noChangeArrowheads="1"/>
                </p:cNvSpPr>
                <p:nvPr/>
              </p:nvSpPr>
              <p:spPr bwMode="auto">
                <a:xfrm>
                  <a:off x="1585" y="1483"/>
                  <a:ext cx="263" cy="187"/>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f(x)</a:t>
                  </a:r>
                </a:p>
              </p:txBody>
            </p:sp>
            <p:sp>
              <p:nvSpPr>
                <p:cNvPr id="31827" name="Line 14"/>
                <p:cNvSpPr>
                  <a:spLocks noChangeShapeType="1"/>
                </p:cNvSpPr>
                <p:nvPr/>
              </p:nvSpPr>
              <p:spPr bwMode="auto">
                <a:xfrm>
                  <a:off x="1532" y="1529"/>
                  <a:ext cx="0" cy="1310"/>
                </a:xfrm>
                <a:prstGeom prst="line">
                  <a:avLst/>
                </a:prstGeom>
                <a:noFill/>
                <a:ln w="9525">
                  <a:solidFill>
                    <a:schemeClr val="tx1"/>
                  </a:solidFill>
                  <a:round/>
                  <a:headEnd type="triangle" w="med" len="med"/>
                  <a:tailEnd type="triangle" w="med" len="med"/>
                </a:ln>
              </p:spPr>
              <p:txBody>
                <a:bodyPr/>
                <a:lstStyle/>
                <a:p>
                  <a:endParaRPr lang="ar-SA"/>
                </a:p>
              </p:txBody>
            </p:sp>
            <p:sp>
              <p:nvSpPr>
                <p:cNvPr id="31828" name="Line 17"/>
                <p:cNvSpPr>
                  <a:spLocks noChangeShapeType="1"/>
                </p:cNvSpPr>
                <p:nvPr/>
              </p:nvSpPr>
              <p:spPr bwMode="auto">
                <a:xfrm flipH="1">
                  <a:off x="1215" y="1950"/>
                  <a:ext cx="422" cy="515"/>
                </a:xfrm>
                <a:prstGeom prst="line">
                  <a:avLst/>
                </a:prstGeom>
                <a:noFill/>
                <a:ln w="9525">
                  <a:solidFill>
                    <a:schemeClr val="bg2"/>
                  </a:solidFill>
                  <a:round/>
                  <a:headEnd/>
                  <a:tailEnd/>
                </a:ln>
              </p:spPr>
              <p:txBody>
                <a:bodyPr/>
                <a:lstStyle/>
                <a:p>
                  <a:endParaRPr lang="ar-SA"/>
                </a:p>
              </p:txBody>
            </p:sp>
            <p:sp>
              <p:nvSpPr>
                <p:cNvPr id="31829" name="Line 22"/>
                <p:cNvSpPr>
                  <a:spLocks noChangeShapeType="1"/>
                </p:cNvSpPr>
                <p:nvPr/>
              </p:nvSpPr>
              <p:spPr bwMode="auto">
                <a:xfrm flipH="1">
                  <a:off x="1381" y="1797"/>
                  <a:ext cx="546" cy="681"/>
                </a:xfrm>
                <a:prstGeom prst="line">
                  <a:avLst/>
                </a:prstGeom>
                <a:noFill/>
                <a:ln w="9525">
                  <a:solidFill>
                    <a:schemeClr val="bg2"/>
                  </a:solidFill>
                  <a:round/>
                  <a:headEnd/>
                  <a:tailEnd/>
                </a:ln>
              </p:spPr>
              <p:txBody>
                <a:bodyPr/>
                <a:lstStyle/>
                <a:p>
                  <a:endParaRPr lang="ar-SA"/>
                </a:p>
              </p:txBody>
            </p:sp>
            <p:sp>
              <p:nvSpPr>
                <p:cNvPr id="31830" name="Line 23"/>
                <p:cNvSpPr>
                  <a:spLocks noChangeShapeType="1"/>
                </p:cNvSpPr>
                <p:nvPr/>
              </p:nvSpPr>
              <p:spPr bwMode="auto">
                <a:xfrm flipH="1">
                  <a:off x="1057" y="1904"/>
                  <a:ext cx="475" cy="561"/>
                </a:xfrm>
                <a:prstGeom prst="line">
                  <a:avLst/>
                </a:prstGeom>
                <a:noFill/>
                <a:ln w="9525">
                  <a:solidFill>
                    <a:schemeClr val="bg2"/>
                  </a:solidFill>
                  <a:round/>
                  <a:headEnd/>
                  <a:tailEnd/>
                </a:ln>
              </p:spPr>
              <p:txBody>
                <a:bodyPr/>
                <a:lstStyle/>
                <a:p>
                  <a:endParaRPr lang="ar-SA"/>
                </a:p>
              </p:txBody>
            </p:sp>
            <p:sp>
              <p:nvSpPr>
                <p:cNvPr id="31831" name="Line 26"/>
                <p:cNvSpPr>
                  <a:spLocks noChangeShapeType="1"/>
                </p:cNvSpPr>
                <p:nvPr/>
              </p:nvSpPr>
              <p:spPr bwMode="auto">
                <a:xfrm>
                  <a:off x="1973" y="1706"/>
                  <a:ext cx="0" cy="772"/>
                </a:xfrm>
                <a:prstGeom prst="line">
                  <a:avLst/>
                </a:prstGeom>
                <a:noFill/>
                <a:ln w="9525">
                  <a:solidFill>
                    <a:schemeClr val="bg2"/>
                  </a:solidFill>
                  <a:round/>
                  <a:headEnd/>
                  <a:tailEnd/>
                </a:ln>
              </p:spPr>
              <p:txBody>
                <a:bodyPr/>
                <a:lstStyle/>
                <a:p>
                  <a:endParaRPr lang="ar-SA"/>
                </a:p>
              </p:txBody>
            </p:sp>
            <p:sp>
              <p:nvSpPr>
                <p:cNvPr id="31832" name="Line 27"/>
                <p:cNvSpPr>
                  <a:spLocks noChangeShapeType="1"/>
                </p:cNvSpPr>
                <p:nvPr/>
              </p:nvSpPr>
              <p:spPr bwMode="auto">
                <a:xfrm flipH="1">
                  <a:off x="1551" y="1979"/>
                  <a:ext cx="422" cy="515"/>
                </a:xfrm>
                <a:prstGeom prst="line">
                  <a:avLst/>
                </a:prstGeom>
                <a:noFill/>
                <a:ln w="9525">
                  <a:solidFill>
                    <a:schemeClr val="bg2"/>
                  </a:solidFill>
                  <a:round/>
                  <a:headEnd/>
                  <a:tailEnd/>
                </a:ln>
              </p:spPr>
              <p:txBody>
                <a:bodyPr/>
                <a:lstStyle/>
                <a:p>
                  <a:endParaRPr lang="ar-SA"/>
                </a:p>
              </p:txBody>
            </p:sp>
            <p:sp>
              <p:nvSpPr>
                <p:cNvPr id="31833" name="Line 28"/>
                <p:cNvSpPr>
                  <a:spLocks noChangeShapeType="1"/>
                </p:cNvSpPr>
                <p:nvPr/>
              </p:nvSpPr>
              <p:spPr bwMode="auto">
                <a:xfrm flipH="1">
                  <a:off x="1066" y="1797"/>
                  <a:ext cx="362" cy="454"/>
                </a:xfrm>
                <a:prstGeom prst="line">
                  <a:avLst/>
                </a:prstGeom>
                <a:noFill/>
                <a:ln w="9525">
                  <a:solidFill>
                    <a:schemeClr val="bg2"/>
                  </a:solidFill>
                  <a:round/>
                  <a:headEnd/>
                  <a:tailEnd/>
                </a:ln>
              </p:spPr>
              <p:txBody>
                <a:bodyPr/>
                <a:lstStyle/>
                <a:p>
                  <a:endParaRPr lang="ar-SA"/>
                </a:p>
              </p:txBody>
            </p:sp>
            <p:sp>
              <p:nvSpPr>
                <p:cNvPr id="31834" name="Line 30"/>
                <p:cNvSpPr>
                  <a:spLocks noChangeShapeType="1"/>
                </p:cNvSpPr>
                <p:nvPr/>
              </p:nvSpPr>
              <p:spPr bwMode="auto">
                <a:xfrm flipH="1">
                  <a:off x="1746" y="2205"/>
                  <a:ext cx="227" cy="273"/>
                </a:xfrm>
                <a:prstGeom prst="line">
                  <a:avLst/>
                </a:prstGeom>
                <a:noFill/>
                <a:ln w="9525">
                  <a:solidFill>
                    <a:schemeClr val="bg2"/>
                  </a:solidFill>
                  <a:round/>
                  <a:headEnd/>
                  <a:tailEnd/>
                </a:ln>
              </p:spPr>
              <p:txBody>
                <a:bodyPr/>
                <a:lstStyle/>
                <a:p>
                  <a:endParaRPr lang="ar-SA"/>
                </a:p>
              </p:txBody>
            </p:sp>
            <p:sp>
              <p:nvSpPr>
                <p:cNvPr id="31835" name="Line 31"/>
                <p:cNvSpPr>
                  <a:spLocks noChangeShapeType="1"/>
                </p:cNvSpPr>
                <p:nvPr/>
              </p:nvSpPr>
              <p:spPr bwMode="auto">
                <a:xfrm flipH="1">
                  <a:off x="1066" y="1842"/>
                  <a:ext cx="181" cy="227"/>
                </a:xfrm>
                <a:prstGeom prst="line">
                  <a:avLst/>
                </a:prstGeom>
                <a:noFill/>
                <a:ln w="9525">
                  <a:solidFill>
                    <a:schemeClr val="bg2"/>
                  </a:solidFill>
                  <a:round/>
                  <a:headEnd/>
                  <a:tailEnd/>
                </a:ln>
              </p:spPr>
              <p:txBody>
                <a:bodyPr/>
                <a:lstStyle/>
                <a:p>
                  <a:endParaRPr lang="ar-SA"/>
                </a:p>
              </p:txBody>
            </p:sp>
            <p:sp>
              <p:nvSpPr>
                <p:cNvPr id="31836" name="Rectangle 32"/>
                <p:cNvSpPr>
                  <a:spLocks noChangeArrowheads="1"/>
                </p:cNvSpPr>
                <p:nvPr/>
              </p:nvSpPr>
              <p:spPr bwMode="auto">
                <a:xfrm>
                  <a:off x="930" y="2563"/>
                  <a:ext cx="263" cy="187"/>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a</a:t>
                  </a:r>
                </a:p>
              </p:txBody>
            </p:sp>
            <p:sp>
              <p:nvSpPr>
                <p:cNvPr id="31837" name="Rectangle 33"/>
                <p:cNvSpPr>
                  <a:spLocks noChangeArrowheads="1"/>
                </p:cNvSpPr>
                <p:nvPr/>
              </p:nvSpPr>
              <p:spPr bwMode="auto">
                <a:xfrm>
                  <a:off x="1801" y="2568"/>
                  <a:ext cx="263" cy="187"/>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b</a:t>
                  </a:r>
                </a:p>
              </p:txBody>
            </p:sp>
          </p:grpSp>
          <p:sp>
            <p:nvSpPr>
              <p:cNvPr id="31822" name="Line 36"/>
              <p:cNvSpPr>
                <a:spLocks noChangeShapeType="1"/>
              </p:cNvSpPr>
              <p:nvPr/>
            </p:nvSpPr>
            <p:spPr bwMode="auto">
              <a:xfrm flipH="1">
                <a:off x="2485" y="2512"/>
                <a:ext cx="1847" cy="0"/>
              </a:xfrm>
              <a:prstGeom prst="line">
                <a:avLst/>
              </a:prstGeom>
              <a:noFill/>
              <a:ln w="9525">
                <a:solidFill>
                  <a:schemeClr val="tx1"/>
                </a:solidFill>
                <a:round/>
                <a:headEnd type="triangle" w="med" len="med"/>
                <a:tailEnd type="triangle" w="med" len="med"/>
              </a:ln>
            </p:spPr>
            <p:txBody>
              <a:bodyPr/>
              <a:lstStyle/>
              <a:p>
                <a:endParaRPr lang="ar-SA"/>
              </a:p>
            </p:txBody>
          </p:sp>
          <p:sp>
            <p:nvSpPr>
              <p:cNvPr id="31823" name="Line 37"/>
              <p:cNvSpPr>
                <a:spLocks noChangeShapeType="1"/>
              </p:cNvSpPr>
              <p:nvPr/>
            </p:nvSpPr>
            <p:spPr bwMode="auto">
              <a:xfrm>
                <a:off x="2925" y="1933"/>
                <a:ext cx="0" cy="545"/>
              </a:xfrm>
              <a:prstGeom prst="line">
                <a:avLst/>
              </a:prstGeom>
              <a:noFill/>
              <a:ln w="9525">
                <a:solidFill>
                  <a:schemeClr val="bg2"/>
                </a:solidFill>
                <a:round/>
                <a:headEnd/>
                <a:tailEnd/>
              </a:ln>
            </p:spPr>
            <p:txBody>
              <a:bodyPr/>
              <a:lstStyle/>
              <a:p>
                <a:endParaRPr lang="ar-SA"/>
              </a:p>
            </p:txBody>
          </p:sp>
        </p:grpSp>
        <p:sp>
          <p:nvSpPr>
            <p:cNvPr id="31820" name="Rectangle 39"/>
            <p:cNvSpPr>
              <a:spLocks noChangeArrowheads="1"/>
            </p:cNvSpPr>
            <p:nvPr/>
          </p:nvSpPr>
          <p:spPr bwMode="auto">
            <a:xfrm>
              <a:off x="1792" y="2111"/>
              <a:ext cx="181" cy="140"/>
            </a:xfrm>
            <a:prstGeom prst="rect">
              <a:avLst/>
            </a:prstGeom>
            <a:solidFill>
              <a:srgbClr val="DBF1F2"/>
            </a:solidFill>
            <a:ln w="9525">
              <a:noFill/>
              <a:miter lim="800000"/>
              <a:headEnd/>
              <a:tailEnd/>
            </a:ln>
          </p:spPr>
          <p:txBody>
            <a:bodyPr wrap="none" anchor="ctr"/>
            <a:lstStyle/>
            <a:p>
              <a:pPr algn="ctr"/>
              <a:r>
                <a:rPr lang="en-US" i="1">
                  <a:latin typeface="Times New Roman" pitchFamily="18" charset="0"/>
                  <a:cs typeface="Times New Roman" pitchFamily="18" charset="0"/>
                </a:rPr>
                <a:t>x</a:t>
              </a:r>
            </a:p>
          </p:txBody>
        </p:sp>
      </p:grpSp>
      <p:grpSp>
        <p:nvGrpSpPr>
          <p:cNvPr id="31754" name="Group 96"/>
          <p:cNvGrpSpPr>
            <a:grpSpLocks/>
          </p:cNvGrpSpPr>
          <p:nvPr/>
        </p:nvGrpSpPr>
        <p:grpSpPr bwMode="auto">
          <a:xfrm>
            <a:off x="3203575" y="2060575"/>
            <a:ext cx="2663825" cy="1873250"/>
            <a:chOff x="2018" y="1298"/>
            <a:chExt cx="1678" cy="1180"/>
          </a:xfrm>
        </p:grpSpPr>
        <p:grpSp>
          <p:nvGrpSpPr>
            <p:cNvPr id="31804" name="Group 92"/>
            <p:cNvGrpSpPr>
              <a:grpSpLocks/>
            </p:cNvGrpSpPr>
            <p:nvPr/>
          </p:nvGrpSpPr>
          <p:grpSpPr bwMode="auto">
            <a:xfrm>
              <a:off x="2018" y="1298"/>
              <a:ext cx="1678" cy="1180"/>
              <a:chOff x="2018" y="1298"/>
              <a:chExt cx="1678" cy="1180"/>
            </a:xfrm>
          </p:grpSpPr>
          <p:sp>
            <p:nvSpPr>
              <p:cNvPr id="31807" name="Rectangle 44"/>
              <p:cNvSpPr>
                <a:spLocks noChangeArrowheads="1"/>
              </p:cNvSpPr>
              <p:nvPr/>
            </p:nvSpPr>
            <p:spPr bwMode="auto">
              <a:xfrm>
                <a:off x="2018" y="1298"/>
                <a:ext cx="1678" cy="1180"/>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1808" name="Freeform 45"/>
              <p:cNvSpPr>
                <a:spLocks/>
              </p:cNvSpPr>
              <p:nvPr/>
            </p:nvSpPr>
            <p:spPr bwMode="auto">
              <a:xfrm>
                <a:off x="2213" y="1458"/>
                <a:ext cx="1132" cy="577"/>
              </a:xfrm>
              <a:custGeom>
                <a:avLst/>
                <a:gdLst>
                  <a:gd name="T0" fmla="*/ 116 w 1225"/>
                  <a:gd name="T1" fmla="*/ 1 h 846"/>
                  <a:gd name="T2" fmla="*/ 99 w 1225"/>
                  <a:gd name="T3" fmla="*/ 1 h 846"/>
                  <a:gd name="T4" fmla="*/ 72 w 1225"/>
                  <a:gd name="T5" fmla="*/ 1 h 846"/>
                  <a:gd name="T6" fmla="*/ 51 w 1225"/>
                  <a:gd name="T7" fmla="*/ 1 h 846"/>
                  <a:gd name="T8" fmla="*/ 39 w 1225"/>
                  <a:gd name="T9" fmla="*/ 1 h 846"/>
                  <a:gd name="T10" fmla="*/ 26 w 1225"/>
                  <a:gd name="T11" fmla="*/ 1 h 846"/>
                  <a:gd name="T12" fmla="*/ 17 w 1225"/>
                  <a:gd name="T13" fmla="*/ 1 h 846"/>
                  <a:gd name="T14" fmla="*/ 0 w 1225"/>
                  <a:gd name="T15" fmla="*/ 1 h 846"/>
                  <a:gd name="T16" fmla="*/ 0 60000 65536"/>
                  <a:gd name="T17" fmla="*/ 0 60000 65536"/>
                  <a:gd name="T18" fmla="*/ 0 60000 65536"/>
                  <a:gd name="T19" fmla="*/ 0 60000 65536"/>
                  <a:gd name="T20" fmla="*/ 0 60000 65536"/>
                  <a:gd name="T21" fmla="*/ 0 60000 65536"/>
                  <a:gd name="T22" fmla="*/ 0 60000 65536"/>
                  <a:gd name="T23" fmla="*/ 0 60000 65536"/>
                  <a:gd name="T24" fmla="*/ 0 w 1225"/>
                  <a:gd name="T25" fmla="*/ 0 h 846"/>
                  <a:gd name="T26" fmla="*/ 1225 w 1225"/>
                  <a:gd name="T27" fmla="*/ 846 h 8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5" h="846">
                    <a:moveTo>
                      <a:pt x="1225" y="846"/>
                    </a:moveTo>
                    <a:cubicBezTo>
                      <a:pt x="1172" y="498"/>
                      <a:pt x="1119" y="150"/>
                      <a:pt x="1043" y="75"/>
                    </a:cubicBezTo>
                    <a:cubicBezTo>
                      <a:pt x="967" y="0"/>
                      <a:pt x="854" y="370"/>
                      <a:pt x="771" y="393"/>
                    </a:cubicBezTo>
                    <a:cubicBezTo>
                      <a:pt x="688" y="416"/>
                      <a:pt x="604" y="226"/>
                      <a:pt x="544" y="211"/>
                    </a:cubicBezTo>
                    <a:cubicBezTo>
                      <a:pt x="484" y="196"/>
                      <a:pt x="453" y="272"/>
                      <a:pt x="408" y="302"/>
                    </a:cubicBezTo>
                    <a:cubicBezTo>
                      <a:pt x="363" y="332"/>
                      <a:pt x="310" y="386"/>
                      <a:pt x="272" y="393"/>
                    </a:cubicBezTo>
                    <a:cubicBezTo>
                      <a:pt x="234" y="400"/>
                      <a:pt x="227" y="302"/>
                      <a:pt x="182" y="347"/>
                    </a:cubicBezTo>
                    <a:cubicBezTo>
                      <a:pt x="137" y="392"/>
                      <a:pt x="30" y="612"/>
                      <a:pt x="0" y="665"/>
                    </a:cubicBezTo>
                  </a:path>
                </a:pathLst>
              </a:custGeom>
              <a:noFill/>
              <a:ln w="9525">
                <a:solidFill>
                  <a:schemeClr val="tx1"/>
                </a:solidFill>
                <a:round/>
                <a:headEnd/>
                <a:tailEnd/>
              </a:ln>
            </p:spPr>
            <p:txBody>
              <a:bodyPr/>
              <a:lstStyle/>
              <a:p>
                <a:endParaRPr lang="ar-SA"/>
              </a:p>
            </p:txBody>
          </p:sp>
          <p:sp>
            <p:nvSpPr>
              <p:cNvPr id="31809" name="Rectangle 46"/>
              <p:cNvSpPr>
                <a:spLocks noChangeArrowheads="1"/>
              </p:cNvSpPr>
              <p:nvPr/>
            </p:nvSpPr>
            <p:spPr bwMode="auto">
              <a:xfrm>
                <a:off x="2838" y="1372"/>
                <a:ext cx="195" cy="147"/>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f(x)</a:t>
                </a:r>
              </a:p>
            </p:txBody>
          </p:sp>
          <p:sp>
            <p:nvSpPr>
              <p:cNvPr id="31810" name="Line 47"/>
              <p:cNvSpPr>
                <a:spLocks noChangeShapeType="1"/>
              </p:cNvSpPr>
              <p:nvPr/>
            </p:nvSpPr>
            <p:spPr bwMode="auto">
              <a:xfrm>
                <a:off x="2799" y="1408"/>
                <a:ext cx="0" cy="1033"/>
              </a:xfrm>
              <a:prstGeom prst="line">
                <a:avLst/>
              </a:prstGeom>
              <a:noFill/>
              <a:ln w="9525">
                <a:solidFill>
                  <a:schemeClr val="tx1"/>
                </a:solidFill>
                <a:round/>
                <a:headEnd type="triangle" w="med" len="med"/>
                <a:tailEnd type="triangle" w="med" len="med"/>
              </a:ln>
            </p:spPr>
            <p:txBody>
              <a:bodyPr/>
              <a:lstStyle/>
              <a:p>
                <a:endParaRPr lang="ar-SA"/>
              </a:p>
            </p:txBody>
          </p:sp>
          <p:sp>
            <p:nvSpPr>
              <p:cNvPr id="31811" name="Line 48"/>
              <p:cNvSpPr>
                <a:spLocks noChangeShapeType="1"/>
              </p:cNvSpPr>
              <p:nvPr/>
            </p:nvSpPr>
            <p:spPr bwMode="auto">
              <a:xfrm flipH="1">
                <a:off x="2565" y="1740"/>
                <a:ext cx="312" cy="406"/>
              </a:xfrm>
              <a:prstGeom prst="line">
                <a:avLst/>
              </a:prstGeom>
              <a:noFill/>
              <a:ln w="9525">
                <a:solidFill>
                  <a:schemeClr val="bg2"/>
                </a:solidFill>
                <a:round/>
                <a:headEnd/>
                <a:tailEnd/>
              </a:ln>
            </p:spPr>
            <p:txBody>
              <a:bodyPr/>
              <a:lstStyle/>
              <a:p>
                <a:endParaRPr lang="ar-SA"/>
              </a:p>
            </p:txBody>
          </p:sp>
          <p:sp>
            <p:nvSpPr>
              <p:cNvPr id="31812" name="Line 49"/>
              <p:cNvSpPr>
                <a:spLocks noChangeShapeType="1"/>
              </p:cNvSpPr>
              <p:nvPr/>
            </p:nvSpPr>
            <p:spPr bwMode="auto">
              <a:xfrm flipH="1">
                <a:off x="2687" y="1525"/>
                <a:ext cx="465" cy="631"/>
              </a:xfrm>
              <a:prstGeom prst="line">
                <a:avLst/>
              </a:prstGeom>
              <a:noFill/>
              <a:ln w="9525">
                <a:solidFill>
                  <a:schemeClr val="bg2"/>
                </a:solidFill>
                <a:round/>
                <a:headEnd/>
                <a:tailEnd/>
              </a:ln>
            </p:spPr>
            <p:txBody>
              <a:bodyPr/>
              <a:lstStyle/>
              <a:p>
                <a:endParaRPr lang="ar-SA"/>
              </a:p>
            </p:txBody>
          </p:sp>
          <p:sp>
            <p:nvSpPr>
              <p:cNvPr id="31813" name="Line 50"/>
              <p:cNvSpPr>
                <a:spLocks noChangeShapeType="1"/>
              </p:cNvSpPr>
              <p:nvPr/>
            </p:nvSpPr>
            <p:spPr bwMode="auto">
              <a:xfrm flipH="1">
                <a:off x="2448" y="1704"/>
                <a:ext cx="351" cy="442"/>
              </a:xfrm>
              <a:prstGeom prst="line">
                <a:avLst/>
              </a:prstGeom>
              <a:noFill/>
              <a:ln w="9525">
                <a:solidFill>
                  <a:schemeClr val="bg2"/>
                </a:solidFill>
                <a:round/>
                <a:headEnd/>
                <a:tailEnd/>
              </a:ln>
            </p:spPr>
            <p:txBody>
              <a:bodyPr/>
              <a:lstStyle/>
              <a:p>
                <a:endParaRPr lang="ar-SA"/>
              </a:p>
            </p:txBody>
          </p:sp>
          <p:sp>
            <p:nvSpPr>
              <p:cNvPr id="31814" name="Line 52"/>
              <p:cNvSpPr>
                <a:spLocks noChangeShapeType="1"/>
              </p:cNvSpPr>
              <p:nvPr/>
            </p:nvSpPr>
            <p:spPr bwMode="auto">
              <a:xfrm flipH="1">
                <a:off x="2813" y="1616"/>
                <a:ext cx="430" cy="553"/>
              </a:xfrm>
              <a:prstGeom prst="line">
                <a:avLst/>
              </a:prstGeom>
              <a:noFill/>
              <a:ln w="9525">
                <a:solidFill>
                  <a:schemeClr val="bg2"/>
                </a:solidFill>
                <a:round/>
                <a:headEnd/>
                <a:tailEnd/>
              </a:ln>
            </p:spPr>
            <p:txBody>
              <a:bodyPr/>
              <a:lstStyle/>
              <a:p>
                <a:endParaRPr lang="ar-SA"/>
              </a:p>
            </p:txBody>
          </p:sp>
          <p:sp>
            <p:nvSpPr>
              <p:cNvPr id="31815" name="Line 53"/>
              <p:cNvSpPr>
                <a:spLocks noChangeShapeType="1"/>
              </p:cNvSpPr>
              <p:nvPr/>
            </p:nvSpPr>
            <p:spPr bwMode="auto">
              <a:xfrm flipH="1">
                <a:off x="2454" y="1620"/>
                <a:ext cx="268" cy="357"/>
              </a:xfrm>
              <a:prstGeom prst="line">
                <a:avLst/>
              </a:prstGeom>
              <a:noFill/>
              <a:ln w="9525">
                <a:solidFill>
                  <a:schemeClr val="bg2"/>
                </a:solidFill>
                <a:round/>
                <a:headEnd/>
                <a:tailEnd/>
              </a:ln>
            </p:spPr>
            <p:txBody>
              <a:bodyPr/>
              <a:lstStyle/>
              <a:p>
                <a:endParaRPr lang="ar-SA"/>
              </a:p>
            </p:txBody>
          </p:sp>
          <p:sp>
            <p:nvSpPr>
              <p:cNvPr id="31816" name="Line 54"/>
              <p:cNvSpPr>
                <a:spLocks noChangeShapeType="1"/>
              </p:cNvSpPr>
              <p:nvPr/>
            </p:nvSpPr>
            <p:spPr bwMode="auto">
              <a:xfrm flipH="1">
                <a:off x="2971" y="1752"/>
                <a:ext cx="317" cy="408"/>
              </a:xfrm>
              <a:prstGeom prst="line">
                <a:avLst/>
              </a:prstGeom>
              <a:noFill/>
              <a:ln w="9525">
                <a:solidFill>
                  <a:schemeClr val="bg2"/>
                </a:solidFill>
                <a:round/>
                <a:headEnd/>
                <a:tailEnd/>
              </a:ln>
            </p:spPr>
            <p:txBody>
              <a:bodyPr/>
              <a:lstStyle/>
              <a:p>
                <a:endParaRPr lang="ar-SA"/>
              </a:p>
            </p:txBody>
          </p:sp>
          <p:sp>
            <p:nvSpPr>
              <p:cNvPr id="31817" name="Line 55"/>
              <p:cNvSpPr>
                <a:spLocks noChangeShapeType="1"/>
              </p:cNvSpPr>
              <p:nvPr/>
            </p:nvSpPr>
            <p:spPr bwMode="auto">
              <a:xfrm flipH="1">
                <a:off x="2454" y="1655"/>
                <a:ext cx="134" cy="179"/>
              </a:xfrm>
              <a:prstGeom prst="line">
                <a:avLst/>
              </a:prstGeom>
              <a:noFill/>
              <a:ln w="9525">
                <a:solidFill>
                  <a:schemeClr val="bg2"/>
                </a:solidFill>
                <a:round/>
                <a:headEnd/>
                <a:tailEnd/>
              </a:ln>
            </p:spPr>
            <p:txBody>
              <a:bodyPr/>
              <a:lstStyle/>
              <a:p>
                <a:endParaRPr lang="ar-SA"/>
              </a:p>
            </p:txBody>
          </p:sp>
          <p:sp>
            <p:nvSpPr>
              <p:cNvPr id="31818" name="Rectangle 56"/>
              <p:cNvSpPr>
                <a:spLocks noChangeArrowheads="1"/>
              </p:cNvSpPr>
              <p:nvPr/>
            </p:nvSpPr>
            <p:spPr bwMode="auto">
              <a:xfrm>
                <a:off x="2354" y="2223"/>
                <a:ext cx="194" cy="148"/>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a</a:t>
                </a:r>
              </a:p>
            </p:txBody>
          </p:sp>
        </p:grpSp>
        <p:sp>
          <p:nvSpPr>
            <p:cNvPr id="31805" name="Line 58"/>
            <p:cNvSpPr>
              <a:spLocks noChangeShapeType="1"/>
            </p:cNvSpPr>
            <p:nvPr/>
          </p:nvSpPr>
          <p:spPr bwMode="auto">
            <a:xfrm flipH="1">
              <a:off x="2129" y="2183"/>
              <a:ext cx="1366" cy="0"/>
            </a:xfrm>
            <a:prstGeom prst="line">
              <a:avLst/>
            </a:prstGeom>
            <a:noFill/>
            <a:ln w="9525">
              <a:solidFill>
                <a:schemeClr val="tx1"/>
              </a:solidFill>
              <a:round/>
              <a:headEnd type="triangle" w="med" len="med"/>
              <a:tailEnd type="triangle" w="med" len="med"/>
            </a:ln>
          </p:spPr>
          <p:txBody>
            <a:bodyPr/>
            <a:lstStyle/>
            <a:p>
              <a:endParaRPr lang="ar-SA"/>
            </a:p>
          </p:txBody>
        </p:sp>
        <p:sp>
          <p:nvSpPr>
            <p:cNvPr id="31806" name="Line 59"/>
            <p:cNvSpPr>
              <a:spLocks noChangeShapeType="1"/>
            </p:cNvSpPr>
            <p:nvPr/>
          </p:nvSpPr>
          <p:spPr bwMode="auto">
            <a:xfrm>
              <a:off x="2454" y="1727"/>
              <a:ext cx="0" cy="429"/>
            </a:xfrm>
            <a:prstGeom prst="line">
              <a:avLst/>
            </a:prstGeom>
            <a:noFill/>
            <a:ln w="9525">
              <a:solidFill>
                <a:schemeClr val="bg2"/>
              </a:solidFill>
              <a:round/>
              <a:headEnd/>
              <a:tailEnd/>
            </a:ln>
          </p:spPr>
          <p:txBody>
            <a:bodyPr/>
            <a:lstStyle/>
            <a:p>
              <a:endParaRPr lang="ar-SA"/>
            </a:p>
          </p:txBody>
        </p:sp>
      </p:grpSp>
      <p:sp>
        <p:nvSpPr>
          <p:cNvPr id="31755" name="Rectangle 60"/>
          <p:cNvSpPr>
            <a:spLocks noChangeArrowheads="1"/>
          </p:cNvSpPr>
          <p:nvPr/>
        </p:nvSpPr>
        <p:spPr bwMode="auto">
          <a:xfrm>
            <a:off x="5446713" y="3586163"/>
            <a:ext cx="279400" cy="263525"/>
          </a:xfrm>
          <a:prstGeom prst="rect">
            <a:avLst/>
          </a:prstGeom>
          <a:solidFill>
            <a:srgbClr val="DBF1F2"/>
          </a:solidFill>
          <a:ln w="9525">
            <a:noFill/>
            <a:miter lim="800000"/>
            <a:headEnd/>
            <a:tailEnd/>
          </a:ln>
        </p:spPr>
        <p:txBody>
          <a:bodyPr wrap="none" anchor="ctr"/>
          <a:lstStyle/>
          <a:p>
            <a:pPr algn="ctr"/>
            <a:r>
              <a:rPr lang="en-US" i="1">
                <a:latin typeface="Times New Roman" pitchFamily="18" charset="0"/>
                <a:cs typeface="Times New Roman" pitchFamily="18" charset="0"/>
              </a:rPr>
              <a:t>x</a:t>
            </a:r>
          </a:p>
        </p:txBody>
      </p:sp>
      <p:sp>
        <p:nvSpPr>
          <p:cNvPr id="31756" name="Rectangle 80"/>
          <p:cNvSpPr>
            <a:spLocks noChangeArrowheads="1"/>
          </p:cNvSpPr>
          <p:nvPr/>
        </p:nvSpPr>
        <p:spPr bwMode="auto">
          <a:xfrm>
            <a:off x="8320088" y="3584575"/>
            <a:ext cx="287337" cy="263525"/>
          </a:xfrm>
          <a:prstGeom prst="rect">
            <a:avLst/>
          </a:prstGeom>
          <a:solidFill>
            <a:srgbClr val="DBF1F2"/>
          </a:solidFill>
          <a:ln w="9525">
            <a:noFill/>
            <a:miter lim="800000"/>
            <a:headEnd/>
            <a:tailEnd/>
          </a:ln>
        </p:spPr>
        <p:txBody>
          <a:bodyPr wrap="none" anchor="ctr"/>
          <a:lstStyle/>
          <a:p>
            <a:pPr algn="ctr"/>
            <a:r>
              <a:rPr lang="en-US" i="1">
                <a:latin typeface="Times New Roman" pitchFamily="18" charset="0"/>
                <a:cs typeface="Times New Roman" pitchFamily="18" charset="0"/>
              </a:rPr>
              <a:t>x</a:t>
            </a:r>
          </a:p>
        </p:txBody>
      </p:sp>
      <p:sp>
        <p:nvSpPr>
          <p:cNvPr id="31757" name="Line 81"/>
          <p:cNvSpPr>
            <a:spLocks noChangeShapeType="1"/>
          </p:cNvSpPr>
          <p:nvPr/>
        </p:nvSpPr>
        <p:spPr bwMode="auto">
          <a:xfrm flipH="1">
            <a:off x="4932363" y="3014663"/>
            <a:ext cx="341312" cy="414337"/>
          </a:xfrm>
          <a:prstGeom prst="line">
            <a:avLst/>
          </a:prstGeom>
          <a:noFill/>
          <a:ln w="9525">
            <a:solidFill>
              <a:schemeClr val="bg2"/>
            </a:solidFill>
            <a:round/>
            <a:headEnd/>
            <a:tailEnd/>
          </a:ln>
        </p:spPr>
        <p:txBody>
          <a:bodyPr/>
          <a:lstStyle/>
          <a:p>
            <a:endParaRPr lang="ar-SA"/>
          </a:p>
        </p:txBody>
      </p:sp>
      <p:sp>
        <p:nvSpPr>
          <p:cNvPr id="31758" name="Line 82"/>
          <p:cNvSpPr>
            <a:spLocks noChangeShapeType="1"/>
          </p:cNvSpPr>
          <p:nvPr/>
        </p:nvSpPr>
        <p:spPr bwMode="auto">
          <a:xfrm flipH="1">
            <a:off x="5151438" y="3284538"/>
            <a:ext cx="141287" cy="144462"/>
          </a:xfrm>
          <a:prstGeom prst="line">
            <a:avLst/>
          </a:prstGeom>
          <a:noFill/>
          <a:ln w="9525">
            <a:solidFill>
              <a:schemeClr val="bg2"/>
            </a:solidFill>
            <a:round/>
            <a:headEnd/>
            <a:tailEnd/>
          </a:ln>
        </p:spPr>
        <p:txBody>
          <a:bodyPr/>
          <a:lstStyle/>
          <a:p>
            <a:endParaRPr lang="ar-SA"/>
          </a:p>
        </p:txBody>
      </p:sp>
      <p:grpSp>
        <p:nvGrpSpPr>
          <p:cNvPr id="31759" name="Group 85"/>
          <p:cNvGrpSpPr>
            <a:grpSpLocks/>
          </p:cNvGrpSpPr>
          <p:nvPr/>
        </p:nvGrpSpPr>
        <p:grpSpPr bwMode="auto">
          <a:xfrm>
            <a:off x="6011863" y="2060575"/>
            <a:ext cx="2740025" cy="1871663"/>
            <a:chOff x="3787" y="1299"/>
            <a:chExt cx="1726" cy="1179"/>
          </a:xfrm>
        </p:grpSpPr>
        <p:grpSp>
          <p:nvGrpSpPr>
            <p:cNvPr id="31792" name="Group 84"/>
            <p:cNvGrpSpPr>
              <a:grpSpLocks/>
            </p:cNvGrpSpPr>
            <p:nvPr/>
          </p:nvGrpSpPr>
          <p:grpSpPr bwMode="auto">
            <a:xfrm>
              <a:off x="3787" y="1299"/>
              <a:ext cx="1726" cy="1179"/>
              <a:chOff x="3787" y="1298"/>
              <a:chExt cx="1726" cy="1179"/>
            </a:xfrm>
          </p:grpSpPr>
          <p:sp>
            <p:nvSpPr>
              <p:cNvPr id="31796" name="Rectangle 64"/>
              <p:cNvSpPr>
                <a:spLocks noChangeArrowheads="1"/>
              </p:cNvSpPr>
              <p:nvPr/>
            </p:nvSpPr>
            <p:spPr bwMode="auto">
              <a:xfrm>
                <a:off x="3787" y="1298"/>
                <a:ext cx="1726" cy="1179"/>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1797" name="Freeform 65"/>
              <p:cNvSpPr>
                <a:spLocks/>
              </p:cNvSpPr>
              <p:nvPr/>
            </p:nvSpPr>
            <p:spPr bwMode="auto">
              <a:xfrm>
                <a:off x="3988" y="1458"/>
                <a:ext cx="1164" cy="576"/>
              </a:xfrm>
              <a:custGeom>
                <a:avLst/>
                <a:gdLst>
                  <a:gd name="T0" fmla="*/ 264 w 1225"/>
                  <a:gd name="T1" fmla="*/ 1 h 846"/>
                  <a:gd name="T2" fmla="*/ 225 w 1225"/>
                  <a:gd name="T3" fmla="*/ 1 h 846"/>
                  <a:gd name="T4" fmla="*/ 166 w 1225"/>
                  <a:gd name="T5" fmla="*/ 1 h 846"/>
                  <a:gd name="T6" fmla="*/ 118 w 1225"/>
                  <a:gd name="T7" fmla="*/ 1 h 846"/>
                  <a:gd name="T8" fmla="*/ 88 w 1225"/>
                  <a:gd name="T9" fmla="*/ 1 h 846"/>
                  <a:gd name="T10" fmla="*/ 59 w 1225"/>
                  <a:gd name="T11" fmla="*/ 1 h 846"/>
                  <a:gd name="T12" fmla="*/ 40 w 1225"/>
                  <a:gd name="T13" fmla="*/ 1 h 846"/>
                  <a:gd name="T14" fmla="*/ 0 w 1225"/>
                  <a:gd name="T15" fmla="*/ 1 h 846"/>
                  <a:gd name="T16" fmla="*/ 0 60000 65536"/>
                  <a:gd name="T17" fmla="*/ 0 60000 65536"/>
                  <a:gd name="T18" fmla="*/ 0 60000 65536"/>
                  <a:gd name="T19" fmla="*/ 0 60000 65536"/>
                  <a:gd name="T20" fmla="*/ 0 60000 65536"/>
                  <a:gd name="T21" fmla="*/ 0 60000 65536"/>
                  <a:gd name="T22" fmla="*/ 0 60000 65536"/>
                  <a:gd name="T23" fmla="*/ 0 60000 65536"/>
                  <a:gd name="T24" fmla="*/ 0 w 1225"/>
                  <a:gd name="T25" fmla="*/ 0 h 846"/>
                  <a:gd name="T26" fmla="*/ 1225 w 1225"/>
                  <a:gd name="T27" fmla="*/ 846 h 8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5" h="846">
                    <a:moveTo>
                      <a:pt x="1225" y="846"/>
                    </a:moveTo>
                    <a:cubicBezTo>
                      <a:pt x="1172" y="498"/>
                      <a:pt x="1119" y="150"/>
                      <a:pt x="1043" y="75"/>
                    </a:cubicBezTo>
                    <a:cubicBezTo>
                      <a:pt x="967" y="0"/>
                      <a:pt x="854" y="370"/>
                      <a:pt x="771" y="393"/>
                    </a:cubicBezTo>
                    <a:cubicBezTo>
                      <a:pt x="688" y="416"/>
                      <a:pt x="604" y="226"/>
                      <a:pt x="544" y="211"/>
                    </a:cubicBezTo>
                    <a:cubicBezTo>
                      <a:pt x="484" y="196"/>
                      <a:pt x="453" y="272"/>
                      <a:pt x="408" y="302"/>
                    </a:cubicBezTo>
                    <a:cubicBezTo>
                      <a:pt x="363" y="332"/>
                      <a:pt x="310" y="386"/>
                      <a:pt x="272" y="393"/>
                    </a:cubicBezTo>
                    <a:cubicBezTo>
                      <a:pt x="234" y="400"/>
                      <a:pt x="227" y="302"/>
                      <a:pt x="182" y="347"/>
                    </a:cubicBezTo>
                    <a:cubicBezTo>
                      <a:pt x="137" y="392"/>
                      <a:pt x="30" y="612"/>
                      <a:pt x="0" y="665"/>
                    </a:cubicBezTo>
                  </a:path>
                </a:pathLst>
              </a:custGeom>
              <a:noFill/>
              <a:ln w="9525">
                <a:solidFill>
                  <a:schemeClr val="tx1"/>
                </a:solidFill>
                <a:round/>
                <a:headEnd/>
                <a:tailEnd/>
              </a:ln>
            </p:spPr>
            <p:txBody>
              <a:bodyPr/>
              <a:lstStyle/>
              <a:p>
                <a:endParaRPr lang="ar-SA"/>
              </a:p>
            </p:txBody>
          </p:sp>
          <p:sp>
            <p:nvSpPr>
              <p:cNvPr id="31798" name="Rectangle 66"/>
              <p:cNvSpPr>
                <a:spLocks noChangeArrowheads="1"/>
              </p:cNvSpPr>
              <p:nvPr/>
            </p:nvSpPr>
            <p:spPr bwMode="auto">
              <a:xfrm>
                <a:off x="4631" y="1372"/>
                <a:ext cx="200" cy="147"/>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f(x)</a:t>
                </a:r>
              </a:p>
            </p:txBody>
          </p:sp>
          <p:sp>
            <p:nvSpPr>
              <p:cNvPr id="31799" name="Line 67"/>
              <p:cNvSpPr>
                <a:spLocks noChangeShapeType="1"/>
              </p:cNvSpPr>
              <p:nvPr/>
            </p:nvSpPr>
            <p:spPr bwMode="auto">
              <a:xfrm>
                <a:off x="4590" y="1408"/>
                <a:ext cx="0" cy="1032"/>
              </a:xfrm>
              <a:prstGeom prst="line">
                <a:avLst/>
              </a:prstGeom>
              <a:noFill/>
              <a:ln w="9525">
                <a:solidFill>
                  <a:schemeClr val="tx1"/>
                </a:solidFill>
                <a:round/>
                <a:headEnd type="triangle" w="med" len="med"/>
                <a:tailEnd type="triangle" w="med" len="med"/>
              </a:ln>
            </p:spPr>
            <p:txBody>
              <a:bodyPr/>
              <a:lstStyle/>
              <a:p>
                <a:endParaRPr lang="ar-SA"/>
              </a:p>
            </p:txBody>
          </p:sp>
          <p:sp>
            <p:nvSpPr>
              <p:cNvPr id="31800" name="Line 68"/>
              <p:cNvSpPr>
                <a:spLocks noChangeShapeType="1"/>
              </p:cNvSpPr>
              <p:nvPr/>
            </p:nvSpPr>
            <p:spPr bwMode="auto">
              <a:xfrm flipH="1">
                <a:off x="4014" y="1706"/>
                <a:ext cx="408" cy="438"/>
              </a:xfrm>
              <a:prstGeom prst="line">
                <a:avLst/>
              </a:prstGeom>
              <a:noFill/>
              <a:ln w="9525">
                <a:solidFill>
                  <a:schemeClr val="bg2"/>
                </a:solidFill>
                <a:round/>
                <a:headEnd/>
                <a:tailEnd/>
              </a:ln>
            </p:spPr>
            <p:txBody>
              <a:bodyPr/>
              <a:lstStyle/>
              <a:p>
                <a:endParaRPr lang="ar-SA"/>
              </a:p>
            </p:txBody>
          </p:sp>
          <p:sp>
            <p:nvSpPr>
              <p:cNvPr id="31801" name="Line 70"/>
              <p:cNvSpPr>
                <a:spLocks noChangeShapeType="1"/>
              </p:cNvSpPr>
              <p:nvPr/>
            </p:nvSpPr>
            <p:spPr bwMode="auto">
              <a:xfrm flipH="1">
                <a:off x="4105" y="1842"/>
                <a:ext cx="317" cy="351"/>
              </a:xfrm>
              <a:prstGeom prst="line">
                <a:avLst/>
              </a:prstGeom>
              <a:noFill/>
              <a:ln w="9525">
                <a:solidFill>
                  <a:schemeClr val="bg2"/>
                </a:solidFill>
                <a:round/>
                <a:headEnd/>
                <a:tailEnd/>
              </a:ln>
            </p:spPr>
            <p:txBody>
              <a:bodyPr/>
              <a:lstStyle/>
              <a:p>
                <a:endParaRPr lang="ar-SA"/>
              </a:p>
            </p:txBody>
          </p:sp>
          <p:sp>
            <p:nvSpPr>
              <p:cNvPr id="31802" name="Line 73"/>
              <p:cNvSpPr>
                <a:spLocks noChangeShapeType="1"/>
              </p:cNvSpPr>
              <p:nvPr/>
            </p:nvSpPr>
            <p:spPr bwMode="auto">
              <a:xfrm flipH="1">
                <a:off x="4241" y="1979"/>
                <a:ext cx="181" cy="181"/>
              </a:xfrm>
              <a:prstGeom prst="line">
                <a:avLst/>
              </a:prstGeom>
              <a:noFill/>
              <a:ln w="9525">
                <a:solidFill>
                  <a:schemeClr val="bg2"/>
                </a:solidFill>
                <a:round/>
                <a:headEnd/>
                <a:tailEnd/>
              </a:ln>
            </p:spPr>
            <p:txBody>
              <a:bodyPr/>
              <a:lstStyle/>
              <a:p>
                <a:endParaRPr lang="ar-SA"/>
              </a:p>
            </p:txBody>
          </p:sp>
          <p:sp>
            <p:nvSpPr>
              <p:cNvPr id="31803" name="Rectangle 76"/>
              <p:cNvSpPr>
                <a:spLocks noChangeArrowheads="1"/>
              </p:cNvSpPr>
              <p:nvPr/>
            </p:nvSpPr>
            <p:spPr bwMode="auto">
              <a:xfrm>
                <a:off x="4132" y="2223"/>
                <a:ext cx="200" cy="147"/>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a</a:t>
                </a:r>
              </a:p>
            </p:txBody>
          </p:sp>
        </p:grpSp>
        <p:sp>
          <p:nvSpPr>
            <p:cNvPr id="31793" name="Line 78"/>
            <p:cNvSpPr>
              <a:spLocks noChangeShapeType="1"/>
            </p:cNvSpPr>
            <p:nvPr/>
          </p:nvSpPr>
          <p:spPr bwMode="auto">
            <a:xfrm flipH="1">
              <a:off x="3901" y="2182"/>
              <a:ext cx="1405" cy="0"/>
            </a:xfrm>
            <a:prstGeom prst="line">
              <a:avLst/>
            </a:prstGeom>
            <a:noFill/>
            <a:ln w="9525">
              <a:solidFill>
                <a:schemeClr val="tx1"/>
              </a:solidFill>
              <a:round/>
              <a:headEnd type="triangle" w="med" len="med"/>
              <a:tailEnd type="triangle" w="med" len="med"/>
            </a:ln>
          </p:spPr>
          <p:txBody>
            <a:bodyPr/>
            <a:lstStyle/>
            <a:p>
              <a:endParaRPr lang="ar-SA"/>
            </a:p>
          </p:txBody>
        </p:sp>
        <p:sp>
          <p:nvSpPr>
            <p:cNvPr id="31794" name="Line 79"/>
            <p:cNvSpPr>
              <a:spLocks noChangeShapeType="1"/>
            </p:cNvSpPr>
            <p:nvPr/>
          </p:nvSpPr>
          <p:spPr bwMode="auto">
            <a:xfrm>
              <a:off x="4422" y="1661"/>
              <a:ext cx="0" cy="499"/>
            </a:xfrm>
            <a:prstGeom prst="line">
              <a:avLst/>
            </a:prstGeom>
            <a:noFill/>
            <a:ln w="9525">
              <a:solidFill>
                <a:schemeClr val="bg2"/>
              </a:solidFill>
              <a:round/>
              <a:headEnd/>
              <a:tailEnd/>
            </a:ln>
          </p:spPr>
          <p:txBody>
            <a:bodyPr/>
            <a:lstStyle/>
            <a:p>
              <a:endParaRPr lang="ar-SA"/>
            </a:p>
          </p:txBody>
        </p:sp>
        <p:sp>
          <p:nvSpPr>
            <p:cNvPr id="31795" name="Line 83"/>
            <p:cNvSpPr>
              <a:spLocks noChangeShapeType="1"/>
            </p:cNvSpPr>
            <p:nvPr/>
          </p:nvSpPr>
          <p:spPr bwMode="auto">
            <a:xfrm flipH="1">
              <a:off x="3969" y="1752"/>
              <a:ext cx="272" cy="302"/>
            </a:xfrm>
            <a:prstGeom prst="line">
              <a:avLst/>
            </a:prstGeom>
            <a:noFill/>
            <a:ln w="9525">
              <a:solidFill>
                <a:schemeClr val="bg2"/>
              </a:solidFill>
              <a:round/>
              <a:headEnd/>
              <a:tailEnd/>
            </a:ln>
          </p:spPr>
          <p:txBody>
            <a:bodyPr/>
            <a:lstStyle/>
            <a:p>
              <a:endParaRPr lang="ar-SA"/>
            </a:p>
          </p:txBody>
        </p:sp>
      </p:grpSp>
      <p:grpSp>
        <p:nvGrpSpPr>
          <p:cNvPr id="31760" name="Group 95"/>
          <p:cNvGrpSpPr>
            <a:grpSpLocks/>
          </p:cNvGrpSpPr>
          <p:nvPr/>
        </p:nvGrpSpPr>
        <p:grpSpPr bwMode="auto">
          <a:xfrm>
            <a:off x="250825" y="3933825"/>
            <a:ext cx="2447925" cy="806450"/>
            <a:chOff x="158" y="2568"/>
            <a:chExt cx="1542" cy="508"/>
          </a:xfrm>
        </p:grpSpPr>
        <p:sp>
          <p:nvSpPr>
            <p:cNvPr id="31791" name="Rectangle 86"/>
            <p:cNvSpPr>
              <a:spLocks noChangeArrowheads="1"/>
            </p:cNvSpPr>
            <p:nvPr/>
          </p:nvSpPr>
          <p:spPr bwMode="auto">
            <a:xfrm>
              <a:off x="158" y="2568"/>
              <a:ext cx="1542" cy="454"/>
            </a:xfrm>
            <a:prstGeom prst="rect">
              <a:avLst/>
            </a:prstGeom>
            <a:noFill/>
            <a:ln w="9525">
              <a:noFill/>
              <a:miter lim="800000"/>
              <a:headEnd/>
              <a:tailEnd/>
            </a:ln>
          </p:spPr>
          <p:txBody>
            <a:bodyPr wrap="none" anchor="ctr"/>
            <a:lstStyle/>
            <a:p>
              <a:pPr algn="l"/>
              <a:r>
                <a:rPr lang="en-US" sz="2000">
                  <a:latin typeface="Times New Roman" pitchFamily="18" charset="0"/>
                  <a:cs typeface="Times New Roman" pitchFamily="18" charset="0"/>
                </a:rPr>
                <a:t>P(a</a:t>
              </a:r>
              <a:r>
                <a:rPr lang="en-US" sz="2000">
                  <a:latin typeface="Times New Roman" pitchFamily="18" charset="0"/>
                </a:rPr>
                <a:t>≤</a:t>
              </a:r>
              <a:r>
                <a:rPr lang="en-US" sz="2000">
                  <a:latin typeface="Times New Roman" pitchFamily="18" charset="0"/>
                  <a:cs typeface="Times New Roman" pitchFamily="18" charset="0"/>
                </a:rPr>
                <a:t>X</a:t>
              </a:r>
              <a:r>
                <a:rPr lang="en-US" sz="2000">
                  <a:latin typeface="Times New Roman" pitchFamily="18" charset="0"/>
                </a:rPr>
                <a:t>≤</a:t>
              </a:r>
              <a:r>
                <a:rPr lang="en-US" sz="2000">
                  <a:latin typeface="Times New Roman" pitchFamily="18" charset="0"/>
                  <a:cs typeface="Times New Roman" pitchFamily="18" charset="0"/>
                </a:rPr>
                <a:t>b)=</a:t>
              </a:r>
            </a:p>
          </p:txBody>
        </p:sp>
        <p:graphicFrame>
          <p:nvGraphicFramePr>
            <p:cNvPr id="31748" name="Object 89"/>
            <p:cNvGraphicFramePr>
              <a:graphicFrameLocks noChangeAspect="1"/>
            </p:cNvGraphicFramePr>
            <p:nvPr/>
          </p:nvGraphicFramePr>
          <p:xfrm>
            <a:off x="975" y="2568"/>
            <a:ext cx="635" cy="508"/>
          </p:xfrm>
          <a:graphic>
            <a:graphicData uri="http://schemas.openxmlformats.org/presentationml/2006/ole">
              <p:oleObj spid="_x0000_s31748" name="Equation" r:id="rId4" imgW="571320" imgH="457200" progId="Equation.3">
                <p:embed/>
              </p:oleObj>
            </a:graphicData>
          </a:graphic>
        </p:graphicFrame>
      </p:grpSp>
      <p:grpSp>
        <p:nvGrpSpPr>
          <p:cNvPr id="31761" name="Group 93"/>
          <p:cNvGrpSpPr>
            <a:grpSpLocks/>
          </p:cNvGrpSpPr>
          <p:nvPr/>
        </p:nvGrpSpPr>
        <p:grpSpPr bwMode="auto">
          <a:xfrm>
            <a:off x="3348038" y="3933825"/>
            <a:ext cx="2447925" cy="763588"/>
            <a:chOff x="2109" y="2614"/>
            <a:chExt cx="1542" cy="481"/>
          </a:xfrm>
        </p:grpSpPr>
        <p:graphicFrame>
          <p:nvGraphicFramePr>
            <p:cNvPr id="31747" name="Object 88"/>
            <p:cNvGraphicFramePr>
              <a:graphicFrameLocks noChangeAspect="1"/>
            </p:cNvGraphicFramePr>
            <p:nvPr/>
          </p:nvGraphicFramePr>
          <p:xfrm>
            <a:off x="2744" y="2623"/>
            <a:ext cx="590" cy="472"/>
          </p:xfrm>
          <a:graphic>
            <a:graphicData uri="http://schemas.openxmlformats.org/presentationml/2006/ole">
              <p:oleObj spid="_x0000_s31747" name="Equation" r:id="rId5" imgW="571320" imgH="457200" progId="Equation.3">
                <p:embed/>
              </p:oleObj>
            </a:graphicData>
          </a:graphic>
        </p:graphicFrame>
        <p:sp>
          <p:nvSpPr>
            <p:cNvPr id="31790" name="Rectangle 90"/>
            <p:cNvSpPr>
              <a:spLocks noChangeArrowheads="1"/>
            </p:cNvSpPr>
            <p:nvPr/>
          </p:nvSpPr>
          <p:spPr bwMode="auto">
            <a:xfrm>
              <a:off x="2109" y="2614"/>
              <a:ext cx="1542" cy="454"/>
            </a:xfrm>
            <a:prstGeom prst="rect">
              <a:avLst/>
            </a:prstGeom>
            <a:noFill/>
            <a:ln w="9525">
              <a:noFill/>
              <a:miter lim="800000"/>
              <a:headEnd/>
              <a:tailEnd/>
            </a:ln>
          </p:spPr>
          <p:txBody>
            <a:bodyPr wrap="none" anchor="ctr"/>
            <a:lstStyle/>
            <a:p>
              <a:pPr algn="l"/>
              <a:r>
                <a:rPr lang="en-US" sz="2000">
                  <a:latin typeface="Times New Roman" pitchFamily="18" charset="0"/>
                  <a:cs typeface="Times New Roman" pitchFamily="18" charset="0"/>
                </a:rPr>
                <a:t>P(X ≥ a)=</a:t>
              </a:r>
            </a:p>
          </p:txBody>
        </p:sp>
      </p:grpSp>
      <p:grpSp>
        <p:nvGrpSpPr>
          <p:cNvPr id="31762" name="Group 94"/>
          <p:cNvGrpSpPr>
            <a:grpSpLocks/>
          </p:cNvGrpSpPr>
          <p:nvPr/>
        </p:nvGrpSpPr>
        <p:grpSpPr bwMode="auto">
          <a:xfrm>
            <a:off x="6011863" y="4005263"/>
            <a:ext cx="2447925" cy="735012"/>
            <a:chOff x="3787" y="2523"/>
            <a:chExt cx="1542" cy="463"/>
          </a:xfrm>
        </p:grpSpPr>
        <p:graphicFrame>
          <p:nvGraphicFramePr>
            <p:cNvPr id="31746" name="Object 87"/>
            <p:cNvGraphicFramePr>
              <a:graphicFrameLocks noChangeAspect="1"/>
            </p:cNvGraphicFramePr>
            <p:nvPr/>
          </p:nvGraphicFramePr>
          <p:xfrm>
            <a:off x="4422" y="2523"/>
            <a:ext cx="635" cy="463"/>
          </p:xfrm>
          <a:graphic>
            <a:graphicData uri="http://schemas.openxmlformats.org/presentationml/2006/ole">
              <p:oleObj spid="_x0000_s31746" name="Equation" r:id="rId6" imgW="609480" imgH="444240" progId="Equation.3">
                <p:embed/>
              </p:oleObj>
            </a:graphicData>
          </a:graphic>
        </p:graphicFrame>
        <p:sp>
          <p:nvSpPr>
            <p:cNvPr id="31789" name="Rectangle 91"/>
            <p:cNvSpPr>
              <a:spLocks noChangeArrowheads="1"/>
            </p:cNvSpPr>
            <p:nvPr/>
          </p:nvSpPr>
          <p:spPr bwMode="auto">
            <a:xfrm>
              <a:off x="3787" y="2523"/>
              <a:ext cx="1542" cy="454"/>
            </a:xfrm>
            <a:prstGeom prst="rect">
              <a:avLst/>
            </a:prstGeom>
            <a:noFill/>
            <a:ln w="9525">
              <a:noFill/>
              <a:miter lim="800000"/>
              <a:headEnd/>
              <a:tailEnd/>
            </a:ln>
          </p:spPr>
          <p:txBody>
            <a:bodyPr wrap="none" anchor="ctr"/>
            <a:lstStyle/>
            <a:p>
              <a:pPr algn="l"/>
              <a:r>
                <a:rPr lang="en-US" sz="2000">
                  <a:latin typeface="Times New Roman" pitchFamily="18" charset="0"/>
                  <a:cs typeface="Times New Roman" pitchFamily="18" charset="0"/>
                </a:rPr>
                <a:t>P(X</a:t>
              </a:r>
              <a:r>
                <a:rPr lang="en-US" sz="2000">
                  <a:latin typeface="Times New Roman" pitchFamily="18" charset="0"/>
                </a:rPr>
                <a:t>≤ </a:t>
              </a:r>
              <a:r>
                <a:rPr lang="en-US" sz="2000">
                  <a:latin typeface="Times New Roman" pitchFamily="18" charset="0"/>
                  <a:cs typeface="Times New Roman" pitchFamily="18" charset="0"/>
                </a:rPr>
                <a:t>a)=</a:t>
              </a:r>
            </a:p>
          </p:txBody>
        </p:sp>
      </p:grpSp>
      <p:grpSp>
        <p:nvGrpSpPr>
          <p:cNvPr id="31763" name="Group 122"/>
          <p:cNvGrpSpPr>
            <a:grpSpLocks/>
          </p:cNvGrpSpPr>
          <p:nvPr/>
        </p:nvGrpSpPr>
        <p:grpSpPr bwMode="auto">
          <a:xfrm>
            <a:off x="6299200" y="5011738"/>
            <a:ext cx="2160588" cy="1370012"/>
            <a:chOff x="3606" y="3113"/>
            <a:chExt cx="1361" cy="863"/>
          </a:xfrm>
        </p:grpSpPr>
        <p:sp>
          <p:nvSpPr>
            <p:cNvPr id="31772" name="Rectangle 99"/>
            <p:cNvSpPr>
              <a:spLocks noChangeArrowheads="1"/>
            </p:cNvSpPr>
            <p:nvPr/>
          </p:nvSpPr>
          <p:spPr bwMode="auto">
            <a:xfrm>
              <a:off x="3606" y="3113"/>
              <a:ext cx="1361" cy="863"/>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1773" name="Freeform 100"/>
            <p:cNvSpPr>
              <a:spLocks/>
            </p:cNvSpPr>
            <p:nvPr/>
          </p:nvSpPr>
          <p:spPr bwMode="auto">
            <a:xfrm>
              <a:off x="3764" y="3230"/>
              <a:ext cx="919" cy="422"/>
            </a:xfrm>
            <a:custGeom>
              <a:avLst/>
              <a:gdLst>
                <a:gd name="T0" fmla="*/ 2 w 1225"/>
                <a:gd name="T1" fmla="*/ 0 h 846"/>
                <a:gd name="T2" fmla="*/ 2 w 1225"/>
                <a:gd name="T3" fmla="*/ 0 h 846"/>
                <a:gd name="T4" fmla="*/ 2 w 1225"/>
                <a:gd name="T5" fmla="*/ 0 h 846"/>
                <a:gd name="T6" fmla="*/ 2 w 1225"/>
                <a:gd name="T7" fmla="*/ 0 h 846"/>
                <a:gd name="T8" fmla="*/ 2 w 1225"/>
                <a:gd name="T9" fmla="*/ 0 h 846"/>
                <a:gd name="T10" fmla="*/ 2 w 1225"/>
                <a:gd name="T11" fmla="*/ 0 h 846"/>
                <a:gd name="T12" fmla="*/ 2 w 1225"/>
                <a:gd name="T13" fmla="*/ 0 h 846"/>
                <a:gd name="T14" fmla="*/ 0 w 1225"/>
                <a:gd name="T15" fmla="*/ 0 h 846"/>
                <a:gd name="T16" fmla="*/ 0 60000 65536"/>
                <a:gd name="T17" fmla="*/ 0 60000 65536"/>
                <a:gd name="T18" fmla="*/ 0 60000 65536"/>
                <a:gd name="T19" fmla="*/ 0 60000 65536"/>
                <a:gd name="T20" fmla="*/ 0 60000 65536"/>
                <a:gd name="T21" fmla="*/ 0 60000 65536"/>
                <a:gd name="T22" fmla="*/ 0 60000 65536"/>
                <a:gd name="T23" fmla="*/ 0 60000 65536"/>
                <a:gd name="T24" fmla="*/ 0 w 1225"/>
                <a:gd name="T25" fmla="*/ 0 h 846"/>
                <a:gd name="T26" fmla="*/ 1225 w 1225"/>
                <a:gd name="T27" fmla="*/ 846 h 84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5" h="846">
                  <a:moveTo>
                    <a:pt x="1225" y="846"/>
                  </a:moveTo>
                  <a:cubicBezTo>
                    <a:pt x="1172" y="498"/>
                    <a:pt x="1119" y="150"/>
                    <a:pt x="1043" y="75"/>
                  </a:cubicBezTo>
                  <a:cubicBezTo>
                    <a:pt x="967" y="0"/>
                    <a:pt x="854" y="370"/>
                    <a:pt x="771" y="393"/>
                  </a:cubicBezTo>
                  <a:cubicBezTo>
                    <a:pt x="688" y="416"/>
                    <a:pt x="604" y="226"/>
                    <a:pt x="544" y="211"/>
                  </a:cubicBezTo>
                  <a:cubicBezTo>
                    <a:pt x="484" y="196"/>
                    <a:pt x="453" y="272"/>
                    <a:pt x="408" y="302"/>
                  </a:cubicBezTo>
                  <a:cubicBezTo>
                    <a:pt x="363" y="332"/>
                    <a:pt x="310" y="386"/>
                    <a:pt x="272" y="393"/>
                  </a:cubicBezTo>
                  <a:cubicBezTo>
                    <a:pt x="234" y="400"/>
                    <a:pt x="227" y="302"/>
                    <a:pt x="182" y="347"/>
                  </a:cubicBezTo>
                  <a:cubicBezTo>
                    <a:pt x="137" y="392"/>
                    <a:pt x="30" y="612"/>
                    <a:pt x="0" y="665"/>
                  </a:cubicBezTo>
                </a:path>
              </a:pathLst>
            </a:custGeom>
            <a:noFill/>
            <a:ln w="9525">
              <a:solidFill>
                <a:schemeClr val="tx1"/>
              </a:solidFill>
              <a:round/>
              <a:headEnd/>
              <a:tailEnd/>
            </a:ln>
          </p:spPr>
          <p:txBody>
            <a:bodyPr/>
            <a:lstStyle/>
            <a:p>
              <a:endParaRPr lang="ar-SA"/>
            </a:p>
          </p:txBody>
        </p:sp>
        <p:sp>
          <p:nvSpPr>
            <p:cNvPr id="31774" name="Rectangle 101"/>
            <p:cNvSpPr>
              <a:spLocks noChangeArrowheads="1"/>
            </p:cNvSpPr>
            <p:nvPr/>
          </p:nvSpPr>
          <p:spPr bwMode="auto">
            <a:xfrm>
              <a:off x="4271" y="3167"/>
              <a:ext cx="158" cy="108"/>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f(x)</a:t>
              </a:r>
            </a:p>
          </p:txBody>
        </p:sp>
        <p:sp>
          <p:nvSpPr>
            <p:cNvPr id="31775" name="Line 102"/>
            <p:cNvSpPr>
              <a:spLocks noChangeShapeType="1"/>
            </p:cNvSpPr>
            <p:nvPr/>
          </p:nvSpPr>
          <p:spPr bwMode="auto">
            <a:xfrm>
              <a:off x="4239" y="3194"/>
              <a:ext cx="0" cy="755"/>
            </a:xfrm>
            <a:prstGeom prst="line">
              <a:avLst/>
            </a:prstGeom>
            <a:noFill/>
            <a:ln w="9525">
              <a:solidFill>
                <a:schemeClr val="tx1"/>
              </a:solidFill>
              <a:round/>
              <a:headEnd type="triangle" w="med" len="med"/>
              <a:tailEnd type="triangle" w="med" len="med"/>
            </a:ln>
          </p:spPr>
          <p:txBody>
            <a:bodyPr/>
            <a:lstStyle/>
            <a:p>
              <a:endParaRPr lang="ar-SA"/>
            </a:p>
          </p:txBody>
        </p:sp>
        <p:sp>
          <p:nvSpPr>
            <p:cNvPr id="31776" name="Line 103"/>
            <p:cNvSpPr>
              <a:spLocks noChangeShapeType="1"/>
            </p:cNvSpPr>
            <p:nvPr/>
          </p:nvSpPr>
          <p:spPr bwMode="auto">
            <a:xfrm flipH="1">
              <a:off x="4049" y="3436"/>
              <a:ext cx="253" cy="297"/>
            </a:xfrm>
            <a:prstGeom prst="line">
              <a:avLst/>
            </a:prstGeom>
            <a:noFill/>
            <a:ln w="9525">
              <a:solidFill>
                <a:schemeClr val="bg2"/>
              </a:solidFill>
              <a:round/>
              <a:headEnd/>
              <a:tailEnd/>
            </a:ln>
          </p:spPr>
          <p:txBody>
            <a:bodyPr/>
            <a:lstStyle/>
            <a:p>
              <a:endParaRPr lang="ar-SA"/>
            </a:p>
          </p:txBody>
        </p:sp>
        <p:sp>
          <p:nvSpPr>
            <p:cNvPr id="31777" name="Line 104"/>
            <p:cNvSpPr>
              <a:spLocks noChangeShapeType="1"/>
            </p:cNvSpPr>
            <p:nvPr/>
          </p:nvSpPr>
          <p:spPr bwMode="auto">
            <a:xfrm flipH="1">
              <a:off x="4149" y="3348"/>
              <a:ext cx="327" cy="393"/>
            </a:xfrm>
            <a:prstGeom prst="line">
              <a:avLst/>
            </a:prstGeom>
            <a:noFill/>
            <a:ln w="9525">
              <a:solidFill>
                <a:schemeClr val="bg2"/>
              </a:solidFill>
              <a:round/>
              <a:headEnd/>
              <a:tailEnd/>
            </a:ln>
          </p:spPr>
          <p:txBody>
            <a:bodyPr/>
            <a:lstStyle/>
            <a:p>
              <a:endParaRPr lang="ar-SA"/>
            </a:p>
          </p:txBody>
        </p:sp>
        <p:sp>
          <p:nvSpPr>
            <p:cNvPr id="31778" name="Line 105"/>
            <p:cNvSpPr>
              <a:spLocks noChangeShapeType="1"/>
            </p:cNvSpPr>
            <p:nvPr/>
          </p:nvSpPr>
          <p:spPr bwMode="auto">
            <a:xfrm flipH="1">
              <a:off x="3954" y="3410"/>
              <a:ext cx="285" cy="323"/>
            </a:xfrm>
            <a:prstGeom prst="line">
              <a:avLst/>
            </a:prstGeom>
            <a:noFill/>
            <a:ln w="9525">
              <a:solidFill>
                <a:schemeClr val="bg2"/>
              </a:solidFill>
              <a:round/>
              <a:headEnd/>
              <a:tailEnd/>
            </a:ln>
          </p:spPr>
          <p:txBody>
            <a:bodyPr/>
            <a:lstStyle/>
            <a:p>
              <a:endParaRPr lang="ar-SA"/>
            </a:p>
          </p:txBody>
        </p:sp>
        <p:sp>
          <p:nvSpPr>
            <p:cNvPr id="31779" name="Line 106"/>
            <p:cNvSpPr>
              <a:spLocks noChangeShapeType="1"/>
            </p:cNvSpPr>
            <p:nvPr/>
          </p:nvSpPr>
          <p:spPr bwMode="auto">
            <a:xfrm>
              <a:off x="4504" y="3296"/>
              <a:ext cx="0" cy="445"/>
            </a:xfrm>
            <a:prstGeom prst="line">
              <a:avLst/>
            </a:prstGeom>
            <a:noFill/>
            <a:ln w="9525">
              <a:solidFill>
                <a:schemeClr val="bg2"/>
              </a:solidFill>
              <a:round/>
              <a:headEnd/>
              <a:tailEnd/>
            </a:ln>
          </p:spPr>
          <p:txBody>
            <a:bodyPr/>
            <a:lstStyle/>
            <a:p>
              <a:endParaRPr lang="ar-SA"/>
            </a:p>
          </p:txBody>
        </p:sp>
        <p:sp>
          <p:nvSpPr>
            <p:cNvPr id="31780" name="Line 107"/>
            <p:cNvSpPr>
              <a:spLocks noChangeShapeType="1"/>
            </p:cNvSpPr>
            <p:nvPr/>
          </p:nvSpPr>
          <p:spPr bwMode="auto">
            <a:xfrm flipH="1">
              <a:off x="4251" y="3453"/>
              <a:ext cx="253" cy="297"/>
            </a:xfrm>
            <a:prstGeom prst="line">
              <a:avLst/>
            </a:prstGeom>
            <a:noFill/>
            <a:ln w="9525">
              <a:solidFill>
                <a:schemeClr val="bg2"/>
              </a:solidFill>
              <a:round/>
              <a:headEnd/>
              <a:tailEnd/>
            </a:ln>
          </p:spPr>
          <p:txBody>
            <a:bodyPr/>
            <a:lstStyle/>
            <a:p>
              <a:endParaRPr lang="ar-SA"/>
            </a:p>
          </p:txBody>
        </p:sp>
        <p:sp>
          <p:nvSpPr>
            <p:cNvPr id="31781" name="Line 108"/>
            <p:cNvSpPr>
              <a:spLocks noChangeShapeType="1"/>
            </p:cNvSpPr>
            <p:nvPr/>
          </p:nvSpPr>
          <p:spPr bwMode="auto">
            <a:xfrm flipH="1">
              <a:off x="3960" y="3348"/>
              <a:ext cx="217" cy="262"/>
            </a:xfrm>
            <a:prstGeom prst="line">
              <a:avLst/>
            </a:prstGeom>
            <a:noFill/>
            <a:ln w="9525">
              <a:solidFill>
                <a:schemeClr val="bg2"/>
              </a:solidFill>
              <a:round/>
              <a:headEnd/>
              <a:tailEnd/>
            </a:ln>
          </p:spPr>
          <p:txBody>
            <a:bodyPr/>
            <a:lstStyle/>
            <a:p>
              <a:endParaRPr lang="ar-SA"/>
            </a:p>
          </p:txBody>
        </p:sp>
        <p:sp>
          <p:nvSpPr>
            <p:cNvPr id="31782" name="Line 109"/>
            <p:cNvSpPr>
              <a:spLocks noChangeShapeType="1"/>
            </p:cNvSpPr>
            <p:nvPr/>
          </p:nvSpPr>
          <p:spPr bwMode="auto">
            <a:xfrm flipH="1">
              <a:off x="4368" y="3583"/>
              <a:ext cx="136" cy="158"/>
            </a:xfrm>
            <a:prstGeom prst="line">
              <a:avLst/>
            </a:prstGeom>
            <a:noFill/>
            <a:ln w="9525">
              <a:solidFill>
                <a:schemeClr val="bg2"/>
              </a:solidFill>
              <a:round/>
              <a:headEnd/>
              <a:tailEnd/>
            </a:ln>
          </p:spPr>
          <p:txBody>
            <a:bodyPr/>
            <a:lstStyle/>
            <a:p>
              <a:endParaRPr lang="ar-SA"/>
            </a:p>
          </p:txBody>
        </p:sp>
        <p:sp>
          <p:nvSpPr>
            <p:cNvPr id="31783" name="Line 110"/>
            <p:cNvSpPr>
              <a:spLocks noChangeShapeType="1"/>
            </p:cNvSpPr>
            <p:nvPr/>
          </p:nvSpPr>
          <p:spPr bwMode="auto">
            <a:xfrm flipH="1">
              <a:off x="3960" y="3374"/>
              <a:ext cx="108" cy="131"/>
            </a:xfrm>
            <a:prstGeom prst="line">
              <a:avLst/>
            </a:prstGeom>
            <a:noFill/>
            <a:ln w="9525">
              <a:solidFill>
                <a:schemeClr val="bg2"/>
              </a:solidFill>
              <a:round/>
              <a:headEnd/>
              <a:tailEnd/>
            </a:ln>
          </p:spPr>
          <p:txBody>
            <a:bodyPr/>
            <a:lstStyle/>
            <a:p>
              <a:endParaRPr lang="ar-SA"/>
            </a:p>
          </p:txBody>
        </p:sp>
        <p:sp>
          <p:nvSpPr>
            <p:cNvPr id="31784" name="Rectangle 111"/>
            <p:cNvSpPr>
              <a:spLocks noChangeArrowheads="1"/>
            </p:cNvSpPr>
            <p:nvPr/>
          </p:nvSpPr>
          <p:spPr bwMode="auto">
            <a:xfrm>
              <a:off x="3811" y="3790"/>
              <a:ext cx="158" cy="108"/>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a</a:t>
              </a:r>
            </a:p>
          </p:txBody>
        </p:sp>
        <p:sp>
          <p:nvSpPr>
            <p:cNvPr id="31785" name="Rectangle 112"/>
            <p:cNvSpPr>
              <a:spLocks noChangeArrowheads="1"/>
            </p:cNvSpPr>
            <p:nvPr/>
          </p:nvSpPr>
          <p:spPr bwMode="auto">
            <a:xfrm>
              <a:off x="4491" y="3793"/>
              <a:ext cx="158" cy="107"/>
            </a:xfrm>
            <a:prstGeom prst="rect">
              <a:avLst/>
            </a:prstGeom>
            <a:solidFill>
              <a:srgbClr val="DBEDEF"/>
            </a:solidFill>
            <a:ln w="9525">
              <a:noFill/>
              <a:miter lim="800000"/>
              <a:headEnd/>
              <a:tailEnd/>
            </a:ln>
          </p:spPr>
          <p:txBody>
            <a:bodyPr wrap="none" anchor="ctr"/>
            <a:lstStyle/>
            <a:p>
              <a:pPr algn="ctr"/>
              <a:r>
                <a:rPr lang="en-US" i="1">
                  <a:latin typeface="Times New Roman" pitchFamily="18" charset="0"/>
                  <a:cs typeface="Times New Roman" pitchFamily="18" charset="0"/>
                </a:rPr>
                <a:t>b</a:t>
              </a:r>
            </a:p>
          </p:txBody>
        </p:sp>
        <p:sp>
          <p:nvSpPr>
            <p:cNvPr id="31786" name="Line 113"/>
            <p:cNvSpPr>
              <a:spLocks noChangeShapeType="1"/>
            </p:cNvSpPr>
            <p:nvPr/>
          </p:nvSpPr>
          <p:spPr bwMode="auto">
            <a:xfrm flipH="1">
              <a:off x="3696" y="3760"/>
              <a:ext cx="1108" cy="0"/>
            </a:xfrm>
            <a:prstGeom prst="line">
              <a:avLst/>
            </a:prstGeom>
            <a:noFill/>
            <a:ln w="9525">
              <a:solidFill>
                <a:schemeClr val="tx1"/>
              </a:solidFill>
              <a:round/>
              <a:headEnd type="triangle" w="med" len="med"/>
              <a:tailEnd type="triangle" w="med" len="med"/>
            </a:ln>
          </p:spPr>
          <p:txBody>
            <a:bodyPr/>
            <a:lstStyle/>
            <a:p>
              <a:endParaRPr lang="ar-SA"/>
            </a:p>
          </p:txBody>
        </p:sp>
        <p:sp>
          <p:nvSpPr>
            <p:cNvPr id="31787" name="Line 114"/>
            <p:cNvSpPr>
              <a:spLocks noChangeShapeType="1"/>
            </p:cNvSpPr>
            <p:nvPr/>
          </p:nvSpPr>
          <p:spPr bwMode="auto">
            <a:xfrm>
              <a:off x="3960" y="3427"/>
              <a:ext cx="0" cy="314"/>
            </a:xfrm>
            <a:prstGeom prst="line">
              <a:avLst/>
            </a:prstGeom>
            <a:noFill/>
            <a:ln w="9525">
              <a:solidFill>
                <a:schemeClr val="bg2"/>
              </a:solidFill>
              <a:round/>
              <a:headEnd/>
              <a:tailEnd/>
            </a:ln>
          </p:spPr>
          <p:txBody>
            <a:bodyPr/>
            <a:lstStyle/>
            <a:p>
              <a:endParaRPr lang="ar-SA"/>
            </a:p>
          </p:txBody>
        </p:sp>
        <p:sp>
          <p:nvSpPr>
            <p:cNvPr id="31788" name="Rectangle 115"/>
            <p:cNvSpPr>
              <a:spLocks noChangeArrowheads="1"/>
            </p:cNvSpPr>
            <p:nvPr/>
          </p:nvSpPr>
          <p:spPr bwMode="auto">
            <a:xfrm>
              <a:off x="4752" y="3816"/>
              <a:ext cx="143" cy="121"/>
            </a:xfrm>
            <a:prstGeom prst="rect">
              <a:avLst/>
            </a:prstGeom>
            <a:solidFill>
              <a:srgbClr val="DBF1F2"/>
            </a:solidFill>
            <a:ln w="9525">
              <a:noFill/>
              <a:miter lim="800000"/>
              <a:headEnd/>
              <a:tailEnd/>
            </a:ln>
          </p:spPr>
          <p:txBody>
            <a:bodyPr wrap="none" anchor="ctr"/>
            <a:lstStyle/>
            <a:p>
              <a:pPr algn="ctr"/>
              <a:r>
                <a:rPr lang="en-US" i="1">
                  <a:latin typeface="Times New Roman" pitchFamily="18" charset="0"/>
                  <a:cs typeface="Times New Roman" pitchFamily="18" charset="0"/>
                </a:rPr>
                <a:t>x</a:t>
              </a:r>
            </a:p>
          </p:txBody>
        </p:sp>
      </p:grpSp>
      <p:grpSp>
        <p:nvGrpSpPr>
          <p:cNvPr id="31764" name="Group 118"/>
          <p:cNvGrpSpPr>
            <a:grpSpLocks/>
          </p:cNvGrpSpPr>
          <p:nvPr/>
        </p:nvGrpSpPr>
        <p:grpSpPr bwMode="auto">
          <a:xfrm>
            <a:off x="5580063" y="6021388"/>
            <a:ext cx="2232025" cy="647700"/>
            <a:chOff x="3107" y="3793"/>
            <a:chExt cx="1406" cy="408"/>
          </a:xfrm>
        </p:grpSpPr>
        <p:sp>
          <p:nvSpPr>
            <p:cNvPr id="31770" name="Line 116"/>
            <p:cNvSpPr>
              <a:spLocks noChangeShapeType="1"/>
            </p:cNvSpPr>
            <p:nvPr/>
          </p:nvSpPr>
          <p:spPr bwMode="auto">
            <a:xfrm flipH="1">
              <a:off x="3107" y="4201"/>
              <a:ext cx="1406" cy="0"/>
            </a:xfrm>
            <a:prstGeom prst="line">
              <a:avLst/>
            </a:prstGeom>
            <a:noFill/>
            <a:ln w="9525">
              <a:solidFill>
                <a:schemeClr val="tx1"/>
              </a:solidFill>
              <a:round/>
              <a:headEnd/>
              <a:tailEnd type="triangle" w="med" len="med"/>
            </a:ln>
          </p:spPr>
          <p:txBody>
            <a:bodyPr/>
            <a:lstStyle/>
            <a:p>
              <a:endParaRPr lang="ar-SA"/>
            </a:p>
          </p:txBody>
        </p:sp>
        <p:sp>
          <p:nvSpPr>
            <p:cNvPr id="31771" name="Line 117"/>
            <p:cNvSpPr>
              <a:spLocks noChangeShapeType="1"/>
            </p:cNvSpPr>
            <p:nvPr/>
          </p:nvSpPr>
          <p:spPr bwMode="auto">
            <a:xfrm>
              <a:off x="4513" y="3793"/>
              <a:ext cx="0" cy="408"/>
            </a:xfrm>
            <a:prstGeom prst="line">
              <a:avLst/>
            </a:prstGeom>
            <a:noFill/>
            <a:ln w="9525">
              <a:solidFill>
                <a:schemeClr val="tx1"/>
              </a:solidFill>
              <a:round/>
              <a:headEnd/>
              <a:tailEnd/>
            </a:ln>
          </p:spPr>
          <p:txBody>
            <a:bodyPr/>
            <a:lstStyle/>
            <a:p>
              <a:endParaRPr lang="ar-SA"/>
            </a:p>
          </p:txBody>
        </p:sp>
      </p:grpSp>
      <p:sp>
        <p:nvSpPr>
          <p:cNvPr id="31765" name="Rectangle 123"/>
          <p:cNvSpPr>
            <a:spLocks noChangeArrowheads="1"/>
          </p:cNvSpPr>
          <p:nvPr/>
        </p:nvSpPr>
        <p:spPr bwMode="auto">
          <a:xfrm>
            <a:off x="5291138" y="6092825"/>
            <a:ext cx="936625" cy="360363"/>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P(X&lt;a)</a:t>
            </a:r>
          </a:p>
        </p:txBody>
      </p:sp>
      <p:sp>
        <p:nvSpPr>
          <p:cNvPr id="31766" name="Rectangle 124"/>
          <p:cNvSpPr>
            <a:spLocks noChangeArrowheads="1"/>
          </p:cNvSpPr>
          <p:nvPr/>
        </p:nvSpPr>
        <p:spPr bwMode="auto">
          <a:xfrm>
            <a:off x="4645025" y="6453188"/>
            <a:ext cx="1079500" cy="333375"/>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P(X&lt;b)</a:t>
            </a:r>
          </a:p>
        </p:txBody>
      </p:sp>
      <p:grpSp>
        <p:nvGrpSpPr>
          <p:cNvPr id="31767" name="Group 94"/>
          <p:cNvGrpSpPr>
            <a:grpSpLocks/>
          </p:cNvGrpSpPr>
          <p:nvPr/>
        </p:nvGrpSpPr>
        <p:grpSpPr bwMode="auto">
          <a:xfrm>
            <a:off x="5653088" y="6021388"/>
            <a:ext cx="1223962" cy="431800"/>
            <a:chOff x="3198" y="3793"/>
            <a:chExt cx="771" cy="272"/>
          </a:xfrm>
        </p:grpSpPr>
        <p:sp>
          <p:nvSpPr>
            <p:cNvPr id="31768" name="Line 119"/>
            <p:cNvSpPr>
              <a:spLocks noChangeShapeType="1"/>
            </p:cNvSpPr>
            <p:nvPr/>
          </p:nvSpPr>
          <p:spPr bwMode="auto">
            <a:xfrm>
              <a:off x="3969" y="3793"/>
              <a:ext cx="0" cy="272"/>
            </a:xfrm>
            <a:prstGeom prst="line">
              <a:avLst/>
            </a:prstGeom>
            <a:noFill/>
            <a:ln w="9525">
              <a:solidFill>
                <a:schemeClr val="tx1"/>
              </a:solidFill>
              <a:round/>
              <a:headEnd/>
              <a:tailEnd/>
            </a:ln>
          </p:spPr>
          <p:txBody>
            <a:bodyPr/>
            <a:lstStyle/>
            <a:p>
              <a:endParaRPr lang="ar-SA"/>
            </a:p>
          </p:txBody>
        </p:sp>
        <p:sp>
          <p:nvSpPr>
            <p:cNvPr id="31769" name="Line 120"/>
            <p:cNvSpPr>
              <a:spLocks noChangeShapeType="1"/>
            </p:cNvSpPr>
            <p:nvPr/>
          </p:nvSpPr>
          <p:spPr bwMode="auto">
            <a:xfrm flipH="1">
              <a:off x="3198" y="4065"/>
              <a:ext cx="771" cy="0"/>
            </a:xfrm>
            <a:prstGeom prst="line">
              <a:avLst/>
            </a:prstGeom>
            <a:noFill/>
            <a:ln w="9525">
              <a:solidFill>
                <a:schemeClr val="tx1"/>
              </a:solidFill>
              <a:round/>
              <a:headEnd/>
              <a:tailEnd type="triangle" w="med" len="med"/>
            </a:ln>
          </p:spPr>
          <p:txBody>
            <a:bodyPr/>
            <a:lstStyle/>
            <a:p>
              <a:endParaRPr lang="ar-SA"/>
            </a:p>
          </p:txBody>
        </p:sp>
      </p:gr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6D0230B6-24F6-4B9D-A880-C08DA4105655}" type="slidenum">
              <a:rPr lang="ar-SA" sz="1400"/>
              <a:pPr/>
              <a:t>68</a:t>
            </a:fld>
            <a:endParaRPr lang="en-GB" sz="1400"/>
          </a:p>
        </p:txBody>
      </p:sp>
      <p:sp>
        <p:nvSpPr>
          <p:cNvPr id="80899"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80900"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80901"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80902"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r>
              <a:rPr lang="en-US" sz="2600" b="1" u="sng">
                <a:solidFill>
                  <a:srgbClr val="CC0000"/>
                </a:solidFill>
                <a:latin typeface="Times New Roman" pitchFamily="18" charset="0"/>
                <a:cs typeface="Times New Roman" pitchFamily="18" charset="0"/>
              </a:rPr>
              <a:t>4.5 The Normal Distribution:</a:t>
            </a:r>
            <a:endParaRPr lang="en-US" sz="2600" u="sng">
              <a:solidFill>
                <a:srgbClr val="CC0000"/>
              </a:solidFill>
              <a:latin typeface="Times New Roman" pitchFamily="18" charset="0"/>
              <a:cs typeface="Times New Roman" pitchFamily="18" charset="0"/>
            </a:endParaRPr>
          </a:p>
          <a:p>
            <a:pPr marL="342900" indent="-342900" algn="l"/>
            <a:r>
              <a:rPr lang="en-US" sz="2600">
                <a:latin typeface="Times New Roman" pitchFamily="18" charset="0"/>
                <a:cs typeface="Times New Roman" pitchFamily="18" charset="0"/>
              </a:rPr>
              <a:t>The normal distribution is one of the most important </a:t>
            </a:r>
            <a:r>
              <a:rPr lang="en-US" sz="2600" b="1" u="sng">
                <a:latin typeface="Times New Roman" pitchFamily="18" charset="0"/>
                <a:cs typeface="Times New Roman" pitchFamily="18" charset="0"/>
              </a:rPr>
              <a:t>continuous distribution</a:t>
            </a:r>
            <a:r>
              <a:rPr lang="en-US" sz="2600">
                <a:latin typeface="Times New Roman" pitchFamily="18" charset="0"/>
                <a:cs typeface="Times New Roman" pitchFamily="18" charset="0"/>
              </a:rPr>
              <a:t> in statistics.</a:t>
            </a:r>
          </a:p>
          <a:p>
            <a:pPr marL="342900" indent="-342900" algn="l"/>
            <a:r>
              <a:rPr lang="en-US" sz="2600">
                <a:latin typeface="Times New Roman" pitchFamily="18" charset="0"/>
                <a:cs typeface="Times New Roman" pitchFamily="18" charset="0"/>
              </a:rPr>
              <a:t>It has the following characteristics</a:t>
            </a:r>
          </a:p>
          <a:p>
            <a:pPr marL="342900" indent="-342900" algn="l"/>
            <a:r>
              <a:rPr lang="en-US" sz="2400">
                <a:latin typeface="Times New Roman" pitchFamily="18" charset="0"/>
                <a:cs typeface="Times New Roman" pitchFamily="18" charset="0"/>
              </a:rPr>
              <a:t>1- X takes values from -∞ to ∞.</a:t>
            </a:r>
          </a:p>
          <a:p>
            <a:pPr marL="342900" indent="-342900" algn="l"/>
            <a:r>
              <a:rPr lang="en-US" sz="2400">
                <a:latin typeface="Times New Roman" pitchFamily="18" charset="0"/>
                <a:cs typeface="Times New Roman" pitchFamily="18" charset="0"/>
              </a:rPr>
              <a:t>2- The population mean is </a:t>
            </a:r>
            <a:r>
              <a:rPr lang="el-GR" sz="2400">
                <a:latin typeface="Times New Roman" pitchFamily="18" charset="0"/>
                <a:cs typeface="Times New Roman" pitchFamily="18" charset="0"/>
              </a:rPr>
              <a:t>μ</a:t>
            </a:r>
            <a:r>
              <a:rPr lang="en-US" sz="2400">
                <a:latin typeface="Times New Roman" pitchFamily="18" charset="0"/>
                <a:cs typeface="Times New Roman" pitchFamily="18" charset="0"/>
              </a:rPr>
              <a:t> and the population variance is </a:t>
            </a:r>
            <a:r>
              <a:rPr lang="el-GR" sz="2400">
                <a:latin typeface="Times New Roman" pitchFamily="18" charset="0"/>
                <a:cs typeface="Times New Roman" pitchFamily="18" charset="0"/>
              </a:rPr>
              <a:t>σ</a:t>
            </a:r>
            <a:r>
              <a:rPr lang="en-US" sz="2400" baseline="30000">
                <a:latin typeface="Times New Roman" pitchFamily="18" charset="0"/>
                <a:cs typeface="Times New Roman" pitchFamily="18" charset="0"/>
              </a:rPr>
              <a:t>2</a:t>
            </a:r>
            <a:r>
              <a:rPr lang="en-US" sz="2400">
                <a:latin typeface="Times New Roman" pitchFamily="18" charset="0"/>
                <a:cs typeface="Times New Roman" pitchFamily="18" charset="0"/>
              </a:rPr>
              <a:t>, and we write X~ N(</a:t>
            </a:r>
            <a:r>
              <a:rPr lang="el-GR" sz="2400">
                <a:latin typeface="Times New Roman" pitchFamily="18" charset="0"/>
                <a:cs typeface="Times New Roman" pitchFamily="18" charset="0"/>
              </a:rPr>
              <a:t>μ</a:t>
            </a:r>
            <a:r>
              <a:rPr lang="en-US" sz="2400">
                <a:latin typeface="Times New Roman" pitchFamily="18" charset="0"/>
                <a:cs typeface="Times New Roman" pitchFamily="18" charset="0"/>
              </a:rPr>
              <a:t>, </a:t>
            </a:r>
            <a:r>
              <a:rPr lang="el-GR" sz="2400">
                <a:latin typeface="Times New Roman" pitchFamily="18" charset="0"/>
                <a:cs typeface="Times New Roman" pitchFamily="18" charset="0"/>
              </a:rPr>
              <a:t>σ</a:t>
            </a:r>
            <a:r>
              <a:rPr lang="en-US" sz="2400" baseline="30000">
                <a:latin typeface="Times New Roman" pitchFamily="18" charset="0"/>
                <a:cs typeface="Times New Roman" pitchFamily="18" charset="0"/>
              </a:rPr>
              <a:t>2</a:t>
            </a:r>
            <a:r>
              <a:rPr lang="en-US" sz="2400">
                <a:latin typeface="Times New Roman" pitchFamily="18" charset="0"/>
                <a:cs typeface="Times New Roman" pitchFamily="18" charset="0"/>
              </a:rPr>
              <a:t>).</a:t>
            </a:r>
            <a:endParaRPr lang="el-GR" sz="2400">
              <a:latin typeface="Times New Roman" pitchFamily="18" charset="0"/>
              <a:cs typeface="Times New Roman" pitchFamily="18" charset="0"/>
            </a:endParaRPr>
          </a:p>
          <a:p>
            <a:pPr marL="342900" indent="-342900" algn="l"/>
            <a:r>
              <a:rPr lang="en-US" sz="2400">
                <a:latin typeface="Times New Roman" pitchFamily="18" charset="0"/>
                <a:cs typeface="Times New Roman" pitchFamily="18" charset="0"/>
              </a:rPr>
              <a:t>3- The graph of the density of a normal distribution has a bell shaped curve, that is </a:t>
            </a:r>
            <a:r>
              <a:rPr lang="en-US" sz="2400" u="sng">
                <a:latin typeface="Times New Roman" pitchFamily="18" charset="0"/>
                <a:cs typeface="Times New Roman" pitchFamily="18" charset="0"/>
              </a:rPr>
              <a:t>symmetric about </a:t>
            </a:r>
            <a:r>
              <a:rPr lang="el-GR" sz="2400" u="sng">
                <a:latin typeface="Times New Roman" pitchFamily="18" charset="0"/>
                <a:cs typeface="Times New Roman" pitchFamily="18" charset="0"/>
              </a:rPr>
              <a:t>μ</a:t>
            </a:r>
            <a:r>
              <a:rPr lang="en-US" sz="2400">
                <a:latin typeface="Times New Roman" pitchFamily="18" charset="0"/>
                <a:cs typeface="Times New Roman" pitchFamily="18" charset="0"/>
              </a:rPr>
              <a:t> </a:t>
            </a:r>
          </a:p>
          <a:p>
            <a:pPr marL="342900" indent="-342900" algn="l"/>
            <a:endParaRPr lang="en-US" sz="2400">
              <a:latin typeface="Times New Roman" pitchFamily="18" charset="0"/>
              <a:cs typeface="Times New Roman" pitchFamily="18" charset="0"/>
            </a:endParaRP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pSp>
        <p:nvGrpSpPr>
          <p:cNvPr id="80903" name="Group 35"/>
          <p:cNvGrpSpPr>
            <a:grpSpLocks/>
          </p:cNvGrpSpPr>
          <p:nvPr/>
        </p:nvGrpSpPr>
        <p:grpSpPr bwMode="auto">
          <a:xfrm>
            <a:off x="2484438" y="4797425"/>
            <a:ext cx="4465637" cy="1800225"/>
            <a:chOff x="1791" y="2976"/>
            <a:chExt cx="2813" cy="1180"/>
          </a:xfrm>
        </p:grpSpPr>
        <p:sp>
          <p:nvSpPr>
            <p:cNvPr id="80906" name="Rectangle 44"/>
            <p:cNvSpPr>
              <a:spLocks noChangeArrowheads="1"/>
            </p:cNvSpPr>
            <p:nvPr/>
          </p:nvSpPr>
          <p:spPr bwMode="auto">
            <a:xfrm>
              <a:off x="1791" y="2976"/>
              <a:ext cx="2813" cy="1180"/>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80907" name="Line 47"/>
            <p:cNvSpPr>
              <a:spLocks noChangeShapeType="1"/>
            </p:cNvSpPr>
            <p:nvPr/>
          </p:nvSpPr>
          <p:spPr bwMode="auto">
            <a:xfrm>
              <a:off x="3107" y="3040"/>
              <a:ext cx="0" cy="798"/>
            </a:xfrm>
            <a:prstGeom prst="line">
              <a:avLst/>
            </a:prstGeom>
            <a:noFill/>
            <a:ln w="9525">
              <a:solidFill>
                <a:schemeClr val="bg2"/>
              </a:solidFill>
              <a:prstDash val="lgDash"/>
              <a:round/>
              <a:headEnd/>
              <a:tailEnd/>
            </a:ln>
          </p:spPr>
          <p:txBody>
            <a:bodyPr/>
            <a:lstStyle/>
            <a:p>
              <a:endParaRPr lang="ar-SA"/>
            </a:p>
          </p:txBody>
        </p:sp>
        <p:grpSp>
          <p:nvGrpSpPr>
            <p:cNvPr id="80908" name="Group 34"/>
            <p:cNvGrpSpPr>
              <a:grpSpLocks/>
            </p:cNvGrpSpPr>
            <p:nvPr/>
          </p:nvGrpSpPr>
          <p:grpSpPr bwMode="auto">
            <a:xfrm>
              <a:off x="1837" y="3067"/>
              <a:ext cx="2631" cy="1043"/>
              <a:chOff x="1837" y="3022"/>
              <a:chExt cx="2631" cy="1043"/>
            </a:xfrm>
          </p:grpSpPr>
          <p:sp>
            <p:nvSpPr>
              <p:cNvPr id="80909" name="Line 58"/>
              <p:cNvSpPr>
                <a:spLocks noChangeShapeType="1"/>
              </p:cNvSpPr>
              <p:nvPr/>
            </p:nvSpPr>
            <p:spPr bwMode="auto">
              <a:xfrm flipH="1">
                <a:off x="1973" y="3793"/>
                <a:ext cx="2339" cy="0"/>
              </a:xfrm>
              <a:prstGeom prst="line">
                <a:avLst/>
              </a:prstGeom>
              <a:noFill/>
              <a:ln w="9525">
                <a:solidFill>
                  <a:schemeClr val="tx1"/>
                </a:solidFill>
                <a:round/>
                <a:headEnd type="triangle" w="med" len="med"/>
                <a:tailEnd type="triangle" w="med" len="med"/>
              </a:ln>
            </p:spPr>
            <p:txBody>
              <a:bodyPr/>
              <a:lstStyle/>
              <a:p>
                <a:endParaRPr lang="ar-SA"/>
              </a:p>
            </p:txBody>
          </p:sp>
          <p:sp>
            <p:nvSpPr>
              <p:cNvPr id="80910" name="Freeform 28"/>
              <p:cNvSpPr>
                <a:spLocks/>
              </p:cNvSpPr>
              <p:nvPr/>
            </p:nvSpPr>
            <p:spPr bwMode="auto">
              <a:xfrm>
                <a:off x="3106" y="3022"/>
                <a:ext cx="953" cy="726"/>
              </a:xfrm>
              <a:custGeom>
                <a:avLst/>
                <a:gdLst>
                  <a:gd name="T0" fmla="*/ 1 w 1452"/>
                  <a:gd name="T1" fmla="*/ 1 h 998"/>
                  <a:gd name="T2" fmla="*/ 1 w 1452"/>
                  <a:gd name="T3" fmla="*/ 1 h 998"/>
                  <a:gd name="T4" fmla="*/ 1 w 1452"/>
                  <a:gd name="T5" fmla="*/ 1 h 998"/>
                  <a:gd name="T6" fmla="*/ 1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80911" name="Freeform 29"/>
              <p:cNvSpPr>
                <a:spLocks/>
              </p:cNvSpPr>
              <p:nvPr/>
            </p:nvSpPr>
            <p:spPr bwMode="auto">
              <a:xfrm flipH="1">
                <a:off x="2154" y="3022"/>
                <a:ext cx="952" cy="726"/>
              </a:xfrm>
              <a:custGeom>
                <a:avLst/>
                <a:gdLst>
                  <a:gd name="T0" fmla="*/ 1 w 1452"/>
                  <a:gd name="T1" fmla="*/ 1 h 998"/>
                  <a:gd name="T2" fmla="*/ 1 w 1452"/>
                  <a:gd name="T3" fmla="*/ 1 h 998"/>
                  <a:gd name="T4" fmla="*/ 1 w 1452"/>
                  <a:gd name="T5" fmla="*/ 1 h 998"/>
                  <a:gd name="T6" fmla="*/ 1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80912" name="Rectangle 44"/>
              <p:cNvSpPr>
                <a:spLocks noChangeArrowheads="1"/>
              </p:cNvSpPr>
              <p:nvPr/>
            </p:nvSpPr>
            <p:spPr bwMode="auto">
              <a:xfrm>
                <a:off x="4105" y="3884"/>
                <a:ext cx="363" cy="181"/>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80913" name="Rectangle 44"/>
              <p:cNvSpPr>
                <a:spLocks noChangeArrowheads="1"/>
              </p:cNvSpPr>
              <p:nvPr/>
            </p:nvSpPr>
            <p:spPr bwMode="auto">
              <a:xfrm>
                <a:off x="1837" y="3884"/>
                <a:ext cx="363" cy="181"/>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80914" name="Rectangle 44"/>
              <p:cNvSpPr>
                <a:spLocks noChangeArrowheads="1"/>
              </p:cNvSpPr>
              <p:nvPr/>
            </p:nvSpPr>
            <p:spPr bwMode="auto">
              <a:xfrm>
                <a:off x="2925" y="3838"/>
                <a:ext cx="363" cy="136"/>
              </a:xfrm>
              <a:prstGeom prst="rect">
                <a:avLst/>
              </a:prstGeom>
              <a:solidFill>
                <a:srgbClr val="DBEFF1"/>
              </a:solidFill>
              <a:ln w="9525">
                <a:noFill/>
                <a:miter lim="800000"/>
                <a:headEnd/>
                <a:tailEnd/>
              </a:ln>
            </p:spPr>
            <p:txBody>
              <a:bodyPr wrap="none" anchor="ctr"/>
              <a:lstStyle/>
              <a:p>
                <a:pPr algn="ctr"/>
                <a:r>
                  <a:rPr lang="el-GR">
                    <a:latin typeface="Times New Roman" pitchFamily="18" charset="0"/>
                    <a:cs typeface="Times New Roman" pitchFamily="18" charset="0"/>
                  </a:rPr>
                  <a:t>μ</a:t>
                </a:r>
              </a:p>
            </p:txBody>
          </p:sp>
        </p:grpSp>
      </p:grpSp>
      <p:sp>
        <p:nvSpPr>
          <p:cNvPr id="80904" name="Rectangle 44"/>
          <p:cNvSpPr>
            <a:spLocks noChangeArrowheads="1"/>
          </p:cNvSpPr>
          <p:nvPr/>
        </p:nvSpPr>
        <p:spPr bwMode="auto">
          <a:xfrm>
            <a:off x="6443663" y="5876925"/>
            <a:ext cx="360362" cy="288925"/>
          </a:xfrm>
          <a:prstGeom prst="rect">
            <a:avLst/>
          </a:prstGeom>
          <a:solidFill>
            <a:srgbClr val="DBEFF1"/>
          </a:solidFill>
          <a:ln w="9525">
            <a:noFill/>
            <a:miter lim="800000"/>
            <a:headEnd/>
            <a:tailEnd/>
          </a:ln>
        </p:spPr>
        <p:txBody>
          <a:bodyPr wrap="none" anchor="ctr"/>
          <a:lstStyle/>
          <a:p>
            <a:pPr algn="ctr"/>
            <a:r>
              <a:rPr lang="en-US" i="1">
                <a:latin typeface="Times New Roman" pitchFamily="18" charset="0"/>
                <a:cs typeface="Times New Roman" pitchFamily="18" charset="0"/>
              </a:rPr>
              <a:t>x</a:t>
            </a:r>
          </a:p>
        </p:txBody>
      </p:sp>
      <p:sp>
        <p:nvSpPr>
          <p:cNvPr id="80905" name="Rectangle 44"/>
          <p:cNvSpPr>
            <a:spLocks noChangeArrowheads="1"/>
          </p:cNvSpPr>
          <p:nvPr/>
        </p:nvSpPr>
        <p:spPr bwMode="auto">
          <a:xfrm>
            <a:off x="4932363" y="4868863"/>
            <a:ext cx="360362" cy="288925"/>
          </a:xfrm>
          <a:prstGeom prst="rect">
            <a:avLst/>
          </a:prstGeom>
          <a:solidFill>
            <a:srgbClr val="DBEFF1"/>
          </a:solidFill>
          <a:ln w="9525">
            <a:noFill/>
            <a:miter lim="800000"/>
            <a:headEnd/>
            <a:tailEnd/>
          </a:ln>
        </p:spPr>
        <p:txBody>
          <a:bodyPr wrap="none" anchor="ctr"/>
          <a:lstStyle/>
          <a:p>
            <a:pPr algn="ctr"/>
            <a:r>
              <a:rPr lang="en-US" i="1">
                <a:latin typeface="Times New Roman" pitchFamily="18" charset="0"/>
                <a:cs typeface="Times New Roman" pitchFamily="18" charset="0"/>
              </a:rPr>
              <a:t>f(x)</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6B7B86E6-A276-4229-9AFA-D1D2E7E48234}" type="slidenum">
              <a:rPr lang="ar-SA" sz="1400"/>
              <a:pPr/>
              <a:t>69</a:t>
            </a:fld>
            <a:endParaRPr lang="en-GB" sz="1400"/>
          </a:p>
        </p:txBody>
      </p:sp>
      <p:sp>
        <p:nvSpPr>
          <p:cNvPr id="81923" name="Rectangle 2"/>
          <p:cNvSpPr>
            <a:spLocks noGrp="1" noChangeArrowheads="1"/>
          </p:cNvSpPr>
          <p:nvPr>
            <p:ph type="body" sz="half" idx="4294967295"/>
          </p:nvPr>
        </p:nvSpPr>
        <p:spPr>
          <a:xfrm>
            <a:off x="457200" y="214313"/>
            <a:ext cx="8291513" cy="6337300"/>
          </a:xfrm>
        </p:spPr>
        <p:txBody>
          <a:bodyPr/>
          <a:lstStyle/>
          <a:p>
            <a:pPr eaLnBrk="1" hangingPunct="1">
              <a:buFontTx/>
              <a:buNone/>
            </a:pPr>
            <a:endParaRPr lang="en-US" sz="2800" u="sng" smtClean="0"/>
          </a:p>
          <a:p>
            <a:pPr lvl="1" eaLnBrk="1" hangingPunct="1">
              <a:buFontTx/>
              <a:buNone/>
            </a:pPr>
            <a:r>
              <a:rPr lang="en-US" sz="2400" smtClean="0">
                <a:latin typeface="Times New Roman" pitchFamily="18" charset="0"/>
                <a:cs typeface="Times New Roman" pitchFamily="18" charset="0"/>
              </a:rPr>
              <a:t>4- </a:t>
            </a:r>
            <a:r>
              <a:rPr lang="el-GR" sz="2400" smtClean="0">
                <a:latin typeface="Times New Roman" pitchFamily="18" charset="0"/>
                <a:cs typeface="Times New Roman" pitchFamily="18" charset="0"/>
              </a:rPr>
              <a:t>μ</a:t>
            </a:r>
            <a:r>
              <a:rPr lang="en-US" sz="2400" smtClean="0">
                <a:latin typeface="Times New Roman" pitchFamily="18" charset="0"/>
                <a:cs typeface="Times New Roman" pitchFamily="18" charset="0"/>
              </a:rPr>
              <a:t>= mean=mode=median of the normal distribution.</a:t>
            </a:r>
          </a:p>
          <a:p>
            <a:pPr lvl="1" eaLnBrk="1" hangingPunct="1">
              <a:buFontTx/>
              <a:buNone/>
            </a:pPr>
            <a:r>
              <a:rPr lang="en-US" sz="2400" smtClean="0">
                <a:latin typeface="Times New Roman" pitchFamily="18" charset="0"/>
                <a:cs typeface="Times New Roman" pitchFamily="18" charset="0"/>
              </a:rPr>
              <a:t>5-The location of the distribution depends on </a:t>
            </a:r>
            <a:r>
              <a:rPr lang="el-GR" sz="2400" smtClean="0">
                <a:latin typeface="Times New Roman" pitchFamily="18" charset="0"/>
                <a:cs typeface="Times New Roman" pitchFamily="18" charset="0"/>
              </a:rPr>
              <a:t>μ</a:t>
            </a:r>
            <a:r>
              <a:rPr lang="en-US" sz="2400" smtClean="0">
                <a:latin typeface="Times New Roman" pitchFamily="18" charset="0"/>
                <a:cs typeface="Times New Roman" pitchFamily="18" charset="0"/>
              </a:rPr>
              <a:t> (location parameter).</a:t>
            </a:r>
          </a:p>
          <a:p>
            <a:pPr lvl="1" eaLnBrk="1" hangingPunct="1">
              <a:buFontTx/>
              <a:buNone/>
            </a:pPr>
            <a:r>
              <a:rPr lang="en-US" sz="2400" smtClean="0">
                <a:latin typeface="Times New Roman" pitchFamily="18" charset="0"/>
                <a:cs typeface="Times New Roman" pitchFamily="18" charset="0"/>
              </a:rPr>
              <a:t>The shape of the distribution depends on </a:t>
            </a:r>
            <a:r>
              <a:rPr lang="el-GR" sz="2400" smtClean="0">
                <a:latin typeface="Times New Roman" pitchFamily="18" charset="0"/>
                <a:cs typeface="Times New Roman" pitchFamily="18" charset="0"/>
              </a:rPr>
              <a:t>σ</a:t>
            </a:r>
            <a:r>
              <a:rPr lang="en-US" sz="2400" smtClean="0">
                <a:latin typeface="Times New Roman" pitchFamily="18" charset="0"/>
                <a:cs typeface="Times New Roman" pitchFamily="18" charset="0"/>
              </a:rPr>
              <a:t> (shape parameter).</a:t>
            </a:r>
          </a:p>
          <a:p>
            <a:pPr lvl="1" eaLnBrk="1" hangingPunct="1">
              <a:buFontTx/>
              <a:buNone/>
            </a:pPr>
            <a:endParaRPr lang="el-GR" sz="2400" smtClean="0">
              <a:latin typeface="Times New Roman" pitchFamily="18" charset="0"/>
              <a:cs typeface="Times New Roman" pitchFamily="18" charset="0"/>
            </a:endParaRPr>
          </a:p>
        </p:txBody>
      </p:sp>
      <p:sp>
        <p:nvSpPr>
          <p:cNvPr id="81924"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81925"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81926"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sp>
        <p:nvSpPr>
          <p:cNvPr id="81927" name="Rectangle 44"/>
          <p:cNvSpPr>
            <a:spLocks noChangeArrowheads="1"/>
          </p:cNvSpPr>
          <p:nvPr/>
        </p:nvSpPr>
        <p:spPr bwMode="auto">
          <a:xfrm>
            <a:off x="827088" y="2852738"/>
            <a:ext cx="3313112" cy="1800225"/>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81928" name="Line 47"/>
          <p:cNvSpPr>
            <a:spLocks noChangeShapeType="1"/>
          </p:cNvSpPr>
          <p:nvPr/>
        </p:nvSpPr>
        <p:spPr bwMode="auto">
          <a:xfrm>
            <a:off x="2087563" y="3005138"/>
            <a:ext cx="0" cy="1216025"/>
          </a:xfrm>
          <a:prstGeom prst="line">
            <a:avLst/>
          </a:prstGeom>
          <a:noFill/>
          <a:ln w="9525">
            <a:solidFill>
              <a:schemeClr val="bg2"/>
            </a:solidFill>
            <a:prstDash val="lgDash"/>
            <a:round/>
            <a:headEnd/>
            <a:tailEnd/>
          </a:ln>
        </p:spPr>
        <p:txBody>
          <a:bodyPr/>
          <a:lstStyle/>
          <a:p>
            <a:endParaRPr lang="ar-SA"/>
          </a:p>
        </p:txBody>
      </p:sp>
      <p:sp>
        <p:nvSpPr>
          <p:cNvPr id="81929" name="Line 58"/>
          <p:cNvSpPr>
            <a:spLocks noChangeShapeType="1"/>
          </p:cNvSpPr>
          <p:nvPr/>
        </p:nvSpPr>
        <p:spPr bwMode="auto">
          <a:xfrm flipH="1">
            <a:off x="827088" y="4149725"/>
            <a:ext cx="3259137" cy="0"/>
          </a:xfrm>
          <a:prstGeom prst="line">
            <a:avLst/>
          </a:prstGeom>
          <a:noFill/>
          <a:ln w="9525">
            <a:solidFill>
              <a:schemeClr val="tx1"/>
            </a:solidFill>
            <a:round/>
            <a:headEnd type="triangle" w="med" len="med"/>
            <a:tailEnd type="triangle" w="med" len="med"/>
          </a:ln>
        </p:spPr>
        <p:txBody>
          <a:bodyPr/>
          <a:lstStyle/>
          <a:p>
            <a:endParaRPr lang="ar-SA"/>
          </a:p>
        </p:txBody>
      </p:sp>
      <p:grpSp>
        <p:nvGrpSpPr>
          <p:cNvPr id="81930" name="Group 28"/>
          <p:cNvGrpSpPr>
            <a:grpSpLocks/>
          </p:cNvGrpSpPr>
          <p:nvPr/>
        </p:nvGrpSpPr>
        <p:grpSpPr bwMode="auto">
          <a:xfrm>
            <a:off x="965200" y="2990850"/>
            <a:ext cx="2244725" cy="1108075"/>
            <a:chOff x="608" y="1884"/>
            <a:chExt cx="1414" cy="698"/>
          </a:xfrm>
        </p:grpSpPr>
        <p:sp>
          <p:nvSpPr>
            <p:cNvPr id="81961" name="Freeform 23"/>
            <p:cNvSpPr>
              <a:spLocks/>
            </p:cNvSpPr>
            <p:nvPr/>
          </p:nvSpPr>
          <p:spPr bwMode="auto">
            <a:xfrm>
              <a:off x="1315" y="1884"/>
              <a:ext cx="707"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81962" name="Freeform 24"/>
            <p:cNvSpPr>
              <a:spLocks/>
            </p:cNvSpPr>
            <p:nvPr/>
          </p:nvSpPr>
          <p:spPr bwMode="auto">
            <a:xfrm flipH="1">
              <a:off x="608" y="1884"/>
              <a:ext cx="707"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grpSp>
      <p:sp>
        <p:nvSpPr>
          <p:cNvPr id="81931" name="Rectangle 44"/>
          <p:cNvSpPr>
            <a:spLocks noChangeArrowheads="1"/>
          </p:cNvSpPr>
          <p:nvPr/>
        </p:nvSpPr>
        <p:spPr bwMode="auto">
          <a:xfrm>
            <a:off x="3568700" y="4306888"/>
            <a:ext cx="427038" cy="276225"/>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81932" name="Rectangle 44"/>
          <p:cNvSpPr>
            <a:spLocks noChangeArrowheads="1"/>
          </p:cNvSpPr>
          <p:nvPr/>
        </p:nvSpPr>
        <p:spPr bwMode="auto">
          <a:xfrm>
            <a:off x="971550" y="4306888"/>
            <a:ext cx="427038" cy="276225"/>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81933" name="Rectangle 44"/>
          <p:cNvSpPr>
            <a:spLocks noChangeArrowheads="1"/>
          </p:cNvSpPr>
          <p:nvPr/>
        </p:nvSpPr>
        <p:spPr bwMode="auto">
          <a:xfrm>
            <a:off x="1873250" y="4237038"/>
            <a:ext cx="428625" cy="206375"/>
          </a:xfrm>
          <a:prstGeom prst="rect">
            <a:avLst/>
          </a:prstGeom>
          <a:solidFill>
            <a:srgbClr val="DBEFF1"/>
          </a:solidFill>
          <a:ln w="9525">
            <a:noFill/>
            <a:miter lim="800000"/>
            <a:headEnd/>
            <a:tailEnd/>
          </a:ln>
        </p:spPr>
        <p:txBody>
          <a:bodyPr wrap="none" anchor="ctr"/>
          <a:lstStyle/>
          <a:p>
            <a:pPr algn="ctr"/>
            <a:r>
              <a:rPr lang="el-GR">
                <a:latin typeface="Times New Roman" pitchFamily="18" charset="0"/>
                <a:cs typeface="Times New Roman" pitchFamily="18" charset="0"/>
              </a:rPr>
              <a:t>μ</a:t>
            </a:r>
            <a:r>
              <a:rPr lang="en-US" baseline="-25000">
                <a:latin typeface="Times New Roman" pitchFamily="18" charset="0"/>
                <a:cs typeface="Times New Roman" pitchFamily="18" charset="0"/>
              </a:rPr>
              <a:t>1</a:t>
            </a:r>
            <a:endParaRPr lang="el-GR" baseline="-25000">
              <a:latin typeface="Times New Roman" pitchFamily="18" charset="0"/>
              <a:cs typeface="Times New Roman" pitchFamily="18" charset="0"/>
            </a:endParaRPr>
          </a:p>
        </p:txBody>
      </p:sp>
      <p:grpSp>
        <p:nvGrpSpPr>
          <p:cNvPr id="81934" name="Group 29"/>
          <p:cNvGrpSpPr>
            <a:grpSpLocks/>
          </p:cNvGrpSpPr>
          <p:nvPr/>
        </p:nvGrpSpPr>
        <p:grpSpPr bwMode="auto">
          <a:xfrm>
            <a:off x="1679575" y="2997200"/>
            <a:ext cx="2244725" cy="1108075"/>
            <a:chOff x="608" y="1884"/>
            <a:chExt cx="1414" cy="698"/>
          </a:xfrm>
        </p:grpSpPr>
        <p:sp>
          <p:nvSpPr>
            <p:cNvPr id="81959" name="Freeform 30"/>
            <p:cNvSpPr>
              <a:spLocks/>
            </p:cNvSpPr>
            <p:nvPr/>
          </p:nvSpPr>
          <p:spPr bwMode="auto">
            <a:xfrm>
              <a:off x="1315" y="1884"/>
              <a:ext cx="707"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81960" name="Freeform 31"/>
            <p:cNvSpPr>
              <a:spLocks/>
            </p:cNvSpPr>
            <p:nvPr/>
          </p:nvSpPr>
          <p:spPr bwMode="auto">
            <a:xfrm flipH="1">
              <a:off x="608" y="1884"/>
              <a:ext cx="707"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grpSp>
      <p:sp>
        <p:nvSpPr>
          <p:cNvPr id="81935" name="Line 47"/>
          <p:cNvSpPr>
            <a:spLocks noChangeShapeType="1"/>
          </p:cNvSpPr>
          <p:nvPr/>
        </p:nvSpPr>
        <p:spPr bwMode="auto">
          <a:xfrm>
            <a:off x="2843213" y="2997200"/>
            <a:ext cx="0" cy="1216025"/>
          </a:xfrm>
          <a:prstGeom prst="line">
            <a:avLst/>
          </a:prstGeom>
          <a:noFill/>
          <a:ln w="9525">
            <a:solidFill>
              <a:schemeClr val="bg2"/>
            </a:solidFill>
            <a:prstDash val="lgDash"/>
            <a:round/>
            <a:headEnd/>
            <a:tailEnd/>
          </a:ln>
        </p:spPr>
        <p:txBody>
          <a:bodyPr/>
          <a:lstStyle/>
          <a:p>
            <a:endParaRPr lang="ar-SA"/>
          </a:p>
        </p:txBody>
      </p:sp>
      <p:sp>
        <p:nvSpPr>
          <p:cNvPr id="81936" name="Rectangle 44"/>
          <p:cNvSpPr>
            <a:spLocks noChangeArrowheads="1"/>
          </p:cNvSpPr>
          <p:nvPr/>
        </p:nvSpPr>
        <p:spPr bwMode="auto">
          <a:xfrm>
            <a:off x="2627313" y="4221163"/>
            <a:ext cx="428625" cy="287337"/>
          </a:xfrm>
          <a:prstGeom prst="rect">
            <a:avLst/>
          </a:prstGeom>
          <a:solidFill>
            <a:srgbClr val="DBEFF1"/>
          </a:solidFill>
          <a:ln w="9525">
            <a:noFill/>
            <a:miter lim="800000"/>
            <a:headEnd/>
            <a:tailEnd/>
          </a:ln>
        </p:spPr>
        <p:txBody>
          <a:bodyPr wrap="none" anchor="ctr"/>
          <a:lstStyle/>
          <a:p>
            <a:pPr algn="ctr"/>
            <a:r>
              <a:rPr lang="el-GR">
                <a:latin typeface="Times New Roman" pitchFamily="18" charset="0"/>
                <a:cs typeface="Times New Roman" pitchFamily="18" charset="0"/>
              </a:rPr>
              <a:t>μ</a:t>
            </a:r>
            <a:r>
              <a:rPr lang="en-US" baseline="-25000">
                <a:latin typeface="Times New Roman" pitchFamily="18" charset="0"/>
                <a:cs typeface="Times New Roman" pitchFamily="18" charset="0"/>
              </a:rPr>
              <a:t>2</a:t>
            </a:r>
            <a:endParaRPr lang="el-GR" baseline="-25000">
              <a:latin typeface="Times New Roman" pitchFamily="18" charset="0"/>
              <a:cs typeface="Times New Roman" pitchFamily="18" charset="0"/>
            </a:endParaRPr>
          </a:p>
        </p:txBody>
      </p:sp>
      <p:sp>
        <p:nvSpPr>
          <p:cNvPr id="81937" name="Rectangle 34"/>
          <p:cNvSpPr>
            <a:spLocks noChangeArrowheads="1"/>
          </p:cNvSpPr>
          <p:nvPr/>
        </p:nvSpPr>
        <p:spPr bwMode="auto">
          <a:xfrm>
            <a:off x="1476375" y="4724400"/>
            <a:ext cx="1655763" cy="433388"/>
          </a:xfrm>
          <a:prstGeom prst="rect">
            <a:avLst/>
          </a:prstGeom>
          <a:noFill/>
          <a:ln w="9525">
            <a:solidFill>
              <a:schemeClr val="tx1"/>
            </a:solidFill>
            <a:miter lim="800000"/>
            <a:headEnd/>
            <a:tailEnd/>
          </a:ln>
        </p:spPr>
        <p:txBody>
          <a:bodyPr wrap="none" anchor="ctr"/>
          <a:lstStyle/>
          <a:p>
            <a:pPr algn="ctr"/>
            <a:r>
              <a:rPr lang="el-GR">
                <a:latin typeface="Times New Roman" pitchFamily="18" charset="0"/>
                <a:cs typeface="Times New Roman" pitchFamily="18" charset="0"/>
              </a:rPr>
              <a:t>μ</a:t>
            </a:r>
            <a:r>
              <a:rPr lang="el-GR" baseline="-25000">
                <a:latin typeface="Times New Roman" pitchFamily="18" charset="0"/>
                <a:cs typeface="Times New Roman" pitchFamily="18" charset="0"/>
              </a:rPr>
              <a:t>1</a:t>
            </a:r>
            <a:r>
              <a:rPr lang="en-US">
                <a:latin typeface="Times New Roman" pitchFamily="18" charset="0"/>
                <a:cs typeface="Times New Roman" pitchFamily="18" charset="0"/>
              </a:rPr>
              <a:t>&lt; </a:t>
            </a:r>
            <a:r>
              <a:rPr lang="el-GR">
                <a:latin typeface="Times New Roman" pitchFamily="18" charset="0"/>
                <a:cs typeface="Times New Roman" pitchFamily="18" charset="0"/>
              </a:rPr>
              <a:t>μ</a:t>
            </a:r>
            <a:r>
              <a:rPr lang="en-US" baseline="-25000">
                <a:latin typeface="Times New Roman" pitchFamily="18" charset="0"/>
                <a:cs typeface="Times New Roman" pitchFamily="18" charset="0"/>
              </a:rPr>
              <a:t>2</a:t>
            </a:r>
            <a:endParaRPr lang="el-GR" baseline="-25000">
              <a:latin typeface="Times New Roman" pitchFamily="18" charset="0"/>
              <a:cs typeface="Times New Roman" pitchFamily="18" charset="0"/>
            </a:endParaRPr>
          </a:p>
        </p:txBody>
      </p:sp>
      <p:sp>
        <p:nvSpPr>
          <p:cNvPr id="81938" name="Rectangle 34"/>
          <p:cNvSpPr>
            <a:spLocks noChangeArrowheads="1"/>
          </p:cNvSpPr>
          <p:nvPr/>
        </p:nvSpPr>
        <p:spPr bwMode="auto">
          <a:xfrm>
            <a:off x="5559425" y="4876800"/>
            <a:ext cx="1655763" cy="433388"/>
          </a:xfrm>
          <a:prstGeom prst="rect">
            <a:avLst/>
          </a:prstGeom>
          <a:noFill/>
          <a:ln w="9525">
            <a:solidFill>
              <a:schemeClr val="tx1"/>
            </a:solidFill>
            <a:miter lim="800000"/>
            <a:headEnd/>
            <a:tailEnd/>
          </a:ln>
        </p:spPr>
        <p:txBody>
          <a:bodyPr wrap="none" anchor="ctr"/>
          <a:lstStyle/>
          <a:p>
            <a:pPr algn="ctr"/>
            <a:r>
              <a:rPr lang="el-GR">
                <a:latin typeface="Times New Roman" pitchFamily="18" charset="0"/>
                <a:cs typeface="Times New Roman" pitchFamily="18" charset="0"/>
              </a:rPr>
              <a:t>σ</a:t>
            </a:r>
            <a:r>
              <a:rPr lang="el-GR" sz="1200">
                <a:latin typeface="Times New Roman" pitchFamily="18" charset="0"/>
                <a:cs typeface="Times New Roman" pitchFamily="18" charset="0"/>
              </a:rPr>
              <a:t>1</a:t>
            </a:r>
            <a:r>
              <a:rPr lang="en-US">
                <a:latin typeface="Times New Roman" pitchFamily="18" charset="0"/>
                <a:cs typeface="Times New Roman" pitchFamily="18" charset="0"/>
              </a:rPr>
              <a:t>&gt; </a:t>
            </a:r>
            <a:r>
              <a:rPr lang="el-GR">
                <a:latin typeface="Times New Roman" pitchFamily="18" charset="0"/>
                <a:cs typeface="Times New Roman" pitchFamily="18" charset="0"/>
              </a:rPr>
              <a:t>σ</a:t>
            </a:r>
            <a:r>
              <a:rPr lang="en-US" sz="1200">
                <a:latin typeface="Times New Roman" pitchFamily="18" charset="0"/>
                <a:cs typeface="Times New Roman" pitchFamily="18" charset="0"/>
              </a:rPr>
              <a:t>2</a:t>
            </a:r>
            <a:endParaRPr lang="el-GR" baseline="-25000">
              <a:latin typeface="Times New Roman" pitchFamily="18" charset="0"/>
              <a:cs typeface="Times New Roman" pitchFamily="18" charset="0"/>
            </a:endParaRPr>
          </a:p>
        </p:txBody>
      </p:sp>
      <p:grpSp>
        <p:nvGrpSpPr>
          <p:cNvPr id="81939" name="مجموعة 55"/>
          <p:cNvGrpSpPr>
            <a:grpSpLocks/>
          </p:cNvGrpSpPr>
          <p:nvPr/>
        </p:nvGrpSpPr>
        <p:grpSpPr bwMode="auto">
          <a:xfrm>
            <a:off x="4757738" y="2857500"/>
            <a:ext cx="3457575" cy="1714500"/>
            <a:chOff x="4757763" y="2571744"/>
            <a:chExt cx="3457575" cy="2232025"/>
          </a:xfrm>
        </p:grpSpPr>
        <p:grpSp>
          <p:nvGrpSpPr>
            <p:cNvPr id="81940" name="مجموعة 53"/>
            <p:cNvGrpSpPr>
              <a:grpSpLocks/>
            </p:cNvGrpSpPr>
            <p:nvPr/>
          </p:nvGrpSpPr>
          <p:grpSpPr bwMode="auto">
            <a:xfrm>
              <a:off x="4757763" y="2571744"/>
              <a:ext cx="3457575" cy="2232025"/>
              <a:chOff x="4786314" y="2571744"/>
              <a:chExt cx="3457575" cy="2232025"/>
            </a:xfrm>
          </p:grpSpPr>
          <p:grpSp>
            <p:nvGrpSpPr>
              <p:cNvPr id="81942" name="مجموعة 43"/>
              <p:cNvGrpSpPr>
                <a:grpSpLocks/>
              </p:cNvGrpSpPr>
              <p:nvPr/>
            </p:nvGrpSpPr>
            <p:grpSpPr bwMode="auto">
              <a:xfrm>
                <a:off x="4786314" y="2571744"/>
                <a:ext cx="3457575" cy="2232025"/>
                <a:chOff x="4786314" y="2643182"/>
                <a:chExt cx="3457575" cy="2232025"/>
              </a:xfrm>
            </p:grpSpPr>
            <p:sp>
              <p:nvSpPr>
                <p:cNvPr id="81948" name="Rectangle 44"/>
                <p:cNvSpPr>
                  <a:spLocks noChangeArrowheads="1"/>
                </p:cNvSpPr>
                <p:nvPr/>
              </p:nvSpPr>
              <p:spPr bwMode="auto">
                <a:xfrm>
                  <a:off x="4786314" y="2643182"/>
                  <a:ext cx="3457575" cy="2232025"/>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81949" name="Line 58"/>
                <p:cNvSpPr>
                  <a:spLocks noChangeShapeType="1"/>
                </p:cNvSpPr>
                <p:nvPr/>
              </p:nvSpPr>
              <p:spPr bwMode="auto">
                <a:xfrm flipH="1">
                  <a:off x="5083175" y="4149725"/>
                  <a:ext cx="2874963" cy="0"/>
                </a:xfrm>
                <a:prstGeom prst="line">
                  <a:avLst/>
                </a:prstGeom>
                <a:noFill/>
                <a:ln w="9525">
                  <a:solidFill>
                    <a:schemeClr val="tx1"/>
                  </a:solidFill>
                  <a:round/>
                  <a:headEnd type="triangle" w="med" len="med"/>
                  <a:tailEnd type="triangle" w="med" len="med"/>
                </a:ln>
              </p:spPr>
              <p:txBody>
                <a:bodyPr/>
                <a:lstStyle/>
                <a:p>
                  <a:endParaRPr lang="ar-SA"/>
                </a:p>
              </p:txBody>
            </p:sp>
            <p:grpSp>
              <p:nvGrpSpPr>
                <p:cNvPr id="81950" name="مجموعة 34"/>
                <p:cNvGrpSpPr>
                  <a:grpSpLocks/>
                </p:cNvGrpSpPr>
                <p:nvPr/>
              </p:nvGrpSpPr>
              <p:grpSpPr bwMode="auto">
                <a:xfrm>
                  <a:off x="5224466" y="3219452"/>
                  <a:ext cx="2347930" cy="852490"/>
                  <a:chOff x="5214942" y="2781300"/>
                  <a:chExt cx="1143008" cy="1223963"/>
                </a:xfrm>
              </p:grpSpPr>
              <p:sp>
                <p:nvSpPr>
                  <p:cNvPr id="81957" name="Freeform 13"/>
                  <p:cNvSpPr>
                    <a:spLocks/>
                  </p:cNvSpPr>
                  <p:nvPr/>
                </p:nvSpPr>
                <p:spPr bwMode="auto">
                  <a:xfrm>
                    <a:off x="5862652" y="2781300"/>
                    <a:ext cx="495298" cy="1223963"/>
                  </a:xfrm>
                  <a:custGeom>
                    <a:avLst/>
                    <a:gdLst>
                      <a:gd name="T0" fmla="*/ 2147483647 w 1452"/>
                      <a:gd name="T1" fmla="*/ 2147483647 h 998"/>
                      <a:gd name="T2" fmla="*/ 2147483647 w 1452"/>
                      <a:gd name="T3" fmla="*/ 2147483647 h 998"/>
                      <a:gd name="T4" fmla="*/ 2147483647 w 1452"/>
                      <a:gd name="T5" fmla="*/ 2147483647 h 998"/>
                      <a:gd name="T6" fmla="*/ 2147483647 w 1452"/>
                      <a:gd name="T7" fmla="*/ 2147483647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81958" name="Freeform 14"/>
                  <p:cNvSpPr>
                    <a:spLocks/>
                  </p:cNvSpPr>
                  <p:nvPr/>
                </p:nvSpPr>
                <p:spPr bwMode="auto">
                  <a:xfrm flipH="1">
                    <a:off x="5214942" y="2781300"/>
                    <a:ext cx="639758" cy="1223963"/>
                  </a:xfrm>
                  <a:custGeom>
                    <a:avLst/>
                    <a:gdLst>
                      <a:gd name="T0" fmla="*/ 2147483647 w 1452"/>
                      <a:gd name="T1" fmla="*/ 2147483647 h 998"/>
                      <a:gd name="T2" fmla="*/ 2147483647 w 1452"/>
                      <a:gd name="T3" fmla="*/ 2147483647 h 998"/>
                      <a:gd name="T4" fmla="*/ 2147483647 w 1452"/>
                      <a:gd name="T5" fmla="*/ 2147483647 h 998"/>
                      <a:gd name="T6" fmla="*/ 2147483647 w 1452"/>
                      <a:gd name="T7" fmla="*/ 2147483647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grpSp>
            <p:grpSp>
              <p:nvGrpSpPr>
                <p:cNvPr id="81951" name="مجموعة 42"/>
                <p:cNvGrpSpPr>
                  <a:grpSpLocks/>
                </p:cNvGrpSpPr>
                <p:nvPr/>
              </p:nvGrpSpPr>
              <p:grpSpPr bwMode="auto">
                <a:xfrm>
                  <a:off x="5643570" y="2847979"/>
                  <a:ext cx="1643074" cy="1225551"/>
                  <a:chOff x="5643570" y="2847979"/>
                  <a:chExt cx="1643074" cy="1225551"/>
                </a:xfrm>
              </p:grpSpPr>
              <p:grpSp>
                <p:nvGrpSpPr>
                  <p:cNvPr id="81952" name="مجموعة 33"/>
                  <p:cNvGrpSpPr>
                    <a:grpSpLocks/>
                  </p:cNvGrpSpPr>
                  <p:nvPr/>
                </p:nvGrpSpPr>
                <p:grpSpPr bwMode="auto">
                  <a:xfrm>
                    <a:off x="5857884" y="2847979"/>
                    <a:ext cx="1143008" cy="1223963"/>
                    <a:chOff x="5214942" y="2781300"/>
                    <a:chExt cx="1143008" cy="1223963"/>
                  </a:xfrm>
                </p:grpSpPr>
                <p:sp>
                  <p:nvSpPr>
                    <p:cNvPr id="2" name="Freeform 13"/>
                    <p:cNvSpPr>
                      <a:spLocks/>
                    </p:cNvSpPr>
                    <p:nvPr/>
                  </p:nvSpPr>
                  <p:spPr bwMode="auto">
                    <a:xfrm>
                      <a:off x="5862634" y="2781106"/>
                      <a:ext cx="495300" cy="1223480"/>
                    </a:xfrm>
                    <a:custGeom>
                      <a:avLst/>
                      <a:gdLst/>
                      <a:ahLst/>
                      <a:cxnLst>
                        <a:cxn ang="0">
                          <a:pos x="1452" y="998"/>
                        </a:cxn>
                        <a:cxn ang="0">
                          <a:pos x="953" y="907"/>
                        </a:cxn>
                        <a:cxn ang="0">
                          <a:pos x="635" y="499"/>
                        </a:cxn>
                        <a:cxn ang="0">
                          <a:pos x="272" y="90"/>
                        </a:cxn>
                        <a:cxn ang="0">
                          <a:pos x="0" y="0"/>
                        </a:cxn>
                      </a:cxnLst>
                      <a:rect l="0" t="0" r="r" b="b"/>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ln>
                      <a:headEnd/>
                      <a:tailEnd/>
                    </a:ln>
                  </p:spPr>
                  <p:style>
                    <a:lnRef idx="1">
                      <a:schemeClr val="dk1"/>
                    </a:lnRef>
                    <a:fillRef idx="0">
                      <a:schemeClr val="dk1"/>
                    </a:fillRef>
                    <a:effectRef idx="0">
                      <a:schemeClr val="dk1"/>
                    </a:effectRef>
                    <a:fontRef idx="minor">
                      <a:schemeClr val="tx1"/>
                    </a:fontRef>
                  </p:style>
                  <p:txBody>
                    <a:bodyPr/>
                    <a:lstStyle/>
                    <a:p>
                      <a:pPr>
                        <a:defRPr/>
                      </a:pPr>
                      <a:endParaRPr lang="en-US"/>
                    </a:p>
                  </p:txBody>
                </p:sp>
                <p:sp>
                  <p:nvSpPr>
                    <p:cNvPr id="3" name="Freeform 14"/>
                    <p:cNvSpPr>
                      <a:spLocks/>
                    </p:cNvSpPr>
                    <p:nvPr/>
                  </p:nvSpPr>
                  <p:spPr bwMode="auto">
                    <a:xfrm flipH="1">
                      <a:off x="5214934" y="2781106"/>
                      <a:ext cx="639763" cy="1223480"/>
                    </a:xfrm>
                    <a:custGeom>
                      <a:avLst/>
                      <a:gdLst/>
                      <a:ahLst/>
                      <a:cxnLst>
                        <a:cxn ang="0">
                          <a:pos x="1452" y="998"/>
                        </a:cxn>
                        <a:cxn ang="0">
                          <a:pos x="953" y="907"/>
                        </a:cxn>
                        <a:cxn ang="0">
                          <a:pos x="635" y="499"/>
                        </a:cxn>
                        <a:cxn ang="0">
                          <a:pos x="272" y="90"/>
                        </a:cxn>
                        <a:cxn ang="0">
                          <a:pos x="0" y="0"/>
                        </a:cxn>
                      </a:cxnLst>
                      <a:rect l="0" t="0" r="r" b="b"/>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ln>
                      <a:headEnd/>
                      <a:tailEnd/>
                    </a:ln>
                  </p:spPr>
                  <p:style>
                    <a:lnRef idx="1">
                      <a:schemeClr val="dk1"/>
                    </a:lnRef>
                    <a:fillRef idx="0">
                      <a:schemeClr val="dk1"/>
                    </a:fillRef>
                    <a:effectRef idx="0">
                      <a:schemeClr val="dk1"/>
                    </a:effectRef>
                    <a:fontRef idx="minor">
                      <a:schemeClr val="tx1"/>
                    </a:fontRef>
                  </p:style>
                  <p:txBody>
                    <a:bodyPr/>
                    <a:lstStyle/>
                    <a:p>
                      <a:pPr>
                        <a:defRPr/>
                      </a:pPr>
                      <a:endParaRPr lang="en-US"/>
                    </a:p>
                  </p:txBody>
                </p:sp>
              </p:grpSp>
              <p:cxnSp>
                <p:nvCxnSpPr>
                  <p:cNvPr id="81953" name="رابط مستقيم 40"/>
                  <p:cNvCxnSpPr>
                    <a:cxnSpLocks noChangeShapeType="1"/>
                  </p:cNvCxnSpPr>
                  <p:nvPr/>
                </p:nvCxnSpPr>
                <p:spPr bwMode="auto">
                  <a:xfrm>
                    <a:off x="7000892" y="4070354"/>
                    <a:ext cx="285752" cy="1588"/>
                  </a:xfrm>
                  <a:prstGeom prst="line">
                    <a:avLst/>
                  </a:prstGeom>
                  <a:noFill/>
                  <a:ln w="9525" algn="ctr">
                    <a:solidFill>
                      <a:schemeClr val="tx1"/>
                    </a:solidFill>
                    <a:round/>
                    <a:headEnd/>
                    <a:tailEnd/>
                  </a:ln>
                </p:spPr>
              </p:cxnSp>
              <p:cxnSp>
                <p:nvCxnSpPr>
                  <p:cNvPr id="81954" name="رابط مستقيم 41"/>
                  <p:cNvCxnSpPr>
                    <a:cxnSpLocks noChangeShapeType="1"/>
                  </p:cNvCxnSpPr>
                  <p:nvPr/>
                </p:nvCxnSpPr>
                <p:spPr bwMode="auto">
                  <a:xfrm>
                    <a:off x="5643570" y="4071942"/>
                    <a:ext cx="285752" cy="1588"/>
                  </a:xfrm>
                  <a:prstGeom prst="line">
                    <a:avLst/>
                  </a:prstGeom>
                  <a:noFill/>
                  <a:ln w="9525" algn="ctr">
                    <a:solidFill>
                      <a:schemeClr val="tx1"/>
                    </a:solidFill>
                    <a:round/>
                    <a:headEnd/>
                    <a:tailEnd/>
                  </a:ln>
                </p:spPr>
              </p:cxnSp>
            </p:grpSp>
          </p:grpSp>
          <p:sp>
            <p:nvSpPr>
              <p:cNvPr id="81943" name="Rectangle 44"/>
              <p:cNvSpPr>
                <a:spLocks noChangeArrowheads="1"/>
              </p:cNvSpPr>
              <p:nvPr/>
            </p:nvSpPr>
            <p:spPr bwMode="auto">
              <a:xfrm>
                <a:off x="6286512" y="4357694"/>
                <a:ext cx="446087" cy="258762"/>
              </a:xfrm>
              <a:prstGeom prst="rect">
                <a:avLst/>
              </a:prstGeom>
              <a:solidFill>
                <a:srgbClr val="DBEFF1"/>
              </a:solidFill>
              <a:ln w="9525">
                <a:noFill/>
                <a:miter lim="800000"/>
                <a:headEnd/>
                <a:tailEnd/>
              </a:ln>
            </p:spPr>
            <p:txBody>
              <a:bodyPr wrap="none" anchor="ctr"/>
              <a:lstStyle/>
              <a:p>
                <a:pPr algn="ctr"/>
                <a:r>
                  <a:rPr lang="el-GR">
                    <a:latin typeface="Times New Roman" pitchFamily="18" charset="0"/>
                    <a:cs typeface="Times New Roman" pitchFamily="18" charset="0"/>
                  </a:rPr>
                  <a:t>μ</a:t>
                </a:r>
              </a:p>
            </p:txBody>
          </p:sp>
          <p:sp>
            <p:nvSpPr>
              <p:cNvPr id="81944" name="Rectangle 44"/>
              <p:cNvSpPr>
                <a:spLocks noChangeArrowheads="1"/>
              </p:cNvSpPr>
              <p:nvPr/>
            </p:nvSpPr>
            <p:spPr bwMode="auto">
              <a:xfrm>
                <a:off x="7704138" y="4143380"/>
                <a:ext cx="446087" cy="342900"/>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81945" name="Rectangle 44"/>
              <p:cNvSpPr>
                <a:spLocks noChangeArrowheads="1"/>
              </p:cNvSpPr>
              <p:nvPr/>
            </p:nvSpPr>
            <p:spPr bwMode="auto">
              <a:xfrm>
                <a:off x="4857752" y="4214818"/>
                <a:ext cx="446087" cy="342900"/>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81946" name="Rectangle 44"/>
              <p:cNvSpPr>
                <a:spLocks noChangeArrowheads="1"/>
              </p:cNvSpPr>
              <p:nvPr/>
            </p:nvSpPr>
            <p:spPr bwMode="auto">
              <a:xfrm>
                <a:off x="6983433" y="3214686"/>
                <a:ext cx="303211" cy="285752"/>
              </a:xfrm>
              <a:prstGeom prst="rect">
                <a:avLst/>
              </a:prstGeom>
              <a:solidFill>
                <a:srgbClr val="DBEFF1"/>
              </a:solidFill>
              <a:ln w="9525">
                <a:noFill/>
                <a:miter lim="800000"/>
                <a:headEnd/>
                <a:tailEnd/>
              </a:ln>
            </p:spPr>
            <p:txBody>
              <a:bodyPr wrap="none" anchor="ctr"/>
              <a:lstStyle/>
              <a:p>
                <a:pPr algn="ctr"/>
                <a:r>
                  <a:rPr lang="el-GR">
                    <a:latin typeface="Times New Roman" pitchFamily="18" charset="0"/>
                    <a:cs typeface="Times New Roman" pitchFamily="18" charset="0"/>
                  </a:rPr>
                  <a:t>σ</a:t>
                </a:r>
                <a:r>
                  <a:rPr lang="en-US">
                    <a:latin typeface="Times New Roman" pitchFamily="18" charset="0"/>
                    <a:cs typeface="Times New Roman" pitchFamily="18" charset="0"/>
                  </a:rPr>
                  <a:t> </a:t>
                </a:r>
                <a:r>
                  <a:rPr lang="en-US" sz="1600">
                    <a:latin typeface="Times New Roman" pitchFamily="18" charset="0"/>
                    <a:cs typeface="Times New Roman" pitchFamily="18" charset="0"/>
                  </a:rPr>
                  <a:t>1</a:t>
                </a:r>
                <a:endParaRPr lang="el-GR">
                  <a:latin typeface="Times New Roman" pitchFamily="18" charset="0"/>
                  <a:cs typeface="Times New Roman" pitchFamily="18" charset="0"/>
                </a:endParaRPr>
              </a:p>
            </p:txBody>
          </p:sp>
          <p:sp>
            <p:nvSpPr>
              <p:cNvPr id="81947" name="Rectangle 44"/>
              <p:cNvSpPr>
                <a:spLocks noChangeArrowheads="1"/>
              </p:cNvSpPr>
              <p:nvPr/>
            </p:nvSpPr>
            <p:spPr bwMode="auto">
              <a:xfrm>
                <a:off x="6715140" y="2714620"/>
                <a:ext cx="303211" cy="285752"/>
              </a:xfrm>
              <a:prstGeom prst="rect">
                <a:avLst/>
              </a:prstGeom>
              <a:solidFill>
                <a:srgbClr val="DBEFF1"/>
              </a:solidFill>
              <a:ln w="9525">
                <a:noFill/>
                <a:miter lim="800000"/>
                <a:headEnd/>
                <a:tailEnd/>
              </a:ln>
            </p:spPr>
            <p:txBody>
              <a:bodyPr wrap="none" anchor="ctr"/>
              <a:lstStyle/>
              <a:p>
                <a:pPr algn="ctr"/>
                <a:r>
                  <a:rPr lang="el-GR">
                    <a:latin typeface="Times New Roman" pitchFamily="18" charset="0"/>
                    <a:cs typeface="Times New Roman" pitchFamily="18" charset="0"/>
                  </a:rPr>
                  <a:t>σ</a:t>
                </a:r>
                <a:r>
                  <a:rPr lang="en-US">
                    <a:latin typeface="Times New Roman" pitchFamily="18" charset="0"/>
                    <a:cs typeface="Times New Roman" pitchFamily="18" charset="0"/>
                  </a:rPr>
                  <a:t> </a:t>
                </a:r>
                <a:r>
                  <a:rPr lang="en-US" sz="1400">
                    <a:latin typeface="Times New Roman" pitchFamily="18" charset="0"/>
                    <a:cs typeface="Times New Roman" pitchFamily="18" charset="0"/>
                  </a:rPr>
                  <a:t>2</a:t>
                </a:r>
                <a:endParaRPr lang="el-GR">
                  <a:latin typeface="Times New Roman" pitchFamily="18" charset="0"/>
                  <a:cs typeface="Times New Roman" pitchFamily="18" charset="0"/>
                </a:endParaRPr>
              </a:p>
            </p:txBody>
          </p:sp>
        </p:grpSp>
        <p:sp>
          <p:nvSpPr>
            <p:cNvPr id="81941" name="Line 47"/>
            <p:cNvSpPr>
              <a:spLocks noChangeShapeType="1"/>
            </p:cNvSpPr>
            <p:nvPr/>
          </p:nvSpPr>
          <p:spPr bwMode="auto">
            <a:xfrm>
              <a:off x="6477000" y="2776544"/>
              <a:ext cx="0" cy="1509712"/>
            </a:xfrm>
            <a:prstGeom prst="line">
              <a:avLst/>
            </a:prstGeom>
            <a:noFill/>
            <a:ln w="9525">
              <a:solidFill>
                <a:schemeClr val="bg2"/>
              </a:solidFill>
              <a:prstDash val="lgDash"/>
              <a:round/>
              <a:headEnd/>
              <a:tailEnd/>
            </a:ln>
          </p:spPr>
          <p:txBody>
            <a:bodyPr/>
            <a:lstStyle/>
            <a:p>
              <a:endParaRPr lang="ar-SA"/>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Number Placeholder 5"/>
          <p:cNvSpPr>
            <a:spLocks noGrp="1"/>
          </p:cNvSpPr>
          <p:nvPr>
            <p:ph type="sldNum" sz="quarter" idx="12"/>
          </p:nvPr>
        </p:nvSpPr>
        <p:spPr>
          <a:noFill/>
        </p:spPr>
        <p:txBody>
          <a:bodyPr/>
          <a:lstStyle/>
          <a:p>
            <a:fld id="{07287142-18E6-439E-AB15-AA1D684C416B}" type="slidenum">
              <a:rPr lang="ar-SA" smtClean="0"/>
              <a:pPr/>
              <a:t>7</a:t>
            </a:fld>
            <a:endParaRPr lang="en-GB" smtClean="0"/>
          </a:p>
        </p:txBody>
      </p:sp>
      <p:sp>
        <p:nvSpPr>
          <p:cNvPr id="36867" name="Rectangle 2"/>
          <p:cNvSpPr>
            <a:spLocks noGrp="1" noChangeArrowheads="1"/>
          </p:cNvSpPr>
          <p:nvPr>
            <p:ph type="body" idx="1"/>
          </p:nvPr>
        </p:nvSpPr>
        <p:spPr>
          <a:xfrm>
            <a:off x="457200" y="188913"/>
            <a:ext cx="8229600" cy="6480175"/>
          </a:xfrm>
        </p:spPr>
        <p:txBody>
          <a:bodyPr/>
          <a:lstStyle/>
          <a:p>
            <a:pPr eaLnBrk="1" hangingPunct="1">
              <a:lnSpc>
                <a:spcPct val="80000"/>
              </a:lnSpc>
              <a:buFontTx/>
              <a:buNone/>
            </a:pPr>
            <a:endParaRPr lang="en-GB" sz="2000" b="1" dirty="0" smtClean="0">
              <a:solidFill>
                <a:srgbClr val="003366"/>
              </a:solidFill>
            </a:endParaRPr>
          </a:p>
          <a:p>
            <a:pPr eaLnBrk="1" hangingPunct="1">
              <a:lnSpc>
                <a:spcPct val="80000"/>
              </a:lnSpc>
              <a:buFontTx/>
              <a:buNone/>
            </a:pPr>
            <a:endParaRPr lang="en-GB" sz="2000" b="1" dirty="0" smtClean="0">
              <a:solidFill>
                <a:srgbClr val="003366"/>
              </a:solidFill>
            </a:endParaRPr>
          </a:p>
          <a:p>
            <a:pPr eaLnBrk="1" hangingPunct="1">
              <a:lnSpc>
                <a:spcPct val="80000"/>
              </a:lnSpc>
              <a:buFontTx/>
              <a:buNone/>
            </a:pPr>
            <a:r>
              <a:rPr lang="en-GB" sz="2000" b="1" dirty="0" smtClean="0">
                <a:solidFill>
                  <a:srgbClr val="003366"/>
                </a:solidFill>
              </a:rPr>
              <a:t>Example 1.2.1: (simple frequency distribution)</a:t>
            </a:r>
          </a:p>
          <a:p>
            <a:pPr algn="just" eaLnBrk="1" hangingPunct="1">
              <a:lnSpc>
                <a:spcPct val="80000"/>
              </a:lnSpc>
              <a:buFontTx/>
              <a:buNone/>
            </a:pPr>
            <a:r>
              <a:rPr lang="en-GB" sz="2000" dirty="0" smtClean="0">
                <a:solidFill>
                  <a:srgbClr val="800000"/>
                </a:solidFill>
              </a:rPr>
              <a:t>Suppose we are interested in the number of children that a Saudi woman has and we take a sample of 16 women and obtain the following data on the number of children</a:t>
            </a:r>
            <a:r>
              <a:rPr lang="en-GB" sz="2000" dirty="0" smtClean="0"/>
              <a:t> </a:t>
            </a:r>
          </a:p>
          <a:p>
            <a:pPr eaLnBrk="1" hangingPunct="1">
              <a:lnSpc>
                <a:spcPct val="80000"/>
              </a:lnSpc>
              <a:buFontTx/>
              <a:buNone/>
            </a:pPr>
            <a:r>
              <a:rPr lang="en-GB" sz="2000" dirty="0" smtClean="0">
                <a:solidFill>
                  <a:srgbClr val="800000"/>
                </a:solidFill>
              </a:rPr>
              <a:t>      3,  5, 2, 4, 0, 1, 3, 5, 2, 3, 2, 3, 3, 2, 4, 1</a:t>
            </a:r>
          </a:p>
          <a:p>
            <a:pPr eaLnBrk="1" hangingPunct="1">
              <a:lnSpc>
                <a:spcPct val="80000"/>
              </a:lnSpc>
              <a:buFontTx/>
              <a:buNone/>
            </a:pPr>
            <a:r>
              <a:rPr lang="en-GB" sz="2000" dirty="0" smtClean="0">
                <a:solidFill>
                  <a:srgbClr val="800000"/>
                </a:solidFill>
              </a:rPr>
              <a:t>Q1: What is the variable? The population? and the sample size?. What are the different values of the variable?</a:t>
            </a:r>
          </a:p>
          <a:p>
            <a:pPr eaLnBrk="1" hangingPunct="1">
              <a:lnSpc>
                <a:spcPct val="80000"/>
              </a:lnSpc>
              <a:buFontTx/>
              <a:buNone/>
            </a:pPr>
            <a:r>
              <a:rPr lang="en-GB" sz="2000" dirty="0" smtClean="0">
                <a:solidFill>
                  <a:srgbClr val="800000"/>
                </a:solidFill>
              </a:rPr>
              <a:t>-</a:t>
            </a:r>
            <a:r>
              <a:rPr lang="en-GB" sz="2000" dirty="0" smtClean="0"/>
              <a:t>the different values are: 0,1,2,3,4,5</a:t>
            </a:r>
            <a:endParaRPr lang="en-GB" sz="2000" dirty="0" smtClean="0">
              <a:solidFill>
                <a:srgbClr val="800000"/>
              </a:solidFill>
            </a:endParaRPr>
          </a:p>
          <a:p>
            <a:pPr eaLnBrk="1" hangingPunct="1">
              <a:lnSpc>
                <a:spcPct val="80000"/>
              </a:lnSpc>
              <a:buFontTx/>
              <a:buNone/>
            </a:pPr>
            <a:endParaRPr lang="en-GB" sz="2000" dirty="0" smtClean="0">
              <a:solidFill>
                <a:srgbClr val="800000"/>
              </a:solidFill>
            </a:endParaRPr>
          </a:p>
          <a:p>
            <a:pPr eaLnBrk="1" hangingPunct="1">
              <a:lnSpc>
                <a:spcPct val="80000"/>
              </a:lnSpc>
              <a:buFontTx/>
              <a:buNone/>
            </a:pPr>
            <a:r>
              <a:rPr lang="en-GB" sz="2000" dirty="0" smtClean="0">
                <a:solidFill>
                  <a:srgbClr val="800000"/>
                </a:solidFill>
              </a:rPr>
              <a:t>Q2: Obtain a simple frequency distribution (table)?</a:t>
            </a:r>
          </a:p>
          <a:p>
            <a:pPr eaLnBrk="1" hangingPunct="1">
              <a:lnSpc>
                <a:spcPct val="80000"/>
              </a:lnSpc>
              <a:buFontTx/>
              <a:buNone/>
            </a:pPr>
            <a:r>
              <a:rPr lang="en-GB" sz="2000" dirty="0" smtClean="0"/>
              <a:t>If we order the data we obtained</a:t>
            </a:r>
          </a:p>
          <a:p>
            <a:pPr eaLnBrk="1" hangingPunct="1">
              <a:lnSpc>
                <a:spcPct val="80000"/>
              </a:lnSpc>
              <a:buFontTx/>
              <a:buNone/>
            </a:pPr>
            <a:r>
              <a:rPr lang="en-GB" sz="2000" dirty="0" smtClean="0"/>
              <a:t>     0, 1 ,1 ,2 , 2, 2, 2, 3, 3, 3, 3, 3, 4, 4, 5, 5</a:t>
            </a:r>
          </a:p>
          <a:p>
            <a:pPr eaLnBrk="1" hangingPunct="1">
              <a:lnSpc>
                <a:spcPct val="80000"/>
              </a:lnSpc>
              <a:buFontTx/>
              <a:buNone/>
            </a:pPr>
            <a:r>
              <a:rPr lang="en-GB" sz="2000" dirty="0" smtClean="0"/>
              <a:t>To obtain a simple frequency distribution (table) we have to know the following concepts</a:t>
            </a:r>
          </a:p>
          <a:p>
            <a:pPr eaLnBrk="1" hangingPunct="1">
              <a:lnSpc>
                <a:spcPct val="80000"/>
              </a:lnSpc>
              <a:buFontTx/>
              <a:buNone/>
            </a:pPr>
            <a:r>
              <a:rPr lang="en-GB" sz="2000" u="sng" dirty="0" smtClean="0"/>
              <a:t>The frequency</a:t>
            </a:r>
            <a:r>
              <a:rPr lang="en-GB" sz="2000" dirty="0" smtClean="0"/>
              <a:t>: is obtained by counting how often each number in the data set .</a:t>
            </a:r>
          </a:p>
          <a:p>
            <a:pPr eaLnBrk="1" hangingPunct="1">
              <a:lnSpc>
                <a:spcPct val="80000"/>
              </a:lnSpc>
              <a:buFontTx/>
              <a:buNone/>
            </a:pPr>
            <a:r>
              <a:rPr lang="en-GB" sz="2000" u="sng" dirty="0" smtClean="0"/>
              <a:t>The sample size (n</a:t>
            </a:r>
            <a:r>
              <a:rPr lang="en-GB" sz="2000" dirty="0" smtClean="0"/>
              <a:t>): is the sum of the frequencies.</a:t>
            </a:r>
          </a:p>
          <a:p>
            <a:pPr eaLnBrk="1" hangingPunct="1">
              <a:lnSpc>
                <a:spcPct val="80000"/>
              </a:lnSpc>
              <a:buFontTx/>
              <a:buNone/>
            </a:pPr>
            <a:r>
              <a:rPr lang="en-GB" sz="2000" u="sng" dirty="0" smtClean="0"/>
              <a:t>Relative frequency</a:t>
            </a:r>
            <a:r>
              <a:rPr lang="en-GB" sz="2000" dirty="0" smtClean="0"/>
              <a:t>= frequency/n</a:t>
            </a:r>
          </a:p>
          <a:p>
            <a:pPr eaLnBrk="1" hangingPunct="1">
              <a:lnSpc>
                <a:spcPct val="80000"/>
              </a:lnSpc>
              <a:buFontTx/>
              <a:buNone/>
            </a:pPr>
            <a:r>
              <a:rPr lang="en-GB" sz="2000" u="sng" dirty="0" smtClean="0"/>
              <a:t>Percentage frequency</a:t>
            </a:r>
            <a:r>
              <a:rPr lang="en-GB" sz="2000" dirty="0" smtClean="0"/>
              <a:t>= Relative frequency*100= (frequency/n)*100.</a:t>
            </a:r>
          </a:p>
        </p:txBody>
      </p:sp>
      <p:sp>
        <p:nvSpPr>
          <p:cNvPr id="56324"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867">
                                            <p:txEl>
                                              <p:pRg st="3" end="3"/>
                                            </p:txEl>
                                          </p:spTgt>
                                        </p:tgtEl>
                                        <p:attrNameLst>
                                          <p:attrName>style.visibility</p:attrName>
                                        </p:attrNameLst>
                                      </p:cBhvr>
                                      <p:to>
                                        <p:strVal val="visible"/>
                                      </p:to>
                                    </p:set>
                                    <p:animEffect transition="in" filter="dissolve">
                                      <p:cBhvr>
                                        <p:cTn id="7" dur="500"/>
                                        <p:tgtEl>
                                          <p:spTgt spid="36867">
                                            <p:txEl>
                                              <p:pRg st="3" end="3"/>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6867">
                                            <p:txEl>
                                              <p:pRg st="4" end="4"/>
                                            </p:txEl>
                                          </p:spTgt>
                                        </p:tgtEl>
                                        <p:attrNameLst>
                                          <p:attrName>style.visibility</p:attrName>
                                        </p:attrNameLst>
                                      </p:cBhvr>
                                      <p:to>
                                        <p:strVal val="visible"/>
                                      </p:to>
                                    </p:set>
                                    <p:animEffect transition="in" filter="dissolve">
                                      <p:cBhvr>
                                        <p:cTn id="10" dur="500"/>
                                        <p:tgtEl>
                                          <p:spTgt spid="36867">
                                            <p:txEl>
                                              <p:pRg st="4" end="4"/>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6867">
                                            <p:txEl>
                                              <p:pRg st="5" end="5"/>
                                            </p:txEl>
                                          </p:spTgt>
                                        </p:tgtEl>
                                        <p:attrNameLst>
                                          <p:attrName>style.visibility</p:attrName>
                                        </p:attrNameLst>
                                      </p:cBhvr>
                                      <p:to>
                                        <p:strVal val="visible"/>
                                      </p:to>
                                    </p:set>
                                    <p:anim calcmode="lin" valueType="num">
                                      <p:cBhvr additive="base">
                                        <p:cTn id="15" dur="10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3686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6867">
                                            <p:txEl>
                                              <p:pRg st="6" end="6"/>
                                            </p:txEl>
                                          </p:spTgt>
                                        </p:tgtEl>
                                        <p:attrNameLst>
                                          <p:attrName>style.visibility</p:attrName>
                                        </p:attrNameLst>
                                      </p:cBhvr>
                                      <p:to>
                                        <p:strVal val="visible"/>
                                      </p:to>
                                    </p:set>
                                    <p:anim calcmode="lin" valueType="num">
                                      <p:cBhvr additive="base">
                                        <p:cTn id="21" dur="1000" fill="hold"/>
                                        <p:tgtEl>
                                          <p:spTgt spid="36867">
                                            <p:txEl>
                                              <p:pRg st="6" end="6"/>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3686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6867">
                                            <p:txEl>
                                              <p:pRg st="8" end="8"/>
                                            </p:txEl>
                                          </p:spTgt>
                                        </p:tgtEl>
                                        <p:attrNameLst>
                                          <p:attrName>style.visibility</p:attrName>
                                        </p:attrNameLst>
                                      </p:cBhvr>
                                      <p:to>
                                        <p:strVal val="visible"/>
                                      </p:to>
                                    </p:set>
                                    <p:animEffect transition="in" filter="fade">
                                      <p:cBhvr>
                                        <p:cTn id="27" dur="2000"/>
                                        <p:tgtEl>
                                          <p:spTgt spid="36867">
                                            <p:txEl>
                                              <p:pRg st="8" end="8"/>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nodeType="clickEffect">
                                  <p:stCondLst>
                                    <p:cond delay="0"/>
                                  </p:stCondLst>
                                  <p:childTnLst>
                                    <p:set>
                                      <p:cBhvr>
                                        <p:cTn id="31" dur="1" fill="hold">
                                          <p:stCondLst>
                                            <p:cond delay="0"/>
                                          </p:stCondLst>
                                        </p:cTn>
                                        <p:tgtEl>
                                          <p:spTgt spid="36867">
                                            <p:txEl>
                                              <p:pRg st="9" end="9"/>
                                            </p:txEl>
                                          </p:spTgt>
                                        </p:tgtEl>
                                        <p:attrNameLst>
                                          <p:attrName>style.visibility</p:attrName>
                                        </p:attrNameLst>
                                      </p:cBhvr>
                                      <p:to>
                                        <p:strVal val="visible"/>
                                      </p:to>
                                    </p:set>
                                    <p:animEffect transition="in" filter="plus(in)">
                                      <p:cBhvr>
                                        <p:cTn id="32" dur="1000"/>
                                        <p:tgtEl>
                                          <p:spTgt spid="36867">
                                            <p:txEl>
                                              <p:pRg st="9" end="9"/>
                                            </p:txEl>
                                          </p:spTgt>
                                        </p:tgtEl>
                                      </p:cBhvr>
                                    </p:animEffect>
                                  </p:childTnLst>
                                </p:cTn>
                              </p:par>
                              <p:par>
                                <p:cTn id="33" presetID="13" presetClass="entr" presetSubtype="16" fill="hold" nodeType="withEffect">
                                  <p:stCondLst>
                                    <p:cond delay="0"/>
                                  </p:stCondLst>
                                  <p:childTnLst>
                                    <p:set>
                                      <p:cBhvr>
                                        <p:cTn id="34" dur="1" fill="hold">
                                          <p:stCondLst>
                                            <p:cond delay="0"/>
                                          </p:stCondLst>
                                        </p:cTn>
                                        <p:tgtEl>
                                          <p:spTgt spid="36867">
                                            <p:txEl>
                                              <p:pRg st="10" end="10"/>
                                            </p:txEl>
                                          </p:spTgt>
                                        </p:tgtEl>
                                        <p:attrNameLst>
                                          <p:attrName>style.visibility</p:attrName>
                                        </p:attrNameLst>
                                      </p:cBhvr>
                                      <p:to>
                                        <p:strVal val="visible"/>
                                      </p:to>
                                    </p:set>
                                    <p:animEffect transition="in" filter="plus(in)">
                                      <p:cBhvr>
                                        <p:cTn id="35" dur="1000"/>
                                        <p:tgtEl>
                                          <p:spTgt spid="36867">
                                            <p:txEl>
                                              <p:pRg st="10" end="1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9" presetClass="entr" presetSubtype="0" fill="hold" nodeType="clickEffect">
                                  <p:stCondLst>
                                    <p:cond delay="0"/>
                                  </p:stCondLst>
                                  <p:childTnLst>
                                    <p:set>
                                      <p:cBhvr>
                                        <p:cTn id="39" dur="1" fill="hold">
                                          <p:stCondLst>
                                            <p:cond delay="0"/>
                                          </p:stCondLst>
                                        </p:cTn>
                                        <p:tgtEl>
                                          <p:spTgt spid="36867">
                                            <p:txEl>
                                              <p:pRg st="11" end="11"/>
                                            </p:txEl>
                                          </p:spTgt>
                                        </p:tgtEl>
                                        <p:attrNameLst>
                                          <p:attrName>style.visibility</p:attrName>
                                        </p:attrNameLst>
                                      </p:cBhvr>
                                      <p:to>
                                        <p:strVal val="visible"/>
                                      </p:to>
                                    </p:set>
                                    <p:animEffect transition="in" filter="dissolve">
                                      <p:cBhvr>
                                        <p:cTn id="40" dur="500"/>
                                        <p:tgtEl>
                                          <p:spTgt spid="36867">
                                            <p:txEl>
                                              <p:pRg st="11" end="1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6867">
                                            <p:txEl>
                                              <p:pRg st="12" end="12"/>
                                            </p:txEl>
                                          </p:spTgt>
                                        </p:tgtEl>
                                        <p:attrNameLst>
                                          <p:attrName>style.visibility</p:attrName>
                                        </p:attrNameLst>
                                      </p:cBhvr>
                                      <p:to>
                                        <p:strVal val="visible"/>
                                      </p:to>
                                    </p:set>
                                    <p:animEffect transition="in" filter="fade">
                                      <p:cBhvr>
                                        <p:cTn id="45" dur="1000"/>
                                        <p:tgtEl>
                                          <p:spTgt spid="36867">
                                            <p:txEl>
                                              <p:pRg st="12" end="1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6867">
                                            <p:txEl>
                                              <p:pRg st="13" end="13"/>
                                            </p:txEl>
                                          </p:spTgt>
                                        </p:tgtEl>
                                        <p:attrNameLst>
                                          <p:attrName>style.visibility</p:attrName>
                                        </p:attrNameLst>
                                      </p:cBhvr>
                                      <p:to>
                                        <p:strVal val="visible"/>
                                      </p:to>
                                    </p:set>
                                    <p:animEffect transition="in" filter="fade">
                                      <p:cBhvr>
                                        <p:cTn id="50" dur="2000"/>
                                        <p:tgtEl>
                                          <p:spTgt spid="36867">
                                            <p:txEl>
                                              <p:pRg st="13" end="1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36867">
                                            <p:txEl>
                                              <p:pRg st="14" end="14"/>
                                            </p:txEl>
                                          </p:spTgt>
                                        </p:tgtEl>
                                        <p:attrNameLst>
                                          <p:attrName>style.visibility</p:attrName>
                                        </p:attrNameLst>
                                      </p:cBhvr>
                                      <p:to>
                                        <p:strVal val="visible"/>
                                      </p:to>
                                    </p:set>
                                    <p:animEffect transition="in" filter="fade">
                                      <p:cBhvr>
                                        <p:cTn id="55" dur="2000"/>
                                        <p:tgtEl>
                                          <p:spTgt spid="36867">
                                            <p:txEl>
                                              <p:pRg st="14" end="14"/>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36867">
                                            <p:txEl>
                                              <p:pRg st="15" end="15"/>
                                            </p:txEl>
                                          </p:spTgt>
                                        </p:tgtEl>
                                        <p:attrNameLst>
                                          <p:attrName>style.visibility</p:attrName>
                                        </p:attrNameLst>
                                      </p:cBhvr>
                                      <p:to>
                                        <p:strVal val="visible"/>
                                      </p:to>
                                    </p:set>
                                    <p:animEffect transition="in" filter="fade">
                                      <p:cBhvr>
                                        <p:cTn id="60" dur="2000"/>
                                        <p:tgtEl>
                                          <p:spTgt spid="36867">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BEAEA217-E4BC-4F9E-BA43-277A95D03882}" type="slidenum">
              <a:rPr lang="ar-SA" sz="1400"/>
              <a:pPr/>
              <a:t>70</a:t>
            </a:fld>
            <a:endParaRPr lang="en-GB" sz="1400"/>
          </a:p>
        </p:txBody>
      </p:sp>
      <p:sp>
        <p:nvSpPr>
          <p:cNvPr id="32774" name="Rectangle 2"/>
          <p:cNvSpPr>
            <a:spLocks noGrp="1" noChangeArrowheads="1"/>
          </p:cNvSpPr>
          <p:nvPr>
            <p:ph type="body" sz="half" idx="4294967295"/>
          </p:nvPr>
        </p:nvSpPr>
        <p:spPr>
          <a:xfrm>
            <a:off x="457200" y="260350"/>
            <a:ext cx="8291513" cy="6337300"/>
          </a:xfrm>
        </p:spPr>
        <p:txBody>
          <a:bodyPr/>
          <a:lstStyle/>
          <a:p>
            <a:pPr eaLnBrk="1" hangingPunct="1">
              <a:lnSpc>
                <a:spcPct val="90000"/>
              </a:lnSpc>
              <a:buFontTx/>
              <a:buNone/>
            </a:pPr>
            <a:endParaRPr lang="en-US" sz="2800" u="sng" smtClean="0"/>
          </a:p>
          <a:p>
            <a:pPr lvl="1" eaLnBrk="1" hangingPunct="1">
              <a:lnSpc>
                <a:spcPct val="90000"/>
              </a:lnSpc>
              <a:buFontTx/>
              <a:buNone/>
            </a:pPr>
            <a:r>
              <a:rPr lang="en-US" sz="2600" b="1" smtClean="0">
                <a:solidFill>
                  <a:srgbClr val="3C8C93"/>
                </a:solidFill>
                <a:latin typeface="Times New Roman" pitchFamily="18" charset="0"/>
                <a:cs typeface="Times New Roman" pitchFamily="18" charset="0"/>
              </a:rPr>
              <a:t>Standard normal distribution:</a:t>
            </a:r>
          </a:p>
          <a:p>
            <a:pPr lvl="1" eaLnBrk="1" hangingPunct="1">
              <a:lnSpc>
                <a:spcPct val="90000"/>
              </a:lnSpc>
            </a:pPr>
            <a:r>
              <a:rPr lang="en-US" sz="2600" smtClean="0">
                <a:latin typeface="Times New Roman" pitchFamily="18" charset="0"/>
                <a:cs typeface="Times New Roman" pitchFamily="18" charset="0"/>
              </a:rPr>
              <a:t>The </a:t>
            </a:r>
            <a:r>
              <a:rPr lang="en-US" sz="2600" i="1" smtClean="0">
                <a:latin typeface="Times New Roman" pitchFamily="18" charset="0"/>
                <a:cs typeface="Times New Roman" pitchFamily="18" charset="0"/>
              </a:rPr>
              <a:t>standard normal distribution</a:t>
            </a:r>
            <a:r>
              <a:rPr lang="en-US" sz="2600" smtClean="0">
                <a:latin typeface="Times New Roman" pitchFamily="18" charset="0"/>
                <a:cs typeface="Times New Roman" pitchFamily="18" charset="0"/>
              </a:rPr>
              <a:t> is a normal distribution with mean µ=0 and variance </a:t>
            </a:r>
            <a:r>
              <a:rPr lang="el-GR" sz="2600" smtClean="0">
                <a:latin typeface="Times New Roman" pitchFamily="18" charset="0"/>
                <a:cs typeface="Times New Roman" pitchFamily="18" charset="0"/>
              </a:rPr>
              <a:t>σ</a:t>
            </a:r>
            <a:r>
              <a:rPr lang="en-US" sz="1600" baseline="30000" smtClean="0">
                <a:latin typeface="Times New Roman" pitchFamily="18" charset="0"/>
                <a:cs typeface="Times New Roman" pitchFamily="18" charset="0"/>
              </a:rPr>
              <a:t>2</a:t>
            </a:r>
            <a:r>
              <a:rPr lang="en-US" sz="1600" smtClean="0">
                <a:latin typeface="Times New Roman" pitchFamily="18" charset="0"/>
                <a:cs typeface="Times New Roman" pitchFamily="18" charset="0"/>
              </a:rPr>
              <a:t> </a:t>
            </a:r>
            <a:r>
              <a:rPr lang="en-US" sz="2600" smtClean="0">
                <a:latin typeface="Times New Roman" pitchFamily="18" charset="0"/>
                <a:cs typeface="Times New Roman" pitchFamily="18" charset="0"/>
              </a:rPr>
              <a:t>=1.</a:t>
            </a:r>
          </a:p>
          <a:p>
            <a:pPr lvl="1" eaLnBrk="1" hangingPunct="1">
              <a:lnSpc>
                <a:spcPct val="90000"/>
              </a:lnSpc>
              <a:buFontTx/>
              <a:buNone/>
            </a:pPr>
            <a:endParaRPr lang="en-US" sz="2600" b="1" smtClean="0">
              <a:solidFill>
                <a:schemeClr val="hlink"/>
              </a:solidFill>
              <a:latin typeface="Times New Roman" pitchFamily="18" charset="0"/>
              <a:cs typeface="Times New Roman" pitchFamily="18" charset="0"/>
            </a:endParaRPr>
          </a:p>
          <a:p>
            <a:pPr lvl="1" eaLnBrk="1" hangingPunct="1">
              <a:lnSpc>
                <a:spcPct val="90000"/>
              </a:lnSpc>
              <a:buFontTx/>
              <a:buNone/>
            </a:pPr>
            <a:endParaRPr lang="en-US" sz="2600" b="1" smtClean="0">
              <a:solidFill>
                <a:schemeClr val="hlink"/>
              </a:solidFill>
              <a:latin typeface="Times New Roman" pitchFamily="18" charset="0"/>
              <a:cs typeface="Times New Roman" pitchFamily="18" charset="0"/>
            </a:endParaRPr>
          </a:p>
          <a:p>
            <a:pPr lvl="1" eaLnBrk="1" hangingPunct="1">
              <a:lnSpc>
                <a:spcPct val="90000"/>
              </a:lnSpc>
              <a:buFontTx/>
              <a:buNone/>
            </a:pPr>
            <a:endParaRPr lang="en-US" sz="2600" b="1" smtClean="0">
              <a:solidFill>
                <a:schemeClr val="hlink"/>
              </a:solidFill>
              <a:latin typeface="Times New Roman" pitchFamily="18" charset="0"/>
              <a:cs typeface="Times New Roman" pitchFamily="18" charset="0"/>
            </a:endParaRPr>
          </a:p>
          <a:p>
            <a:pPr lvl="1" eaLnBrk="1" hangingPunct="1">
              <a:lnSpc>
                <a:spcPct val="90000"/>
              </a:lnSpc>
              <a:buFontTx/>
              <a:buNone/>
            </a:pPr>
            <a:r>
              <a:rPr lang="en-US" sz="2600" b="1" smtClean="0">
                <a:solidFill>
                  <a:schemeClr val="hlink"/>
                </a:solidFill>
                <a:latin typeface="Times New Roman" pitchFamily="18" charset="0"/>
                <a:cs typeface="Times New Roman" pitchFamily="18" charset="0"/>
              </a:rPr>
              <a:t>Result</a:t>
            </a:r>
          </a:p>
          <a:p>
            <a:pPr lvl="1" eaLnBrk="1" hangingPunct="1">
              <a:lnSpc>
                <a:spcPct val="90000"/>
              </a:lnSpc>
            </a:pPr>
            <a:r>
              <a:rPr lang="en-US" sz="2600" smtClean="0">
                <a:latin typeface="Times New Roman" pitchFamily="18" charset="0"/>
                <a:cs typeface="Times New Roman" pitchFamily="18" charset="0"/>
              </a:rPr>
              <a:t>If   </a:t>
            </a:r>
            <a:r>
              <a:rPr lang="en-US" sz="2400" smtClean="0">
                <a:latin typeface="Times New Roman" pitchFamily="18" charset="0"/>
                <a:cs typeface="Times New Roman" pitchFamily="18" charset="0"/>
              </a:rPr>
              <a:t>X~ N(</a:t>
            </a:r>
            <a:r>
              <a:rPr lang="el-GR" sz="2400" smtClean="0">
                <a:latin typeface="Times New Roman" pitchFamily="18" charset="0"/>
                <a:cs typeface="Times New Roman" pitchFamily="18" charset="0"/>
              </a:rPr>
              <a:t>μ</a:t>
            </a:r>
            <a:r>
              <a:rPr lang="en-US" sz="2400" smtClean="0">
                <a:latin typeface="Times New Roman" pitchFamily="18" charset="0"/>
                <a:cs typeface="Times New Roman" pitchFamily="18" charset="0"/>
              </a:rPr>
              <a:t>, </a:t>
            </a:r>
            <a:r>
              <a:rPr lang="el-GR" sz="2400" smtClean="0">
                <a:latin typeface="Times New Roman" pitchFamily="18" charset="0"/>
                <a:cs typeface="Times New Roman" pitchFamily="18" charset="0"/>
              </a:rPr>
              <a:t>σ</a:t>
            </a:r>
            <a:r>
              <a:rPr lang="en-US" sz="2400" baseline="30000" smtClean="0">
                <a:latin typeface="Times New Roman" pitchFamily="18" charset="0"/>
                <a:cs typeface="Times New Roman" pitchFamily="18" charset="0"/>
              </a:rPr>
              <a:t>2</a:t>
            </a:r>
            <a:r>
              <a:rPr lang="en-US" sz="2400" smtClean="0">
                <a:latin typeface="Times New Roman" pitchFamily="18" charset="0"/>
                <a:cs typeface="Times New Roman" pitchFamily="18" charset="0"/>
              </a:rPr>
              <a:t>) then     Z=</a:t>
            </a:r>
            <a:r>
              <a:rPr lang="en-US" sz="2600" smtClean="0">
                <a:latin typeface="Times New Roman" pitchFamily="18" charset="0"/>
                <a:cs typeface="Times New Roman" pitchFamily="18" charset="0"/>
              </a:rPr>
              <a:t>           </a:t>
            </a:r>
            <a:r>
              <a:rPr lang="en-US" sz="2400" smtClean="0">
                <a:latin typeface="Times New Roman" pitchFamily="18" charset="0"/>
                <a:cs typeface="Times New Roman" pitchFamily="18" charset="0"/>
              </a:rPr>
              <a:t>~ N(0, 1).</a:t>
            </a:r>
          </a:p>
          <a:p>
            <a:pPr lvl="1" eaLnBrk="1" hangingPunct="1">
              <a:lnSpc>
                <a:spcPct val="90000"/>
              </a:lnSpc>
              <a:buFontTx/>
              <a:buNone/>
            </a:pPr>
            <a:endParaRPr lang="en-US" sz="2400" smtClean="0">
              <a:latin typeface="Times New Roman" pitchFamily="18" charset="0"/>
              <a:cs typeface="Times New Roman" pitchFamily="18" charset="0"/>
            </a:endParaRPr>
          </a:p>
          <a:p>
            <a:pPr lvl="1" eaLnBrk="1" hangingPunct="1">
              <a:lnSpc>
                <a:spcPct val="90000"/>
              </a:lnSpc>
              <a:buFontTx/>
              <a:buNone/>
            </a:pPr>
            <a:r>
              <a:rPr lang="en-US" sz="2400" b="1" smtClean="0">
                <a:solidFill>
                  <a:schemeClr val="hlink"/>
                </a:solidFill>
                <a:latin typeface="Times New Roman" pitchFamily="18" charset="0"/>
                <a:cs typeface="Times New Roman" pitchFamily="18" charset="0"/>
              </a:rPr>
              <a:t>Notes</a:t>
            </a:r>
          </a:p>
          <a:p>
            <a:pPr lvl="1" eaLnBrk="1" hangingPunct="1">
              <a:lnSpc>
                <a:spcPct val="90000"/>
              </a:lnSpc>
              <a:buFontTx/>
              <a:buChar char="-"/>
            </a:pPr>
            <a:r>
              <a:rPr lang="en-US" sz="2400" smtClean="0">
                <a:latin typeface="Times New Roman" pitchFamily="18" charset="0"/>
                <a:cs typeface="Times New Roman" pitchFamily="18" charset="0"/>
              </a:rPr>
              <a:t>The probability A= P(Z   z ) is the area to the left of z </a:t>
            </a:r>
          </a:p>
          <a:p>
            <a:pPr lvl="1" eaLnBrk="1" hangingPunct="1">
              <a:lnSpc>
                <a:spcPct val="90000"/>
              </a:lnSpc>
              <a:buFontTx/>
              <a:buNone/>
            </a:pPr>
            <a:r>
              <a:rPr lang="en-US" sz="2400" smtClean="0">
                <a:latin typeface="Times New Roman" pitchFamily="18" charset="0"/>
                <a:cs typeface="Times New Roman" pitchFamily="18" charset="0"/>
              </a:rPr>
              <a:t>under the standard normal curve. </a:t>
            </a:r>
          </a:p>
          <a:p>
            <a:pPr lvl="1" eaLnBrk="1" hangingPunct="1">
              <a:lnSpc>
                <a:spcPct val="90000"/>
              </a:lnSpc>
              <a:buFontTx/>
              <a:buNone/>
            </a:pPr>
            <a:r>
              <a:rPr lang="en-US" sz="2400" smtClean="0">
                <a:latin typeface="Times New Roman" pitchFamily="18" charset="0"/>
                <a:cs typeface="Times New Roman" pitchFamily="18" charset="0"/>
              </a:rPr>
              <a:t>-There is a Table gives values of </a:t>
            </a:r>
            <a:r>
              <a:rPr lang="en-US" sz="2400" u="sng" smtClean="0">
                <a:latin typeface="Times New Roman" pitchFamily="18" charset="0"/>
                <a:cs typeface="Times New Roman" pitchFamily="18" charset="0"/>
              </a:rPr>
              <a:t>P(Z   z )</a:t>
            </a:r>
            <a:r>
              <a:rPr lang="en-US" sz="2400" smtClean="0">
                <a:latin typeface="Times New Roman" pitchFamily="18" charset="0"/>
                <a:cs typeface="Times New Roman" pitchFamily="18" charset="0"/>
              </a:rPr>
              <a:t>  for different values of z.</a:t>
            </a:r>
            <a:endParaRPr lang="en-US" sz="2600" smtClean="0">
              <a:latin typeface="Times New Roman" pitchFamily="18" charset="0"/>
              <a:cs typeface="Times New Roman" pitchFamily="18" charset="0"/>
            </a:endParaRPr>
          </a:p>
        </p:txBody>
      </p:sp>
      <p:sp>
        <p:nvSpPr>
          <p:cNvPr id="32775"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2776"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endParaRPr lang="en-US" sz="2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grpSp>
        <p:nvGrpSpPr>
          <p:cNvPr id="32777" name="Group 21"/>
          <p:cNvGrpSpPr>
            <a:grpSpLocks/>
          </p:cNvGrpSpPr>
          <p:nvPr/>
        </p:nvGrpSpPr>
        <p:grpSpPr bwMode="auto">
          <a:xfrm>
            <a:off x="4643438" y="2276475"/>
            <a:ext cx="2881312" cy="1223963"/>
            <a:chOff x="1655" y="2251"/>
            <a:chExt cx="2813" cy="1134"/>
          </a:xfrm>
        </p:grpSpPr>
        <p:grpSp>
          <p:nvGrpSpPr>
            <p:cNvPr id="32780" name="Group 19"/>
            <p:cNvGrpSpPr>
              <a:grpSpLocks/>
            </p:cNvGrpSpPr>
            <p:nvPr/>
          </p:nvGrpSpPr>
          <p:grpSpPr bwMode="auto">
            <a:xfrm>
              <a:off x="1655" y="2251"/>
              <a:ext cx="2813" cy="1134"/>
              <a:chOff x="1565" y="2251"/>
              <a:chExt cx="2813" cy="1134"/>
            </a:xfrm>
          </p:grpSpPr>
          <p:sp>
            <p:nvSpPr>
              <p:cNvPr id="32782" name="Rectangle 44"/>
              <p:cNvSpPr>
                <a:spLocks noChangeArrowheads="1"/>
              </p:cNvSpPr>
              <p:nvPr/>
            </p:nvSpPr>
            <p:spPr bwMode="auto">
              <a:xfrm>
                <a:off x="1565" y="2251"/>
                <a:ext cx="2813" cy="1134"/>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2783" name="Line 47"/>
              <p:cNvSpPr>
                <a:spLocks noChangeShapeType="1"/>
              </p:cNvSpPr>
              <p:nvPr/>
            </p:nvSpPr>
            <p:spPr bwMode="auto">
              <a:xfrm>
                <a:off x="2881" y="2313"/>
                <a:ext cx="0" cy="766"/>
              </a:xfrm>
              <a:prstGeom prst="line">
                <a:avLst/>
              </a:prstGeom>
              <a:noFill/>
              <a:ln w="9525">
                <a:solidFill>
                  <a:schemeClr val="bg2"/>
                </a:solidFill>
                <a:prstDash val="lgDash"/>
                <a:round/>
                <a:headEnd/>
                <a:tailEnd/>
              </a:ln>
            </p:spPr>
            <p:txBody>
              <a:bodyPr/>
              <a:lstStyle/>
              <a:p>
                <a:endParaRPr lang="ar-SA"/>
              </a:p>
            </p:txBody>
          </p:sp>
          <p:sp>
            <p:nvSpPr>
              <p:cNvPr id="32784" name="Line 58"/>
              <p:cNvSpPr>
                <a:spLocks noChangeShapeType="1"/>
              </p:cNvSpPr>
              <p:nvPr/>
            </p:nvSpPr>
            <p:spPr bwMode="auto">
              <a:xfrm flipH="1" flipV="1">
                <a:off x="2064" y="3022"/>
                <a:ext cx="1769" cy="0"/>
              </a:xfrm>
              <a:prstGeom prst="line">
                <a:avLst/>
              </a:prstGeom>
              <a:noFill/>
              <a:ln w="9525">
                <a:solidFill>
                  <a:schemeClr val="tx1"/>
                </a:solidFill>
                <a:round/>
                <a:headEnd type="triangle" w="med" len="med"/>
                <a:tailEnd type="triangle" w="med" len="med"/>
              </a:ln>
            </p:spPr>
            <p:txBody>
              <a:bodyPr/>
              <a:lstStyle/>
              <a:p>
                <a:endParaRPr lang="ar-SA"/>
              </a:p>
            </p:txBody>
          </p:sp>
          <p:sp>
            <p:nvSpPr>
              <p:cNvPr id="32785" name="Freeform 28"/>
              <p:cNvSpPr>
                <a:spLocks/>
              </p:cNvSpPr>
              <p:nvPr/>
            </p:nvSpPr>
            <p:spPr bwMode="auto">
              <a:xfrm>
                <a:off x="2897" y="2296"/>
                <a:ext cx="591"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2786" name="Freeform 29"/>
              <p:cNvSpPr>
                <a:spLocks/>
              </p:cNvSpPr>
              <p:nvPr/>
            </p:nvSpPr>
            <p:spPr bwMode="auto">
              <a:xfrm flipH="1">
                <a:off x="2307" y="2296"/>
                <a:ext cx="590"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2787" name="Rectangle 44"/>
              <p:cNvSpPr>
                <a:spLocks noChangeArrowheads="1"/>
              </p:cNvSpPr>
              <p:nvPr/>
            </p:nvSpPr>
            <p:spPr bwMode="auto">
              <a:xfrm>
                <a:off x="3517"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2788" name="Rectangle 44"/>
              <p:cNvSpPr>
                <a:spLocks noChangeArrowheads="1"/>
              </p:cNvSpPr>
              <p:nvPr/>
            </p:nvSpPr>
            <p:spPr bwMode="auto">
              <a:xfrm>
                <a:off x="2110"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2789" name="Rectangle 44"/>
              <p:cNvSpPr>
                <a:spLocks noChangeArrowheads="1"/>
              </p:cNvSpPr>
              <p:nvPr/>
            </p:nvSpPr>
            <p:spPr bwMode="auto">
              <a:xfrm>
                <a:off x="2785" y="3081"/>
                <a:ext cx="225" cy="130"/>
              </a:xfrm>
              <a:prstGeom prst="rect">
                <a:avLst/>
              </a:prstGeom>
              <a:solidFill>
                <a:srgbClr val="DBEFF1"/>
              </a:solidFill>
              <a:ln w="9525">
                <a:noFill/>
                <a:miter lim="800000"/>
                <a:headEnd/>
                <a:tailEnd/>
              </a:ln>
            </p:spPr>
            <p:txBody>
              <a:bodyPr wrap="none" anchor="ctr"/>
              <a:lstStyle/>
              <a:p>
                <a:pPr algn="ctr"/>
                <a:r>
                  <a:rPr lang="en-US">
                    <a:latin typeface="Times New Roman" pitchFamily="18" charset="0"/>
                    <a:cs typeface="Times New Roman" pitchFamily="18" charset="0"/>
                  </a:rPr>
                  <a:t>0</a:t>
                </a:r>
                <a:endParaRPr lang="el-GR">
                  <a:latin typeface="Times New Roman" pitchFamily="18" charset="0"/>
                  <a:cs typeface="Times New Roman" pitchFamily="18" charset="0"/>
                </a:endParaRPr>
              </a:p>
            </p:txBody>
          </p:sp>
        </p:grpSp>
        <p:sp>
          <p:nvSpPr>
            <p:cNvPr id="32781" name="Rectangle 20"/>
            <p:cNvSpPr>
              <a:spLocks noChangeArrowheads="1"/>
            </p:cNvSpPr>
            <p:nvPr/>
          </p:nvSpPr>
          <p:spPr bwMode="auto">
            <a:xfrm>
              <a:off x="3288" y="2341"/>
              <a:ext cx="227" cy="181"/>
            </a:xfrm>
            <a:prstGeom prst="rect">
              <a:avLst/>
            </a:prstGeom>
            <a:solidFill>
              <a:srgbClr val="DBEFE3">
                <a:alpha val="96861"/>
              </a:srgbClr>
            </a:solidFill>
            <a:ln w="9525">
              <a:noFill/>
              <a:miter lim="800000"/>
              <a:headEnd/>
              <a:tailEnd/>
            </a:ln>
          </p:spPr>
          <p:txBody>
            <a:bodyPr wrap="none" anchor="ctr"/>
            <a:lstStyle/>
            <a:p>
              <a:pPr algn="ctr"/>
              <a:r>
                <a:rPr lang="el-GR"/>
                <a:t>σ</a:t>
              </a:r>
              <a:r>
                <a:rPr lang="el-GR" baseline="30000"/>
                <a:t>2</a:t>
              </a:r>
              <a:r>
                <a:rPr lang="en-US"/>
                <a:t>=1</a:t>
              </a:r>
              <a:endParaRPr lang="el-GR"/>
            </a:p>
          </p:txBody>
        </p:sp>
      </p:grpSp>
      <p:grpSp>
        <p:nvGrpSpPr>
          <p:cNvPr id="32778" name="Group 25"/>
          <p:cNvGrpSpPr>
            <a:grpSpLocks/>
          </p:cNvGrpSpPr>
          <p:nvPr/>
        </p:nvGrpSpPr>
        <p:grpSpPr bwMode="auto">
          <a:xfrm>
            <a:off x="4141788" y="3644900"/>
            <a:ext cx="2951162" cy="792163"/>
            <a:chOff x="2563" y="2251"/>
            <a:chExt cx="1859" cy="499"/>
          </a:xfrm>
        </p:grpSpPr>
        <p:graphicFrame>
          <p:nvGraphicFramePr>
            <p:cNvPr id="32772" name="Object 8"/>
            <p:cNvGraphicFramePr>
              <a:graphicFrameLocks noChangeAspect="1"/>
            </p:cNvGraphicFramePr>
            <p:nvPr/>
          </p:nvGraphicFramePr>
          <p:xfrm>
            <a:off x="2839" y="2324"/>
            <a:ext cx="404" cy="380"/>
          </p:xfrm>
          <a:graphic>
            <a:graphicData uri="http://schemas.openxmlformats.org/presentationml/2006/ole">
              <p:oleObj spid="_x0000_s32772" name="Equation" r:id="rId4" imgW="419040" imgH="393480" progId="Equation.3">
                <p:embed/>
              </p:oleObj>
            </a:graphicData>
          </a:graphic>
        </p:graphicFrame>
        <p:sp>
          <p:nvSpPr>
            <p:cNvPr id="32779" name="Rectangle 22"/>
            <p:cNvSpPr>
              <a:spLocks noChangeArrowheads="1"/>
            </p:cNvSpPr>
            <p:nvPr/>
          </p:nvSpPr>
          <p:spPr bwMode="auto">
            <a:xfrm>
              <a:off x="2563" y="2251"/>
              <a:ext cx="1859" cy="499"/>
            </a:xfrm>
            <a:prstGeom prst="rect">
              <a:avLst/>
            </a:prstGeom>
            <a:noFill/>
            <a:ln w="38100" cmpd="dbl">
              <a:solidFill>
                <a:schemeClr val="tx1"/>
              </a:solidFill>
              <a:miter lim="800000"/>
              <a:headEnd/>
              <a:tailEnd/>
            </a:ln>
          </p:spPr>
          <p:txBody>
            <a:bodyPr wrap="none" anchor="ctr"/>
            <a:lstStyle/>
            <a:p>
              <a:endParaRPr lang="en-US"/>
            </a:p>
          </p:txBody>
        </p:sp>
      </p:grpSp>
      <p:graphicFrame>
        <p:nvGraphicFramePr>
          <p:cNvPr id="32770" name="Object 23"/>
          <p:cNvGraphicFramePr>
            <a:graphicFrameLocks noChangeAspect="1"/>
          </p:cNvGraphicFramePr>
          <p:nvPr/>
        </p:nvGraphicFramePr>
        <p:xfrm>
          <a:off x="4140200" y="5083175"/>
          <a:ext cx="180975" cy="217488"/>
        </p:xfrm>
        <a:graphic>
          <a:graphicData uri="http://schemas.openxmlformats.org/presentationml/2006/ole">
            <p:oleObj spid="_x0000_s32770" name="Equation" r:id="rId5" imgW="126720" imgH="152280" progId="Equation.3">
              <p:embed/>
            </p:oleObj>
          </a:graphicData>
        </a:graphic>
      </p:graphicFrame>
      <p:graphicFrame>
        <p:nvGraphicFramePr>
          <p:cNvPr id="32771" name="Object 24"/>
          <p:cNvGraphicFramePr>
            <a:graphicFrameLocks noChangeAspect="1"/>
          </p:cNvGraphicFramePr>
          <p:nvPr/>
        </p:nvGraphicFramePr>
        <p:xfrm>
          <a:off x="5508625" y="5876925"/>
          <a:ext cx="180975" cy="217488"/>
        </p:xfrm>
        <a:graphic>
          <a:graphicData uri="http://schemas.openxmlformats.org/presentationml/2006/ole">
            <p:oleObj spid="_x0000_s32771" name="Equation" r:id="rId6" imgW="126720" imgH="152280" progId="Equation.3">
              <p:embed/>
            </p:oleObj>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19CA5C3C-F712-40CB-9912-1AE26EA4FA61}" type="slidenum">
              <a:rPr lang="ar-SA" sz="1400"/>
              <a:pPr/>
              <a:t>71</a:t>
            </a:fld>
            <a:endParaRPr lang="en-GB" sz="1400"/>
          </a:p>
        </p:txBody>
      </p:sp>
      <p:sp>
        <p:nvSpPr>
          <p:cNvPr id="33796" name="Rectangle 2"/>
          <p:cNvSpPr>
            <a:spLocks noGrp="1" noChangeArrowheads="1"/>
          </p:cNvSpPr>
          <p:nvPr>
            <p:ph type="body" sz="half" idx="4294967295"/>
          </p:nvPr>
        </p:nvSpPr>
        <p:spPr>
          <a:xfrm>
            <a:off x="528638" y="260350"/>
            <a:ext cx="8291512"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33797"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3798"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33799" name="Rectangle 5"/>
          <p:cNvSpPr>
            <a:spLocks noChangeArrowheads="1"/>
          </p:cNvSpPr>
          <p:nvPr/>
        </p:nvSpPr>
        <p:spPr bwMode="auto">
          <a:xfrm>
            <a:off x="250825" y="260350"/>
            <a:ext cx="8435975" cy="6337300"/>
          </a:xfrm>
          <a:prstGeom prst="rect">
            <a:avLst/>
          </a:prstGeom>
          <a:noFill/>
          <a:ln w="9525">
            <a:noFill/>
            <a:miter lim="800000"/>
            <a:headEnd/>
            <a:tailEnd/>
          </a:ln>
        </p:spPr>
        <p:txBody>
          <a:bodyPr/>
          <a:lstStyle/>
          <a:p>
            <a:pPr marL="342900" indent="-342900" algn="l"/>
            <a:r>
              <a:rPr lang="en-US" sz="3200"/>
              <a:t> </a:t>
            </a:r>
          </a:p>
          <a:p>
            <a:pPr marL="342900" indent="-342900" algn="l"/>
            <a:r>
              <a:rPr lang="en-US" sz="2400" b="1" u="sng">
                <a:solidFill>
                  <a:schemeClr val="hlink"/>
                </a:solidFill>
                <a:latin typeface="Times New Roman" pitchFamily="18" charset="0"/>
                <a:cs typeface="Times New Roman" pitchFamily="18" charset="0"/>
              </a:rPr>
              <a:t>Calculating probabilities from Normal (0,1)</a:t>
            </a:r>
          </a:p>
          <a:p>
            <a:pPr marL="342900" indent="-342900" algn="l"/>
            <a:endParaRPr lang="en-US" sz="2400" b="1" u="sng">
              <a:solidFill>
                <a:schemeClr val="hlink"/>
              </a:solidFill>
              <a:latin typeface="Times New Roman" pitchFamily="18" charset="0"/>
              <a:cs typeface="Times New Roman" pitchFamily="18" charset="0"/>
            </a:endParaRPr>
          </a:p>
          <a:p>
            <a:pPr marL="342900" indent="-342900" algn="l">
              <a:buFontTx/>
              <a:buChar char="•"/>
            </a:pPr>
            <a:r>
              <a:rPr lang="en-US" sz="2200">
                <a:latin typeface="Times New Roman" pitchFamily="18" charset="0"/>
                <a:cs typeface="Times New Roman" pitchFamily="18" charset="0"/>
              </a:rPr>
              <a:t>P(Z ≤  z )    From the table </a:t>
            </a:r>
          </a:p>
          <a:p>
            <a:pPr marL="342900" indent="-342900" algn="l"/>
            <a:r>
              <a:rPr lang="en-US" sz="2200" b="1" i="1">
                <a:solidFill>
                  <a:schemeClr val="accent2"/>
                </a:solidFill>
                <a:latin typeface="Times New Roman" pitchFamily="18" charset="0"/>
                <a:cs typeface="Times New Roman" pitchFamily="18" charset="0"/>
              </a:rPr>
              <a:t>( the area under the curve to the left of </a:t>
            </a:r>
            <a:r>
              <a:rPr lang="en-US" sz="2200" b="1">
                <a:solidFill>
                  <a:schemeClr val="accent2"/>
                </a:solidFill>
                <a:latin typeface="Times New Roman" pitchFamily="18" charset="0"/>
                <a:cs typeface="Times New Roman" pitchFamily="18" charset="0"/>
              </a:rPr>
              <a:t>z</a:t>
            </a:r>
            <a:r>
              <a:rPr lang="en-US" sz="2200" b="1" i="1">
                <a:solidFill>
                  <a:schemeClr val="accent2"/>
                </a:solidFill>
                <a:latin typeface="Times New Roman" pitchFamily="18" charset="0"/>
                <a:cs typeface="Times New Roman" pitchFamily="18" charset="0"/>
              </a:rPr>
              <a:t> )</a:t>
            </a:r>
          </a:p>
          <a:p>
            <a:pPr marL="342900" indent="-342900" algn="l"/>
            <a:endParaRPr lang="en-US" sz="2200" b="1" i="1">
              <a:solidFill>
                <a:schemeClr val="accent2"/>
              </a:solidFill>
              <a:latin typeface="Times New Roman" pitchFamily="18" charset="0"/>
              <a:cs typeface="Times New Roman" pitchFamily="18" charset="0"/>
            </a:endParaRPr>
          </a:p>
          <a:p>
            <a:pPr marL="342900" indent="-342900" algn="l"/>
            <a:endParaRPr lang="en-US" sz="2200" b="1" i="1">
              <a:solidFill>
                <a:schemeClr val="accent2"/>
              </a:solidFill>
              <a:latin typeface="Times New Roman" pitchFamily="18" charset="0"/>
              <a:cs typeface="Times New Roman" pitchFamily="18" charset="0"/>
            </a:endParaRPr>
          </a:p>
          <a:p>
            <a:pPr marL="342900" indent="-342900" algn="l"/>
            <a:endParaRPr lang="en-US" sz="2200" b="1" i="1">
              <a:solidFill>
                <a:schemeClr val="accent2"/>
              </a:solidFill>
              <a:latin typeface="Times New Roman" pitchFamily="18" charset="0"/>
              <a:cs typeface="Times New Roman" pitchFamily="18" charset="0"/>
            </a:endParaRPr>
          </a:p>
          <a:p>
            <a:pPr marL="342900" indent="-342900" algn="l">
              <a:buFontTx/>
              <a:buChar char="•"/>
            </a:pPr>
            <a:r>
              <a:rPr lang="en-US" sz="2200">
                <a:latin typeface="Times New Roman" pitchFamily="18" charset="0"/>
                <a:cs typeface="Times New Roman" pitchFamily="18" charset="0"/>
              </a:rPr>
              <a:t>P(Z </a:t>
            </a:r>
            <a:r>
              <a:rPr lang="en-US" sz="2200">
                <a:latin typeface="Times New Roman" pitchFamily="18" charset="0"/>
              </a:rPr>
              <a:t>≥</a:t>
            </a:r>
            <a:r>
              <a:rPr lang="en-US" sz="2200">
                <a:latin typeface="Times New Roman" pitchFamily="18" charset="0"/>
                <a:cs typeface="Times New Roman" pitchFamily="18" charset="0"/>
              </a:rPr>
              <a:t>  z ) =1- </a:t>
            </a:r>
            <a:r>
              <a:rPr lang="en-US">
                <a:latin typeface="Times New Roman" pitchFamily="18" charset="0"/>
                <a:cs typeface="Times New Roman" pitchFamily="18" charset="0"/>
              </a:rPr>
              <a:t>P(Z </a:t>
            </a:r>
            <a:r>
              <a:rPr lang="en-US">
                <a:latin typeface="Times New Roman" pitchFamily="18" charset="0"/>
              </a:rPr>
              <a:t>≤</a:t>
            </a:r>
            <a:r>
              <a:rPr lang="en-US">
                <a:latin typeface="Times New Roman" pitchFamily="18" charset="0"/>
                <a:cs typeface="Times New Roman" pitchFamily="18" charset="0"/>
              </a:rPr>
              <a:t>  z</a:t>
            </a:r>
            <a:r>
              <a:rPr lang="en-US"/>
              <a:t> )</a:t>
            </a:r>
            <a:r>
              <a:rPr lang="en-US" sz="2200">
                <a:latin typeface="Times New Roman" pitchFamily="18" charset="0"/>
                <a:cs typeface="Times New Roman" pitchFamily="18" charset="0"/>
              </a:rPr>
              <a:t> </a:t>
            </a:r>
          </a:p>
          <a:p>
            <a:pPr marL="342900" indent="-342900" algn="l"/>
            <a:r>
              <a:rPr lang="en-US" sz="2200">
                <a:latin typeface="Times New Roman" pitchFamily="18" charset="0"/>
                <a:cs typeface="Times New Roman" pitchFamily="18" charset="0"/>
              </a:rPr>
              <a:t>                                  From the table </a:t>
            </a:r>
          </a:p>
          <a:p>
            <a:pPr marL="342900" indent="-342900" algn="l"/>
            <a:r>
              <a:rPr lang="en-US" sz="2000" b="1" i="1">
                <a:solidFill>
                  <a:schemeClr val="accent2"/>
                </a:solidFill>
                <a:latin typeface="Times New Roman" pitchFamily="18" charset="0"/>
                <a:cs typeface="Times New Roman" pitchFamily="18" charset="0"/>
              </a:rPr>
              <a:t>( the area under the curve to the right of </a:t>
            </a:r>
            <a:r>
              <a:rPr lang="en-US" sz="2000" b="1">
                <a:solidFill>
                  <a:schemeClr val="accent2"/>
                </a:solidFill>
                <a:latin typeface="Times New Roman" pitchFamily="18" charset="0"/>
                <a:cs typeface="Times New Roman" pitchFamily="18" charset="0"/>
              </a:rPr>
              <a:t>z</a:t>
            </a:r>
            <a:r>
              <a:rPr lang="en-US" sz="2000" b="1" i="1">
                <a:solidFill>
                  <a:schemeClr val="accent2"/>
                </a:solidFill>
                <a:latin typeface="Times New Roman" pitchFamily="18" charset="0"/>
                <a:cs typeface="Times New Roman" pitchFamily="18" charset="0"/>
              </a:rPr>
              <a:t> )</a:t>
            </a:r>
          </a:p>
          <a:p>
            <a:pPr marL="342900" indent="-342900" algn="l"/>
            <a:endParaRPr lang="en-US" sz="2000" b="1" i="1">
              <a:solidFill>
                <a:schemeClr val="accent2"/>
              </a:solidFill>
              <a:latin typeface="Times New Roman" pitchFamily="18" charset="0"/>
              <a:cs typeface="Times New Roman" pitchFamily="18" charset="0"/>
            </a:endParaRPr>
          </a:p>
          <a:p>
            <a:pPr marL="342900" indent="-342900" algn="l"/>
            <a:endParaRPr lang="en-US" sz="2000" b="1" i="1">
              <a:solidFill>
                <a:schemeClr val="accent2"/>
              </a:solidFill>
              <a:latin typeface="Times New Roman" pitchFamily="18" charset="0"/>
              <a:cs typeface="Times New Roman" pitchFamily="18" charset="0"/>
            </a:endParaRPr>
          </a:p>
          <a:p>
            <a:pPr marL="342900" indent="-342900" algn="l"/>
            <a:endParaRPr lang="en-US" sz="2000" b="1" i="1">
              <a:solidFill>
                <a:schemeClr val="accent2"/>
              </a:solidFill>
              <a:latin typeface="Times New Roman" pitchFamily="18" charset="0"/>
              <a:cs typeface="Times New Roman" pitchFamily="18" charset="0"/>
            </a:endParaRPr>
          </a:p>
          <a:p>
            <a:pPr marL="342900" indent="-342900" algn="l">
              <a:buFontTx/>
              <a:buChar char="•"/>
            </a:pPr>
            <a:r>
              <a:rPr lang="en-US" sz="2200">
                <a:latin typeface="Times New Roman" pitchFamily="18" charset="0"/>
                <a:cs typeface="Times New Roman" pitchFamily="18" charset="0"/>
              </a:rPr>
              <a:t>P( z</a:t>
            </a:r>
            <a:r>
              <a:rPr lang="en-US" sz="2200" baseline="-25000">
                <a:latin typeface="Times New Roman" pitchFamily="18" charset="0"/>
                <a:cs typeface="Times New Roman" pitchFamily="18" charset="0"/>
              </a:rPr>
              <a:t>1</a:t>
            </a:r>
            <a:r>
              <a:rPr lang="en-US" sz="2200">
                <a:latin typeface="Times New Roman" pitchFamily="18" charset="0"/>
                <a:cs typeface="Times New Roman" pitchFamily="18" charset="0"/>
              </a:rPr>
              <a:t> ≤ Z ≤ z</a:t>
            </a:r>
            <a:r>
              <a:rPr lang="en-US" sz="2200" baseline="-25000">
                <a:latin typeface="Times New Roman" pitchFamily="18" charset="0"/>
                <a:cs typeface="Times New Roman" pitchFamily="18" charset="0"/>
              </a:rPr>
              <a:t>2</a:t>
            </a:r>
            <a:r>
              <a:rPr lang="en-US" sz="2200">
                <a:latin typeface="Times New Roman" pitchFamily="18" charset="0"/>
                <a:cs typeface="Times New Roman" pitchFamily="18" charset="0"/>
              </a:rPr>
              <a:t> ) = P(Z </a:t>
            </a:r>
            <a:r>
              <a:rPr lang="en-US"/>
              <a:t>≤</a:t>
            </a:r>
            <a:r>
              <a:rPr lang="en-US" sz="2200">
                <a:latin typeface="Times New Roman" pitchFamily="18" charset="0"/>
                <a:cs typeface="Times New Roman" pitchFamily="18" charset="0"/>
              </a:rPr>
              <a:t> z</a:t>
            </a:r>
            <a:r>
              <a:rPr lang="en-US" sz="2200" baseline="-25000">
                <a:latin typeface="Times New Roman" pitchFamily="18" charset="0"/>
                <a:cs typeface="Times New Roman" pitchFamily="18" charset="0"/>
              </a:rPr>
              <a:t>2</a:t>
            </a:r>
            <a:r>
              <a:rPr lang="en-US" sz="2200">
                <a:latin typeface="Times New Roman" pitchFamily="18" charset="0"/>
                <a:cs typeface="Times New Roman" pitchFamily="18" charset="0"/>
              </a:rPr>
              <a:t> ) - P(Z </a:t>
            </a:r>
            <a:r>
              <a:rPr lang="en-US"/>
              <a:t>≤</a:t>
            </a:r>
            <a:r>
              <a:rPr lang="en-US" sz="2200">
                <a:latin typeface="Times New Roman" pitchFamily="18" charset="0"/>
                <a:cs typeface="Times New Roman" pitchFamily="18" charset="0"/>
              </a:rPr>
              <a:t> z</a:t>
            </a:r>
            <a:r>
              <a:rPr lang="en-US" sz="2200" baseline="-25000">
                <a:latin typeface="Times New Roman" pitchFamily="18" charset="0"/>
                <a:cs typeface="Times New Roman" pitchFamily="18" charset="0"/>
              </a:rPr>
              <a:t>1</a:t>
            </a:r>
            <a:r>
              <a:rPr lang="en-US" sz="2200">
                <a:latin typeface="Times New Roman" pitchFamily="18" charset="0"/>
                <a:cs typeface="Times New Roman" pitchFamily="18" charset="0"/>
              </a:rPr>
              <a:t>)</a:t>
            </a:r>
            <a:r>
              <a:rPr lang="en-US" sz="2200"/>
              <a:t> </a:t>
            </a:r>
          </a:p>
          <a:p>
            <a:pPr marL="342900" indent="-342900" algn="l"/>
            <a:r>
              <a:rPr lang="en-US" sz="2200">
                <a:latin typeface="Times New Roman" pitchFamily="18" charset="0"/>
                <a:cs typeface="Times New Roman" pitchFamily="18" charset="0"/>
              </a:rPr>
              <a:t>                                     From the table </a:t>
            </a:r>
          </a:p>
          <a:p>
            <a:pPr marL="342900" indent="-342900" algn="l"/>
            <a:r>
              <a:rPr lang="en-US" sz="2000" b="1" i="1">
                <a:solidFill>
                  <a:schemeClr val="accent2"/>
                </a:solidFill>
                <a:latin typeface="Times New Roman" pitchFamily="18" charset="0"/>
                <a:cs typeface="Times New Roman" pitchFamily="18" charset="0"/>
              </a:rPr>
              <a:t>( the area under the curve between </a:t>
            </a:r>
            <a:r>
              <a:rPr lang="en-US" sz="2000" b="1">
                <a:solidFill>
                  <a:schemeClr val="accent2"/>
                </a:solidFill>
                <a:latin typeface="Times New Roman" pitchFamily="18" charset="0"/>
                <a:cs typeface="Times New Roman" pitchFamily="18" charset="0"/>
              </a:rPr>
              <a:t>z</a:t>
            </a:r>
            <a:r>
              <a:rPr lang="en-US" sz="2000" b="1" i="1" baseline="-25000">
                <a:solidFill>
                  <a:schemeClr val="accent2"/>
                </a:solidFill>
                <a:latin typeface="Times New Roman" pitchFamily="18" charset="0"/>
                <a:cs typeface="Times New Roman" pitchFamily="18" charset="0"/>
              </a:rPr>
              <a:t>1</a:t>
            </a:r>
            <a:r>
              <a:rPr lang="en-US" sz="2000" b="1" i="1">
                <a:solidFill>
                  <a:schemeClr val="accent2"/>
                </a:solidFill>
                <a:latin typeface="Times New Roman" pitchFamily="18" charset="0"/>
                <a:cs typeface="Times New Roman" pitchFamily="18" charset="0"/>
              </a:rPr>
              <a:t> and </a:t>
            </a:r>
            <a:r>
              <a:rPr lang="en-US" sz="2000" b="1">
                <a:solidFill>
                  <a:schemeClr val="accent2"/>
                </a:solidFill>
                <a:latin typeface="Times New Roman" pitchFamily="18" charset="0"/>
                <a:cs typeface="Times New Roman" pitchFamily="18" charset="0"/>
              </a:rPr>
              <a:t>z</a:t>
            </a:r>
            <a:r>
              <a:rPr lang="en-US" sz="2000" b="1" i="1" baseline="-25000">
                <a:solidFill>
                  <a:schemeClr val="accent2"/>
                </a:solidFill>
                <a:latin typeface="Times New Roman" pitchFamily="18" charset="0"/>
                <a:cs typeface="Times New Roman" pitchFamily="18" charset="0"/>
              </a:rPr>
              <a:t>2</a:t>
            </a:r>
            <a:r>
              <a:rPr lang="en-US" sz="2000" b="1" i="1">
                <a:solidFill>
                  <a:schemeClr val="accent2"/>
                </a:solidFill>
                <a:latin typeface="Times New Roman" pitchFamily="18" charset="0"/>
                <a:cs typeface="Times New Roman" pitchFamily="18" charset="0"/>
              </a:rPr>
              <a:t> )</a:t>
            </a:r>
          </a:p>
          <a:p>
            <a:pPr marL="342900" indent="-342900" algn="l"/>
            <a:endParaRPr lang="en-US" sz="2000">
              <a:latin typeface="Times New Roman" pitchFamily="18" charset="0"/>
              <a:cs typeface="Times New Roman" pitchFamily="18" charset="0"/>
            </a:endParaRPr>
          </a:p>
          <a:p>
            <a:pPr marL="342900" indent="-342900" algn="l">
              <a:buFontTx/>
              <a:buChar char="•"/>
            </a:pPr>
            <a:endParaRPr lang="en-US" sz="2000" b="1" i="1">
              <a:solidFill>
                <a:schemeClr val="accent2"/>
              </a:solidFill>
              <a:latin typeface="Times New Roman" pitchFamily="18" charset="0"/>
              <a:cs typeface="Times New Roman" pitchFamily="18" charset="0"/>
            </a:endParaRPr>
          </a:p>
          <a:p>
            <a:pPr marL="342900" indent="-342900" algn="l"/>
            <a:endParaRPr lang="en-US" sz="2000">
              <a:solidFill>
                <a:schemeClr val="accent2"/>
              </a:solidFill>
              <a:latin typeface="Times New Roman" pitchFamily="18" charset="0"/>
              <a:cs typeface="Times New Roman" pitchFamily="18" charset="0"/>
            </a:endParaRPr>
          </a:p>
        </p:txBody>
      </p:sp>
      <p:sp>
        <p:nvSpPr>
          <p:cNvPr id="33800" name="Line 40"/>
          <p:cNvSpPr>
            <a:spLocks noChangeShapeType="1"/>
          </p:cNvSpPr>
          <p:nvPr/>
        </p:nvSpPr>
        <p:spPr bwMode="auto">
          <a:xfrm flipV="1">
            <a:off x="2627313" y="3500438"/>
            <a:ext cx="0" cy="287337"/>
          </a:xfrm>
          <a:prstGeom prst="line">
            <a:avLst/>
          </a:prstGeom>
          <a:noFill/>
          <a:ln w="9525">
            <a:solidFill>
              <a:schemeClr val="tx1"/>
            </a:solidFill>
            <a:round/>
            <a:headEnd/>
            <a:tailEnd type="triangle" w="med" len="med"/>
          </a:ln>
        </p:spPr>
        <p:txBody>
          <a:bodyPr/>
          <a:lstStyle/>
          <a:p>
            <a:endParaRPr lang="ar-SA"/>
          </a:p>
        </p:txBody>
      </p:sp>
      <p:sp>
        <p:nvSpPr>
          <p:cNvPr id="33801" name="Line 62"/>
          <p:cNvSpPr>
            <a:spLocks noChangeShapeType="1"/>
          </p:cNvSpPr>
          <p:nvPr/>
        </p:nvSpPr>
        <p:spPr bwMode="auto">
          <a:xfrm flipH="1">
            <a:off x="6877050" y="3573463"/>
            <a:ext cx="431800" cy="431800"/>
          </a:xfrm>
          <a:prstGeom prst="line">
            <a:avLst/>
          </a:prstGeom>
          <a:noFill/>
          <a:ln w="9525">
            <a:solidFill>
              <a:schemeClr val="tx1"/>
            </a:solidFill>
            <a:round/>
            <a:headEnd/>
            <a:tailEnd/>
          </a:ln>
        </p:spPr>
        <p:txBody>
          <a:bodyPr/>
          <a:lstStyle/>
          <a:p>
            <a:endParaRPr lang="ar-SA"/>
          </a:p>
        </p:txBody>
      </p:sp>
      <p:sp>
        <p:nvSpPr>
          <p:cNvPr id="33802" name="Line 60"/>
          <p:cNvSpPr>
            <a:spLocks noChangeShapeType="1"/>
          </p:cNvSpPr>
          <p:nvPr/>
        </p:nvSpPr>
        <p:spPr bwMode="auto">
          <a:xfrm flipH="1">
            <a:off x="7019925" y="3789363"/>
            <a:ext cx="360363" cy="287337"/>
          </a:xfrm>
          <a:prstGeom prst="line">
            <a:avLst/>
          </a:prstGeom>
          <a:noFill/>
          <a:ln w="9525">
            <a:solidFill>
              <a:schemeClr val="tx1"/>
            </a:solidFill>
            <a:round/>
            <a:headEnd/>
            <a:tailEnd/>
          </a:ln>
        </p:spPr>
        <p:txBody>
          <a:bodyPr/>
          <a:lstStyle/>
          <a:p>
            <a:endParaRPr lang="ar-SA"/>
          </a:p>
        </p:txBody>
      </p:sp>
      <p:grpSp>
        <p:nvGrpSpPr>
          <p:cNvPr id="33803" name="Group 103"/>
          <p:cNvGrpSpPr>
            <a:grpSpLocks/>
          </p:cNvGrpSpPr>
          <p:nvPr/>
        </p:nvGrpSpPr>
        <p:grpSpPr bwMode="auto">
          <a:xfrm>
            <a:off x="5795963" y="1268413"/>
            <a:ext cx="2879725" cy="1655762"/>
            <a:chOff x="3651" y="799"/>
            <a:chExt cx="1814" cy="1043"/>
          </a:xfrm>
        </p:grpSpPr>
        <p:grpSp>
          <p:nvGrpSpPr>
            <p:cNvPr id="33856" name="Group 39"/>
            <p:cNvGrpSpPr>
              <a:grpSpLocks/>
            </p:cNvGrpSpPr>
            <p:nvPr/>
          </p:nvGrpSpPr>
          <p:grpSpPr bwMode="auto">
            <a:xfrm>
              <a:off x="3697" y="845"/>
              <a:ext cx="1723" cy="952"/>
              <a:chOff x="2925" y="618"/>
              <a:chExt cx="2404" cy="952"/>
            </a:xfrm>
          </p:grpSpPr>
          <p:grpSp>
            <p:nvGrpSpPr>
              <p:cNvPr id="33858" name="Group 36"/>
              <p:cNvGrpSpPr>
                <a:grpSpLocks/>
              </p:cNvGrpSpPr>
              <p:nvPr/>
            </p:nvGrpSpPr>
            <p:grpSpPr bwMode="auto">
              <a:xfrm>
                <a:off x="2925" y="618"/>
                <a:ext cx="2404" cy="952"/>
                <a:chOff x="2925" y="618"/>
                <a:chExt cx="2404" cy="952"/>
              </a:xfrm>
            </p:grpSpPr>
            <p:grpSp>
              <p:nvGrpSpPr>
                <p:cNvPr id="33861" name="Group 32"/>
                <p:cNvGrpSpPr>
                  <a:grpSpLocks/>
                </p:cNvGrpSpPr>
                <p:nvPr/>
              </p:nvGrpSpPr>
              <p:grpSpPr bwMode="auto">
                <a:xfrm>
                  <a:off x="2925" y="618"/>
                  <a:ext cx="2404" cy="952"/>
                  <a:chOff x="3243" y="618"/>
                  <a:chExt cx="2086" cy="952"/>
                </a:xfrm>
              </p:grpSpPr>
              <p:grpSp>
                <p:nvGrpSpPr>
                  <p:cNvPr id="33863" name="Group 30"/>
                  <p:cNvGrpSpPr>
                    <a:grpSpLocks/>
                  </p:cNvGrpSpPr>
                  <p:nvPr/>
                </p:nvGrpSpPr>
                <p:grpSpPr bwMode="auto">
                  <a:xfrm>
                    <a:off x="3243" y="618"/>
                    <a:ext cx="2086" cy="952"/>
                    <a:chOff x="3243" y="618"/>
                    <a:chExt cx="2086" cy="952"/>
                  </a:xfrm>
                </p:grpSpPr>
                <p:grpSp>
                  <p:nvGrpSpPr>
                    <p:cNvPr id="33865" name="Group 27"/>
                    <p:cNvGrpSpPr>
                      <a:grpSpLocks/>
                    </p:cNvGrpSpPr>
                    <p:nvPr/>
                  </p:nvGrpSpPr>
                  <p:grpSpPr bwMode="auto">
                    <a:xfrm>
                      <a:off x="3243" y="618"/>
                      <a:ext cx="2086" cy="952"/>
                      <a:chOff x="3243" y="618"/>
                      <a:chExt cx="2086" cy="952"/>
                    </a:xfrm>
                  </p:grpSpPr>
                  <p:grpSp>
                    <p:nvGrpSpPr>
                      <p:cNvPr id="33867" name="Group 8"/>
                      <p:cNvGrpSpPr>
                        <a:grpSpLocks/>
                      </p:cNvGrpSpPr>
                      <p:nvPr/>
                    </p:nvGrpSpPr>
                    <p:grpSpPr bwMode="auto">
                      <a:xfrm>
                        <a:off x="3243" y="618"/>
                        <a:ext cx="2086" cy="952"/>
                        <a:chOff x="1655" y="2251"/>
                        <a:chExt cx="2813" cy="1134"/>
                      </a:xfrm>
                    </p:grpSpPr>
                    <p:grpSp>
                      <p:nvGrpSpPr>
                        <p:cNvPr id="33875" name="Group 9"/>
                        <p:cNvGrpSpPr>
                          <a:grpSpLocks/>
                        </p:cNvGrpSpPr>
                        <p:nvPr/>
                      </p:nvGrpSpPr>
                      <p:grpSpPr bwMode="auto">
                        <a:xfrm>
                          <a:off x="1655" y="2251"/>
                          <a:ext cx="2813" cy="1134"/>
                          <a:chOff x="1565" y="2251"/>
                          <a:chExt cx="2813" cy="1134"/>
                        </a:xfrm>
                      </p:grpSpPr>
                      <p:sp>
                        <p:nvSpPr>
                          <p:cNvPr id="33877" name="Rectangle 44"/>
                          <p:cNvSpPr>
                            <a:spLocks noChangeArrowheads="1"/>
                          </p:cNvSpPr>
                          <p:nvPr/>
                        </p:nvSpPr>
                        <p:spPr bwMode="auto">
                          <a:xfrm>
                            <a:off x="1565" y="2251"/>
                            <a:ext cx="2813" cy="1134"/>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3878" name="Line 47"/>
                          <p:cNvSpPr>
                            <a:spLocks noChangeShapeType="1"/>
                          </p:cNvSpPr>
                          <p:nvPr/>
                        </p:nvSpPr>
                        <p:spPr bwMode="auto">
                          <a:xfrm>
                            <a:off x="2881" y="2313"/>
                            <a:ext cx="0" cy="766"/>
                          </a:xfrm>
                          <a:prstGeom prst="line">
                            <a:avLst/>
                          </a:prstGeom>
                          <a:noFill/>
                          <a:ln w="9525">
                            <a:solidFill>
                              <a:schemeClr val="bg2"/>
                            </a:solidFill>
                            <a:prstDash val="lgDash"/>
                            <a:round/>
                            <a:headEnd/>
                            <a:tailEnd/>
                          </a:ln>
                        </p:spPr>
                        <p:txBody>
                          <a:bodyPr/>
                          <a:lstStyle/>
                          <a:p>
                            <a:endParaRPr lang="ar-SA"/>
                          </a:p>
                        </p:txBody>
                      </p:sp>
                      <p:sp>
                        <p:nvSpPr>
                          <p:cNvPr id="33879" name="Line 58"/>
                          <p:cNvSpPr>
                            <a:spLocks noChangeShapeType="1"/>
                          </p:cNvSpPr>
                          <p:nvPr/>
                        </p:nvSpPr>
                        <p:spPr bwMode="auto">
                          <a:xfrm flipH="1" flipV="1">
                            <a:off x="2064" y="3022"/>
                            <a:ext cx="1769" cy="0"/>
                          </a:xfrm>
                          <a:prstGeom prst="line">
                            <a:avLst/>
                          </a:prstGeom>
                          <a:noFill/>
                          <a:ln w="9525">
                            <a:solidFill>
                              <a:schemeClr val="tx1"/>
                            </a:solidFill>
                            <a:round/>
                            <a:headEnd type="triangle" w="med" len="med"/>
                            <a:tailEnd type="triangle" w="med" len="med"/>
                          </a:ln>
                        </p:spPr>
                        <p:txBody>
                          <a:bodyPr/>
                          <a:lstStyle/>
                          <a:p>
                            <a:endParaRPr lang="ar-SA"/>
                          </a:p>
                        </p:txBody>
                      </p:sp>
                      <p:sp>
                        <p:nvSpPr>
                          <p:cNvPr id="33880" name="Freeform 28"/>
                          <p:cNvSpPr>
                            <a:spLocks/>
                          </p:cNvSpPr>
                          <p:nvPr/>
                        </p:nvSpPr>
                        <p:spPr bwMode="auto">
                          <a:xfrm>
                            <a:off x="2897" y="2296"/>
                            <a:ext cx="591"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3881" name="Freeform 29"/>
                          <p:cNvSpPr>
                            <a:spLocks/>
                          </p:cNvSpPr>
                          <p:nvPr/>
                        </p:nvSpPr>
                        <p:spPr bwMode="auto">
                          <a:xfrm flipH="1">
                            <a:off x="2307" y="2296"/>
                            <a:ext cx="590"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3882" name="Rectangle 44"/>
                          <p:cNvSpPr>
                            <a:spLocks noChangeArrowheads="1"/>
                          </p:cNvSpPr>
                          <p:nvPr/>
                        </p:nvSpPr>
                        <p:spPr bwMode="auto">
                          <a:xfrm>
                            <a:off x="3517"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3883" name="Rectangle 44"/>
                          <p:cNvSpPr>
                            <a:spLocks noChangeArrowheads="1"/>
                          </p:cNvSpPr>
                          <p:nvPr/>
                        </p:nvSpPr>
                        <p:spPr bwMode="auto">
                          <a:xfrm>
                            <a:off x="2110"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3884" name="Rectangle 44"/>
                          <p:cNvSpPr>
                            <a:spLocks noChangeArrowheads="1"/>
                          </p:cNvSpPr>
                          <p:nvPr/>
                        </p:nvSpPr>
                        <p:spPr bwMode="auto">
                          <a:xfrm>
                            <a:off x="2785" y="3081"/>
                            <a:ext cx="225" cy="130"/>
                          </a:xfrm>
                          <a:prstGeom prst="rect">
                            <a:avLst/>
                          </a:prstGeom>
                          <a:solidFill>
                            <a:srgbClr val="DBEFF1"/>
                          </a:solidFill>
                          <a:ln w="9525">
                            <a:noFill/>
                            <a:miter lim="800000"/>
                            <a:headEnd/>
                            <a:tailEnd/>
                          </a:ln>
                        </p:spPr>
                        <p:txBody>
                          <a:bodyPr wrap="none" anchor="ctr"/>
                          <a:lstStyle/>
                          <a:p>
                            <a:pPr algn="ctr"/>
                            <a:r>
                              <a:rPr lang="en-US">
                                <a:latin typeface="Times New Roman" pitchFamily="18" charset="0"/>
                                <a:cs typeface="Times New Roman" pitchFamily="18" charset="0"/>
                              </a:rPr>
                              <a:t>0</a:t>
                            </a:r>
                            <a:endParaRPr lang="el-GR">
                              <a:latin typeface="Times New Roman" pitchFamily="18" charset="0"/>
                              <a:cs typeface="Times New Roman" pitchFamily="18" charset="0"/>
                            </a:endParaRPr>
                          </a:p>
                        </p:txBody>
                      </p:sp>
                    </p:grpSp>
                    <p:sp>
                      <p:nvSpPr>
                        <p:cNvPr id="33876" name="Rectangle 18"/>
                        <p:cNvSpPr>
                          <a:spLocks noChangeArrowheads="1"/>
                        </p:cNvSpPr>
                        <p:nvPr/>
                      </p:nvSpPr>
                      <p:spPr bwMode="auto">
                        <a:xfrm>
                          <a:off x="3288" y="2341"/>
                          <a:ext cx="227" cy="181"/>
                        </a:xfrm>
                        <a:prstGeom prst="rect">
                          <a:avLst/>
                        </a:prstGeom>
                        <a:solidFill>
                          <a:srgbClr val="DBEFE3">
                            <a:alpha val="96861"/>
                          </a:srgbClr>
                        </a:solidFill>
                        <a:ln w="9525">
                          <a:noFill/>
                          <a:miter lim="800000"/>
                          <a:headEnd/>
                          <a:tailEnd/>
                        </a:ln>
                      </p:spPr>
                      <p:txBody>
                        <a:bodyPr wrap="none" anchor="ctr"/>
                        <a:lstStyle/>
                        <a:p>
                          <a:pPr algn="ctr"/>
                          <a:r>
                            <a:rPr lang="el-GR"/>
                            <a:t>σ</a:t>
                          </a:r>
                          <a:r>
                            <a:rPr lang="el-GR" baseline="30000"/>
                            <a:t>2</a:t>
                          </a:r>
                          <a:r>
                            <a:rPr lang="en-US"/>
                            <a:t>=1</a:t>
                          </a:r>
                          <a:endParaRPr lang="el-GR"/>
                        </a:p>
                      </p:txBody>
                    </p:sp>
                  </p:grpSp>
                  <p:sp>
                    <p:nvSpPr>
                      <p:cNvPr id="33868" name="Line 20"/>
                      <p:cNvSpPr>
                        <a:spLocks noChangeShapeType="1"/>
                      </p:cNvSpPr>
                      <p:nvPr/>
                    </p:nvSpPr>
                    <p:spPr bwMode="auto">
                      <a:xfrm flipH="1">
                        <a:off x="4241" y="1162"/>
                        <a:ext cx="91" cy="91"/>
                      </a:xfrm>
                      <a:prstGeom prst="line">
                        <a:avLst/>
                      </a:prstGeom>
                      <a:noFill/>
                      <a:ln w="9525">
                        <a:solidFill>
                          <a:schemeClr val="tx1"/>
                        </a:solidFill>
                        <a:round/>
                        <a:headEnd/>
                        <a:tailEnd/>
                      </a:ln>
                    </p:spPr>
                    <p:txBody>
                      <a:bodyPr/>
                      <a:lstStyle/>
                      <a:p>
                        <a:endParaRPr lang="ar-SA"/>
                      </a:p>
                    </p:txBody>
                  </p:sp>
                  <p:sp>
                    <p:nvSpPr>
                      <p:cNvPr id="33869" name="Line 21"/>
                      <p:cNvSpPr>
                        <a:spLocks noChangeShapeType="1"/>
                      </p:cNvSpPr>
                      <p:nvPr/>
                    </p:nvSpPr>
                    <p:spPr bwMode="auto">
                      <a:xfrm flipH="1">
                        <a:off x="4105" y="1071"/>
                        <a:ext cx="227" cy="182"/>
                      </a:xfrm>
                      <a:prstGeom prst="line">
                        <a:avLst/>
                      </a:prstGeom>
                      <a:noFill/>
                      <a:ln w="9525">
                        <a:solidFill>
                          <a:schemeClr val="tx1"/>
                        </a:solidFill>
                        <a:round/>
                        <a:headEnd/>
                        <a:tailEnd/>
                      </a:ln>
                    </p:spPr>
                    <p:txBody>
                      <a:bodyPr/>
                      <a:lstStyle/>
                      <a:p>
                        <a:endParaRPr lang="ar-SA"/>
                      </a:p>
                    </p:txBody>
                  </p:sp>
                  <p:sp>
                    <p:nvSpPr>
                      <p:cNvPr id="33870" name="Line 22"/>
                      <p:cNvSpPr>
                        <a:spLocks noChangeShapeType="1"/>
                      </p:cNvSpPr>
                      <p:nvPr/>
                    </p:nvSpPr>
                    <p:spPr bwMode="auto">
                      <a:xfrm flipH="1">
                        <a:off x="4014" y="980"/>
                        <a:ext cx="318" cy="273"/>
                      </a:xfrm>
                      <a:prstGeom prst="line">
                        <a:avLst/>
                      </a:prstGeom>
                      <a:noFill/>
                      <a:ln w="9525">
                        <a:solidFill>
                          <a:schemeClr val="tx1"/>
                        </a:solidFill>
                        <a:round/>
                        <a:headEnd/>
                        <a:tailEnd/>
                      </a:ln>
                    </p:spPr>
                    <p:txBody>
                      <a:bodyPr/>
                      <a:lstStyle/>
                      <a:p>
                        <a:endParaRPr lang="ar-SA"/>
                      </a:p>
                    </p:txBody>
                  </p:sp>
                  <p:sp>
                    <p:nvSpPr>
                      <p:cNvPr id="33871" name="Line 23"/>
                      <p:cNvSpPr>
                        <a:spLocks noChangeShapeType="1"/>
                      </p:cNvSpPr>
                      <p:nvPr/>
                    </p:nvSpPr>
                    <p:spPr bwMode="auto">
                      <a:xfrm flipH="1">
                        <a:off x="3878" y="890"/>
                        <a:ext cx="454" cy="363"/>
                      </a:xfrm>
                      <a:prstGeom prst="line">
                        <a:avLst/>
                      </a:prstGeom>
                      <a:noFill/>
                      <a:ln w="9525">
                        <a:solidFill>
                          <a:schemeClr val="tx1"/>
                        </a:solidFill>
                        <a:round/>
                        <a:headEnd/>
                        <a:tailEnd/>
                      </a:ln>
                    </p:spPr>
                    <p:txBody>
                      <a:bodyPr/>
                      <a:lstStyle/>
                      <a:p>
                        <a:endParaRPr lang="ar-SA"/>
                      </a:p>
                    </p:txBody>
                  </p:sp>
                  <p:sp>
                    <p:nvSpPr>
                      <p:cNvPr id="33872" name="Line 24"/>
                      <p:cNvSpPr>
                        <a:spLocks noChangeShapeType="1"/>
                      </p:cNvSpPr>
                      <p:nvPr/>
                    </p:nvSpPr>
                    <p:spPr bwMode="auto">
                      <a:xfrm flipH="1">
                        <a:off x="4014" y="799"/>
                        <a:ext cx="318" cy="227"/>
                      </a:xfrm>
                      <a:prstGeom prst="line">
                        <a:avLst/>
                      </a:prstGeom>
                      <a:noFill/>
                      <a:ln w="9525">
                        <a:solidFill>
                          <a:schemeClr val="tx1"/>
                        </a:solidFill>
                        <a:round/>
                        <a:headEnd/>
                        <a:tailEnd/>
                      </a:ln>
                    </p:spPr>
                    <p:txBody>
                      <a:bodyPr/>
                      <a:lstStyle/>
                      <a:p>
                        <a:endParaRPr lang="ar-SA"/>
                      </a:p>
                    </p:txBody>
                  </p:sp>
                  <p:sp>
                    <p:nvSpPr>
                      <p:cNvPr id="33873" name="Line 25"/>
                      <p:cNvSpPr>
                        <a:spLocks noChangeShapeType="1"/>
                      </p:cNvSpPr>
                      <p:nvPr/>
                    </p:nvSpPr>
                    <p:spPr bwMode="auto">
                      <a:xfrm flipH="1">
                        <a:off x="4059" y="709"/>
                        <a:ext cx="273" cy="226"/>
                      </a:xfrm>
                      <a:prstGeom prst="line">
                        <a:avLst/>
                      </a:prstGeom>
                      <a:noFill/>
                      <a:ln w="9525">
                        <a:solidFill>
                          <a:schemeClr val="tx1"/>
                        </a:solidFill>
                        <a:round/>
                        <a:headEnd/>
                        <a:tailEnd/>
                      </a:ln>
                    </p:spPr>
                    <p:txBody>
                      <a:bodyPr/>
                      <a:lstStyle/>
                      <a:p>
                        <a:endParaRPr lang="ar-SA"/>
                      </a:p>
                    </p:txBody>
                  </p:sp>
                  <p:sp>
                    <p:nvSpPr>
                      <p:cNvPr id="33874" name="Line 26"/>
                      <p:cNvSpPr>
                        <a:spLocks noChangeShapeType="1"/>
                      </p:cNvSpPr>
                      <p:nvPr/>
                    </p:nvSpPr>
                    <p:spPr bwMode="auto">
                      <a:xfrm flipH="1">
                        <a:off x="4105" y="663"/>
                        <a:ext cx="181" cy="136"/>
                      </a:xfrm>
                      <a:prstGeom prst="line">
                        <a:avLst/>
                      </a:prstGeom>
                      <a:noFill/>
                      <a:ln w="9525">
                        <a:solidFill>
                          <a:schemeClr val="tx1"/>
                        </a:solidFill>
                        <a:round/>
                        <a:headEnd/>
                        <a:tailEnd/>
                      </a:ln>
                    </p:spPr>
                    <p:txBody>
                      <a:bodyPr/>
                      <a:lstStyle/>
                      <a:p>
                        <a:endParaRPr lang="ar-SA"/>
                      </a:p>
                    </p:txBody>
                  </p:sp>
                </p:grpSp>
                <p:sp>
                  <p:nvSpPr>
                    <p:cNvPr id="33866" name="Rectangle 29"/>
                    <p:cNvSpPr>
                      <a:spLocks noChangeArrowheads="1"/>
                    </p:cNvSpPr>
                    <p:nvPr/>
                  </p:nvSpPr>
                  <p:spPr bwMode="auto">
                    <a:xfrm>
                      <a:off x="4332" y="1344"/>
                      <a:ext cx="136" cy="136"/>
                    </a:xfrm>
                    <a:prstGeom prst="rect">
                      <a:avLst/>
                    </a:prstGeom>
                    <a:solidFill>
                      <a:srgbClr val="DBEFE3"/>
                    </a:solidFill>
                    <a:ln w="9525">
                      <a:noFill/>
                      <a:miter lim="800000"/>
                      <a:headEnd/>
                      <a:tailEnd/>
                    </a:ln>
                  </p:spPr>
                  <p:txBody>
                    <a:bodyPr wrap="none" anchor="ctr"/>
                    <a:lstStyle/>
                    <a:p>
                      <a:pPr algn="ctr"/>
                      <a:r>
                        <a:rPr lang="en-US">
                          <a:latin typeface="Times New Roman" pitchFamily="18" charset="0"/>
                          <a:cs typeface="Times New Roman" pitchFamily="18" charset="0"/>
                        </a:rPr>
                        <a:t>z</a:t>
                      </a:r>
                    </a:p>
                  </p:txBody>
                </p:sp>
              </p:grpSp>
              <p:sp>
                <p:nvSpPr>
                  <p:cNvPr id="33864" name="Line 31"/>
                  <p:cNvSpPr>
                    <a:spLocks noChangeShapeType="1"/>
                  </p:cNvSpPr>
                  <p:nvPr/>
                </p:nvSpPr>
                <p:spPr bwMode="auto">
                  <a:xfrm>
                    <a:off x="4332" y="799"/>
                    <a:ext cx="0" cy="454"/>
                  </a:xfrm>
                  <a:prstGeom prst="line">
                    <a:avLst/>
                  </a:prstGeom>
                  <a:noFill/>
                  <a:ln w="9525">
                    <a:solidFill>
                      <a:schemeClr val="tx1"/>
                    </a:solidFill>
                    <a:round/>
                    <a:headEnd/>
                    <a:tailEnd/>
                  </a:ln>
                </p:spPr>
                <p:txBody>
                  <a:bodyPr/>
                  <a:lstStyle/>
                  <a:p>
                    <a:endParaRPr lang="ar-SA"/>
                  </a:p>
                </p:txBody>
              </p:sp>
            </p:grpSp>
            <p:sp>
              <p:nvSpPr>
                <p:cNvPr id="33862" name="Rectangle 33"/>
                <p:cNvSpPr>
                  <a:spLocks noChangeArrowheads="1"/>
                </p:cNvSpPr>
                <p:nvPr/>
              </p:nvSpPr>
              <p:spPr bwMode="auto">
                <a:xfrm>
                  <a:off x="4150" y="1298"/>
                  <a:ext cx="226" cy="182"/>
                </a:xfrm>
                <a:prstGeom prst="rect">
                  <a:avLst/>
                </a:prstGeom>
                <a:solidFill>
                  <a:srgbClr val="DBECE3"/>
                </a:solidFill>
                <a:ln w="9525">
                  <a:noFill/>
                  <a:miter lim="800000"/>
                  <a:headEnd/>
                  <a:tailEnd/>
                </a:ln>
              </p:spPr>
              <p:txBody>
                <a:bodyPr wrap="none" anchor="ctr"/>
                <a:lstStyle/>
                <a:p>
                  <a:pPr algn="ctr"/>
                  <a:r>
                    <a:rPr lang="en-US">
                      <a:latin typeface="Times New Roman" pitchFamily="18" charset="0"/>
                      <a:cs typeface="Times New Roman" pitchFamily="18" charset="0"/>
                    </a:rPr>
                    <a:t>    z</a:t>
                  </a:r>
                  <a:r>
                    <a:rPr lang="ar-SA">
                      <a:latin typeface="Times New Roman" pitchFamily="18" charset="0"/>
                      <a:cs typeface="Times New Roman" pitchFamily="18" charset="0"/>
                    </a:rPr>
                    <a:t>       </a:t>
                  </a:r>
                  <a:endParaRPr lang="en-US">
                    <a:latin typeface="Times New Roman" pitchFamily="18" charset="0"/>
                    <a:cs typeface="Times New Roman" pitchFamily="18" charset="0"/>
                  </a:endParaRPr>
                </a:p>
              </p:txBody>
            </p:sp>
          </p:grpSp>
          <p:sp>
            <p:nvSpPr>
              <p:cNvPr id="33859" name="Line 34"/>
              <p:cNvSpPr>
                <a:spLocks noChangeShapeType="1"/>
              </p:cNvSpPr>
              <p:nvPr/>
            </p:nvSpPr>
            <p:spPr bwMode="auto">
              <a:xfrm flipH="1" flipV="1">
                <a:off x="3560" y="981"/>
                <a:ext cx="408" cy="181"/>
              </a:xfrm>
              <a:prstGeom prst="line">
                <a:avLst/>
              </a:prstGeom>
              <a:noFill/>
              <a:ln w="9525">
                <a:solidFill>
                  <a:schemeClr val="tx1"/>
                </a:solidFill>
                <a:round/>
                <a:headEnd/>
                <a:tailEnd type="triangle" w="med" len="med"/>
              </a:ln>
            </p:spPr>
            <p:txBody>
              <a:bodyPr/>
              <a:lstStyle/>
              <a:p>
                <a:endParaRPr lang="ar-SA"/>
              </a:p>
            </p:txBody>
          </p:sp>
          <p:sp>
            <p:nvSpPr>
              <p:cNvPr id="33860" name="Rectangle 35"/>
              <p:cNvSpPr>
                <a:spLocks noChangeArrowheads="1"/>
              </p:cNvSpPr>
              <p:nvPr/>
            </p:nvSpPr>
            <p:spPr bwMode="auto">
              <a:xfrm>
                <a:off x="3016" y="709"/>
                <a:ext cx="681" cy="272"/>
              </a:xfrm>
              <a:prstGeom prst="rect">
                <a:avLst/>
              </a:prstGeom>
              <a:solidFill>
                <a:srgbClr val="DBEFE3"/>
              </a:solidFill>
              <a:ln w="9525">
                <a:noFill/>
                <a:miter lim="800000"/>
                <a:headEnd/>
                <a:tailEnd/>
              </a:ln>
            </p:spPr>
            <p:txBody>
              <a:bodyPr wrap="none" anchor="ctr"/>
              <a:lstStyle/>
              <a:p>
                <a:pPr algn="ctr"/>
                <a:r>
                  <a:rPr lang="en-US">
                    <a:latin typeface="Times New Roman" pitchFamily="18" charset="0"/>
                    <a:cs typeface="Times New Roman" pitchFamily="18" charset="0"/>
                  </a:rPr>
                  <a:t>P(Z   z )</a:t>
                </a:r>
              </a:p>
            </p:txBody>
          </p:sp>
          <p:graphicFrame>
            <p:nvGraphicFramePr>
              <p:cNvPr id="33794" name="Object 37"/>
              <p:cNvGraphicFramePr>
                <a:graphicFrameLocks noChangeAspect="1"/>
              </p:cNvGraphicFramePr>
              <p:nvPr/>
            </p:nvGraphicFramePr>
            <p:xfrm>
              <a:off x="3308" y="796"/>
              <a:ext cx="116" cy="139"/>
            </p:xfrm>
            <a:graphic>
              <a:graphicData uri="http://schemas.openxmlformats.org/presentationml/2006/ole">
                <p:oleObj spid="_x0000_s33794" name="Equation" r:id="rId4" imgW="126720" imgH="152280" progId="Equation.3">
                  <p:embed/>
                </p:oleObj>
              </a:graphicData>
            </a:graphic>
          </p:graphicFrame>
        </p:grpSp>
        <p:sp>
          <p:nvSpPr>
            <p:cNvPr id="33857" name="Rectangle 102"/>
            <p:cNvSpPr>
              <a:spLocks noChangeArrowheads="1"/>
            </p:cNvSpPr>
            <p:nvPr/>
          </p:nvSpPr>
          <p:spPr bwMode="auto">
            <a:xfrm>
              <a:off x="3651" y="799"/>
              <a:ext cx="1814" cy="1043"/>
            </a:xfrm>
            <a:prstGeom prst="rect">
              <a:avLst/>
            </a:prstGeom>
            <a:noFill/>
            <a:ln w="9525">
              <a:solidFill>
                <a:schemeClr val="tx1"/>
              </a:solidFill>
              <a:miter lim="800000"/>
              <a:headEnd/>
              <a:tailEnd/>
            </a:ln>
          </p:spPr>
          <p:txBody>
            <a:bodyPr wrap="none" anchor="ctr"/>
            <a:lstStyle/>
            <a:p>
              <a:endParaRPr lang="en-US"/>
            </a:p>
          </p:txBody>
        </p:sp>
      </p:grpSp>
      <p:grpSp>
        <p:nvGrpSpPr>
          <p:cNvPr id="33804" name="Group 108"/>
          <p:cNvGrpSpPr>
            <a:grpSpLocks/>
          </p:cNvGrpSpPr>
          <p:nvPr/>
        </p:nvGrpSpPr>
        <p:grpSpPr bwMode="auto">
          <a:xfrm>
            <a:off x="5867400" y="3070225"/>
            <a:ext cx="2735263" cy="1511300"/>
            <a:chOff x="3652" y="1934"/>
            <a:chExt cx="1723" cy="952"/>
          </a:xfrm>
        </p:grpSpPr>
        <p:grpSp>
          <p:nvGrpSpPr>
            <p:cNvPr id="33835" name="Group 49"/>
            <p:cNvGrpSpPr>
              <a:grpSpLocks/>
            </p:cNvGrpSpPr>
            <p:nvPr/>
          </p:nvGrpSpPr>
          <p:grpSpPr bwMode="auto">
            <a:xfrm>
              <a:off x="3652" y="1934"/>
              <a:ext cx="1723" cy="952"/>
              <a:chOff x="1565" y="2251"/>
              <a:chExt cx="2813" cy="1134"/>
            </a:xfrm>
          </p:grpSpPr>
          <p:sp>
            <p:nvSpPr>
              <p:cNvPr id="33848" name="Rectangle 44"/>
              <p:cNvSpPr>
                <a:spLocks noChangeArrowheads="1"/>
              </p:cNvSpPr>
              <p:nvPr/>
            </p:nvSpPr>
            <p:spPr bwMode="auto">
              <a:xfrm>
                <a:off x="1565" y="2251"/>
                <a:ext cx="2813" cy="1134"/>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3849" name="Line 47"/>
              <p:cNvSpPr>
                <a:spLocks noChangeShapeType="1"/>
              </p:cNvSpPr>
              <p:nvPr/>
            </p:nvSpPr>
            <p:spPr bwMode="auto">
              <a:xfrm>
                <a:off x="2881" y="2313"/>
                <a:ext cx="0" cy="766"/>
              </a:xfrm>
              <a:prstGeom prst="line">
                <a:avLst/>
              </a:prstGeom>
              <a:noFill/>
              <a:ln w="9525">
                <a:solidFill>
                  <a:schemeClr val="bg2"/>
                </a:solidFill>
                <a:prstDash val="lgDash"/>
                <a:round/>
                <a:headEnd/>
                <a:tailEnd/>
              </a:ln>
            </p:spPr>
            <p:txBody>
              <a:bodyPr/>
              <a:lstStyle/>
              <a:p>
                <a:endParaRPr lang="ar-SA"/>
              </a:p>
            </p:txBody>
          </p:sp>
          <p:sp>
            <p:nvSpPr>
              <p:cNvPr id="33850" name="Line 58"/>
              <p:cNvSpPr>
                <a:spLocks noChangeShapeType="1"/>
              </p:cNvSpPr>
              <p:nvPr/>
            </p:nvSpPr>
            <p:spPr bwMode="auto">
              <a:xfrm flipH="1" flipV="1">
                <a:off x="2064" y="3022"/>
                <a:ext cx="1769" cy="0"/>
              </a:xfrm>
              <a:prstGeom prst="line">
                <a:avLst/>
              </a:prstGeom>
              <a:noFill/>
              <a:ln w="9525">
                <a:solidFill>
                  <a:schemeClr val="tx1"/>
                </a:solidFill>
                <a:round/>
                <a:headEnd type="triangle" w="med" len="med"/>
                <a:tailEnd type="triangle" w="med" len="med"/>
              </a:ln>
            </p:spPr>
            <p:txBody>
              <a:bodyPr/>
              <a:lstStyle/>
              <a:p>
                <a:endParaRPr lang="ar-SA"/>
              </a:p>
            </p:txBody>
          </p:sp>
          <p:sp>
            <p:nvSpPr>
              <p:cNvPr id="33851" name="Freeform 28"/>
              <p:cNvSpPr>
                <a:spLocks/>
              </p:cNvSpPr>
              <p:nvPr/>
            </p:nvSpPr>
            <p:spPr bwMode="auto">
              <a:xfrm>
                <a:off x="2897" y="2296"/>
                <a:ext cx="591"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3852" name="Freeform 29"/>
              <p:cNvSpPr>
                <a:spLocks/>
              </p:cNvSpPr>
              <p:nvPr/>
            </p:nvSpPr>
            <p:spPr bwMode="auto">
              <a:xfrm flipH="1">
                <a:off x="2307" y="2296"/>
                <a:ext cx="590"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3853" name="Rectangle 44"/>
              <p:cNvSpPr>
                <a:spLocks noChangeArrowheads="1"/>
              </p:cNvSpPr>
              <p:nvPr/>
            </p:nvSpPr>
            <p:spPr bwMode="auto">
              <a:xfrm>
                <a:off x="3517"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3854" name="Rectangle 44"/>
              <p:cNvSpPr>
                <a:spLocks noChangeArrowheads="1"/>
              </p:cNvSpPr>
              <p:nvPr/>
            </p:nvSpPr>
            <p:spPr bwMode="auto">
              <a:xfrm>
                <a:off x="2110"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3855" name="Rectangle 44"/>
              <p:cNvSpPr>
                <a:spLocks noChangeArrowheads="1"/>
              </p:cNvSpPr>
              <p:nvPr/>
            </p:nvSpPr>
            <p:spPr bwMode="auto">
              <a:xfrm>
                <a:off x="2785" y="3081"/>
                <a:ext cx="225" cy="130"/>
              </a:xfrm>
              <a:prstGeom prst="rect">
                <a:avLst/>
              </a:prstGeom>
              <a:solidFill>
                <a:srgbClr val="DBEFF1"/>
              </a:solidFill>
              <a:ln w="9525">
                <a:noFill/>
                <a:miter lim="800000"/>
                <a:headEnd/>
                <a:tailEnd/>
              </a:ln>
            </p:spPr>
            <p:txBody>
              <a:bodyPr wrap="none" anchor="ctr"/>
              <a:lstStyle/>
              <a:p>
                <a:pPr algn="ctr"/>
                <a:r>
                  <a:rPr lang="en-US">
                    <a:latin typeface="Times New Roman" pitchFamily="18" charset="0"/>
                    <a:cs typeface="Times New Roman" pitchFamily="18" charset="0"/>
                  </a:rPr>
                  <a:t>0</a:t>
                </a:r>
                <a:endParaRPr lang="el-GR">
                  <a:latin typeface="Times New Roman" pitchFamily="18" charset="0"/>
                  <a:cs typeface="Times New Roman" pitchFamily="18" charset="0"/>
                </a:endParaRPr>
              </a:p>
            </p:txBody>
          </p:sp>
        </p:grpSp>
        <p:sp>
          <p:nvSpPr>
            <p:cNvPr id="33836" name="Rectangle 58"/>
            <p:cNvSpPr>
              <a:spLocks noChangeArrowheads="1"/>
            </p:cNvSpPr>
            <p:nvPr/>
          </p:nvSpPr>
          <p:spPr bwMode="auto">
            <a:xfrm>
              <a:off x="4650" y="1979"/>
              <a:ext cx="139" cy="152"/>
            </a:xfrm>
            <a:prstGeom prst="rect">
              <a:avLst/>
            </a:prstGeom>
            <a:noFill/>
            <a:ln w="9525">
              <a:noFill/>
              <a:miter lim="800000"/>
              <a:headEnd/>
              <a:tailEnd/>
            </a:ln>
          </p:spPr>
          <p:txBody>
            <a:bodyPr wrap="none" anchor="ctr"/>
            <a:lstStyle/>
            <a:p>
              <a:pPr algn="ctr"/>
              <a:r>
                <a:rPr lang="el-GR" sz="1400"/>
                <a:t>σ</a:t>
              </a:r>
              <a:r>
                <a:rPr lang="el-GR" sz="1400" baseline="30000"/>
                <a:t>2</a:t>
              </a:r>
              <a:r>
                <a:rPr lang="en-US" sz="1400"/>
                <a:t>=1</a:t>
              </a:r>
              <a:endParaRPr lang="el-GR" sz="1400"/>
            </a:p>
          </p:txBody>
        </p:sp>
        <p:sp>
          <p:nvSpPr>
            <p:cNvPr id="33837" name="Line 59"/>
            <p:cNvSpPr>
              <a:spLocks noChangeShapeType="1"/>
            </p:cNvSpPr>
            <p:nvPr/>
          </p:nvSpPr>
          <p:spPr bwMode="auto">
            <a:xfrm flipH="1">
              <a:off x="4613" y="2478"/>
              <a:ext cx="82" cy="90"/>
            </a:xfrm>
            <a:prstGeom prst="line">
              <a:avLst/>
            </a:prstGeom>
            <a:noFill/>
            <a:ln w="9525">
              <a:solidFill>
                <a:schemeClr val="tx1"/>
              </a:solidFill>
              <a:round/>
              <a:headEnd/>
              <a:tailEnd/>
            </a:ln>
          </p:spPr>
          <p:txBody>
            <a:bodyPr/>
            <a:lstStyle/>
            <a:p>
              <a:endParaRPr lang="ar-SA"/>
            </a:p>
          </p:txBody>
        </p:sp>
        <p:sp>
          <p:nvSpPr>
            <p:cNvPr id="33838" name="Line 61"/>
            <p:cNvSpPr>
              <a:spLocks noChangeShapeType="1"/>
            </p:cNvSpPr>
            <p:nvPr/>
          </p:nvSpPr>
          <p:spPr bwMode="auto">
            <a:xfrm flipH="1">
              <a:off x="4332" y="2296"/>
              <a:ext cx="317" cy="272"/>
            </a:xfrm>
            <a:prstGeom prst="line">
              <a:avLst/>
            </a:prstGeom>
            <a:noFill/>
            <a:ln w="9525">
              <a:solidFill>
                <a:schemeClr val="tx1"/>
              </a:solidFill>
              <a:round/>
              <a:headEnd/>
              <a:tailEnd/>
            </a:ln>
          </p:spPr>
          <p:txBody>
            <a:bodyPr/>
            <a:lstStyle/>
            <a:p>
              <a:endParaRPr lang="ar-SA"/>
            </a:p>
          </p:txBody>
        </p:sp>
        <p:sp>
          <p:nvSpPr>
            <p:cNvPr id="33839" name="Line 63"/>
            <p:cNvSpPr>
              <a:spLocks noChangeShapeType="1"/>
            </p:cNvSpPr>
            <p:nvPr/>
          </p:nvSpPr>
          <p:spPr bwMode="auto">
            <a:xfrm flipH="1">
              <a:off x="4333" y="2160"/>
              <a:ext cx="262" cy="227"/>
            </a:xfrm>
            <a:prstGeom prst="line">
              <a:avLst/>
            </a:prstGeom>
            <a:noFill/>
            <a:ln w="9525">
              <a:solidFill>
                <a:schemeClr val="tx1"/>
              </a:solidFill>
              <a:round/>
              <a:headEnd/>
              <a:tailEnd/>
            </a:ln>
          </p:spPr>
          <p:txBody>
            <a:bodyPr/>
            <a:lstStyle/>
            <a:p>
              <a:endParaRPr lang="ar-SA"/>
            </a:p>
          </p:txBody>
        </p:sp>
        <p:sp>
          <p:nvSpPr>
            <p:cNvPr id="33840" name="Line 64"/>
            <p:cNvSpPr>
              <a:spLocks noChangeShapeType="1"/>
            </p:cNvSpPr>
            <p:nvPr/>
          </p:nvSpPr>
          <p:spPr bwMode="auto">
            <a:xfrm flipH="1">
              <a:off x="4326" y="2069"/>
              <a:ext cx="225" cy="226"/>
            </a:xfrm>
            <a:prstGeom prst="line">
              <a:avLst/>
            </a:prstGeom>
            <a:noFill/>
            <a:ln w="9525">
              <a:solidFill>
                <a:schemeClr val="tx1"/>
              </a:solidFill>
              <a:round/>
              <a:headEnd/>
              <a:tailEnd/>
            </a:ln>
          </p:spPr>
          <p:txBody>
            <a:bodyPr/>
            <a:lstStyle/>
            <a:p>
              <a:endParaRPr lang="ar-SA"/>
            </a:p>
          </p:txBody>
        </p:sp>
        <p:sp>
          <p:nvSpPr>
            <p:cNvPr id="33841" name="Line 65"/>
            <p:cNvSpPr>
              <a:spLocks noChangeShapeType="1"/>
            </p:cNvSpPr>
            <p:nvPr/>
          </p:nvSpPr>
          <p:spPr bwMode="auto">
            <a:xfrm flipH="1">
              <a:off x="4364" y="2024"/>
              <a:ext cx="150" cy="136"/>
            </a:xfrm>
            <a:prstGeom prst="line">
              <a:avLst/>
            </a:prstGeom>
            <a:noFill/>
            <a:ln w="9525">
              <a:solidFill>
                <a:schemeClr val="tx1"/>
              </a:solidFill>
              <a:round/>
              <a:headEnd/>
              <a:tailEnd/>
            </a:ln>
          </p:spPr>
          <p:txBody>
            <a:bodyPr/>
            <a:lstStyle/>
            <a:p>
              <a:endParaRPr lang="ar-SA"/>
            </a:p>
          </p:txBody>
        </p:sp>
        <p:sp>
          <p:nvSpPr>
            <p:cNvPr id="33842" name="Line 67"/>
            <p:cNvSpPr>
              <a:spLocks noChangeShapeType="1"/>
            </p:cNvSpPr>
            <p:nvPr/>
          </p:nvSpPr>
          <p:spPr bwMode="auto">
            <a:xfrm>
              <a:off x="4332" y="2205"/>
              <a:ext cx="0" cy="363"/>
            </a:xfrm>
            <a:prstGeom prst="line">
              <a:avLst/>
            </a:prstGeom>
            <a:noFill/>
            <a:ln w="9525">
              <a:solidFill>
                <a:schemeClr val="tx1"/>
              </a:solidFill>
              <a:round/>
              <a:headEnd/>
              <a:tailEnd/>
            </a:ln>
          </p:spPr>
          <p:txBody>
            <a:bodyPr/>
            <a:lstStyle/>
            <a:p>
              <a:endParaRPr lang="ar-SA"/>
            </a:p>
          </p:txBody>
        </p:sp>
        <p:sp>
          <p:nvSpPr>
            <p:cNvPr id="33843" name="Rectangle 68"/>
            <p:cNvSpPr>
              <a:spLocks noChangeArrowheads="1"/>
            </p:cNvSpPr>
            <p:nvPr/>
          </p:nvSpPr>
          <p:spPr bwMode="auto">
            <a:xfrm>
              <a:off x="4287" y="2568"/>
              <a:ext cx="162"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    z</a:t>
              </a:r>
              <a:r>
                <a:rPr lang="ar-SA">
                  <a:latin typeface="Times New Roman" pitchFamily="18" charset="0"/>
                  <a:cs typeface="Times New Roman" pitchFamily="18" charset="0"/>
                </a:rPr>
                <a:t>       </a:t>
              </a:r>
              <a:endParaRPr lang="en-US">
                <a:latin typeface="Times New Roman" pitchFamily="18" charset="0"/>
                <a:cs typeface="Times New Roman" pitchFamily="18" charset="0"/>
              </a:endParaRPr>
            </a:p>
          </p:txBody>
        </p:sp>
        <p:sp>
          <p:nvSpPr>
            <p:cNvPr id="33844" name="Rectangle 70"/>
            <p:cNvSpPr>
              <a:spLocks noChangeArrowheads="1"/>
            </p:cNvSpPr>
            <p:nvPr/>
          </p:nvSpPr>
          <p:spPr bwMode="auto">
            <a:xfrm>
              <a:off x="4797" y="2115"/>
              <a:ext cx="488" cy="27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P(Z ≥  z )</a:t>
              </a:r>
            </a:p>
          </p:txBody>
        </p:sp>
        <p:sp>
          <p:nvSpPr>
            <p:cNvPr id="33845" name="Line 101"/>
            <p:cNvSpPr>
              <a:spLocks noChangeShapeType="1"/>
            </p:cNvSpPr>
            <p:nvPr/>
          </p:nvSpPr>
          <p:spPr bwMode="auto">
            <a:xfrm flipV="1">
              <a:off x="4559" y="2340"/>
              <a:ext cx="318" cy="138"/>
            </a:xfrm>
            <a:prstGeom prst="line">
              <a:avLst/>
            </a:prstGeom>
            <a:noFill/>
            <a:ln w="9525">
              <a:solidFill>
                <a:schemeClr val="tx1"/>
              </a:solidFill>
              <a:round/>
              <a:headEnd/>
              <a:tailEnd type="triangle" w="med" len="med"/>
            </a:ln>
          </p:spPr>
          <p:txBody>
            <a:bodyPr/>
            <a:lstStyle/>
            <a:p>
              <a:endParaRPr lang="ar-SA"/>
            </a:p>
          </p:txBody>
        </p:sp>
        <p:sp>
          <p:nvSpPr>
            <p:cNvPr id="33846" name="Line 105"/>
            <p:cNvSpPr>
              <a:spLocks noChangeShapeType="1"/>
            </p:cNvSpPr>
            <p:nvPr/>
          </p:nvSpPr>
          <p:spPr bwMode="auto">
            <a:xfrm flipH="1">
              <a:off x="4332" y="2250"/>
              <a:ext cx="272" cy="228"/>
            </a:xfrm>
            <a:prstGeom prst="line">
              <a:avLst/>
            </a:prstGeom>
            <a:noFill/>
            <a:ln w="9525">
              <a:solidFill>
                <a:schemeClr val="tx1"/>
              </a:solidFill>
              <a:round/>
              <a:headEnd/>
              <a:tailEnd/>
            </a:ln>
          </p:spPr>
          <p:txBody>
            <a:bodyPr/>
            <a:lstStyle/>
            <a:p>
              <a:endParaRPr lang="ar-SA"/>
            </a:p>
          </p:txBody>
        </p:sp>
        <p:sp>
          <p:nvSpPr>
            <p:cNvPr id="33847" name="Line 107"/>
            <p:cNvSpPr>
              <a:spLocks noChangeShapeType="1"/>
            </p:cNvSpPr>
            <p:nvPr/>
          </p:nvSpPr>
          <p:spPr bwMode="auto">
            <a:xfrm flipH="1">
              <a:off x="4513" y="2432"/>
              <a:ext cx="136" cy="136"/>
            </a:xfrm>
            <a:prstGeom prst="line">
              <a:avLst/>
            </a:prstGeom>
            <a:noFill/>
            <a:ln w="9525">
              <a:solidFill>
                <a:schemeClr val="tx1"/>
              </a:solidFill>
              <a:round/>
              <a:headEnd/>
              <a:tailEnd/>
            </a:ln>
          </p:spPr>
          <p:txBody>
            <a:bodyPr/>
            <a:lstStyle/>
            <a:p>
              <a:endParaRPr lang="ar-SA"/>
            </a:p>
          </p:txBody>
        </p:sp>
      </p:grpSp>
      <p:sp>
        <p:nvSpPr>
          <p:cNvPr id="33805" name="Line 111"/>
          <p:cNvSpPr>
            <a:spLocks noChangeShapeType="1"/>
          </p:cNvSpPr>
          <p:nvPr/>
        </p:nvSpPr>
        <p:spPr bwMode="auto">
          <a:xfrm flipH="1" flipV="1">
            <a:off x="6588125" y="5373688"/>
            <a:ext cx="465138" cy="287337"/>
          </a:xfrm>
          <a:prstGeom prst="line">
            <a:avLst/>
          </a:prstGeom>
          <a:noFill/>
          <a:ln w="9525">
            <a:solidFill>
              <a:schemeClr val="tx1"/>
            </a:solidFill>
            <a:round/>
            <a:headEnd/>
            <a:tailEnd type="triangle" w="med" len="med"/>
          </a:ln>
        </p:spPr>
        <p:txBody>
          <a:bodyPr/>
          <a:lstStyle/>
          <a:p>
            <a:endParaRPr lang="ar-SA"/>
          </a:p>
        </p:txBody>
      </p:sp>
      <p:grpSp>
        <p:nvGrpSpPr>
          <p:cNvPr id="33806" name="Group 93"/>
          <p:cNvGrpSpPr>
            <a:grpSpLocks/>
          </p:cNvGrpSpPr>
          <p:nvPr/>
        </p:nvGrpSpPr>
        <p:grpSpPr bwMode="auto">
          <a:xfrm>
            <a:off x="5868988" y="4797425"/>
            <a:ext cx="2735262" cy="1511300"/>
            <a:chOff x="3742" y="3022"/>
            <a:chExt cx="1723" cy="952"/>
          </a:xfrm>
        </p:grpSpPr>
        <p:grpSp>
          <p:nvGrpSpPr>
            <p:cNvPr id="33809" name="Group 114"/>
            <p:cNvGrpSpPr>
              <a:grpSpLocks/>
            </p:cNvGrpSpPr>
            <p:nvPr/>
          </p:nvGrpSpPr>
          <p:grpSpPr bwMode="auto">
            <a:xfrm>
              <a:off x="3742" y="3022"/>
              <a:ext cx="1723" cy="952"/>
              <a:chOff x="3651" y="3022"/>
              <a:chExt cx="1723" cy="952"/>
            </a:xfrm>
          </p:grpSpPr>
          <p:grpSp>
            <p:nvGrpSpPr>
              <p:cNvPr id="33811" name="Group 110"/>
              <p:cNvGrpSpPr>
                <a:grpSpLocks/>
              </p:cNvGrpSpPr>
              <p:nvPr/>
            </p:nvGrpSpPr>
            <p:grpSpPr bwMode="auto">
              <a:xfrm>
                <a:off x="3651" y="3022"/>
                <a:ext cx="1723" cy="952"/>
                <a:chOff x="3696" y="3022"/>
                <a:chExt cx="1723" cy="952"/>
              </a:xfrm>
            </p:grpSpPr>
            <p:grpSp>
              <p:nvGrpSpPr>
                <p:cNvPr id="33814" name="Group 77"/>
                <p:cNvGrpSpPr>
                  <a:grpSpLocks/>
                </p:cNvGrpSpPr>
                <p:nvPr/>
              </p:nvGrpSpPr>
              <p:grpSpPr bwMode="auto">
                <a:xfrm>
                  <a:off x="3696" y="3022"/>
                  <a:ext cx="1723" cy="952"/>
                  <a:chOff x="1655" y="2251"/>
                  <a:chExt cx="2813" cy="1134"/>
                </a:xfrm>
              </p:grpSpPr>
              <p:grpSp>
                <p:nvGrpSpPr>
                  <p:cNvPr id="33825" name="Group 78"/>
                  <p:cNvGrpSpPr>
                    <a:grpSpLocks/>
                  </p:cNvGrpSpPr>
                  <p:nvPr/>
                </p:nvGrpSpPr>
                <p:grpSpPr bwMode="auto">
                  <a:xfrm>
                    <a:off x="1655" y="2251"/>
                    <a:ext cx="2813" cy="1134"/>
                    <a:chOff x="1565" y="2251"/>
                    <a:chExt cx="2813" cy="1134"/>
                  </a:xfrm>
                </p:grpSpPr>
                <p:sp>
                  <p:nvSpPr>
                    <p:cNvPr id="33827" name="Rectangle 44"/>
                    <p:cNvSpPr>
                      <a:spLocks noChangeArrowheads="1"/>
                    </p:cNvSpPr>
                    <p:nvPr/>
                  </p:nvSpPr>
                  <p:spPr bwMode="auto">
                    <a:xfrm>
                      <a:off x="1565" y="2251"/>
                      <a:ext cx="2813" cy="1134"/>
                    </a:xfrm>
                    <a:prstGeom prst="rect">
                      <a:avLst/>
                    </a:prstGeom>
                    <a:solidFill>
                      <a:srgbClr val="DBEFF1"/>
                    </a:solidFill>
                    <a:ln w="9525">
                      <a:solidFill>
                        <a:schemeClr val="tx1"/>
                      </a:solidFill>
                      <a:miter lim="800000"/>
                      <a:headEnd/>
                      <a:tailEnd/>
                    </a:ln>
                  </p:spPr>
                  <p:txBody>
                    <a:bodyPr wrap="none" anchor="ctr"/>
                    <a:lstStyle/>
                    <a:p>
                      <a:pPr algn="ctr"/>
                      <a:endParaRPr lang="en-US"/>
                    </a:p>
                  </p:txBody>
                </p:sp>
                <p:sp>
                  <p:nvSpPr>
                    <p:cNvPr id="33828" name="Line 47"/>
                    <p:cNvSpPr>
                      <a:spLocks noChangeShapeType="1"/>
                    </p:cNvSpPr>
                    <p:nvPr/>
                  </p:nvSpPr>
                  <p:spPr bwMode="auto">
                    <a:xfrm>
                      <a:off x="2881" y="2313"/>
                      <a:ext cx="0" cy="766"/>
                    </a:xfrm>
                    <a:prstGeom prst="line">
                      <a:avLst/>
                    </a:prstGeom>
                    <a:noFill/>
                    <a:ln w="9525">
                      <a:solidFill>
                        <a:schemeClr val="bg2"/>
                      </a:solidFill>
                      <a:prstDash val="lgDash"/>
                      <a:round/>
                      <a:headEnd/>
                      <a:tailEnd/>
                    </a:ln>
                  </p:spPr>
                  <p:txBody>
                    <a:bodyPr/>
                    <a:lstStyle/>
                    <a:p>
                      <a:endParaRPr lang="ar-SA"/>
                    </a:p>
                  </p:txBody>
                </p:sp>
                <p:sp>
                  <p:nvSpPr>
                    <p:cNvPr id="33829" name="Line 58"/>
                    <p:cNvSpPr>
                      <a:spLocks noChangeShapeType="1"/>
                    </p:cNvSpPr>
                    <p:nvPr/>
                  </p:nvSpPr>
                  <p:spPr bwMode="auto">
                    <a:xfrm flipH="1" flipV="1">
                      <a:off x="2064" y="3022"/>
                      <a:ext cx="1769" cy="0"/>
                    </a:xfrm>
                    <a:prstGeom prst="line">
                      <a:avLst/>
                    </a:prstGeom>
                    <a:noFill/>
                    <a:ln w="9525">
                      <a:solidFill>
                        <a:schemeClr val="tx1"/>
                      </a:solidFill>
                      <a:round/>
                      <a:headEnd type="triangle" w="med" len="med"/>
                      <a:tailEnd type="triangle" w="med" len="med"/>
                    </a:ln>
                  </p:spPr>
                  <p:txBody>
                    <a:bodyPr/>
                    <a:lstStyle/>
                    <a:p>
                      <a:endParaRPr lang="ar-SA"/>
                    </a:p>
                  </p:txBody>
                </p:sp>
                <p:sp>
                  <p:nvSpPr>
                    <p:cNvPr id="33830" name="Freeform 28"/>
                    <p:cNvSpPr>
                      <a:spLocks/>
                    </p:cNvSpPr>
                    <p:nvPr/>
                  </p:nvSpPr>
                  <p:spPr bwMode="auto">
                    <a:xfrm>
                      <a:off x="2897" y="2296"/>
                      <a:ext cx="591"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3831" name="Freeform 29"/>
                    <p:cNvSpPr>
                      <a:spLocks/>
                    </p:cNvSpPr>
                    <p:nvPr/>
                  </p:nvSpPr>
                  <p:spPr bwMode="auto">
                    <a:xfrm flipH="1">
                      <a:off x="2307" y="2296"/>
                      <a:ext cx="590" cy="698"/>
                    </a:xfrm>
                    <a:custGeom>
                      <a:avLst/>
                      <a:gdLst>
                        <a:gd name="T0" fmla="*/ 0 w 1452"/>
                        <a:gd name="T1" fmla="*/ 1 h 998"/>
                        <a:gd name="T2" fmla="*/ 0 w 1452"/>
                        <a:gd name="T3" fmla="*/ 1 h 998"/>
                        <a:gd name="T4" fmla="*/ 0 w 1452"/>
                        <a:gd name="T5" fmla="*/ 1 h 998"/>
                        <a:gd name="T6" fmla="*/ 0 w 1452"/>
                        <a:gd name="T7" fmla="*/ 1 h 998"/>
                        <a:gd name="T8" fmla="*/ 0 w 1452"/>
                        <a:gd name="T9" fmla="*/ 0 h 998"/>
                        <a:gd name="T10" fmla="*/ 0 60000 65536"/>
                        <a:gd name="T11" fmla="*/ 0 60000 65536"/>
                        <a:gd name="T12" fmla="*/ 0 60000 65536"/>
                        <a:gd name="T13" fmla="*/ 0 60000 65536"/>
                        <a:gd name="T14" fmla="*/ 0 60000 65536"/>
                        <a:gd name="T15" fmla="*/ 0 w 1452"/>
                        <a:gd name="T16" fmla="*/ 0 h 998"/>
                        <a:gd name="T17" fmla="*/ 1452 w 1452"/>
                        <a:gd name="T18" fmla="*/ 998 h 998"/>
                      </a:gdLst>
                      <a:ahLst/>
                      <a:cxnLst>
                        <a:cxn ang="T10">
                          <a:pos x="T0" y="T1"/>
                        </a:cxn>
                        <a:cxn ang="T11">
                          <a:pos x="T2" y="T3"/>
                        </a:cxn>
                        <a:cxn ang="T12">
                          <a:pos x="T4" y="T5"/>
                        </a:cxn>
                        <a:cxn ang="T13">
                          <a:pos x="T6" y="T7"/>
                        </a:cxn>
                        <a:cxn ang="T14">
                          <a:pos x="T8" y="T9"/>
                        </a:cxn>
                      </a:cxnLst>
                      <a:rect l="T15" t="T16" r="T17" b="T18"/>
                      <a:pathLst>
                        <a:path w="1452" h="998">
                          <a:moveTo>
                            <a:pt x="1452" y="998"/>
                          </a:moveTo>
                          <a:cubicBezTo>
                            <a:pt x="1270" y="994"/>
                            <a:pt x="1089" y="990"/>
                            <a:pt x="953" y="907"/>
                          </a:cubicBezTo>
                          <a:cubicBezTo>
                            <a:pt x="817" y="824"/>
                            <a:pt x="749" y="635"/>
                            <a:pt x="635" y="499"/>
                          </a:cubicBezTo>
                          <a:cubicBezTo>
                            <a:pt x="521" y="363"/>
                            <a:pt x="378" y="173"/>
                            <a:pt x="272" y="90"/>
                          </a:cubicBezTo>
                          <a:cubicBezTo>
                            <a:pt x="166" y="7"/>
                            <a:pt x="45" y="15"/>
                            <a:pt x="0" y="0"/>
                          </a:cubicBezTo>
                        </a:path>
                      </a:pathLst>
                    </a:custGeom>
                    <a:noFill/>
                    <a:ln w="9525">
                      <a:solidFill>
                        <a:schemeClr val="tx1"/>
                      </a:solidFill>
                      <a:round/>
                      <a:headEnd/>
                      <a:tailEnd/>
                    </a:ln>
                  </p:spPr>
                  <p:txBody>
                    <a:bodyPr/>
                    <a:lstStyle/>
                    <a:p>
                      <a:endParaRPr lang="en-US"/>
                    </a:p>
                  </p:txBody>
                </p:sp>
                <p:sp>
                  <p:nvSpPr>
                    <p:cNvPr id="33832" name="Rectangle 44"/>
                    <p:cNvSpPr>
                      <a:spLocks noChangeArrowheads="1"/>
                    </p:cNvSpPr>
                    <p:nvPr/>
                  </p:nvSpPr>
                  <p:spPr bwMode="auto">
                    <a:xfrm>
                      <a:off x="3517"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3833" name="Rectangle 44"/>
                    <p:cNvSpPr>
                      <a:spLocks noChangeArrowheads="1"/>
                    </p:cNvSpPr>
                    <p:nvPr/>
                  </p:nvSpPr>
                  <p:spPr bwMode="auto">
                    <a:xfrm>
                      <a:off x="2110" y="3125"/>
                      <a:ext cx="225" cy="174"/>
                    </a:xfrm>
                    <a:prstGeom prst="rect">
                      <a:avLst/>
                    </a:prstGeom>
                    <a:solidFill>
                      <a:srgbClr val="DBEFF1"/>
                    </a:solidFill>
                    <a:ln w="9525">
                      <a:noFill/>
                      <a:miter lim="800000"/>
                      <a:headEnd/>
                      <a:tailEnd/>
                    </a:ln>
                  </p:spPr>
                  <p:txBody>
                    <a:bodyPr wrap="none" anchor="ctr"/>
                    <a:lstStyle/>
                    <a:p>
                      <a:pPr algn="ctr"/>
                      <a:r>
                        <a:rPr lang="en-US">
                          <a:latin typeface="Matisse ITC" pitchFamily="82" charset="0"/>
                        </a:rPr>
                        <a:t>-∞</a:t>
                      </a:r>
                    </a:p>
                  </p:txBody>
                </p:sp>
                <p:sp>
                  <p:nvSpPr>
                    <p:cNvPr id="33834" name="Rectangle 44"/>
                    <p:cNvSpPr>
                      <a:spLocks noChangeArrowheads="1"/>
                    </p:cNvSpPr>
                    <p:nvPr/>
                  </p:nvSpPr>
                  <p:spPr bwMode="auto">
                    <a:xfrm>
                      <a:off x="2785" y="3081"/>
                      <a:ext cx="225" cy="130"/>
                    </a:xfrm>
                    <a:prstGeom prst="rect">
                      <a:avLst/>
                    </a:prstGeom>
                    <a:solidFill>
                      <a:srgbClr val="DBEFF1"/>
                    </a:solidFill>
                    <a:ln w="9525">
                      <a:noFill/>
                      <a:miter lim="800000"/>
                      <a:headEnd/>
                      <a:tailEnd/>
                    </a:ln>
                  </p:spPr>
                  <p:txBody>
                    <a:bodyPr wrap="none" anchor="ctr"/>
                    <a:lstStyle/>
                    <a:p>
                      <a:pPr algn="ctr"/>
                      <a:r>
                        <a:rPr lang="en-US">
                          <a:latin typeface="Times New Roman" pitchFamily="18" charset="0"/>
                          <a:cs typeface="Times New Roman" pitchFamily="18" charset="0"/>
                        </a:rPr>
                        <a:t>0</a:t>
                      </a:r>
                      <a:endParaRPr lang="el-GR">
                        <a:latin typeface="Times New Roman" pitchFamily="18" charset="0"/>
                        <a:cs typeface="Times New Roman" pitchFamily="18" charset="0"/>
                      </a:endParaRPr>
                    </a:p>
                  </p:txBody>
                </p:sp>
              </p:grpSp>
              <p:sp>
                <p:nvSpPr>
                  <p:cNvPr id="33826" name="Rectangle 87"/>
                  <p:cNvSpPr>
                    <a:spLocks noChangeArrowheads="1"/>
                  </p:cNvSpPr>
                  <p:nvPr/>
                </p:nvSpPr>
                <p:spPr bwMode="auto">
                  <a:xfrm>
                    <a:off x="3288" y="2341"/>
                    <a:ext cx="227" cy="181"/>
                  </a:xfrm>
                  <a:prstGeom prst="rect">
                    <a:avLst/>
                  </a:prstGeom>
                  <a:solidFill>
                    <a:srgbClr val="DBEFE3">
                      <a:alpha val="96861"/>
                    </a:srgbClr>
                  </a:solidFill>
                  <a:ln w="9525">
                    <a:noFill/>
                    <a:miter lim="800000"/>
                    <a:headEnd/>
                    <a:tailEnd/>
                  </a:ln>
                </p:spPr>
                <p:txBody>
                  <a:bodyPr wrap="none" anchor="ctr"/>
                  <a:lstStyle/>
                  <a:p>
                    <a:pPr algn="ctr"/>
                    <a:r>
                      <a:rPr lang="el-GR" sz="1700">
                        <a:latin typeface="Times New Roman" pitchFamily="18" charset="0"/>
                        <a:cs typeface="Times New Roman" pitchFamily="18" charset="0"/>
                      </a:rPr>
                      <a:t>σ</a:t>
                    </a:r>
                    <a:r>
                      <a:rPr lang="el-GR" sz="1700" baseline="30000">
                        <a:latin typeface="Times New Roman" pitchFamily="18" charset="0"/>
                        <a:cs typeface="Times New Roman" pitchFamily="18" charset="0"/>
                      </a:rPr>
                      <a:t>2</a:t>
                    </a:r>
                    <a:r>
                      <a:rPr lang="en-US" sz="1700">
                        <a:latin typeface="Times New Roman" pitchFamily="18" charset="0"/>
                        <a:cs typeface="Times New Roman" pitchFamily="18" charset="0"/>
                      </a:rPr>
                      <a:t>=1</a:t>
                    </a:r>
                    <a:endParaRPr lang="el-GR" sz="1700">
                      <a:latin typeface="Times New Roman" pitchFamily="18" charset="0"/>
                      <a:cs typeface="Times New Roman" pitchFamily="18" charset="0"/>
                    </a:endParaRPr>
                  </a:p>
                </p:txBody>
              </p:sp>
            </p:grpSp>
            <p:sp>
              <p:nvSpPr>
                <p:cNvPr id="33815" name="Line 89"/>
                <p:cNvSpPr>
                  <a:spLocks noChangeShapeType="1"/>
                </p:cNvSpPr>
                <p:nvPr/>
              </p:nvSpPr>
              <p:spPr bwMode="auto">
                <a:xfrm flipH="1">
                  <a:off x="4462" y="3475"/>
                  <a:ext cx="187" cy="182"/>
                </a:xfrm>
                <a:prstGeom prst="line">
                  <a:avLst/>
                </a:prstGeom>
                <a:noFill/>
                <a:ln w="9525">
                  <a:solidFill>
                    <a:schemeClr val="tx1"/>
                  </a:solidFill>
                  <a:round/>
                  <a:headEnd/>
                  <a:tailEnd/>
                </a:ln>
              </p:spPr>
              <p:txBody>
                <a:bodyPr/>
                <a:lstStyle/>
                <a:p>
                  <a:endParaRPr lang="ar-SA"/>
                </a:p>
              </p:txBody>
            </p:sp>
            <p:sp>
              <p:nvSpPr>
                <p:cNvPr id="33816" name="Line 90"/>
                <p:cNvSpPr>
                  <a:spLocks noChangeShapeType="1"/>
                </p:cNvSpPr>
                <p:nvPr/>
              </p:nvSpPr>
              <p:spPr bwMode="auto">
                <a:xfrm flipH="1">
                  <a:off x="4387" y="3384"/>
                  <a:ext cx="262" cy="273"/>
                </a:xfrm>
                <a:prstGeom prst="line">
                  <a:avLst/>
                </a:prstGeom>
                <a:noFill/>
                <a:ln w="9525">
                  <a:solidFill>
                    <a:schemeClr val="tx1"/>
                  </a:solidFill>
                  <a:round/>
                  <a:headEnd/>
                  <a:tailEnd/>
                </a:ln>
              </p:spPr>
              <p:txBody>
                <a:bodyPr/>
                <a:lstStyle/>
                <a:p>
                  <a:endParaRPr lang="ar-SA"/>
                </a:p>
              </p:txBody>
            </p:sp>
            <p:sp>
              <p:nvSpPr>
                <p:cNvPr id="33817" name="Line 91"/>
                <p:cNvSpPr>
                  <a:spLocks noChangeShapeType="1"/>
                </p:cNvSpPr>
                <p:nvPr/>
              </p:nvSpPr>
              <p:spPr bwMode="auto">
                <a:xfrm flipH="1">
                  <a:off x="4377" y="3294"/>
                  <a:ext cx="272" cy="272"/>
                </a:xfrm>
                <a:prstGeom prst="line">
                  <a:avLst/>
                </a:prstGeom>
                <a:noFill/>
                <a:ln w="9525">
                  <a:solidFill>
                    <a:schemeClr val="tx1"/>
                  </a:solidFill>
                  <a:round/>
                  <a:headEnd/>
                  <a:tailEnd/>
                </a:ln>
              </p:spPr>
              <p:txBody>
                <a:bodyPr/>
                <a:lstStyle/>
                <a:p>
                  <a:endParaRPr lang="ar-SA"/>
                </a:p>
              </p:txBody>
            </p:sp>
            <p:sp>
              <p:nvSpPr>
                <p:cNvPr id="33818" name="Line 92"/>
                <p:cNvSpPr>
                  <a:spLocks noChangeShapeType="1"/>
                </p:cNvSpPr>
                <p:nvPr/>
              </p:nvSpPr>
              <p:spPr bwMode="auto">
                <a:xfrm flipH="1">
                  <a:off x="4377" y="3248"/>
                  <a:ext cx="262" cy="227"/>
                </a:xfrm>
                <a:prstGeom prst="line">
                  <a:avLst/>
                </a:prstGeom>
                <a:noFill/>
                <a:ln w="9525">
                  <a:solidFill>
                    <a:schemeClr val="tx1"/>
                  </a:solidFill>
                  <a:round/>
                  <a:headEnd/>
                  <a:tailEnd/>
                </a:ln>
              </p:spPr>
              <p:txBody>
                <a:bodyPr/>
                <a:lstStyle/>
                <a:p>
                  <a:endParaRPr lang="ar-SA"/>
                </a:p>
              </p:txBody>
            </p:sp>
            <p:sp>
              <p:nvSpPr>
                <p:cNvPr id="33819" name="Line 93"/>
                <p:cNvSpPr>
                  <a:spLocks noChangeShapeType="1"/>
                </p:cNvSpPr>
                <p:nvPr/>
              </p:nvSpPr>
              <p:spPr bwMode="auto">
                <a:xfrm flipH="1">
                  <a:off x="4370" y="3159"/>
                  <a:ext cx="225" cy="226"/>
                </a:xfrm>
                <a:prstGeom prst="line">
                  <a:avLst/>
                </a:prstGeom>
                <a:noFill/>
                <a:ln w="9525">
                  <a:solidFill>
                    <a:schemeClr val="tx1"/>
                  </a:solidFill>
                  <a:round/>
                  <a:headEnd/>
                  <a:tailEnd/>
                </a:ln>
              </p:spPr>
              <p:txBody>
                <a:bodyPr/>
                <a:lstStyle/>
                <a:p>
                  <a:endParaRPr lang="ar-SA"/>
                </a:p>
              </p:txBody>
            </p:sp>
            <p:sp>
              <p:nvSpPr>
                <p:cNvPr id="33820" name="Line 94"/>
                <p:cNvSpPr>
                  <a:spLocks noChangeShapeType="1"/>
                </p:cNvSpPr>
                <p:nvPr/>
              </p:nvSpPr>
              <p:spPr bwMode="auto">
                <a:xfrm flipH="1">
                  <a:off x="4408" y="3113"/>
                  <a:ext cx="150" cy="136"/>
                </a:xfrm>
                <a:prstGeom prst="line">
                  <a:avLst/>
                </a:prstGeom>
                <a:noFill/>
                <a:ln w="9525">
                  <a:solidFill>
                    <a:schemeClr val="tx1"/>
                  </a:solidFill>
                  <a:round/>
                  <a:headEnd/>
                  <a:tailEnd/>
                </a:ln>
              </p:spPr>
              <p:txBody>
                <a:bodyPr/>
                <a:lstStyle/>
                <a:p>
                  <a:endParaRPr lang="ar-SA"/>
                </a:p>
              </p:txBody>
            </p:sp>
            <p:sp>
              <p:nvSpPr>
                <p:cNvPr id="33821" name="Rectangle 95"/>
                <p:cNvSpPr>
                  <a:spLocks noChangeArrowheads="1"/>
                </p:cNvSpPr>
                <p:nvPr/>
              </p:nvSpPr>
              <p:spPr bwMode="auto">
                <a:xfrm>
                  <a:off x="4672" y="3657"/>
                  <a:ext cx="113" cy="136"/>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z</a:t>
                  </a:r>
                  <a:r>
                    <a:rPr lang="en-US" baseline="-25000">
                      <a:latin typeface="Times New Roman" pitchFamily="18" charset="0"/>
                      <a:cs typeface="Times New Roman" pitchFamily="18" charset="0"/>
                    </a:rPr>
                    <a:t>2</a:t>
                  </a:r>
                </a:p>
              </p:txBody>
            </p:sp>
            <p:sp>
              <p:nvSpPr>
                <p:cNvPr id="33822" name="Line 96"/>
                <p:cNvSpPr>
                  <a:spLocks noChangeShapeType="1"/>
                </p:cNvSpPr>
                <p:nvPr/>
              </p:nvSpPr>
              <p:spPr bwMode="auto">
                <a:xfrm>
                  <a:off x="4649" y="3294"/>
                  <a:ext cx="0" cy="363"/>
                </a:xfrm>
                <a:prstGeom prst="line">
                  <a:avLst/>
                </a:prstGeom>
                <a:noFill/>
                <a:ln w="9525">
                  <a:solidFill>
                    <a:schemeClr val="tx1"/>
                  </a:solidFill>
                  <a:round/>
                  <a:headEnd/>
                  <a:tailEnd/>
                </a:ln>
              </p:spPr>
              <p:txBody>
                <a:bodyPr/>
                <a:lstStyle/>
                <a:p>
                  <a:endParaRPr lang="ar-SA"/>
                </a:p>
              </p:txBody>
            </p:sp>
            <p:sp>
              <p:nvSpPr>
                <p:cNvPr id="33823" name="Rectangle 97"/>
                <p:cNvSpPr>
                  <a:spLocks noChangeArrowheads="1"/>
                </p:cNvSpPr>
                <p:nvPr/>
              </p:nvSpPr>
              <p:spPr bwMode="auto">
                <a:xfrm>
                  <a:off x="4351" y="3612"/>
                  <a:ext cx="162" cy="182"/>
                </a:xfrm>
                <a:prstGeom prst="rect">
                  <a:avLst/>
                </a:prstGeom>
                <a:noFill/>
                <a:ln w="9525">
                  <a:noFill/>
                  <a:miter lim="800000"/>
                  <a:headEnd/>
                  <a:tailEnd/>
                </a:ln>
              </p:spPr>
              <p:txBody>
                <a:bodyPr wrap="none" anchor="ctr"/>
                <a:lstStyle/>
                <a:p>
                  <a:pPr algn="ctr"/>
                  <a:r>
                    <a:rPr lang="en-US">
                      <a:latin typeface="Times New Roman" pitchFamily="18" charset="0"/>
                      <a:cs typeface="Times New Roman" pitchFamily="18" charset="0"/>
                    </a:rPr>
                    <a:t>    z</a:t>
                  </a:r>
                  <a:r>
                    <a:rPr lang="ar-SA">
                      <a:latin typeface="Times New Roman" pitchFamily="18" charset="0"/>
                      <a:cs typeface="Times New Roman" pitchFamily="18" charset="0"/>
                    </a:rPr>
                    <a:t>      </a:t>
                  </a:r>
                  <a:r>
                    <a:rPr lang="ar-SA" baseline="-25000">
                      <a:latin typeface="Times New Roman" pitchFamily="18" charset="0"/>
                      <a:cs typeface="Times New Roman" pitchFamily="18" charset="0"/>
                    </a:rPr>
                    <a:t>1</a:t>
                  </a:r>
                  <a:endParaRPr lang="en-US" baseline="-25000">
                    <a:latin typeface="Times New Roman" pitchFamily="18" charset="0"/>
                    <a:cs typeface="Times New Roman" pitchFamily="18" charset="0"/>
                  </a:endParaRPr>
                </a:p>
              </p:txBody>
            </p:sp>
            <p:sp>
              <p:nvSpPr>
                <p:cNvPr id="33824" name="Line 109"/>
                <p:cNvSpPr>
                  <a:spLocks noChangeShapeType="1"/>
                </p:cNvSpPr>
                <p:nvPr/>
              </p:nvSpPr>
              <p:spPr bwMode="auto">
                <a:xfrm>
                  <a:off x="4377" y="3294"/>
                  <a:ext cx="0" cy="363"/>
                </a:xfrm>
                <a:prstGeom prst="line">
                  <a:avLst/>
                </a:prstGeom>
                <a:noFill/>
                <a:ln w="9525">
                  <a:solidFill>
                    <a:schemeClr val="tx1"/>
                  </a:solidFill>
                  <a:round/>
                  <a:headEnd/>
                  <a:tailEnd/>
                </a:ln>
              </p:spPr>
              <p:txBody>
                <a:bodyPr/>
                <a:lstStyle/>
                <a:p>
                  <a:endParaRPr lang="ar-SA"/>
                </a:p>
              </p:txBody>
            </p:sp>
          </p:grpSp>
          <p:sp>
            <p:nvSpPr>
              <p:cNvPr id="33812" name="Rectangle 112"/>
              <p:cNvSpPr>
                <a:spLocks noChangeArrowheads="1"/>
              </p:cNvSpPr>
              <p:nvPr/>
            </p:nvSpPr>
            <p:spPr bwMode="auto">
              <a:xfrm>
                <a:off x="3761" y="3113"/>
                <a:ext cx="488" cy="272"/>
              </a:xfrm>
              <a:prstGeom prst="rect">
                <a:avLst/>
              </a:prstGeom>
              <a:noFill/>
              <a:ln w="9525">
                <a:noFill/>
                <a:miter lim="800000"/>
                <a:headEnd/>
                <a:tailEnd/>
              </a:ln>
            </p:spPr>
            <p:txBody>
              <a:bodyPr wrap="none" anchor="ctr"/>
              <a:lstStyle/>
              <a:p>
                <a:pPr algn="ctr"/>
                <a:r>
                  <a:rPr lang="en-US" sz="1600">
                    <a:latin typeface="Times New Roman" pitchFamily="18" charset="0"/>
                    <a:cs typeface="Times New Roman" pitchFamily="18" charset="0"/>
                  </a:rPr>
                  <a:t>P(z</a:t>
                </a:r>
                <a:r>
                  <a:rPr lang="en-US" sz="1600" baseline="-25000">
                    <a:latin typeface="Times New Roman" pitchFamily="18" charset="0"/>
                    <a:cs typeface="Times New Roman" pitchFamily="18" charset="0"/>
                  </a:rPr>
                  <a:t>1</a:t>
                </a:r>
                <a:r>
                  <a:rPr lang="en-US" sz="1600">
                    <a:latin typeface="Times New Roman" pitchFamily="18" charset="0"/>
                    <a:cs typeface="Times New Roman" pitchFamily="18" charset="0"/>
                  </a:rPr>
                  <a:t>≤ Z ≤ z</a:t>
                </a:r>
                <a:r>
                  <a:rPr lang="en-US" sz="1600" baseline="-25000">
                    <a:latin typeface="Times New Roman" pitchFamily="18" charset="0"/>
                    <a:cs typeface="Times New Roman" pitchFamily="18" charset="0"/>
                  </a:rPr>
                  <a:t>2</a:t>
                </a:r>
                <a:r>
                  <a:rPr lang="en-US" sz="1600">
                    <a:latin typeface="Times New Roman" pitchFamily="18" charset="0"/>
                    <a:cs typeface="Times New Roman" pitchFamily="18" charset="0"/>
                  </a:rPr>
                  <a:t>)</a:t>
                </a:r>
              </a:p>
            </p:txBody>
          </p:sp>
          <p:sp>
            <p:nvSpPr>
              <p:cNvPr id="33813" name="Line 113"/>
              <p:cNvSpPr>
                <a:spLocks noChangeShapeType="1"/>
              </p:cNvSpPr>
              <p:nvPr/>
            </p:nvSpPr>
            <p:spPr bwMode="auto">
              <a:xfrm flipH="1">
                <a:off x="4513" y="3566"/>
                <a:ext cx="91" cy="91"/>
              </a:xfrm>
              <a:prstGeom prst="line">
                <a:avLst/>
              </a:prstGeom>
              <a:noFill/>
              <a:ln w="9525">
                <a:solidFill>
                  <a:schemeClr val="tx1"/>
                </a:solidFill>
                <a:round/>
                <a:headEnd/>
                <a:tailEnd/>
              </a:ln>
            </p:spPr>
            <p:txBody>
              <a:bodyPr/>
              <a:lstStyle/>
              <a:p>
                <a:endParaRPr lang="ar-SA"/>
              </a:p>
            </p:txBody>
          </p:sp>
        </p:grpSp>
        <p:sp>
          <p:nvSpPr>
            <p:cNvPr id="33810" name="Line 92"/>
            <p:cNvSpPr>
              <a:spLocks noChangeShapeType="1"/>
            </p:cNvSpPr>
            <p:nvPr/>
          </p:nvSpPr>
          <p:spPr bwMode="auto">
            <a:xfrm flipH="1" flipV="1">
              <a:off x="4150" y="3385"/>
              <a:ext cx="363" cy="90"/>
            </a:xfrm>
            <a:prstGeom prst="line">
              <a:avLst/>
            </a:prstGeom>
            <a:noFill/>
            <a:ln w="9525">
              <a:solidFill>
                <a:schemeClr val="tx1"/>
              </a:solidFill>
              <a:round/>
              <a:headEnd/>
              <a:tailEnd type="triangle" w="med" len="med"/>
            </a:ln>
          </p:spPr>
          <p:txBody>
            <a:bodyPr/>
            <a:lstStyle/>
            <a:p>
              <a:endParaRPr lang="ar-SA"/>
            </a:p>
          </p:txBody>
        </p:sp>
      </p:grpSp>
      <p:sp>
        <p:nvSpPr>
          <p:cNvPr id="33807" name="Line 40"/>
          <p:cNvSpPr>
            <a:spLocks noChangeShapeType="1"/>
          </p:cNvSpPr>
          <p:nvPr/>
        </p:nvSpPr>
        <p:spPr bwMode="auto">
          <a:xfrm flipV="1">
            <a:off x="2771775" y="5373688"/>
            <a:ext cx="0" cy="142875"/>
          </a:xfrm>
          <a:prstGeom prst="line">
            <a:avLst/>
          </a:prstGeom>
          <a:noFill/>
          <a:ln w="9525">
            <a:solidFill>
              <a:schemeClr val="tx1"/>
            </a:solidFill>
            <a:round/>
            <a:headEnd/>
            <a:tailEnd type="triangle" w="med" len="med"/>
          </a:ln>
        </p:spPr>
        <p:txBody>
          <a:bodyPr/>
          <a:lstStyle/>
          <a:p>
            <a:endParaRPr lang="ar-SA"/>
          </a:p>
        </p:txBody>
      </p:sp>
      <p:sp>
        <p:nvSpPr>
          <p:cNvPr id="33808" name="Line 40"/>
          <p:cNvSpPr>
            <a:spLocks noChangeShapeType="1"/>
          </p:cNvSpPr>
          <p:nvPr/>
        </p:nvSpPr>
        <p:spPr bwMode="auto">
          <a:xfrm flipV="1">
            <a:off x="3995738" y="5373688"/>
            <a:ext cx="0" cy="142875"/>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1863B5F8-F8EE-45DC-AFCE-F7A731D97C32}" type="slidenum">
              <a:rPr lang="ar-SA" sz="1400"/>
              <a:pPr/>
              <a:t>72</a:t>
            </a:fld>
            <a:endParaRPr lang="en-GB" sz="1400"/>
          </a:p>
        </p:txBody>
      </p:sp>
      <p:sp>
        <p:nvSpPr>
          <p:cNvPr id="82947" name="Rectangle 2"/>
          <p:cNvSpPr>
            <a:spLocks noGrp="1" noChangeArrowheads="1"/>
          </p:cNvSpPr>
          <p:nvPr>
            <p:ph type="body" sz="half" idx="4294967295"/>
          </p:nvPr>
        </p:nvSpPr>
        <p:spPr>
          <a:xfrm>
            <a:off x="528638" y="260350"/>
            <a:ext cx="8291512"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82948"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82949"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82950" name="Rectangle 5"/>
          <p:cNvSpPr>
            <a:spLocks noChangeArrowheads="1"/>
          </p:cNvSpPr>
          <p:nvPr/>
        </p:nvSpPr>
        <p:spPr bwMode="auto">
          <a:xfrm>
            <a:off x="395288" y="260350"/>
            <a:ext cx="8291512" cy="6337300"/>
          </a:xfrm>
          <a:prstGeom prst="rect">
            <a:avLst/>
          </a:prstGeom>
          <a:noFill/>
          <a:ln w="9525">
            <a:noFill/>
            <a:miter lim="800000"/>
            <a:headEnd/>
            <a:tailEnd/>
          </a:ln>
        </p:spPr>
        <p:txBody>
          <a:bodyPr/>
          <a:lstStyle/>
          <a:p>
            <a:pPr marL="342900" indent="-342900" algn="l"/>
            <a:r>
              <a:rPr lang="en-US" sz="3200"/>
              <a:t> </a:t>
            </a:r>
          </a:p>
          <a:p>
            <a:pPr marL="342900" indent="-342900" algn="l">
              <a:buFontTx/>
              <a:buChar char="•"/>
            </a:pPr>
            <a:endParaRPr lang="en-US" sz="2000">
              <a:latin typeface="Times New Roman" pitchFamily="18" charset="0"/>
              <a:cs typeface="Times New Roman" pitchFamily="18" charset="0"/>
            </a:endParaRPr>
          </a:p>
          <a:p>
            <a:pPr marL="342900" indent="-342900" algn="l"/>
            <a:r>
              <a:rPr lang="en-US" sz="2400" b="1" u="sng">
                <a:solidFill>
                  <a:schemeClr val="hlink"/>
                </a:solidFill>
                <a:latin typeface="Times New Roman" pitchFamily="18" charset="0"/>
                <a:cs typeface="Times New Roman" pitchFamily="18" charset="0"/>
              </a:rPr>
              <a:t>Notes</a:t>
            </a:r>
            <a:r>
              <a:rPr lang="en-US" sz="2000" u="sng">
                <a:latin typeface="Times New Roman" pitchFamily="18" charset="0"/>
                <a:cs typeface="Times New Roman" pitchFamily="18" charset="0"/>
              </a:rPr>
              <a:t>:              </a:t>
            </a:r>
            <a:endParaRPr lang="en-US" sz="2000" b="1" i="1" u="sng">
              <a:solidFill>
                <a:schemeClr val="accent2"/>
              </a:solidFill>
              <a:latin typeface="Times New Roman" pitchFamily="18" charset="0"/>
              <a:cs typeface="Times New Roman" pitchFamily="18" charset="0"/>
            </a:endParaRPr>
          </a:p>
          <a:p>
            <a:pPr marL="342900" indent="-342900" algn="l">
              <a:buFontTx/>
              <a:buChar char="•"/>
            </a:pPr>
            <a:r>
              <a:rPr lang="en-US" sz="2200">
                <a:latin typeface="Times New Roman" pitchFamily="18" charset="0"/>
                <a:cs typeface="Times New Roman" pitchFamily="18" charset="0"/>
              </a:rPr>
              <a:t>P(Z </a:t>
            </a:r>
            <a:r>
              <a:rPr lang="en-US" sz="2200">
                <a:latin typeface="Times New Roman" pitchFamily="18" charset="0"/>
              </a:rPr>
              <a:t>≤</a:t>
            </a:r>
            <a:r>
              <a:rPr lang="en-US" sz="2200">
                <a:latin typeface="Times New Roman" pitchFamily="18" charset="0"/>
                <a:cs typeface="Times New Roman" pitchFamily="18" charset="0"/>
              </a:rPr>
              <a:t>  0 ) = P(Z </a:t>
            </a:r>
            <a:r>
              <a:rPr lang="en-US" sz="2200">
                <a:latin typeface="Times New Roman" pitchFamily="18" charset="0"/>
              </a:rPr>
              <a:t>≥</a:t>
            </a:r>
            <a:r>
              <a:rPr lang="en-US" sz="2200">
                <a:latin typeface="Times New Roman" pitchFamily="18" charset="0"/>
                <a:cs typeface="Times New Roman" pitchFamily="18" charset="0"/>
              </a:rPr>
              <a:t>  0 ) =0.5      (why?)</a:t>
            </a:r>
          </a:p>
          <a:p>
            <a:pPr marL="342900" indent="-342900" algn="l">
              <a:buFontTx/>
              <a:buChar char="•"/>
            </a:pPr>
            <a:r>
              <a:rPr lang="en-US" sz="2200">
                <a:latin typeface="Times New Roman" pitchFamily="18" charset="0"/>
                <a:cs typeface="Times New Roman" pitchFamily="18" charset="0"/>
              </a:rPr>
              <a:t>P(Z =z )=0     for any z.</a:t>
            </a:r>
          </a:p>
          <a:p>
            <a:pPr marL="342900" indent="-342900" algn="l">
              <a:buFontTx/>
              <a:buChar char="•"/>
            </a:pPr>
            <a:r>
              <a:rPr lang="en-US" sz="2200">
                <a:latin typeface="Times New Roman" pitchFamily="18" charset="0"/>
                <a:cs typeface="Times New Roman" pitchFamily="18" charset="0"/>
              </a:rPr>
              <a:t>P(Z </a:t>
            </a:r>
            <a:r>
              <a:rPr lang="en-US" sz="2200">
                <a:latin typeface="Times New Roman" pitchFamily="18" charset="0"/>
              </a:rPr>
              <a:t>≤</a:t>
            </a:r>
            <a:r>
              <a:rPr lang="en-US" sz="2200">
                <a:latin typeface="Times New Roman" pitchFamily="18" charset="0"/>
                <a:cs typeface="Times New Roman" pitchFamily="18" charset="0"/>
              </a:rPr>
              <a:t>  z )= P(Z &lt;  z )   and  P(Z </a:t>
            </a:r>
            <a:r>
              <a:rPr lang="en-US" sz="2200">
                <a:latin typeface="Times New Roman" pitchFamily="18" charset="0"/>
              </a:rPr>
              <a:t>≥</a:t>
            </a:r>
            <a:r>
              <a:rPr lang="en-US" sz="2200">
                <a:latin typeface="Times New Roman" pitchFamily="18" charset="0"/>
                <a:cs typeface="Times New Roman" pitchFamily="18" charset="0"/>
              </a:rPr>
              <a:t>  z )= P(Z &gt;  z ) </a:t>
            </a:r>
          </a:p>
          <a:p>
            <a:pPr marL="342900" indent="-342900" algn="l">
              <a:buFontTx/>
              <a:buChar char="•"/>
            </a:pPr>
            <a:r>
              <a:rPr lang="en-US" sz="2200">
                <a:latin typeface="Times New Roman" pitchFamily="18" charset="0"/>
                <a:cs typeface="Times New Roman" pitchFamily="18" charset="0"/>
              </a:rPr>
              <a:t>If z </a:t>
            </a:r>
            <a:r>
              <a:rPr lang="en-US" sz="2200">
                <a:latin typeface="Times New Roman" pitchFamily="18" charset="0"/>
              </a:rPr>
              <a:t>≤</a:t>
            </a:r>
            <a:r>
              <a:rPr lang="en-US" sz="2200">
                <a:latin typeface="Times New Roman" pitchFamily="18" charset="0"/>
                <a:cs typeface="Times New Roman" pitchFamily="18" charset="0"/>
              </a:rPr>
              <a:t> -3.49  then P(Z </a:t>
            </a:r>
            <a:r>
              <a:rPr lang="en-US" sz="2200">
                <a:latin typeface="Times New Roman" pitchFamily="18" charset="0"/>
              </a:rPr>
              <a:t>≤</a:t>
            </a:r>
            <a:r>
              <a:rPr lang="en-US" sz="2200">
                <a:latin typeface="Times New Roman" pitchFamily="18" charset="0"/>
                <a:cs typeface="Times New Roman" pitchFamily="18" charset="0"/>
              </a:rPr>
              <a:t>  z ) =0, and if  z </a:t>
            </a:r>
            <a:r>
              <a:rPr lang="en-US" sz="2200">
                <a:latin typeface="Times New Roman" pitchFamily="18" charset="0"/>
              </a:rPr>
              <a:t>≥</a:t>
            </a:r>
            <a:r>
              <a:rPr lang="en-US" sz="2200">
                <a:latin typeface="Times New Roman" pitchFamily="18" charset="0"/>
                <a:cs typeface="Times New Roman" pitchFamily="18" charset="0"/>
              </a:rPr>
              <a:t> 3.49 then P(Z </a:t>
            </a:r>
            <a:r>
              <a:rPr lang="en-US" sz="2200">
                <a:latin typeface="Times New Roman" pitchFamily="18" charset="0"/>
              </a:rPr>
              <a:t>≤</a:t>
            </a:r>
            <a:r>
              <a:rPr lang="en-US" sz="2200">
                <a:latin typeface="Times New Roman" pitchFamily="18" charset="0"/>
                <a:cs typeface="Times New Roman" pitchFamily="18" charset="0"/>
              </a:rPr>
              <a:t>  z )=1.</a:t>
            </a:r>
          </a:p>
          <a:p>
            <a:pPr marL="342900" indent="-342900" algn="l"/>
            <a:r>
              <a:rPr lang="en-US" sz="2400">
                <a:latin typeface="Times New Roman" pitchFamily="18" charset="0"/>
                <a:cs typeface="Times New Roman" pitchFamily="18" charset="0"/>
              </a:rPr>
              <a:t> </a:t>
            </a:r>
          </a:p>
          <a:p>
            <a:pPr marL="342900" indent="-342900" algn="l"/>
            <a:r>
              <a:rPr lang="en-US" sz="2400" b="1" u="sng">
                <a:solidFill>
                  <a:schemeClr val="hlink"/>
                </a:solidFill>
                <a:latin typeface="Times New Roman" pitchFamily="18" charset="0"/>
                <a:cs typeface="Times New Roman" pitchFamily="18" charset="0"/>
              </a:rPr>
              <a:t>Example 4.1 :</a:t>
            </a:r>
          </a:p>
          <a:p>
            <a:pPr marL="342900" indent="-342900" algn="l">
              <a:buFontTx/>
              <a:buChar char="-"/>
            </a:pPr>
            <a:r>
              <a:rPr lang="en-US" sz="2200">
                <a:latin typeface="Times New Roman" pitchFamily="18" charset="0"/>
                <a:cs typeface="Times New Roman" pitchFamily="18" charset="0"/>
              </a:rPr>
              <a:t>P(Z </a:t>
            </a:r>
            <a:r>
              <a:rPr lang="en-US"/>
              <a:t>≤</a:t>
            </a:r>
            <a:r>
              <a:rPr lang="en-US" sz="2200">
                <a:latin typeface="Times New Roman" pitchFamily="18" charset="0"/>
                <a:cs typeface="Times New Roman" pitchFamily="18" charset="0"/>
              </a:rPr>
              <a:t> 1.5 ) =</a:t>
            </a:r>
          </a:p>
          <a:p>
            <a:pPr marL="342900" indent="-342900" algn="l">
              <a:buFontTx/>
              <a:buChar char="-"/>
            </a:pPr>
            <a:r>
              <a:rPr lang="en-US" sz="2200">
                <a:latin typeface="Times New Roman" pitchFamily="18" charset="0"/>
                <a:cs typeface="Times New Roman" pitchFamily="18" charset="0"/>
              </a:rPr>
              <a:t>P( -1.33 </a:t>
            </a:r>
            <a:r>
              <a:rPr lang="en-US"/>
              <a:t>≤</a:t>
            </a:r>
            <a:r>
              <a:rPr lang="en-US" sz="2200">
                <a:latin typeface="Times New Roman" pitchFamily="18" charset="0"/>
                <a:cs typeface="Times New Roman" pitchFamily="18" charset="0"/>
              </a:rPr>
              <a:t> Z </a:t>
            </a:r>
            <a:r>
              <a:rPr lang="en-US"/>
              <a:t>≤</a:t>
            </a:r>
            <a:r>
              <a:rPr lang="en-US" sz="2200">
                <a:latin typeface="Times New Roman" pitchFamily="18" charset="0"/>
                <a:cs typeface="Times New Roman" pitchFamily="18" charset="0"/>
              </a:rPr>
              <a:t> 2.42)=</a:t>
            </a:r>
          </a:p>
          <a:p>
            <a:pPr marL="342900" indent="-342900" algn="l">
              <a:buFontTx/>
              <a:buChar char="-"/>
            </a:pPr>
            <a:endParaRPr lang="en-US" sz="2200">
              <a:latin typeface="Times New Roman" pitchFamily="18" charset="0"/>
              <a:cs typeface="Times New Roman" pitchFamily="18" charset="0"/>
            </a:endParaRPr>
          </a:p>
          <a:p>
            <a:pPr marL="342900" indent="-342900" algn="l">
              <a:buFontTx/>
              <a:buChar char="-"/>
            </a:pPr>
            <a:r>
              <a:rPr lang="en-US" sz="2200">
                <a:latin typeface="Times New Roman" pitchFamily="18" charset="0"/>
                <a:cs typeface="Times New Roman" pitchFamily="18" charset="0"/>
              </a:rPr>
              <a:t>P(Z </a:t>
            </a:r>
            <a:r>
              <a:rPr lang="en-US">
                <a:latin typeface="Times New Roman" pitchFamily="18" charset="0"/>
                <a:cs typeface="Times New Roman" pitchFamily="18" charset="0"/>
              </a:rPr>
              <a:t>≥</a:t>
            </a:r>
            <a:r>
              <a:rPr lang="en-US" sz="2200">
                <a:latin typeface="Times New Roman" pitchFamily="18" charset="0"/>
                <a:cs typeface="Times New Roman" pitchFamily="18" charset="0"/>
              </a:rPr>
              <a:t> 0.98 )=1- P(Z </a:t>
            </a:r>
            <a:r>
              <a:rPr lang="en-US"/>
              <a:t>≤</a:t>
            </a:r>
            <a:r>
              <a:rPr lang="en-US" sz="2200">
                <a:latin typeface="Times New Roman" pitchFamily="18" charset="0"/>
                <a:cs typeface="Times New Roman" pitchFamily="18" charset="0"/>
              </a:rPr>
              <a:t> 0.98 )=</a:t>
            </a:r>
            <a:r>
              <a:rPr lang="en-US" sz="2400"/>
              <a:t> </a:t>
            </a:r>
          </a:p>
        </p:txBody>
      </p:sp>
      <p:sp>
        <p:nvSpPr>
          <p:cNvPr id="82951" name="Rectangle 8"/>
          <p:cNvSpPr>
            <a:spLocks noChangeArrowheads="1"/>
          </p:cNvSpPr>
          <p:nvPr/>
        </p:nvSpPr>
        <p:spPr bwMode="auto">
          <a:xfrm>
            <a:off x="2268538" y="3500438"/>
            <a:ext cx="1152525" cy="360362"/>
          </a:xfrm>
          <a:prstGeom prst="rect">
            <a:avLst/>
          </a:prstGeom>
          <a:noFill/>
          <a:ln w="9525">
            <a:noFill/>
            <a:miter lim="800000"/>
            <a:headEnd/>
            <a:tailEnd/>
          </a:ln>
        </p:spPr>
        <p:txBody>
          <a:bodyPr wrap="none" anchor="ctr"/>
          <a:lstStyle/>
          <a:p>
            <a:pPr algn="ctr"/>
            <a:r>
              <a:rPr lang="en-US" sz="2200">
                <a:latin typeface="Times New Roman" pitchFamily="18" charset="0"/>
                <a:cs typeface="Times New Roman" pitchFamily="18" charset="0"/>
              </a:rPr>
              <a:t>0.9332</a:t>
            </a:r>
          </a:p>
        </p:txBody>
      </p:sp>
      <p:sp>
        <p:nvSpPr>
          <p:cNvPr id="82952" name="Rectangle 9"/>
          <p:cNvSpPr>
            <a:spLocks noChangeArrowheads="1"/>
          </p:cNvSpPr>
          <p:nvPr/>
        </p:nvSpPr>
        <p:spPr bwMode="auto">
          <a:xfrm>
            <a:off x="3492500" y="3644900"/>
            <a:ext cx="2808288" cy="647700"/>
          </a:xfrm>
          <a:prstGeom prst="rect">
            <a:avLst/>
          </a:prstGeom>
          <a:noFill/>
          <a:ln w="9525">
            <a:noFill/>
            <a:miter lim="800000"/>
            <a:headEnd/>
            <a:tailEnd/>
          </a:ln>
        </p:spPr>
        <p:txBody>
          <a:bodyPr wrap="none" anchor="ctr"/>
          <a:lstStyle/>
          <a:p>
            <a:pPr algn="ctr"/>
            <a:r>
              <a:rPr lang="en-US" sz="2200">
                <a:latin typeface="Times New Roman" pitchFamily="18" charset="0"/>
                <a:cs typeface="Times New Roman" pitchFamily="18" charset="0"/>
              </a:rPr>
              <a:t>P(Z ≤ 2.42 ) -P(Z &lt;  1.33)  =</a:t>
            </a:r>
          </a:p>
        </p:txBody>
      </p:sp>
      <p:sp>
        <p:nvSpPr>
          <p:cNvPr id="82953" name="Rectangle 10"/>
          <p:cNvSpPr>
            <a:spLocks noChangeArrowheads="1"/>
          </p:cNvSpPr>
          <p:nvPr/>
        </p:nvSpPr>
        <p:spPr bwMode="auto">
          <a:xfrm>
            <a:off x="2771775" y="4149725"/>
            <a:ext cx="1657350" cy="503238"/>
          </a:xfrm>
          <a:prstGeom prst="rect">
            <a:avLst/>
          </a:prstGeom>
          <a:noFill/>
          <a:ln w="9525">
            <a:noFill/>
            <a:miter lim="800000"/>
            <a:headEnd/>
            <a:tailEnd/>
          </a:ln>
        </p:spPr>
        <p:txBody>
          <a:bodyPr wrap="none" anchor="ctr"/>
          <a:lstStyle/>
          <a:p>
            <a:pPr algn="ctr"/>
            <a:r>
              <a:rPr lang="en-US" sz="2200">
                <a:latin typeface="Times New Roman" pitchFamily="18" charset="0"/>
                <a:cs typeface="Times New Roman" pitchFamily="18" charset="0"/>
              </a:rPr>
              <a:t>=0.9922</a:t>
            </a:r>
          </a:p>
        </p:txBody>
      </p:sp>
      <p:sp>
        <p:nvSpPr>
          <p:cNvPr id="82954" name="Rectangle 11"/>
          <p:cNvSpPr>
            <a:spLocks noChangeArrowheads="1"/>
          </p:cNvSpPr>
          <p:nvPr/>
        </p:nvSpPr>
        <p:spPr bwMode="auto">
          <a:xfrm>
            <a:off x="3708400" y="4148138"/>
            <a:ext cx="1871663" cy="504825"/>
          </a:xfrm>
          <a:prstGeom prst="rect">
            <a:avLst/>
          </a:prstGeom>
          <a:noFill/>
          <a:ln w="9525">
            <a:noFill/>
            <a:miter lim="800000"/>
            <a:headEnd/>
            <a:tailEnd/>
          </a:ln>
        </p:spPr>
        <p:txBody>
          <a:bodyPr wrap="none" anchor="ctr"/>
          <a:lstStyle/>
          <a:p>
            <a:pPr algn="ctr"/>
            <a:r>
              <a:rPr lang="en-US" sz="2200">
                <a:latin typeface="Times New Roman" pitchFamily="18" charset="0"/>
                <a:cs typeface="Times New Roman" pitchFamily="18" charset="0"/>
              </a:rPr>
              <a:t>-0.0918</a:t>
            </a:r>
          </a:p>
        </p:txBody>
      </p:sp>
      <p:sp>
        <p:nvSpPr>
          <p:cNvPr id="82955" name="Rectangle 12"/>
          <p:cNvSpPr>
            <a:spLocks noChangeArrowheads="1"/>
          </p:cNvSpPr>
          <p:nvPr/>
        </p:nvSpPr>
        <p:spPr bwMode="auto">
          <a:xfrm>
            <a:off x="4716463" y="4149725"/>
            <a:ext cx="1871662" cy="504825"/>
          </a:xfrm>
          <a:prstGeom prst="rect">
            <a:avLst/>
          </a:prstGeom>
          <a:noFill/>
          <a:ln w="9525">
            <a:noFill/>
            <a:miter lim="800000"/>
            <a:headEnd/>
            <a:tailEnd/>
          </a:ln>
        </p:spPr>
        <p:txBody>
          <a:bodyPr wrap="none" anchor="ctr"/>
          <a:lstStyle/>
          <a:p>
            <a:pPr algn="ctr"/>
            <a:r>
              <a:rPr lang="en-US" sz="2200">
                <a:latin typeface="Times New Roman" pitchFamily="18" charset="0"/>
                <a:cs typeface="Times New Roman" pitchFamily="18" charset="0"/>
              </a:rPr>
              <a:t>=0.9004</a:t>
            </a:r>
          </a:p>
        </p:txBody>
      </p:sp>
      <p:sp>
        <p:nvSpPr>
          <p:cNvPr id="82956" name="Rectangle 13"/>
          <p:cNvSpPr>
            <a:spLocks noChangeArrowheads="1"/>
          </p:cNvSpPr>
          <p:nvPr/>
        </p:nvSpPr>
        <p:spPr bwMode="auto">
          <a:xfrm>
            <a:off x="3779838" y="4437063"/>
            <a:ext cx="1871662" cy="504825"/>
          </a:xfrm>
          <a:prstGeom prst="rect">
            <a:avLst/>
          </a:prstGeom>
          <a:noFill/>
          <a:ln w="9525">
            <a:noFill/>
            <a:miter lim="800000"/>
            <a:headEnd/>
            <a:tailEnd/>
          </a:ln>
        </p:spPr>
        <p:txBody>
          <a:bodyPr wrap="none" anchor="ctr"/>
          <a:lstStyle/>
          <a:p>
            <a:pPr algn="ctr"/>
            <a:r>
              <a:rPr lang="en-US" sz="2200">
                <a:latin typeface="Times New Roman" pitchFamily="18" charset="0"/>
                <a:cs typeface="Times New Roman" pitchFamily="18" charset="0"/>
              </a:rPr>
              <a:t>1-0.8365</a:t>
            </a:r>
          </a:p>
        </p:txBody>
      </p:sp>
      <p:sp>
        <p:nvSpPr>
          <p:cNvPr id="82957" name="Rectangle 14"/>
          <p:cNvSpPr>
            <a:spLocks noChangeArrowheads="1"/>
          </p:cNvSpPr>
          <p:nvPr/>
        </p:nvSpPr>
        <p:spPr bwMode="auto">
          <a:xfrm>
            <a:off x="5003800" y="4437063"/>
            <a:ext cx="1871663" cy="504825"/>
          </a:xfrm>
          <a:prstGeom prst="rect">
            <a:avLst/>
          </a:prstGeom>
          <a:noFill/>
          <a:ln w="9525">
            <a:noFill/>
            <a:miter lim="800000"/>
            <a:headEnd/>
            <a:tailEnd/>
          </a:ln>
        </p:spPr>
        <p:txBody>
          <a:bodyPr wrap="none" anchor="ctr"/>
          <a:lstStyle/>
          <a:p>
            <a:pPr algn="ctr"/>
            <a:r>
              <a:rPr lang="en-US" sz="2200">
                <a:latin typeface="Times New Roman" pitchFamily="18" charset="0"/>
                <a:cs typeface="Times New Roman" pitchFamily="18" charset="0"/>
              </a:rPr>
              <a:t>=0.1635</a:t>
            </a:r>
          </a:p>
        </p:txBody>
      </p:sp>
      <p:graphicFrame>
        <p:nvGraphicFramePr>
          <p:cNvPr id="77873" name="Group 49"/>
          <p:cNvGraphicFramePr>
            <a:graphicFrameLocks noGrp="1"/>
          </p:cNvGraphicFramePr>
          <p:nvPr/>
        </p:nvGraphicFramePr>
        <p:xfrm>
          <a:off x="4435475" y="5016500"/>
          <a:ext cx="3449638" cy="1584960"/>
        </p:xfrm>
        <a:graphic>
          <a:graphicData uri="http://schemas.openxmlformats.org/drawingml/2006/table">
            <a:tbl>
              <a:tblPr/>
              <a:tblGrid>
                <a:gridCol w="862013"/>
                <a:gridCol w="863600"/>
                <a:gridCol w="862012"/>
                <a:gridCol w="862013"/>
              </a:tblGrid>
              <a:tr h="393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Z</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0.00</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0.01</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solidFill>
                  </a:tcPr>
                </a:tc>
              </a:tr>
              <a:tr h="393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1.5 </a:t>
                      </a:r>
                      <a:r>
                        <a:rPr kumimoji="0" lang="en-US"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9EDE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0.933</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3700">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D9EDEF"/>
                    </a:solid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7873"/>
                                        </p:tgtEl>
                                        <p:attrNameLst>
                                          <p:attrName>style.visibility</p:attrName>
                                        </p:attrNameLst>
                                      </p:cBhvr>
                                      <p:to>
                                        <p:strVal val="visible"/>
                                      </p:to>
                                    </p:set>
                                    <p:animEffect transition="in" filter="dissolve">
                                      <p:cBhvr>
                                        <p:cTn id="7" dur="500"/>
                                        <p:tgtEl>
                                          <p:spTgt spid="778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7"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612B646A-94F7-4C35-B77F-A12758C928B2}" type="slidenum">
              <a:rPr lang="ar-SA" sz="1400"/>
              <a:pPr/>
              <a:t>73</a:t>
            </a:fld>
            <a:endParaRPr lang="en-GB" sz="1400"/>
          </a:p>
        </p:txBody>
      </p:sp>
      <p:sp>
        <p:nvSpPr>
          <p:cNvPr id="34828"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34829"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4830"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34831" name="Rectangle 5"/>
          <p:cNvSpPr>
            <a:spLocks noChangeArrowheads="1"/>
          </p:cNvSpPr>
          <p:nvPr/>
        </p:nvSpPr>
        <p:spPr bwMode="auto">
          <a:xfrm>
            <a:off x="395288" y="474663"/>
            <a:ext cx="8291512" cy="6383337"/>
          </a:xfrm>
          <a:prstGeom prst="rect">
            <a:avLst/>
          </a:prstGeom>
          <a:noFill/>
          <a:ln w="9525">
            <a:noFill/>
            <a:miter lim="800000"/>
            <a:headEnd/>
            <a:tailEnd/>
          </a:ln>
        </p:spPr>
        <p:txBody>
          <a:bodyPr/>
          <a:lstStyle/>
          <a:p>
            <a:pPr marL="342900" indent="-342900" algn="l"/>
            <a:r>
              <a:rPr lang="en-US" sz="3200"/>
              <a:t> </a:t>
            </a:r>
            <a:r>
              <a:rPr lang="en-US" sz="2400" b="1" u="sng">
                <a:solidFill>
                  <a:schemeClr val="hlink"/>
                </a:solidFill>
                <a:latin typeface="Times New Roman" pitchFamily="18" charset="0"/>
                <a:cs typeface="Times New Roman" pitchFamily="18" charset="0"/>
              </a:rPr>
              <a:t>Example 4.2 :</a:t>
            </a:r>
          </a:p>
          <a:p>
            <a:pPr marL="342900" indent="-342900" algn="l"/>
            <a:r>
              <a:rPr lang="en-US" sz="2400">
                <a:latin typeface="Times New Roman" pitchFamily="18" charset="0"/>
                <a:cs typeface="Times New Roman" pitchFamily="18" charset="0"/>
              </a:rPr>
              <a:t>Suppose that the hemoglobin level for healthy adult males are approximately normally distributed with mean 16 and variance of 0.81. Find the probability that a randomly chosen healthy adult male has hemoglobin level </a:t>
            </a:r>
          </a:p>
          <a:p>
            <a:pPr marL="342900" indent="-342900" algn="l"/>
            <a:r>
              <a:rPr lang="en-US" sz="2400">
                <a:latin typeface="Times New Roman" pitchFamily="18" charset="0"/>
                <a:cs typeface="Times New Roman" pitchFamily="18" charset="0"/>
              </a:rPr>
              <a:t>a) Less than 14.     b) Greater than 15.   C) Between 13 and 15 </a:t>
            </a:r>
          </a:p>
          <a:p>
            <a:pPr marL="342900" indent="-342900" algn="l"/>
            <a:r>
              <a:rPr lang="en-US" sz="2400" u="sng">
                <a:latin typeface="Times New Roman" pitchFamily="18" charset="0"/>
                <a:cs typeface="Times New Roman" pitchFamily="18" charset="0"/>
              </a:rPr>
              <a:t>Solution</a:t>
            </a:r>
          </a:p>
          <a:p>
            <a:pPr marL="342900" indent="-342900" algn="l"/>
            <a:r>
              <a:rPr lang="en-US" sz="2200">
                <a:latin typeface="Times New Roman" pitchFamily="18" charset="0"/>
                <a:cs typeface="Times New Roman" pitchFamily="18" charset="0"/>
              </a:rPr>
              <a:t>Let X= the hemoglobin level for healthy adult  male, then </a:t>
            </a:r>
          </a:p>
          <a:p>
            <a:pPr marL="342900" indent="-342900" algn="l"/>
            <a:r>
              <a:rPr lang="en-US" sz="2000">
                <a:latin typeface="Times New Roman" pitchFamily="18" charset="0"/>
                <a:cs typeface="Times New Roman" pitchFamily="18" charset="0"/>
              </a:rPr>
              <a:t> X~ N(</a:t>
            </a:r>
            <a:r>
              <a:rPr lang="el-GR" sz="2000">
                <a:latin typeface="Times New Roman" pitchFamily="18" charset="0"/>
                <a:cs typeface="Times New Roman" pitchFamily="18" charset="0"/>
              </a:rPr>
              <a:t>μ</a:t>
            </a:r>
            <a:r>
              <a:rPr lang="en-US" sz="2000">
                <a:latin typeface="Times New Roman" pitchFamily="18" charset="0"/>
                <a:cs typeface="Times New Roman" pitchFamily="18" charset="0"/>
              </a:rPr>
              <a:t>=16, </a:t>
            </a:r>
            <a:r>
              <a:rPr lang="el-GR" sz="2000">
                <a:latin typeface="Times New Roman" pitchFamily="18" charset="0"/>
                <a:cs typeface="Times New Roman" pitchFamily="18" charset="0"/>
              </a:rPr>
              <a:t>σ</a:t>
            </a:r>
            <a:r>
              <a:rPr lang="en-US" sz="2000" baseline="30000">
                <a:latin typeface="Times New Roman" pitchFamily="18" charset="0"/>
                <a:cs typeface="Times New Roman" pitchFamily="18" charset="0"/>
              </a:rPr>
              <a:t>2</a:t>
            </a:r>
            <a:r>
              <a:rPr lang="en-US" sz="2000">
                <a:latin typeface="Times New Roman" pitchFamily="18" charset="0"/>
                <a:cs typeface="Times New Roman" pitchFamily="18" charset="0"/>
              </a:rPr>
              <a:t>=0.81). </a:t>
            </a:r>
            <a:endParaRPr lang="en-US" sz="2000" b="1" i="1" u="sng">
              <a:solidFill>
                <a:schemeClr val="accent2"/>
              </a:solidFill>
              <a:latin typeface="Times New Roman" pitchFamily="18" charset="0"/>
              <a:cs typeface="Times New Roman" pitchFamily="18" charset="0"/>
            </a:endParaRPr>
          </a:p>
          <a:p>
            <a:pPr marL="342900" indent="-342900" algn="l">
              <a:buFontTx/>
              <a:buAutoNum type="alphaLcParenR"/>
            </a:pPr>
            <a:r>
              <a:rPr lang="en-US" sz="2200">
                <a:latin typeface="Times New Roman" pitchFamily="18" charset="0"/>
                <a:cs typeface="Times New Roman" pitchFamily="18" charset="0"/>
              </a:rPr>
              <a:t>Since </a:t>
            </a:r>
            <a:r>
              <a:rPr lang="el-GR" sz="2200">
                <a:latin typeface="Times New Roman" pitchFamily="18" charset="0"/>
                <a:cs typeface="Times New Roman" pitchFamily="18" charset="0"/>
              </a:rPr>
              <a:t>μ</a:t>
            </a:r>
            <a:r>
              <a:rPr lang="en-US" sz="2200">
                <a:latin typeface="Times New Roman" pitchFamily="18" charset="0"/>
                <a:cs typeface="Times New Roman" pitchFamily="18" charset="0"/>
              </a:rPr>
              <a:t>=16, </a:t>
            </a:r>
            <a:r>
              <a:rPr lang="el-GR" sz="2200">
                <a:latin typeface="Times New Roman" pitchFamily="18" charset="0"/>
                <a:cs typeface="Times New Roman" pitchFamily="18" charset="0"/>
              </a:rPr>
              <a:t>σ</a:t>
            </a:r>
            <a:r>
              <a:rPr lang="en-US" sz="2200" baseline="30000">
                <a:latin typeface="Times New Roman" pitchFamily="18" charset="0"/>
                <a:cs typeface="Times New Roman" pitchFamily="18" charset="0"/>
              </a:rPr>
              <a:t>2</a:t>
            </a:r>
            <a:r>
              <a:rPr lang="en-US" sz="2200">
                <a:latin typeface="Times New Roman" pitchFamily="18" charset="0"/>
                <a:cs typeface="Times New Roman" pitchFamily="18" charset="0"/>
              </a:rPr>
              <a:t>=0.81 , we have </a:t>
            </a:r>
            <a:r>
              <a:rPr lang="el-GR" sz="2200">
                <a:latin typeface="Times New Roman" pitchFamily="18" charset="0"/>
                <a:cs typeface="Times New Roman" pitchFamily="18" charset="0"/>
              </a:rPr>
              <a:t>σ</a:t>
            </a:r>
            <a:r>
              <a:rPr lang="en-US" sz="2200">
                <a:latin typeface="Times New Roman" pitchFamily="18" charset="0"/>
                <a:cs typeface="Times New Roman" pitchFamily="18" charset="0"/>
              </a:rPr>
              <a:t>=         </a:t>
            </a:r>
          </a:p>
          <a:p>
            <a:pPr marL="342900" indent="-342900" algn="l"/>
            <a:r>
              <a:rPr lang="en-US" sz="2000">
                <a:latin typeface="Times New Roman" pitchFamily="18" charset="0"/>
                <a:cs typeface="Times New Roman" pitchFamily="18" charset="0"/>
              </a:rPr>
              <a:t>P(X&lt;14)= P(Z&lt;           )= P(Z&lt;            )= </a:t>
            </a:r>
            <a:r>
              <a:rPr lang="en-US">
                <a:latin typeface="Times New Roman" pitchFamily="18" charset="0"/>
                <a:cs typeface="Times New Roman" pitchFamily="18" charset="0"/>
              </a:rPr>
              <a:t>P(Z&lt;  -2.22 )=0.0132</a:t>
            </a:r>
          </a:p>
          <a:p>
            <a:pPr marL="342900" indent="-342900" algn="l"/>
            <a:endParaRPr lang="en-US">
              <a:latin typeface="Times New Roman" pitchFamily="18" charset="0"/>
              <a:cs typeface="Times New Roman" pitchFamily="18" charset="0"/>
            </a:endParaRPr>
          </a:p>
          <a:p>
            <a:pPr marL="342900" indent="-342900" algn="l"/>
            <a:r>
              <a:rPr lang="en-US">
                <a:latin typeface="Times New Roman" pitchFamily="18" charset="0"/>
                <a:cs typeface="Times New Roman" pitchFamily="18" charset="0"/>
              </a:rPr>
              <a:t>b) P(X&gt;15)= P(Z &gt;              )= P(Z&gt;               )= P(Z&gt; - 1.11)= 1- </a:t>
            </a:r>
            <a:r>
              <a:rPr lang="en-US"/>
              <a:t>P(Z≤ -1.11)= </a:t>
            </a:r>
          </a:p>
          <a:p>
            <a:pPr marL="342900" indent="-342900" algn="l"/>
            <a:r>
              <a:rPr lang="en-US"/>
              <a:t>                                                                                      = 1- 0.1335=0.8665 .</a:t>
            </a:r>
          </a:p>
          <a:p>
            <a:pPr marL="342900" indent="-342900" algn="l"/>
            <a:r>
              <a:rPr lang="en-US">
                <a:latin typeface="Times New Roman" pitchFamily="18" charset="0"/>
                <a:cs typeface="Times New Roman" pitchFamily="18" charset="0"/>
              </a:rPr>
              <a:t>c) P(13&lt;X&lt;15)= P(          &lt;Z&lt;            )= P(Z&lt;            )- P(Z&lt;            )</a:t>
            </a:r>
            <a:endParaRPr lang="en-US" sz="2000">
              <a:latin typeface="Times New Roman" pitchFamily="18" charset="0"/>
              <a:cs typeface="Times New Roman" pitchFamily="18" charset="0"/>
            </a:endParaRPr>
          </a:p>
          <a:p>
            <a:pPr marL="342900" indent="-342900" algn="l"/>
            <a:endParaRPr lang="en-US" sz="1000">
              <a:latin typeface="Times New Roman" pitchFamily="18" charset="0"/>
              <a:cs typeface="Times New Roman" pitchFamily="18" charset="0"/>
            </a:endParaRPr>
          </a:p>
          <a:p>
            <a:pPr marL="342900" indent="-342900" algn="l"/>
            <a:r>
              <a:rPr lang="en-US" sz="2000">
                <a:latin typeface="Times New Roman" pitchFamily="18" charset="0"/>
                <a:cs typeface="Times New Roman" pitchFamily="18" charset="0"/>
              </a:rPr>
              <a:t>                                                           = </a:t>
            </a:r>
            <a:r>
              <a:rPr lang="en-US">
                <a:latin typeface="Times New Roman" pitchFamily="18" charset="0"/>
                <a:cs typeface="Times New Roman" pitchFamily="18" charset="0"/>
              </a:rPr>
              <a:t>P(Z</a:t>
            </a:r>
            <a:r>
              <a:rPr lang="en-US">
                <a:latin typeface="Times New Roman" pitchFamily="18" charset="0"/>
              </a:rPr>
              <a:t>≤</a:t>
            </a:r>
            <a:r>
              <a:rPr lang="en-US">
                <a:latin typeface="Times New Roman" pitchFamily="18" charset="0"/>
                <a:cs typeface="Times New Roman" pitchFamily="18" charset="0"/>
              </a:rPr>
              <a:t> -1.11) – P(Z </a:t>
            </a:r>
            <a:r>
              <a:rPr lang="en-US">
                <a:latin typeface="Times New Roman" pitchFamily="18" charset="0"/>
              </a:rPr>
              <a:t>≤</a:t>
            </a:r>
            <a:r>
              <a:rPr lang="en-US">
                <a:latin typeface="Times New Roman" pitchFamily="18" charset="0"/>
                <a:cs typeface="Times New Roman" pitchFamily="18" charset="0"/>
              </a:rPr>
              <a:t>-3.33) </a:t>
            </a:r>
          </a:p>
          <a:p>
            <a:pPr marL="342900" indent="-342900" algn="l"/>
            <a:r>
              <a:rPr lang="en-US">
                <a:latin typeface="Times New Roman" pitchFamily="18" charset="0"/>
                <a:cs typeface="Times New Roman" pitchFamily="18" charset="0"/>
              </a:rPr>
              <a:t>                                                                  = 0.1335- 0= 0.1335 .</a:t>
            </a:r>
          </a:p>
          <a:p>
            <a:pPr marL="342900" indent="-342900" algn="l"/>
            <a:r>
              <a:rPr lang="en-US" b="1">
                <a:solidFill>
                  <a:srgbClr val="FF0000"/>
                </a:solidFill>
                <a:latin typeface="Times New Roman" pitchFamily="18" charset="0"/>
                <a:cs typeface="Times New Roman" pitchFamily="18" charset="0"/>
              </a:rPr>
              <a:t>d) P(X=13)=0</a:t>
            </a:r>
          </a:p>
        </p:txBody>
      </p:sp>
      <p:graphicFrame>
        <p:nvGraphicFramePr>
          <p:cNvPr id="34818" name="Object 8"/>
          <p:cNvGraphicFramePr>
            <a:graphicFrameLocks noChangeAspect="1"/>
          </p:cNvGraphicFramePr>
          <p:nvPr/>
        </p:nvGraphicFramePr>
        <p:xfrm>
          <a:off x="4622800" y="4005263"/>
          <a:ext cx="957263" cy="346075"/>
        </p:xfrm>
        <a:graphic>
          <a:graphicData uri="http://schemas.openxmlformats.org/presentationml/2006/ole">
            <p:oleObj spid="_x0000_s34818" name="Equation" r:id="rId4" imgW="761760" imgH="228600" progId="Equation.3">
              <p:embed/>
            </p:oleObj>
          </a:graphicData>
        </a:graphic>
      </p:graphicFrame>
      <p:graphicFrame>
        <p:nvGraphicFramePr>
          <p:cNvPr id="34819" name="Object 9"/>
          <p:cNvGraphicFramePr>
            <a:graphicFrameLocks noChangeAspect="1"/>
          </p:cNvGraphicFramePr>
          <p:nvPr/>
        </p:nvGraphicFramePr>
        <p:xfrm>
          <a:off x="2124075" y="4221163"/>
          <a:ext cx="647700" cy="573087"/>
        </p:xfrm>
        <a:graphic>
          <a:graphicData uri="http://schemas.openxmlformats.org/presentationml/2006/ole">
            <p:oleObj spid="_x0000_s34819" name="Equation" r:id="rId5" imgW="444240" imgH="393480" progId="Equation.3">
              <p:embed/>
            </p:oleObj>
          </a:graphicData>
        </a:graphic>
      </p:graphicFrame>
      <p:graphicFrame>
        <p:nvGraphicFramePr>
          <p:cNvPr id="34820" name="Object 10"/>
          <p:cNvGraphicFramePr>
            <a:graphicFrameLocks noChangeAspect="1"/>
          </p:cNvGraphicFramePr>
          <p:nvPr/>
        </p:nvGraphicFramePr>
        <p:xfrm>
          <a:off x="3681413" y="4292600"/>
          <a:ext cx="703262" cy="573088"/>
        </p:xfrm>
        <a:graphic>
          <a:graphicData uri="http://schemas.openxmlformats.org/presentationml/2006/ole">
            <p:oleObj spid="_x0000_s34820" name="Equation" r:id="rId6" imgW="482400" imgH="393480" progId="Equation.3">
              <p:embed/>
            </p:oleObj>
          </a:graphicData>
        </a:graphic>
      </p:graphicFrame>
      <p:graphicFrame>
        <p:nvGraphicFramePr>
          <p:cNvPr id="34821" name="Object 11"/>
          <p:cNvGraphicFramePr>
            <a:graphicFrameLocks noChangeAspect="1"/>
          </p:cNvGraphicFramePr>
          <p:nvPr/>
        </p:nvGraphicFramePr>
        <p:xfrm>
          <a:off x="2339975" y="4868863"/>
          <a:ext cx="647700" cy="573087"/>
        </p:xfrm>
        <a:graphic>
          <a:graphicData uri="http://schemas.openxmlformats.org/presentationml/2006/ole">
            <p:oleObj spid="_x0000_s34821" name="Equation" r:id="rId7" imgW="444240" imgH="393480" progId="Equation.3">
              <p:embed/>
            </p:oleObj>
          </a:graphicData>
        </a:graphic>
      </p:graphicFrame>
      <p:graphicFrame>
        <p:nvGraphicFramePr>
          <p:cNvPr id="34822" name="Object 12"/>
          <p:cNvGraphicFramePr>
            <a:graphicFrameLocks noChangeAspect="1"/>
          </p:cNvGraphicFramePr>
          <p:nvPr/>
        </p:nvGraphicFramePr>
        <p:xfrm>
          <a:off x="3814763" y="4797425"/>
          <a:ext cx="685800" cy="573088"/>
        </p:xfrm>
        <a:graphic>
          <a:graphicData uri="http://schemas.openxmlformats.org/presentationml/2006/ole">
            <p:oleObj spid="_x0000_s34822" name="Equation" r:id="rId8" imgW="469800" imgH="393480" progId="Equation.3">
              <p:embed/>
            </p:oleObj>
          </a:graphicData>
        </a:graphic>
      </p:graphicFrame>
      <p:graphicFrame>
        <p:nvGraphicFramePr>
          <p:cNvPr id="34823" name="Object 14"/>
          <p:cNvGraphicFramePr>
            <a:graphicFrameLocks noChangeAspect="1"/>
          </p:cNvGraphicFramePr>
          <p:nvPr/>
        </p:nvGraphicFramePr>
        <p:xfrm>
          <a:off x="3276600" y="5373688"/>
          <a:ext cx="647700" cy="573087"/>
        </p:xfrm>
        <a:graphic>
          <a:graphicData uri="http://schemas.openxmlformats.org/presentationml/2006/ole">
            <p:oleObj spid="_x0000_s34823" name="Equation" r:id="rId9" imgW="444240" imgH="393480" progId="Equation.3">
              <p:embed/>
            </p:oleObj>
          </a:graphicData>
        </a:graphic>
      </p:graphicFrame>
      <p:graphicFrame>
        <p:nvGraphicFramePr>
          <p:cNvPr id="34824" name="Object 15"/>
          <p:cNvGraphicFramePr>
            <a:graphicFrameLocks noChangeAspect="1"/>
          </p:cNvGraphicFramePr>
          <p:nvPr/>
        </p:nvGraphicFramePr>
        <p:xfrm>
          <a:off x="2195513" y="5373688"/>
          <a:ext cx="647700" cy="573087"/>
        </p:xfrm>
        <a:graphic>
          <a:graphicData uri="http://schemas.openxmlformats.org/presentationml/2006/ole">
            <p:oleObj spid="_x0000_s34824" name="Equation" r:id="rId10" imgW="444240" imgH="393480" progId="Equation.3">
              <p:embed/>
            </p:oleObj>
          </a:graphicData>
        </a:graphic>
      </p:graphicFrame>
      <p:graphicFrame>
        <p:nvGraphicFramePr>
          <p:cNvPr id="34825" name="Object 16"/>
          <p:cNvGraphicFramePr>
            <a:graphicFrameLocks noChangeAspect="1"/>
          </p:cNvGraphicFramePr>
          <p:nvPr/>
        </p:nvGraphicFramePr>
        <p:xfrm>
          <a:off x="4643438" y="5300663"/>
          <a:ext cx="685800" cy="573087"/>
        </p:xfrm>
        <a:graphic>
          <a:graphicData uri="http://schemas.openxmlformats.org/presentationml/2006/ole">
            <p:oleObj spid="_x0000_s34825" name="Equation" r:id="rId11" imgW="469800" imgH="393480" progId="Equation.3">
              <p:embed/>
            </p:oleObj>
          </a:graphicData>
        </a:graphic>
      </p:graphicFrame>
      <p:graphicFrame>
        <p:nvGraphicFramePr>
          <p:cNvPr id="34826" name="Object 17"/>
          <p:cNvGraphicFramePr>
            <a:graphicFrameLocks noChangeAspect="1"/>
          </p:cNvGraphicFramePr>
          <p:nvPr/>
        </p:nvGraphicFramePr>
        <p:xfrm>
          <a:off x="6011863" y="5373688"/>
          <a:ext cx="685800" cy="573087"/>
        </p:xfrm>
        <a:graphic>
          <a:graphicData uri="http://schemas.openxmlformats.org/presentationml/2006/ole">
            <p:oleObj spid="_x0000_s34826" name="Equation" r:id="rId12" imgW="469800" imgH="393480" progId="Equation.3">
              <p:embed/>
            </p:oleObj>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4F3A1369-9D25-42B5-A61D-5AF47F0E314D}" type="slidenum">
              <a:rPr lang="ar-SA" sz="1400"/>
              <a:pPr/>
              <a:t>74</a:t>
            </a:fld>
            <a:endParaRPr lang="en-GB" sz="1400"/>
          </a:p>
        </p:txBody>
      </p:sp>
      <p:sp>
        <p:nvSpPr>
          <p:cNvPr id="35846"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35847"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5848"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35849"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pPr>
            <a:endParaRPr lang="ar-SA" sz="2800" u="sng" dirty="0"/>
          </a:p>
          <a:p>
            <a:pPr marL="742950" lvl="1" indent="-285750" algn="l">
              <a:spcBef>
                <a:spcPct val="20000"/>
              </a:spcBef>
            </a:pPr>
            <a:r>
              <a:rPr lang="en-US" sz="2400" u="sng" dirty="0">
                <a:solidFill>
                  <a:srgbClr val="4597A0"/>
                </a:solidFill>
                <a:latin typeface="Times New Roman" pitchFamily="18" charset="0"/>
                <a:cs typeface="Times New Roman" pitchFamily="18" charset="0"/>
              </a:rPr>
              <a:t>Result(1)</a:t>
            </a:r>
          </a:p>
          <a:p>
            <a:pPr marL="742950" lvl="1" indent="-285750" algn="l">
              <a:spcBef>
                <a:spcPct val="20000"/>
              </a:spcBef>
            </a:pPr>
            <a:r>
              <a:rPr lang="en-US" sz="2000" dirty="0">
                <a:solidFill>
                  <a:schemeClr val="tx2"/>
                </a:solidFill>
                <a:latin typeface="Times New Roman" pitchFamily="18" charset="0"/>
                <a:cs typeface="Times New Roman" pitchFamily="18" charset="0"/>
              </a:rPr>
              <a:t>Let X</a:t>
            </a:r>
            <a:r>
              <a:rPr lang="en-US" sz="2000" baseline="-25000" dirty="0">
                <a:solidFill>
                  <a:schemeClr val="tx2"/>
                </a:solidFill>
                <a:latin typeface="Times New Roman" pitchFamily="18" charset="0"/>
                <a:cs typeface="Times New Roman" pitchFamily="18" charset="0"/>
              </a:rPr>
              <a:t>1</a:t>
            </a:r>
            <a:r>
              <a:rPr lang="en-US" sz="2000" dirty="0">
                <a:solidFill>
                  <a:schemeClr val="tx2"/>
                </a:solidFill>
                <a:latin typeface="Times New Roman" pitchFamily="18" charset="0"/>
                <a:cs typeface="Times New Roman" pitchFamily="18" charset="0"/>
              </a:rPr>
              <a:t>, X</a:t>
            </a:r>
            <a:r>
              <a:rPr lang="en-US" sz="2000" baseline="-25000" dirty="0">
                <a:solidFill>
                  <a:schemeClr val="tx2"/>
                </a:solidFill>
                <a:latin typeface="Times New Roman" pitchFamily="18" charset="0"/>
                <a:cs typeface="Times New Roman" pitchFamily="18" charset="0"/>
              </a:rPr>
              <a:t>2</a:t>
            </a:r>
            <a:r>
              <a:rPr lang="en-US" sz="2000" dirty="0">
                <a:solidFill>
                  <a:schemeClr val="tx2"/>
                </a:solidFill>
                <a:latin typeface="Times New Roman" pitchFamily="18" charset="0"/>
                <a:cs typeface="Times New Roman" pitchFamily="18" charset="0"/>
              </a:rPr>
              <a:t>, …,</a:t>
            </a:r>
            <a:r>
              <a:rPr lang="en-US" sz="2000" dirty="0" err="1">
                <a:solidFill>
                  <a:schemeClr val="tx2"/>
                </a:solidFill>
                <a:latin typeface="Times New Roman" pitchFamily="18" charset="0"/>
                <a:cs typeface="Times New Roman" pitchFamily="18" charset="0"/>
              </a:rPr>
              <a:t>X</a:t>
            </a:r>
            <a:r>
              <a:rPr lang="en-US" sz="2000" baseline="-25000" dirty="0" err="1">
                <a:solidFill>
                  <a:schemeClr val="tx2"/>
                </a:solidFill>
                <a:latin typeface="Times New Roman" pitchFamily="18" charset="0"/>
                <a:cs typeface="Times New Roman" pitchFamily="18" charset="0"/>
              </a:rPr>
              <a:t>n</a:t>
            </a:r>
            <a:r>
              <a:rPr lang="en-US" sz="2000" baseline="-25000" dirty="0">
                <a:solidFill>
                  <a:schemeClr val="tx2"/>
                </a:solidFill>
                <a:latin typeface="Times New Roman" pitchFamily="18" charset="0"/>
                <a:cs typeface="Times New Roman" pitchFamily="18" charset="0"/>
              </a:rPr>
              <a:t> </a:t>
            </a:r>
            <a:r>
              <a:rPr lang="en-US" sz="2000" dirty="0">
                <a:solidFill>
                  <a:schemeClr val="tx2"/>
                </a:solidFill>
                <a:latin typeface="Times New Roman" pitchFamily="18" charset="0"/>
                <a:cs typeface="Times New Roman" pitchFamily="18" charset="0"/>
              </a:rPr>
              <a:t> be a random sample of size n </a:t>
            </a:r>
            <a:r>
              <a:rPr lang="en-US" sz="2000" dirty="0">
                <a:solidFill>
                  <a:srgbClr val="FF0000"/>
                </a:solidFill>
                <a:latin typeface="Times New Roman" pitchFamily="18" charset="0"/>
                <a:cs typeface="Times New Roman" pitchFamily="18" charset="0"/>
              </a:rPr>
              <a:t>from </a:t>
            </a:r>
            <a:r>
              <a:rPr lang="en-US" sz="2000" u="sng" dirty="0">
                <a:solidFill>
                  <a:srgbClr val="FF0000"/>
                </a:solidFill>
                <a:latin typeface="Times New Roman" pitchFamily="18" charset="0"/>
                <a:cs typeface="Times New Roman" pitchFamily="18" charset="0"/>
              </a:rPr>
              <a:t>N ( µ, </a:t>
            </a:r>
            <a:r>
              <a:rPr lang="el-GR" sz="2000" u="sng" dirty="0">
                <a:solidFill>
                  <a:srgbClr val="FF0000"/>
                </a:solidFill>
                <a:latin typeface="Times New Roman" pitchFamily="18" charset="0"/>
                <a:cs typeface="Times New Roman" pitchFamily="18" charset="0"/>
              </a:rPr>
              <a:t>σ</a:t>
            </a:r>
            <a:r>
              <a:rPr lang="en-US" sz="2000" u="sng" baseline="30000" dirty="0">
                <a:solidFill>
                  <a:srgbClr val="FF0000"/>
                </a:solidFill>
                <a:latin typeface="Times New Roman" pitchFamily="18" charset="0"/>
                <a:cs typeface="Times New Roman" pitchFamily="18" charset="0"/>
              </a:rPr>
              <a:t>2</a:t>
            </a:r>
            <a:r>
              <a:rPr lang="en-US" sz="2000" u="sng" dirty="0">
                <a:solidFill>
                  <a:srgbClr val="FF0000"/>
                </a:solidFill>
                <a:latin typeface="Times New Roman" pitchFamily="18" charset="0"/>
                <a:cs typeface="Times New Roman" pitchFamily="18" charset="0"/>
              </a:rPr>
              <a:t>),</a:t>
            </a:r>
            <a:r>
              <a:rPr lang="en-US" sz="2000" dirty="0">
                <a:solidFill>
                  <a:srgbClr val="FF0000"/>
                </a:solidFill>
                <a:latin typeface="Times New Roman" pitchFamily="18" charset="0"/>
                <a:cs typeface="Times New Roman" pitchFamily="18" charset="0"/>
              </a:rPr>
              <a:t> </a:t>
            </a:r>
            <a:r>
              <a:rPr lang="en-US" sz="2000" dirty="0">
                <a:solidFill>
                  <a:schemeClr val="tx2"/>
                </a:solidFill>
                <a:latin typeface="Times New Roman" pitchFamily="18" charset="0"/>
                <a:cs typeface="Times New Roman" pitchFamily="18" charset="0"/>
              </a:rPr>
              <a:t>then</a:t>
            </a:r>
          </a:p>
          <a:p>
            <a:pPr marL="742950" lvl="1" indent="-285750" algn="l">
              <a:spcBef>
                <a:spcPct val="20000"/>
              </a:spcBef>
            </a:pPr>
            <a:endParaRPr lang="en-US" sz="2000" dirty="0">
              <a:solidFill>
                <a:schemeClr val="tx2"/>
              </a:solidFill>
              <a:latin typeface="Times New Roman" pitchFamily="18" charset="0"/>
              <a:cs typeface="Times New Roman" pitchFamily="18" charset="0"/>
            </a:endParaRPr>
          </a:p>
          <a:p>
            <a:pPr marL="742950" lvl="1" indent="-285750" algn="l">
              <a:spcBef>
                <a:spcPct val="20000"/>
              </a:spcBef>
              <a:buFontTx/>
              <a:buAutoNum type="arabicParenR"/>
            </a:pPr>
            <a:r>
              <a:rPr lang="en-US" sz="2000" dirty="0">
                <a:latin typeface="Times New Roman" pitchFamily="18" charset="0"/>
                <a:cs typeface="Times New Roman" pitchFamily="18" charset="0"/>
              </a:rPr>
              <a:t>                     </a:t>
            </a:r>
            <a:endParaRPr lang="en-US" sz="2000" dirty="0">
              <a:solidFill>
                <a:schemeClr val="tx2"/>
              </a:solidFill>
              <a:latin typeface="Times New Roman" pitchFamily="18" charset="0"/>
              <a:cs typeface="Times New Roman" pitchFamily="18" charset="0"/>
            </a:endParaRPr>
          </a:p>
          <a:p>
            <a:pPr marL="742950" lvl="1" indent="-285750" algn="l">
              <a:spcBef>
                <a:spcPct val="20000"/>
              </a:spcBef>
              <a:buFontTx/>
              <a:buAutoNum type="arabicParenR"/>
            </a:pPr>
            <a:endParaRPr lang="en-US" sz="2000" dirty="0">
              <a:solidFill>
                <a:schemeClr val="tx2"/>
              </a:solidFill>
              <a:latin typeface="Times New Roman" pitchFamily="18" charset="0"/>
              <a:cs typeface="Times New Roman" pitchFamily="18" charset="0"/>
            </a:endParaRPr>
          </a:p>
          <a:p>
            <a:pPr marL="742950" lvl="1" indent="-285750" algn="l">
              <a:spcBef>
                <a:spcPct val="20000"/>
              </a:spcBef>
            </a:pPr>
            <a:r>
              <a:rPr lang="en-US" sz="2000" dirty="0">
                <a:solidFill>
                  <a:schemeClr val="tx2"/>
                </a:solidFill>
                <a:latin typeface="Times New Roman" pitchFamily="18" charset="0"/>
                <a:cs typeface="Times New Roman" pitchFamily="18" charset="0"/>
              </a:rPr>
              <a:t>2)</a:t>
            </a:r>
          </a:p>
          <a:p>
            <a:pPr marL="742950" lvl="1" indent="-285750" algn="l">
              <a:spcBef>
                <a:spcPct val="20000"/>
              </a:spcBef>
            </a:pPr>
            <a:endParaRPr lang="en-US" sz="2000" dirty="0">
              <a:solidFill>
                <a:schemeClr val="tx2"/>
              </a:solidFill>
              <a:latin typeface="Times New Roman" pitchFamily="18" charset="0"/>
              <a:cs typeface="Times New Roman" pitchFamily="18" charset="0"/>
            </a:endParaRPr>
          </a:p>
          <a:p>
            <a:pPr marL="742950" lvl="1" indent="-285750" algn="l">
              <a:spcBef>
                <a:spcPct val="20000"/>
              </a:spcBef>
            </a:pPr>
            <a:r>
              <a:rPr lang="en-US" sz="2400" u="sng" dirty="0">
                <a:solidFill>
                  <a:srgbClr val="3C8C93"/>
                </a:solidFill>
                <a:latin typeface="Times New Roman" pitchFamily="18" charset="0"/>
                <a:cs typeface="Times New Roman" pitchFamily="18" charset="0"/>
              </a:rPr>
              <a:t>Central Limit Theorem</a:t>
            </a:r>
          </a:p>
          <a:p>
            <a:pPr marL="742950" lvl="1" indent="-285750" algn="l">
              <a:spcBef>
                <a:spcPct val="20000"/>
              </a:spcBef>
            </a:pPr>
            <a:r>
              <a:rPr lang="en-US" sz="2000" dirty="0">
                <a:solidFill>
                  <a:schemeClr val="tx2"/>
                </a:solidFill>
                <a:latin typeface="Times New Roman" pitchFamily="18" charset="0"/>
                <a:cs typeface="Times New Roman" pitchFamily="18" charset="0"/>
              </a:rPr>
              <a:t>Let X</a:t>
            </a:r>
            <a:r>
              <a:rPr lang="en-US" sz="2000" baseline="-25000" dirty="0">
                <a:solidFill>
                  <a:schemeClr val="tx2"/>
                </a:solidFill>
                <a:latin typeface="Times New Roman" pitchFamily="18" charset="0"/>
                <a:cs typeface="Times New Roman" pitchFamily="18" charset="0"/>
              </a:rPr>
              <a:t>1</a:t>
            </a:r>
            <a:r>
              <a:rPr lang="en-US" sz="2000" dirty="0">
                <a:solidFill>
                  <a:schemeClr val="tx2"/>
                </a:solidFill>
                <a:latin typeface="Times New Roman" pitchFamily="18" charset="0"/>
                <a:cs typeface="Times New Roman" pitchFamily="18" charset="0"/>
              </a:rPr>
              <a:t>, X</a:t>
            </a:r>
            <a:r>
              <a:rPr lang="en-US" sz="2000" baseline="-25000" dirty="0">
                <a:solidFill>
                  <a:schemeClr val="tx2"/>
                </a:solidFill>
                <a:latin typeface="Times New Roman" pitchFamily="18" charset="0"/>
                <a:cs typeface="Times New Roman" pitchFamily="18" charset="0"/>
              </a:rPr>
              <a:t>2</a:t>
            </a:r>
            <a:r>
              <a:rPr lang="en-US" sz="2000" dirty="0">
                <a:solidFill>
                  <a:schemeClr val="tx2"/>
                </a:solidFill>
                <a:latin typeface="Times New Roman" pitchFamily="18" charset="0"/>
                <a:cs typeface="Times New Roman" pitchFamily="18" charset="0"/>
              </a:rPr>
              <a:t>, …,</a:t>
            </a:r>
            <a:r>
              <a:rPr lang="en-US" sz="2000" dirty="0" err="1">
                <a:solidFill>
                  <a:schemeClr val="tx2"/>
                </a:solidFill>
                <a:latin typeface="Times New Roman" pitchFamily="18" charset="0"/>
                <a:cs typeface="Times New Roman" pitchFamily="18" charset="0"/>
              </a:rPr>
              <a:t>X</a:t>
            </a:r>
            <a:r>
              <a:rPr lang="en-US" sz="2000" baseline="-25000" dirty="0" err="1">
                <a:solidFill>
                  <a:schemeClr val="tx2"/>
                </a:solidFill>
                <a:latin typeface="Times New Roman" pitchFamily="18" charset="0"/>
                <a:cs typeface="Times New Roman" pitchFamily="18" charset="0"/>
              </a:rPr>
              <a:t>n</a:t>
            </a:r>
            <a:r>
              <a:rPr lang="en-US" sz="2000" baseline="-25000" dirty="0">
                <a:solidFill>
                  <a:schemeClr val="tx2"/>
                </a:solidFill>
                <a:latin typeface="Times New Roman" pitchFamily="18" charset="0"/>
                <a:cs typeface="Times New Roman" pitchFamily="18" charset="0"/>
              </a:rPr>
              <a:t> </a:t>
            </a:r>
            <a:r>
              <a:rPr lang="en-US" sz="2000" dirty="0">
                <a:solidFill>
                  <a:schemeClr val="tx2"/>
                </a:solidFill>
                <a:latin typeface="Times New Roman" pitchFamily="18" charset="0"/>
                <a:cs typeface="Times New Roman" pitchFamily="18" charset="0"/>
              </a:rPr>
              <a:t> be a random sample of size n </a:t>
            </a:r>
            <a:r>
              <a:rPr lang="en-US" sz="2000" dirty="0">
                <a:solidFill>
                  <a:srgbClr val="FF0000"/>
                </a:solidFill>
                <a:latin typeface="Times New Roman" pitchFamily="18" charset="0"/>
                <a:cs typeface="Times New Roman" pitchFamily="18" charset="0"/>
              </a:rPr>
              <a:t>from </a:t>
            </a:r>
            <a:r>
              <a:rPr lang="en-US" sz="2000" u="sng" dirty="0">
                <a:solidFill>
                  <a:srgbClr val="FF0000"/>
                </a:solidFill>
                <a:latin typeface="Times New Roman" pitchFamily="18" charset="0"/>
                <a:cs typeface="Times New Roman" pitchFamily="18" charset="0"/>
              </a:rPr>
              <a:t>any distribution</a:t>
            </a:r>
            <a:r>
              <a:rPr lang="en-US" sz="2000" dirty="0">
                <a:solidFill>
                  <a:srgbClr val="FF0000"/>
                </a:solidFill>
                <a:latin typeface="Times New Roman" pitchFamily="18" charset="0"/>
                <a:cs typeface="Times New Roman" pitchFamily="18" charset="0"/>
              </a:rPr>
              <a:t> </a:t>
            </a:r>
            <a:r>
              <a:rPr lang="en-US" sz="2000" dirty="0">
                <a:solidFill>
                  <a:schemeClr val="tx2"/>
                </a:solidFill>
                <a:latin typeface="Times New Roman" pitchFamily="18" charset="0"/>
                <a:cs typeface="Times New Roman" pitchFamily="18" charset="0"/>
              </a:rPr>
              <a:t>with mean µ and variance </a:t>
            </a:r>
            <a:r>
              <a:rPr lang="el-GR" sz="2000" dirty="0">
                <a:solidFill>
                  <a:schemeClr val="tx2"/>
                </a:solidFill>
                <a:latin typeface="Times New Roman" pitchFamily="18" charset="0"/>
                <a:cs typeface="Times New Roman" pitchFamily="18" charset="0"/>
              </a:rPr>
              <a:t>σ</a:t>
            </a:r>
            <a:r>
              <a:rPr lang="en-US" sz="2000" baseline="30000" dirty="0">
                <a:solidFill>
                  <a:schemeClr val="tx2"/>
                </a:solidFill>
                <a:latin typeface="Times New Roman" pitchFamily="18" charset="0"/>
                <a:cs typeface="Times New Roman" pitchFamily="18" charset="0"/>
              </a:rPr>
              <a:t>2</a:t>
            </a:r>
            <a:r>
              <a:rPr lang="en-US" sz="2000" dirty="0">
                <a:solidFill>
                  <a:schemeClr val="tx2"/>
                </a:solidFill>
                <a:latin typeface="Times New Roman" pitchFamily="18" charset="0"/>
                <a:cs typeface="Times New Roman" pitchFamily="18" charset="0"/>
              </a:rPr>
              <a:t>, and </a:t>
            </a:r>
            <a:r>
              <a:rPr lang="en-US" sz="2000" u="sng" dirty="0">
                <a:solidFill>
                  <a:schemeClr val="tx2"/>
                </a:solidFill>
                <a:latin typeface="Times New Roman" pitchFamily="18" charset="0"/>
                <a:cs typeface="Times New Roman" pitchFamily="18" charset="0"/>
              </a:rPr>
              <a:t>if n is </a:t>
            </a:r>
            <a:r>
              <a:rPr lang="en-US" sz="2000" u="sng" dirty="0">
                <a:solidFill>
                  <a:srgbClr val="FF0000"/>
                </a:solidFill>
                <a:latin typeface="Times New Roman" pitchFamily="18" charset="0"/>
                <a:cs typeface="Times New Roman" pitchFamily="18" charset="0"/>
              </a:rPr>
              <a:t>large </a:t>
            </a:r>
            <a:r>
              <a:rPr lang="en-US" sz="2000" dirty="0">
                <a:solidFill>
                  <a:srgbClr val="FF0000"/>
                </a:solidFill>
                <a:latin typeface="Times New Roman" pitchFamily="18" charset="0"/>
                <a:cs typeface="Times New Roman" pitchFamily="18" charset="0"/>
              </a:rPr>
              <a:t>(n ≥ 30</a:t>
            </a:r>
            <a:r>
              <a:rPr lang="en-US" sz="2000" dirty="0">
                <a:solidFill>
                  <a:schemeClr val="tx2"/>
                </a:solidFill>
                <a:latin typeface="Times New Roman" pitchFamily="18" charset="0"/>
                <a:cs typeface="Times New Roman" pitchFamily="18" charset="0"/>
              </a:rPr>
              <a:t>), then </a:t>
            </a:r>
          </a:p>
          <a:p>
            <a:pPr marL="742950" lvl="1" indent="-285750" algn="l">
              <a:spcBef>
                <a:spcPct val="20000"/>
              </a:spcBef>
            </a:pPr>
            <a:endParaRPr lang="en-US" sz="2000" dirty="0">
              <a:solidFill>
                <a:schemeClr val="tx2"/>
              </a:solidFill>
              <a:latin typeface="Times New Roman" pitchFamily="18" charset="0"/>
              <a:cs typeface="Times New Roman" pitchFamily="18" charset="0"/>
            </a:endParaRPr>
          </a:p>
          <a:p>
            <a:pPr marL="742950" lvl="1" indent="-285750" algn="l">
              <a:spcBef>
                <a:spcPct val="20000"/>
              </a:spcBef>
            </a:pPr>
            <a:endParaRPr lang="en-US" sz="2000" dirty="0">
              <a:solidFill>
                <a:schemeClr val="tx2"/>
              </a:solidFill>
              <a:latin typeface="Times New Roman" pitchFamily="18" charset="0"/>
              <a:cs typeface="Times New Roman" pitchFamily="18" charset="0"/>
            </a:endParaRPr>
          </a:p>
          <a:p>
            <a:pPr marL="742950" lvl="1" indent="-285750" algn="l">
              <a:spcBef>
                <a:spcPct val="20000"/>
              </a:spcBef>
            </a:pPr>
            <a:endParaRPr lang="en-US" sz="2000" dirty="0">
              <a:solidFill>
                <a:schemeClr val="tx2"/>
              </a:solidFill>
              <a:latin typeface="Times New Roman" pitchFamily="18" charset="0"/>
              <a:cs typeface="Times New Roman" pitchFamily="18" charset="0"/>
            </a:endParaRPr>
          </a:p>
          <a:p>
            <a:pPr marL="742950" lvl="1" indent="-285750" algn="l">
              <a:spcBef>
                <a:spcPct val="20000"/>
              </a:spcBef>
            </a:pPr>
            <a:r>
              <a:rPr lang="en-US" sz="2000" dirty="0">
                <a:solidFill>
                  <a:schemeClr val="tx2"/>
                </a:solidFill>
                <a:latin typeface="Times New Roman" pitchFamily="18" charset="0"/>
                <a:cs typeface="Times New Roman" pitchFamily="18" charset="0"/>
              </a:rPr>
              <a:t>( that is, Z has </a:t>
            </a:r>
            <a:r>
              <a:rPr lang="en-US" sz="2000" u="sng" dirty="0">
                <a:solidFill>
                  <a:schemeClr val="tx2"/>
                </a:solidFill>
                <a:latin typeface="Times New Roman" pitchFamily="18" charset="0"/>
                <a:cs typeface="Times New Roman" pitchFamily="18" charset="0"/>
              </a:rPr>
              <a:t>approximately </a:t>
            </a:r>
            <a:r>
              <a:rPr lang="en-US" sz="2000" dirty="0">
                <a:solidFill>
                  <a:schemeClr val="tx2"/>
                </a:solidFill>
                <a:latin typeface="Times New Roman" pitchFamily="18" charset="0"/>
                <a:cs typeface="Times New Roman" pitchFamily="18" charset="0"/>
              </a:rPr>
              <a:t> standard normal distribution)</a:t>
            </a:r>
          </a:p>
          <a:p>
            <a:pPr marL="742950" lvl="1" indent="-285750" algn="l">
              <a:spcBef>
                <a:spcPct val="20000"/>
              </a:spcBef>
            </a:pPr>
            <a:r>
              <a:rPr lang="en-US" sz="2000" dirty="0">
                <a:solidFill>
                  <a:schemeClr val="tx2"/>
                </a:solidFill>
                <a:latin typeface="Times New Roman" pitchFamily="18" charset="0"/>
                <a:cs typeface="Times New Roman" pitchFamily="18" charset="0"/>
              </a:rPr>
              <a:t>  </a:t>
            </a:r>
            <a:endParaRPr lang="en-US" sz="2400" u="sng" dirty="0">
              <a:solidFill>
                <a:srgbClr val="3C8C93"/>
              </a:solidFill>
              <a:latin typeface="Times New Roman" pitchFamily="18" charset="0"/>
              <a:cs typeface="Times New Roman" pitchFamily="18" charset="0"/>
            </a:endParaRPr>
          </a:p>
          <a:p>
            <a:pPr marL="742950" lvl="1" indent="-285750" algn="l">
              <a:spcBef>
                <a:spcPct val="20000"/>
              </a:spcBef>
            </a:pPr>
            <a:endParaRPr lang="en-US" sz="2400" u="sng" dirty="0">
              <a:solidFill>
                <a:srgbClr val="3C8C93"/>
              </a:solidFill>
              <a:latin typeface="Times New Roman" pitchFamily="18" charset="0"/>
              <a:cs typeface="Times New Roman" pitchFamily="18" charset="0"/>
            </a:endParaRPr>
          </a:p>
        </p:txBody>
      </p:sp>
      <p:grpSp>
        <p:nvGrpSpPr>
          <p:cNvPr id="35850" name="مجموعة 27"/>
          <p:cNvGrpSpPr>
            <a:grpSpLocks/>
          </p:cNvGrpSpPr>
          <p:nvPr/>
        </p:nvGrpSpPr>
        <p:grpSpPr bwMode="auto">
          <a:xfrm>
            <a:off x="928688" y="4714875"/>
            <a:ext cx="2857500" cy="785813"/>
            <a:chOff x="857224" y="4714884"/>
            <a:chExt cx="2857520" cy="785818"/>
          </a:xfrm>
        </p:grpSpPr>
        <p:graphicFrame>
          <p:nvGraphicFramePr>
            <p:cNvPr id="35844" name="Object 14"/>
            <p:cNvGraphicFramePr>
              <a:graphicFrameLocks noChangeAspect="1"/>
            </p:cNvGraphicFramePr>
            <p:nvPr/>
          </p:nvGraphicFramePr>
          <p:xfrm>
            <a:off x="1000100" y="4714884"/>
            <a:ext cx="2433637" cy="784225"/>
          </p:xfrm>
          <a:graphic>
            <a:graphicData uri="http://schemas.openxmlformats.org/presentationml/2006/ole">
              <p:oleObj spid="_x0000_s35844" name="معادلة" r:id="rId4" imgW="1371600" imgH="444240" progId="Equation.3">
                <p:embed/>
              </p:oleObj>
            </a:graphicData>
          </a:graphic>
        </p:graphicFrame>
        <p:sp>
          <p:nvSpPr>
            <p:cNvPr id="23" name="مستطيل 22"/>
            <p:cNvSpPr/>
            <p:nvPr/>
          </p:nvSpPr>
          <p:spPr bwMode="auto">
            <a:xfrm>
              <a:off x="857224" y="4714884"/>
              <a:ext cx="2857520" cy="785818"/>
            </a:xfrm>
            <a:prstGeom prst="rect">
              <a:avLst/>
            </a:prstGeom>
            <a:noFill/>
            <a:ln w="9525" cap="flat" cmpd="sng" algn="ctr">
              <a:solidFill>
                <a:schemeClr val="tx1"/>
              </a:solidFill>
              <a:prstDash val="solid"/>
              <a:round/>
              <a:headEnd type="none" w="med" len="med"/>
              <a:tailEnd type="none" w="med" len="med"/>
            </a:ln>
            <a:effectLst/>
          </p:spPr>
          <p:txBody>
            <a:bodyPr/>
            <a:lstStyle/>
            <a:p>
              <a:pPr>
                <a:defRPr/>
              </a:pPr>
              <a:endParaRPr lang="en-US" dirty="0">
                <a:ln>
                  <a:solidFill>
                    <a:schemeClr val="tx1"/>
                  </a:solidFill>
                </a:ln>
              </a:endParaRPr>
            </a:p>
          </p:txBody>
        </p:sp>
      </p:grpSp>
      <p:grpSp>
        <p:nvGrpSpPr>
          <p:cNvPr id="35851" name="مجموعة 24"/>
          <p:cNvGrpSpPr>
            <a:grpSpLocks/>
          </p:cNvGrpSpPr>
          <p:nvPr/>
        </p:nvGrpSpPr>
        <p:grpSpPr bwMode="auto">
          <a:xfrm>
            <a:off x="1357290" y="2643182"/>
            <a:ext cx="3482607" cy="754955"/>
            <a:chOff x="1214414" y="2445618"/>
            <a:chExt cx="2857520" cy="984180"/>
          </a:xfrm>
        </p:grpSpPr>
        <p:graphicFrame>
          <p:nvGraphicFramePr>
            <p:cNvPr id="35843" name="Object 13"/>
            <p:cNvGraphicFramePr>
              <a:graphicFrameLocks noChangeAspect="1"/>
            </p:cNvGraphicFramePr>
            <p:nvPr/>
          </p:nvGraphicFramePr>
          <p:xfrm>
            <a:off x="1360953" y="2538747"/>
            <a:ext cx="1172314" cy="835215"/>
          </p:xfrm>
          <a:graphic>
            <a:graphicData uri="http://schemas.openxmlformats.org/presentationml/2006/ole">
              <p:oleObj spid="_x0000_s35843" name="Equation" r:id="rId5" imgW="647640" imgH="558720" progId="Equation.3">
                <p:embed/>
              </p:oleObj>
            </a:graphicData>
          </a:graphic>
        </p:graphicFrame>
        <p:sp>
          <p:nvSpPr>
            <p:cNvPr id="22" name="مستطيل 21"/>
            <p:cNvSpPr/>
            <p:nvPr/>
          </p:nvSpPr>
          <p:spPr bwMode="auto">
            <a:xfrm>
              <a:off x="1214414" y="2445618"/>
              <a:ext cx="2857520" cy="984180"/>
            </a:xfrm>
            <a:prstGeom prst="rect">
              <a:avLst/>
            </a:prstGeom>
            <a:noFill/>
            <a:ln w="9525" cap="flat" cmpd="sng" algn="ctr">
              <a:solidFill>
                <a:schemeClr val="tx1"/>
              </a:solidFill>
              <a:prstDash val="solid"/>
              <a:round/>
              <a:headEnd type="none" w="med" len="med"/>
              <a:tailEnd type="none" w="med" len="med"/>
            </a:ln>
            <a:effectLst/>
          </p:spPr>
          <p:txBody>
            <a:bodyPr/>
            <a:lstStyle/>
            <a:p>
              <a:pPr>
                <a:defRPr/>
              </a:pPr>
              <a:endParaRPr lang="en-US" dirty="0">
                <a:ln>
                  <a:solidFill>
                    <a:schemeClr val="tx1"/>
                  </a:solidFill>
                </a:ln>
              </a:endParaRPr>
            </a:p>
          </p:txBody>
        </p:sp>
        <p:sp>
          <p:nvSpPr>
            <p:cNvPr id="24" name="مستطيل 23"/>
            <p:cNvSpPr/>
            <p:nvPr/>
          </p:nvSpPr>
          <p:spPr>
            <a:xfrm>
              <a:off x="2269497" y="2631875"/>
              <a:ext cx="1588546" cy="486751"/>
            </a:xfrm>
            <a:prstGeom prst="rect">
              <a:avLst/>
            </a:prstGeom>
          </p:spPr>
          <p:txBody>
            <a:bodyPr wrap="none">
              <a:spAutoFit/>
            </a:bodyPr>
            <a:lstStyle/>
            <a:p>
              <a:pPr>
                <a:defRPr/>
              </a:pPr>
              <a:r>
                <a:rPr lang="en-US" sz="2400" dirty="0">
                  <a:latin typeface="Times New Roman" pitchFamily="18" charset="0"/>
                  <a:cs typeface="Times New Roman" pitchFamily="18" charset="0"/>
                </a:rPr>
                <a:t>~ N</a:t>
              </a:r>
              <a:r>
                <a:rPr lang="en-US" sz="2400" kern="0" dirty="0">
                  <a:solidFill>
                    <a:schemeClr val="tx2"/>
                  </a:solidFill>
                  <a:latin typeface="Times New Roman" pitchFamily="18" charset="0"/>
                  <a:cs typeface="Times New Roman" pitchFamily="18" charset="0"/>
                </a:rPr>
                <a:t> ( 0, 1).</a:t>
              </a:r>
              <a:endParaRPr lang="en-US" sz="2400" dirty="0">
                <a:latin typeface="Arial" charset="0"/>
                <a:cs typeface="Arial" charset="0"/>
              </a:endParaRPr>
            </a:p>
          </p:txBody>
        </p:sp>
      </p:grpSp>
      <p:grpSp>
        <p:nvGrpSpPr>
          <p:cNvPr id="35852" name="مجموعة 26"/>
          <p:cNvGrpSpPr>
            <a:grpSpLocks/>
          </p:cNvGrpSpPr>
          <p:nvPr/>
        </p:nvGrpSpPr>
        <p:grpSpPr bwMode="auto">
          <a:xfrm>
            <a:off x="1357290" y="1857364"/>
            <a:ext cx="2857520" cy="714380"/>
            <a:chOff x="1314704" y="1855158"/>
            <a:chExt cx="2894906" cy="692434"/>
          </a:xfrm>
        </p:grpSpPr>
        <p:graphicFrame>
          <p:nvGraphicFramePr>
            <p:cNvPr id="35842" name="Object 12"/>
            <p:cNvGraphicFramePr>
              <a:graphicFrameLocks noChangeAspect="1"/>
            </p:cNvGraphicFramePr>
            <p:nvPr/>
          </p:nvGraphicFramePr>
          <p:xfrm>
            <a:off x="1314704" y="1855158"/>
            <a:ext cx="1147128" cy="692434"/>
          </p:xfrm>
          <a:graphic>
            <a:graphicData uri="http://schemas.openxmlformats.org/presentationml/2006/ole">
              <p:oleObj spid="_x0000_s35842" name="Equation" r:id="rId6" imgW="774360" imgH="469800" progId="Equation.3">
                <p:embed/>
              </p:oleObj>
            </a:graphicData>
          </a:graphic>
        </p:graphicFrame>
        <p:sp>
          <p:nvSpPr>
            <p:cNvPr id="26" name="مستطيل 25"/>
            <p:cNvSpPr/>
            <p:nvPr/>
          </p:nvSpPr>
          <p:spPr>
            <a:xfrm>
              <a:off x="2575566" y="1988511"/>
              <a:ext cx="1634044" cy="387818"/>
            </a:xfrm>
            <a:prstGeom prst="rect">
              <a:avLst/>
            </a:prstGeom>
          </p:spPr>
          <p:txBody>
            <a:bodyPr wrap="none">
              <a:spAutoFit/>
            </a:bodyPr>
            <a:lstStyle/>
            <a:p>
              <a:pPr>
                <a:defRPr/>
              </a:pPr>
              <a:r>
                <a:rPr lang="en-US" sz="2000" dirty="0">
                  <a:latin typeface="Times New Roman" pitchFamily="18" charset="0"/>
                  <a:cs typeface="Times New Roman" pitchFamily="18" charset="0"/>
                </a:rPr>
                <a:t>~ N</a:t>
              </a:r>
              <a:r>
                <a:rPr lang="en-US" sz="2000" kern="0" dirty="0">
                  <a:solidFill>
                    <a:schemeClr val="tx2"/>
                  </a:solidFill>
                  <a:latin typeface="Times New Roman" pitchFamily="18" charset="0"/>
                  <a:cs typeface="Times New Roman" pitchFamily="18" charset="0"/>
                </a:rPr>
                <a:t> ( µ, </a:t>
              </a:r>
              <a:r>
                <a:rPr lang="el-GR" sz="2000" kern="0" dirty="0">
                  <a:solidFill>
                    <a:schemeClr val="tx2"/>
                  </a:solidFill>
                  <a:latin typeface="Times New Roman" pitchFamily="18" charset="0"/>
                  <a:cs typeface="Times New Roman" pitchFamily="18" charset="0"/>
                </a:rPr>
                <a:t>σ</a:t>
              </a:r>
              <a:r>
                <a:rPr lang="en-US" sz="2000" kern="0" baseline="30000" dirty="0" smtClean="0">
                  <a:solidFill>
                    <a:schemeClr val="tx2"/>
                  </a:solidFill>
                  <a:latin typeface="Times New Roman" pitchFamily="18" charset="0"/>
                  <a:cs typeface="Times New Roman" pitchFamily="18" charset="0"/>
                </a:rPr>
                <a:t>2</a:t>
              </a:r>
              <a:r>
                <a:rPr lang="en-US" sz="2000" kern="0" dirty="0" smtClean="0">
                  <a:solidFill>
                    <a:schemeClr val="tx2"/>
                  </a:solidFill>
                  <a:latin typeface="Times New Roman" pitchFamily="18" charset="0"/>
                  <a:cs typeface="Times New Roman" pitchFamily="18" charset="0"/>
                </a:rPr>
                <a:t>/n</a:t>
              </a:r>
              <a:r>
                <a:rPr lang="en-US" sz="2000" kern="0" dirty="0">
                  <a:solidFill>
                    <a:schemeClr val="tx2"/>
                  </a:solidFill>
                  <a:latin typeface="Times New Roman" pitchFamily="18" charset="0"/>
                  <a:cs typeface="Times New Roman" pitchFamily="18" charset="0"/>
                </a:rPr>
                <a:t>)</a:t>
              </a:r>
              <a:r>
                <a:rPr lang="en-US" sz="2000" kern="0" baseline="30000" dirty="0">
                  <a:solidFill>
                    <a:schemeClr val="tx2"/>
                  </a:solidFill>
                  <a:latin typeface="Times New Roman" pitchFamily="18" charset="0"/>
                  <a:cs typeface="Times New Roman" pitchFamily="18" charset="0"/>
                </a:rPr>
                <a:t> </a:t>
              </a:r>
              <a:endParaRPr lang="en-US" sz="2000" dirty="0">
                <a:latin typeface="Arial" charset="0"/>
                <a:cs typeface="Arial" charset="0"/>
              </a:endParaRPr>
            </a:p>
          </p:txBody>
        </p:sp>
      </p:gr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356E57AA-AA3D-4345-B02F-E247EB437A43}" type="slidenum">
              <a:rPr lang="ar-SA" sz="1400"/>
              <a:pPr/>
              <a:t>75</a:t>
            </a:fld>
            <a:endParaRPr lang="en-GB" sz="1400"/>
          </a:p>
        </p:txBody>
      </p:sp>
      <p:sp>
        <p:nvSpPr>
          <p:cNvPr id="36869"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36870"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6871"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17"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defRPr/>
            </a:pPr>
            <a:endParaRPr lang="en-US" sz="2800" u="sng" kern="0" dirty="0">
              <a:latin typeface="+mn-lt"/>
              <a:cs typeface="+mn-cs"/>
            </a:endParaRPr>
          </a:p>
          <a:p>
            <a:pPr marL="742950" lvl="1" indent="-285750" algn="l">
              <a:spcBef>
                <a:spcPct val="20000"/>
              </a:spcBef>
              <a:defRPr/>
            </a:pPr>
            <a:r>
              <a:rPr lang="en-US" sz="2400" u="sng" kern="0" dirty="0">
                <a:solidFill>
                  <a:schemeClr val="accent1">
                    <a:lumMod val="50000"/>
                  </a:schemeClr>
                </a:solidFill>
                <a:latin typeface="Times New Roman" pitchFamily="18" charset="0"/>
                <a:cs typeface="Times New Roman" pitchFamily="18" charset="0"/>
              </a:rPr>
              <a:t>Result (2)</a:t>
            </a:r>
          </a:p>
          <a:p>
            <a:pPr marL="742950" lvl="1" indent="-285750" algn="l">
              <a:spcBef>
                <a:spcPct val="20000"/>
              </a:spcBef>
              <a:defRPr/>
            </a:pPr>
            <a:r>
              <a:rPr lang="en-US" sz="2000" kern="0" dirty="0">
                <a:solidFill>
                  <a:schemeClr val="tx2"/>
                </a:solidFill>
                <a:latin typeface="Times New Roman" pitchFamily="18" charset="0"/>
                <a:cs typeface="Times New Roman" pitchFamily="18" charset="0"/>
              </a:rPr>
              <a:t>If </a:t>
            </a:r>
            <a:r>
              <a:rPr lang="el-GR" sz="2000" kern="0" dirty="0">
                <a:solidFill>
                  <a:schemeClr val="tx2"/>
                </a:solidFill>
                <a:latin typeface="Times New Roman" pitchFamily="18" charset="0"/>
                <a:cs typeface="Times New Roman" pitchFamily="18" charset="0"/>
              </a:rPr>
              <a:t>σ</a:t>
            </a:r>
            <a:r>
              <a:rPr lang="en-US" sz="2000" kern="0" baseline="30000" dirty="0">
                <a:solidFill>
                  <a:schemeClr val="tx2"/>
                </a:solidFill>
                <a:latin typeface="Times New Roman" pitchFamily="18" charset="0"/>
                <a:cs typeface="Times New Roman" pitchFamily="18" charset="0"/>
              </a:rPr>
              <a:t>2 </a:t>
            </a:r>
            <a:r>
              <a:rPr lang="en-US" sz="2000" kern="0" dirty="0">
                <a:solidFill>
                  <a:schemeClr val="tx2"/>
                </a:solidFill>
                <a:latin typeface="Times New Roman" pitchFamily="18" charset="0"/>
                <a:cs typeface="Times New Roman" pitchFamily="18" charset="0"/>
              </a:rPr>
              <a:t>is unknown in the central limit theorem, then  </a:t>
            </a:r>
            <a:r>
              <a:rPr lang="en-US" sz="2000" u="sng" kern="0" dirty="0">
                <a:solidFill>
                  <a:schemeClr val="tx2"/>
                </a:solidFill>
                <a:latin typeface="Times New Roman" pitchFamily="18" charset="0"/>
                <a:cs typeface="Times New Roman" pitchFamily="18" charset="0"/>
              </a:rPr>
              <a:t>s</a:t>
            </a:r>
            <a:r>
              <a:rPr lang="en-US" sz="2000" kern="0" dirty="0">
                <a:solidFill>
                  <a:schemeClr val="tx2"/>
                </a:solidFill>
                <a:latin typeface="Times New Roman" pitchFamily="18" charset="0"/>
                <a:cs typeface="Times New Roman" pitchFamily="18" charset="0"/>
              </a:rPr>
              <a:t> ( the sample standard deviation ) can be used instead of </a:t>
            </a:r>
            <a:r>
              <a:rPr lang="el-GR" sz="2000" kern="0" dirty="0">
                <a:solidFill>
                  <a:schemeClr val="tx2"/>
                </a:solidFill>
                <a:latin typeface="Times New Roman" pitchFamily="18" charset="0"/>
                <a:cs typeface="Times New Roman" pitchFamily="18" charset="0"/>
              </a:rPr>
              <a:t>σ</a:t>
            </a:r>
            <a:r>
              <a:rPr lang="en-US" sz="2000" kern="0" dirty="0">
                <a:solidFill>
                  <a:schemeClr val="tx2"/>
                </a:solidFill>
                <a:latin typeface="Times New Roman" pitchFamily="18" charset="0"/>
                <a:cs typeface="Times New Roman" pitchFamily="18" charset="0"/>
              </a:rPr>
              <a:t>, that is</a:t>
            </a:r>
          </a:p>
          <a:p>
            <a:pPr marL="742950" lvl="1" indent="-285750" algn="l">
              <a:spcBef>
                <a:spcPct val="20000"/>
              </a:spcBef>
              <a:defRPr/>
            </a:pPr>
            <a:endParaRPr lang="en-US" sz="2000" kern="0" dirty="0">
              <a:solidFill>
                <a:schemeClr val="tx2"/>
              </a:solidFill>
              <a:latin typeface="Times New Roman" pitchFamily="18" charset="0"/>
              <a:cs typeface="Times New Roman" pitchFamily="18" charset="0"/>
            </a:endParaRPr>
          </a:p>
          <a:p>
            <a:pPr marL="742950" lvl="1" indent="-285750" algn="l">
              <a:spcBef>
                <a:spcPct val="20000"/>
              </a:spcBef>
              <a:defRPr/>
            </a:pPr>
            <a:endParaRPr lang="en-US" sz="2000" kern="0" dirty="0">
              <a:solidFill>
                <a:schemeClr val="tx2"/>
              </a:solidFill>
              <a:latin typeface="Times New Roman" pitchFamily="18" charset="0"/>
              <a:cs typeface="Times New Roman" pitchFamily="18" charset="0"/>
            </a:endParaRPr>
          </a:p>
          <a:p>
            <a:pPr marL="742950" lvl="1" indent="-285750" algn="l">
              <a:spcBef>
                <a:spcPct val="20000"/>
              </a:spcBef>
              <a:defRPr/>
            </a:pPr>
            <a:endParaRPr lang="en-US" sz="2000" kern="0" dirty="0">
              <a:solidFill>
                <a:schemeClr val="tx2"/>
              </a:solidFill>
              <a:latin typeface="Times New Roman" pitchFamily="18" charset="0"/>
              <a:cs typeface="Times New Roman" pitchFamily="18" charset="0"/>
            </a:endParaRPr>
          </a:p>
          <a:p>
            <a:pPr marL="742950" lvl="1" indent="-285750" algn="l">
              <a:spcBef>
                <a:spcPct val="20000"/>
              </a:spcBef>
              <a:defRPr/>
            </a:pPr>
            <a:r>
              <a:rPr lang="en-US" sz="2000" kern="0" dirty="0">
                <a:solidFill>
                  <a:schemeClr val="tx2"/>
                </a:solidFill>
                <a:latin typeface="Times New Roman" pitchFamily="18" charset="0"/>
                <a:cs typeface="Times New Roman" pitchFamily="18" charset="0"/>
              </a:rPr>
              <a:t>Where   </a:t>
            </a:r>
          </a:p>
          <a:p>
            <a:pPr marL="742950" lvl="1" indent="-285750" algn="l">
              <a:spcBef>
                <a:spcPct val="20000"/>
              </a:spcBef>
              <a:defRPr/>
            </a:pPr>
            <a:endParaRPr lang="en-US" sz="2400" kern="0" dirty="0">
              <a:solidFill>
                <a:schemeClr val="tx2"/>
              </a:solidFill>
              <a:latin typeface="Times New Roman" pitchFamily="18" charset="0"/>
              <a:cs typeface="Times New Roman" pitchFamily="18" charset="0"/>
            </a:endParaRPr>
          </a:p>
          <a:p>
            <a:pPr marL="742950" lvl="1" indent="-285750" algn="l">
              <a:spcBef>
                <a:spcPct val="20000"/>
              </a:spcBef>
              <a:defRPr/>
            </a:pPr>
            <a:endParaRPr lang="en-US" sz="2400" kern="0" dirty="0">
              <a:solidFill>
                <a:schemeClr val="tx2"/>
              </a:solidFill>
              <a:latin typeface="Times New Roman" pitchFamily="18" charset="0"/>
              <a:cs typeface="Times New Roman" pitchFamily="18" charset="0"/>
            </a:endParaRPr>
          </a:p>
          <a:p>
            <a:pPr marL="742950" lvl="1" indent="-285750" algn="l">
              <a:spcBef>
                <a:spcPct val="20000"/>
              </a:spcBef>
              <a:defRPr/>
            </a:pPr>
            <a:r>
              <a:rPr lang="en-US" sz="2400" kern="0" dirty="0">
                <a:solidFill>
                  <a:schemeClr val="tx2"/>
                </a:solidFill>
                <a:latin typeface="Times New Roman" pitchFamily="18" charset="0"/>
                <a:cs typeface="Times New Roman" pitchFamily="18" charset="0"/>
              </a:rPr>
              <a:t> </a:t>
            </a:r>
          </a:p>
          <a:p>
            <a:pPr marL="742950" lvl="1" indent="-285750" algn="l">
              <a:spcBef>
                <a:spcPct val="20000"/>
              </a:spcBef>
              <a:defRPr/>
            </a:pPr>
            <a:r>
              <a:rPr lang="en-US" sz="2400" kern="0" dirty="0">
                <a:solidFill>
                  <a:schemeClr val="tx2"/>
                </a:solidFill>
                <a:latin typeface="Times New Roman" pitchFamily="18" charset="0"/>
                <a:cs typeface="Times New Roman" pitchFamily="18" charset="0"/>
              </a:rPr>
              <a:t>  </a:t>
            </a:r>
          </a:p>
          <a:p>
            <a:pPr marL="742950" lvl="1" indent="-285750" algn="l">
              <a:spcBef>
                <a:spcPct val="20000"/>
              </a:spcBef>
              <a:defRPr/>
            </a:pPr>
            <a:endParaRPr lang="en-US" sz="2400" kern="0" dirty="0">
              <a:solidFill>
                <a:schemeClr val="tx2"/>
              </a:solidFill>
              <a:latin typeface="Times New Roman" pitchFamily="18" charset="0"/>
              <a:cs typeface="Times New Roman" pitchFamily="18" charset="0"/>
            </a:endParaRPr>
          </a:p>
          <a:p>
            <a:pPr marL="742950" lvl="1" indent="-285750" algn="l">
              <a:spcBef>
                <a:spcPct val="20000"/>
              </a:spcBef>
              <a:defRPr/>
            </a:pPr>
            <a:endParaRPr lang="en-US" sz="2400" u="sng" kern="0" dirty="0">
              <a:solidFill>
                <a:schemeClr val="accent1">
                  <a:lumMod val="50000"/>
                </a:schemeClr>
              </a:solidFill>
              <a:latin typeface="Times New Roman" pitchFamily="18" charset="0"/>
              <a:cs typeface="Times New Roman" pitchFamily="18" charset="0"/>
            </a:endParaRPr>
          </a:p>
          <a:p>
            <a:pPr marL="742950" lvl="1" indent="-285750" algn="l">
              <a:spcBef>
                <a:spcPct val="20000"/>
              </a:spcBef>
              <a:defRPr/>
            </a:pPr>
            <a:endParaRPr lang="en-US" sz="2400" u="sng" kern="0" dirty="0">
              <a:solidFill>
                <a:schemeClr val="accent1">
                  <a:lumMod val="50000"/>
                </a:schemeClr>
              </a:solidFill>
              <a:latin typeface="Times New Roman" pitchFamily="18" charset="0"/>
              <a:cs typeface="Times New Roman" pitchFamily="18" charset="0"/>
            </a:endParaRPr>
          </a:p>
          <a:p>
            <a:pPr marL="742950" lvl="1" indent="-285750" algn="l">
              <a:spcBef>
                <a:spcPct val="20000"/>
              </a:spcBef>
              <a:defRPr/>
            </a:pPr>
            <a:r>
              <a:rPr lang="en-US" sz="2800" u="sng" kern="0" dirty="0">
                <a:latin typeface="+mn-lt"/>
                <a:cs typeface="+mn-cs"/>
              </a:rPr>
              <a:t> </a:t>
            </a:r>
          </a:p>
          <a:p>
            <a:pPr marL="742950" lvl="1" indent="-285750" algn="l">
              <a:spcBef>
                <a:spcPct val="20000"/>
              </a:spcBef>
              <a:defRPr/>
            </a:pPr>
            <a:endParaRPr lang="en-US" sz="2800" kern="0" dirty="0">
              <a:latin typeface="Times New Roman" pitchFamily="18" charset="0"/>
              <a:cs typeface="Times New Roman" pitchFamily="18" charset="0"/>
            </a:endParaRPr>
          </a:p>
        </p:txBody>
      </p:sp>
      <p:grpSp>
        <p:nvGrpSpPr>
          <p:cNvPr id="36873" name="مجموعة 8"/>
          <p:cNvGrpSpPr>
            <a:grpSpLocks/>
          </p:cNvGrpSpPr>
          <p:nvPr/>
        </p:nvGrpSpPr>
        <p:grpSpPr bwMode="auto">
          <a:xfrm>
            <a:off x="2928938" y="2000250"/>
            <a:ext cx="2428875" cy="785813"/>
            <a:chOff x="857224" y="2285992"/>
            <a:chExt cx="2571768" cy="928694"/>
          </a:xfrm>
        </p:grpSpPr>
        <p:graphicFrame>
          <p:nvGraphicFramePr>
            <p:cNvPr id="36867" name="Object 2"/>
            <p:cNvGraphicFramePr>
              <a:graphicFrameLocks noChangeAspect="1"/>
            </p:cNvGraphicFramePr>
            <p:nvPr/>
          </p:nvGraphicFramePr>
          <p:xfrm>
            <a:off x="1028700" y="2357430"/>
            <a:ext cx="2365375" cy="784225"/>
          </p:xfrm>
          <a:graphic>
            <a:graphicData uri="http://schemas.openxmlformats.org/presentationml/2006/ole">
              <p:oleObj spid="_x0000_s36867" name="معادلة" r:id="rId4" imgW="1333440" imgH="444240" progId="Equation.3">
                <p:embed/>
              </p:oleObj>
            </a:graphicData>
          </a:graphic>
        </p:graphicFrame>
        <p:sp>
          <p:nvSpPr>
            <p:cNvPr id="36874" name="مستطيل 7"/>
            <p:cNvSpPr>
              <a:spLocks noChangeArrowheads="1"/>
            </p:cNvSpPr>
            <p:nvPr/>
          </p:nvSpPr>
          <p:spPr bwMode="auto">
            <a:xfrm>
              <a:off x="857224" y="2285992"/>
              <a:ext cx="2571768" cy="928694"/>
            </a:xfrm>
            <a:prstGeom prst="rect">
              <a:avLst/>
            </a:prstGeom>
            <a:noFill/>
            <a:ln w="9525" algn="ctr">
              <a:solidFill>
                <a:schemeClr val="tx1"/>
              </a:solidFill>
              <a:round/>
              <a:headEnd/>
              <a:tailEnd/>
            </a:ln>
          </p:spPr>
          <p:txBody>
            <a:bodyPr/>
            <a:lstStyle/>
            <a:p>
              <a:endParaRPr lang="en-US"/>
            </a:p>
          </p:txBody>
        </p:sp>
      </p:grpSp>
      <p:graphicFrame>
        <p:nvGraphicFramePr>
          <p:cNvPr id="36866" name="Object 5"/>
          <p:cNvGraphicFramePr>
            <a:graphicFrameLocks noChangeAspect="1"/>
          </p:cNvGraphicFramePr>
          <p:nvPr/>
        </p:nvGraphicFramePr>
        <p:xfrm>
          <a:off x="1714500" y="2960688"/>
          <a:ext cx="1589088" cy="611187"/>
        </p:xfrm>
        <a:graphic>
          <a:graphicData uri="http://schemas.openxmlformats.org/presentationml/2006/ole">
            <p:oleObj spid="_x0000_s36866" name="معادلة" r:id="rId5" imgW="1320480" imgH="507960" progId="Equation.3">
              <p:embed/>
            </p:oleObj>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EF1F2EA3-65E0-4037-A369-932403EC2E91}" type="slidenum">
              <a:rPr lang="ar-SA" sz="1400"/>
              <a:pPr/>
              <a:t>76</a:t>
            </a:fld>
            <a:endParaRPr lang="en-GB" sz="1400"/>
          </a:p>
        </p:txBody>
      </p:sp>
      <p:sp>
        <p:nvSpPr>
          <p:cNvPr id="83971"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83972"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83973"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83974"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algn="ctr"/>
            <a:endParaRPr lang="en-GB" sz="2800" b="1" u="sng">
              <a:solidFill>
                <a:schemeClr val="accent2"/>
              </a:solidFill>
              <a:latin typeface="Times New Roman" pitchFamily="18" charset="0"/>
              <a:cs typeface="Times New Roman" pitchFamily="18" charset="0"/>
            </a:endParaRPr>
          </a:p>
          <a:p>
            <a:pPr algn="ctr"/>
            <a:r>
              <a:rPr lang="en-GB" sz="2800" b="1" u="sng">
                <a:solidFill>
                  <a:schemeClr val="accent2"/>
                </a:solidFill>
                <a:latin typeface="Times New Roman" pitchFamily="18" charset="0"/>
                <a:cs typeface="Times New Roman" pitchFamily="18" charset="0"/>
              </a:rPr>
              <a:t>Chapter 5: Statistical Inference</a:t>
            </a:r>
          </a:p>
          <a:p>
            <a:pPr algn="l"/>
            <a:endParaRPr lang="en-GB" sz="2400" b="1" u="sng">
              <a:solidFill>
                <a:schemeClr val="accent2"/>
              </a:solidFill>
              <a:latin typeface="Times New Roman" pitchFamily="18" charset="0"/>
              <a:cs typeface="Times New Roman" pitchFamily="18" charset="0"/>
            </a:endParaRPr>
          </a:p>
          <a:p>
            <a:pPr algn="l"/>
            <a:r>
              <a:rPr lang="en-GB" sz="2400" b="1" u="sng">
                <a:solidFill>
                  <a:srgbClr val="3C8C93"/>
                </a:solidFill>
                <a:latin typeface="Times New Roman" pitchFamily="18" charset="0"/>
                <a:cs typeface="Times New Roman" pitchFamily="18" charset="0"/>
              </a:rPr>
              <a:t>5.1 Introduction: </a:t>
            </a:r>
            <a:r>
              <a:rPr lang="en-GB" sz="2000">
                <a:latin typeface="Times New Roman" pitchFamily="18" charset="0"/>
                <a:cs typeface="Times New Roman" pitchFamily="18" charset="0"/>
              </a:rPr>
              <a:t>There are two main purposes in statistics</a:t>
            </a:r>
          </a:p>
          <a:p>
            <a:pPr algn="l">
              <a:buFontTx/>
              <a:buChar char="-"/>
            </a:pPr>
            <a:r>
              <a:rPr lang="en-GB" sz="2000">
                <a:latin typeface="Times New Roman" pitchFamily="18" charset="0"/>
                <a:cs typeface="Times New Roman" pitchFamily="18" charset="0"/>
              </a:rPr>
              <a:t>Organizing and summarizing data (</a:t>
            </a:r>
            <a:r>
              <a:rPr lang="en-GB" sz="2000" u="sng">
                <a:latin typeface="Times New Roman" pitchFamily="18" charset="0"/>
                <a:cs typeface="Times New Roman" pitchFamily="18" charset="0"/>
              </a:rPr>
              <a:t>descriptive statistics</a:t>
            </a:r>
            <a:r>
              <a:rPr lang="en-GB" sz="2000">
                <a:latin typeface="Times New Roman" pitchFamily="18" charset="0"/>
                <a:cs typeface="Times New Roman" pitchFamily="18" charset="0"/>
              </a:rPr>
              <a:t>).</a:t>
            </a:r>
          </a:p>
          <a:p>
            <a:pPr algn="l"/>
            <a:endParaRPr lang="en-GB" sz="2000">
              <a:latin typeface="Times New Roman" pitchFamily="18" charset="0"/>
              <a:cs typeface="Times New Roman" pitchFamily="18" charset="0"/>
            </a:endParaRPr>
          </a:p>
          <a:p>
            <a:pPr algn="l">
              <a:buFontTx/>
              <a:buChar char="-"/>
            </a:pPr>
            <a:r>
              <a:rPr lang="en-GB" sz="2000">
                <a:latin typeface="Times New Roman" pitchFamily="18" charset="0"/>
                <a:cs typeface="Times New Roman" pitchFamily="18" charset="0"/>
              </a:rPr>
              <a:t>Answer research questions about population parameter (</a:t>
            </a:r>
            <a:r>
              <a:rPr lang="en-GB" sz="2000" u="sng">
                <a:latin typeface="Times New Roman" pitchFamily="18" charset="0"/>
                <a:cs typeface="Times New Roman" pitchFamily="18" charset="0"/>
              </a:rPr>
              <a:t>statistical inference</a:t>
            </a:r>
            <a:r>
              <a:rPr lang="en-GB" sz="2000">
                <a:latin typeface="Times New Roman" pitchFamily="18" charset="0"/>
                <a:cs typeface="Times New Roman" pitchFamily="18" charset="0"/>
              </a:rPr>
              <a:t>).</a:t>
            </a:r>
          </a:p>
          <a:p>
            <a:pPr algn="l"/>
            <a:r>
              <a:rPr lang="en-GB" sz="2000">
                <a:latin typeface="Times New Roman" pitchFamily="18" charset="0"/>
                <a:cs typeface="Times New Roman" pitchFamily="18" charset="0"/>
              </a:rPr>
              <a:t>     There are two general areas of statistical inference:</a:t>
            </a:r>
          </a:p>
          <a:p>
            <a:pPr lvl="1" algn="l">
              <a:buFont typeface="Arial" pitchFamily="34" charset="0"/>
              <a:buChar char="•"/>
            </a:pPr>
            <a:r>
              <a:rPr lang="en-GB" sz="2000" b="1">
                <a:solidFill>
                  <a:srgbClr val="00B0F0"/>
                </a:solidFill>
                <a:latin typeface="Times New Roman" pitchFamily="18" charset="0"/>
                <a:cs typeface="Times New Roman" pitchFamily="18" charset="0"/>
              </a:rPr>
              <a:t>  </a:t>
            </a:r>
            <a:r>
              <a:rPr lang="en-GB" sz="2000" b="1" u="sng">
                <a:solidFill>
                  <a:srgbClr val="00B0F0"/>
                </a:solidFill>
                <a:latin typeface="Times New Roman" pitchFamily="18" charset="0"/>
                <a:cs typeface="Times New Roman" pitchFamily="18" charset="0"/>
              </a:rPr>
              <a:t>Hypothesis testing</a:t>
            </a:r>
            <a:r>
              <a:rPr lang="en-GB" sz="2000" u="sng">
                <a:latin typeface="Times New Roman" pitchFamily="18" charset="0"/>
                <a:cs typeface="Times New Roman" pitchFamily="18" charset="0"/>
              </a:rPr>
              <a:t>: </a:t>
            </a:r>
            <a:r>
              <a:rPr lang="en-GB" sz="2000">
                <a:latin typeface="Times New Roman" pitchFamily="18" charset="0"/>
                <a:cs typeface="Times New Roman" pitchFamily="18" charset="0"/>
              </a:rPr>
              <a:t>answering questions about population parameters.</a:t>
            </a:r>
          </a:p>
          <a:p>
            <a:pPr lvl="1" algn="l">
              <a:buFont typeface="Arial" pitchFamily="34" charset="0"/>
              <a:buChar char="•"/>
            </a:pPr>
            <a:r>
              <a:rPr lang="en-GB" sz="2000">
                <a:latin typeface="Times New Roman" pitchFamily="18" charset="0"/>
                <a:cs typeface="Times New Roman" pitchFamily="18" charset="0"/>
              </a:rPr>
              <a:t>  </a:t>
            </a:r>
            <a:r>
              <a:rPr lang="en-GB" sz="2000" b="1" u="sng">
                <a:solidFill>
                  <a:srgbClr val="FF0000"/>
                </a:solidFill>
                <a:latin typeface="Times New Roman" pitchFamily="18" charset="0"/>
                <a:cs typeface="Times New Roman" pitchFamily="18" charset="0"/>
              </a:rPr>
              <a:t>Estimation</a:t>
            </a:r>
            <a:r>
              <a:rPr lang="en-GB" sz="2000" u="sng">
                <a:latin typeface="Times New Roman" pitchFamily="18" charset="0"/>
                <a:cs typeface="Times New Roman" pitchFamily="18" charset="0"/>
              </a:rPr>
              <a:t>: </a:t>
            </a:r>
            <a:r>
              <a:rPr lang="en-GB" sz="2000">
                <a:latin typeface="Times New Roman" pitchFamily="18" charset="0"/>
                <a:cs typeface="Times New Roman" pitchFamily="18" charset="0"/>
              </a:rPr>
              <a:t>approximating the actual values of population parameters.</a:t>
            </a:r>
          </a:p>
          <a:p>
            <a:pPr lvl="1" algn="l"/>
            <a:r>
              <a:rPr lang="en-GB" sz="2000">
                <a:latin typeface="Times New Roman" pitchFamily="18" charset="0"/>
                <a:cs typeface="Times New Roman" pitchFamily="18" charset="0"/>
              </a:rPr>
              <a:t>               there are  two kinds of estimation:</a:t>
            </a:r>
          </a:p>
          <a:p>
            <a:pPr lvl="4" algn="l">
              <a:buFont typeface="Courier New" pitchFamily="49" charset="0"/>
              <a:buChar char="o"/>
            </a:pPr>
            <a:r>
              <a:rPr lang="en-GB" sz="2000">
                <a:solidFill>
                  <a:srgbClr val="FF0000"/>
                </a:solidFill>
                <a:latin typeface="Times New Roman" pitchFamily="18" charset="0"/>
                <a:cs typeface="Times New Roman" pitchFamily="18" charset="0"/>
              </a:rPr>
              <a:t>Point estimation.</a:t>
            </a:r>
          </a:p>
          <a:p>
            <a:pPr lvl="4" algn="l">
              <a:buFont typeface="Courier New" pitchFamily="49" charset="0"/>
              <a:buChar char="o"/>
            </a:pPr>
            <a:r>
              <a:rPr lang="en-GB" sz="2000">
                <a:solidFill>
                  <a:srgbClr val="FF0000"/>
                </a:solidFill>
                <a:latin typeface="Times New Roman" pitchFamily="18" charset="0"/>
                <a:cs typeface="Times New Roman" pitchFamily="18" charset="0"/>
              </a:rPr>
              <a:t>Interval estimation ( confidence interval).</a:t>
            </a:r>
          </a:p>
          <a:p>
            <a:pPr lvl="1" algn="l"/>
            <a:endParaRPr lang="en-GB" sz="2000">
              <a:latin typeface="Times New Roman" pitchFamily="18" charset="0"/>
              <a:cs typeface="Times New Roman" pitchFamily="18" charset="0"/>
            </a:endParaRPr>
          </a:p>
          <a:p>
            <a:pPr algn="l"/>
            <a:endParaRPr lang="en-GB" sz="2000" b="1">
              <a:solidFill>
                <a:srgbClr val="3C8C93"/>
              </a:solidFill>
              <a:latin typeface="Times New Roman" pitchFamily="18" charset="0"/>
              <a:cs typeface="Times New Roman" pitchFamily="18" charset="0"/>
            </a:endParaRPr>
          </a:p>
          <a:p>
            <a:pPr algn="ctr"/>
            <a:r>
              <a:rPr lang="en-GB" sz="2800" b="1" u="sng">
                <a:solidFill>
                  <a:schemeClr val="accent2"/>
                </a:solidFill>
                <a:latin typeface="Times New Roman" pitchFamily="18" charset="0"/>
                <a:cs typeface="Times New Roman" pitchFamily="18" charset="0"/>
              </a:rPr>
              <a:t> </a:t>
            </a:r>
          </a:p>
          <a:p>
            <a:pPr lvl="1" algn="l">
              <a:spcBef>
                <a:spcPct val="20000"/>
              </a:spcBef>
            </a:pPr>
            <a:endParaRPr lang="en-US" sz="2800" u="sng"/>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413AEDCC-E4B9-4160-8795-8ED5DA67716A}" type="slidenum">
              <a:rPr lang="ar-SA" sz="1400"/>
              <a:pPr/>
              <a:t>77</a:t>
            </a:fld>
            <a:endParaRPr lang="en-GB" sz="1400"/>
          </a:p>
        </p:txBody>
      </p:sp>
      <p:sp>
        <p:nvSpPr>
          <p:cNvPr id="37894"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37895"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7896"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17" name="Rectangle 2"/>
          <p:cNvSpPr txBox="1">
            <a:spLocks noChangeArrowheads="1"/>
          </p:cNvSpPr>
          <p:nvPr/>
        </p:nvSpPr>
        <p:spPr bwMode="auto">
          <a:xfrm>
            <a:off x="428625" y="520700"/>
            <a:ext cx="8291513" cy="6337300"/>
          </a:xfrm>
          <a:prstGeom prst="rect">
            <a:avLst/>
          </a:prstGeom>
          <a:noFill/>
          <a:ln w="9525">
            <a:noFill/>
            <a:miter lim="800000"/>
            <a:headEnd/>
            <a:tailEnd/>
          </a:ln>
        </p:spPr>
        <p:txBody>
          <a:bodyPr/>
          <a:lstStyle/>
          <a:p>
            <a:pPr marL="342900" indent="-342900" algn="l">
              <a:spcBef>
                <a:spcPct val="20000"/>
              </a:spcBef>
              <a:defRPr/>
            </a:pPr>
            <a:endParaRPr lang="en-US" sz="2800" u="sng" kern="0" dirty="0">
              <a:latin typeface="+mn-lt"/>
              <a:cs typeface="+mn-cs"/>
            </a:endParaRPr>
          </a:p>
          <a:p>
            <a:pPr marL="742950" lvl="1" indent="-285750" algn="l">
              <a:spcBef>
                <a:spcPct val="20000"/>
              </a:spcBef>
              <a:defRPr/>
            </a:pPr>
            <a:r>
              <a:rPr lang="en-US" sz="2000" kern="0" dirty="0">
                <a:latin typeface="Times New Roman" pitchFamily="18" charset="0"/>
                <a:cs typeface="Times New Roman" pitchFamily="18" charset="0"/>
              </a:rPr>
              <a:t>Here we will consider two types of  population parameters </a:t>
            </a:r>
          </a:p>
        </p:txBody>
      </p:sp>
      <p:cxnSp>
        <p:nvCxnSpPr>
          <p:cNvPr id="37898" name="رابط كسهم مستقيم 7"/>
          <p:cNvCxnSpPr>
            <a:cxnSpLocks noChangeShapeType="1"/>
          </p:cNvCxnSpPr>
          <p:nvPr/>
        </p:nvCxnSpPr>
        <p:spPr bwMode="auto">
          <a:xfrm rot="10800000" flipV="1">
            <a:off x="3286125" y="1357313"/>
            <a:ext cx="1071563" cy="357187"/>
          </a:xfrm>
          <a:prstGeom prst="straightConnector1">
            <a:avLst/>
          </a:prstGeom>
          <a:noFill/>
          <a:ln w="9525" algn="ctr">
            <a:solidFill>
              <a:schemeClr val="tx1"/>
            </a:solidFill>
            <a:round/>
            <a:headEnd/>
            <a:tailEnd type="arrow" w="med" len="med"/>
          </a:ln>
        </p:spPr>
      </p:cxnSp>
      <p:cxnSp>
        <p:nvCxnSpPr>
          <p:cNvPr id="37899" name="رابط كسهم مستقيم 9"/>
          <p:cNvCxnSpPr>
            <a:cxnSpLocks noChangeShapeType="1"/>
          </p:cNvCxnSpPr>
          <p:nvPr/>
        </p:nvCxnSpPr>
        <p:spPr bwMode="auto">
          <a:xfrm>
            <a:off x="4357688" y="1357313"/>
            <a:ext cx="928687" cy="428625"/>
          </a:xfrm>
          <a:prstGeom prst="straightConnector1">
            <a:avLst/>
          </a:prstGeom>
          <a:noFill/>
          <a:ln w="9525" algn="ctr">
            <a:solidFill>
              <a:schemeClr val="tx1"/>
            </a:solidFill>
            <a:round/>
            <a:headEnd/>
            <a:tailEnd type="arrow" w="med" len="med"/>
          </a:ln>
        </p:spPr>
      </p:cxnSp>
      <p:sp>
        <p:nvSpPr>
          <p:cNvPr id="37900" name="مستطيل 10"/>
          <p:cNvSpPr>
            <a:spLocks noChangeArrowheads="1"/>
          </p:cNvSpPr>
          <p:nvPr/>
        </p:nvSpPr>
        <p:spPr bwMode="auto">
          <a:xfrm>
            <a:off x="1000125" y="1857375"/>
            <a:ext cx="2643188" cy="1000125"/>
          </a:xfrm>
          <a:prstGeom prst="rect">
            <a:avLst/>
          </a:prstGeom>
          <a:noFill/>
          <a:ln w="9525" algn="ctr">
            <a:solidFill>
              <a:schemeClr val="tx1"/>
            </a:solidFill>
            <a:round/>
            <a:headEnd/>
            <a:tailEnd/>
          </a:ln>
        </p:spPr>
        <p:txBody>
          <a:bodyPr/>
          <a:lstStyle/>
          <a:p>
            <a:pPr algn="ctr"/>
            <a:r>
              <a:rPr lang="en-US" sz="2000">
                <a:latin typeface="Times New Roman" pitchFamily="18" charset="0"/>
                <a:cs typeface="Times New Roman" pitchFamily="18" charset="0"/>
              </a:rPr>
              <a:t>Population mean: </a:t>
            </a:r>
            <a:r>
              <a:rPr lang="en-US" sz="2000" i="1">
                <a:solidFill>
                  <a:srgbClr val="FF0000"/>
                </a:solidFill>
                <a:latin typeface="Times New Roman" pitchFamily="18" charset="0"/>
                <a:cs typeface="Times New Roman" pitchFamily="18" charset="0"/>
              </a:rPr>
              <a:t>µ</a:t>
            </a:r>
            <a:r>
              <a:rPr lang="en-US" sz="2000" i="1">
                <a:latin typeface="Times New Roman" pitchFamily="18" charset="0"/>
                <a:cs typeface="Times New Roman" pitchFamily="18" charset="0"/>
              </a:rPr>
              <a:t> </a:t>
            </a:r>
          </a:p>
          <a:p>
            <a:pPr algn="l"/>
            <a:r>
              <a:rPr lang="en-US" sz="2000">
                <a:latin typeface="Times New Roman" pitchFamily="18" charset="0"/>
                <a:cs typeface="Times New Roman" pitchFamily="18" charset="0"/>
              </a:rPr>
              <a:t>( for quantitative variable)</a:t>
            </a:r>
          </a:p>
        </p:txBody>
      </p:sp>
      <p:sp>
        <p:nvSpPr>
          <p:cNvPr id="37901" name="مستطيل 11"/>
          <p:cNvSpPr>
            <a:spLocks noChangeArrowheads="1"/>
          </p:cNvSpPr>
          <p:nvPr/>
        </p:nvSpPr>
        <p:spPr bwMode="auto">
          <a:xfrm>
            <a:off x="5000625" y="1928813"/>
            <a:ext cx="3786188" cy="571500"/>
          </a:xfrm>
          <a:prstGeom prst="rect">
            <a:avLst/>
          </a:prstGeom>
          <a:noFill/>
          <a:ln w="9525" algn="ctr">
            <a:solidFill>
              <a:schemeClr val="tx1"/>
            </a:solidFill>
            <a:round/>
            <a:headEnd/>
            <a:tailEnd/>
          </a:ln>
        </p:spPr>
        <p:txBody>
          <a:bodyPr/>
          <a:lstStyle/>
          <a:p>
            <a:pPr algn="l"/>
            <a:r>
              <a:rPr lang="en-US" sz="2000">
                <a:latin typeface="Times New Roman" pitchFamily="18" charset="0"/>
                <a:cs typeface="Times New Roman" pitchFamily="18" charset="0"/>
              </a:rPr>
              <a:t>Population proportion   </a:t>
            </a:r>
          </a:p>
        </p:txBody>
      </p:sp>
      <p:graphicFrame>
        <p:nvGraphicFramePr>
          <p:cNvPr id="37890" name="Object 3"/>
          <p:cNvGraphicFramePr>
            <a:graphicFrameLocks noChangeAspect="1"/>
          </p:cNvGraphicFramePr>
          <p:nvPr/>
        </p:nvGraphicFramePr>
        <p:xfrm>
          <a:off x="7358063" y="2081213"/>
          <a:ext cx="204787" cy="204787"/>
        </p:xfrm>
        <a:graphic>
          <a:graphicData uri="http://schemas.openxmlformats.org/presentationml/2006/ole">
            <p:oleObj spid="_x0000_s37890" name="Equation" r:id="rId4" imgW="139680" imgH="139680" progId="Equation.3">
              <p:embed/>
            </p:oleObj>
          </a:graphicData>
        </a:graphic>
      </p:graphicFrame>
      <p:graphicFrame>
        <p:nvGraphicFramePr>
          <p:cNvPr id="37891" name="Object 4"/>
          <p:cNvGraphicFramePr>
            <a:graphicFrameLocks noChangeAspect="1"/>
          </p:cNvGraphicFramePr>
          <p:nvPr/>
        </p:nvGraphicFramePr>
        <p:xfrm>
          <a:off x="3924300" y="3303588"/>
          <a:ext cx="482600" cy="290512"/>
        </p:xfrm>
        <a:graphic>
          <a:graphicData uri="http://schemas.openxmlformats.org/presentationml/2006/ole">
            <p:oleObj spid="_x0000_s37891" name="Equation" r:id="rId5" imgW="203040" imgH="114120" progId="Equation.3">
              <p:embed/>
            </p:oleObj>
          </a:graphicData>
        </a:graphic>
      </p:graphicFrame>
      <p:sp>
        <p:nvSpPr>
          <p:cNvPr id="37902" name="مستطيل 14"/>
          <p:cNvSpPr>
            <a:spLocks noChangeArrowheads="1"/>
          </p:cNvSpPr>
          <p:nvPr/>
        </p:nvSpPr>
        <p:spPr bwMode="auto">
          <a:xfrm>
            <a:off x="3897313" y="3143250"/>
            <a:ext cx="5067300" cy="646113"/>
          </a:xfrm>
          <a:prstGeom prst="rect">
            <a:avLst/>
          </a:prstGeom>
          <a:noFill/>
          <a:ln w="9525" algn="ctr">
            <a:solidFill>
              <a:schemeClr val="tx1"/>
            </a:solidFill>
            <a:round/>
            <a:headEnd/>
            <a:tailEnd/>
          </a:ln>
        </p:spPr>
        <p:txBody>
          <a:bodyPr/>
          <a:lstStyle/>
          <a:p>
            <a:endParaRPr lang="en-US"/>
          </a:p>
        </p:txBody>
      </p:sp>
      <p:sp>
        <p:nvSpPr>
          <p:cNvPr id="37903" name="مستطيل 15"/>
          <p:cNvSpPr>
            <a:spLocks noChangeArrowheads="1"/>
          </p:cNvSpPr>
          <p:nvPr/>
        </p:nvSpPr>
        <p:spPr bwMode="auto">
          <a:xfrm>
            <a:off x="4357688" y="4357688"/>
            <a:ext cx="4286278" cy="2071687"/>
          </a:xfrm>
          <a:prstGeom prst="rect">
            <a:avLst/>
          </a:prstGeom>
          <a:noFill/>
          <a:ln w="9525" algn="ctr">
            <a:solidFill>
              <a:schemeClr val="tx1"/>
            </a:solidFill>
            <a:round/>
            <a:headEnd/>
            <a:tailEnd/>
          </a:ln>
        </p:spPr>
        <p:txBody>
          <a:bodyPr/>
          <a:lstStyle/>
          <a:p>
            <a:pPr algn="l"/>
            <a:r>
              <a:rPr lang="en-US">
                <a:latin typeface="Times New Roman" pitchFamily="18" charset="0"/>
                <a:cs typeface="Times New Roman" pitchFamily="18" charset="0"/>
              </a:rPr>
              <a:t>Examples</a:t>
            </a:r>
            <a:r>
              <a:rPr lang="en-US"/>
              <a:t>:</a:t>
            </a:r>
          </a:p>
          <a:p>
            <a:pPr algn="l">
              <a:buFontTx/>
              <a:buChar char="-"/>
            </a:pPr>
            <a:r>
              <a:rPr lang="en-US"/>
              <a:t>The proportion of Saudi people who have some disease</a:t>
            </a:r>
          </a:p>
          <a:p>
            <a:pPr algn="l">
              <a:buFontTx/>
              <a:buChar char="-"/>
            </a:pPr>
            <a:r>
              <a:rPr lang="en-US"/>
              <a:t> The proportion of smokers in Riyadh.</a:t>
            </a:r>
          </a:p>
          <a:p>
            <a:pPr algn="l">
              <a:buFontTx/>
              <a:buChar char="-"/>
            </a:pPr>
            <a:r>
              <a:rPr lang="en-US"/>
              <a:t> The proportion of Children in Saudi Arabia.</a:t>
            </a:r>
          </a:p>
          <a:p>
            <a:endParaRPr lang="en-US"/>
          </a:p>
        </p:txBody>
      </p:sp>
      <p:sp>
        <p:nvSpPr>
          <p:cNvPr id="37904" name="مستطيل 17"/>
          <p:cNvSpPr>
            <a:spLocks noChangeArrowheads="1"/>
          </p:cNvSpPr>
          <p:nvPr/>
        </p:nvSpPr>
        <p:spPr bwMode="auto">
          <a:xfrm>
            <a:off x="107950" y="3357563"/>
            <a:ext cx="3429000" cy="642937"/>
          </a:xfrm>
          <a:prstGeom prst="rect">
            <a:avLst/>
          </a:prstGeom>
          <a:noFill/>
          <a:ln w="9525" algn="ctr">
            <a:solidFill>
              <a:schemeClr val="tx1"/>
            </a:solidFill>
            <a:round/>
            <a:headEnd/>
            <a:tailEnd/>
          </a:ln>
        </p:spPr>
        <p:txBody>
          <a:bodyPr/>
          <a:lstStyle/>
          <a:p>
            <a:pPr algn="l"/>
            <a:r>
              <a:rPr lang="en-US">
                <a:latin typeface="Times New Roman" pitchFamily="18" charset="0"/>
                <a:cs typeface="Times New Roman" pitchFamily="18" charset="0"/>
              </a:rPr>
              <a:t>µ=The average ( mean ) value for some qualitative variable.</a:t>
            </a:r>
          </a:p>
        </p:txBody>
      </p:sp>
      <p:cxnSp>
        <p:nvCxnSpPr>
          <p:cNvPr id="37905" name="رابط كسهم مستقيم 19"/>
          <p:cNvCxnSpPr>
            <a:cxnSpLocks noChangeShapeType="1"/>
          </p:cNvCxnSpPr>
          <p:nvPr/>
        </p:nvCxnSpPr>
        <p:spPr bwMode="auto">
          <a:xfrm rot="5400000">
            <a:off x="6215856" y="2785269"/>
            <a:ext cx="428625" cy="1588"/>
          </a:xfrm>
          <a:prstGeom prst="straightConnector1">
            <a:avLst/>
          </a:prstGeom>
          <a:noFill/>
          <a:ln w="9525" algn="ctr">
            <a:solidFill>
              <a:schemeClr val="tx1"/>
            </a:solidFill>
            <a:round/>
            <a:headEnd/>
            <a:tailEnd type="arrow" w="med" len="med"/>
          </a:ln>
        </p:spPr>
      </p:cxnSp>
      <p:cxnSp>
        <p:nvCxnSpPr>
          <p:cNvPr id="37906" name="رابط كسهم مستقيم 22"/>
          <p:cNvCxnSpPr>
            <a:cxnSpLocks noChangeShapeType="1"/>
          </p:cNvCxnSpPr>
          <p:nvPr/>
        </p:nvCxnSpPr>
        <p:spPr bwMode="auto">
          <a:xfrm rot="5400000">
            <a:off x="6252369" y="4107656"/>
            <a:ext cx="355600" cy="1588"/>
          </a:xfrm>
          <a:prstGeom prst="straightConnector1">
            <a:avLst/>
          </a:prstGeom>
          <a:noFill/>
          <a:ln w="9525" algn="ctr">
            <a:solidFill>
              <a:schemeClr val="tx1"/>
            </a:solidFill>
            <a:round/>
            <a:headEnd/>
            <a:tailEnd type="arrow" w="med" len="med"/>
          </a:ln>
        </p:spPr>
      </p:cxnSp>
      <p:cxnSp>
        <p:nvCxnSpPr>
          <p:cNvPr id="37907" name="رابط كسهم مستقيم 24"/>
          <p:cNvCxnSpPr>
            <a:cxnSpLocks noChangeShapeType="1"/>
          </p:cNvCxnSpPr>
          <p:nvPr/>
        </p:nvCxnSpPr>
        <p:spPr bwMode="auto">
          <a:xfrm rot="5400000">
            <a:off x="2286000" y="3143250"/>
            <a:ext cx="285750" cy="0"/>
          </a:xfrm>
          <a:prstGeom prst="straightConnector1">
            <a:avLst/>
          </a:prstGeom>
          <a:noFill/>
          <a:ln w="9525" algn="ctr">
            <a:solidFill>
              <a:schemeClr val="tx1"/>
            </a:solidFill>
            <a:round/>
            <a:headEnd/>
            <a:tailEnd type="arrow" w="med" len="med"/>
          </a:ln>
        </p:spPr>
      </p:cxnSp>
      <p:cxnSp>
        <p:nvCxnSpPr>
          <p:cNvPr id="37908" name="رابط كسهم مستقيم 26"/>
          <p:cNvCxnSpPr>
            <a:cxnSpLocks noChangeShapeType="1"/>
          </p:cNvCxnSpPr>
          <p:nvPr/>
        </p:nvCxnSpPr>
        <p:spPr bwMode="auto">
          <a:xfrm rot="5400000">
            <a:off x="2322513" y="4260850"/>
            <a:ext cx="355600" cy="0"/>
          </a:xfrm>
          <a:prstGeom prst="straightConnector1">
            <a:avLst/>
          </a:prstGeom>
          <a:noFill/>
          <a:ln w="9525" algn="ctr">
            <a:solidFill>
              <a:schemeClr val="tx1"/>
            </a:solidFill>
            <a:round/>
            <a:headEnd/>
            <a:tailEnd type="arrow" w="med" len="med"/>
          </a:ln>
        </p:spPr>
      </p:cxnSp>
      <p:sp>
        <p:nvSpPr>
          <p:cNvPr id="37909" name="مستطيل 27"/>
          <p:cNvSpPr>
            <a:spLocks noChangeArrowheads="1"/>
          </p:cNvSpPr>
          <p:nvPr/>
        </p:nvSpPr>
        <p:spPr bwMode="auto">
          <a:xfrm>
            <a:off x="71438" y="4510088"/>
            <a:ext cx="4143375" cy="1714500"/>
          </a:xfrm>
          <a:prstGeom prst="rect">
            <a:avLst/>
          </a:prstGeom>
          <a:noFill/>
          <a:ln w="9525" algn="ctr">
            <a:solidFill>
              <a:schemeClr val="tx1"/>
            </a:solidFill>
            <a:round/>
            <a:headEnd/>
            <a:tailEnd/>
          </a:ln>
        </p:spPr>
        <p:txBody>
          <a:bodyPr/>
          <a:lstStyle/>
          <a:p>
            <a:pPr algn="l"/>
            <a:r>
              <a:rPr lang="en-US" dirty="0">
                <a:latin typeface="Times New Roman" pitchFamily="18" charset="0"/>
                <a:cs typeface="Times New Roman" pitchFamily="18" charset="0"/>
              </a:rPr>
              <a:t>Examples</a:t>
            </a:r>
            <a:r>
              <a:rPr lang="en-US" dirty="0"/>
              <a:t>:</a:t>
            </a:r>
          </a:p>
          <a:p>
            <a:pPr algn="l">
              <a:buFontTx/>
              <a:buChar char="-"/>
            </a:pPr>
            <a:r>
              <a:rPr lang="en-US" dirty="0"/>
              <a:t>The mean life span for some bacteria</a:t>
            </a:r>
          </a:p>
          <a:p>
            <a:pPr algn="l">
              <a:buFontTx/>
              <a:buChar char="-"/>
            </a:pPr>
            <a:r>
              <a:rPr lang="en-US" dirty="0"/>
              <a:t> </a:t>
            </a:r>
            <a:r>
              <a:rPr lang="en-US" dirty="0">
                <a:solidFill>
                  <a:srgbClr val="FF0000"/>
                </a:solidFill>
              </a:rPr>
              <a:t>The income mean for some bacteria</a:t>
            </a:r>
          </a:p>
          <a:p>
            <a:pPr algn="l">
              <a:buFontTx/>
              <a:buChar char="-"/>
            </a:pPr>
            <a:r>
              <a:rPr lang="en-US" dirty="0"/>
              <a:t> The income mean of government employee in Saudi Arabia.</a:t>
            </a:r>
          </a:p>
        </p:txBody>
      </p:sp>
      <p:graphicFrame>
        <p:nvGraphicFramePr>
          <p:cNvPr id="37892" name="Object 23"/>
          <p:cNvGraphicFramePr>
            <a:graphicFrameLocks noChangeAspect="1"/>
          </p:cNvGraphicFramePr>
          <p:nvPr/>
        </p:nvGraphicFramePr>
        <p:xfrm>
          <a:off x="4379913" y="3141663"/>
          <a:ext cx="4440237" cy="574675"/>
        </p:xfrm>
        <a:graphic>
          <a:graphicData uri="http://schemas.openxmlformats.org/presentationml/2006/ole">
            <p:oleObj spid="_x0000_s37892" name="Equation" r:id="rId6" imgW="2400120" imgH="304560" progId="Equation.3">
              <p:embed/>
            </p:oleObj>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D40C8CB3-CF79-402C-81F3-51DB1E74AE94}" type="slidenum">
              <a:rPr lang="ar-SA" sz="1400"/>
              <a:pPr/>
              <a:t>78</a:t>
            </a:fld>
            <a:endParaRPr lang="en-GB" sz="1400"/>
          </a:p>
        </p:txBody>
      </p:sp>
      <p:sp>
        <p:nvSpPr>
          <p:cNvPr id="38916"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38917"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8918"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38919"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defTabSz="1781175">
              <a:spcBef>
                <a:spcPct val="20000"/>
              </a:spcBef>
              <a:tabLst>
                <a:tab pos="2695575" algn="l"/>
                <a:tab pos="3408363" algn="l"/>
                <a:tab pos="3586163" algn="l"/>
                <a:tab pos="5830888" algn="l"/>
                <a:tab pos="7623175" algn="l"/>
                <a:tab pos="7802563" algn="l"/>
                <a:tab pos="7897813" algn="l"/>
              </a:tabLst>
            </a:pPr>
            <a:endParaRPr lang="en-US" sz="2800" u="sng"/>
          </a:p>
          <a:p>
            <a:pPr marL="342900" indent="-342900" algn="l" defTabSz="1781175">
              <a:spcBef>
                <a:spcPct val="20000"/>
              </a:spcBef>
              <a:tabLst>
                <a:tab pos="2695575" algn="l"/>
                <a:tab pos="3408363" algn="l"/>
                <a:tab pos="3586163" algn="l"/>
                <a:tab pos="5830888" algn="l"/>
                <a:tab pos="7623175" algn="l"/>
                <a:tab pos="7802563" algn="l"/>
                <a:tab pos="7897813" algn="l"/>
              </a:tabLst>
            </a:pPr>
            <a:r>
              <a:rPr lang="en-US" sz="2600" b="1" u="sng">
                <a:solidFill>
                  <a:srgbClr val="008080"/>
                </a:solidFill>
                <a:latin typeface="Times New Roman" pitchFamily="18" charset="0"/>
                <a:cs typeface="Times New Roman" pitchFamily="18" charset="0"/>
              </a:rPr>
              <a:t>5.2: Estimation of Population Mean: </a:t>
            </a:r>
            <a:r>
              <a:rPr lang="el-GR" sz="2600" b="1" u="sng">
                <a:solidFill>
                  <a:srgbClr val="008080"/>
                </a:solidFill>
                <a:latin typeface="Times New Roman" pitchFamily="18" charset="0"/>
                <a:cs typeface="Times New Roman" pitchFamily="18" charset="0"/>
              </a:rPr>
              <a:t>μ</a:t>
            </a:r>
          </a:p>
          <a:p>
            <a:pPr marL="342900" indent="-342900" algn="l" defTabSz="1781175">
              <a:spcBef>
                <a:spcPct val="20000"/>
              </a:spcBef>
              <a:buFontTx/>
              <a:buAutoNum type="arabicParenR"/>
              <a:tabLst>
                <a:tab pos="2695575" algn="l"/>
                <a:tab pos="3408363" algn="l"/>
                <a:tab pos="3586163" algn="l"/>
                <a:tab pos="5830888" algn="l"/>
                <a:tab pos="7623175" algn="l"/>
                <a:tab pos="7802563" algn="l"/>
                <a:tab pos="7897813" algn="l"/>
              </a:tabLst>
            </a:pPr>
            <a:r>
              <a:rPr lang="en-US" sz="2400" u="sng">
                <a:solidFill>
                  <a:srgbClr val="008080"/>
                </a:solidFill>
                <a:latin typeface="Times New Roman" pitchFamily="18" charset="0"/>
                <a:cs typeface="Times New Roman" pitchFamily="18" charset="0"/>
              </a:rPr>
              <a:t>Point Estimation:</a:t>
            </a:r>
          </a:p>
          <a:p>
            <a:pPr marL="342900" indent="-342900" algn="l" defTabSz="1781175">
              <a:spcBef>
                <a:spcPct val="20000"/>
              </a:spcBef>
              <a:buFontTx/>
              <a:buChar char="•"/>
              <a:tabLst>
                <a:tab pos="2695575" algn="l"/>
                <a:tab pos="3408363" algn="l"/>
                <a:tab pos="3586163" algn="l"/>
                <a:tab pos="5830888" algn="l"/>
                <a:tab pos="7623175" algn="l"/>
                <a:tab pos="7802563" algn="l"/>
                <a:tab pos="7897813" algn="l"/>
              </a:tabLst>
            </a:pPr>
            <a:r>
              <a:rPr lang="en-US" sz="2400">
                <a:latin typeface="Times New Roman" pitchFamily="18" charset="0"/>
                <a:cs typeface="Times New Roman" pitchFamily="18" charset="0"/>
              </a:rPr>
              <a:t>A point estimate is </a:t>
            </a:r>
            <a:r>
              <a:rPr lang="en-US" sz="2400">
                <a:solidFill>
                  <a:srgbClr val="FF0000"/>
                </a:solidFill>
                <a:latin typeface="Times New Roman" pitchFamily="18" charset="0"/>
                <a:cs typeface="Times New Roman" pitchFamily="18" charset="0"/>
              </a:rPr>
              <a:t>a single number </a:t>
            </a:r>
            <a:r>
              <a:rPr lang="en-US" sz="2400">
                <a:latin typeface="Times New Roman" pitchFamily="18" charset="0"/>
                <a:cs typeface="Times New Roman" pitchFamily="18" charset="0"/>
              </a:rPr>
              <a:t>used to estimate the corresponding population </a:t>
            </a:r>
            <a:r>
              <a:rPr lang="en-US" sz="2400" b="1">
                <a:latin typeface="Times New Roman" pitchFamily="18" charset="0"/>
                <a:cs typeface="Times New Roman" pitchFamily="18" charset="0"/>
              </a:rPr>
              <a:t>parameter</a:t>
            </a:r>
            <a:r>
              <a:rPr lang="en-US" sz="2400">
                <a:latin typeface="Times New Roman" pitchFamily="18" charset="0"/>
                <a:cs typeface="Times New Roman" pitchFamily="18" charset="0"/>
              </a:rPr>
              <a:t>.</a:t>
            </a:r>
          </a:p>
          <a:p>
            <a:pPr marL="342900" indent="-342900" algn="l" defTabSz="1781175">
              <a:spcBef>
                <a:spcPct val="20000"/>
              </a:spcBef>
              <a:buFontTx/>
              <a:buChar char="•"/>
              <a:tabLst>
                <a:tab pos="2695575" algn="l"/>
                <a:tab pos="3408363" algn="l"/>
                <a:tab pos="3586163" algn="l"/>
                <a:tab pos="5830888" algn="l"/>
                <a:tab pos="7623175" algn="l"/>
                <a:tab pos="7802563" algn="l"/>
                <a:tab pos="7897813" algn="l"/>
              </a:tabLst>
            </a:pPr>
            <a:r>
              <a:rPr lang="en-US" sz="2400">
                <a:latin typeface="Times New Roman" pitchFamily="18" charset="0"/>
                <a:cs typeface="Times New Roman" pitchFamily="18" charset="0"/>
              </a:rPr>
              <a:t> </a:t>
            </a:r>
          </a:p>
          <a:p>
            <a:pPr marL="342900" indent="-342900" algn="l" defTabSz="1781175">
              <a:spcBef>
                <a:spcPct val="20000"/>
              </a:spcBef>
              <a:tabLst>
                <a:tab pos="2695575" algn="l"/>
                <a:tab pos="3408363" algn="l"/>
                <a:tab pos="3586163" algn="l"/>
                <a:tab pos="5830888" algn="l"/>
                <a:tab pos="7623175" algn="l"/>
                <a:tab pos="7802563" algn="l"/>
                <a:tab pos="7897813" algn="l"/>
              </a:tabLst>
            </a:pPr>
            <a:r>
              <a:rPr lang="en-US" sz="2400">
                <a:latin typeface="Times New Roman" pitchFamily="18" charset="0"/>
                <a:cs typeface="Times New Roman" pitchFamily="18" charset="0"/>
              </a:rPr>
              <a:t>That is , the sample mean is a point estimate of the population mean.</a:t>
            </a:r>
          </a:p>
          <a:p>
            <a:pPr marL="342900" indent="-342900" algn="l" defTabSz="1781175">
              <a:spcBef>
                <a:spcPct val="20000"/>
              </a:spcBef>
              <a:tabLst>
                <a:tab pos="2695575" algn="l"/>
                <a:tab pos="3408363" algn="l"/>
                <a:tab pos="3586163" algn="l"/>
                <a:tab pos="5830888" algn="l"/>
                <a:tab pos="7623175" algn="l"/>
                <a:tab pos="7802563" algn="l"/>
                <a:tab pos="7897813" algn="l"/>
              </a:tabLst>
            </a:pPr>
            <a:r>
              <a:rPr lang="en-US" sz="2400">
                <a:latin typeface="Times New Roman" pitchFamily="18" charset="0"/>
                <a:cs typeface="Times New Roman" pitchFamily="18" charset="0"/>
              </a:rPr>
              <a:t>------------------------------------------------------------------</a:t>
            </a:r>
          </a:p>
          <a:p>
            <a:pPr marL="342900" indent="-342900" algn="l" defTabSz="1781175">
              <a:spcBef>
                <a:spcPct val="20000"/>
              </a:spcBef>
              <a:tabLst>
                <a:tab pos="2695575" algn="l"/>
                <a:tab pos="3408363" algn="l"/>
                <a:tab pos="3586163" algn="l"/>
                <a:tab pos="5830888" algn="l"/>
                <a:tab pos="7623175" algn="l"/>
                <a:tab pos="7802563" algn="l"/>
                <a:tab pos="7897813" algn="l"/>
              </a:tabLst>
            </a:pPr>
            <a:r>
              <a:rPr lang="en-US" sz="2400" u="sng">
                <a:solidFill>
                  <a:srgbClr val="008080"/>
                </a:solidFill>
                <a:latin typeface="Times New Roman" pitchFamily="18" charset="0"/>
                <a:cs typeface="Times New Roman" pitchFamily="18" charset="0"/>
              </a:rPr>
              <a:t>2) Interval Estimation (Confidence Interval:C.I) of </a:t>
            </a:r>
            <a:r>
              <a:rPr lang="el-GR" sz="2400" u="sng">
                <a:solidFill>
                  <a:srgbClr val="008080"/>
                </a:solidFill>
                <a:latin typeface="Times New Roman" pitchFamily="18" charset="0"/>
                <a:cs typeface="Times New Roman" pitchFamily="18" charset="0"/>
              </a:rPr>
              <a:t>μ</a:t>
            </a:r>
            <a:r>
              <a:rPr lang="en-US" sz="2400" u="sng">
                <a:solidFill>
                  <a:srgbClr val="008080"/>
                </a:solidFill>
                <a:latin typeface="Times New Roman" pitchFamily="18" charset="0"/>
                <a:cs typeface="Times New Roman" pitchFamily="18" charset="0"/>
              </a:rPr>
              <a:t>  </a:t>
            </a:r>
            <a:endParaRPr lang="el-GR" sz="2400" u="sng">
              <a:solidFill>
                <a:srgbClr val="008080"/>
              </a:solidFill>
              <a:latin typeface="Times New Roman" pitchFamily="18" charset="0"/>
              <a:cs typeface="Times New Roman" pitchFamily="18" charset="0"/>
            </a:endParaRPr>
          </a:p>
          <a:p>
            <a:pPr marL="342900" indent="-342900" algn="l" defTabSz="1781175">
              <a:buFontTx/>
              <a:buChar char="•"/>
              <a:tabLst>
                <a:tab pos="2695575" algn="l"/>
                <a:tab pos="3408363" algn="l"/>
                <a:tab pos="3586163" algn="l"/>
                <a:tab pos="5830888" algn="l"/>
                <a:tab pos="7623175" algn="l"/>
                <a:tab pos="7802563" algn="l"/>
                <a:tab pos="7897813" algn="l"/>
              </a:tabLst>
            </a:pPr>
            <a:r>
              <a:rPr lang="en-US" sz="2400" u="sng">
                <a:solidFill>
                  <a:srgbClr val="333399"/>
                </a:solidFill>
                <a:latin typeface="Times New Roman" pitchFamily="18" charset="0"/>
                <a:cs typeface="Times New Roman" pitchFamily="18" charset="0"/>
              </a:rPr>
              <a:t>Definition: (1-</a:t>
            </a:r>
            <a:r>
              <a:rPr lang="el-GR" sz="2400" i="1" u="sng">
                <a:solidFill>
                  <a:srgbClr val="333399"/>
                </a:solidFill>
                <a:latin typeface="Times New Roman" pitchFamily="18" charset="0"/>
                <a:cs typeface="Times New Roman" pitchFamily="18" charset="0"/>
              </a:rPr>
              <a:t>α</a:t>
            </a:r>
            <a:r>
              <a:rPr lang="en-US" sz="2400" u="sng">
                <a:solidFill>
                  <a:srgbClr val="333399"/>
                </a:solidFill>
                <a:latin typeface="Times New Roman" pitchFamily="18" charset="0"/>
                <a:cs typeface="Times New Roman" pitchFamily="18" charset="0"/>
              </a:rPr>
              <a:t>)100% Confidence Interval:</a:t>
            </a:r>
          </a:p>
          <a:p>
            <a:pPr marL="342900" indent="-342900" algn="l" defTabSz="1781175">
              <a:tabLst>
                <a:tab pos="2695575" algn="l"/>
                <a:tab pos="3408363" algn="l"/>
                <a:tab pos="3586163" algn="l"/>
                <a:tab pos="5830888" algn="l"/>
                <a:tab pos="7623175" algn="l"/>
                <a:tab pos="7802563" algn="l"/>
                <a:tab pos="7897813" algn="l"/>
              </a:tabLst>
            </a:pPr>
            <a:r>
              <a:rPr lang="en-US" sz="2200">
                <a:latin typeface="Times New Roman" pitchFamily="18" charset="0"/>
                <a:cs typeface="Times New Roman" pitchFamily="18" charset="0"/>
              </a:rPr>
              <a:t>(1-</a:t>
            </a:r>
            <a:r>
              <a:rPr lang="el-GR" sz="2200" i="1">
                <a:latin typeface="Times New Roman" pitchFamily="18" charset="0"/>
                <a:cs typeface="Times New Roman" pitchFamily="18" charset="0"/>
              </a:rPr>
              <a:t>α</a:t>
            </a:r>
            <a:r>
              <a:rPr lang="en-US" sz="2200">
                <a:latin typeface="Times New Roman" pitchFamily="18" charset="0"/>
                <a:cs typeface="Times New Roman" pitchFamily="18" charset="0"/>
              </a:rPr>
              <a:t>)100% Confidence Interval</a:t>
            </a:r>
            <a:r>
              <a:rPr lang="en-US">
                <a:solidFill>
                  <a:srgbClr val="333399"/>
                </a:solidFill>
              </a:rPr>
              <a:t> </a:t>
            </a:r>
            <a:r>
              <a:rPr lang="en-US" sz="2400">
                <a:latin typeface="Times New Roman" pitchFamily="18" charset="0"/>
                <a:cs typeface="Times New Roman" pitchFamily="18" charset="0"/>
              </a:rPr>
              <a:t>is an interval of numbers (L,U), defined by lower </a:t>
            </a:r>
            <a:r>
              <a:rPr lang="en-US" sz="2400" u="sng">
                <a:latin typeface="Times New Roman" pitchFamily="18" charset="0"/>
                <a:cs typeface="Times New Roman" pitchFamily="18" charset="0"/>
              </a:rPr>
              <a:t>L</a:t>
            </a:r>
            <a:r>
              <a:rPr lang="en-US" sz="2400">
                <a:latin typeface="Times New Roman" pitchFamily="18" charset="0"/>
                <a:cs typeface="Times New Roman" pitchFamily="18" charset="0"/>
              </a:rPr>
              <a:t> and upper </a:t>
            </a:r>
            <a:r>
              <a:rPr lang="en-US" sz="2400" u="sng">
                <a:latin typeface="Times New Roman" pitchFamily="18" charset="0"/>
                <a:cs typeface="Times New Roman" pitchFamily="18" charset="0"/>
              </a:rPr>
              <a:t>U</a:t>
            </a:r>
            <a:r>
              <a:rPr lang="en-US" sz="2400">
                <a:latin typeface="Times New Roman" pitchFamily="18" charset="0"/>
                <a:cs typeface="Times New Roman" pitchFamily="18" charset="0"/>
              </a:rPr>
              <a:t> limits that contains the population parameter with probability (1-</a:t>
            </a:r>
            <a:r>
              <a:rPr lang="el-GR" sz="2400" i="1">
                <a:latin typeface="Times New Roman" pitchFamily="18" charset="0"/>
                <a:cs typeface="Times New Roman" pitchFamily="18" charset="0"/>
              </a:rPr>
              <a:t>α</a:t>
            </a:r>
            <a:r>
              <a:rPr lang="en-US" sz="2400">
                <a:latin typeface="Times New Roman" pitchFamily="18" charset="0"/>
                <a:cs typeface="Times New Roman" pitchFamily="18" charset="0"/>
              </a:rPr>
              <a:t>).</a:t>
            </a:r>
          </a:p>
        </p:txBody>
      </p:sp>
      <p:grpSp>
        <p:nvGrpSpPr>
          <p:cNvPr id="38920" name="Group 12"/>
          <p:cNvGrpSpPr>
            <a:grpSpLocks/>
          </p:cNvGrpSpPr>
          <p:nvPr/>
        </p:nvGrpSpPr>
        <p:grpSpPr bwMode="auto">
          <a:xfrm>
            <a:off x="1331913" y="2674938"/>
            <a:ext cx="3490912" cy="466725"/>
            <a:chOff x="1361" y="1651"/>
            <a:chExt cx="2199" cy="294"/>
          </a:xfrm>
        </p:grpSpPr>
        <p:sp>
          <p:nvSpPr>
            <p:cNvPr id="38921" name="Rectangle 9"/>
            <p:cNvSpPr>
              <a:spLocks noChangeArrowheads="1"/>
            </p:cNvSpPr>
            <p:nvPr/>
          </p:nvSpPr>
          <p:spPr bwMode="auto">
            <a:xfrm>
              <a:off x="1361" y="1651"/>
              <a:ext cx="2199" cy="294"/>
            </a:xfrm>
            <a:prstGeom prst="rect">
              <a:avLst/>
            </a:prstGeom>
            <a:noFill/>
            <a:ln w="9525">
              <a:solidFill>
                <a:schemeClr val="tx1"/>
              </a:solidFill>
              <a:miter lim="800000"/>
              <a:headEnd/>
              <a:tailEnd/>
            </a:ln>
          </p:spPr>
          <p:txBody>
            <a:bodyPr wrap="none">
              <a:spAutoFit/>
            </a:bodyPr>
            <a:lstStyle/>
            <a:p>
              <a:pPr lvl="1">
                <a:spcBef>
                  <a:spcPct val="20000"/>
                </a:spcBef>
              </a:pPr>
              <a:r>
                <a:rPr lang="en-US" sz="2400">
                  <a:latin typeface="Times New Roman" pitchFamily="18" charset="0"/>
                  <a:cs typeface="Times New Roman" pitchFamily="18" charset="0"/>
                </a:rPr>
                <a:t>is a point estimate of </a:t>
              </a:r>
              <a:r>
                <a:rPr lang="el-GR" sz="2400" i="1">
                  <a:latin typeface="Times New Roman" pitchFamily="18" charset="0"/>
                  <a:cs typeface="Times New Roman" pitchFamily="18" charset="0"/>
                </a:rPr>
                <a:t>μ</a:t>
              </a:r>
              <a:r>
                <a:rPr lang="en-US" sz="2400">
                  <a:latin typeface="Times New Roman" pitchFamily="18" charset="0"/>
                  <a:cs typeface="Times New Roman" pitchFamily="18" charset="0"/>
                </a:rPr>
                <a:t> </a:t>
              </a:r>
            </a:p>
          </p:txBody>
        </p:sp>
        <p:graphicFrame>
          <p:nvGraphicFramePr>
            <p:cNvPr id="38914" name="Object 11"/>
            <p:cNvGraphicFramePr>
              <a:graphicFrameLocks noChangeAspect="1"/>
            </p:cNvGraphicFramePr>
            <p:nvPr/>
          </p:nvGraphicFramePr>
          <p:xfrm>
            <a:off x="1418" y="1700"/>
            <a:ext cx="192" cy="227"/>
          </p:xfrm>
          <a:graphic>
            <a:graphicData uri="http://schemas.openxmlformats.org/presentationml/2006/ole">
              <p:oleObj spid="_x0000_s38914" name="Equation" r:id="rId4" imgW="139680" imgH="164880" progId="Equation.3">
                <p:embed/>
              </p:oleObj>
            </a:graphicData>
          </a:graphic>
        </p:graphicFrame>
      </p:gr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88AF621D-217C-4ED9-8A24-73CF865BCB67}" type="slidenum">
              <a:rPr lang="ar-SA" sz="1400"/>
              <a:pPr/>
              <a:t>79</a:t>
            </a:fld>
            <a:endParaRPr lang="en-GB" sz="1400"/>
          </a:p>
        </p:txBody>
      </p:sp>
      <p:sp>
        <p:nvSpPr>
          <p:cNvPr id="39943" name="Rectangle 2"/>
          <p:cNvSpPr>
            <a:spLocks noGrp="1" noChangeArrowheads="1"/>
          </p:cNvSpPr>
          <p:nvPr>
            <p:ph type="body" sz="half" idx="4294967295"/>
          </p:nvPr>
        </p:nvSpPr>
        <p:spPr>
          <a:xfrm>
            <a:off x="539750" y="188913"/>
            <a:ext cx="8291513" cy="6337300"/>
          </a:xfrm>
        </p:spPr>
        <p:txBody>
          <a:bodyPr/>
          <a:lstStyle/>
          <a:p>
            <a:pPr eaLnBrk="1" hangingPunct="1">
              <a:buFontTx/>
              <a:buNone/>
            </a:pPr>
            <a:endParaRPr lang="en-US" sz="2800" u="sng" smtClean="0"/>
          </a:p>
          <a:p>
            <a:pPr lvl="1" algn="just" eaLnBrk="1" hangingPunct="1">
              <a:buFontTx/>
              <a:buNone/>
            </a:pPr>
            <a:r>
              <a:rPr lang="en-US" sz="2400" smtClean="0">
                <a:latin typeface="Times New Roman" pitchFamily="18" charset="0"/>
                <a:cs typeface="Times New Roman" pitchFamily="18" charset="0"/>
              </a:rPr>
              <a:t>1-</a:t>
            </a:r>
            <a:r>
              <a:rPr lang="el-GR" sz="2400" i="1" smtClean="0">
                <a:latin typeface="Times New Roman" pitchFamily="18" charset="0"/>
                <a:cs typeface="Times New Roman" pitchFamily="18" charset="0"/>
              </a:rPr>
              <a:t>α</a:t>
            </a:r>
            <a:r>
              <a:rPr lang="en-US" sz="2400" smtClean="0">
                <a:latin typeface="Times New Roman" pitchFamily="18" charset="0"/>
                <a:cs typeface="Times New Roman" pitchFamily="18" charset="0"/>
              </a:rPr>
              <a:t>: the confidence coefficient.</a:t>
            </a:r>
          </a:p>
          <a:p>
            <a:pPr lvl="1" algn="just" eaLnBrk="1" hangingPunct="1">
              <a:buFontTx/>
              <a:buNone/>
            </a:pPr>
            <a:r>
              <a:rPr lang="en-US" sz="2400" smtClean="0">
                <a:latin typeface="Times New Roman" pitchFamily="18" charset="0"/>
                <a:cs typeface="Times New Roman" pitchFamily="18" charset="0"/>
              </a:rPr>
              <a:t>L: Lower limit of the confidence interval.</a:t>
            </a:r>
          </a:p>
          <a:p>
            <a:pPr lvl="1" algn="just" eaLnBrk="1" hangingPunct="1">
              <a:buFontTx/>
              <a:buNone/>
            </a:pPr>
            <a:r>
              <a:rPr lang="en-US" sz="2400" smtClean="0">
                <a:latin typeface="Times New Roman" pitchFamily="18" charset="0"/>
                <a:cs typeface="Times New Roman" pitchFamily="18" charset="0"/>
              </a:rPr>
              <a:t>U : upper limit of the confidence interval.</a:t>
            </a:r>
          </a:p>
          <a:p>
            <a:pPr lvl="1" algn="just" eaLnBrk="1" hangingPunct="1">
              <a:buFontTx/>
              <a:buNone/>
            </a:pPr>
            <a:r>
              <a:rPr lang="en-US" sz="2400" u="sng" smtClean="0">
                <a:latin typeface="Times New Roman" pitchFamily="18" charset="0"/>
                <a:cs typeface="Times New Roman" pitchFamily="18" charset="0"/>
              </a:rPr>
              <a:t> </a:t>
            </a:r>
          </a:p>
          <a:p>
            <a:pPr lvl="1" algn="just" eaLnBrk="1" hangingPunct="1">
              <a:buFontTx/>
              <a:buNone/>
            </a:pPr>
            <a:endParaRPr lang="el-GR" sz="2400" u="sng" smtClean="0">
              <a:latin typeface="Times New Roman" pitchFamily="18" charset="0"/>
              <a:cs typeface="Times New Roman" pitchFamily="18" charset="0"/>
            </a:endParaRPr>
          </a:p>
          <a:p>
            <a:pPr lvl="1" algn="just" eaLnBrk="1" hangingPunct="1">
              <a:buFontTx/>
              <a:buNone/>
            </a:pPr>
            <a:endParaRPr lang="en-US" sz="2400" smtClean="0">
              <a:latin typeface="Times New Roman" pitchFamily="18" charset="0"/>
              <a:cs typeface="Times New Roman" pitchFamily="18" charset="0"/>
            </a:endParaRPr>
          </a:p>
          <a:p>
            <a:pPr lvl="1" algn="just" eaLnBrk="1" hangingPunct="1">
              <a:buFontTx/>
              <a:buNone/>
            </a:pPr>
            <a:endParaRPr lang="el-GR" sz="2400" smtClean="0">
              <a:latin typeface="Times New Roman" pitchFamily="18" charset="0"/>
              <a:cs typeface="Times New Roman" pitchFamily="18" charset="0"/>
            </a:endParaRPr>
          </a:p>
          <a:p>
            <a:pPr lvl="1" eaLnBrk="1" hangingPunct="1">
              <a:buFontTx/>
              <a:buNone/>
            </a:pPr>
            <a:endParaRPr lang="el-GR" sz="2400" smtClean="0">
              <a:latin typeface="Times New Roman" pitchFamily="18" charset="0"/>
              <a:cs typeface="Times New Roman" pitchFamily="18" charset="0"/>
            </a:endParaRPr>
          </a:p>
        </p:txBody>
      </p:sp>
      <p:sp>
        <p:nvSpPr>
          <p:cNvPr id="39944"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39945"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39946" name="Line 9"/>
          <p:cNvSpPr>
            <a:spLocks noChangeShapeType="1"/>
          </p:cNvSpPr>
          <p:nvPr/>
        </p:nvSpPr>
        <p:spPr bwMode="auto">
          <a:xfrm>
            <a:off x="4932363" y="2492375"/>
            <a:ext cx="1008062" cy="215900"/>
          </a:xfrm>
          <a:prstGeom prst="line">
            <a:avLst/>
          </a:prstGeom>
          <a:noFill/>
          <a:ln w="9525">
            <a:solidFill>
              <a:schemeClr val="tx1"/>
            </a:solidFill>
            <a:round/>
            <a:headEnd/>
            <a:tailEnd type="triangle" w="med" len="med"/>
          </a:ln>
        </p:spPr>
        <p:txBody>
          <a:bodyPr/>
          <a:lstStyle/>
          <a:p>
            <a:endParaRPr lang="ar-SA"/>
          </a:p>
        </p:txBody>
      </p:sp>
      <p:sp>
        <p:nvSpPr>
          <p:cNvPr id="39947" name="Line 11"/>
          <p:cNvSpPr>
            <a:spLocks noChangeShapeType="1"/>
          </p:cNvSpPr>
          <p:nvPr/>
        </p:nvSpPr>
        <p:spPr bwMode="auto">
          <a:xfrm flipH="1">
            <a:off x="3563938" y="2492375"/>
            <a:ext cx="1295400" cy="215900"/>
          </a:xfrm>
          <a:prstGeom prst="line">
            <a:avLst/>
          </a:prstGeom>
          <a:noFill/>
          <a:ln w="9525">
            <a:solidFill>
              <a:schemeClr val="tx1"/>
            </a:solidFill>
            <a:round/>
            <a:headEnd/>
            <a:tailEnd type="triangle" w="med" len="med"/>
          </a:ln>
        </p:spPr>
        <p:txBody>
          <a:bodyPr/>
          <a:lstStyle/>
          <a:p>
            <a:endParaRPr lang="ar-SA"/>
          </a:p>
        </p:txBody>
      </p:sp>
      <p:sp>
        <p:nvSpPr>
          <p:cNvPr id="39948" name="Rectangle 12"/>
          <p:cNvSpPr>
            <a:spLocks noChangeArrowheads="1"/>
          </p:cNvSpPr>
          <p:nvPr/>
        </p:nvSpPr>
        <p:spPr bwMode="auto">
          <a:xfrm>
            <a:off x="179388" y="3573463"/>
            <a:ext cx="1584325" cy="431800"/>
          </a:xfrm>
          <a:prstGeom prst="rect">
            <a:avLst/>
          </a:prstGeom>
          <a:solidFill>
            <a:schemeClr val="accent1"/>
          </a:solid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If </a:t>
            </a:r>
            <a:r>
              <a:rPr lang="el-GR">
                <a:latin typeface="Times New Roman" pitchFamily="18" charset="0"/>
                <a:cs typeface="Times New Roman" pitchFamily="18" charset="0"/>
              </a:rPr>
              <a:t>σ</a:t>
            </a:r>
            <a:r>
              <a:rPr lang="en-US">
                <a:latin typeface="Times New Roman" pitchFamily="18" charset="0"/>
                <a:cs typeface="Times New Roman" pitchFamily="18" charset="0"/>
              </a:rPr>
              <a:t> is known</a:t>
            </a:r>
            <a:endParaRPr lang="el-GR">
              <a:latin typeface="Times New Roman" pitchFamily="18" charset="0"/>
              <a:cs typeface="Times New Roman" pitchFamily="18" charset="0"/>
            </a:endParaRPr>
          </a:p>
        </p:txBody>
      </p:sp>
      <p:sp>
        <p:nvSpPr>
          <p:cNvPr id="39949" name="Rectangle 15"/>
          <p:cNvSpPr>
            <a:spLocks noChangeArrowheads="1"/>
          </p:cNvSpPr>
          <p:nvPr/>
        </p:nvSpPr>
        <p:spPr bwMode="auto">
          <a:xfrm>
            <a:off x="611188" y="2781300"/>
            <a:ext cx="2881312" cy="504825"/>
          </a:xfrm>
          <a:prstGeom prst="rect">
            <a:avLst/>
          </a:prstGeom>
          <a:gradFill rotWithShape="1">
            <a:gsLst>
              <a:gs pos="0">
                <a:schemeClr val="accent1"/>
              </a:gs>
              <a:gs pos="100000">
                <a:schemeClr val="bg1"/>
              </a:gs>
            </a:gsLst>
            <a:lin ang="5400000" scaled="1"/>
          </a:grad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If the distribution is </a:t>
            </a:r>
            <a:r>
              <a:rPr lang="en-US" u="sng">
                <a:solidFill>
                  <a:srgbClr val="A50021"/>
                </a:solidFill>
                <a:latin typeface="Times New Roman" pitchFamily="18" charset="0"/>
                <a:cs typeface="Times New Roman" pitchFamily="18" charset="0"/>
              </a:rPr>
              <a:t>normal</a:t>
            </a:r>
          </a:p>
        </p:txBody>
      </p:sp>
      <p:sp>
        <p:nvSpPr>
          <p:cNvPr id="39950" name="Rectangle 16"/>
          <p:cNvSpPr>
            <a:spLocks noChangeArrowheads="1"/>
          </p:cNvSpPr>
          <p:nvPr/>
        </p:nvSpPr>
        <p:spPr bwMode="auto">
          <a:xfrm>
            <a:off x="5291138" y="2852738"/>
            <a:ext cx="3313112" cy="504825"/>
          </a:xfrm>
          <a:prstGeom prst="rect">
            <a:avLst/>
          </a:prstGeom>
          <a:gradFill rotWithShape="1">
            <a:gsLst>
              <a:gs pos="0">
                <a:schemeClr val="accent1"/>
              </a:gs>
              <a:gs pos="100000">
                <a:schemeClr val="bg1"/>
              </a:gs>
            </a:gsLst>
            <a:lin ang="5400000" scaled="1"/>
          </a:grad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If the distribution is </a:t>
            </a:r>
            <a:r>
              <a:rPr lang="en-US" u="sng">
                <a:solidFill>
                  <a:srgbClr val="A50021"/>
                </a:solidFill>
                <a:latin typeface="Times New Roman" pitchFamily="18" charset="0"/>
                <a:cs typeface="Times New Roman" pitchFamily="18" charset="0"/>
              </a:rPr>
              <a:t>not normal</a:t>
            </a:r>
          </a:p>
        </p:txBody>
      </p:sp>
      <p:sp>
        <p:nvSpPr>
          <p:cNvPr id="39951" name="Line 17"/>
          <p:cNvSpPr>
            <a:spLocks noChangeShapeType="1"/>
          </p:cNvSpPr>
          <p:nvPr/>
        </p:nvSpPr>
        <p:spPr bwMode="auto">
          <a:xfrm>
            <a:off x="6948488" y="3357563"/>
            <a:ext cx="0" cy="287337"/>
          </a:xfrm>
          <a:prstGeom prst="line">
            <a:avLst/>
          </a:prstGeom>
          <a:noFill/>
          <a:ln w="9525">
            <a:solidFill>
              <a:schemeClr val="tx1"/>
            </a:solidFill>
            <a:round/>
            <a:headEnd/>
            <a:tailEnd type="triangle" w="med" len="med"/>
          </a:ln>
        </p:spPr>
        <p:txBody>
          <a:bodyPr/>
          <a:lstStyle/>
          <a:p>
            <a:endParaRPr lang="ar-SA"/>
          </a:p>
        </p:txBody>
      </p:sp>
      <p:sp>
        <p:nvSpPr>
          <p:cNvPr id="39952" name="Rectangle 18"/>
          <p:cNvSpPr>
            <a:spLocks noChangeArrowheads="1"/>
          </p:cNvSpPr>
          <p:nvPr/>
        </p:nvSpPr>
        <p:spPr bwMode="auto">
          <a:xfrm>
            <a:off x="5724525" y="3716338"/>
            <a:ext cx="2376488" cy="360362"/>
          </a:xfrm>
          <a:prstGeom prst="rect">
            <a:avLst/>
          </a:prstGeom>
          <a:gradFill rotWithShape="1">
            <a:gsLst>
              <a:gs pos="0">
                <a:schemeClr val="accent1"/>
              </a:gs>
              <a:gs pos="100000">
                <a:schemeClr val="bg1"/>
              </a:gs>
            </a:gsLst>
            <a:lin ang="2700000" scaled="1"/>
          </a:gradFill>
          <a:ln w="9525">
            <a:solidFill>
              <a:srgbClr val="FF0000"/>
            </a:solidFill>
            <a:miter lim="800000"/>
            <a:headEnd/>
            <a:tailEnd/>
          </a:ln>
        </p:spPr>
        <p:txBody>
          <a:bodyPr wrap="none" anchor="ctr"/>
          <a:lstStyle/>
          <a:p>
            <a:pPr algn="ctr"/>
            <a:r>
              <a:rPr lang="en-US">
                <a:solidFill>
                  <a:srgbClr val="A50021"/>
                </a:solidFill>
                <a:latin typeface="Times New Roman" pitchFamily="18" charset="0"/>
                <a:cs typeface="Times New Roman" pitchFamily="18" charset="0"/>
              </a:rPr>
              <a:t>n is large (n&gt;30)</a:t>
            </a:r>
          </a:p>
        </p:txBody>
      </p:sp>
      <p:sp>
        <p:nvSpPr>
          <p:cNvPr id="39953" name="Line 19"/>
          <p:cNvSpPr>
            <a:spLocks noChangeShapeType="1"/>
          </p:cNvSpPr>
          <p:nvPr/>
        </p:nvSpPr>
        <p:spPr bwMode="auto">
          <a:xfrm flipH="1">
            <a:off x="1403350" y="3355975"/>
            <a:ext cx="73025" cy="144463"/>
          </a:xfrm>
          <a:prstGeom prst="line">
            <a:avLst/>
          </a:prstGeom>
          <a:noFill/>
          <a:ln w="9525">
            <a:solidFill>
              <a:schemeClr val="tx1"/>
            </a:solidFill>
            <a:round/>
            <a:headEnd/>
            <a:tailEnd type="triangle" w="med" len="med"/>
          </a:ln>
        </p:spPr>
        <p:txBody>
          <a:bodyPr/>
          <a:lstStyle/>
          <a:p>
            <a:endParaRPr lang="ar-SA"/>
          </a:p>
        </p:txBody>
      </p:sp>
      <p:sp>
        <p:nvSpPr>
          <p:cNvPr id="39954" name="Line 20"/>
          <p:cNvSpPr>
            <a:spLocks noChangeShapeType="1"/>
          </p:cNvSpPr>
          <p:nvPr/>
        </p:nvSpPr>
        <p:spPr bwMode="auto">
          <a:xfrm>
            <a:off x="2627313" y="3357563"/>
            <a:ext cx="142875" cy="142875"/>
          </a:xfrm>
          <a:prstGeom prst="line">
            <a:avLst/>
          </a:prstGeom>
          <a:noFill/>
          <a:ln w="9525">
            <a:solidFill>
              <a:schemeClr val="tx1"/>
            </a:solidFill>
            <a:round/>
            <a:headEnd/>
            <a:tailEnd type="triangle" w="med" len="med"/>
          </a:ln>
        </p:spPr>
        <p:txBody>
          <a:bodyPr/>
          <a:lstStyle/>
          <a:p>
            <a:endParaRPr lang="ar-SA"/>
          </a:p>
        </p:txBody>
      </p:sp>
      <p:sp>
        <p:nvSpPr>
          <p:cNvPr id="39955" name="Line 21"/>
          <p:cNvSpPr>
            <a:spLocks noChangeShapeType="1"/>
          </p:cNvSpPr>
          <p:nvPr/>
        </p:nvSpPr>
        <p:spPr bwMode="auto">
          <a:xfrm>
            <a:off x="7812088" y="4221163"/>
            <a:ext cx="144462" cy="144462"/>
          </a:xfrm>
          <a:prstGeom prst="line">
            <a:avLst/>
          </a:prstGeom>
          <a:noFill/>
          <a:ln w="9525">
            <a:solidFill>
              <a:schemeClr val="tx1"/>
            </a:solidFill>
            <a:round/>
            <a:headEnd/>
            <a:tailEnd type="triangle" w="med" len="med"/>
          </a:ln>
        </p:spPr>
        <p:txBody>
          <a:bodyPr/>
          <a:lstStyle/>
          <a:p>
            <a:endParaRPr lang="ar-SA"/>
          </a:p>
        </p:txBody>
      </p:sp>
      <p:sp>
        <p:nvSpPr>
          <p:cNvPr id="39956" name="Line 23"/>
          <p:cNvSpPr>
            <a:spLocks noChangeShapeType="1"/>
          </p:cNvSpPr>
          <p:nvPr/>
        </p:nvSpPr>
        <p:spPr bwMode="auto">
          <a:xfrm flipH="1">
            <a:off x="6300788" y="4221163"/>
            <a:ext cx="142875" cy="144462"/>
          </a:xfrm>
          <a:prstGeom prst="line">
            <a:avLst/>
          </a:prstGeom>
          <a:noFill/>
          <a:ln w="9525">
            <a:solidFill>
              <a:schemeClr val="tx1"/>
            </a:solidFill>
            <a:round/>
            <a:headEnd/>
            <a:tailEnd type="triangle" w="med" len="med"/>
          </a:ln>
        </p:spPr>
        <p:txBody>
          <a:bodyPr/>
          <a:lstStyle/>
          <a:p>
            <a:endParaRPr lang="ar-SA"/>
          </a:p>
        </p:txBody>
      </p:sp>
      <p:sp>
        <p:nvSpPr>
          <p:cNvPr id="39957" name="Line 24"/>
          <p:cNvSpPr>
            <a:spLocks noChangeShapeType="1"/>
          </p:cNvSpPr>
          <p:nvPr/>
        </p:nvSpPr>
        <p:spPr bwMode="auto">
          <a:xfrm>
            <a:off x="4500563" y="3068638"/>
            <a:ext cx="0" cy="3240087"/>
          </a:xfrm>
          <a:prstGeom prst="line">
            <a:avLst/>
          </a:prstGeom>
          <a:noFill/>
          <a:ln w="9525">
            <a:solidFill>
              <a:schemeClr val="tx1"/>
            </a:solidFill>
            <a:prstDash val="dash"/>
            <a:round/>
            <a:headEnd/>
            <a:tailEnd/>
          </a:ln>
        </p:spPr>
        <p:txBody>
          <a:bodyPr/>
          <a:lstStyle/>
          <a:p>
            <a:endParaRPr lang="ar-SA"/>
          </a:p>
        </p:txBody>
      </p:sp>
      <p:sp>
        <p:nvSpPr>
          <p:cNvPr id="39958" name="Rectangle 26"/>
          <p:cNvSpPr>
            <a:spLocks noChangeArrowheads="1"/>
          </p:cNvSpPr>
          <p:nvPr/>
        </p:nvSpPr>
        <p:spPr bwMode="auto">
          <a:xfrm>
            <a:off x="2339975" y="3573463"/>
            <a:ext cx="1584325" cy="431800"/>
          </a:xfrm>
          <a:prstGeom prst="rect">
            <a:avLst/>
          </a:prstGeom>
          <a:solidFill>
            <a:schemeClr val="accent1"/>
          </a:solid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If </a:t>
            </a:r>
            <a:r>
              <a:rPr lang="el-GR">
                <a:latin typeface="Times New Roman" pitchFamily="18" charset="0"/>
                <a:cs typeface="Times New Roman" pitchFamily="18" charset="0"/>
              </a:rPr>
              <a:t>σ</a:t>
            </a:r>
            <a:r>
              <a:rPr lang="en-US">
                <a:latin typeface="Times New Roman" pitchFamily="18" charset="0"/>
                <a:cs typeface="Times New Roman" pitchFamily="18" charset="0"/>
              </a:rPr>
              <a:t> is unknown</a:t>
            </a:r>
            <a:endParaRPr lang="el-GR">
              <a:latin typeface="Times New Roman" pitchFamily="18" charset="0"/>
              <a:cs typeface="Times New Roman" pitchFamily="18" charset="0"/>
            </a:endParaRPr>
          </a:p>
        </p:txBody>
      </p:sp>
      <p:sp>
        <p:nvSpPr>
          <p:cNvPr id="39959" name="Rectangle 27"/>
          <p:cNvSpPr>
            <a:spLocks noChangeArrowheads="1"/>
          </p:cNvSpPr>
          <p:nvPr/>
        </p:nvSpPr>
        <p:spPr bwMode="auto">
          <a:xfrm>
            <a:off x="5075238" y="4437063"/>
            <a:ext cx="1584325" cy="431800"/>
          </a:xfrm>
          <a:prstGeom prst="rect">
            <a:avLst/>
          </a:prstGeom>
          <a:solidFill>
            <a:schemeClr val="accent1"/>
          </a:solid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If </a:t>
            </a:r>
            <a:r>
              <a:rPr lang="el-GR">
                <a:latin typeface="Times New Roman" pitchFamily="18" charset="0"/>
                <a:cs typeface="Times New Roman" pitchFamily="18" charset="0"/>
              </a:rPr>
              <a:t>σ</a:t>
            </a:r>
            <a:r>
              <a:rPr lang="en-US">
                <a:latin typeface="Times New Roman" pitchFamily="18" charset="0"/>
                <a:cs typeface="Times New Roman" pitchFamily="18" charset="0"/>
              </a:rPr>
              <a:t> is known</a:t>
            </a:r>
            <a:endParaRPr lang="el-GR">
              <a:latin typeface="Times New Roman" pitchFamily="18" charset="0"/>
              <a:cs typeface="Times New Roman" pitchFamily="18" charset="0"/>
            </a:endParaRPr>
          </a:p>
        </p:txBody>
      </p:sp>
      <p:sp>
        <p:nvSpPr>
          <p:cNvPr id="39960" name="Rectangle 28"/>
          <p:cNvSpPr>
            <a:spLocks noChangeArrowheads="1"/>
          </p:cNvSpPr>
          <p:nvPr/>
        </p:nvSpPr>
        <p:spPr bwMode="auto">
          <a:xfrm>
            <a:off x="7235825" y="4437063"/>
            <a:ext cx="1584325" cy="431800"/>
          </a:xfrm>
          <a:prstGeom prst="rect">
            <a:avLst/>
          </a:prstGeom>
          <a:solidFill>
            <a:schemeClr val="accent1"/>
          </a:solidFill>
          <a:ln w="9525">
            <a:solidFill>
              <a:schemeClr val="tx1"/>
            </a:solidFill>
            <a:miter lim="800000"/>
            <a:headEnd/>
            <a:tailEnd/>
          </a:ln>
        </p:spPr>
        <p:txBody>
          <a:bodyPr wrap="none" anchor="ctr"/>
          <a:lstStyle/>
          <a:p>
            <a:pPr algn="ctr"/>
            <a:r>
              <a:rPr lang="en-US">
                <a:latin typeface="Times New Roman" pitchFamily="18" charset="0"/>
                <a:cs typeface="Times New Roman" pitchFamily="18" charset="0"/>
              </a:rPr>
              <a:t>If </a:t>
            </a:r>
            <a:r>
              <a:rPr lang="el-GR">
                <a:latin typeface="Times New Roman" pitchFamily="18" charset="0"/>
                <a:cs typeface="Times New Roman" pitchFamily="18" charset="0"/>
              </a:rPr>
              <a:t>σ</a:t>
            </a:r>
            <a:r>
              <a:rPr lang="en-US">
                <a:latin typeface="Times New Roman" pitchFamily="18" charset="0"/>
                <a:cs typeface="Times New Roman" pitchFamily="18" charset="0"/>
              </a:rPr>
              <a:t> is unknown</a:t>
            </a:r>
            <a:endParaRPr lang="el-GR">
              <a:latin typeface="Times New Roman" pitchFamily="18" charset="0"/>
              <a:cs typeface="Times New Roman" pitchFamily="18" charset="0"/>
            </a:endParaRPr>
          </a:p>
        </p:txBody>
      </p:sp>
      <p:sp>
        <p:nvSpPr>
          <p:cNvPr id="39961" name="Line 29"/>
          <p:cNvSpPr>
            <a:spLocks noChangeShapeType="1"/>
          </p:cNvSpPr>
          <p:nvPr/>
        </p:nvSpPr>
        <p:spPr bwMode="auto">
          <a:xfrm>
            <a:off x="5364163" y="4941888"/>
            <a:ext cx="0" cy="142875"/>
          </a:xfrm>
          <a:prstGeom prst="line">
            <a:avLst/>
          </a:prstGeom>
          <a:noFill/>
          <a:ln w="9525">
            <a:solidFill>
              <a:schemeClr val="tx1"/>
            </a:solidFill>
            <a:round/>
            <a:headEnd/>
            <a:tailEnd type="triangle" w="med" len="med"/>
          </a:ln>
        </p:spPr>
        <p:txBody>
          <a:bodyPr/>
          <a:lstStyle/>
          <a:p>
            <a:endParaRPr lang="ar-SA"/>
          </a:p>
        </p:txBody>
      </p:sp>
      <p:sp>
        <p:nvSpPr>
          <p:cNvPr id="39962" name="Line 30"/>
          <p:cNvSpPr>
            <a:spLocks noChangeShapeType="1"/>
          </p:cNvSpPr>
          <p:nvPr/>
        </p:nvSpPr>
        <p:spPr bwMode="auto">
          <a:xfrm>
            <a:off x="8172450" y="5013325"/>
            <a:ext cx="0" cy="142875"/>
          </a:xfrm>
          <a:prstGeom prst="line">
            <a:avLst/>
          </a:prstGeom>
          <a:noFill/>
          <a:ln w="9525">
            <a:solidFill>
              <a:schemeClr val="tx1"/>
            </a:solidFill>
            <a:round/>
            <a:headEnd/>
            <a:tailEnd type="triangle" w="med" len="med"/>
          </a:ln>
        </p:spPr>
        <p:txBody>
          <a:bodyPr/>
          <a:lstStyle/>
          <a:p>
            <a:endParaRPr lang="ar-SA"/>
          </a:p>
        </p:txBody>
      </p:sp>
      <p:sp>
        <p:nvSpPr>
          <p:cNvPr id="39963" name="Rectangle 38"/>
          <p:cNvSpPr>
            <a:spLocks noChangeArrowheads="1"/>
          </p:cNvSpPr>
          <p:nvPr/>
        </p:nvSpPr>
        <p:spPr bwMode="auto">
          <a:xfrm>
            <a:off x="2268538" y="4364038"/>
            <a:ext cx="2016125" cy="360362"/>
          </a:xfrm>
          <a:prstGeom prst="rect">
            <a:avLst/>
          </a:prstGeom>
          <a:gradFill rotWithShape="1">
            <a:gsLst>
              <a:gs pos="0">
                <a:schemeClr val="accent1"/>
              </a:gs>
              <a:gs pos="100000">
                <a:schemeClr val="bg1"/>
              </a:gs>
            </a:gsLst>
            <a:lin ang="2700000" scaled="1"/>
          </a:gradFill>
          <a:ln w="9525">
            <a:solidFill>
              <a:srgbClr val="FF0000"/>
            </a:solidFill>
            <a:miter lim="800000"/>
            <a:headEnd/>
            <a:tailEnd/>
          </a:ln>
        </p:spPr>
        <p:txBody>
          <a:bodyPr wrap="none" anchor="ctr"/>
          <a:lstStyle/>
          <a:p>
            <a:pPr algn="ctr"/>
            <a:r>
              <a:rPr lang="en-US">
                <a:solidFill>
                  <a:srgbClr val="A50021"/>
                </a:solidFill>
                <a:latin typeface="Times New Roman" pitchFamily="18" charset="0"/>
                <a:cs typeface="Times New Roman" pitchFamily="18" charset="0"/>
              </a:rPr>
              <a:t>n is large (n&gt;30)</a:t>
            </a:r>
          </a:p>
        </p:txBody>
      </p:sp>
      <p:grpSp>
        <p:nvGrpSpPr>
          <p:cNvPr id="39964" name="Group 50"/>
          <p:cNvGrpSpPr>
            <a:grpSpLocks/>
          </p:cNvGrpSpPr>
          <p:nvPr/>
        </p:nvGrpSpPr>
        <p:grpSpPr bwMode="auto">
          <a:xfrm>
            <a:off x="2339975" y="5157788"/>
            <a:ext cx="1727200" cy="708025"/>
            <a:chOff x="1519" y="3120"/>
            <a:chExt cx="1088" cy="446"/>
          </a:xfrm>
        </p:grpSpPr>
        <p:sp>
          <p:nvSpPr>
            <p:cNvPr id="39977" name="Rectangle 40"/>
            <p:cNvSpPr>
              <a:spLocks noChangeArrowheads="1"/>
            </p:cNvSpPr>
            <p:nvPr/>
          </p:nvSpPr>
          <p:spPr bwMode="auto">
            <a:xfrm>
              <a:off x="1519" y="3157"/>
              <a:ext cx="1088" cy="409"/>
            </a:xfrm>
            <a:prstGeom prst="rect">
              <a:avLst/>
            </a:prstGeom>
            <a:solidFill>
              <a:schemeClr val="accent1"/>
            </a:solidFill>
            <a:ln w="38100" cmpd="dbl">
              <a:solidFill>
                <a:schemeClr val="tx1"/>
              </a:solidFill>
              <a:miter lim="800000"/>
              <a:headEnd/>
              <a:tailEnd/>
            </a:ln>
          </p:spPr>
          <p:txBody>
            <a:bodyPr wrap="none" anchor="ctr"/>
            <a:lstStyle/>
            <a:p>
              <a:pPr algn="ctr"/>
              <a:endParaRPr lang="el-GR"/>
            </a:p>
          </p:txBody>
        </p:sp>
        <p:graphicFrame>
          <p:nvGraphicFramePr>
            <p:cNvPr id="39941" name="Object 42"/>
            <p:cNvGraphicFramePr>
              <a:graphicFrameLocks noChangeAspect="1"/>
            </p:cNvGraphicFramePr>
            <p:nvPr/>
          </p:nvGraphicFramePr>
          <p:xfrm>
            <a:off x="1603" y="3120"/>
            <a:ext cx="922" cy="401"/>
          </p:xfrm>
          <a:graphic>
            <a:graphicData uri="http://schemas.openxmlformats.org/presentationml/2006/ole">
              <p:oleObj spid="_x0000_s39941" name="Equation" r:id="rId4" imgW="787320" imgH="457200" progId="Equation.3">
                <p:embed/>
              </p:oleObj>
            </a:graphicData>
          </a:graphic>
        </p:graphicFrame>
      </p:grpSp>
      <p:grpSp>
        <p:nvGrpSpPr>
          <p:cNvPr id="39965" name="Group 46"/>
          <p:cNvGrpSpPr>
            <a:grpSpLocks/>
          </p:cNvGrpSpPr>
          <p:nvPr/>
        </p:nvGrpSpPr>
        <p:grpSpPr bwMode="auto">
          <a:xfrm>
            <a:off x="179388" y="4365625"/>
            <a:ext cx="1727200" cy="649288"/>
            <a:chOff x="113" y="3203"/>
            <a:chExt cx="1088" cy="409"/>
          </a:xfrm>
        </p:grpSpPr>
        <p:sp>
          <p:nvSpPr>
            <p:cNvPr id="39976" name="Rectangle 43"/>
            <p:cNvSpPr>
              <a:spLocks noChangeArrowheads="1"/>
            </p:cNvSpPr>
            <p:nvPr/>
          </p:nvSpPr>
          <p:spPr bwMode="auto">
            <a:xfrm>
              <a:off x="113" y="3203"/>
              <a:ext cx="1088" cy="409"/>
            </a:xfrm>
            <a:prstGeom prst="rect">
              <a:avLst/>
            </a:prstGeom>
            <a:solidFill>
              <a:schemeClr val="accent1"/>
            </a:solidFill>
            <a:ln w="38100" cmpd="dbl">
              <a:solidFill>
                <a:schemeClr val="tx1"/>
              </a:solidFill>
              <a:miter lim="800000"/>
              <a:headEnd/>
              <a:tailEnd/>
            </a:ln>
          </p:spPr>
          <p:txBody>
            <a:bodyPr wrap="none" anchor="ctr"/>
            <a:lstStyle/>
            <a:p>
              <a:pPr algn="ctr"/>
              <a:endParaRPr lang="el-GR"/>
            </a:p>
          </p:txBody>
        </p:sp>
        <p:graphicFrame>
          <p:nvGraphicFramePr>
            <p:cNvPr id="39940" name="Object 44"/>
            <p:cNvGraphicFramePr>
              <a:graphicFrameLocks noChangeAspect="1"/>
            </p:cNvGraphicFramePr>
            <p:nvPr/>
          </p:nvGraphicFramePr>
          <p:xfrm>
            <a:off x="143" y="3248"/>
            <a:ext cx="984" cy="352"/>
          </p:xfrm>
          <a:graphic>
            <a:graphicData uri="http://schemas.openxmlformats.org/presentationml/2006/ole">
              <p:oleObj spid="_x0000_s39940" name="Equation" r:id="rId5" imgW="787320" imgH="457200" progId="Equation.3">
                <p:embed/>
              </p:oleObj>
            </a:graphicData>
          </a:graphic>
        </p:graphicFrame>
      </p:grpSp>
      <p:sp>
        <p:nvSpPr>
          <p:cNvPr id="39966" name="Line 47"/>
          <p:cNvSpPr>
            <a:spLocks noChangeShapeType="1"/>
          </p:cNvSpPr>
          <p:nvPr/>
        </p:nvSpPr>
        <p:spPr bwMode="auto">
          <a:xfrm>
            <a:off x="1042988" y="4076700"/>
            <a:ext cx="0" cy="215900"/>
          </a:xfrm>
          <a:prstGeom prst="line">
            <a:avLst/>
          </a:prstGeom>
          <a:noFill/>
          <a:ln w="9525">
            <a:solidFill>
              <a:schemeClr val="tx1"/>
            </a:solidFill>
            <a:round/>
            <a:headEnd/>
            <a:tailEnd type="triangle" w="med" len="med"/>
          </a:ln>
        </p:spPr>
        <p:txBody>
          <a:bodyPr/>
          <a:lstStyle/>
          <a:p>
            <a:endParaRPr lang="ar-SA"/>
          </a:p>
        </p:txBody>
      </p:sp>
      <p:sp>
        <p:nvSpPr>
          <p:cNvPr id="39967" name="Line 48"/>
          <p:cNvSpPr>
            <a:spLocks noChangeShapeType="1"/>
          </p:cNvSpPr>
          <p:nvPr/>
        </p:nvSpPr>
        <p:spPr bwMode="auto">
          <a:xfrm>
            <a:off x="3348038" y="4076700"/>
            <a:ext cx="0" cy="215900"/>
          </a:xfrm>
          <a:prstGeom prst="line">
            <a:avLst/>
          </a:prstGeom>
          <a:noFill/>
          <a:ln w="9525">
            <a:solidFill>
              <a:schemeClr val="tx1"/>
            </a:solidFill>
            <a:round/>
            <a:headEnd/>
            <a:tailEnd type="triangle" w="med" len="med"/>
          </a:ln>
        </p:spPr>
        <p:txBody>
          <a:bodyPr/>
          <a:lstStyle/>
          <a:p>
            <a:endParaRPr lang="ar-SA"/>
          </a:p>
        </p:txBody>
      </p:sp>
      <p:sp>
        <p:nvSpPr>
          <p:cNvPr id="39968" name="Line 49"/>
          <p:cNvSpPr>
            <a:spLocks noChangeShapeType="1"/>
          </p:cNvSpPr>
          <p:nvPr/>
        </p:nvSpPr>
        <p:spPr bwMode="auto">
          <a:xfrm>
            <a:off x="3348038" y="4868863"/>
            <a:ext cx="0" cy="215900"/>
          </a:xfrm>
          <a:prstGeom prst="line">
            <a:avLst/>
          </a:prstGeom>
          <a:noFill/>
          <a:ln w="9525">
            <a:solidFill>
              <a:schemeClr val="tx1"/>
            </a:solidFill>
            <a:round/>
            <a:headEnd/>
            <a:tailEnd type="triangle" w="med" len="med"/>
          </a:ln>
        </p:spPr>
        <p:txBody>
          <a:bodyPr/>
          <a:lstStyle/>
          <a:p>
            <a:endParaRPr lang="ar-SA"/>
          </a:p>
        </p:txBody>
      </p:sp>
      <p:grpSp>
        <p:nvGrpSpPr>
          <p:cNvPr id="39969" name="Group 51"/>
          <p:cNvGrpSpPr>
            <a:grpSpLocks/>
          </p:cNvGrpSpPr>
          <p:nvPr/>
        </p:nvGrpSpPr>
        <p:grpSpPr bwMode="auto">
          <a:xfrm>
            <a:off x="4789488" y="5157788"/>
            <a:ext cx="1727200" cy="649287"/>
            <a:chOff x="113" y="3203"/>
            <a:chExt cx="1088" cy="409"/>
          </a:xfrm>
        </p:grpSpPr>
        <p:sp>
          <p:nvSpPr>
            <p:cNvPr id="39975" name="Rectangle 52"/>
            <p:cNvSpPr>
              <a:spLocks noChangeArrowheads="1"/>
            </p:cNvSpPr>
            <p:nvPr/>
          </p:nvSpPr>
          <p:spPr bwMode="auto">
            <a:xfrm>
              <a:off x="113" y="3203"/>
              <a:ext cx="1088" cy="409"/>
            </a:xfrm>
            <a:prstGeom prst="rect">
              <a:avLst/>
            </a:prstGeom>
            <a:solidFill>
              <a:schemeClr val="accent1"/>
            </a:solidFill>
            <a:ln w="38100" cmpd="dbl">
              <a:solidFill>
                <a:schemeClr val="tx1"/>
              </a:solidFill>
              <a:miter lim="800000"/>
              <a:headEnd/>
              <a:tailEnd/>
            </a:ln>
          </p:spPr>
          <p:txBody>
            <a:bodyPr wrap="none" anchor="ctr"/>
            <a:lstStyle/>
            <a:p>
              <a:pPr algn="ctr"/>
              <a:endParaRPr lang="el-GR"/>
            </a:p>
          </p:txBody>
        </p:sp>
        <p:graphicFrame>
          <p:nvGraphicFramePr>
            <p:cNvPr id="39939" name="Object 53"/>
            <p:cNvGraphicFramePr>
              <a:graphicFrameLocks noChangeAspect="1"/>
            </p:cNvGraphicFramePr>
            <p:nvPr/>
          </p:nvGraphicFramePr>
          <p:xfrm>
            <a:off x="150" y="3248"/>
            <a:ext cx="969" cy="352"/>
          </p:xfrm>
          <a:graphic>
            <a:graphicData uri="http://schemas.openxmlformats.org/presentationml/2006/ole">
              <p:oleObj spid="_x0000_s39939" name="Equation" r:id="rId6" imgW="787320" imgH="457200" progId="Equation.3">
                <p:embed/>
              </p:oleObj>
            </a:graphicData>
          </a:graphic>
        </p:graphicFrame>
      </p:grpSp>
      <p:grpSp>
        <p:nvGrpSpPr>
          <p:cNvPr id="39970" name="Group 54"/>
          <p:cNvGrpSpPr>
            <a:grpSpLocks/>
          </p:cNvGrpSpPr>
          <p:nvPr/>
        </p:nvGrpSpPr>
        <p:grpSpPr bwMode="auto">
          <a:xfrm>
            <a:off x="7165975" y="5241925"/>
            <a:ext cx="1727200" cy="708025"/>
            <a:chOff x="1519" y="3120"/>
            <a:chExt cx="1088" cy="446"/>
          </a:xfrm>
        </p:grpSpPr>
        <p:sp>
          <p:nvSpPr>
            <p:cNvPr id="39974" name="Rectangle 55"/>
            <p:cNvSpPr>
              <a:spLocks noChangeArrowheads="1"/>
            </p:cNvSpPr>
            <p:nvPr/>
          </p:nvSpPr>
          <p:spPr bwMode="auto">
            <a:xfrm>
              <a:off x="1519" y="3157"/>
              <a:ext cx="1088" cy="409"/>
            </a:xfrm>
            <a:prstGeom prst="rect">
              <a:avLst/>
            </a:prstGeom>
            <a:solidFill>
              <a:schemeClr val="accent1"/>
            </a:solidFill>
            <a:ln w="38100" cmpd="dbl">
              <a:solidFill>
                <a:schemeClr val="tx1"/>
              </a:solidFill>
              <a:miter lim="800000"/>
              <a:headEnd/>
              <a:tailEnd/>
            </a:ln>
          </p:spPr>
          <p:txBody>
            <a:bodyPr wrap="none" anchor="ctr"/>
            <a:lstStyle/>
            <a:p>
              <a:pPr algn="ctr"/>
              <a:endParaRPr lang="el-GR"/>
            </a:p>
          </p:txBody>
        </p:sp>
        <p:graphicFrame>
          <p:nvGraphicFramePr>
            <p:cNvPr id="39938" name="Object 56"/>
            <p:cNvGraphicFramePr>
              <a:graphicFrameLocks noChangeAspect="1"/>
            </p:cNvGraphicFramePr>
            <p:nvPr/>
          </p:nvGraphicFramePr>
          <p:xfrm>
            <a:off x="1603" y="3120"/>
            <a:ext cx="922" cy="401"/>
          </p:xfrm>
          <a:graphic>
            <a:graphicData uri="http://schemas.openxmlformats.org/presentationml/2006/ole">
              <p:oleObj spid="_x0000_s39938" name="Equation" r:id="rId7" imgW="787320" imgH="457200" progId="Equation.3">
                <p:embed/>
              </p:oleObj>
            </a:graphicData>
          </a:graphic>
        </p:graphicFrame>
      </p:grpSp>
      <p:grpSp>
        <p:nvGrpSpPr>
          <p:cNvPr id="39971" name="Group 59"/>
          <p:cNvGrpSpPr>
            <a:grpSpLocks/>
          </p:cNvGrpSpPr>
          <p:nvPr/>
        </p:nvGrpSpPr>
        <p:grpSpPr bwMode="auto">
          <a:xfrm>
            <a:off x="3132138" y="2060575"/>
            <a:ext cx="3384550" cy="368300"/>
            <a:chOff x="1973" y="1298"/>
            <a:chExt cx="2132" cy="232"/>
          </a:xfrm>
        </p:grpSpPr>
        <p:sp>
          <p:nvSpPr>
            <p:cNvPr id="39972" name="Rectangle 57"/>
            <p:cNvSpPr>
              <a:spLocks noChangeArrowheads="1"/>
            </p:cNvSpPr>
            <p:nvPr/>
          </p:nvSpPr>
          <p:spPr bwMode="auto">
            <a:xfrm>
              <a:off x="1973" y="1298"/>
              <a:ext cx="2132" cy="227"/>
            </a:xfrm>
            <a:prstGeom prst="rect">
              <a:avLst/>
            </a:prstGeom>
            <a:solidFill>
              <a:schemeClr val="accent1"/>
            </a:solidFill>
            <a:ln w="9525">
              <a:solidFill>
                <a:schemeClr val="tx1"/>
              </a:solidFill>
              <a:miter lim="800000"/>
              <a:headEnd/>
              <a:tailEnd/>
            </a:ln>
          </p:spPr>
          <p:txBody>
            <a:bodyPr wrap="none" anchor="ctr"/>
            <a:lstStyle/>
            <a:p>
              <a:endParaRPr lang="ar-SA"/>
            </a:p>
          </p:txBody>
        </p:sp>
        <p:sp>
          <p:nvSpPr>
            <p:cNvPr id="39973" name="Rectangle 58"/>
            <p:cNvSpPr>
              <a:spLocks noChangeArrowheads="1"/>
            </p:cNvSpPr>
            <p:nvPr/>
          </p:nvSpPr>
          <p:spPr bwMode="auto">
            <a:xfrm>
              <a:off x="2122" y="1299"/>
              <a:ext cx="1801" cy="231"/>
            </a:xfrm>
            <a:prstGeom prst="rect">
              <a:avLst/>
            </a:prstGeom>
            <a:noFill/>
            <a:ln w="9525">
              <a:noFill/>
              <a:miter lim="800000"/>
              <a:headEnd/>
              <a:tailEnd/>
            </a:ln>
          </p:spPr>
          <p:txBody>
            <a:bodyPr wrap="none">
              <a:spAutoFit/>
            </a:bodyPr>
            <a:lstStyle/>
            <a:p>
              <a:pPr lvl="1">
                <a:spcBef>
                  <a:spcPct val="20000"/>
                </a:spcBef>
              </a:pPr>
              <a:r>
                <a:rPr lang="en-US" u="sng">
                  <a:latin typeface="Times New Roman" pitchFamily="18" charset="0"/>
                  <a:cs typeface="Times New Roman" pitchFamily="18" charset="0"/>
                </a:rPr>
                <a:t>A (1-</a:t>
              </a:r>
              <a:r>
                <a:rPr lang="el-GR" i="1" u="sng">
                  <a:latin typeface="Times New Roman" pitchFamily="18" charset="0"/>
                  <a:cs typeface="Times New Roman" pitchFamily="18" charset="0"/>
                </a:rPr>
                <a:t>α</a:t>
              </a:r>
              <a:r>
                <a:rPr lang="en-US" u="sng">
                  <a:latin typeface="Times New Roman" pitchFamily="18" charset="0"/>
                  <a:cs typeface="Times New Roman" pitchFamily="18" charset="0"/>
                </a:rPr>
                <a:t>)100% CI for </a:t>
              </a:r>
              <a:r>
                <a:rPr lang="el-GR" u="sng">
                  <a:latin typeface="Times New Roman" pitchFamily="18" charset="0"/>
                  <a:cs typeface="Times New Roman" pitchFamily="18" charset="0"/>
                </a:rPr>
                <a:t>μ</a:t>
              </a:r>
              <a:r>
                <a:rPr lang="en-US" u="sng">
                  <a:latin typeface="Times New Roman" pitchFamily="18" charset="0"/>
                  <a:cs typeface="Times New Roman" pitchFamily="18" charset="0"/>
                </a:rPr>
                <a:t> is</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Slide Number Placeholder 7"/>
          <p:cNvSpPr>
            <a:spLocks noGrp="1"/>
          </p:cNvSpPr>
          <p:nvPr>
            <p:ph type="sldNum" sz="quarter" idx="12"/>
          </p:nvPr>
        </p:nvSpPr>
        <p:spPr>
          <a:noFill/>
        </p:spPr>
        <p:txBody>
          <a:bodyPr/>
          <a:lstStyle/>
          <a:p>
            <a:fld id="{CFD1BBE4-440F-462E-A539-8306212359BE}" type="slidenum">
              <a:rPr lang="ar-SA" smtClean="0"/>
              <a:pPr/>
              <a:t>8</a:t>
            </a:fld>
            <a:endParaRPr lang="en-GB" smtClean="0"/>
          </a:p>
        </p:txBody>
      </p:sp>
      <p:sp>
        <p:nvSpPr>
          <p:cNvPr id="1028" name="Rectangle 2"/>
          <p:cNvSpPr>
            <a:spLocks noGrp="1" noChangeArrowheads="1"/>
          </p:cNvSpPr>
          <p:nvPr>
            <p:ph type="body" sz="half" idx="1"/>
          </p:nvPr>
        </p:nvSpPr>
        <p:spPr/>
        <p:txBody>
          <a:bodyPr/>
          <a:lstStyle/>
          <a:p>
            <a:pPr eaLnBrk="1" hangingPunct="1">
              <a:buFontTx/>
              <a:buNone/>
            </a:pPr>
            <a:endParaRPr lang="en-GB" sz="1600" u="sng" smtClean="0"/>
          </a:p>
          <a:p>
            <a:pPr eaLnBrk="1" hangingPunct="1">
              <a:buFontTx/>
              <a:buNone/>
            </a:pPr>
            <a:endParaRPr lang="en-GB" sz="1600" u="sng" smtClean="0"/>
          </a:p>
        </p:txBody>
      </p:sp>
      <p:sp>
        <p:nvSpPr>
          <p:cNvPr id="1029"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8302" name="Rectangle 110"/>
          <p:cNvSpPr>
            <a:spLocks noChangeArrowheads="1"/>
          </p:cNvSpPr>
          <p:nvPr/>
        </p:nvSpPr>
        <p:spPr bwMode="auto">
          <a:xfrm>
            <a:off x="179388" y="692150"/>
            <a:ext cx="8569325" cy="5976938"/>
          </a:xfrm>
          <a:prstGeom prst="rect">
            <a:avLst/>
          </a:prstGeom>
          <a:noFill/>
          <a:ln w="9525">
            <a:noFill/>
            <a:miter lim="800000"/>
            <a:headEnd/>
            <a:tailEnd/>
          </a:ln>
          <a:effectLst/>
        </p:spPr>
        <p:txBody>
          <a:bodyPr wrap="none" anchor="ctr"/>
          <a:lstStyle/>
          <a:p>
            <a:pPr algn="l">
              <a:defRPr/>
            </a:pPr>
            <a:r>
              <a:rPr lang="en-GB" sz="1400" dirty="0"/>
              <a:t>Simple frequency table for the number of children.</a:t>
            </a:r>
          </a:p>
          <a:p>
            <a:pPr algn="l">
              <a:defRPr/>
            </a:pPr>
            <a:endParaRPr lang="en-GB" sz="1400" dirty="0"/>
          </a:p>
          <a:p>
            <a:pPr algn="l">
              <a:defRPr/>
            </a:pPr>
            <a:endParaRPr lang="en-GB" sz="1200" dirty="0"/>
          </a:p>
          <a:p>
            <a:pPr algn="l">
              <a:defRPr/>
            </a:pPr>
            <a:endParaRPr lang="en-GB" sz="1200" dirty="0"/>
          </a:p>
          <a:p>
            <a:pPr algn="l">
              <a:defRPr/>
            </a:pPr>
            <a:endParaRPr lang="en-GB" sz="1200" dirty="0"/>
          </a:p>
          <a:p>
            <a:pPr algn="l">
              <a:defRPr/>
            </a:pPr>
            <a:endParaRPr lang="en-GB" sz="1200" dirty="0"/>
          </a:p>
          <a:p>
            <a:pPr algn="l">
              <a:defRPr/>
            </a:pPr>
            <a:endParaRPr lang="en-GB" sz="1200" dirty="0"/>
          </a:p>
          <a:p>
            <a:pPr algn="l">
              <a:defRPr/>
            </a:pPr>
            <a:endParaRPr lang="en-GB" sz="1200" dirty="0"/>
          </a:p>
          <a:p>
            <a:pPr algn="l">
              <a:defRPr/>
            </a:pPr>
            <a:endParaRPr lang="en-GB" sz="1200" dirty="0"/>
          </a:p>
          <a:p>
            <a:pPr algn="l">
              <a:defRPr/>
            </a:pPr>
            <a:endParaRPr lang="en-GB" sz="1200" dirty="0"/>
          </a:p>
          <a:p>
            <a:pPr algn="l">
              <a:defRPr/>
            </a:pPr>
            <a:endParaRPr lang="en-GB" sz="1200" dirty="0"/>
          </a:p>
          <a:p>
            <a:pPr algn="l">
              <a:defRPr/>
            </a:pPr>
            <a:endParaRPr lang="en-GB" sz="1200" dirty="0"/>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400" dirty="0"/>
          </a:p>
          <a:p>
            <a:pPr algn="l">
              <a:defRPr/>
            </a:pPr>
            <a:r>
              <a:rPr lang="en-GB" sz="1400" dirty="0"/>
              <a:t>--------------------------------------------------------------------------------------</a:t>
            </a:r>
          </a:p>
          <a:p>
            <a:pPr algn="l">
              <a:defRPr/>
            </a:pPr>
            <a:r>
              <a:rPr lang="en-GB" sz="1400" dirty="0"/>
              <a:t>The simple frequency distribution has the </a:t>
            </a:r>
            <a:r>
              <a:rPr lang="en-GB" sz="1400" i="1" dirty="0"/>
              <a:t>frequency</a:t>
            </a:r>
            <a:r>
              <a:rPr lang="en-GB" sz="1400" i="1" u="sng" dirty="0"/>
              <a:t> bar chart</a:t>
            </a:r>
            <a:r>
              <a:rPr lang="en-GB" sz="1400" dirty="0"/>
              <a:t> as graphical representation</a:t>
            </a:r>
          </a:p>
          <a:p>
            <a:pPr algn="l">
              <a:defRPr/>
            </a:pPr>
            <a:endParaRPr lang="en-GB" sz="1400" dirty="0"/>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4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200" u="sng" dirty="0">
              <a:solidFill>
                <a:srgbClr val="800000"/>
              </a:solidFill>
              <a:effectLst>
                <a:outerShdw blurRad="38100" dist="38100" dir="2700000" algn="tl">
                  <a:srgbClr val="C0C0C0"/>
                </a:outerShdw>
              </a:effectLst>
            </a:endParaRPr>
          </a:p>
          <a:p>
            <a:pPr algn="l">
              <a:defRPr/>
            </a:pPr>
            <a:endParaRPr lang="en-GB" sz="1400" u="sng" dirty="0">
              <a:solidFill>
                <a:srgbClr val="800000"/>
              </a:solidFill>
              <a:effectLst>
                <a:outerShdw blurRad="38100" dist="38100" dir="2700000" algn="tl">
                  <a:srgbClr val="C0C0C0"/>
                </a:outerShdw>
              </a:effectLst>
            </a:endParaRPr>
          </a:p>
        </p:txBody>
      </p:sp>
      <p:graphicFrame>
        <p:nvGraphicFramePr>
          <p:cNvPr id="1026" name="Object 111"/>
          <p:cNvGraphicFramePr>
            <a:graphicFrameLocks noChangeAspect="1"/>
          </p:cNvGraphicFramePr>
          <p:nvPr>
            <p:ph sz="quarter" idx="3"/>
          </p:nvPr>
        </p:nvGraphicFramePr>
        <p:xfrm>
          <a:off x="539750" y="4076700"/>
          <a:ext cx="4319588" cy="2305050"/>
        </p:xfrm>
        <a:graphic>
          <a:graphicData uri="http://schemas.openxmlformats.org/presentationml/2006/ole">
            <p:oleObj spid="_x0000_s1026" name="Chart" r:id="rId3" imgW="5886416" imgH="2828857" progId="Excel.Sheet.8">
              <p:embed/>
            </p:oleObj>
          </a:graphicData>
        </a:graphic>
      </p:graphicFrame>
      <p:sp>
        <p:nvSpPr>
          <p:cNvPr id="8312" name="AutoShape 120"/>
          <p:cNvSpPr>
            <a:spLocks noChangeArrowheads="1"/>
          </p:cNvSpPr>
          <p:nvPr/>
        </p:nvSpPr>
        <p:spPr bwMode="auto">
          <a:xfrm>
            <a:off x="5143500" y="4143375"/>
            <a:ext cx="2808288" cy="2087563"/>
          </a:xfrm>
          <a:prstGeom prst="flowChartAlternateProcess">
            <a:avLst/>
          </a:prstGeom>
          <a:noFill/>
          <a:ln w="9525">
            <a:solidFill>
              <a:schemeClr val="tx1"/>
            </a:solidFill>
            <a:miter lim="800000"/>
            <a:headEnd/>
            <a:tailEnd/>
          </a:ln>
          <a:effectLst/>
        </p:spPr>
        <p:txBody>
          <a:bodyPr anchor="ctr"/>
          <a:lstStyle/>
          <a:p>
            <a:pPr algn="ctr">
              <a:defRPr/>
            </a:pPr>
            <a:r>
              <a:rPr lang="en-GB" sz="1600" u="sng" dirty="0">
                <a:solidFill>
                  <a:srgbClr val="800000"/>
                </a:solidFill>
                <a:effectLst>
                  <a:outerShdw blurRad="38100" dist="38100" dir="2700000" algn="tl">
                    <a:srgbClr val="C0C0C0"/>
                  </a:outerShdw>
                </a:effectLst>
              </a:rPr>
              <a:t>Exercise: for more exercises and details about graphs </a:t>
            </a:r>
          </a:p>
          <a:p>
            <a:pPr algn="ctr">
              <a:defRPr/>
            </a:pPr>
            <a:r>
              <a:rPr lang="en-GB" u="sng" dirty="0">
                <a:effectLst>
                  <a:outerShdw blurRad="38100" dist="38100" dir="2700000" algn="tl">
                    <a:srgbClr val="C0C0C0"/>
                  </a:outerShdw>
                </a:effectLst>
              </a:rPr>
              <a:t>http://onlinestatbook.com/chapter2/graphing_qualitative.html</a:t>
            </a:r>
            <a:endParaRPr lang="en-US" u="sng" dirty="0">
              <a:effectLst>
                <a:outerShdw blurRad="38100" dist="38100" dir="2700000" algn="tl">
                  <a:srgbClr val="C0C0C0"/>
                </a:outerShdw>
              </a:effectLst>
            </a:endParaRPr>
          </a:p>
        </p:txBody>
      </p:sp>
      <p:pic>
        <p:nvPicPr>
          <p:cNvPr id="1071" name="Picture 127" descr="j0195812"/>
          <p:cNvPicPr>
            <a:picLocks noChangeAspect="1" noChangeArrowheads="1"/>
          </p:cNvPicPr>
          <p:nvPr/>
        </p:nvPicPr>
        <p:blipFill>
          <a:blip r:embed="rId4"/>
          <a:srcRect/>
          <a:stretch>
            <a:fillRect/>
          </a:stretch>
        </p:blipFill>
        <p:spPr bwMode="auto">
          <a:xfrm rot="761560">
            <a:off x="8050213" y="4816475"/>
            <a:ext cx="631825" cy="649288"/>
          </a:xfrm>
          <a:prstGeom prst="rect">
            <a:avLst/>
          </a:prstGeom>
          <a:noFill/>
          <a:ln w="9525">
            <a:noFill/>
            <a:miter lim="800000"/>
            <a:headEnd/>
            <a:tailEnd/>
          </a:ln>
        </p:spPr>
      </p:pic>
      <p:graphicFrame>
        <p:nvGraphicFramePr>
          <p:cNvPr id="1112" name="Group 88"/>
          <p:cNvGraphicFramePr>
            <a:graphicFrameLocks noGrp="1"/>
          </p:cNvGraphicFramePr>
          <p:nvPr/>
        </p:nvGraphicFramePr>
        <p:xfrm>
          <a:off x="466725" y="1196975"/>
          <a:ext cx="6913563" cy="2377440"/>
        </p:xfrm>
        <a:graphic>
          <a:graphicData uri="http://schemas.openxmlformats.org/drawingml/2006/table">
            <a:tbl>
              <a:tblPr/>
              <a:tblGrid>
                <a:gridCol w="1647825"/>
                <a:gridCol w="1736725"/>
                <a:gridCol w="1624013"/>
                <a:gridCol w="1905000"/>
              </a:tblGrid>
              <a:tr h="2444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1" u="none" strike="noStrike" cap="none" normalizeH="0" baseline="0" smtClean="0">
                          <a:ln>
                            <a:noFill/>
                          </a:ln>
                          <a:solidFill>
                            <a:schemeClr val="tx1"/>
                          </a:solidFill>
                          <a:effectLst/>
                          <a:latin typeface="Arial" pitchFamily="34" charset="0"/>
                          <a:cs typeface="Arial" pitchFamily="34" charset="0"/>
                        </a:rPr>
                        <a:t>Number of children</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1" u="none" strike="noStrike" cap="none" normalizeH="0" baseline="0" smtClean="0">
                          <a:ln>
                            <a:noFill/>
                          </a:ln>
                          <a:solidFill>
                            <a:schemeClr val="tx1"/>
                          </a:solidFill>
                          <a:effectLst/>
                          <a:latin typeface="Arial" pitchFamily="34" charset="0"/>
                          <a:cs typeface="Arial" pitchFamily="34" charset="0"/>
                        </a:rPr>
                        <a:t>(variable)</a:t>
                      </a:r>
                      <a:endParaRPr kumimoji="0" lang="en-GB"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1" u="none" strike="noStrike" cap="none" normalizeH="0" baseline="0" smtClean="0">
                          <a:ln>
                            <a:noFill/>
                          </a:ln>
                          <a:solidFill>
                            <a:schemeClr val="tx1"/>
                          </a:solidFill>
                          <a:effectLst/>
                          <a:latin typeface="Arial" pitchFamily="34" charset="0"/>
                          <a:cs typeface="Arial" pitchFamily="34" charset="0"/>
                        </a:rPr>
                        <a:t>frequency of women</a:t>
                      </a:r>
                    </a:p>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1" u="none" strike="noStrike" cap="none" normalizeH="0" baseline="0" smtClean="0">
                          <a:ln>
                            <a:noFill/>
                          </a:ln>
                          <a:solidFill>
                            <a:schemeClr val="tx1"/>
                          </a:solidFill>
                          <a:effectLst/>
                          <a:latin typeface="Arial" pitchFamily="34" charset="0"/>
                          <a:cs typeface="Arial" pitchFamily="34" charset="0"/>
                        </a:rPr>
                        <a:t>(frequency)</a:t>
                      </a:r>
                      <a:endParaRPr kumimoji="0" lang="en-GB"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1" u="none" strike="noStrike" cap="none" normalizeH="0" baseline="0" smtClean="0">
                          <a:ln>
                            <a:noFill/>
                          </a:ln>
                          <a:solidFill>
                            <a:schemeClr val="tx1"/>
                          </a:solidFill>
                          <a:effectLst/>
                          <a:latin typeface="Arial" pitchFamily="34" charset="0"/>
                          <a:cs typeface="Arial" pitchFamily="34" charset="0"/>
                        </a:rPr>
                        <a:t>Relative frequency</a:t>
                      </a:r>
                      <a:endParaRPr kumimoji="0" lang="en-GB"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1" u="none" strike="noStrike" cap="none" normalizeH="0" baseline="0" smtClean="0">
                          <a:ln>
                            <a:noFill/>
                          </a:ln>
                          <a:solidFill>
                            <a:schemeClr val="tx1"/>
                          </a:solidFill>
                          <a:effectLst/>
                          <a:latin typeface="Arial" pitchFamily="34" charset="0"/>
                          <a:cs typeface="Arial" pitchFamily="34" charset="0"/>
                        </a:rPr>
                        <a:t>Percentage frequency</a:t>
                      </a:r>
                      <a:endParaRPr kumimoji="0" lang="en-GB" sz="1200" b="1"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428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a:t>
                      </a: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a:t>
                      </a: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0.0625</a:t>
                      </a: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6.25</a:t>
                      </a: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2444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2</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0.125</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12.5</a:t>
                      </a:r>
                    </a:p>
                  </a:txBody>
                  <a:tcPr anchor="b" horzOverflow="overflow">
                    <a:lnL>
                      <a:noFill/>
                    </a:lnL>
                    <a:lnR>
                      <a:noFill/>
                    </a:lnR>
                    <a:lnT>
                      <a:noFill/>
                    </a:lnT>
                    <a:lnB>
                      <a:noFill/>
                    </a:lnB>
                    <a:lnTlToBr>
                      <a:noFill/>
                    </a:lnTlToBr>
                    <a:lnBlToTr>
                      <a:noFill/>
                    </a:lnBlToTr>
                    <a:noFill/>
                  </a:tcPr>
                </a:tc>
              </a:tr>
              <a:tr h="2428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2</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0.25</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25</a:t>
                      </a:r>
                    </a:p>
                  </a:txBody>
                  <a:tcPr anchor="b" horzOverflow="overflow">
                    <a:lnL>
                      <a:noFill/>
                    </a:lnL>
                    <a:lnR>
                      <a:noFill/>
                    </a:lnR>
                    <a:lnT>
                      <a:noFill/>
                    </a:lnT>
                    <a:lnB>
                      <a:noFill/>
                    </a:lnB>
                    <a:lnTlToBr>
                      <a:noFill/>
                    </a:lnTlToBr>
                    <a:lnBlToTr>
                      <a:noFill/>
                    </a:lnBlToTr>
                    <a:noFill/>
                  </a:tcPr>
                </a:tc>
              </a:tr>
              <a:tr h="2444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3</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5</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0.3125</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31.25</a:t>
                      </a:r>
                    </a:p>
                  </a:txBody>
                  <a:tcPr anchor="b" horzOverflow="overflow">
                    <a:lnL>
                      <a:noFill/>
                    </a:lnL>
                    <a:lnR>
                      <a:noFill/>
                    </a:lnR>
                    <a:lnT>
                      <a:noFill/>
                    </a:lnT>
                    <a:lnB>
                      <a:noFill/>
                    </a:lnB>
                    <a:lnTlToBr>
                      <a:noFill/>
                    </a:lnTlToBr>
                    <a:lnBlToTr>
                      <a:noFill/>
                    </a:lnBlToTr>
                    <a:noFill/>
                  </a:tcPr>
                </a:tc>
              </a:tr>
              <a:tr h="244475">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4</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2</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0.125</a:t>
                      </a:r>
                    </a:p>
                  </a:txBody>
                  <a:tcPr anchor="b" horzOverflow="overflow">
                    <a:lnL>
                      <a:noFill/>
                    </a:lnL>
                    <a:lnR>
                      <a:noFill/>
                    </a:lnR>
                    <a:lnT>
                      <a:noFill/>
                    </a:lnT>
                    <a:lnB>
                      <a:noFill/>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12.5</a:t>
                      </a:r>
                    </a:p>
                  </a:txBody>
                  <a:tcPr anchor="b" horzOverflow="overflow">
                    <a:lnL>
                      <a:noFill/>
                    </a:lnL>
                    <a:lnR>
                      <a:noFill/>
                    </a:lnR>
                    <a:lnT>
                      <a:noFill/>
                    </a:lnT>
                    <a:lnB>
                      <a:noFill/>
                    </a:lnB>
                    <a:lnTlToBr>
                      <a:noFill/>
                    </a:lnTlToBr>
                    <a:lnBlToTr>
                      <a:noFill/>
                    </a:lnBlToTr>
                    <a:noFill/>
                  </a:tcPr>
                </a:tc>
              </a:tr>
              <a:tr h="242888">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5</a:t>
                      </a: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2</a:t>
                      </a: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0.125</a:t>
                      </a: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12.5</a:t>
                      </a: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r h="244475">
                <a:tc>
                  <a:txBody>
                    <a:bodyPr/>
                    <a:lstStyle/>
                    <a:p>
                      <a:pPr marL="342900" marR="0" lvl="0" indent="-342900" algn="l"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Total</a:t>
                      </a: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 n=16</a:t>
                      </a: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a:t>
                      </a: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 latinLnBrk="0" hangingPunct="1">
                        <a:lnSpc>
                          <a:spcPct val="100000"/>
                        </a:lnSpc>
                        <a:spcBef>
                          <a:spcPct val="0"/>
                        </a:spcBef>
                        <a:spcAft>
                          <a:spcPct val="0"/>
                        </a:spcAft>
                        <a:buClrTx/>
                        <a:buSzTx/>
                        <a:buFontTx/>
                        <a:buNone/>
                        <a:tabLst/>
                      </a:pPr>
                      <a:r>
                        <a:rPr kumimoji="0" lang="en-GB" sz="1200" b="1" i="0" u="none" strike="noStrike" cap="none" normalizeH="0" baseline="0" smtClean="0">
                          <a:ln>
                            <a:noFill/>
                          </a:ln>
                          <a:solidFill>
                            <a:schemeClr val="tx1"/>
                          </a:solidFill>
                          <a:effectLst/>
                          <a:latin typeface="Arial" pitchFamily="34" charset="0"/>
                          <a:cs typeface="Arial" pitchFamily="34" charset="0"/>
                        </a:rPr>
                        <a:t>100</a:t>
                      </a:r>
                    </a:p>
                  </a:txBody>
                  <a:tcPr anchor="b"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069" name="Rectangle 119"/>
          <p:cNvSpPr>
            <a:spLocks noChangeArrowheads="1"/>
          </p:cNvSpPr>
          <p:nvPr/>
        </p:nvSpPr>
        <p:spPr bwMode="auto">
          <a:xfrm>
            <a:off x="466725" y="1196975"/>
            <a:ext cx="3384550" cy="2087563"/>
          </a:xfrm>
          <a:prstGeom prst="rect">
            <a:avLst/>
          </a:prstGeom>
          <a:noFill/>
          <a:ln w="76200" cmpd="tri">
            <a:solidFill>
              <a:schemeClr val="tx1"/>
            </a:solidFill>
            <a:miter lim="800000"/>
            <a:headEnd/>
            <a:tailEnd/>
          </a:ln>
        </p:spPr>
        <p:txBody>
          <a:bodyPr wrap="none" anchor="ctr"/>
          <a:lstStyle/>
          <a:p>
            <a:endParaRPr lang="ar-SA"/>
          </a:p>
        </p:txBody>
      </p:sp>
      <p:sp>
        <p:nvSpPr>
          <p:cNvPr id="1117" name="Rectangle 93"/>
          <p:cNvSpPr>
            <a:spLocks noChangeArrowheads="1"/>
          </p:cNvSpPr>
          <p:nvPr/>
        </p:nvSpPr>
        <p:spPr bwMode="auto">
          <a:xfrm>
            <a:off x="2700338" y="1700213"/>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18" name="Rectangle 94"/>
          <p:cNvSpPr>
            <a:spLocks noChangeArrowheads="1"/>
          </p:cNvSpPr>
          <p:nvPr/>
        </p:nvSpPr>
        <p:spPr bwMode="auto">
          <a:xfrm>
            <a:off x="2700338" y="1989138"/>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19" name="Rectangle 95"/>
          <p:cNvSpPr>
            <a:spLocks noChangeArrowheads="1"/>
          </p:cNvSpPr>
          <p:nvPr/>
        </p:nvSpPr>
        <p:spPr bwMode="auto">
          <a:xfrm>
            <a:off x="2700338" y="2276475"/>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0" name="Rectangle 96"/>
          <p:cNvSpPr>
            <a:spLocks noChangeArrowheads="1"/>
          </p:cNvSpPr>
          <p:nvPr/>
        </p:nvSpPr>
        <p:spPr bwMode="auto">
          <a:xfrm>
            <a:off x="2700338" y="2565400"/>
            <a:ext cx="647700" cy="6477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1" name="Rectangle 97"/>
          <p:cNvSpPr>
            <a:spLocks noChangeArrowheads="1"/>
          </p:cNvSpPr>
          <p:nvPr/>
        </p:nvSpPr>
        <p:spPr bwMode="auto">
          <a:xfrm>
            <a:off x="4356100" y="1700213"/>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2" name="Rectangle 98"/>
          <p:cNvSpPr>
            <a:spLocks noChangeArrowheads="1"/>
          </p:cNvSpPr>
          <p:nvPr/>
        </p:nvSpPr>
        <p:spPr bwMode="auto">
          <a:xfrm>
            <a:off x="4356100" y="1989138"/>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3" name="Rectangle 99"/>
          <p:cNvSpPr>
            <a:spLocks noChangeArrowheads="1"/>
          </p:cNvSpPr>
          <p:nvPr/>
        </p:nvSpPr>
        <p:spPr bwMode="auto">
          <a:xfrm>
            <a:off x="4356100" y="2276475"/>
            <a:ext cx="647700" cy="936625"/>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4" name="Rectangle 100"/>
          <p:cNvSpPr>
            <a:spLocks noChangeArrowheads="1"/>
          </p:cNvSpPr>
          <p:nvPr/>
        </p:nvSpPr>
        <p:spPr bwMode="auto">
          <a:xfrm>
            <a:off x="6084888" y="1700213"/>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5" name="Rectangle 101"/>
          <p:cNvSpPr>
            <a:spLocks noChangeArrowheads="1"/>
          </p:cNvSpPr>
          <p:nvPr/>
        </p:nvSpPr>
        <p:spPr bwMode="auto">
          <a:xfrm>
            <a:off x="6084888" y="1989138"/>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6" name="Rectangle 102"/>
          <p:cNvSpPr>
            <a:spLocks noChangeArrowheads="1"/>
          </p:cNvSpPr>
          <p:nvPr/>
        </p:nvSpPr>
        <p:spPr bwMode="auto">
          <a:xfrm>
            <a:off x="6084888" y="2276475"/>
            <a:ext cx="647700" cy="936625"/>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7" name="Rectangle 103"/>
          <p:cNvSpPr>
            <a:spLocks noChangeArrowheads="1"/>
          </p:cNvSpPr>
          <p:nvPr/>
        </p:nvSpPr>
        <p:spPr bwMode="auto">
          <a:xfrm>
            <a:off x="4356100" y="3357563"/>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8" name="Rectangle 104"/>
          <p:cNvSpPr>
            <a:spLocks noChangeArrowheads="1"/>
          </p:cNvSpPr>
          <p:nvPr/>
        </p:nvSpPr>
        <p:spPr bwMode="auto">
          <a:xfrm>
            <a:off x="2627313" y="3357563"/>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
        <p:nvSpPr>
          <p:cNvPr id="1129" name="Rectangle 105"/>
          <p:cNvSpPr>
            <a:spLocks noChangeArrowheads="1"/>
          </p:cNvSpPr>
          <p:nvPr/>
        </p:nvSpPr>
        <p:spPr bwMode="auto">
          <a:xfrm>
            <a:off x="6084888" y="3357563"/>
            <a:ext cx="647700" cy="215900"/>
          </a:xfrm>
          <a:prstGeom prst="rect">
            <a:avLst/>
          </a:prstGeom>
          <a:solidFill>
            <a:schemeClr val="bg1"/>
          </a:solidFill>
          <a:ln w="9525">
            <a:solidFill>
              <a:schemeClr val="tx1"/>
            </a:solidFill>
            <a:prstDash val="dash"/>
            <a:miter lim="800000"/>
            <a:headEnd/>
            <a:tailEnd/>
          </a:ln>
        </p:spPr>
        <p:txBody>
          <a:bodyPr wrap="none" anchor="ct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1112"/>
                                        </p:tgtEl>
                                        <p:attrNameLst>
                                          <p:attrName>style.visibility</p:attrName>
                                        </p:attrNameLst>
                                      </p:cBhvr>
                                      <p:to>
                                        <p:strVal val="visible"/>
                                      </p:to>
                                    </p:set>
                                    <p:anim calcmode="lin" valueType="num">
                                      <p:cBhvr>
                                        <p:cTn id="7" dur="1000" fill="hold"/>
                                        <p:tgtEl>
                                          <p:spTgt spid="1112"/>
                                        </p:tgtEl>
                                        <p:attrNameLst>
                                          <p:attrName>ppt_x</p:attrName>
                                        </p:attrNameLst>
                                      </p:cBhvr>
                                      <p:tavLst>
                                        <p:tav tm="0">
                                          <p:val>
                                            <p:strVal val="#ppt_x-.2"/>
                                          </p:val>
                                        </p:tav>
                                        <p:tav tm="100000">
                                          <p:val>
                                            <p:strVal val="#ppt_x"/>
                                          </p:val>
                                        </p:tav>
                                      </p:tavLst>
                                    </p:anim>
                                    <p:anim calcmode="lin" valueType="num">
                                      <p:cBhvr>
                                        <p:cTn id="8" dur="1000" fill="hold"/>
                                        <p:tgtEl>
                                          <p:spTgt spid="1112"/>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12"/>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grpId="0" nodeType="clickEffect">
                                  <p:stCondLst>
                                    <p:cond delay="0"/>
                                  </p:stCondLst>
                                  <p:childTnLst>
                                    <p:set>
                                      <p:cBhvr>
                                        <p:cTn id="13" dur="1" fill="hold">
                                          <p:stCondLst>
                                            <p:cond delay="0"/>
                                          </p:stCondLst>
                                        </p:cTn>
                                        <p:tgtEl>
                                          <p:spTgt spid="1069"/>
                                        </p:tgtEl>
                                        <p:attrNameLst>
                                          <p:attrName>style.visibility</p:attrName>
                                        </p:attrNameLst>
                                      </p:cBhvr>
                                      <p:to>
                                        <p:strVal val="visible"/>
                                      </p:to>
                                    </p:set>
                                    <p:animEffect transition="in" filter="fade">
                                      <p:cBhvr>
                                        <p:cTn id="14" dur="500"/>
                                        <p:tgtEl>
                                          <p:spTgt spid="1069"/>
                                        </p:tgtEl>
                                      </p:cBhvr>
                                    </p:animEffect>
                                  </p:childTnLst>
                                </p:cTn>
                              </p:par>
                            </p:childTnLst>
                          </p:cTn>
                        </p:par>
                      </p:childTnLst>
                    </p:cTn>
                  </p:par>
                  <p:par>
                    <p:cTn id="15" fill="hold">
                      <p:stCondLst>
                        <p:cond delay="indefinite"/>
                      </p:stCondLst>
                      <p:childTnLst>
                        <p:par>
                          <p:cTn id="16" fill="hold">
                            <p:stCondLst>
                              <p:cond delay="0"/>
                            </p:stCondLst>
                            <p:childTnLst>
                              <p:par>
                                <p:cTn id="17" presetID="9" presetClass="emph" presetSubtype="0" grpId="0" nodeType="clickEffect">
                                  <p:stCondLst>
                                    <p:cond delay="0"/>
                                  </p:stCondLst>
                                  <p:childTnLst>
                                    <p:set>
                                      <p:cBhvr rctx="PPT">
                                        <p:cTn id="18" dur="indefinite"/>
                                        <p:tgtEl>
                                          <p:spTgt spid="1117"/>
                                        </p:tgtEl>
                                        <p:attrNameLst>
                                          <p:attrName>style.opacity</p:attrName>
                                        </p:attrNameLst>
                                      </p:cBhvr>
                                      <p:to>
                                        <p:strVal val="0.5"/>
                                      </p:to>
                                    </p:set>
                                    <p:animEffect filter="image" prLst="opacity: 0.5">
                                      <p:cBhvr rctx="IE">
                                        <p:cTn id="19" dur="indefinite"/>
                                        <p:tgtEl>
                                          <p:spTgt spid="1117"/>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mph" presetSubtype="0" grpId="0" nodeType="clickEffect">
                                  <p:stCondLst>
                                    <p:cond delay="0"/>
                                  </p:stCondLst>
                                  <p:childTnLst>
                                    <p:set>
                                      <p:cBhvr rctx="PPT">
                                        <p:cTn id="23" dur="indefinite"/>
                                        <p:tgtEl>
                                          <p:spTgt spid="1118"/>
                                        </p:tgtEl>
                                        <p:attrNameLst>
                                          <p:attrName>style.opacity</p:attrName>
                                        </p:attrNameLst>
                                      </p:cBhvr>
                                      <p:to>
                                        <p:strVal val="0.5"/>
                                      </p:to>
                                    </p:set>
                                    <p:animEffect filter="image" prLst="opacity: 0.5">
                                      <p:cBhvr rctx="IE">
                                        <p:cTn id="24" dur="indefinite"/>
                                        <p:tgtEl>
                                          <p:spTgt spid="1118"/>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mph" presetSubtype="0" grpId="0" nodeType="clickEffect">
                                  <p:stCondLst>
                                    <p:cond delay="0"/>
                                  </p:stCondLst>
                                  <p:childTnLst>
                                    <p:set>
                                      <p:cBhvr rctx="PPT">
                                        <p:cTn id="28" dur="indefinite"/>
                                        <p:tgtEl>
                                          <p:spTgt spid="1119"/>
                                        </p:tgtEl>
                                        <p:attrNameLst>
                                          <p:attrName>style.opacity</p:attrName>
                                        </p:attrNameLst>
                                      </p:cBhvr>
                                      <p:to>
                                        <p:strVal val="0.5"/>
                                      </p:to>
                                    </p:set>
                                    <p:animEffect filter="image" prLst="opacity: 0.5">
                                      <p:cBhvr rctx="IE">
                                        <p:cTn id="29" dur="indefinite"/>
                                        <p:tgtEl>
                                          <p:spTgt spid="1119"/>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mph" presetSubtype="0" grpId="0" nodeType="clickEffect">
                                  <p:stCondLst>
                                    <p:cond delay="0"/>
                                  </p:stCondLst>
                                  <p:childTnLst>
                                    <p:set>
                                      <p:cBhvr rctx="PPT">
                                        <p:cTn id="33" dur="indefinite"/>
                                        <p:tgtEl>
                                          <p:spTgt spid="1120"/>
                                        </p:tgtEl>
                                        <p:attrNameLst>
                                          <p:attrName>style.opacity</p:attrName>
                                        </p:attrNameLst>
                                      </p:cBhvr>
                                      <p:to>
                                        <p:strVal val="0.5"/>
                                      </p:to>
                                    </p:set>
                                    <p:animEffect filter="image" prLst="opacity: 0.5">
                                      <p:cBhvr rctx="IE">
                                        <p:cTn id="34" dur="indefinite"/>
                                        <p:tgtEl>
                                          <p:spTgt spid="1120"/>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mph" presetSubtype="0" grpId="0" nodeType="clickEffect">
                                  <p:stCondLst>
                                    <p:cond delay="0"/>
                                  </p:stCondLst>
                                  <p:childTnLst>
                                    <p:set>
                                      <p:cBhvr rctx="PPT">
                                        <p:cTn id="38" dur="indefinite"/>
                                        <p:tgtEl>
                                          <p:spTgt spid="1128"/>
                                        </p:tgtEl>
                                        <p:attrNameLst>
                                          <p:attrName>style.opacity</p:attrName>
                                        </p:attrNameLst>
                                      </p:cBhvr>
                                      <p:to>
                                        <p:strVal val="0.5"/>
                                      </p:to>
                                    </p:set>
                                    <p:animEffect filter="image" prLst="opacity: 0.5">
                                      <p:cBhvr rctx="IE">
                                        <p:cTn id="39" dur="indefinite"/>
                                        <p:tgtEl>
                                          <p:spTgt spid="1128"/>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mph" presetSubtype="0" grpId="0" nodeType="clickEffect">
                                  <p:stCondLst>
                                    <p:cond delay="0"/>
                                  </p:stCondLst>
                                  <p:childTnLst>
                                    <p:set>
                                      <p:cBhvr rctx="PPT">
                                        <p:cTn id="43" dur="indefinite"/>
                                        <p:tgtEl>
                                          <p:spTgt spid="1121"/>
                                        </p:tgtEl>
                                        <p:attrNameLst>
                                          <p:attrName>style.opacity</p:attrName>
                                        </p:attrNameLst>
                                      </p:cBhvr>
                                      <p:to>
                                        <p:strVal val="0.5"/>
                                      </p:to>
                                    </p:set>
                                    <p:animEffect filter="image" prLst="opacity: 0.5">
                                      <p:cBhvr rctx="IE">
                                        <p:cTn id="44" dur="indefinite"/>
                                        <p:tgtEl>
                                          <p:spTgt spid="1121"/>
                                        </p:tgtEl>
                                      </p:cBhvr>
                                    </p:animEffect>
                                  </p:childTnLst>
                                </p:cTn>
                              </p:par>
                            </p:childTnLst>
                          </p:cTn>
                        </p:par>
                      </p:childTnLst>
                    </p:cTn>
                  </p:par>
                  <p:par>
                    <p:cTn id="45" fill="hold">
                      <p:stCondLst>
                        <p:cond delay="indefinite"/>
                      </p:stCondLst>
                      <p:childTnLst>
                        <p:par>
                          <p:cTn id="46" fill="hold">
                            <p:stCondLst>
                              <p:cond delay="0"/>
                            </p:stCondLst>
                            <p:childTnLst>
                              <p:par>
                                <p:cTn id="47" presetID="9" presetClass="emph" presetSubtype="0" grpId="0" nodeType="clickEffect">
                                  <p:stCondLst>
                                    <p:cond delay="0"/>
                                  </p:stCondLst>
                                  <p:childTnLst>
                                    <p:set>
                                      <p:cBhvr rctx="PPT">
                                        <p:cTn id="48" dur="indefinite"/>
                                        <p:tgtEl>
                                          <p:spTgt spid="1122"/>
                                        </p:tgtEl>
                                        <p:attrNameLst>
                                          <p:attrName>style.opacity</p:attrName>
                                        </p:attrNameLst>
                                      </p:cBhvr>
                                      <p:to>
                                        <p:strVal val="0.5"/>
                                      </p:to>
                                    </p:set>
                                    <p:animEffect filter="image" prLst="opacity: 0.5">
                                      <p:cBhvr rctx="IE">
                                        <p:cTn id="49" dur="indefinite"/>
                                        <p:tgtEl>
                                          <p:spTgt spid="1122"/>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mph" presetSubtype="0" grpId="0" nodeType="clickEffect">
                                  <p:stCondLst>
                                    <p:cond delay="0"/>
                                  </p:stCondLst>
                                  <p:childTnLst>
                                    <p:set>
                                      <p:cBhvr rctx="PPT">
                                        <p:cTn id="53" dur="indefinite"/>
                                        <p:tgtEl>
                                          <p:spTgt spid="1123"/>
                                        </p:tgtEl>
                                        <p:attrNameLst>
                                          <p:attrName>style.opacity</p:attrName>
                                        </p:attrNameLst>
                                      </p:cBhvr>
                                      <p:to>
                                        <p:strVal val="0.5"/>
                                      </p:to>
                                    </p:set>
                                    <p:animEffect filter="image" prLst="opacity: 0.5">
                                      <p:cBhvr rctx="IE">
                                        <p:cTn id="54" dur="indefinite"/>
                                        <p:tgtEl>
                                          <p:spTgt spid="1123"/>
                                        </p:tgtEl>
                                      </p:cBhvr>
                                    </p:animEffect>
                                  </p:childTnLst>
                                </p:cTn>
                              </p:par>
                            </p:childTnLst>
                          </p:cTn>
                        </p:par>
                      </p:childTnLst>
                    </p:cTn>
                  </p:par>
                  <p:par>
                    <p:cTn id="55" fill="hold">
                      <p:stCondLst>
                        <p:cond delay="indefinite"/>
                      </p:stCondLst>
                      <p:childTnLst>
                        <p:par>
                          <p:cTn id="56" fill="hold">
                            <p:stCondLst>
                              <p:cond delay="0"/>
                            </p:stCondLst>
                            <p:childTnLst>
                              <p:par>
                                <p:cTn id="57" presetID="9" presetClass="emph" presetSubtype="0" grpId="0" nodeType="clickEffect">
                                  <p:stCondLst>
                                    <p:cond delay="0"/>
                                  </p:stCondLst>
                                  <p:childTnLst>
                                    <p:set>
                                      <p:cBhvr rctx="PPT">
                                        <p:cTn id="58" dur="indefinite"/>
                                        <p:tgtEl>
                                          <p:spTgt spid="1127"/>
                                        </p:tgtEl>
                                        <p:attrNameLst>
                                          <p:attrName>style.opacity</p:attrName>
                                        </p:attrNameLst>
                                      </p:cBhvr>
                                      <p:to>
                                        <p:strVal val="0.5"/>
                                      </p:to>
                                    </p:set>
                                    <p:animEffect filter="image" prLst="opacity: 0.5">
                                      <p:cBhvr rctx="IE">
                                        <p:cTn id="59" dur="indefinite"/>
                                        <p:tgtEl>
                                          <p:spTgt spid="1127"/>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mph" presetSubtype="0" grpId="0" nodeType="clickEffect">
                                  <p:stCondLst>
                                    <p:cond delay="0"/>
                                  </p:stCondLst>
                                  <p:childTnLst>
                                    <p:set>
                                      <p:cBhvr rctx="PPT">
                                        <p:cTn id="63" dur="indefinite"/>
                                        <p:tgtEl>
                                          <p:spTgt spid="1124"/>
                                        </p:tgtEl>
                                        <p:attrNameLst>
                                          <p:attrName>style.opacity</p:attrName>
                                        </p:attrNameLst>
                                      </p:cBhvr>
                                      <p:to>
                                        <p:strVal val="0.5"/>
                                      </p:to>
                                    </p:set>
                                    <p:animEffect filter="image" prLst="opacity: 0.5">
                                      <p:cBhvr rctx="IE">
                                        <p:cTn id="64" dur="indefinite"/>
                                        <p:tgtEl>
                                          <p:spTgt spid="1124"/>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mph" presetSubtype="0" grpId="0" nodeType="clickEffect">
                                  <p:stCondLst>
                                    <p:cond delay="0"/>
                                  </p:stCondLst>
                                  <p:childTnLst>
                                    <p:set>
                                      <p:cBhvr rctx="PPT">
                                        <p:cTn id="68" dur="indefinite"/>
                                        <p:tgtEl>
                                          <p:spTgt spid="1125"/>
                                        </p:tgtEl>
                                        <p:attrNameLst>
                                          <p:attrName>style.opacity</p:attrName>
                                        </p:attrNameLst>
                                      </p:cBhvr>
                                      <p:to>
                                        <p:strVal val="0.5"/>
                                      </p:to>
                                    </p:set>
                                    <p:animEffect filter="image" prLst="opacity: 0.5">
                                      <p:cBhvr rctx="IE">
                                        <p:cTn id="69" dur="indefinite"/>
                                        <p:tgtEl>
                                          <p:spTgt spid="1125"/>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mph" presetSubtype="0" grpId="0" nodeType="clickEffect">
                                  <p:stCondLst>
                                    <p:cond delay="0"/>
                                  </p:stCondLst>
                                  <p:childTnLst>
                                    <p:set>
                                      <p:cBhvr rctx="PPT">
                                        <p:cTn id="73" dur="indefinite"/>
                                        <p:tgtEl>
                                          <p:spTgt spid="1126"/>
                                        </p:tgtEl>
                                        <p:attrNameLst>
                                          <p:attrName>style.opacity</p:attrName>
                                        </p:attrNameLst>
                                      </p:cBhvr>
                                      <p:to>
                                        <p:strVal val="0.5"/>
                                      </p:to>
                                    </p:set>
                                    <p:animEffect filter="image" prLst="opacity: 0.5">
                                      <p:cBhvr rctx="IE">
                                        <p:cTn id="74" dur="indefinite"/>
                                        <p:tgtEl>
                                          <p:spTgt spid="1126"/>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mph" presetSubtype="0" grpId="0" nodeType="clickEffect">
                                  <p:stCondLst>
                                    <p:cond delay="0"/>
                                  </p:stCondLst>
                                  <p:childTnLst>
                                    <p:set>
                                      <p:cBhvr rctx="PPT">
                                        <p:cTn id="78" dur="indefinite"/>
                                        <p:tgtEl>
                                          <p:spTgt spid="1129"/>
                                        </p:tgtEl>
                                        <p:attrNameLst>
                                          <p:attrName>style.opacity</p:attrName>
                                        </p:attrNameLst>
                                      </p:cBhvr>
                                      <p:to>
                                        <p:strVal val="0.5"/>
                                      </p:to>
                                    </p:set>
                                    <p:animEffect filter="image" prLst="opacity: 0.5">
                                      <p:cBhvr rctx="IE">
                                        <p:cTn id="79" dur="indefinite"/>
                                        <p:tgtEl>
                                          <p:spTgt spid="1129"/>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nodeType="clickEffect">
                                  <p:stCondLst>
                                    <p:cond delay="0"/>
                                  </p:stCondLst>
                                  <p:childTnLst>
                                    <p:set>
                                      <p:cBhvr>
                                        <p:cTn id="83" dur="1" fill="hold">
                                          <p:stCondLst>
                                            <p:cond delay="0"/>
                                          </p:stCondLst>
                                        </p:cTn>
                                        <p:tgtEl>
                                          <p:spTgt spid="8302">
                                            <p:txEl>
                                              <p:pRg st="15" end="15"/>
                                            </p:txEl>
                                          </p:spTgt>
                                        </p:tgtEl>
                                        <p:attrNameLst>
                                          <p:attrName>style.visibility</p:attrName>
                                        </p:attrNameLst>
                                      </p:cBhvr>
                                      <p:to>
                                        <p:strVal val="visible"/>
                                      </p:to>
                                    </p:set>
                                    <p:animEffect transition="in" filter="dissolve">
                                      <p:cBhvr>
                                        <p:cTn id="84" dur="500"/>
                                        <p:tgtEl>
                                          <p:spTgt spid="8302">
                                            <p:txEl>
                                              <p:pRg st="15" end="15"/>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grpId="0" nodeType="clickEffect">
                                  <p:stCondLst>
                                    <p:cond delay="0"/>
                                  </p:stCondLst>
                                  <p:childTnLst>
                                    <p:set>
                                      <p:cBhvr>
                                        <p:cTn id="88" dur="1" fill="hold">
                                          <p:stCondLst>
                                            <p:cond delay="0"/>
                                          </p:stCondLst>
                                        </p:cTn>
                                        <p:tgtEl>
                                          <p:spTgt spid="1026"/>
                                        </p:tgtEl>
                                        <p:attrNameLst>
                                          <p:attrName>style.visibility</p:attrName>
                                        </p:attrNameLst>
                                      </p:cBhvr>
                                      <p:to>
                                        <p:strVal val="visible"/>
                                      </p:to>
                                    </p:set>
                                    <p:animEffect transition="in" filter="wipe(down)">
                                      <p:cBhvr>
                                        <p:cTn id="89" dur="500"/>
                                        <p:tgtEl>
                                          <p:spTgt spid="1026"/>
                                        </p:tgtEl>
                                      </p:cBhvr>
                                    </p:animEffect>
                                  </p:childTnLst>
                                </p:cTn>
                              </p:par>
                            </p:childTnLst>
                          </p:cTn>
                        </p:par>
                      </p:childTnLst>
                    </p:cTn>
                  </p:par>
                  <p:par>
                    <p:cTn id="90" fill="hold">
                      <p:stCondLst>
                        <p:cond delay="indefinite"/>
                      </p:stCondLst>
                      <p:childTnLst>
                        <p:par>
                          <p:cTn id="91" fill="hold">
                            <p:stCondLst>
                              <p:cond delay="0"/>
                            </p:stCondLst>
                            <p:childTnLst>
                              <p:par>
                                <p:cTn id="92" presetID="9" presetClass="entr" presetSubtype="0" fill="hold" grpId="0" nodeType="clickEffect">
                                  <p:stCondLst>
                                    <p:cond delay="0"/>
                                  </p:stCondLst>
                                  <p:childTnLst>
                                    <p:set>
                                      <p:cBhvr>
                                        <p:cTn id="93" dur="1" fill="hold">
                                          <p:stCondLst>
                                            <p:cond delay="0"/>
                                          </p:stCondLst>
                                        </p:cTn>
                                        <p:tgtEl>
                                          <p:spTgt spid="8312"/>
                                        </p:tgtEl>
                                        <p:attrNameLst>
                                          <p:attrName>style.visibility</p:attrName>
                                        </p:attrNameLst>
                                      </p:cBhvr>
                                      <p:to>
                                        <p:strVal val="visible"/>
                                      </p:to>
                                    </p:set>
                                    <p:animEffect transition="in" filter="dissolve">
                                      <p:cBhvr>
                                        <p:cTn id="94" dur="500"/>
                                        <p:tgtEl>
                                          <p:spTgt spid="8312"/>
                                        </p:tgtEl>
                                      </p:cBhvr>
                                    </p:animEffect>
                                  </p:childTnLst>
                                </p:cTn>
                              </p:par>
                              <p:par>
                                <p:cTn id="95" presetID="17" presetClass="entr" presetSubtype="10" fill="hold" nodeType="withEffect">
                                  <p:stCondLst>
                                    <p:cond delay="0"/>
                                  </p:stCondLst>
                                  <p:childTnLst>
                                    <p:set>
                                      <p:cBhvr>
                                        <p:cTn id="96" dur="1" fill="hold">
                                          <p:stCondLst>
                                            <p:cond delay="0"/>
                                          </p:stCondLst>
                                        </p:cTn>
                                        <p:tgtEl>
                                          <p:spTgt spid="1071"/>
                                        </p:tgtEl>
                                        <p:attrNameLst>
                                          <p:attrName>style.visibility</p:attrName>
                                        </p:attrNameLst>
                                      </p:cBhvr>
                                      <p:to>
                                        <p:strVal val="visible"/>
                                      </p:to>
                                    </p:set>
                                    <p:anim calcmode="lin" valueType="num">
                                      <p:cBhvr>
                                        <p:cTn id="97" dur="500" fill="hold"/>
                                        <p:tgtEl>
                                          <p:spTgt spid="1071"/>
                                        </p:tgtEl>
                                        <p:attrNameLst>
                                          <p:attrName>ppt_w</p:attrName>
                                        </p:attrNameLst>
                                      </p:cBhvr>
                                      <p:tavLst>
                                        <p:tav tm="0">
                                          <p:val>
                                            <p:fltVal val="0"/>
                                          </p:val>
                                        </p:tav>
                                        <p:tav tm="100000">
                                          <p:val>
                                            <p:strVal val="#ppt_w"/>
                                          </p:val>
                                        </p:tav>
                                      </p:tavLst>
                                    </p:anim>
                                    <p:anim calcmode="lin" valueType="num">
                                      <p:cBhvr>
                                        <p:cTn id="98" dur="500" fill="hold"/>
                                        <p:tgtEl>
                                          <p:spTgt spid="107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OleChart spid="1026" grpId="0"/>
      <p:bldP spid="8312" grpId="0" animBg="1"/>
      <p:bldP spid="1069" grpId="0" animBg="1"/>
      <p:bldP spid="1117" grpId="0" animBg="1"/>
      <p:bldP spid="1118" grpId="0" animBg="1"/>
      <p:bldP spid="1119" grpId="0" animBg="1"/>
      <p:bldP spid="1120" grpId="0" animBg="1"/>
      <p:bldP spid="1121" grpId="0" animBg="1"/>
      <p:bldP spid="1122" grpId="0" animBg="1"/>
      <p:bldP spid="1123" grpId="0" animBg="1"/>
      <p:bldP spid="1124" grpId="0" animBg="1"/>
      <p:bldP spid="1125" grpId="0" animBg="1"/>
      <p:bldP spid="1126" grpId="0" animBg="1"/>
      <p:bldP spid="1127" grpId="0" animBg="1"/>
      <p:bldP spid="1128" grpId="0" animBg="1"/>
      <p:bldP spid="1129"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7"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09399D4F-6308-4082-8412-9CDE36505E82}" type="slidenum">
              <a:rPr lang="ar-SA" sz="1400"/>
              <a:pPr/>
              <a:t>80</a:t>
            </a:fld>
            <a:endParaRPr lang="en-GB" sz="1400"/>
          </a:p>
        </p:txBody>
      </p:sp>
      <p:sp>
        <p:nvSpPr>
          <p:cNvPr id="40968"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40969"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0970"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40971"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pPr>
            <a:endParaRPr lang="en-US" sz="2800" u="sng"/>
          </a:p>
          <a:p>
            <a:pPr marL="742950" lvl="1" indent="-285750" algn="l">
              <a:spcBef>
                <a:spcPct val="20000"/>
              </a:spcBef>
            </a:pPr>
            <a:r>
              <a:rPr lang="en-US" sz="2400" u="sng">
                <a:solidFill>
                  <a:srgbClr val="A50021"/>
                </a:solidFill>
                <a:latin typeface="Times New Roman" pitchFamily="18" charset="0"/>
                <a:cs typeface="Times New Roman" pitchFamily="18" charset="0"/>
              </a:rPr>
              <a:t>Note:</a:t>
            </a:r>
            <a:r>
              <a:rPr lang="en-US" sz="2400">
                <a:solidFill>
                  <a:srgbClr val="A50021"/>
                </a:solidFill>
                <a:latin typeface="Times New Roman" pitchFamily="18" charset="0"/>
                <a:cs typeface="Times New Roman" pitchFamily="18" charset="0"/>
              </a:rPr>
              <a:t> </a:t>
            </a:r>
            <a:r>
              <a:rPr lang="en-US" sz="2000">
                <a:latin typeface="Times New Roman" pitchFamily="18" charset="0"/>
                <a:cs typeface="Times New Roman" pitchFamily="18" charset="0"/>
              </a:rPr>
              <a:t>The C.I                            means </a:t>
            </a:r>
          </a:p>
          <a:p>
            <a:pPr marL="742950" lvl="1" indent="-285750" algn="l">
              <a:spcBef>
                <a:spcPct val="20000"/>
              </a:spcBef>
            </a:pPr>
            <a:r>
              <a:rPr lang="en-US" sz="900">
                <a:latin typeface="Times New Roman" pitchFamily="18" charset="0"/>
                <a:cs typeface="Times New Roman" pitchFamily="18" charset="0"/>
              </a:rPr>
              <a:t> </a:t>
            </a:r>
          </a:p>
          <a:p>
            <a:pPr marL="742950" lvl="1" indent="-285750" algn="l">
              <a:spcBef>
                <a:spcPct val="20000"/>
              </a:spcBef>
            </a:pPr>
            <a:r>
              <a:rPr lang="en-US" sz="2000">
                <a:latin typeface="Times New Roman" pitchFamily="18" charset="0"/>
                <a:cs typeface="Times New Roman" pitchFamily="18" charset="0"/>
              </a:rPr>
              <a:t>(L , U)=</a:t>
            </a:r>
          </a:p>
          <a:p>
            <a:pPr marL="742950" lvl="1" indent="-285750" algn="l">
              <a:spcBef>
                <a:spcPct val="20000"/>
              </a:spcBef>
              <a:buFontTx/>
              <a:buChar char="-"/>
            </a:pPr>
            <a:r>
              <a:rPr lang="en-US" sz="2000">
                <a:latin typeface="Times New Roman" pitchFamily="18" charset="0"/>
                <a:cs typeface="Times New Roman" pitchFamily="18" charset="0"/>
              </a:rPr>
              <a:t>Similarly for                             , (L , U)=                                                 .</a:t>
            </a:r>
          </a:p>
          <a:p>
            <a:pPr marL="742950" lvl="1" indent="-285750" algn="l">
              <a:spcBef>
                <a:spcPct val="20000"/>
              </a:spcBef>
            </a:pPr>
            <a:endParaRPr lang="en-US" sz="2000">
              <a:latin typeface="Times New Roman" pitchFamily="18" charset="0"/>
              <a:cs typeface="Times New Roman" pitchFamily="18" charset="0"/>
            </a:endParaRPr>
          </a:p>
          <a:p>
            <a:pPr marL="742950" lvl="1" indent="-285750" algn="l">
              <a:spcBef>
                <a:spcPct val="20000"/>
              </a:spcBef>
              <a:buFontTx/>
              <a:buChar char="-"/>
            </a:pPr>
            <a:r>
              <a:rPr lang="en-US" sz="2000" u="sng">
                <a:latin typeface="Times New Roman" pitchFamily="18" charset="0"/>
                <a:cs typeface="Times New Roman" pitchFamily="18" charset="0"/>
              </a:rPr>
              <a:t>Interpretation of the CI</a:t>
            </a:r>
            <a:r>
              <a:rPr lang="en-US" sz="2000">
                <a:latin typeface="Times New Roman" pitchFamily="18" charset="0"/>
                <a:cs typeface="Times New Roman" pitchFamily="18" charset="0"/>
              </a:rPr>
              <a:t>: We are </a:t>
            </a:r>
            <a:r>
              <a:rPr lang="en-US">
                <a:latin typeface="Times New Roman" pitchFamily="18" charset="0"/>
                <a:cs typeface="Times New Roman" pitchFamily="18" charset="0"/>
              </a:rPr>
              <a:t>(1-</a:t>
            </a:r>
            <a:r>
              <a:rPr lang="el-GR" i="1">
                <a:latin typeface="Times New Roman" pitchFamily="18" charset="0"/>
                <a:cs typeface="Times New Roman" pitchFamily="18" charset="0"/>
              </a:rPr>
              <a:t>α</a:t>
            </a:r>
            <a:r>
              <a:rPr lang="en-US">
                <a:latin typeface="Times New Roman" pitchFamily="18" charset="0"/>
                <a:cs typeface="Times New Roman" pitchFamily="18" charset="0"/>
              </a:rPr>
              <a:t>)100% confident that </a:t>
            </a:r>
            <a:r>
              <a:rPr lang="en-US" u="sng">
                <a:latin typeface="Times New Roman" pitchFamily="18" charset="0"/>
                <a:cs typeface="Times New Roman" pitchFamily="18" charset="0"/>
              </a:rPr>
              <a:t>the (mean) of (variable) for the (population)</a:t>
            </a:r>
            <a:r>
              <a:rPr lang="en-US">
                <a:latin typeface="Times New Roman" pitchFamily="18" charset="0"/>
                <a:cs typeface="Times New Roman" pitchFamily="18" charset="0"/>
              </a:rPr>
              <a:t> is between L and U.</a:t>
            </a:r>
            <a:endParaRPr lang="el-GR" sz="2000">
              <a:latin typeface="Times New Roman" pitchFamily="18" charset="0"/>
              <a:cs typeface="Times New Roman" pitchFamily="18" charset="0"/>
            </a:endParaRPr>
          </a:p>
          <a:p>
            <a:pPr marL="742950" lvl="1" indent="-285750" algn="l">
              <a:spcBef>
                <a:spcPct val="20000"/>
              </a:spcBef>
            </a:pPr>
            <a:r>
              <a:rPr lang="en-US" sz="2000">
                <a:latin typeface="Times New Roman" pitchFamily="18" charset="0"/>
                <a:cs typeface="Times New Roman" pitchFamily="18" charset="0"/>
              </a:rPr>
              <a:t>-----------------------------------------------------------------------------</a:t>
            </a:r>
          </a:p>
          <a:p>
            <a:pPr marL="742950" lvl="1" indent="-285750" algn="l">
              <a:spcBef>
                <a:spcPct val="20000"/>
              </a:spcBef>
            </a:pPr>
            <a:r>
              <a:rPr lang="en-US" sz="2000" u="sng">
                <a:solidFill>
                  <a:srgbClr val="A50021"/>
                </a:solidFill>
                <a:latin typeface="Times New Roman" pitchFamily="18" charset="0"/>
                <a:cs typeface="Times New Roman" pitchFamily="18" charset="0"/>
              </a:rPr>
              <a:t> Example 5.1:</a:t>
            </a:r>
          </a:p>
          <a:p>
            <a:pPr marL="742950" lvl="1" indent="-285750" algn="l">
              <a:spcBef>
                <a:spcPct val="20000"/>
              </a:spcBef>
            </a:pPr>
            <a:r>
              <a:rPr lang="en-US" sz="2000">
                <a:latin typeface="Times New Roman" pitchFamily="18" charset="0"/>
                <a:cs typeface="Times New Roman" pitchFamily="18" charset="0"/>
              </a:rPr>
              <a:t>Let  Z~N(0, 1)</a:t>
            </a:r>
          </a:p>
          <a:p>
            <a:pPr marL="742950" lvl="1" indent="-285750" algn="l">
              <a:spcBef>
                <a:spcPct val="20000"/>
              </a:spcBef>
            </a:pPr>
            <a:endParaRPr lang="en-US" sz="2000">
              <a:latin typeface="Times New Roman" pitchFamily="18" charset="0"/>
              <a:cs typeface="Times New Roman" pitchFamily="18" charset="0"/>
            </a:endParaRPr>
          </a:p>
          <a:p>
            <a:pPr marL="742950" lvl="1" indent="-285750" algn="l">
              <a:spcBef>
                <a:spcPct val="20000"/>
              </a:spcBef>
            </a:pPr>
            <a:r>
              <a:rPr lang="en-US" sz="2000">
                <a:latin typeface="Times New Roman" pitchFamily="18" charset="0"/>
                <a:cs typeface="Times New Roman" pitchFamily="18" charset="0"/>
              </a:rPr>
              <a:t>Here we have the probability ( the area) and we want to find the exact value of z. hence we can use the table of standard normal but in the opposite direction.</a:t>
            </a:r>
          </a:p>
          <a:p>
            <a:pPr marL="742950" lvl="1" indent="-285750" algn="l">
              <a:spcBef>
                <a:spcPct val="20000"/>
              </a:spcBef>
            </a:pPr>
            <a:r>
              <a:rPr lang="en-US" sz="2000">
                <a:latin typeface="Times New Roman" pitchFamily="18" charset="0"/>
                <a:cs typeface="Times New Roman" pitchFamily="18" charset="0"/>
              </a:rPr>
              <a:t>a) </a:t>
            </a:r>
            <a:r>
              <a:rPr lang="el-GR" sz="2000" i="1">
                <a:latin typeface="Times New Roman" pitchFamily="18" charset="0"/>
                <a:cs typeface="Times New Roman" pitchFamily="18" charset="0"/>
              </a:rPr>
              <a:t>α</a:t>
            </a:r>
            <a:r>
              <a:rPr lang="en-US" sz="2000">
                <a:latin typeface="Times New Roman" pitchFamily="18" charset="0"/>
                <a:cs typeface="Times New Roman" pitchFamily="18" charset="0"/>
              </a:rPr>
              <a:t>=0.05</a:t>
            </a:r>
          </a:p>
          <a:p>
            <a:pPr marL="742950" lvl="1" indent="-285750" algn="l">
              <a:spcBef>
                <a:spcPct val="20000"/>
              </a:spcBef>
            </a:pPr>
            <a:r>
              <a:rPr lang="en-US" sz="2000">
                <a:latin typeface="Times New Roman" pitchFamily="18" charset="0"/>
                <a:cs typeface="Times New Roman" pitchFamily="18" charset="0"/>
              </a:rPr>
              <a:t> </a:t>
            </a:r>
            <a:r>
              <a:rPr lang="el-GR">
                <a:latin typeface="Times New Roman" pitchFamily="18" charset="0"/>
                <a:cs typeface="Times New Roman" pitchFamily="18" charset="0"/>
              </a:rPr>
              <a:t>α</a:t>
            </a:r>
            <a:r>
              <a:rPr lang="en-US">
                <a:latin typeface="Times New Roman" pitchFamily="18" charset="0"/>
                <a:cs typeface="Times New Roman" pitchFamily="18" charset="0"/>
              </a:rPr>
              <a:t>/2=0.025</a:t>
            </a:r>
          </a:p>
          <a:p>
            <a:pPr marL="742950" lvl="1" indent="-285750" algn="l">
              <a:spcBef>
                <a:spcPct val="20000"/>
              </a:spcBef>
            </a:pPr>
            <a:r>
              <a:rPr lang="en-US">
                <a:latin typeface="Times New Roman" pitchFamily="18" charset="0"/>
                <a:cs typeface="Times New Roman" pitchFamily="18" charset="0"/>
              </a:rPr>
              <a:t>1- </a:t>
            </a:r>
            <a:r>
              <a:rPr lang="el-GR">
                <a:latin typeface="Times New Roman" pitchFamily="18" charset="0"/>
                <a:cs typeface="Times New Roman" pitchFamily="18" charset="0"/>
              </a:rPr>
              <a:t>α</a:t>
            </a:r>
            <a:r>
              <a:rPr lang="en-US">
                <a:latin typeface="Times New Roman" pitchFamily="18" charset="0"/>
                <a:cs typeface="Times New Roman" pitchFamily="18" charset="0"/>
              </a:rPr>
              <a:t>/2=0.975</a:t>
            </a:r>
          </a:p>
        </p:txBody>
      </p:sp>
      <p:graphicFrame>
        <p:nvGraphicFramePr>
          <p:cNvPr id="40962" name="Object 10"/>
          <p:cNvGraphicFramePr>
            <a:graphicFrameLocks noChangeAspect="1"/>
          </p:cNvGraphicFramePr>
          <p:nvPr/>
        </p:nvGraphicFramePr>
        <p:xfrm>
          <a:off x="2555875" y="908050"/>
          <a:ext cx="1584325" cy="576263"/>
        </p:xfrm>
        <a:graphic>
          <a:graphicData uri="http://schemas.openxmlformats.org/presentationml/2006/ole">
            <p:oleObj spid="_x0000_s40962" name="Equation" r:id="rId4" imgW="787320" imgH="457200" progId="Equation.3">
              <p:embed/>
            </p:oleObj>
          </a:graphicData>
        </a:graphic>
      </p:graphicFrame>
      <p:graphicFrame>
        <p:nvGraphicFramePr>
          <p:cNvPr id="40963" name="Object 14"/>
          <p:cNvGraphicFramePr>
            <a:graphicFrameLocks noChangeAspect="1"/>
          </p:cNvGraphicFramePr>
          <p:nvPr/>
        </p:nvGraphicFramePr>
        <p:xfrm>
          <a:off x="1655763" y="1428750"/>
          <a:ext cx="3451225" cy="557213"/>
        </p:xfrm>
        <a:graphic>
          <a:graphicData uri="http://schemas.openxmlformats.org/presentationml/2006/ole">
            <p:oleObj spid="_x0000_s40963" name="Equation" r:id="rId5" imgW="1904760" imgH="431640" progId="Equation.3">
              <p:embed/>
            </p:oleObj>
          </a:graphicData>
        </a:graphic>
      </p:graphicFrame>
      <p:graphicFrame>
        <p:nvGraphicFramePr>
          <p:cNvPr id="40964" name="Object 15"/>
          <p:cNvGraphicFramePr>
            <a:graphicFrameLocks noChangeAspect="1"/>
          </p:cNvGraphicFramePr>
          <p:nvPr/>
        </p:nvGraphicFramePr>
        <p:xfrm>
          <a:off x="2555875" y="1987550"/>
          <a:ext cx="1584325" cy="504825"/>
        </p:xfrm>
        <a:graphic>
          <a:graphicData uri="http://schemas.openxmlformats.org/presentationml/2006/ole">
            <p:oleObj spid="_x0000_s40964" name="Equation" r:id="rId6" imgW="787320" imgH="457200" progId="Equation.3">
              <p:embed/>
            </p:oleObj>
          </a:graphicData>
        </a:graphic>
      </p:graphicFrame>
      <p:graphicFrame>
        <p:nvGraphicFramePr>
          <p:cNvPr id="40965" name="Object 16"/>
          <p:cNvGraphicFramePr>
            <a:graphicFrameLocks noChangeAspect="1"/>
          </p:cNvGraphicFramePr>
          <p:nvPr/>
        </p:nvGraphicFramePr>
        <p:xfrm>
          <a:off x="5359400" y="1773238"/>
          <a:ext cx="3244850" cy="647700"/>
        </p:xfrm>
        <a:graphic>
          <a:graphicData uri="http://schemas.openxmlformats.org/presentationml/2006/ole">
            <p:oleObj spid="_x0000_s40965" name="Equation" r:id="rId7" imgW="1790640" imgH="457200" progId="Equation.3">
              <p:embed/>
            </p:oleObj>
          </a:graphicData>
        </a:graphic>
      </p:graphicFrame>
      <p:graphicFrame>
        <p:nvGraphicFramePr>
          <p:cNvPr id="40966" name="Object 17"/>
          <p:cNvGraphicFramePr>
            <a:graphicFrameLocks noChangeAspect="1"/>
          </p:cNvGraphicFramePr>
          <p:nvPr/>
        </p:nvGraphicFramePr>
        <p:xfrm>
          <a:off x="1042988" y="4437063"/>
          <a:ext cx="774700" cy="368300"/>
        </p:xfrm>
        <a:graphic>
          <a:graphicData uri="http://schemas.openxmlformats.org/presentationml/2006/ole">
            <p:oleObj spid="_x0000_s40966" name="Equation" r:id="rId8" imgW="774360" imgH="368280" progId="Equation.3">
              <p:embed/>
            </p:oleObj>
          </a:graphicData>
        </a:graphic>
      </p:graphicFrame>
      <p:sp>
        <p:nvSpPr>
          <p:cNvPr id="40972" name="Line 13"/>
          <p:cNvSpPr>
            <a:spLocks noChangeShapeType="1"/>
          </p:cNvSpPr>
          <p:nvPr/>
        </p:nvSpPr>
        <p:spPr bwMode="auto">
          <a:xfrm flipH="1" flipV="1">
            <a:off x="7596188" y="2997200"/>
            <a:ext cx="287337" cy="217488"/>
          </a:xfrm>
          <a:prstGeom prst="line">
            <a:avLst/>
          </a:prstGeom>
          <a:noFill/>
          <a:ln w="9525">
            <a:solidFill>
              <a:schemeClr val="tx1"/>
            </a:solidFill>
            <a:round/>
            <a:headEnd/>
            <a:tailEnd type="triangle" w="med" len="med"/>
          </a:ln>
        </p:spPr>
        <p:txBody>
          <a:bodyPr/>
          <a:lstStyle/>
          <a:p>
            <a:endParaRPr lang="ar-SA"/>
          </a:p>
        </p:txBody>
      </p:sp>
      <p:sp>
        <p:nvSpPr>
          <p:cNvPr id="40973" name="Rectangle 14"/>
          <p:cNvSpPr>
            <a:spLocks noChangeArrowheads="1"/>
          </p:cNvSpPr>
          <p:nvPr/>
        </p:nvSpPr>
        <p:spPr bwMode="auto">
          <a:xfrm>
            <a:off x="7812088" y="3141663"/>
            <a:ext cx="431800" cy="287337"/>
          </a:xfrm>
          <a:prstGeom prst="rect">
            <a:avLst/>
          </a:prstGeom>
          <a:noFill/>
          <a:ln w="9525">
            <a:solidFill>
              <a:schemeClr val="tx1"/>
            </a:solidFill>
            <a:miter lim="800000"/>
            <a:headEnd/>
            <a:tailEnd/>
          </a:ln>
        </p:spPr>
        <p:txBody>
          <a:bodyPr wrap="none" anchor="ctr"/>
          <a:lstStyle/>
          <a:p>
            <a:pPr algn="ctr"/>
            <a:r>
              <a:rPr lang="el-GR">
                <a:latin typeface="Times New Roman" pitchFamily="18" charset="0"/>
                <a:cs typeface="Times New Roman" pitchFamily="18" charset="0"/>
              </a:rPr>
              <a:t>μ</a:t>
            </a: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90"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15467D73-6BE7-428A-A6DE-610BA4334D7E}" type="slidenum">
              <a:rPr lang="ar-SA" sz="1400"/>
              <a:pPr/>
              <a:t>81</a:t>
            </a:fld>
            <a:endParaRPr lang="en-GB" sz="1400"/>
          </a:p>
        </p:txBody>
      </p:sp>
      <p:sp>
        <p:nvSpPr>
          <p:cNvPr id="41991"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41992"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1993"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41994"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pPr>
            <a:endParaRPr lang="en-US" sz="2800" u="sng"/>
          </a:p>
          <a:p>
            <a:pPr marL="342900" indent="-342900" algn="l">
              <a:spcBef>
                <a:spcPct val="20000"/>
              </a:spcBef>
            </a:pPr>
            <a:r>
              <a:rPr lang="en-US" sz="2000">
                <a:latin typeface="Times New Roman" pitchFamily="18" charset="0"/>
                <a:cs typeface="Times New Roman" pitchFamily="18" charset="0"/>
              </a:rPr>
              <a:t>From the standard normal table </a:t>
            </a:r>
          </a:p>
          <a:p>
            <a:pPr marL="342900" indent="-342900" algn="l"/>
            <a:r>
              <a:rPr lang="en-US" sz="2000">
                <a:latin typeface="Times New Roman" pitchFamily="18" charset="0"/>
                <a:cs typeface="Times New Roman" pitchFamily="18" charset="0"/>
              </a:rPr>
              <a:t>b)  </a:t>
            </a:r>
            <a:r>
              <a:rPr lang="el-GR" sz="2000" i="1">
                <a:latin typeface="Times New Roman" pitchFamily="18" charset="0"/>
                <a:cs typeface="Times New Roman" pitchFamily="18" charset="0"/>
              </a:rPr>
              <a:t>α</a:t>
            </a:r>
            <a:r>
              <a:rPr lang="en-US" sz="2000">
                <a:latin typeface="Times New Roman" pitchFamily="18" charset="0"/>
                <a:cs typeface="Times New Roman" pitchFamily="18" charset="0"/>
              </a:rPr>
              <a:t>=0.1</a:t>
            </a:r>
          </a:p>
          <a:p>
            <a:pPr marL="742950" lvl="1" indent="-285750" algn="l"/>
            <a:r>
              <a:rPr lang="en-US" sz="2000">
                <a:latin typeface="Times New Roman" pitchFamily="18" charset="0"/>
                <a:cs typeface="Times New Roman" pitchFamily="18" charset="0"/>
              </a:rPr>
              <a:t> </a:t>
            </a:r>
            <a:r>
              <a:rPr lang="el-GR" sz="2000" i="1">
                <a:latin typeface="Times New Roman" pitchFamily="18" charset="0"/>
                <a:cs typeface="Times New Roman" pitchFamily="18" charset="0"/>
              </a:rPr>
              <a:t>α</a:t>
            </a:r>
            <a:r>
              <a:rPr lang="en-US" sz="2000" i="1">
                <a:latin typeface="Times New Roman" pitchFamily="18" charset="0"/>
                <a:cs typeface="Times New Roman" pitchFamily="18" charset="0"/>
              </a:rPr>
              <a:t>/2=0.05</a:t>
            </a:r>
          </a:p>
          <a:p>
            <a:pPr marL="742950" lvl="1" indent="-285750" algn="l"/>
            <a:r>
              <a:rPr lang="en-US" sz="2000" i="1">
                <a:latin typeface="Times New Roman" pitchFamily="18" charset="0"/>
                <a:cs typeface="Times New Roman" pitchFamily="18" charset="0"/>
              </a:rPr>
              <a:t>1- </a:t>
            </a:r>
            <a:r>
              <a:rPr lang="el-GR" sz="2000" i="1">
                <a:latin typeface="Times New Roman" pitchFamily="18" charset="0"/>
                <a:cs typeface="Times New Roman" pitchFamily="18" charset="0"/>
              </a:rPr>
              <a:t>α</a:t>
            </a:r>
            <a:r>
              <a:rPr lang="en-US" sz="2000" i="1">
                <a:latin typeface="Times New Roman" pitchFamily="18" charset="0"/>
                <a:cs typeface="Times New Roman" pitchFamily="18" charset="0"/>
              </a:rPr>
              <a:t>/2=0.95</a:t>
            </a:r>
          </a:p>
          <a:p>
            <a:pPr marL="742950" lvl="1" indent="-285750" algn="l"/>
            <a:endParaRPr lang="en-US" sz="2000" i="1">
              <a:latin typeface="Times New Roman" pitchFamily="18" charset="0"/>
              <a:cs typeface="Times New Roman" pitchFamily="18" charset="0"/>
            </a:endParaRPr>
          </a:p>
          <a:p>
            <a:pPr marL="742950" lvl="1" indent="-285750" algn="l"/>
            <a:endParaRPr lang="en-US" sz="2000" i="1">
              <a:latin typeface="Times New Roman" pitchFamily="18" charset="0"/>
              <a:cs typeface="Times New Roman" pitchFamily="18" charset="0"/>
            </a:endParaRPr>
          </a:p>
          <a:p>
            <a:pPr marL="742950" lvl="1" indent="-285750" algn="l"/>
            <a:r>
              <a:rPr lang="en-US" sz="2000" i="1">
                <a:latin typeface="Times New Roman" pitchFamily="18" charset="0"/>
                <a:cs typeface="Times New Roman" pitchFamily="18" charset="0"/>
              </a:rPr>
              <a:t>--------------------------------------------------------------------------</a:t>
            </a:r>
          </a:p>
          <a:p>
            <a:pPr marL="742950" lvl="1" indent="-285750" algn="l"/>
            <a:r>
              <a:rPr lang="en-US" sz="2000" i="1" u="sng">
                <a:latin typeface="Times New Roman" pitchFamily="18" charset="0"/>
                <a:cs typeface="Times New Roman" pitchFamily="18" charset="0"/>
              </a:rPr>
              <a:t>Example 5.2</a:t>
            </a:r>
            <a:r>
              <a:rPr lang="en-US" sz="2000" i="1">
                <a:latin typeface="Times New Roman" pitchFamily="18" charset="0"/>
                <a:cs typeface="Times New Roman" pitchFamily="18" charset="0"/>
              </a:rPr>
              <a:t>:  </a:t>
            </a:r>
            <a:r>
              <a:rPr lang="en-US" sz="2000">
                <a:latin typeface="Times New Roman" pitchFamily="18" charset="0"/>
                <a:cs typeface="Times New Roman" pitchFamily="18" charset="0"/>
              </a:rPr>
              <a:t>On 123 patient of diabetic ketoacidosis  (</a:t>
            </a:r>
            <a:r>
              <a:rPr lang="ar-SA" sz="1400" b="1">
                <a:latin typeface="Times New Roman" pitchFamily="18" charset="0"/>
                <a:cs typeface="Times New Roman" pitchFamily="18" charset="0"/>
              </a:rPr>
              <a:t>الحماض الكيتوني السكري</a:t>
            </a:r>
            <a:r>
              <a:rPr lang="en-US" sz="2000">
                <a:latin typeface="Times New Roman" pitchFamily="18" charset="0"/>
                <a:cs typeface="Times New Roman" pitchFamily="18" charset="0"/>
              </a:rPr>
              <a:t>) patient in Saudi Arabia , the mean blood glucose level was</a:t>
            </a:r>
            <a:r>
              <a:rPr lang="en-US" sz="2000">
                <a:solidFill>
                  <a:srgbClr val="FF0000"/>
                </a:solidFill>
                <a:latin typeface="Times New Roman" pitchFamily="18" charset="0"/>
                <a:cs typeface="Times New Roman" pitchFamily="18" charset="0"/>
              </a:rPr>
              <a:t> 26.2 </a:t>
            </a:r>
            <a:r>
              <a:rPr lang="en-US" sz="2000">
                <a:latin typeface="Times New Roman" pitchFamily="18" charset="0"/>
                <a:cs typeface="Times New Roman" pitchFamily="18" charset="0"/>
              </a:rPr>
              <a:t>with a standard deviation of </a:t>
            </a:r>
            <a:r>
              <a:rPr lang="en-US" sz="2000">
                <a:solidFill>
                  <a:srgbClr val="FF0000"/>
                </a:solidFill>
                <a:latin typeface="Times New Roman" pitchFamily="18" charset="0"/>
                <a:cs typeface="Times New Roman" pitchFamily="18" charset="0"/>
              </a:rPr>
              <a:t>3.3</a:t>
            </a:r>
            <a:r>
              <a:rPr lang="en-US" sz="2000">
                <a:latin typeface="Times New Roman" pitchFamily="18" charset="0"/>
                <a:cs typeface="Times New Roman" pitchFamily="18" charset="0"/>
              </a:rPr>
              <a:t> mm0l/l. Find the 90% confidence interval for the mean blood glucose level of such diabetic ketoacidosis  patient.</a:t>
            </a:r>
          </a:p>
          <a:p>
            <a:pPr marL="742950" lvl="1" indent="-285750" algn="l"/>
            <a:r>
              <a:rPr lang="en-US" sz="2000">
                <a:solidFill>
                  <a:srgbClr val="FF0000"/>
                </a:solidFill>
                <a:latin typeface="Times New Roman" pitchFamily="18" charset="0"/>
                <a:cs typeface="Times New Roman" pitchFamily="18" charset="0"/>
              </a:rPr>
              <a:t>Solution</a:t>
            </a:r>
            <a:r>
              <a:rPr lang="en-US" sz="2000">
                <a:latin typeface="Times New Roman" pitchFamily="18" charset="0"/>
                <a:cs typeface="Times New Roman" pitchFamily="18" charset="0"/>
              </a:rPr>
              <a:t>: </a:t>
            </a:r>
          </a:p>
          <a:p>
            <a:pPr marL="742950" lvl="1" indent="-285750" algn="l"/>
            <a:r>
              <a:rPr lang="en-US" sz="2000">
                <a:solidFill>
                  <a:srgbClr val="FF0000"/>
                </a:solidFill>
                <a:latin typeface="Times New Roman" pitchFamily="18" charset="0"/>
                <a:cs typeface="Times New Roman" pitchFamily="18" charset="0"/>
              </a:rPr>
              <a:t>Variable</a:t>
            </a:r>
            <a:r>
              <a:rPr lang="en-US" sz="2000">
                <a:latin typeface="Times New Roman" pitchFamily="18" charset="0"/>
                <a:cs typeface="Times New Roman" pitchFamily="18" charset="0"/>
              </a:rPr>
              <a:t>: blood glucose level (in mmol/l)</a:t>
            </a:r>
          </a:p>
          <a:p>
            <a:pPr marL="742950" lvl="1" indent="-285750" algn="l"/>
            <a:r>
              <a:rPr lang="en-US" sz="2000">
                <a:solidFill>
                  <a:srgbClr val="FF0000"/>
                </a:solidFill>
                <a:latin typeface="Times New Roman" pitchFamily="18" charset="0"/>
                <a:cs typeface="Times New Roman" pitchFamily="18" charset="0"/>
              </a:rPr>
              <a:t>Population</a:t>
            </a:r>
            <a:r>
              <a:rPr lang="en-US" sz="2000">
                <a:latin typeface="Times New Roman" pitchFamily="18" charset="0"/>
                <a:cs typeface="Times New Roman" pitchFamily="18" charset="0"/>
              </a:rPr>
              <a:t>: Diabetic ketoacodosis patient in Saudi Arabia.</a:t>
            </a:r>
          </a:p>
          <a:p>
            <a:pPr marL="742950" lvl="1" indent="-285750" algn="l"/>
            <a:r>
              <a:rPr lang="en-US" sz="2000">
                <a:solidFill>
                  <a:srgbClr val="FF0000"/>
                </a:solidFill>
                <a:latin typeface="Times New Roman" pitchFamily="18" charset="0"/>
                <a:cs typeface="Times New Roman" pitchFamily="18" charset="0"/>
              </a:rPr>
              <a:t>Parameter</a:t>
            </a:r>
            <a:r>
              <a:rPr lang="en-US" sz="2000">
                <a:latin typeface="Times New Roman" pitchFamily="18" charset="0"/>
                <a:cs typeface="Times New Roman" pitchFamily="18" charset="0"/>
              </a:rPr>
              <a:t>: </a:t>
            </a:r>
            <a:r>
              <a:rPr lang="el-GR" sz="2000">
                <a:latin typeface="Times New Roman" pitchFamily="18" charset="0"/>
                <a:cs typeface="Times New Roman" pitchFamily="18" charset="0"/>
              </a:rPr>
              <a:t>μ</a:t>
            </a:r>
            <a:r>
              <a:rPr lang="en-US" sz="2000">
                <a:latin typeface="Times New Roman" pitchFamily="18" charset="0"/>
                <a:cs typeface="Times New Roman" pitchFamily="18" charset="0"/>
              </a:rPr>
              <a:t> (the average blood glucose level)</a:t>
            </a:r>
          </a:p>
          <a:p>
            <a:pPr marL="742950" lvl="1" indent="-285750" algn="l"/>
            <a:r>
              <a:rPr lang="en-US" sz="2000">
                <a:latin typeface="Times New Roman" pitchFamily="18" charset="0"/>
                <a:cs typeface="Times New Roman" pitchFamily="18" charset="0"/>
              </a:rPr>
              <a:t>n=123,                s=3.3</a:t>
            </a:r>
          </a:p>
          <a:p>
            <a:pPr marL="742950" lvl="1" indent="-285750" algn="l"/>
            <a:r>
              <a:rPr lang="en-US" sz="2000">
                <a:latin typeface="Times New Roman" pitchFamily="18" charset="0"/>
                <a:cs typeface="Times New Roman" pitchFamily="18" charset="0"/>
              </a:rPr>
              <a:t>- </a:t>
            </a:r>
            <a:r>
              <a:rPr lang="el-GR" sz="2000">
                <a:latin typeface="Times New Roman" pitchFamily="18" charset="0"/>
                <a:cs typeface="Times New Roman" pitchFamily="18" charset="0"/>
              </a:rPr>
              <a:t>σ</a:t>
            </a:r>
            <a:r>
              <a:rPr lang="en-US" sz="2000" baseline="30000">
                <a:latin typeface="Times New Roman" pitchFamily="18" charset="0"/>
                <a:cs typeface="Times New Roman" pitchFamily="18" charset="0"/>
              </a:rPr>
              <a:t>2</a:t>
            </a:r>
            <a:r>
              <a:rPr lang="en-US" sz="2000">
                <a:latin typeface="Times New Roman" pitchFamily="18" charset="0"/>
                <a:cs typeface="Times New Roman" pitchFamily="18" charset="0"/>
              </a:rPr>
              <a:t> unknown , n=123&gt;30 (large)        the 90% CI for </a:t>
            </a:r>
            <a:r>
              <a:rPr lang="el-GR"/>
              <a:t>μ</a:t>
            </a:r>
            <a:r>
              <a:rPr lang="en-US" sz="2000">
                <a:latin typeface="Times New Roman" pitchFamily="18" charset="0"/>
                <a:cs typeface="Times New Roman" pitchFamily="18" charset="0"/>
              </a:rPr>
              <a:t> is given by     </a:t>
            </a:r>
            <a:endParaRPr lang="el-GR" sz="2000">
              <a:latin typeface="Times New Roman" pitchFamily="18" charset="0"/>
              <a:cs typeface="Times New Roman" pitchFamily="18" charset="0"/>
            </a:endParaRPr>
          </a:p>
          <a:p>
            <a:pPr marL="742950" lvl="1" indent="-285750" algn="l">
              <a:spcBef>
                <a:spcPct val="20000"/>
              </a:spcBef>
            </a:pPr>
            <a:endParaRPr lang="en-US" sz="2000">
              <a:latin typeface="Times New Roman" pitchFamily="18" charset="0"/>
              <a:cs typeface="Times New Roman" pitchFamily="18" charset="0"/>
            </a:endParaRPr>
          </a:p>
        </p:txBody>
      </p:sp>
      <p:graphicFrame>
        <p:nvGraphicFramePr>
          <p:cNvPr id="41986" name="Object 8"/>
          <p:cNvGraphicFramePr>
            <a:graphicFrameLocks noChangeAspect="1"/>
          </p:cNvGraphicFramePr>
          <p:nvPr/>
        </p:nvGraphicFramePr>
        <p:xfrm>
          <a:off x="3779838" y="981075"/>
          <a:ext cx="1079500" cy="285750"/>
        </p:xfrm>
        <a:graphic>
          <a:graphicData uri="http://schemas.openxmlformats.org/presentationml/2006/ole">
            <p:oleObj spid="_x0000_s41986" name="Equation" r:id="rId4" imgW="863280" imgH="228600" progId="Equation.3">
              <p:embed/>
            </p:oleObj>
          </a:graphicData>
        </a:graphic>
      </p:graphicFrame>
      <p:graphicFrame>
        <p:nvGraphicFramePr>
          <p:cNvPr id="41987" name="Object 9"/>
          <p:cNvGraphicFramePr>
            <a:graphicFrameLocks noChangeAspect="1"/>
          </p:cNvGraphicFramePr>
          <p:nvPr/>
        </p:nvGraphicFramePr>
        <p:xfrm>
          <a:off x="595313" y="2279650"/>
          <a:ext cx="1111250" cy="285750"/>
        </p:xfrm>
        <a:graphic>
          <a:graphicData uri="http://schemas.openxmlformats.org/presentationml/2006/ole">
            <p:oleObj spid="_x0000_s41987" name="Equation" r:id="rId5" imgW="888840" imgH="228600" progId="Equation.3">
              <p:embed/>
            </p:oleObj>
          </a:graphicData>
        </a:graphic>
      </p:graphicFrame>
      <p:graphicFrame>
        <p:nvGraphicFramePr>
          <p:cNvPr id="42026" name="Group 42"/>
          <p:cNvGraphicFramePr>
            <a:graphicFrameLocks noGrp="1"/>
          </p:cNvGraphicFramePr>
          <p:nvPr/>
        </p:nvGraphicFramePr>
        <p:xfrm>
          <a:off x="5219700" y="908050"/>
          <a:ext cx="3384550" cy="2057718"/>
        </p:xfrm>
        <a:graphic>
          <a:graphicData uri="http://schemas.openxmlformats.org/drawingml/2006/table">
            <a:tbl>
              <a:tblPr/>
              <a:tblGrid>
                <a:gridCol w="846138"/>
                <a:gridCol w="846137"/>
                <a:gridCol w="846138"/>
                <a:gridCol w="846137"/>
              </a:tblGrid>
              <a:tr h="3651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Z</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0.06</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18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1.9</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sym typeface="Symbol" pitchFamily="18" charset="2"/>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0.975</a:t>
                      </a:r>
                      <a:endParaRPr kumimoji="0" lang="en-GB"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5125">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cs typeface="Times New Roman" pitchFamily="18" charset="0"/>
                        </a:rPr>
                        <a:t>:</a:t>
                      </a:r>
                      <a:r>
                        <a:rPr kumimoji="0" lang="en-GB" sz="2000" b="0" i="0" u="none" strike="noStrike" cap="none" normalizeH="0" baseline="0" smtClean="0">
                          <a:ln>
                            <a:noFill/>
                          </a:ln>
                          <a:solidFill>
                            <a:schemeClr val="tx1"/>
                          </a:solidFill>
                          <a:effectLst/>
                          <a:latin typeface="Times New Roman" pitchFamily="18" charset="0"/>
                          <a:cs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tabLst/>
                      </a:pPr>
                      <a:endParaRPr kumimoji="0" lang="en-US" sz="20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1988" name="Object 43"/>
          <p:cNvGraphicFramePr>
            <a:graphicFrameLocks noChangeAspect="1"/>
          </p:cNvGraphicFramePr>
          <p:nvPr/>
        </p:nvGraphicFramePr>
        <p:xfrm>
          <a:off x="1692275" y="5589588"/>
          <a:ext cx="768350" cy="244475"/>
        </p:xfrm>
        <a:graphic>
          <a:graphicData uri="http://schemas.openxmlformats.org/presentationml/2006/ole">
            <p:oleObj spid="_x0000_s41988" name="Equation" r:id="rId6" imgW="558720" imgH="177480" progId="Equation.3">
              <p:embed/>
            </p:oleObj>
          </a:graphicData>
        </a:graphic>
      </p:graphicFrame>
      <p:sp>
        <p:nvSpPr>
          <p:cNvPr id="42022" name="Rectangle 45"/>
          <p:cNvSpPr>
            <a:spLocks noChangeArrowheads="1"/>
          </p:cNvSpPr>
          <p:nvPr/>
        </p:nvSpPr>
        <p:spPr bwMode="auto">
          <a:xfrm>
            <a:off x="4367213" y="5734050"/>
            <a:ext cx="409575" cy="366713"/>
          </a:xfrm>
          <a:prstGeom prst="rect">
            <a:avLst/>
          </a:prstGeom>
          <a:noFill/>
          <a:ln w="9525">
            <a:noFill/>
            <a:miter lim="800000"/>
            <a:headEnd/>
            <a:tailEnd/>
          </a:ln>
        </p:spPr>
        <p:txBody>
          <a:bodyPr wrap="none">
            <a:spAutoFit/>
          </a:bodyPr>
          <a:lstStyle/>
          <a:p>
            <a:r>
              <a:rPr lang="en-US">
                <a:sym typeface="Symbol" pitchFamily="18" charset="2"/>
              </a:rPr>
              <a:t></a:t>
            </a:r>
          </a:p>
        </p:txBody>
      </p:sp>
      <p:graphicFrame>
        <p:nvGraphicFramePr>
          <p:cNvPr id="41989" name="Object 46"/>
          <p:cNvGraphicFramePr>
            <a:graphicFrameLocks noChangeAspect="1"/>
          </p:cNvGraphicFramePr>
          <p:nvPr/>
        </p:nvGraphicFramePr>
        <p:xfrm>
          <a:off x="5292725" y="6237288"/>
          <a:ext cx="1871663" cy="496887"/>
        </p:xfrm>
        <a:graphic>
          <a:graphicData uri="http://schemas.openxmlformats.org/presentationml/2006/ole">
            <p:oleObj spid="_x0000_s41989" name="Equation" r:id="rId7" imgW="787320" imgH="4572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2026"/>
                                        </p:tgtEl>
                                        <p:attrNameLst>
                                          <p:attrName>style.visibility</p:attrName>
                                        </p:attrNameLst>
                                      </p:cBhvr>
                                      <p:to>
                                        <p:strVal val="visible"/>
                                      </p:to>
                                    </p:set>
                                    <p:animEffect transition="in" filter="randombar(horizontal)">
                                      <p:cBhvr>
                                        <p:cTn id="7" dur="500"/>
                                        <p:tgtEl>
                                          <p:spTgt spid="42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5"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FAC3B9C0-6D1A-4372-89B4-BAC883911F74}" type="slidenum">
              <a:rPr lang="ar-SA" sz="1400"/>
              <a:pPr/>
              <a:t>82</a:t>
            </a:fld>
            <a:endParaRPr lang="en-GB" sz="1400"/>
          </a:p>
        </p:txBody>
      </p:sp>
      <p:sp>
        <p:nvSpPr>
          <p:cNvPr id="43016"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r>
              <a:rPr lang="en-US" sz="2000" i="1" smtClean="0">
                <a:latin typeface="Times New Roman" pitchFamily="18" charset="0"/>
                <a:cs typeface="Times New Roman" pitchFamily="18" charset="0"/>
              </a:rPr>
              <a:t>90% = (1- </a:t>
            </a:r>
            <a:r>
              <a:rPr lang="el-GR" sz="2000" i="1" smtClean="0">
                <a:latin typeface="Times New Roman" pitchFamily="18" charset="0"/>
                <a:cs typeface="Times New Roman" pitchFamily="18" charset="0"/>
              </a:rPr>
              <a:t>α</a:t>
            </a:r>
            <a:r>
              <a:rPr lang="en-US" sz="2000" i="1" smtClean="0">
                <a:latin typeface="Times New Roman" pitchFamily="18" charset="0"/>
                <a:cs typeface="Times New Roman" pitchFamily="18" charset="0"/>
              </a:rPr>
              <a:t>)100%        1- </a:t>
            </a:r>
            <a:r>
              <a:rPr lang="el-GR" sz="2000" i="1" smtClean="0">
                <a:latin typeface="Times New Roman" pitchFamily="18" charset="0"/>
                <a:cs typeface="Times New Roman" pitchFamily="18" charset="0"/>
              </a:rPr>
              <a:t>α</a:t>
            </a:r>
            <a:r>
              <a:rPr lang="en-US" sz="2000" i="1" smtClean="0">
                <a:latin typeface="Times New Roman" pitchFamily="18" charset="0"/>
                <a:cs typeface="Times New Roman" pitchFamily="18" charset="0"/>
              </a:rPr>
              <a:t>=0.9</a:t>
            </a:r>
          </a:p>
          <a:p>
            <a:pPr lvl="1" eaLnBrk="1" hangingPunct="1">
              <a:buFontTx/>
              <a:buNone/>
            </a:pPr>
            <a:r>
              <a:rPr lang="en-US" sz="2000" i="1" smtClean="0">
                <a:latin typeface="Times New Roman" pitchFamily="18" charset="0"/>
                <a:cs typeface="Times New Roman" pitchFamily="18" charset="0"/>
              </a:rPr>
              <a:t> </a:t>
            </a:r>
            <a:r>
              <a:rPr lang="el-GR" sz="2000" i="1" smtClean="0">
                <a:latin typeface="Times New Roman" pitchFamily="18" charset="0"/>
                <a:cs typeface="Times New Roman" pitchFamily="18" charset="0"/>
              </a:rPr>
              <a:t>α</a:t>
            </a:r>
            <a:r>
              <a:rPr lang="en-US" sz="2000" i="1" smtClean="0">
                <a:latin typeface="Times New Roman" pitchFamily="18" charset="0"/>
                <a:cs typeface="Times New Roman" pitchFamily="18" charset="0"/>
              </a:rPr>
              <a:t>=0.1        </a:t>
            </a:r>
            <a:r>
              <a:rPr lang="el-GR" sz="2000" i="1" smtClean="0">
                <a:latin typeface="Times New Roman" pitchFamily="18" charset="0"/>
                <a:cs typeface="Times New Roman" pitchFamily="18" charset="0"/>
              </a:rPr>
              <a:t>α</a:t>
            </a:r>
            <a:r>
              <a:rPr lang="en-US" sz="2000" i="1" smtClean="0">
                <a:latin typeface="Times New Roman" pitchFamily="18" charset="0"/>
                <a:cs typeface="Times New Roman" pitchFamily="18" charset="0"/>
              </a:rPr>
              <a:t>/2=0.05          1-</a:t>
            </a:r>
            <a:r>
              <a:rPr lang="el-GR" sz="2000" i="1" smtClean="0">
                <a:latin typeface="Times New Roman" pitchFamily="18" charset="0"/>
                <a:cs typeface="Times New Roman" pitchFamily="18" charset="0"/>
              </a:rPr>
              <a:t>α</a:t>
            </a:r>
            <a:r>
              <a:rPr lang="en-US" sz="2000" i="1" smtClean="0">
                <a:latin typeface="Times New Roman" pitchFamily="18" charset="0"/>
                <a:cs typeface="Times New Roman" pitchFamily="18" charset="0"/>
              </a:rPr>
              <a:t>/2=0.95</a:t>
            </a:r>
          </a:p>
          <a:p>
            <a:pPr lvl="1" eaLnBrk="1" hangingPunct="1">
              <a:buFontTx/>
              <a:buNone/>
            </a:pPr>
            <a:endParaRPr lang="en-US" sz="2000" i="1" smtClean="0">
              <a:latin typeface="Times New Roman" pitchFamily="18" charset="0"/>
              <a:cs typeface="Times New Roman" pitchFamily="18" charset="0"/>
            </a:endParaRPr>
          </a:p>
          <a:p>
            <a:pPr lvl="1" eaLnBrk="1" hangingPunct="1">
              <a:buFontTx/>
              <a:buNone/>
            </a:pPr>
            <a:r>
              <a:rPr lang="en-US" sz="2000" smtClean="0">
                <a:latin typeface="Times New Roman" pitchFamily="18" charset="0"/>
                <a:cs typeface="Times New Roman" pitchFamily="18" charset="0"/>
              </a:rPr>
              <a:t>The 90% CI for </a:t>
            </a:r>
            <a:r>
              <a:rPr lang="el-GR" sz="2000" smtClean="0">
                <a:latin typeface="Times New Roman" pitchFamily="18" charset="0"/>
                <a:cs typeface="Times New Roman" pitchFamily="18" charset="0"/>
              </a:rPr>
              <a:t>μ</a:t>
            </a:r>
            <a:r>
              <a:rPr lang="en-US" sz="2000" smtClean="0">
                <a:latin typeface="Times New Roman" pitchFamily="18" charset="0"/>
                <a:cs typeface="Times New Roman" pitchFamily="18" charset="0"/>
              </a:rPr>
              <a:t> is</a:t>
            </a:r>
          </a:p>
          <a:p>
            <a:pPr lvl="1" eaLnBrk="1" hangingPunct="1">
              <a:buFontTx/>
              <a:buNone/>
            </a:pPr>
            <a:endParaRPr lang="en-US" sz="1500" smtClean="0">
              <a:latin typeface="Times New Roman" pitchFamily="18" charset="0"/>
              <a:cs typeface="Times New Roman" pitchFamily="18" charset="0"/>
            </a:endParaRPr>
          </a:p>
          <a:p>
            <a:pPr lvl="1" eaLnBrk="1" hangingPunct="1">
              <a:buFontTx/>
              <a:buNone/>
            </a:pPr>
            <a:r>
              <a:rPr lang="en-US" sz="2000" smtClean="0">
                <a:latin typeface="Times New Roman" pitchFamily="18" charset="0"/>
                <a:cs typeface="Times New Roman" pitchFamily="18" charset="0"/>
              </a:rPr>
              <a:t>Which is can be written as</a:t>
            </a:r>
          </a:p>
          <a:p>
            <a:pPr lvl="1" eaLnBrk="1" hangingPunct="1">
              <a:buFontTx/>
              <a:buNone/>
            </a:pPr>
            <a:endParaRPr lang="en-US" sz="2000" smtClean="0">
              <a:latin typeface="Times New Roman" pitchFamily="18" charset="0"/>
              <a:cs typeface="Times New Roman" pitchFamily="18" charset="0"/>
            </a:endParaRPr>
          </a:p>
          <a:p>
            <a:pPr lvl="1" eaLnBrk="1" hangingPunct="1">
              <a:buFontTx/>
              <a:buNone/>
            </a:pPr>
            <a:endParaRPr lang="en-US" sz="2000" smtClean="0">
              <a:latin typeface="Times New Roman" pitchFamily="18" charset="0"/>
              <a:cs typeface="Times New Roman" pitchFamily="18" charset="0"/>
            </a:endParaRPr>
          </a:p>
          <a:p>
            <a:pPr lvl="1" eaLnBrk="1" hangingPunct="1">
              <a:buFontTx/>
              <a:buNone/>
            </a:pPr>
            <a:endParaRPr lang="en-US" sz="2000" smtClean="0">
              <a:latin typeface="Times New Roman" pitchFamily="18" charset="0"/>
              <a:cs typeface="Times New Roman" pitchFamily="18" charset="0"/>
            </a:endParaRPr>
          </a:p>
          <a:p>
            <a:pPr lvl="1" eaLnBrk="1" hangingPunct="1">
              <a:buFontTx/>
              <a:buNone/>
            </a:pPr>
            <a:endParaRPr lang="en-US" sz="2000" smtClean="0">
              <a:latin typeface="Times New Roman" pitchFamily="18" charset="0"/>
              <a:cs typeface="Times New Roman" pitchFamily="18" charset="0"/>
            </a:endParaRPr>
          </a:p>
          <a:p>
            <a:pPr lvl="1" eaLnBrk="1" hangingPunct="1">
              <a:buFontTx/>
              <a:buNone/>
            </a:pPr>
            <a:r>
              <a:rPr lang="en-US" sz="2000" u="sng" smtClean="0">
                <a:latin typeface="Times New Roman" pitchFamily="18" charset="0"/>
                <a:cs typeface="Times New Roman" pitchFamily="18" charset="0"/>
              </a:rPr>
              <a:t>Interpretation: We</a:t>
            </a:r>
            <a:r>
              <a:rPr lang="en-US" sz="2000" smtClean="0">
                <a:latin typeface="Times New Roman" pitchFamily="18" charset="0"/>
                <a:cs typeface="Times New Roman" pitchFamily="18" charset="0"/>
              </a:rPr>
              <a:t> are 90 % confident that the mean blood glucose level of diabetic ketoacidosis patient in Saudi Arabia is between 25.71 and 26.69</a:t>
            </a:r>
            <a:r>
              <a:rPr lang="en-US" sz="2400" i="1" smtClean="0">
                <a:latin typeface="Times New Roman" pitchFamily="18" charset="0"/>
                <a:cs typeface="Times New Roman" pitchFamily="18" charset="0"/>
              </a:rPr>
              <a:t> </a:t>
            </a:r>
          </a:p>
          <a:p>
            <a:pPr lvl="1" eaLnBrk="1" hangingPunct="1">
              <a:buFontTx/>
              <a:buNone/>
            </a:pPr>
            <a:endParaRPr lang="en-US" sz="2400" i="1" smtClean="0">
              <a:latin typeface="Times New Roman" pitchFamily="18" charset="0"/>
              <a:cs typeface="Times New Roman" pitchFamily="18" charset="0"/>
            </a:endParaRPr>
          </a:p>
          <a:p>
            <a:pPr lvl="1" eaLnBrk="1" hangingPunct="1">
              <a:buFontTx/>
              <a:buNone/>
            </a:pPr>
            <a:endParaRPr lang="en-US" sz="2400" i="1" smtClean="0">
              <a:latin typeface="Times New Roman" pitchFamily="18" charset="0"/>
              <a:cs typeface="Times New Roman" pitchFamily="18" charset="0"/>
            </a:endParaRPr>
          </a:p>
        </p:txBody>
      </p:sp>
      <p:sp>
        <p:nvSpPr>
          <p:cNvPr id="43017"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3018"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17"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defRPr/>
            </a:pPr>
            <a:endParaRPr lang="en-US" sz="2800" u="sng" kern="0">
              <a:latin typeface="+mn-lt"/>
              <a:cs typeface="+mn-cs"/>
            </a:endParaRPr>
          </a:p>
          <a:p>
            <a:pPr marL="742950" lvl="1" indent="-285750" algn="l">
              <a:spcBef>
                <a:spcPct val="20000"/>
              </a:spcBef>
              <a:defRPr/>
            </a:pPr>
            <a:endParaRPr lang="en-US" sz="2800" kern="0">
              <a:latin typeface="Times New Roman" pitchFamily="18" charset="0"/>
              <a:cs typeface="Times New Roman" pitchFamily="18" charset="0"/>
            </a:endParaRPr>
          </a:p>
        </p:txBody>
      </p:sp>
      <p:sp>
        <p:nvSpPr>
          <p:cNvPr id="43020" name="Rectangle 8"/>
          <p:cNvSpPr>
            <a:spLocks noChangeArrowheads="1"/>
          </p:cNvSpPr>
          <p:nvPr/>
        </p:nvSpPr>
        <p:spPr bwMode="auto">
          <a:xfrm>
            <a:off x="3059113" y="765175"/>
            <a:ext cx="409575" cy="366713"/>
          </a:xfrm>
          <a:prstGeom prst="rect">
            <a:avLst/>
          </a:prstGeom>
          <a:noFill/>
          <a:ln w="9525">
            <a:noFill/>
            <a:miter lim="800000"/>
            <a:headEnd/>
            <a:tailEnd/>
          </a:ln>
        </p:spPr>
        <p:txBody>
          <a:bodyPr wrap="none">
            <a:spAutoFit/>
          </a:bodyPr>
          <a:lstStyle/>
          <a:p>
            <a:r>
              <a:rPr lang="en-US">
                <a:sym typeface="Symbol" pitchFamily="18" charset="2"/>
              </a:rPr>
              <a:t></a:t>
            </a:r>
          </a:p>
        </p:txBody>
      </p:sp>
      <p:graphicFrame>
        <p:nvGraphicFramePr>
          <p:cNvPr id="43010" name="Object 9"/>
          <p:cNvGraphicFramePr>
            <a:graphicFrameLocks noChangeAspect="1"/>
          </p:cNvGraphicFramePr>
          <p:nvPr/>
        </p:nvGraphicFramePr>
        <p:xfrm>
          <a:off x="1042988" y="1484313"/>
          <a:ext cx="1020762" cy="379412"/>
        </p:xfrm>
        <a:graphic>
          <a:graphicData uri="http://schemas.openxmlformats.org/presentationml/2006/ole">
            <p:oleObj spid="_x0000_s43010" name="Equation" r:id="rId4" imgW="888840" imgH="228600" progId="Equation.3">
              <p:embed/>
            </p:oleObj>
          </a:graphicData>
        </a:graphic>
      </p:graphicFrame>
      <p:sp>
        <p:nvSpPr>
          <p:cNvPr id="43021" name="Rectangle 10"/>
          <p:cNvSpPr>
            <a:spLocks noChangeArrowheads="1"/>
          </p:cNvSpPr>
          <p:nvPr/>
        </p:nvSpPr>
        <p:spPr bwMode="auto">
          <a:xfrm>
            <a:off x="3276600" y="1125538"/>
            <a:ext cx="409575" cy="366712"/>
          </a:xfrm>
          <a:prstGeom prst="rect">
            <a:avLst/>
          </a:prstGeom>
          <a:noFill/>
          <a:ln w="9525">
            <a:noFill/>
            <a:miter lim="800000"/>
            <a:headEnd/>
            <a:tailEnd/>
          </a:ln>
        </p:spPr>
        <p:txBody>
          <a:bodyPr wrap="none">
            <a:spAutoFit/>
          </a:bodyPr>
          <a:lstStyle/>
          <a:p>
            <a:r>
              <a:rPr lang="en-US">
                <a:sym typeface="Symbol" pitchFamily="18" charset="2"/>
              </a:rPr>
              <a:t></a:t>
            </a:r>
          </a:p>
        </p:txBody>
      </p:sp>
      <p:sp>
        <p:nvSpPr>
          <p:cNvPr id="43022" name="Rectangle 11"/>
          <p:cNvSpPr>
            <a:spLocks noChangeArrowheads="1"/>
          </p:cNvSpPr>
          <p:nvPr/>
        </p:nvSpPr>
        <p:spPr bwMode="auto">
          <a:xfrm>
            <a:off x="1763713" y="1117600"/>
            <a:ext cx="409575" cy="366713"/>
          </a:xfrm>
          <a:prstGeom prst="rect">
            <a:avLst/>
          </a:prstGeom>
          <a:noFill/>
          <a:ln w="9525">
            <a:noFill/>
            <a:miter lim="800000"/>
            <a:headEnd/>
            <a:tailEnd/>
          </a:ln>
        </p:spPr>
        <p:txBody>
          <a:bodyPr wrap="none">
            <a:spAutoFit/>
          </a:bodyPr>
          <a:lstStyle/>
          <a:p>
            <a:r>
              <a:rPr lang="en-US">
                <a:sym typeface="Symbol" pitchFamily="18" charset="2"/>
              </a:rPr>
              <a:t></a:t>
            </a:r>
          </a:p>
        </p:txBody>
      </p:sp>
      <p:graphicFrame>
        <p:nvGraphicFramePr>
          <p:cNvPr id="43011" name="Object 12"/>
          <p:cNvGraphicFramePr>
            <a:graphicFrameLocks noChangeAspect="1"/>
          </p:cNvGraphicFramePr>
          <p:nvPr/>
        </p:nvGraphicFramePr>
        <p:xfrm>
          <a:off x="3276600" y="1700213"/>
          <a:ext cx="1871663" cy="641350"/>
        </p:xfrm>
        <a:graphic>
          <a:graphicData uri="http://schemas.openxmlformats.org/presentationml/2006/ole">
            <p:oleObj spid="_x0000_s43011" name="Equation" r:id="rId5" imgW="787320" imgH="457200" progId="Equation.3">
              <p:embed/>
            </p:oleObj>
          </a:graphicData>
        </a:graphic>
      </p:graphicFrame>
      <p:graphicFrame>
        <p:nvGraphicFramePr>
          <p:cNvPr id="43012" name="Object 16"/>
          <p:cNvGraphicFramePr>
            <a:graphicFrameLocks noChangeAspect="1"/>
          </p:cNvGraphicFramePr>
          <p:nvPr/>
        </p:nvGraphicFramePr>
        <p:xfrm>
          <a:off x="3779838" y="2420938"/>
          <a:ext cx="3244850" cy="647700"/>
        </p:xfrm>
        <a:graphic>
          <a:graphicData uri="http://schemas.openxmlformats.org/presentationml/2006/ole">
            <p:oleObj spid="_x0000_s43012" name="Equation" r:id="rId6" imgW="1790640" imgH="457200" progId="Equation.3">
              <p:embed/>
            </p:oleObj>
          </a:graphicData>
        </a:graphic>
      </p:graphicFrame>
      <p:graphicFrame>
        <p:nvGraphicFramePr>
          <p:cNvPr id="43013" name="Object 5"/>
          <p:cNvGraphicFramePr>
            <a:graphicFrameLocks noChangeAspect="1"/>
          </p:cNvGraphicFramePr>
          <p:nvPr/>
        </p:nvGraphicFramePr>
        <p:xfrm>
          <a:off x="3538538" y="3195638"/>
          <a:ext cx="4994275" cy="593725"/>
        </p:xfrm>
        <a:graphic>
          <a:graphicData uri="http://schemas.openxmlformats.org/presentationml/2006/ole">
            <p:oleObj spid="_x0000_s43013" name="Equation" r:id="rId7" imgW="2755800" imgH="419040" progId="Equation.3">
              <p:embed/>
            </p:oleObj>
          </a:graphicData>
        </a:graphic>
      </p:graphicFrame>
      <p:graphicFrame>
        <p:nvGraphicFramePr>
          <p:cNvPr id="43014" name="Object 6"/>
          <p:cNvGraphicFramePr>
            <a:graphicFrameLocks noChangeAspect="1"/>
          </p:cNvGraphicFramePr>
          <p:nvPr/>
        </p:nvGraphicFramePr>
        <p:xfrm>
          <a:off x="3554413" y="3860800"/>
          <a:ext cx="2241550" cy="322263"/>
        </p:xfrm>
        <a:graphic>
          <a:graphicData uri="http://schemas.openxmlformats.org/presentationml/2006/ole">
            <p:oleObj spid="_x0000_s43014" name="Equation" r:id="rId8" imgW="1104840" imgH="203040" progId="Equation.3">
              <p:embed/>
            </p:oleObj>
          </a:graphicData>
        </a:graphic>
      </p:graphicFrame>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عنصر نائب لرقم الشريحة 1"/>
          <p:cNvSpPr>
            <a:spLocks noGrp="1"/>
          </p:cNvSpPr>
          <p:nvPr>
            <p:ph type="sldNum" sz="quarter" idx="12"/>
          </p:nvPr>
        </p:nvSpPr>
        <p:spPr>
          <a:noFill/>
        </p:spPr>
        <p:txBody>
          <a:bodyPr/>
          <a:lstStyle/>
          <a:p>
            <a:fld id="{BF600983-9146-4D02-89D3-3A2FF680E745}" type="slidenum">
              <a:rPr lang="ar-SA" smtClean="0"/>
              <a:pPr/>
              <a:t>83</a:t>
            </a:fld>
            <a:endParaRPr lang="en-GB" smtClean="0"/>
          </a:p>
        </p:txBody>
      </p:sp>
      <p:sp>
        <p:nvSpPr>
          <p:cNvPr id="84995" name="مربع نص 12"/>
          <p:cNvSpPr txBox="1">
            <a:spLocks noChangeArrowheads="1"/>
          </p:cNvSpPr>
          <p:nvPr/>
        </p:nvSpPr>
        <p:spPr bwMode="auto">
          <a:xfrm>
            <a:off x="500063" y="1611313"/>
            <a:ext cx="7715250" cy="4246562"/>
          </a:xfrm>
          <a:prstGeom prst="rect">
            <a:avLst/>
          </a:prstGeom>
          <a:noFill/>
          <a:ln w="9525">
            <a:noFill/>
            <a:miter lim="800000"/>
            <a:headEnd/>
            <a:tailEnd/>
          </a:ln>
        </p:spPr>
        <p:txBody>
          <a:bodyPr>
            <a:spAutoFit/>
          </a:bodyPr>
          <a:lstStyle/>
          <a:p>
            <a:pPr algn="l"/>
            <a:r>
              <a:rPr lang="en-US" u="sng" dirty="0">
                <a:latin typeface="Times New Roman" pitchFamily="18" charset="0"/>
                <a:cs typeface="Times New Roman" pitchFamily="18" charset="0"/>
              </a:rPr>
              <a:t>Q1</a:t>
            </a:r>
            <a:r>
              <a:rPr lang="en-US" dirty="0">
                <a:latin typeface="Times New Roman" pitchFamily="18" charset="0"/>
                <a:cs typeface="Times New Roman" pitchFamily="18" charset="0"/>
              </a:rPr>
              <a:t>: Suppose that we are interested in making some statistical inferences about the mean µ of normal population with standard deviation 0.2 . Suppose that a random sample of size n = 49 from this population gave the sample mean4.5</a:t>
            </a:r>
          </a:p>
          <a:p>
            <a:pPr algn="l"/>
            <a:r>
              <a:rPr lang="en-US" b="1" dirty="0">
                <a:latin typeface="Times New Roman" pitchFamily="18" charset="0"/>
                <a:cs typeface="Times New Roman" pitchFamily="18" charset="0"/>
              </a:rPr>
              <a:t>The distribution of  is</a:t>
            </a:r>
            <a:endParaRPr lang="en-US" dirty="0">
              <a:latin typeface="Times New Roman" pitchFamily="18" charset="0"/>
              <a:cs typeface="Times New Roman" pitchFamily="18" charset="0"/>
            </a:endParaRPr>
          </a:p>
          <a:p>
            <a:pPr algn="l"/>
            <a:r>
              <a:rPr lang="en-US" dirty="0">
                <a:latin typeface="Times New Roman" pitchFamily="18" charset="0"/>
                <a:cs typeface="Times New Roman" pitchFamily="18" charset="0"/>
              </a:rPr>
              <a:t>(a) N(0,1)       (b) 	t(48)   	      (c)N(µ,(0.02857)</a:t>
            </a:r>
            <a:r>
              <a:rPr lang="en-US" baseline="30000" dirty="0">
                <a:latin typeface="Times New Roman" pitchFamily="18" charset="0"/>
                <a:cs typeface="Times New Roman" pitchFamily="18" charset="0"/>
              </a:rPr>
              <a:t>2</a:t>
            </a:r>
            <a:r>
              <a:rPr lang="en-US" dirty="0">
                <a:latin typeface="Times New Roman" pitchFamily="18" charset="0"/>
                <a:cs typeface="Times New Roman" pitchFamily="18" charset="0"/>
              </a:rPr>
              <a:t>)  	(d)N(µ,2.0)</a:t>
            </a:r>
          </a:p>
          <a:p>
            <a:pPr algn="l"/>
            <a:r>
              <a:rPr lang="en-US" b="1" dirty="0">
                <a:latin typeface="Times New Roman" pitchFamily="18" charset="0"/>
                <a:cs typeface="Times New Roman" pitchFamily="18" charset="0"/>
              </a:rPr>
              <a:t> A good point estimate for µ is </a:t>
            </a:r>
            <a:endParaRPr lang="en-US" dirty="0">
              <a:latin typeface="Times New Roman" pitchFamily="18" charset="0"/>
              <a:cs typeface="Times New Roman" pitchFamily="18" charset="0"/>
            </a:endParaRPr>
          </a:p>
          <a:p>
            <a:pPr algn="l"/>
            <a:r>
              <a:rPr lang="en-US" dirty="0">
                <a:latin typeface="Times New Roman" pitchFamily="18" charset="0"/>
                <a:cs typeface="Times New Roman" pitchFamily="18" charset="0"/>
              </a:rPr>
              <a:t>(a) 4.5             (b) 2        (c) 2.5         (d) 7    (e) 1.125</a:t>
            </a:r>
          </a:p>
          <a:p>
            <a:pPr algn="l"/>
            <a:r>
              <a:rPr lang="en-US" b="1" dirty="0">
                <a:latin typeface="Times New Roman" pitchFamily="18" charset="0"/>
                <a:cs typeface="Times New Roman" pitchFamily="18" charset="0"/>
              </a:rPr>
              <a:t>Assumptions is </a:t>
            </a:r>
            <a:endParaRPr lang="en-US" dirty="0">
              <a:latin typeface="Times New Roman" pitchFamily="18" charset="0"/>
              <a:cs typeface="Times New Roman" pitchFamily="18" charset="0"/>
            </a:endParaRPr>
          </a:p>
          <a:p>
            <a:pPr algn="l"/>
            <a:r>
              <a:rPr lang="en-US" dirty="0">
                <a:latin typeface="Times New Roman" pitchFamily="18" charset="0"/>
                <a:cs typeface="Times New Roman" pitchFamily="18" charset="0"/>
              </a:rPr>
              <a:t>(a)  Normal, σ known      (b) Normal, σ unknown   (c)not  Normal, σ known</a:t>
            </a:r>
          </a:p>
          <a:p>
            <a:pPr algn="l"/>
            <a:r>
              <a:rPr lang="en-US" dirty="0">
                <a:latin typeface="Times New Roman" pitchFamily="18" charset="0"/>
                <a:cs typeface="Times New Roman" pitchFamily="18" charset="0"/>
              </a:rPr>
              <a:t>(d) not Normal, σ unknown</a:t>
            </a:r>
          </a:p>
          <a:p>
            <a:pPr algn="l"/>
            <a:endParaRPr lang="en-US" b="1" dirty="0">
              <a:latin typeface="Times New Roman" pitchFamily="18" charset="0"/>
              <a:cs typeface="Times New Roman" pitchFamily="18" charset="0"/>
            </a:endParaRPr>
          </a:p>
          <a:p>
            <a:pPr algn="l"/>
            <a:r>
              <a:rPr lang="en-US" b="1" dirty="0">
                <a:latin typeface="Times New Roman" pitchFamily="18" charset="0"/>
                <a:cs typeface="Times New Roman" pitchFamily="18" charset="0"/>
              </a:rPr>
              <a:t>(4)A 95% confident interval for µ is </a:t>
            </a:r>
            <a:endParaRPr lang="en-US" dirty="0">
              <a:latin typeface="Times New Roman" pitchFamily="18" charset="0"/>
              <a:cs typeface="Times New Roman" pitchFamily="18" charset="0"/>
            </a:endParaRPr>
          </a:p>
          <a:p>
            <a:pPr algn="l"/>
            <a:r>
              <a:rPr lang="en-US" dirty="0">
                <a:latin typeface="Times New Roman" pitchFamily="18" charset="0"/>
                <a:cs typeface="Times New Roman" pitchFamily="18" charset="0"/>
              </a:rPr>
              <a:t> (a) (3.44,5.56)             (b) (3.34,5.66)        (c) (4.444, 4.556)   </a:t>
            </a:r>
          </a:p>
          <a:p>
            <a:pPr algn="l"/>
            <a:r>
              <a:rPr lang="en-US" dirty="0">
                <a:latin typeface="Times New Roman" pitchFamily="18" charset="0"/>
                <a:cs typeface="Times New Roman" pitchFamily="18" charset="0"/>
              </a:rPr>
              <a:t> (d) (3.94,5.05)                  (e) (3.04,5.96)</a:t>
            </a:r>
          </a:p>
          <a:p>
            <a:pPr algn="l"/>
            <a:endParaRPr lang="ar-SA" dirty="0">
              <a:latin typeface="Times New Roman" pitchFamily="18" charset="0"/>
              <a:cs typeface="Times New Roman" pitchFamily="18" charset="0"/>
            </a:endParaRPr>
          </a:p>
        </p:txBody>
      </p:sp>
      <p:sp>
        <p:nvSpPr>
          <p:cNvPr id="84996" name="Rectangle 11"/>
          <p:cNvSpPr>
            <a:spLocks noChangeArrowheads="1"/>
          </p:cNvSpPr>
          <p:nvPr/>
        </p:nvSpPr>
        <p:spPr bwMode="auto">
          <a:xfrm>
            <a:off x="3214688" y="500063"/>
            <a:ext cx="1404039" cy="461665"/>
          </a:xfrm>
          <a:prstGeom prst="rect">
            <a:avLst/>
          </a:prstGeom>
          <a:noFill/>
          <a:ln w="9525">
            <a:noFill/>
            <a:miter lim="800000"/>
            <a:headEnd/>
            <a:tailEnd/>
          </a:ln>
        </p:spPr>
        <p:txBody>
          <a:bodyPr wrap="none" anchor="ctr">
            <a:spAutoFit/>
          </a:bodyPr>
          <a:lstStyle/>
          <a:p>
            <a:pPr algn="ctr" eaLnBrk="0" hangingPunct="0"/>
            <a:r>
              <a:rPr lang="en-US" sz="2400" b="1" u="sng" dirty="0" smtClean="0">
                <a:solidFill>
                  <a:srgbClr val="C00000"/>
                </a:solidFill>
                <a:latin typeface="Calibri" pitchFamily="34" charset="0"/>
                <a:cs typeface="Calibri" pitchFamily="34" charset="0"/>
              </a:rPr>
              <a:t>Exercises </a:t>
            </a:r>
            <a:endParaRPr lang="en-US" b="1" dirty="0">
              <a:solidFill>
                <a:srgbClr val="C00000"/>
              </a:solidFill>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عنصر نائب لرقم الشريحة 1"/>
          <p:cNvSpPr>
            <a:spLocks noGrp="1"/>
          </p:cNvSpPr>
          <p:nvPr>
            <p:ph type="sldNum" sz="quarter" idx="12"/>
          </p:nvPr>
        </p:nvSpPr>
        <p:spPr>
          <a:noFill/>
        </p:spPr>
        <p:txBody>
          <a:bodyPr/>
          <a:lstStyle/>
          <a:p>
            <a:fld id="{3B3DEEBF-2666-4819-AF99-53CBE8293DCC}" type="slidenum">
              <a:rPr lang="ar-SA" smtClean="0"/>
              <a:pPr/>
              <a:t>84</a:t>
            </a:fld>
            <a:endParaRPr lang="en-GB" smtClean="0"/>
          </a:p>
        </p:txBody>
      </p:sp>
      <p:sp>
        <p:nvSpPr>
          <p:cNvPr id="86019" name="مربع نص 2"/>
          <p:cNvSpPr txBox="1">
            <a:spLocks noChangeArrowheads="1"/>
          </p:cNvSpPr>
          <p:nvPr/>
        </p:nvSpPr>
        <p:spPr bwMode="auto">
          <a:xfrm>
            <a:off x="357158" y="500063"/>
            <a:ext cx="7858125" cy="2586037"/>
          </a:xfrm>
          <a:prstGeom prst="rect">
            <a:avLst/>
          </a:prstGeom>
          <a:noFill/>
          <a:ln w="9525">
            <a:noFill/>
            <a:miter lim="800000"/>
            <a:headEnd/>
            <a:tailEnd/>
          </a:ln>
        </p:spPr>
        <p:txBody>
          <a:bodyPr>
            <a:spAutoFit/>
          </a:bodyPr>
          <a:lstStyle/>
          <a:p>
            <a:pPr algn="l"/>
            <a:r>
              <a:rPr lang="en-US" b="1" u="sng" dirty="0">
                <a:latin typeface="Times New Roman" pitchFamily="18" charset="0"/>
                <a:cs typeface="Times New Roman" pitchFamily="18" charset="0"/>
              </a:rPr>
              <a:t>Q2:</a:t>
            </a:r>
            <a:r>
              <a:rPr lang="en-US" b="1" dirty="0">
                <a:latin typeface="Times New Roman" pitchFamily="18" charset="0"/>
                <a:cs typeface="Times New Roman" pitchFamily="18" charset="0"/>
              </a:rPr>
              <a:t>An electronics company wanted to estimate in monthly operating expenses riyals (µ) . Assume that the population variance  equals  0.584 .</a:t>
            </a:r>
            <a:endParaRPr lang="en-US" dirty="0">
              <a:latin typeface="Times New Roman" pitchFamily="18" charset="0"/>
              <a:cs typeface="Times New Roman" pitchFamily="18" charset="0"/>
            </a:endParaRPr>
          </a:p>
          <a:p>
            <a:pPr algn="l"/>
            <a:r>
              <a:rPr lang="en-US" b="1" dirty="0">
                <a:latin typeface="Times New Roman" pitchFamily="18" charset="0"/>
                <a:cs typeface="Times New Roman" pitchFamily="18" charset="0"/>
              </a:rPr>
              <a:t>Suppose that a random sample of size 49 is taken and found that the sample mean equals 5.47  . Find</a:t>
            </a:r>
            <a:endParaRPr lang="en-US" dirty="0">
              <a:latin typeface="Times New Roman" pitchFamily="18" charset="0"/>
              <a:cs typeface="Times New Roman" pitchFamily="18" charset="0"/>
            </a:endParaRPr>
          </a:p>
          <a:p>
            <a:pPr algn="l"/>
            <a:r>
              <a:rPr lang="en-US" dirty="0">
                <a:latin typeface="Times New Roman" pitchFamily="18" charset="0"/>
                <a:cs typeface="Times New Roman" pitchFamily="18" charset="0"/>
              </a:rPr>
              <a:t>Point estimate for µ</a:t>
            </a:r>
          </a:p>
          <a:p>
            <a:pPr algn="l"/>
            <a:r>
              <a:rPr lang="en-US" dirty="0">
                <a:latin typeface="Times New Roman" pitchFamily="18" charset="0"/>
                <a:cs typeface="Times New Roman" pitchFamily="18" charset="0"/>
              </a:rPr>
              <a:t>The distribution of  the sample mean is</a:t>
            </a:r>
          </a:p>
          <a:p>
            <a:pPr algn="l"/>
            <a:r>
              <a:rPr lang="en-US" dirty="0">
                <a:latin typeface="Times New Roman" pitchFamily="18" charset="0"/>
                <a:cs typeface="Times New Roman" pitchFamily="18" charset="0"/>
              </a:rPr>
              <a:t>The assumptions ?</a:t>
            </a:r>
          </a:p>
          <a:p>
            <a:pPr algn="l"/>
            <a:r>
              <a:rPr lang="en-US" dirty="0">
                <a:latin typeface="Times New Roman" pitchFamily="18" charset="0"/>
                <a:cs typeface="Times New Roman" pitchFamily="18" charset="0"/>
              </a:rPr>
              <a:t>A 90% confident interval for µ.</a:t>
            </a:r>
          </a:p>
          <a:p>
            <a:pPr algn="l"/>
            <a:endParaRPr lang="ar-SA" dirty="0">
              <a:latin typeface="Times New Roman" pitchFamily="18" charset="0"/>
              <a:cs typeface="Times New Roman" pitchFamily="18" charset="0"/>
            </a:endParaRPr>
          </a:p>
        </p:txBody>
      </p:sp>
      <p:sp>
        <p:nvSpPr>
          <p:cNvPr id="86020" name="مربع نص 3"/>
          <p:cNvSpPr txBox="1">
            <a:spLocks noChangeArrowheads="1"/>
          </p:cNvSpPr>
          <p:nvPr/>
        </p:nvSpPr>
        <p:spPr bwMode="auto">
          <a:xfrm>
            <a:off x="285720" y="3200400"/>
            <a:ext cx="8715375" cy="2586038"/>
          </a:xfrm>
          <a:prstGeom prst="rect">
            <a:avLst/>
          </a:prstGeom>
          <a:noFill/>
          <a:ln w="9525">
            <a:noFill/>
            <a:miter lim="800000"/>
            <a:headEnd/>
            <a:tailEnd/>
          </a:ln>
        </p:spPr>
        <p:txBody>
          <a:bodyPr wrap="square">
            <a:spAutoFit/>
          </a:bodyPr>
          <a:lstStyle/>
          <a:p>
            <a:pPr algn="l"/>
            <a:r>
              <a:rPr lang="en-US" b="1" u="sng" dirty="0">
                <a:latin typeface="Times New Roman" pitchFamily="18" charset="0"/>
                <a:cs typeface="Times New Roman" pitchFamily="18" charset="0"/>
              </a:rPr>
              <a:t>Q3</a:t>
            </a:r>
            <a:r>
              <a:rPr lang="en-US" u="sng" dirty="0">
                <a:latin typeface="Times New Roman" pitchFamily="18" charset="0"/>
                <a:cs typeface="Times New Roman" pitchFamily="18" charset="0"/>
              </a:rPr>
              <a:t>:</a:t>
            </a:r>
            <a:r>
              <a:rPr lang="en-US" dirty="0">
                <a:latin typeface="Times New Roman" pitchFamily="18" charset="0"/>
                <a:cs typeface="Times New Roman" pitchFamily="18" charset="0"/>
              </a:rPr>
              <a:t>The random variable X, representing the lifespan of a certain light bulb is distributed normally with mean of 400 hours ,and standard deviation of 10 hours.</a:t>
            </a:r>
          </a:p>
          <a:p>
            <a:pPr algn="l"/>
            <a:r>
              <a:rPr lang="en-US" dirty="0">
                <a:latin typeface="Times New Roman" pitchFamily="18" charset="0"/>
                <a:cs typeface="Times New Roman" pitchFamily="18" charset="0"/>
              </a:rPr>
              <a:t>-What is the probability that a particular light bulb will last for </a:t>
            </a:r>
            <a:r>
              <a:rPr lang="en-US" u="sng" dirty="0">
                <a:latin typeface="Times New Roman" pitchFamily="18" charset="0"/>
                <a:cs typeface="Times New Roman" pitchFamily="18" charset="0"/>
              </a:rPr>
              <a:t>more than 380</a:t>
            </a:r>
            <a:r>
              <a:rPr lang="en-US" dirty="0">
                <a:latin typeface="Times New Roman" pitchFamily="18" charset="0"/>
                <a:cs typeface="Times New Roman" pitchFamily="18" charset="0"/>
              </a:rPr>
              <a:t> hours ?</a:t>
            </a:r>
          </a:p>
          <a:p>
            <a:pPr algn="l"/>
            <a:r>
              <a:rPr lang="en-US" dirty="0">
                <a:latin typeface="Times New Roman" pitchFamily="18" charset="0"/>
                <a:cs typeface="Times New Roman" pitchFamily="18" charset="0"/>
              </a:rPr>
              <a:t>-What is the probability that a particular light bulb will last for </a:t>
            </a:r>
            <a:r>
              <a:rPr lang="en-US" u="sng" dirty="0">
                <a:latin typeface="Times New Roman" pitchFamily="18" charset="0"/>
                <a:cs typeface="Times New Roman" pitchFamily="18" charset="0"/>
              </a:rPr>
              <a:t>exactly 399</a:t>
            </a:r>
            <a:r>
              <a:rPr lang="en-US" dirty="0">
                <a:latin typeface="Times New Roman" pitchFamily="18" charset="0"/>
                <a:cs typeface="Times New Roman" pitchFamily="18" charset="0"/>
              </a:rPr>
              <a:t> hours ?</a:t>
            </a:r>
          </a:p>
          <a:p>
            <a:pPr algn="l"/>
            <a:r>
              <a:rPr lang="en-US" dirty="0">
                <a:latin typeface="Times New Roman" pitchFamily="18" charset="0"/>
                <a:cs typeface="Times New Roman" pitchFamily="18" charset="0"/>
              </a:rPr>
              <a:t>-What is the probability that a particular light bulb will last for between 380  and 420 hours ?</a:t>
            </a:r>
          </a:p>
          <a:p>
            <a:pPr algn="l"/>
            <a:r>
              <a:rPr lang="en-US" dirty="0">
                <a:latin typeface="Times New Roman" pitchFamily="18" charset="0"/>
                <a:cs typeface="Times New Roman" pitchFamily="18" charset="0"/>
              </a:rPr>
              <a:t>The mean is ……..</a:t>
            </a:r>
          </a:p>
          <a:p>
            <a:pPr algn="l"/>
            <a:r>
              <a:rPr lang="en-US" dirty="0">
                <a:latin typeface="Times New Roman" pitchFamily="18" charset="0"/>
                <a:cs typeface="Times New Roman" pitchFamily="18" charset="0"/>
              </a:rPr>
              <a:t>The variance is…..</a:t>
            </a:r>
          </a:p>
          <a:p>
            <a:pPr algn="l"/>
            <a:r>
              <a:rPr lang="en-US" dirty="0">
                <a:latin typeface="Times New Roman" pitchFamily="18" charset="0"/>
                <a:cs typeface="Times New Roman" pitchFamily="18" charset="0"/>
              </a:rPr>
              <a:t>The standard deviation ……</a:t>
            </a:r>
          </a:p>
          <a:p>
            <a:pPr algn="l"/>
            <a:endParaRPr lang="ar-SA" dirty="0">
              <a:latin typeface="Times New Roman" pitchFamily="18" charset="0"/>
              <a:cs typeface="Times New Roman" pitchFamily="18" charset="0"/>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عنصر نائب لرقم الشريحة 1"/>
          <p:cNvSpPr>
            <a:spLocks noGrp="1"/>
          </p:cNvSpPr>
          <p:nvPr>
            <p:ph type="sldNum" sz="quarter" idx="12"/>
          </p:nvPr>
        </p:nvSpPr>
        <p:spPr>
          <a:noFill/>
        </p:spPr>
        <p:txBody>
          <a:bodyPr/>
          <a:lstStyle/>
          <a:p>
            <a:fld id="{639FCC65-EFEA-45ED-864A-433A7BAA1B10}" type="slidenum">
              <a:rPr lang="ar-SA" smtClean="0"/>
              <a:pPr/>
              <a:t>85</a:t>
            </a:fld>
            <a:endParaRPr lang="en-GB" smtClean="0"/>
          </a:p>
        </p:txBody>
      </p:sp>
      <p:sp>
        <p:nvSpPr>
          <p:cNvPr id="87043" name="مربع نص 2"/>
          <p:cNvSpPr txBox="1">
            <a:spLocks noChangeArrowheads="1"/>
          </p:cNvSpPr>
          <p:nvPr/>
        </p:nvSpPr>
        <p:spPr bwMode="auto">
          <a:xfrm>
            <a:off x="357188" y="785813"/>
            <a:ext cx="8643937" cy="3416300"/>
          </a:xfrm>
          <a:prstGeom prst="rect">
            <a:avLst/>
          </a:prstGeom>
          <a:noFill/>
          <a:ln w="9525">
            <a:noFill/>
            <a:miter lim="800000"/>
            <a:headEnd/>
            <a:tailEnd/>
          </a:ln>
        </p:spPr>
        <p:txBody>
          <a:bodyPr>
            <a:spAutoFit/>
          </a:bodyPr>
          <a:lstStyle/>
          <a:p>
            <a:pPr algn="l"/>
            <a:r>
              <a:rPr lang="en-US" b="1" u="sng" dirty="0">
                <a:latin typeface="Times New Roman" pitchFamily="18" charset="0"/>
                <a:cs typeface="Times New Roman" pitchFamily="18" charset="0"/>
              </a:rPr>
              <a:t>Q4:</a:t>
            </a:r>
            <a:r>
              <a:rPr lang="en-US" b="1" dirty="0">
                <a:latin typeface="Times New Roman" pitchFamily="18" charset="0"/>
                <a:cs typeface="Times New Roman" pitchFamily="18" charset="0"/>
              </a:rPr>
              <a:t> </a:t>
            </a:r>
            <a:r>
              <a:rPr lang="en-US" dirty="0">
                <a:latin typeface="Times New Roman" pitchFamily="18" charset="0"/>
                <a:cs typeface="Times New Roman" pitchFamily="18" charset="0"/>
              </a:rPr>
              <a:t>The tensile of a certain type of thread is approximately normally distributed with standard deviation of 6.8 Kg. A sample of 20 pieces of the thread has an average strength of 72.8 Kg. Then </a:t>
            </a:r>
          </a:p>
          <a:p>
            <a:pPr algn="l"/>
            <a:r>
              <a:rPr lang="en-US" dirty="0">
                <a:latin typeface="Times New Roman" pitchFamily="18" charset="0"/>
                <a:cs typeface="Times New Roman" pitchFamily="18" charset="0"/>
              </a:rPr>
              <a:t>A point estimate of the population mean of tensile strength µ is</a:t>
            </a:r>
          </a:p>
          <a:p>
            <a:pPr algn="l"/>
            <a:r>
              <a:rPr lang="en-US" dirty="0">
                <a:latin typeface="Times New Roman" pitchFamily="18" charset="0"/>
                <a:cs typeface="Times New Roman" pitchFamily="18" charset="0"/>
              </a:rPr>
              <a:t>(a)72.8           (b) 20             (c) 6.8            (d)  46.24         (e) none of these</a:t>
            </a:r>
          </a:p>
          <a:p>
            <a:pPr algn="l"/>
            <a:r>
              <a:rPr lang="en-US" dirty="0">
                <a:latin typeface="Times New Roman" pitchFamily="18" charset="0"/>
                <a:cs typeface="Times New Roman" pitchFamily="18" charset="0"/>
              </a:rPr>
              <a:t>      </a:t>
            </a:r>
          </a:p>
          <a:p>
            <a:pPr algn="l"/>
            <a:r>
              <a:rPr lang="en-US" dirty="0">
                <a:latin typeface="Times New Roman" pitchFamily="18" charset="0"/>
                <a:cs typeface="Times New Roman" pitchFamily="18" charset="0"/>
              </a:rPr>
              <a:t>A 98% Confident interval for mean of tensile strength µ,the lower bound equal to :</a:t>
            </a:r>
          </a:p>
          <a:p>
            <a:pPr algn="l"/>
            <a:r>
              <a:rPr lang="en-US" dirty="0">
                <a:latin typeface="Times New Roman" pitchFamily="18" charset="0"/>
                <a:cs typeface="Times New Roman" pitchFamily="18" charset="0"/>
              </a:rPr>
              <a:t>(a)68.45       (b) 69.26        (c) 71.44        (d)  69.68        (e) none of these</a:t>
            </a:r>
          </a:p>
          <a:p>
            <a:pPr algn="l"/>
            <a:endParaRPr lang="en-US" dirty="0">
              <a:latin typeface="Times New Roman" pitchFamily="18" charset="0"/>
              <a:cs typeface="Times New Roman" pitchFamily="18" charset="0"/>
            </a:endParaRPr>
          </a:p>
          <a:p>
            <a:pPr algn="l"/>
            <a:r>
              <a:rPr lang="en-US" dirty="0">
                <a:latin typeface="Times New Roman" pitchFamily="18" charset="0"/>
                <a:cs typeface="Times New Roman" pitchFamily="18" charset="0"/>
              </a:rPr>
              <a:t>A 98% Confident interval for mean of tensile strength µ,the upper bound equal to :</a:t>
            </a:r>
          </a:p>
          <a:p>
            <a:pPr algn="l"/>
            <a:r>
              <a:rPr lang="en-US" dirty="0">
                <a:latin typeface="Times New Roman" pitchFamily="18" charset="0"/>
                <a:cs typeface="Times New Roman" pitchFamily="18" charset="0"/>
              </a:rPr>
              <a:t>(a)74.16       (b) 77.15        (c) 75.92        (d)  76.34      (e) none of these</a:t>
            </a:r>
          </a:p>
          <a:p>
            <a:pPr algn="l"/>
            <a:endParaRPr lang="ar-SA" dirty="0">
              <a:latin typeface="Times New Roman" pitchFamily="18" charset="0"/>
              <a:cs typeface="Times New Roman" pitchFamily="18" charset="0"/>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8"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0534980F-0E4B-489B-91F2-4588FBDBEC29}" type="slidenum">
              <a:rPr lang="ar-SA" sz="1400"/>
              <a:pPr/>
              <a:t>86</a:t>
            </a:fld>
            <a:endParaRPr lang="en-GB" sz="1400"/>
          </a:p>
        </p:txBody>
      </p:sp>
      <p:sp>
        <p:nvSpPr>
          <p:cNvPr id="44039" name="Rectangle 2"/>
          <p:cNvSpPr>
            <a:spLocks noGrp="1" noChangeArrowheads="1"/>
          </p:cNvSpPr>
          <p:nvPr>
            <p:ph type="body" sz="half" idx="4294967295"/>
          </p:nvPr>
        </p:nvSpPr>
        <p:spPr>
          <a:xfrm>
            <a:off x="468313" y="260350"/>
            <a:ext cx="8291512" cy="6337300"/>
          </a:xfrm>
        </p:spPr>
        <p:txBody>
          <a:bodyPr/>
          <a:lstStyle/>
          <a:p>
            <a:pPr eaLnBrk="1" hangingPunct="1">
              <a:buFontTx/>
              <a:buNone/>
            </a:pPr>
            <a:endParaRPr lang="en-US" sz="2800" u="sng" smtClean="0"/>
          </a:p>
          <a:p>
            <a:pPr eaLnBrk="1" hangingPunct="1">
              <a:buFontTx/>
              <a:buNone/>
            </a:pPr>
            <a:r>
              <a:rPr lang="en-US" sz="2800" b="1" u="sng" smtClean="0">
                <a:solidFill>
                  <a:srgbClr val="008080"/>
                </a:solidFill>
                <a:latin typeface="Times New Roman" pitchFamily="18" charset="0"/>
                <a:cs typeface="Times New Roman" pitchFamily="18" charset="0"/>
              </a:rPr>
              <a:t>5.3: Estimation of Population Proportion </a:t>
            </a:r>
            <a:r>
              <a:rPr lang="el-GR" sz="2800" b="1" u="sng" smtClean="0">
                <a:solidFill>
                  <a:srgbClr val="008080"/>
                </a:solidFill>
                <a:latin typeface="Times New Roman" pitchFamily="18" charset="0"/>
                <a:cs typeface="Times New Roman" pitchFamily="18" charset="0"/>
              </a:rPr>
              <a:t>π</a:t>
            </a:r>
            <a:endParaRPr lang="en-US" sz="2800" b="1" u="sng" smtClean="0">
              <a:solidFill>
                <a:srgbClr val="008080"/>
              </a:solidFill>
              <a:latin typeface="Times New Roman" pitchFamily="18" charset="0"/>
              <a:cs typeface="Times New Roman" pitchFamily="18" charset="0"/>
            </a:endParaRPr>
          </a:p>
          <a:p>
            <a:pPr eaLnBrk="1" hangingPunct="1"/>
            <a:r>
              <a:rPr lang="en-US" sz="2000" b="1" smtClean="0">
                <a:latin typeface="Times New Roman" pitchFamily="18" charset="0"/>
                <a:cs typeface="Times New Roman" pitchFamily="18" charset="0"/>
              </a:rPr>
              <a:t>Recall that, the </a:t>
            </a:r>
            <a:r>
              <a:rPr lang="en-US" sz="2000" b="1" u="sng" smtClean="0">
                <a:latin typeface="Times New Roman" pitchFamily="18" charset="0"/>
                <a:cs typeface="Times New Roman" pitchFamily="18" charset="0"/>
              </a:rPr>
              <a:t>population proportion</a:t>
            </a:r>
            <a:r>
              <a:rPr lang="en-US" sz="2000" b="1" smtClean="0">
                <a:latin typeface="Times New Roman" pitchFamily="18" charset="0"/>
                <a:cs typeface="Times New Roman" pitchFamily="18" charset="0"/>
              </a:rPr>
              <a:t> </a:t>
            </a:r>
          </a:p>
          <a:p>
            <a:pPr eaLnBrk="1" hangingPunct="1">
              <a:buFontTx/>
              <a:buNone/>
            </a:pPr>
            <a:r>
              <a:rPr lang="el-GR" sz="2000" b="1" smtClean="0">
                <a:latin typeface="Times New Roman" pitchFamily="18" charset="0"/>
                <a:cs typeface="Times New Roman" pitchFamily="18" charset="0"/>
              </a:rPr>
              <a:t>π</a:t>
            </a:r>
            <a:r>
              <a:rPr lang="en-US" sz="2000" b="1" smtClean="0">
                <a:latin typeface="Times New Roman" pitchFamily="18" charset="0"/>
                <a:cs typeface="Times New Roman" pitchFamily="18" charset="0"/>
              </a:rPr>
              <a:t>=</a:t>
            </a:r>
          </a:p>
          <a:p>
            <a:pPr eaLnBrk="1" hangingPunct="1">
              <a:buFontTx/>
              <a:buNone/>
            </a:pPr>
            <a:r>
              <a:rPr lang="en-US" sz="2000" b="1" smtClean="0">
                <a:latin typeface="Times New Roman" pitchFamily="18" charset="0"/>
                <a:cs typeface="Times New Roman" pitchFamily="18" charset="0"/>
              </a:rPr>
              <a:t> </a:t>
            </a:r>
          </a:p>
          <a:p>
            <a:pPr eaLnBrk="1" hangingPunct="1"/>
            <a:r>
              <a:rPr lang="en-US" sz="2000" b="1" smtClean="0">
                <a:latin typeface="Times New Roman" pitchFamily="18" charset="0"/>
                <a:cs typeface="Times New Roman" pitchFamily="18" charset="0"/>
              </a:rPr>
              <a:t>To estimate the population proportion we take a sample of size n from the population and find the </a:t>
            </a:r>
            <a:r>
              <a:rPr lang="en-US" sz="2000" b="1" u="sng" smtClean="0">
                <a:latin typeface="Times New Roman" pitchFamily="18" charset="0"/>
                <a:cs typeface="Times New Roman" pitchFamily="18" charset="0"/>
              </a:rPr>
              <a:t>sample proportion p</a:t>
            </a:r>
          </a:p>
          <a:p>
            <a:pPr lvl="1" eaLnBrk="1" hangingPunct="1">
              <a:buFontTx/>
              <a:buNone/>
            </a:pPr>
            <a:endParaRPr lang="en-US" sz="2000" b="1" u="sng" smtClean="0">
              <a:latin typeface="Times New Roman" pitchFamily="18" charset="0"/>
              <a:cs typeface="Times New Roman" pitchFamily="18" charset="0"/>
            </a:endParaRPr>
          </a:p>
          <a:p>
            <a:pPr lvl="1" eaLnBrk="1" hangingPunct="1">
              <a:buFontTx/>
              <a:buNone/>
            </a:pPr>
            <a:endParaRPr lang="en-US" sz="2000" b="1" u="sng" smtClean="0">
              <a:solidFill>
                <a:srgbClr val="008080"/>
              </a:solidFill>
              <a:latin typeface="Times New Roman" pitchFamily="18" charset="0"/>
              <a:cs typeface="Times New Roman" pitchFamily="18" charset="0"/>
            </a:endParaRPr>
          </a:p>
          <a:p>
            <a:pPr lvl="1" eaLnBrk="1" hangingPunct="1">
              <a:buFontTx/>
              <a:buNone/>
            </a:pPr>
            <a:endParaRPr lang="en-US" sz="2000" b="1" u="sng" smtClean="0">
              <a:solidFill>
                <a:srgbClr val="008080"/>
              </a:solidFill>
              <a:latin typeface="Times New Roman" pitchFamily="18" charset="0"/>
              <a:cs typeface="Times New Roman" pitchFamily="18" charset="0"/>
            </a:endParaRPr>
          </a:p>
          <a:p>
            <a:pPr lvl="1" eaLnBrk="1" hangingPunct="1">
              <a:buFontTx/>
              <a:buNone/>
            </a:pPr>
            <a:r>
              <a:rPr lang="en-US" sz="2500" b="1" u="sng" smtClean="0">
                <a:solidFill>
                  <a:srgbClr val="008080"/>
                </a:solidFill>
                <a:latin typeface="Times New Roman" pitchFamily="18" charset="0"/>
                <a:cs typeface="Times New Roman" pitchFamily="18" charset="0"/>
              </a:rPr>
              <a:t>Result:</a:t>
            </a:r>
            <a:r>
              <a:rPr lang="en-US" sz="2500" smtClean="0">
                <a:solidFill>
                  <a:srgbClr val="008080"/>
                </a:solidFill>
                <a:latin typeface="Times New Roman" pitchFamily="18" charset="0"/>
                <a:cs typeface="Times New Roman" pitchFamily="18" charset="0"/>
              </a:rPr>
              <a:t> </a:t>
            </a:r>
            <a:r>
              <a:rPr lang="en-US" sz="2000" smtClean="0">
                <a:solidFill>
                  <a:srgbClr val="008080"/>
                </a:solidFill>
                <a:latin typeface="Times New Roman" pitchFamily="18" charset="0"/>
                <a:cs typeface="Times New Roman" pitchFamily="18" charset="0"/>
              </a:rPr>
              <a:t>when both n</a:t>
            </a:r>
            <a:r>
              <a:rPr lang="el-GR" sz="2000" smtClean="0">
                <a:solidFill>
                  <a:srgbClr val="008080"/>
                </a:solidFill>
                <a:latin typeface="Times New Roman" pitchFamily="18" charset="0"/>
                <a:cs typeface="Times New Roman" pitchFamily="18" charset="0"/>
              </a:rPr>
              <a:t>π</a:t>
            </a:r>
            <a:r>
              <a:rPr lang="en-US" sz="2000" smtClean="0">
                <a:solidFill>
                  <a:srgbClr val="008080"/>
                </a:solidFill>
                <a:latin typeface="Times New Roman" pitchFamily="18" charset="0"/>
                <a:cs typeface="Times New Roman" pitchFamily="18" charset="0"/>
              </a:rPr>
              <a:t>&gt;5  and n(1- </a:t>
            </a:r>
            <a:r>
              <a:rPr lang="el-GR" sz="2000" smtClean="0">
                <a:solidFill>
                  <a:srgbClr val="008080"/>
                </a:solidFill>
                <a:latin typeface="Times New Roman" pitchFamily="18" charset="0"/>
                <a:cs typeface="Times New Roman" pitchFamily="18" charset="0"/>
              </a:rPr>
              <a:t>π</a:t>
            </a:r>
            <a:r>
              <a:rPr lang="en-US" sz="2000" smtClean="0">
                <a:solidFill>
                  <a:srgbClr val="008080"/>
                </a:solidFill>
                <a:latin typeface="Times New Roman" pitchFamily="18" charset="0"/>
                <a:cs typeface="Times New Roman" pitchFamily="18" charset="0"/>
              </a:rPr>
              <a:t>)&gt;5</a:t>
            </a:r>
            <a:r>
              <a:rPr lang="en-US" sz="2500" smtClean="0">
                <a:solidFill>
                  <a:srgbClr val="008080"/>
                </a:solidFill>
                <a:latin typeface="Times New Roman" pitchFamily="18" charset="0"/>
                <a:cs typeface="Times New Roman" pitchFamily="18" charset="0"/>
              </a:rPr>
              <a:t> </a:t>
            </a:r>
            <a:r>
              <a:rPr lang="en-US" sz="2000" smtClean="0">
                <a:solidFill>
                  <a:srgbClr val="008080"/>
                </a:solidFill>
                <a:latin typeface="Times New Roman" pitchFamily="18" charset="0"/>
                <a:cs typeface="Times New Roman" pitchFamily="18" charset="0"/>
              </a:rPr>
              <a:t>then </a:t>
            </a:r>
          </a:p>
          <a:p>
            <a:pPr lvl="1" eaLnBrk="1" hangingPunct="1">
              <a:buFontTx/>
              <a:buNone/>
            </a:pPr>
            <a:endParaRPr lang="en-US" sz="2000" smtClean="0">
              <a:solidFill>
                <a:srgbClr val="008080"/>
              </a:solidFill>
              <a:latin typeface="Times New Roman" pitchFamily="18" charset="0"/>
              <a:cs typeface="Times New Roman" pitchFamily="18" charset="0"/>
            </a:endParaRPr>
          </a:p>
          <a:p>
            <a:pPr lvl="1" eaLnBrk="1" hangingPunct="1">
              <a:buFontTx/>
              <a:buNone/>
            </a:pPr>
            <a:r>
              <a:rPr lang="en-US" sz="2000" smtClean="0">
                <a:solidFill>
                  <a:srgbClr val="008080"/>
                </a:solidFill>
                <a:latin typeface="Times New Roman" pitchFamily="18" charset="0"/>
                <a:cs typeface="Times New Roman" pitchFamily="18" charset="0"/>
              </a:rPr>
              <a:t>                                    and hence</a:t>
            </a:r>
            <a:endParaRPr lang="el-GR" sz="2000" smtClean="0">
              <a:latin typeface="Times New Roman" pitchFamily="18" charset="0"/>
              <a:cs typeface="Times New Roman" pitchFamily="18" charset="0"/>
            </a:endParaRPr>
          </a:p>
        </p:txBody>
      </p:sp>
      <p:sp>
        <p:nvSpPr>
          <p:cNvPr id="44040"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17"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defRPr/>
            </a:pPr>
            <a:endParaRPr lang="en-US" sz="2800" u="sng" kern="0">
              <a:latin typeface="+mn-lt"/>
              <a:cs typeface="+mn-cs"/>
            </a:endParaRPr>
          </a:p>
          <a:p>
            <a:pPr marL="742950" lvl="1" indent="-285750" algn="l">
              <a:spcBef>
                <a:spcPct val="20000"/>
              </a:spcBef>
              <a:defRPr/>
            </a:pPr>
            <a:endParaRPr lang="en-US" sz="2800" kern="0">
              <a:latin typeface="Times New Roman" pitchFamily="18" charset="0"/>
              <a:cs typeface="Times New Roman" pitchFamily="18" charset="0"/>
            </a:endParaRPr>
          </a:p>
        </p:txBody>
      </p:sp>
      <p:graphicFrame>
        <p:nvGraphicFramePr>
          <p:cNvPr id="44034" name="Object 8"/>
          <p:cNvGraphicFramePr>
            <a:graphicFrameLocks noChangeAspect="1"/>
          </p:cNvGraphicFramePr>
          <p:nvPr/>
        </p:nvGraphicFramePr>
        <p:xfrm>
          <a:off x="971550" y="1587500"/>
          <a:ext cx="5184775" cy="617538"/>
        </p:xfrm>
        <a:graphic>
          <a:graphicData uri="http://schemas.openxmlformats.org/presentationml/2006/ole">
            <p:oleObj spid="_x0000_s44034" name="Equation" r:id="rId4" imgW="2400120" imgH="304560" progId="Equation.3">
              <p:embed/>
            </p:oleObj>
          </a:graphicData>
        </a:graphic>
      </p:graphicFrame>
      <p:graphicFrame>
        <p:nvGraphicFramePr>
          <p:cNvPr id="44035" name="Object 9"/>
          <p:cNvGraphicFramePr>
            <a:graphicFrameLocks noChangeAspect="1"/>
          </p:cNvGraphicFramePr>
          <p:nvPr/>
        </p:nvGraphicFramePr>
        <p:xfrm>
          <a:off x="1273175" y="3244850"/>
          <a:ext cx="4370388" cy="541338"/>
        </p:xfrm>
        <a:graphic>
          <a:graphicData uri="http://schemas.openxmlformats.org/presentationml/2006/ole">
            <p:oleObj spid="_x0000_s44035" name="Equation" r:id="rId5" imgW="2120760" imgH="266400" progId="Equation.3">
              <p:embed/>
            </p:oleObj>
          </a:graphicData>
        </a:graphic>
      </p:graphicFrame>
      <p:sp>
        <p:nvSpPr>
          <p:cNvPr id="44042" name="Line 10"/>
          <p:cNvSpPr>
            <a:spLocks noChangeShapeType="1"/>
          </p:cNvSpPr>
          <p:nvPr/>
        </p:nvSpPr>
        <p:spPr bwMode="auto">
          <a:xfrm flipH="1" flipV="1">
            <a:off x="5292725" y="2060575"/>
            <a:ext cx="719138" cy="73025"/>
          </a:xfrm>
          <a:prstGeom prst="line">
            <a:avLst/>
          </a:prstGeom>
          <a:noFill/>
          <a:ln w="9525">
            <a:solidFill>
              <a:schemeClr val="tx1"/>
            </a:solidFill>
            <a:round/>
            <a:headEnd/>
            <a:tailEnd type="triangle" w="med" len="med"/>
          </a:ln>
        </p:spPr>
        <p:txBody>
          <a:bodyPr/>
          <a:lstStyle/>
          <a:p>
            <a:endParaRPr lang="ar-SA"/>
          </a:p>
        </p:txBody>
      </p:sp>
      <p:sp>
        <p:nvSpPr>
          <p:cNvPr id="44043" name="Line 11"/>
          <p:cNvSpPr>
            <a:spLocks noChangeShapeType="1"/>
          </p:cNvSpPr>
          <p:nvPr/>
        </p:nvSpPr>
        <p:spPr bwMode="auto">
          <a:xfrm flipH="1" flipV="1">
            <a:off x="5364163" y="3716338"/>
            <a:ext cx="719137" cy="73025"/>
          </a:xfrm>
          <a:prstGeom prst="line">
            <a:avLst/>
          </a:prstGeom>
          <a:noFill/>
          <a:ln w="9525">
            <a:solidFill>
              <a:schemeClr val="tx1"/>
            </a:solidFill>
            <a:round/>
            <a:headEnd/>
            <a:tailEnd type="triangle" w="med" len="med"/>
          </a:ln>
        </p:spPr>
        <p:txBody>
          <a:bodyPr/>
          <a:lstStyle/>
          <a:p>
            <a:endParaRPr lang="ar-SA"/>
          </a:p>
        </p:txBody>
      </p:sp>
      <p:sp>
        <p:nvSpPr>
          <p:cNvPr id="44044" name="Rectangle 12"/>
          <p:cNvSpPr>
            <a:spLocks noChangeArrowheads="1"/>
          </p:cNvSpPr>
          <p:nvPr/>
        </p:nvSpPr>
        <p:spPr bwMode="auto">
          <a:xfrm>
            <a:off x="6011863" y="1982788"/>
            <a:ext cx="349250" cy="366712"/>
          </a:xfrm>
          <a:prstGeom prst="rect">
            <a:avLst/>
          </a:prstGeom>
          <a:noFill/>
          <a:ln w="9525">
            <a:noFill/>
            <a:miter lim="800000"/>
            <a:headEnd/>
            <a:tailEnd/>
          </a:ln>
        </p:spPr>
        <p:txBody>
          <a:bodyPr wrap="none">
            <a:spAutoFit/>
          </a:bodyPr>
          <a:lstStyle/>
          <a:p>
            <a:r>
              <a:rPr lang="en-US" b="1">
                <a:solidFill>
                  <a:srgbClr val="008080"/>
                </a:solidFill>
                <a:latin typeface="Times New Roman" pitchFamily="18" charset="0"/>
                <a:cs typeface="Times New Roman" pitchFamily="18" charset="0"/>
              </a:rPr>
              <a:t>N</a:t>
            </a:r>
          </a:p>
        </p:txBody>
      </p:sp>
      <p:sp>
        <p:nvSpPr>
          <p:cNvPr id="44045" name="Rectangle 13"/>
          <p:cNvSpPr>
            <a:spLocks noChangeArrowheads="1"/>
          </p:cNvSpPr>
          <p:nvPr/>
        </p:nvSpPr>
        <p:spPr bwMode="auto">
          <a:xfrm>
            <a:off x="6122988" y="3638550"/>
            <a:ext cx="311150" cy="366713"/>
          </a:xfrm>
          <a:prstGeom prst="rect">
            <a:avLst/>
          </a:prstGeom>
          <a:noFill/>
          <a:ln w="9525">
            <a:noFill/>
            <a:miter lim="800000"/>
            <a:headEnd/>
            <a:tailEnd/>
          </a:ln>
        </p:spPr>
        <p:txBody>
          <a:bodyPr wrap="none">
            <a:spAutoFit/>
          </a:bodyPr>
          <a:lstStyle/>
          <a:p>
            <a:r>
              <a:rPr lang="en-US" b="1">
                <a:solidFill>
                  <a:srgbClr val="008080"/>
                </a:solidFill>
                <a:latin typeface="Times New Roman" pitchFamily="18" charset="0"/>
                <a:cs typeface="Times New Roman" pitchFamily="18" charset="0"/>
              </a:rPr>
              <a:t>n</a:t>
            </a:r>
          </a:p>
        </p:txBody>
      </p:sp>
      <p:grpSp>
        <p:nvGrpSpPr>
          <p:cNvPr id="44046" name="مجموعة 27"/>
          <p:cNvGrpSpPr>
            <a:grpSpLocks/>
          </p:cNvGrpSpPr>
          <p:nvPr/>
        </p:nvGrpSpPr>
        <p:grpSpPr bwMode="auto">
          <a:xfrm>
            <a:off x="4572000" y="4724400"/>
            <a:ext cx="2520950" cy="720725"/>
            <a:chOff x="857224" y="4714884"/>
            <a:chExt cx="2857520" cy="785818"/>
          </a:xfrm>
        </p:grpSpPr>
        <p:graphicFrame>
          <p:nvGraphicFramePr>
            <p:cNvPr id="44037" name="Object 5"/>
            <p:cNvGraphicFramePr>
              <a:graphicFrameLocks noChangeAspect="1"/>
            </p:cNvGraphicFramePr>
            <p:nvPr/>
          </p:nvGraphicFramePr>
          <p:xfrm>
            <a:off x="1000486" y="4714884"/>
            <a:ext cx="2432619" cy="784230"/>
          </p:xfrm>
          <a:graphic>
            <a:graphicData uri="http://schemas.openxmlformats.org/presentationml/2006/ole">
              <p:oleObj spid="_x0000_s44037" name="Equation" r:id="rId6" imgW="1752480" imgH="444240" progId="Equation.3">
                <p:embed/>
              </p:oleObj>
            </a:graphicData>
          </a:graphic>
        </p:graphicFrame>
        <p:sp>
          <p:nvSpPr>
            <p:cNvPr id="2" name="مستطيل 22"/>
            <p:cNvSpPr/>
            <p:nvPr/>
          </p:nvSpPr>
          <p:spPr bwMode="auto">
            <a:xfrm>
              <a:off x="857224" y="4714884"/>
              <a:ext cx="2857520" cy="785818"/>
            </a:xfrm>
            <a:prstGeom prst="rect">
              <a:avLst/>
            </a:prstGeom>
            <a:noFill/>
            <a:ln w="9525" cap="flat" cmpd="sng" algn="ctr">
              <a:solidFill>
                <a:schemeClr val="tx1"/>
              </a:solidFill>
              <a:prstDash val="solid"/>
              <a:round/>
              <a:headEnd type="none" w="med" len="med"/>
              <a:tailEnd type="none" w="med" len="med"/>
            </a:ln>
            <a:effectLst/>
          </p:spPr>
          <p:txBody>
            <a:bodyPr/>
            <a:lstStyle/>
            <a:p>
              <a:pPr>
                <a:defRPr/>
              </a:pPr>
              <a:endParaRPr lang="en-US" dirty="0">
                <a:ln>
                  <a:solidFill>
                    <a:schemeClr val="tx1"/>
                  </a:solidFill>
                </a:ln>
              </a:endParaRPr>
            </a:p>
          </p:txBody>
        </p:sp>
      </p:grpSp>
      <p:grpSp>
        <p:nvGrpSpPr>
          <p:cNvPr id="44047" name="مجموعة 27"/>
          <p:cNvGrpSpPr>
            <a:grpSpLocks/>
          </p:cNvGrpSpPr>
          <p:nvPr/>
        </p:nvGrpSpPr>
        <p:grpSpPr bwMode="auto">
          <a:xfrm>
            <a:off x="1116013" y="4797425"/>
            <a:ext cx="2066925" cy="647700"/>
            <a:chOff x="857224" y="4714884"/>
            <a:chExt cx="2857520" cy="785818"/>
          </a:xfrm>
        </p:grpSpPr>
        <p:graphicFrame>
          <p:nvGraphicFramePr>
            <p:cNvPr id="44036" name="Object 14"/>
            <p:cNvGraphicFramePr>
              <a:graphicFrameLocks noChangeAspect="1"/>
            </p:cNvGraphicFramePr>
            <p:nvPr/>
          </p:nvGraphicFramePr>
          <p:xfrm>
            <a:off x="955376" y="4927610"/>
            <a:ext cx="2522322" cy="358778"/>
          </p:xfrm>
          <a:graphic>
            <a:graphicData uri="http://schemas.openxmlformats.org/presentationml/2006/ole">
              <p:oleObj spid="_x0000_s44036" name="Equation" r:id="rId7" imgW="1422360" imgH="203040" progId="Equation.3">
                <p:embed/>
              </p:oleObj>
            </a:graphicData>
          </a:graphic>
        </p:graphicFrame>
        <p:sp>
          <p:nvSpPr>
            <p:cNvPr id="23" name="مستطيل 22"/>
            <p:cNvSpPr/>
            <p:nvPr/>
          </p:nvSpPr>
          <p:spPr bwMode="auto">
            <a:xfrm>
              <a:off x="857224" y="4714884"/>
              <a:ext cx="2857520" cy="785818"/>
            </a:xfrm>
            <a:prstGeom prst="rect">
              <a:avLst/>
            </a:prstGeom>
            <a:noFill/>
            <a:ln w="9525" cap="flat" cmpd="sng" algn="ctr">
              <a:solidFill>
                <a:schemeClr val="tx1"/>
              </a:solidFill>
              <a:prstDash val="solid"/>
              <a:round/>
              <a:headEnd type="none" w="med" len="med"/>
              <a:tailEnd type="none" w="med" len="med"/>
            </a:ln>
            <a:effectLst/>
          </p:spPr>
          <p:txBody>
            <a:bodyPr/>
            <a:lstStyle/>
            <a:p>
              <a:pPr>
                <a:defRPr/>
              </a:pPr>
              <a:endParaRPr lang="en-US" dirty="0">
                <a:ln>
                  <a:solidFill>
                    <a:schemeClr val="tx1"/>
                  </a:solidFill>
                </a:ln>
              </a:endParaRPr>
            </a:p>
          </p:txBody>
        </p:sp>
      </p:gr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AB8EE4CD-D9BA-4A1A-B9CB-2FAF69BA68B5}" type="slidenum">
              <a:rPr lang="ar-SA" sz="1400"/>
              <a:pPr/>
              <a:t>87</a:t>
            </a:fld>
            <a:endParaRPr lang="en-GB" sz="1400"/>
          </a:p>
        </p:txBody>
      </p:sp>
      <p:sp>
        <p:nvSpPr>
          <p:cNvPr id="45062"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800" u="sng" smtClean="0"/>
          </a:p>
          <a:p>
            <a:pPr lvl="1" eaLnBrk="1" hangingPunct="1">
              <a:buFontTx/>
              <a:buNone/>
            </a:pPr>
            <a:endParaRPr lang="en-US" smtClean="0">
              <a:latin typeface="Times New Roman" pitchFamily="18" charset="0"/>
              <a:cs typeface="Times New Roman" pitchFamily="18" charset="0"/>
            </a:endParaRPr>
          </a:p>
        </p:txBody>
      </p:sp>
      <p:sp>
        <p:nvSpPr>
          <p:cNvPr id="45063"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5064"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45065"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pPr>
            <a:endParaRPr lang="en-US" sz="2800" u="sng"/>
          </a:p>
          <a:p>
            <a:pPr marL="342900" indent="-342900" algn="l">
              <a:spcBef>
                <a:spcPct val="20000"/>
              </a:spcBef>
            </a:pPr>
            <a:r>
              <a:rPr lang="en-US" sz="2500" u="sng">
                <a:solidFill>
                  <a:srgbClr val="008080"/>
                </a:solidFill>
                <a:latin typeface="Times New Roman" pitchFamily="18" charset="0"/>
                <a:cs typeface="Times New Roman" pitchFamily="18" charset="0"/>
              </a:rPr>
              <a:t>Estimation for </a:t>
            </a:r>
            <a:r>
              <a:rPr lang="el-GR" sz="2500" u="sng">
                <a:solidFill>
                  <a:srgbClr val="008080"/>
                </a:solidFill>
                <a:latin typeface="Times New Roman" pitchFamily="18" charset="0"/>
                <a:cs typeface="Times New Roman" pitchFamily="18" charset="0"/>
              </a:rPr>
              <a:t>π</a:t>
            </a:r>
          </a:p>
          <a:p>
            <a:pPr marL="342900" indent="-342900" algn="l">
              <a:spcBef>
                <a:spcPct val="20000"/>
              </a:spcBef>
              <a:buFontTx/>
              <a:buAutoNum type="arabicParenR"/>
            </a:pPr>
            <a:r>
              <a:rPr lang="en-US" sz="2000" u="sng">
                <a:solidFill>
                  <a:srgbClr val="008080"/>
                </a:solidFill>
                <a:latin typeface="Times New Roman" pitchFamily="18" charset="0"/>
                <a:cs typeface="Times New Roman" pitchFamily="18" charset="0"/>
              </a:rPr>
              <a:t>Point Estimation: </a:t>
            </a:r>
          </a:p>
          <a:p>
            <a:pPr marL="342900" indent="-342900" algn="l">
              <a:spcBef>
                <a:spcPct val="20000"/>
              </a:spcBef>
            </a:pPr>
            <a:r>
              <a:rPr lang="en-US" sz="2000">
                <a:latin typeface="Times New Roman" pitchFamily="18" charset="0"/>
                <a:cs typeface="Times New Roman" pitchFamily="18" charset="0"/>
              </a:rPr>
              <a:t>A point estimator of </a:t>
            </a:r>
            <a:r>
              <a:rPr lang="el-GR" sz="2000">
                <a:latin typeface="Times New Roman" pitchFamily="18" charset="0"/>
                <a:cs typeface="Times New Roman" pitchFamily="18" charset="0"/>
              </a:rPr>
              <a:t>π</a:t>
            </a:r>
            <a:r>
              <a:rPr lang="en-US" sz="2000">
                <a:latin typeface="Times New Roman" pitchFamily="18" charset="0"/>
                <a:cs typeface="Times New Roman" pitchFamily="18" charset="0"/>
              </a:rPr>
              <a:t> ( population proportion) is p (sample proportion)</a:t>
            </a:r>
          </a:p>
          <a:p>
            <a:pPr marL="342900" indent="-342900" algn="l">
              <a:spcBef>
                <a:spcPct val="20000"/>
              </a:spcBef>
            </a:pPr>
            <a:endParaRPr lang="en-US" sz="2000">
              <a:latin typeface="Times New Roman" pitchFamily="18" charset="0"/>
              <a:cs typeface="Times New Roman" pitchFamily="18" charset="0"/>
            </a:endParaRPr>
          </a:p>
          <a:p>
            <a:pPr marL="342900" indent="-342900" algn="l">
              <a:spcBef>
                <a:spcPct val="20000"/>
              </a:spcBef>
              <a:buFontTx/>
              <a:buAutoNum type="arabicParenR"/>
            </a:pPr>
            <a:r>
              <a:rPr lang="en-US" sz="2000" u="sng">
                <a:solidFill>
                  <a:srgbClr val="008080"/>
                </a:solidFill>
                <a:latin typeface="Times New Roman" pitchFamily="18" charset="0"/>
                <a:cs typeface="Times New Roman" pitchFamily="18" charset="0"/>
              </a:rPr>
              <a:t>Interval Estimation:</a:t>
            </a:r>
            <a:r>
              <a:rPr lang="en-US" sz="2000">
                <a:solidFill>
                  <a:srgbClr val="008080"/>
                </a:solidFill>
                <a:latin typeface="Times New Roman" pitchFamily="18" charset="0"/>
                <a:cs typeface="Times New Roman" pitchFamily="18" charset="0"/>
              </a:rPr>
              <a:t> If </a:t>
            </a:r>
            <a:r>
              <a:rPr lang="en-US" sz="2000" u="sng">
                <a:solidFill>
                  <a:srgbClr val="008080"/>
                </a:solidFill>
                <a:latin typeface="Times New Roman" pitchFamily="18" charset="0"/>
                <a:cs typeface="Times New Roman" pitchFamily="18" charset="0"/>
              </a:rPr>
              <a:t>np&gt;5 and n(1-p)&gt;5, </a:t>
            </a:r>
          </a:p>
          <a:p>
            <a:pPr marL="342900" indent="-342900" algn="l">
              <a:spcBef>
                <a:spcPct val="20000"/>
              </a:spcBef>
            </a:pPr>
            <a:r>
              <a:rPr lang="en-US" sz="2000">
                <a:latin typeface="Times New Roman" pitchFamily="18" charset="0"/>
                <a:cs typeface="Times New Roman" pitchFamily="18" charset="0"/>
              </a:rPr>
              <a:t>The (1-</a:t>
            </a:r>
            <a:r>
              <a:rPr lang="el-GR" sz="2000" i="1">
                <a:latin typeface="Times New Roman" pitchFamily="18" charset="0"/>
                <a:cs typeface="Times New Roman" pitchFamily="18" charset="0"/>
              </a:rPr>
              <a:t>α</a:t>
            </a:r>
            <a:r>
              <a:rPr lang="en-US" sz="2000">
                <a:latin typeface="Times New Roman" pitchFamily="18" charset="0"/>
                <a:cs typeface="Times New Roman" pitchFamily="18" charset="0"/>
              </a:rPr>
              <a:t>)100% Confidence Interval for </a:t>
            </a:r>
            <a:r>
              <a:rPr lang="el-GR" sz="2000">
                <a:latin typeface="Times New Roman" pitchFamily="18" charset="0"/>
                <a:cs typeface="Times New Roman" pitchFamily="18" charset="0"/>
              </a:rPr>
              <a:t>π</a:t>
            </a:r>
            <a:r>
              <a:rPr lang="en-US" sz="2000">
                <a:latin typeface="Times New Roman" pitchFamily="18" charset="0"/>
                <a:cs typeface="Times New Roman" pitchFamily="18" charset="0"/>
              </a:rPr>
              <a:t> is given by</a:t>
            </a:r>
          </a:p>
          <a:p>
            <a:pPr marL="342900" indent="-342900" algn="l">
              <a:spcBef>
                <a:spcPct val="20000"/>
              </a:spcBef>
            </a:pPr>
            <a:endParaRPr lang="en-US" sz="2000">
              <a:latin typeface="Times New Roman" pitchFamily="18" charset="0"/>
              <a:cs typeface="Times New Roman" pitchFamily="18" charset="0"/>
            </a:endParaRPr>
          </a:p>
          <a:p>
            <a:pPr marL="342900" indent="-342900" algn="l">
              <a:spcBef>
                <a:spcPct val="20000"/>
              </a:spcBef>
            </a:pPr>
            <a:endParaRPr lang="en-US" sz="2000">
              <a:latin typeface="Times New Roman" pitchFamily="18" charset="0"/>
              <a:cs typeface="Times New Roman" pitchFamily="18" charset="0"/>
            </a:endParaRPr>
          </a:p>
          <a:p>
            <a:pPr marL="342900" indent="-342900" algn="l">
              <a:spcBef>
                <a:spcPct val="20000"/>
              </a:spcBef>
            </a:pPr>
            <a:r>
              <a:rPr lang="en-US" sz="2000">
                <a:latin typeface="Times New Roman" pitchFamily="18" charset="0"/>
                <a:cs typeface="Times New Roman" pitchFamily="18" charset="0"/>
              </a:rPr>
              <a:t>-------------------------------------------------------------------------------------------</a:t>
            </a:r>
          </a:p>
          <a:p>
            <a:pPr marL="342900" indent="-342900" algn="l">
              <a:spcBef>
                <a:spcPct val="20000"/>
              </a:spcBef>
            </a:pPr>
            <a:r>
              <a:rPr lang="en-US" sz="2000">
                <a:latin typeface="Times New Roman" pitchFamily="18" charset="0"/>
                <a:cs typeface="Times New Roman" pitchFamily="18" charset="0"/>
              </a:rPr>
              <a:t>Note:1)                                                can be written as</a:t>
            </a:r>
          </a:p>
          <a:p>
            <a:pPr marL="342900" indent="-342900" algn="l">
              <a:spcBef>
                <a:spcPct val="20000"/>
              </a:spcBef>
            </a:pPr>
            <a:endParaRPr lang="en-US" sz="2000">
              <a:latin typeface="Times New Roman" pitchFamily="18" charset="0"/>
              <a:cs typeface="Times New Roman" pitchFamily="18" charset="0"/>
            </a:endParaRPr>
          </a:p>
          <a:p>
            <a:pPr marL="342900" indent="-342900" algn="l">
              <a:spcBef>
                <a:spcPct val="20000"/>
              </a:spcBef>
            </a:pPr>
            <a:endParaRPr lang="en-US" sz="2000">
              <a:latin typeface="Times New Roman" pitchFamily="18" charset="0"/>
              <a:cs typeface="Times New Roman" pitchFamily="18" charset="0"/>
            </a:endParaRPr>
          </a:p>
          <a:p>
            <a:pPr marL="342900" indent="-342900" algn="l">
              <a:spcBef>
                <a:spcPct val="20000"/>
              </a:spcBef>
            </a:pPr>
            <a:r>
              <a:rPr lang="en-US" sz="2000">
                <a:latin typeface="Times New Roman" pitchFamily="18" charset="0"/>
                <a:cs typeface="Times New Roman" pitchFamily="18" charset="0"/>
              </a:rPr>
              <a:t>2) np= the number in the sample with the characteristic</a:t>
            </a:r>
          </a:p>
          <a:p>
            <a:pPr marL="342900" indent="-342900" algn="l">
              <a:spcBef>
                <a:spcPct val="20000"/>
              </a:spcBef>
            </a:pPr>
            <a:r>
              <a:rPr lang="en-US" sz="2000">
                <a:latin typeface="Times New Roman" pitchFamily="18" charset="0"/>
                <a:cs typeface="Times New Roman" pitchFamily="18" charset="0"/>
              </a:rPr>
              <a:t>n(1-p)= the number in the sample wich did not have the characteristic</a:t>
            </a:r>
            <a:r>
              <a:rPr lang="en-US"/>
              <a:t>.</a:t>
            </a:r>
            <a:endParaRPr lang="en-US" sz="2000">
              <a:latin typeface="Times New Roman" pitchFamily="18" charset="0"/>
              <a:cs typeface="Times New Roman" pitchFamily="18" charset="0"/>
            </a:endParaRPr>
          </a:p>
          <a:p>
            <a:pPr marL="342900" indent="-342900" algn="l">
              <a:spcBef>
                <a:spcPct val="20000"/>
              </a:spcBef>
            </a:pPr>
            <a:endParaRPr lang="en-US" sz="2000">
              <a:latin typeface="Times New Roman" pitchFamily="18" charset="0"/>
              <a:cs typeface="Times New Roman" pitchFamily="18" charset="0"/>
            </a:endParaRPr>
          </a:p>
          <a:p>
            <a:pPr marL="342900" indent="-342900" algn="l">
              <a:spcBef>
                <a:spcPct val="20000"/>
              </a:spcBef>
            </a:pPr>
            <a:r>
              <a:rPr lang="en-US" sz="2000">
                <a:latin typeface="Times New Roman" pitchFamily="18" charset="0"/>
                <a:cs typeface="Times New Roman" pitchFamily="18" charset="0"/>
              </a:rPr>
              <a:t> </a:t>
            </a:r>
          </a:p>
          <a:p>
            <a:pPr marL="342900" indent="-342900" algn="l">
              <a:spcBef>
                <a:spcPct val="20000"/>
              </a:spcBef>
            </a:pPr>
            <a:endParaRPr lang="el-GR" sz="2000">
              <a:latin typeface="Times New Roman" pitchFamily="18" charset="0"/>
              <a:cs typeface="Times New Roman" pitchFamily="18" charset="0"/>
            </a:endParaRPr>
          </a:p>
          <a:p>
            <a:pPr marL="800100" lvl="1" indent="-342900" algn="l">
              <a:spcBef>
                <a:spcPct val="20000"/>
              </a:spcBef>
              <a:buFontTx/>
              <a:buChar char="•"/>
            </a:pPr>
            <a:endParaRPr lang="en-US" sz="2000">
              <a:solidFill>
                <a:srgbClr val="008080"/>
              </a:solidFill>
              <a:latin typeface="Times New Roman" pitchFamily="18" charset="0"/>
              <a:cs typeface="Times New Roman" pitchFamily="18" charset="0"/>
            </a:endParaRPr>
          </a:p>
        </p:txBody>
      </p:sp>
      <p:graphicFrame>
        <p:nvGraphicFramePr>
          <p:cNvPr id="45058" name="Object 8"/>
          <p:cNvGraphicFramePr>
            <a:graphicFrameLocks noChangeAspect="1"/>
          </p:cNvGraphicFramePr>
          <p:nvPr/>
        </p:nvGraphicFramePr>
        <p:xfrm>
          <a:off x="2794000" y="3265488"/>
          <a:ext cx="2838450" cy="695325"/>
        </p:xfrm>
        <a:graphic>
          <a:graphicData uri="http://schemas.openxmlformats.org/presentationml/2006/ole">
            <p:oleObj spid="_x0000_s45058" name="Equation" r:id="rId4" imgW="1193760" imgH="495000" progId="Equation.3">
              <p:embed/>
            </p:oleObj>
          </a:graphicData>
        </a:graphic>
      </p:graphicFrame>
      <p:graphicFrame>
        <p:nvGraphicFramePr>
          <p:cNvPr id="45059" name="Object 9"/>
          <p:cNvGraphicFramePr>
            <a:graphicFrameLocks noChangeAspect="1"/>
          </p:cNvGraphicFramePr>
          <p:nvPr/>
        </p:nvGraphicFramePr>
        <p:xfrm>
          <a:off x="1301750" y="4173538"/>
          <a:ext cx="2838450" cy="695325"/>
        </p:xfrm>
        <a:graphic>
          <a:graphicData uri="http://schemas.openxmlformats.org/presentationml/2006/ole">
            <p:oleObj spid="_x0000_s45059" name="Equation" r:id="rId5" imgW="1193760" imgH="495000" progId="Equation.3">
              <p:embed/>
            </p:oleObj>
          </a:graphicData>
        </a:graphic>
      </p:graphicFrame>
      <p:graphicFrame>
        <p:nvGraphicFramePr>
          <p:cNvPr id="45060" name="Object 11"/>
          <p:cNvGraphicFramePr>
            <a:graphicFrameLocks noChangeAspect="1"/>
          </p:cNvGraphicFramePr>
          <p:nvPr/>
        </p:nvGraphicFramePr>
        <p:xfrm>
          <a:off x="938213" y="4724400"/>
          <a:ext cx="6010275" cy="747713"/>
        </p:xfrm>
        <a:graphic>
          <a:graphicData uri="http://schemas.openxmlformats.org/presentationml/2006/ole">
            <p:oleObj spid="_x0000_s45060" name="Equation" r:id="rId6" imgW="2527200" imgH="533160" progId="Equation.3">
              <p:embed/>
            </p:oleObj>
          </a:graphicData>
        </a:graphic>
      </p:graphicFrame>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E21ED3CF-5507-423C-8039-38A595723D02}" type="slidenum">
              <a:rPr lang="ar-SA" sz="1400"/>
              <a:pPr/>
              <a:t>88</a:t>
            </a:fld>
            <a:endParaRPr lang="en-GB" sz="1400"/>
          </a:p>
        </p:txBody>
      </p:sp>
      <p:sp>
        <p:nvSpPr>
          <p:cNvPr id="46085" name="Rectangle 2"/>
          <p:cNvSpPr>
            <a:spLocks noGrp="1" noChangeArrowheads="1"/>
          </p:cNvSpPr>
          <p:nvPr>
            <p:ph type="body" sz="half" idx="4294967295"/>
          </p:nvPr>
        </p:nvSpPr>
        <p:spPr>
          <a:xfrm>
            <a:off x="457200" y="260350"/>
            <a:ext cx="8291513" cy="6337300"/>
          </a:xfrm>
        </p:spPr>
        <p:txBody>
          <a:bodyPr/>
          <a:lstStyle/>
          <a:p>
            <a:pPr eaLnBrk="1" hangingPunct="1">
              <a:lnSpc>
                <a:spcPct val="90000"/>
              </a:lnSpc>
              <a:buFontTx/>
              <a:buNone/>
            </a:pPr>
            <a:endParaRPr lang="en-US" sz="2400" u="sng" smtClean="0"/>
          </a:p>
          <a:p>
            <a:pPr eaLnBrk="1" hangingPunct="1">
              <a:lnSpc>
                <a:spcPct val="90000"/>
              </a:lnSpc>
              <a:buFontTx/>
              <a:buNone/>
            </a:pPr>
            <a:r>
              <a:rPr lang="en-US" sz="2100" i="1" u="sng" smtClean="0">
                <a:solidFill>
                  <a:srgbClr val="A50021"/>
                </a:solidFill>
                <a:latin typeface="Times New Roman" pitchFamily="18" charset="0"/>
                <a:cs typeface="Times New Roman" pitchFamily="18" charset="0"/>
              </a:rPr>
              <a:t>Example 5.2 </a:t>
            </a:r>
          </a:p>
          <a:p>
            <a:pPr eaLnBrk="1" hangingPunct="1">
              <a:lnSpc>
                <a:spcPct val="90000"/>
              </a:lnSpc>
              <a:buFontTx/>
              <a:buNone/>
            </a:pPr>
            <a:r>
              <a:rPr lang="en-US" sz="2000" smtClean="0">
                <a:latin typeface="Times New Roman" pitchFamily="18" charset="0"/>
                <a:cs typeface="Times New Roman" pitchFamily="18" charset="0"/>
              </a:rPr>
              <a:t>In the study on the fear (</a:t>
            </a:r>
            <a:r>
              <a:rPr lang="ar-SA" sz="2000" smtClean="0">
                <a:latin typeface="Times New Roman" pitchFamily="18" charset="0"/>
                <a:cs typeface="Times New Roman" pitchFamily="18" charset="0"/>
              </a:rPr>
              <a:t>خوف</a:t>
            </a:r>
            <a:r>
              <a:rPr lang="en-US" sz="2000" smtClean="0">
                <a:latin typeface="Times New Roman" pitchFamily="18" charset="0"/>
                <a:cs typeface="Times New Roman" pitchFamily="18" charset="0"/>
              </a:rPr>
              <a:t>) of dental care in Riyadh, 22% of 347 adults said they would hesitate (</a:t>
            </a:r>
            <a:r>
              <a:rPr lang="ar-SA" sz="2000" smtClean="0">
                <a:latin typeface="Times New Roman" pitchFamily="18" charset="0"/>
                <a:cs typeface="Times New Roman" pitchFamily="18" charset="0"/>
              </a:rPr>
              <a:t>تردد</a:t>
            </a:r>
            <a:r>
              <a:rPr lang="en-US" sz="2000" smtClean="0">
                <a:latin typeface="Times New Roman" pitchFamily="18" charset="0"/>
                <a:cs typeface="Times New Roman" pitchFamily="18" charset="0"/>
              </a:rPr>
              <a:t>) to take a dental appointment due to fear. Find the point estimate and the  95% confidence interval for proportion of adults in Riyadh who hesitate to take dental appointments. </a:t>
            </a:r>
          </a:p>
          <a:p>
            <a:pPr eaLnBrk="1" hangingPunct="1">
              <a:lnSpc>
                <a:spcPct val="90000"/>
              </a:lnSpc>
              <a:buFontTx/>
              <a:buNone/>
            </a:pPr>
            <a:r>
              <a:rPr lang="en-US" sz="2000" smtClean="0">
                <a:solidFill>
                  <a:srgbClr val="DBE0E3"/>
                </a:solidFill>
                <a:latin typeface="Times New Roman" pitchFamily="18" charset="0"/>
                <a:cs typeface="Times New Roman" pitchFamily="18" charset="0"/>
              </a:rPr>
              <a:t>.</a:t>
            </a:r>
            <a:r>
              <a:rPr lang="en-US" sz="2000" smtClean="0">
                <a:solidFill>
                  <a:srgbClr val="A50021"/>
                </a:solidFill>
                <a:latin typeface="Times New Roman" pitchFamily="18" charset="0"/>
                <a:cs typeface="Times New Roman" pitchFamily="18" charset="0"/>
              </a:rPr>
              <a:t>Solution</a:t>
            </a:r>
            <a:r>
              <a:rPr lang="en-US" sz="2000" smtClean="0">
                <a:solidFill>
                  <a:srgbClr val="DBE0E3"/>
                </a:solidFill>
                <a:latin typeface="Times New Roman" pitchFamily="18" charset="0"/>
                <a:cs typeface="Times New Roman" pitchFamily="18" charset="0"/>
              </a:rPr>
              <a:t>:</a:t>
            </a:r>
          </a:p>
          <a:p>
            <a:pPr eaLnBrk="1" hangingPunct="1">
              <a:lnSpc>
                <a:spcPct val="90000"/>
              </a:lnSpc>
              <a:buFontTx/>
              <a:buNone/>
            </a:pPr>
            <a:r>
              <a:rPr lang="en-US" sz="2000" smtClean="0">
                <a:latin typeface="Times New Roman" pitchFamily="18" charset="0"/>
                <a:cs typeface="Times New Roman" pitchFamily="18" charset="0"/>
              </a:rPr>
              <a:t>Variable: whether or not the person would hesitate to take a dental appointment out of fear.</a:t>
            </a:r>
          </a:p>
          <a:p>
            <a:pPr eaLnBrk="1" hangingPunct="1">
              <a:lnSpc>
                <a:spcPct val="90000"/>
              </a:lnSpc>
              <a:buFontTx/>
              <a:buNone/>
            </a:pPr>
            <a:r>
              <a:rPr lang="en-US" sz="2000" smtClean="0">
                <a:latin typeface="Times New Roman" pitchFamily="18" charset="0"/>
                <a:cs typeface="Times New Roman" pitchFamily="18" charset="0"/>
              </a:rPr>
              <a:t>Population: adults in Riyadh.</a:t>
            </a:r>
          </a:p>
          <a:p>
            <a:pPr eaLnBrk="1" hangingPunct="1">
              <a:lnSpc>
                <a:spcPct val="90000"/>
              </a:lnSpc>
              <a:buFontTx/>
              <a:buNone/>
            </a:pPr>
            <a:r>
              <a:rPr lang="en-US" sz="2000" smtClean="0">
                <a:latin typeface="Times New Roman" pitchFamily="18" charset="0"/>
                <a:cs typeface="Times New Roman" pitchFamily="18" charset="0"/>
              </a:rPr>
              <a:t>Parameter: </a:t>
            </a:r>
            <a:r>
              <a:rPr lang="el-GR" sz="2000" smtClean="0">
                <a:latin typeface="Times New Roman" pitchFamily="18" charset="0"/>
                <a:cs typeface="Times New Roman" pitchFamily="18" charset="0"/>
              </a:rPr>
              <a:t>π</a:t>
            </a:r>
            <a:r>
              <a:rPr lang="en-US" sz="2000" smtClean="0">
                <a:latin typeface="Times New Roman" pitchFamily="18" charset="0"/>
                <a:cs typeface="Times New Roman" pitchFamily="18" charset="0"/>
              </a:rPr>
              <a:t>, the proportion who would hesitate to take an appointment.</a:t>
            </a:r>
          </a:p>
          <a:p>
            <a:pPr eaLnBrk="1" hangingPunct="1">
              <a:lnSpc>
                <a:spcPct val="90000"/>
              </a:lnSpc>
              <a:buFontTx/>
              <a:buNone/>
            </a:pPr>
            <a:r>
              <a:rPr lang="en-US" sz="2000" smtClean="0">
                <a:latin typeface="Times New Roman" pitchFamily="18" charset="0"/>
                <a:cs typeface="Times New Roman" pitchFamily="18" charset="0"/>
              </a:rPr>
              <a:t>n= 347 , p= 22%=0.22, </a:t>
            </a:r>
          </a:p>
          <a:p>
            <a:pPr eaLnBrk="1" hangingPunct="1">
              <a:lnSpc>
                <a:spcPct val="90000"/>
              </a:lnSpc>
              <a:buFontTx/>
              <a:buNone/>
            </a:pPr>
            <a:r>
              <a:rPr lang="en-US" sz="2000" smtClean="0">
                <a:latin typeface="Times New Roman" pitchFamily="18" charset="0"/>
                <a:cs typeface="Times New Roman" pitchFamily="18" charset="0"/>
              </a:rPr>
              <a:t>     np=(347)(0.22)=76.34 &gt;5 and n(1-p)=(437)(0.78)=270.66&gt;5</a:t>
            </a:r>
          </a:p>
          <a:p>
            <a:pPr eaLnBrk="1" hangingPunct="1">
              <a:lnSpc>
                <a:spcPct val="90000"/>
              </a:lnSpc>
              <a:buFontTx/>
              <a:buNone/>
            </a:pPr>
            <a:r>
              <a:rPr lang="en-US" sz="2000" smtClean="0">
                <a:latin typeface="Times New Roman" pitchFamily="18" charset="0"/>
                <a:cs typeface="Times New Roman" pitchFamily="18" charset="0"/>
              </a:rPr>
              <a:t>1- point estimation of </a:t>
            </a:r>
            <a:r>
              <a:rPr lang="el-GR" sz="2000" smtClean="0">
                <a:latin typeface="Times New Roman" pitchFamily="18" charset="0"/>
                <a:cs typeface="Times New Roman" pitchFamily="18" charset="0"/>
              </a:rPr>
              <a:t>π</a:t>
            </a:r>
            <a:r>
              <a:rPr lang="en-US" sz="2000" smtClean="0">
                <a:latin typeface="Times New Roman" pitchFamily="18" charset="0"/>
                <a:cs typeface="Times New Roman" pitchFamily="18" charset="0"/>
              </a:rPr>
              <a:t> is p=0.22</a:t>
            </a:r>
          </a:p>
          <a:p>
            <a:pPr eaLnBrk="1" hangingPunct="1">
              <a:lnSpc>
                <a:spcPct val="90000"/>
              </a:lnSpc>
              <a:buFontTx/>
              <a:buNone/>
            </a:pPr>
            <a:endParaRPr lang="en-US" sz="2000" smtClean="0">
              <a:latin typeface="Times New Roman" pitchFamily="18" charset="0"/>
              <a:cs typeface="Times New Roman" pitchFamily="18" charset="0"/>
            </a:endParaRPr>
          </a:p>
          <a:p>
            <a:pPr eaLnBrk="1" hangingPunct="1">
              <a:lnSpc>
                <a:spcPct val="90000"/>
              </a:lnSpc>
              <a:buFontTx/>
              <a:buNone/>
            </a:pPr>
            <a:r>
              <a:rPr lang="en-US" sz="2000" smtClean="0">
                <a:latin typeface="Times New Roman" pitchFamily="18" charset="0"/>
                <a:cs typeface="Times New Roman" pitchFamily="18" charset="0"/>
              </a:rPr>
              <a:t>2- 95% CI for </a:t>
            </a:r>
            <a:r>
              <a:rPr lang="el-GR" sz="2000" smtClean="0">
                <a:latin typeface="Times New Roman" pitchFamily="18" charset="0"/>
                <a:cs typeface="Times New Roman" pitchFamily="18" charset="0"/>
              </a:rPr>
              <a:t>π</a:t>
            </a:r>
            <a:r>
              <a:rPr lang="en-US" sz="2000" smtClean="0">
                <a:latin typeface="Times New Roman" pitchFamily="18" charset="0"/>
                <a:cs typeface="Times New Roman" pitchFamily="18" charset="0"/>
              </a:rPr>
              <a:t> is</a:t>
            </a:r>
          </a:p>
          <a:p>
            <a:pPr eaLnBrk="1" hangingPunct="1">
              <a:lnSpc>
                <a:spcPct val="90000"/>
              </a:lnSpc>
              <a:buFontTx/>
              <a:buNone/>
            </a:pPr>
            <a:r>
              <a:rPr lang="en-US" sz="2000" smtClean="0">
                <a:latin typeface="Times New Roman" pitchFamily="18" charset="0"/>
                <a:cs typeface="Times New Roman" pitchFamily="18" charset="0"/>
              </a:rPr>
              <a:t>1-</a:t>
            </a:r>
            <a:r>
              <a:rPr lang="el-GR" sz="2000" smtClean="0">
                <a:latin typeface="Times New Roman" pitchFamily="18" charset="0"/>
                <a:cs typeface="Times New Roman" pitchFamily="18" charset="0"/>
              </a:rPr>
              <a:t>α</a:t>
            </a:r>
            <a:r>
              <a:rPr lang="en-US" sz="2000" smtClean="0">
                <a:latin typeface="Times New Roman" pitchFamily="18" charset="0"/>
                <a:cs typeface="Times New Roman" pitchFamily="18" charset="0"/>
              </a:rPr>
              <a:t>=0.95 </a:t>
            </a:r>
            <a:r>
              <a:rPr lang="en-US" sz="2000" smtClean="0">
                <a:latin typeface="Times New Roman" pitchFamily="18" charset="0"/>
                <a:cs typeface="Times New Roman" pitchFamily="18" charset="0"/>
                <a:sym typeface="Symbol" pitchFamily="18" charset="2"/>
              </a:rPr>
              <a:t> </a:t>
            </a:r>
            <a:r>
              <a:rPr lang="el-GR" sz="2000" smtClean="0">
                <a:latin typeface="Times New Roman" pitchFamily="18" charset="0"/>
                <a:cs typeface="Times New Roman" pitchFamily="18" charset="0"/>
              </a:rPr>
              <a:t>α</a:t>
            </a:r>
            <a:r>
              <a:rPr lang="en-US" sz="2000" smtClean="0">
                <a:latin typeface="Times New Roman" pitchFamily="18" charset="0"/>
                <a:cs typeface="Times New Roman" pitchFamily="18" charset="0"/>
              </a:rPr>
              <a:t>=0.05  </a:t>
            </a:r>
            <a:r>
              <a:rPr lang="en-US" sz="2000" smtClean="0">
                <a:latin typeface="Times New Roman" pitchFamily="18" charset="0"/>
                <a:cs typeface="Times New Roman" pitchFamily="18" charset="0"/>
                <a:sym typeface="Symbol" pitchFamily="18" charset="2"/>
              </a:rPr>
              <a:t> </a:t>
            </a:r>
            <a:r>
              <a:rPr lang="el-GR" sz="2000" smtClean="0">
                <a:latin typeface="Times New Roman" pitchFamily="18" charset="0"/>
                <a:cs typeface="Times New Roman" pitchFamily="18" charset="0"/>
              </a:rPr>
              <a:t>α</a:t>
            </a:r>
            <a:r>
              <a:rPr lang="en-US" sz="2000" smtClean="0">
                <a:latin typeface="Times New Roman" pitchFamily="18" charset="0"/>
                <a:cs typeface="Times New Roman" pitchFamily="18" charset="0"/>
              </a:rPr>
              <a:t>/2=0.025  </a:t>
            </a:r>
            <a:r>
              <a:rPr lang="en-US" sz="2000" smtClean="0">
                <a:latin typeface="Times New Roman" pitchFamily="18" charset="0"/>
                <a:cs typeface="Times New Roman" pitchFamily="18" charset="0"/>
                <a:sym typeface="Symbol" pitchFamily="18" charset="2"/>
              </a:rPr>
              <a:t>1- </a:t>
            </a:r>
            <a:r>
              <a:rPr lang="el-GR" sz="2000" smtClean="0">
                <a:latin typeface="Times New Roman" pitchFamily="18" charset="0"/>
                <a:cs typeface="Times New Roman" pitchFamily="18" charset="0"/>
              </a:rPr>
              <a:t>α</a:t>
            </a:r>
            <a:r>
              <a:rPr lang="en-US" sz="2000" smtClean="0">
                <a:latin typeface="Times New Roman" pitchFamily="18" charset="0"/>
                <a:cs typeface="Times New Roman" pitchFamily="18" charset="0"/>
              </a:rPr>
              <a:t>/2=0.975</a:t>
            </a:r>
          </a:p>
          <a:p>
            <a:pPr eaLnBrk="1" hangingPunct="1">
              <a:lnSpc>
                <a:spcPct val="90000"/>
              </a:lnSpc>
              <a:buFontTx/>
              <a:buNone/>
            </a:pPr>
            <a:r>
              <a:rPr lang="en-US" sz="2000" smtClean="0">
                <a:latin typeface="Times New Roman" pitchFamily="18" charset="0"/>
                <a:cs typeface="Times New Roman" pitchFamily="18" charset="0"/>
              </a:rPr>
              <a:t>                               </a:t>
            </a:r>
          </a:p>
          <a:p>
            <a:pPr eaLnBrk="1" hangingPunct="1">
              <a:lnSpc>
                <a:spcPct val="90000"/>
              </a:lnSpc>
              <a:buFontTx/>
              <a:buNone/>
            </a:pPr>
            <a:endParaRPr lang="en-US" sz="1800" smtClean="0">
              <a:latin typeface="Times New Roman" pitchFamily="18" charset="0"/>
              <a:cs typeface="Times New Roman" pitchFamily="18" charset="0"/>
            </a:endParaRPr>
          </a:p>
        </p:txBody>
      </p:sp>
      <p:sp>
        <p:nvSpPr>
          <p:cNvPr id="46086"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6087"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17"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defRPr/>
            </a:pPr>
            <a:endParaRPr lang="en-US" sz="2800" u="sng" kern="0">
              <a:latin typeface="+mn-lt"/>
              <a:cs typeface="+mn-cs"/>
            </a:endParaRPr>
          </a:p>
          <a:p>
            <a:pPr marL="742950" lvl="1" indent="-285750" algn="l">
              <a:spcBef>
                <a:spcPct val="20000"/>
              </a:spcBef>
              <a:defRPr/>
            </a:pPr>
            <a:endParaRPr lang="en-US" sz="2800" kern="0">
              <a:latin typeface="Times New Roman" pitchFamily="18" charset="0"/>
              <a:cs typeface="Times New Roman" pitchFamily="18" charset="0"/>
            </a:endParaRPr>
          </a:p>
        </p:txBody>
      </p:sp>
      <p:graphicFrame>
        <p:nvGraphicFramePr>
          <p:cNvPr id="46082" name="Object 8"/>
          <p:cNvGraphicFramePr>
            <a:graphicFrameLocks noChangeAspect="1"/>
          </p:cNvGraphicFramePr>
          <p:nvPr/>
        </p:nvGraphicFramePr>
        <p:xfrm>
          <a:off x="2268538" y="5949950"/>
          <a:ext cx="2212975" cy="361950"/>
        </p:xfrm>
        <a:graphic>
          <a:graphicData uri="http://schemas.openxmlformats.org/presentationml/2006/ole">
            <p:oleObj spid="_x0000_s46082" name="Equation" r:id="rId4" imgW="1396800" imgH="228600" progId="Equation.3">
              <p:embed/>
            </p:oleObj>
          </a:graphicData>
        </a:graphic>
      </p:graphicFrame>
      <p:graphicFrame>
        <p:nvGraphicFramePr>
          <p:cNvPr id="46083" name="Object 9"/>
          <p:cNvGraphicFramePr>
            <a:graphicFrameLocks noChangeAspect="1"/>
          </p:cNvGraphicFramePr>
          <p:nvPr/>
        </p:nvGraphicFramePr>
        <p:xfrm>
          <a:off x="2484438" y="4954588"/>
          <a:ext cx="2303462" cy="561975"/>
        </p:xfrm>
        <a:graphic>
          <a:graphicData uri="http://schemas.openxmlformats.org/presentationml/2006/ole">
            <p:oleObj spid="_x0000_s46083" name="Equation" r:id="rId5" imgW="1193760" imgH="495000" progId="Equation.3">
              <p:embed/>
            </p:oleObj>
          </a:graphicData>
        </a:graphic>
      </p:graphicFrame>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0"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fld id="{4D6F105F-5626-4ED2-BAF8-31419C8387FD}" type="slidenum">
              <a:rPr lang="ar-SA" sz="1400"/>
              <a:pPr/>
              <a:t>89</a:t>
            </a:fld>
            <a:endParaRPr lang="en-GB" sz="1400"/>
          </a:p>
        </p:txBody>
      </p:sp>
      <p:sp>
        <p:nvSpPr>
          <p:cNvPr id="47111" name="Rectangle 2"/>
          <p:cNvSpPr>
            <a:spLocks noGrp="1" noChangeArrowheads="1"/>
          </p:cNvSpPr>
          <p:nvPr>
            <p:ph type="body" sz="half" idx="4294967295"/>
          </p:nvPr>
        </p:nvSpPr>
        <p:spPr>
          <a:xfrm>
            <a:off x="457200" y="260350"/>
            <a:ext cx="8291513" cy="6337300"/>
          </a:xfrm>
        </p:spPr>
        <p:txBody>
          <a:bodyPr/>
          <a:lstStyle/>
          <a:p>
            <a:pPr eaLnBrk="1" hangingPunct="1">
              <a:buFontTx/>
              <a:buNone/>
            </a:pPr>
            <a:endParaRPr lang="en-US" sz="2000" u="sng" smtClean="0">
              <a:latin typeface="Times New Roman" pitchFamily="18" charset="0"/>
              <a:cs typeface="Times New Roman" pitchFamily="18" charset="0"/>
            </a:endParaRPr>
          </a:p>
          <a:p>
            <a:pPr eaLnBrk="1" hangingPunct="1">
              <a:buFontTx/>
              <a:buNone/>
            </a:pPr>
            <a:endParaRPr lang="en-US" sz="2000" u="sng" smtClean="0">
              <a:latin typeface="Times New Roman" pitchFamily="18" charset="0"/>
              <a:cs typeface="Times New Roman" pitchFamily="18" charset="0"/>
            </a:endParaRPr>
          </a:p>
          <a:p>
            <a:pPr eaLnBrk="1" hangingPunct="1">
              <a:buFontTx/>
              <a:buNone/>
            </a:pPr>
            <a:r>
              <a:rPr lang="en-US" sz="2000" smtClean="0">
                <a:latin typeface="Times New Roman" pitchFamily="18" charset="0"/>
                <a:cs typeface="Times New Roman" pitchFamily="18" charset="0"/>
              </a:rPr>
              <a:t>The 95 % CI for </a:t>
            </a:r>
            <a:r>
              <a:rPr lang="el-GR" sz="2000" smtClean="0">
                <a:latin typeface="Times New Roman" pitchFamily="18" charset="0"/>
                <a:cs typeface="Times New Roman" pitchFamily="18" charset="0"/>
              </a:rPr>
              <a:t>π</a:t>
            </a:r>
            <a:r>
              <a:rPr lang="en-US" sz="2000" smtClean="0">
                <a:latin typeface="Times New Roman" pitchFamily="18" charset="0"/>
                <a:cs typeface="Times New Roman" pitchFamily="18" charset="0"/>
              </a:rPr>
              <a:t> is</a:t>
            </a:r>
          </a:p>
          <a:p>
            <a:pPr eaLnBrk="1" hangingPunct="1">
              <a:buFontTx/>
              <a:buNone/>
            </a:pPr>
            <a:endParaRPr lang="en-US" sz="2000" smtClean="0">
              <a:latin typeface="Times New Roman" pitchFamily="18" charset="0"/>
              <a:cs typeface="Times New Roman" pitchFamily="18" charset="0"/>
            </a:endParaRPr>
          </a:p>
          <a:p>
            <a:pPr eaLnBrk="1" hangingPunct="1">
              <a:buFontTx/>
              <a:buNone/>
            </a:pPr>
            <a:endParaRPr lang="en-US" sz="2000" smtClean="0">
              <a:latin typeface="Times New Roman" pitchFamily="18" charset="0"/>
              <a:cs typeface="Times New Roman" pitchFamily="18" charset="0"/>
            </a:endParaRPr>
          </a:p>
          <a:p>
            <a:pPr eaLnBrk="1" hangingPunct="1">
              <a:buFontTx/>
              <a:buNone/>
            </a:pPr>
            <a:endParaRPr lang="en-US" sz="2000" smtClean="0">
              <a:latin typeface="Times New Roman" pitchFamily="18" charset="0"/>
              <a:cs typeface="Times New Roman" pitchFamily="18" charset="0"/>
            </a:endParaRPr>
          </a:p>
          <a:p>
            <a:pPr eaLnBrk="1" hangingPunct="1">
              <a:buFontTx/>
              <a:buNone/>
            </a:pPr>
            <a:endParaRPr lang="en-US" sz="2000" smtClean="0">
              <a:latin typeface="Times New Roman" pitchFamily="18" charset="0"/>
              <a:cs typeface="Times New Roman" pitchFamily="18" charset="0"/>
            </a:endParaRPr>
          </a:p>
          <a:p>
            <a:pPr eaLnBrk="1" hangingPunct="1">
              <a:buFontTx/>
              <a:buNone/>
            </a:pPr>
            <a:endParaRPr lang="en-US" sz="2000" smtClean="0">
              <a:latin typeface="Times New Roman" pitchFamily="18" charset="0"/>
              <a:cs typeface="Times New Roman" pitchFamily="18" charset="0"/>
            </a:endParaRPr>
          </a:p>
          <a:p>
            <a:pPr eaLnBrk="1" hangingPunct="1">
              <a:buFontTx/>
              <a:buNone/>
            </a:pPr>
            <a:endParaRPr lang="en-US" sz="2000" smtClean="0">
              <a:latin typeface="Times New Roman" pitchFamily="18" charset="0"/>
              <a:cs typeface="Times New Roman" pitchFamily="18" charset="0"/>
            </a:endParaRPr>
          </a:p>
          <a:p>
            <a:pPr eaLnBrk="1" hangingPunct="1">
              <a:buFontTx/>
              <a:buNone/>
            </a:pPr>
            <a:endParaRPr lang="en-US" sz="2000" smtClean="0">
              <a:latin typeface="Times New Roman" pitchFamily="18" charset="0"/>
              <a:cs typeface="Times New Roman" pitchFamily="18" charset="0"/>
            </a:endParaRPr>
          </a:p>
          <a:p>
            <a:pPr eaLnBrk="1" hangingPunct="1">
              <a:buFontTx/>
              <a:buNone/>
            </a:pPr>
            <a:r>
              <a:rPr lang="en-US" sz="2000" u="sng" smtClean="0">
                <a:latin typeface="Times New Roman" pitchFamily="18" charset="0"/>
                <a:cs typeface="Times New Roman" pitchFamily="18" charset="0"/>
              </a:rPr>
              <a:t>Interpretation</a:t>
            </a:r>
            <a:r>
              <a:rPr lang="en-US" sz="2000" smtClean="0">
                <a:latin typeface="Times New Roman" pitchFamily="18" charset="0"/>
                <a:cs typeface="Times New Roman" pitchFamily="18" charset="0"/>
              </a:rPr>
              <a:t>: we are 95% confident that the true proportion of adult in Riyadh who hesitate to take a dental appointment is between 0.176 and 0.264 . </a:t>
            </a:r>
            <a:endParaRPr lang="el-GR" sz="2000" smtClean="0">
              <a:latin typeface="Times New Roman" pitchFamily="18" charset="0"/>
              <a:cs typeface="Times New Roman" pitchFamily="18" charset="0"/>
            </a:endParaRPr>
          </a:p>
        </p:txBody>
      </p:sp>
      <p:sp>
        <p:nvSpPr>
          <p:cNvPr id="47112" name="Rectangle 3"/>
          <p:cNvSpPr>
            <a:spLocks noChangeArrowheads="1"/>
          </p:cNvSpPr>
          <p:nvPr/>
        </p:nvSpPr>
        <p:spPr bwMode="auto">
          <a:xfrm>
            <a:off x="539750" y="331788"/>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sp>
        <p:nvSpPr>
          <p:cNvPr id="47113" name="Rectangle 4"/>
          <p:cNvSpPr>
            <a:spLocks noChangeArrowheads="1"/>
          </p:cNvSpPr>
          <p:nvPr/>
        </p:nvSpPr>
        <p:spPr bwMode="auto">
          <a:xfrm>
            <a:off x="468313" y="2924175"/>
            <a:ext cx="1296987" cy="360363"/>
          </a:xfrm>
          <a:prstGeom prst="rect">
            <a:avLst/>
          </a:prstGeom>
          <a:noFill/>
          <a:ln w="9525">
            <a:noFill/>
            <a:miter lim="800000"/>
            <a:headEnd/>
            <a:tailEnd/>
          </a:ln>
        </p:spPr>
        <p:txBody>
          <a:bodyPr wrap="none" anchor="ctr"/>
          <a:lstStyle/>
          <a:p>
            <a:pPr marL="342900" indent="-342900" algn="l">
              <a:buFontTx/>
              <a:buChar char="•"/>
            </a:pPr>
            <a:endParaRPr lang="en-US">
              <a:latin typeface="Times New Roman" pitchFamily="18" charset="0"/>
              <a:cs typeface="Times New Roman" pitchFamily="18" charset="0"/>
            </a:endParaRPr>
          </a:p>
        </p:txBody>
      </p:sp>
      <p:sp>
        <p:nvSpPr>
          <p:cNvPr id="17" name="Rectangle 2"/>
          <p:cNvSpPr txBox="1">
            <a:spLocks noChangeArrowheads="1"/>
          </p:cNvSpPr>
          <p:nvPr/>
        </p:nvSpPr>
        <p:spPr bwMode="auto">
          <a:xfrm>
            <a:off x="352425" y="412750"/>
            <a:ext cx="8291513" cy="6337300"/>
          </a:xfrm>
          <a:prstGeom prst="rect">
            <a:avLst/>
          </a:prstGeom>
          <a:noFill/>
          <a:ln w="9525">
            <a:noFill/>
            <a:miter lim="800000"/>
            <a:headEnd/>
            <a:tailEnd/>
          </a:ln>
        </p:spPr>
        <p:txBody>
          <a:bodyPr/>
          <a:lstStyle/>
          <a:p>
            <a:pPr marL="342900" indent="-342900" algn="l">
              <a:spcBef>
                <a:spcPct val="20000"/>
              </a:spcBef>
              <a:defRPr/>
            </a:pPr>
            <a:endParaRPr lang="en-US" sz="2800" u="sng" kern="0">
              <a:latin typeface="+mn-lt"/>
              <a:cs typeface="+mn-cs"/>
            </a:endParaRPr>
          </a:p>
          <a:p>
            <a:pPr marL="742950" lvl="1" indent="-285750" algn="l">
              <a:spcBef>
                <a:spcPct val="20000"/>
              </a:spcBef>
              <a:defRPr/>
            </a:pPr>
            <a:endParaRPr lang="en-US" sz="2800" kern="0">
              <a:latin typeface="Times New Roman" pitchFamily="18" charset="0"/>
              <a:cs typeface="Times New Roman" pitchFamily="18" charset="0"/>
            </a:endParaRPr>
          </a:p>
        </p:txBody>
      </p:sp>
      <p:graphicFrame>
        <p:nvGraphicFramePr>
          <p:cNvPr id="47106" name="Object 8"/>
          <p:cNvGraphicFramePr>
            <a:graphicFrameLocks noChangeAspect="1"/>
          </p:cNvGraphicFramePr>
          <p:nvPr/>
        </p:nvGraphicFramePr>
        <p:xfrm>
          <a:off x="938213" y="1412875"/>
          <a:ext cx="5146675" cy="720725"/>
        </p:xfrm>
        <a:graphic>
          <a:graphicData uri="http://schemas.openxmlformats.org/presentationml/2006/ole">
            <p:oleObj spid="_x0000_s47106" name="Equation" r:id="rId4" imgW="2527200" imgH="533160" progId="Equation.3">
              <p:embed/>
            </p:oleObj>
          </a:graphicData>
        </a:graphic>
      </p:graphicFrame>
      <p:graphicFrame>
        <p:nvGraphicFramePr>
          <p:cNvPr id="47107" name="Object 9"/>
          <p:cNvGraphicFramePr>
            <a:graphicFrameLocks noChangeAspect="1"/>
          </p:cNvGraphicFramePr>
          <p:nvPr/>
        </p:nvGraphicFramePr>
        <p:xfrm>
          <a:off x="684213" y="2133600"/>
          <a:ext cx="5472112" cy="685800"/>
        </p:xfrm>
        <a:graphic>
          <a:graphicData uri="http://schemas.openxmlformats.org/presentationml/2006/ole">
            <p:oleObj spid="_x0000_s47107" name="Equation" r:id="rId5" imgW="3403440" imgH="507960" progId="Equation.3">
              <p:embed/>
            </p:oleObj>
          </a:graphicData>
        </a:graphic>
      </p:graphicFrame>
      <p:graphicFrame>
        <p:nvGraphicFramePr>
          <p:cNvPr id="47108" name="Object 10"/>
          <p:cNvGraphicFramePr>
            <a:graphicFrameLocks noChangeAspect="1"/>
          </p:cNvGraphicFramePr>
          <p:nvPr/>
        </p:nvGraphicFramePr>
        <p:xfrm>
          <a:off x="746125" y="2924175"/>
          <a:ext cx="5203825" cy="288925"/>
        </p:xfrm>
        <a:graphic>
          <a:graphicData uri="http://schemas.openxmlformats.org/presentationml/2006/ole">
            <p:oleObj spid="_x0000_s47108" name="Equation" r:id="rId6" imgW="3301920" imgH="215640" progId="Equation.3">
              <p:embed/>
            </p:oleObj>
          </a:graphicData>
        </a:graphic>
      </p:graphicFrame>
      <p:graphicFrame>
        <p:nvGraphicFramePr>
          <p:cNvPr id="47109" name="Object 11"/>
          <p:cNvGraphicFramePr>
            <a:graphicFrameLocks noChangeAspect="1"/>
          </p:cNvGraphicFramePr>
          <p:nvPr/>
        </p:nvGraphicFramePr>
        <p:xfrm>
          <a:off x="842963" y="3357563"/>
          <a:ext cx="2241550" cy="292100"/>
        </p:xfrm>
        <a:graphic>
          <a:graphicData uri="http://schemas.openxmlformats.org/presentationml/2006/ole">
            <p:oleObj spid="_x0000_s47109" name="Equation" r:id="rId7" imgW="977760" imgH="215640" progId="Equation.3">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Number Placeholder 6"/>
          <p:cNvSpPr>
            <a:spLocks noGrp="1"/>
          </p:cNvSpPr>
          <p:nvPr>
            <p:ph type="sldNum" sz="quarter" idx="12"/>
          </p:nvPr>
        </p:nvSpPr>
        <p:spPr>
          <a:noFill/>
        </p:spPr>
        <p:txBody>
          <a:bodyPr/>
          <a:lstStyle/>
          <a:p>
            <a:fld id="{E28277E7-9FE9-4D82-8955-3D720018F7C5}" type="slidenum">
              <a:rPr lang="ar-SA" smtClean="0"/>
              <a:pPr/>
              <a:t>9</a:t>
            </a:fld>
            <a:endParaRPr lang="en-GB" smtClean="0"/>
          </a:p>
        </p:txBody>
      </p:sp>
      <p:sp>
        <p:nvSpPr>
          <p:cNvPr id="37891" name="Rectangle 2"/>
          <p:cNvSpPr>
            <a:spLocks noGrp="1" noChangeArrowheads="1"/>
          </p:cNvSpPr>
          <p:nvPr>
            <p:ph type="body" sz="half" idx="1"/>
          </p:nvPr>
        </p:nvSpPr>
        <p:spPr>
          <a:xfrm>
            <a:off x="457200" y="260350"/>
            <a:ext cx="8291513" cy="6597650"/>
          </a:xfrm>
        </p:spPr>
        <p:txBody>
          <a:bodyPr/>
          <a:lstStyle/>
          <a:p>
            <a:pPr marL="533400" indent="-533400" eaLnBrk="1" hangingPunct="1">
              <a:lnSpc>
                <a:spcPct val="90000"/>
              </a:lnSpc>
              <a:buFontTx/>
              <a:buNone/>
            </a:pPr>
            <a:endParaRPr lang="en-US" sz="1600" u="sng" dirty="0" smtClean="0"/>
          </a:p>
          <a:p>
            <a:pPr marL="533400" indent="-533400" eaLnBrk="1" hangingPunct="1">
              <a:lnSpc>
                <a:spcPct val="90000"/>
              </a:lnSpc>
              <a:buFontTx/>
              <a:buNone/>
            </a:pPr>
            <a:r>
              <a:rPr lang="en-US" sz="1400" b="1" u="sng" dirty="0" smtClean="0">
                <a:solidFill>
                  <a:srgbClr val="003366"/>
                </a:solidFill>
              </a:rPr>
              <a:t>Example 1.2.2 :grouped frequency distribution</a:t>
            </a:r>
          </a:p>
          <a:p>
            <a:pPr marL="533400" indent="-533400" eaLnBrk="1" hangingPunct="1">
              <a:lnSpc>
                <a:spcPct val="90000"/>
              </a:lnSpc>
              <a:buFontTx/>
              <a:buNone/>
            </a:pPr>
            <a:endParaRPr lang="en-US" sz="1600" b="1" u="sng" dirty="0" smtClean="0">
              <a:solidFill>
                <a:srgbClr val="003366"/>
              </a:solidFill>
            </a:endParaRPr>
          </a:p>
          <a:p>
            <a:pPr marL="533400" indent="-533400" eaLnBrk="1" hangingPunct="1">
              <a:lnSpc>
                <a:spcPct val="90000"/>
              </a:lnSpc>
              <a:buFontTx/>
              <a:buNone/>
            </a:pPr>
            <a:r>
              <a:rPr lang="en-US" sz="1600" dirty="0" smtClean="0"/>
              <a:t>The following table gives the hemoglobin level (in g/dl) of a sample of 50 apparently (</a:t>
            </a:r>
            <a:r>
              <a:rPr lang="ar-SA" sz="1600" dirty="0" smtClean="0"/>
              <a:t>ظاهريا</a:t>
            </a:r>
            <a:r>
              <a:rPr lang="en-US" sz="1600" dirty="0" smtClean="0"/>
              <a:t>) healthy men aged 20-24. Find the grouped frequency  distribution for the data.</a:t>
            </a:r>
          </a:p>
          <a:p>
            <a:pPr marL="533400" indent="-533400" eaLnBrk="1" hangingPunct="1">
              <a:lnSpc>
                <a:spcPct val="90000"/>
              </a:lnSpc>
              <a:buFontTx/>
              <a:buNone/>
            </a:pPr>
            <a:endParaRPr lang="en-US" sz="1400" dirty="0" smtClean="0"/>
          </a:p>
          <a:p>
            <a:pPr marL="533400" indent="-533400" eaLnBrk="1" hangingPunct="1">
              <a:lnSpc>
                <a:spcPct val="90000"/>
              </a:lnSpc>
              <a:buFontTx/>
              <a:buNone/>
            </a:pPr>
            <a:endParaRPr lang="en-US" sz="1400" dirty="0" smtClean="0"/>
          </a:p>
          <a:p>
            <a:pPr marL="533400" indent="-533400" eaLnBrk="1" hangingPunct="1">
              <a:lnSpc>
                <a:spcPct val="90000"/>
              </a:lnSpc>
              <a:buFontTx/>
              <a:buNone/>
            </a:pPr>
            <a:endParaRPr lang="en-US" sz="1400" dirty="0" smtClean="0"/>
          </a:p>
          <a:p>
            <a:pPr marL="533400" indent="-533400" eaLnBrk="1" hangingPunct="1">
              <a:lnSpc>
                <a:spcPct val="90000"/>
              </a:lnSpc>
              <a:buFontTx/>
              <a:buNone/>
            </a:pPr>
            <a:endParaRPr lang="en-US" sz="1400" dirty="0" smtClean="0"/>
          </a:p>
          <a:p>
            <a:pPr marL="533400" indent="-533400" eaLnBrk="1" hangingPunct="1">
              <a:lnSpc>
                <a:spcPct val="90000"/>
              </a:lnSpc>
              <a:buFontTx/>
              <a:buNone/>
            </a:pPr>
            <a:endParaRPr lang="en-US" sz="1400" dirty="0" smtClean="0"/>
          </a:p>
          <a:p>
            <a:pPr marL="533400" indent="-533400" eaLnBrk="1" hangingPunct="1">
              <a:lnSpc>
                <a:spcPct val="90000"/>
              </a:lnSpc>
              <a:buFontTx/>
              <a:buNone/>
            </a:pPr>
            <a:endParaRPr lang="en-US" sz="1400" dirty="0" smtClean="0"/>
          </a:p>
          <a:p>
            <a:pPr marL="533400" indent="-533400" eaLnBrk="1" hangingPunct="1">
              <a:lnSpc>
                <a:spcPct val="90000"/>
              </a:lnSpc>
              <a:buFontTx/>
              <a:buNone/>
            </a:pPr>
            <a:r>
              <a:rPr lang="en-US" sz="2000" b="1" dirty="0" smtClean="0">
                <a:cs typeface="Aharoni" pitchFamily="2" charset="-79"/>
              </a:rPr>
              <a:t>Notes</a:t>
            </a:r>
            <a:endParaRPr lang="en-US" sz="1200" dirty="0" smtClean="0"/>
          </a:p>
          <a:p>
            <a:pPr marL="533400" indent="-533400" eaLnBrk="1" hangingPunct="1">
              <a:lnSpc>
                <a:spcPct val="90000"/>
              </a:lnSpc>
              <a:buFontTx/>
              <a:buAutoNum type="arabicPeriod"/>
            </a:pPr>
            <a:r>
              <a:rPr lang="en-US" sz="1600" dirty="0" smtClean="0"/>
              <a:t>In example 1.2.2  to group the data we use a set of intervals, called </a:t>
            </a:r>
            <a:r>
              <a:rPr lang="en-US" sz="1600" b="1" u="sng" dirty="0" smtClean="0"/>
              <a:t>class intervals</a:t>
            </a:r>
            <a:r>
              <a:rPr lang="en-US" sz="1600" dirty="0" smtClean="0"/>
              <a:t>. </a:t>
            </a:r>
          </a:p>
          <a:p>
            <a:pPr marL="533400" indent="-533400" eaLnBrk="1" hangingPunct="1">
              <a:lnSpc>
                <a:spcPct val="90000"/>
              </a:lnSpc>
              <a:buFontTx/>
              <a:buAutoNum type="arabicPeriod"/>
            </a:pPr>
            <a:r>
              <a:rPr lang="en-US" sz="1600" b="1" u="sng" dirty="0" smtClean="0"/>
              <a:t>The width </a:t>
            </a:r>
            <a:r>
              <a:rPr lang="en-US" sz="1600" b="1" u="sng" dirty="0" smtClean="0">
                <a:sym typeface="Wingdings" pitchFamily="2" charset="2"/>
              </a:rPr>
              <a:t>(w)</a:t>
            </a:r>
            <a:r>
              <a:rPr lang="en-US" sz="1600" b="1" dirty="0" smtClean="0"/>
              <a:t> </a:t>
            </a:r>
            <a:r>
              <a:rPr lang="en-US" sz="1600" dirty="0" smtClean="0"/>
              <a:t>is the distance from the lower or upper limit of one class interval to the same limit of the next class interval.</a:t>
            </a:r>
          </a:p>
          <a:p>
            <a:pPr marL="533400" indent="-533400" eaLnBrk="1" hangingPunct="1">
              <a:lnSpc>
                <a:spcPct val="90000"/>
              </a:lnSpc>
              <a:buFontTx/>
              <a:buAutoNum type="arabicPeriod"/>
            </a:pPr>
            <a:r>
              <a:rPr lang="en-US" sz="1600" dirty="0" smtClean="0"/>
              <a:t>Let we denote the lower limit and upper limit of the class interval by L and U, that is the first class is L</a:t>
            </a:r>
            <a:r>
              <a:rPr lang="en-US" sz="1100" dirty="0" smtClean="0"/>
              <a:t>1</a:t>
            </a:r>
            <a:r>
              <a:rPr lang="en-US" sz="1600" dirty="0" smtClean="0"/>
              <a:t>-U</a:t>
            </a:r>
            <a:r>
              <a:rPr lang="en-US" sz="1050" dirty="0" smtClean="0"/>
              <a:t>1</a:t>
            </a:r>
            <a:r>
              <a:rPr lang="en-US" sz="1600" dirty="0" smtClean="0"/>
              <a:t>, the second class is L</a:t>
            </a:r>
            <a:r>
              <a:rPr lang="en-US" sz="1050" dirty="0" smtClean="0"/>
              <a:t>2</a:t>
            </a:r>
            <a:r>
              <a:rPr lang="en-US" sz="1600" dirty="0" smtClean="0"/>
              <a:t>-U</a:t>
            </a:r>
            <a:r>
              <a:rPr lang="en-US" sz="1050" dirty="0" smtClean="0"/>
              <a:t>2</a:t>
            </a:r>
            <a:r>
              <a:rPr lang="en-US" sz="1600" dirty="0" smtClean="0"/>
              <a:t> …</a:t>
            </a:r>
          </a:p>
          <a:p>
            <a:pPr marL="533400" indent="-533400" eaLnBrk="1" hangingPunct="1">
              <a:lnSpc>
                <a:spcPct val="90000"/>
              </a:lnSpc>
              <a:buFontTx/>
              <a:buAutoNum type="arabicPeriod"/>
            </a:pPr>
            <a:r>
              <a:rPr lang="en-US" sz="1600" dirty="0" smtClean="0"/>
              <a:t>To find </a:t>
            </a:r>
            <a:r>
              <a:rPr lang="en-US" sz="1600" b="1" i="1" dirty="0" smtClean="0"/>
              <a:t>the class intervals </a:t>
            </a:r>
            <a:r>
              <a:rPr lang="en-US" sz="1600" dirty="0" smtClean="0"/>
              <a:t>we use the following relationship</a:t>
            </a:r>
          </a:p>
          <a:p>
            <a:pPr marL="533400" indent="-533400" eaLnBrk="1" hangingPunct="1">
              <a:lnSpc>
                <a:spcPct val="90000"/>
              </a:lnSpc>
              <a:buFontTx/>
              <a:buNone/>
            </a:pPr>
            <a:endParaRPr lang="en-US" sz="1200" dirty="0" smtClean="0"/>
          </a:p>
          <a:p>
            <a:pPr marL="533400" indent="-533400" eaLnBrk="1" hangingPunct="1">
              <a:lnSpc>
                <a:spcPct val="90000"/>
              </a:lnSpc>
              <a:buFontTx/>
              <a:buChar char="-"/>
            </a:pPr>
            <a:endParaRPr lang="en-US" sz="1200" dirty="0" smtClean="0"/>
          </a:p>
          <a:p>
            <a:pPr marL="533400" indent="-533400" algn="ctr" eaLnBrk="1" hangingPunct="1">
              <a:lnSpc>
                <a:spcPct val="90000"/>
              </a:lnSpc>
              <a:buFontTx/>
              <a:buNone/>
            </a:pPr>
            <a:r>
              <a:rPr lang="en-US" sz="1200" dirty="0" smtClean="0"/>
              <a:t> L</a:t>
            </a:r>
            <a:r>
              <a:rPr lang="en-US" sz="1000" dirty="0" smtClean="0"/>
              <a:t>1</a:t>
            </a:r>
            <a:r>
              <a:rPr lang="en-US" sz="1200" dirty="0" smtClean="0"/>
              <a:t>                                     U</a:t>
            </a:r>
            <a:r>
              <a:rPr lang="en-US" sz="900" dirty="0" smtClean="0"/>
              <a:t>1</a:t>
            </a:r>
          </a:p>
          <a:p>
            <a:pPr marL="533400" indent="-533400" algn="ctr" eaLnBrk="1" hangingPunct="1">
              <a:lnSpc>
                <a:spcPct val="90000"/>
              </a:lnSpc>
              <a:buFontTx/>
              <a:buNone/>
            </a:pPr>
            <a:endParaRPr lang="en-US" sz="900" dirty="0" smtClean="0"/>
          </a:p>
          <a:p>
            <a:pPr marL="533400" indent="-533400" algn="ctr" eaLnBrk="1" hangingPunct="1">
              <a:lnSpc>
                <a:spcPct val="90000"/>
              </a:lnSpc>
              <a:buFontTx/>
              <a:buNone/>
            </a:pPr>
            <a:endParaRPr lang="en-US" sz="900" dirty="0" smtClean="0"/>
          </a:p>
          <a:p>
            <a:pPr marL="533400" indent="-533400" algn="ctr" eaLnBrk="1" hangingPunct="1">
              <a:lnSpc>
                <a:spcPct val="90000"/>
              </a:lnSpc>
              <a:buFontTx/>
              <a:buNone/>
            </a:pPr>
            <a:r>
              <a:rPr lang="en-US" sz="1200" dirty="0" smtClean="0"/>
              <a:t>L</a:t>
            </a:r>
            <a:r>
              <a:rPr lang="en-US" sz="900" dirty="0" smtClean="0"/>
              <a:t>2</a:t>
            </a:r>
            <a:r>
              <a:rPr lang="en-US" sz="1200" dirty="0" smtClean="0"/>
              <a:t>                                      U</a:t>
            </a:r>
            <a:r>
              <a:rPr lang="en-US" sz="900" dirty="0" smtClean="0"/>
              <a:t>2</a:t>
            </a:r>
          </a:p>
          <a:p>
            <a:pPr marL="533400" indent="-533400" algn="ctr" eaLnBrk="1" hangingPunct="1">
              <a:lnSpc>
                <a:spcPct val="90000"/>
              </a:lnSpc>
              <a:buFontTx/>
              <a:buNone/>
            </a:pPr>
            <a:endParaRPr lang="en-US" sz="900" dirty="0" smtClean="0"/>
          </a:p>
          <a:p>
            <a:pPr marL="533400" indent="-533400" algn="ctr" eaLnBrk="1" hangingPunct="1">
              <a:lnSpc>
                <a:spcPct val="90000"/>
              </a:lnSpc>
              <a:buFontTx/>
              <a:buNone/>
            </a:pPr>
            <a:endParaRPr lang="en-US" sz="900" dirty="0" smtClean="0"/>
          </a:p>
          <a:p>
            <a:pPr marL="533400" indent="-533400" algn="ctr" eaLnBrk="1" hangingPunct="1">
              <a:lnSpc>
                <a:spcPct val="90000"/>
              </a:lnSpc>
              <a:buFontTx/>
              <a:buNone/>
            </a:pPr>
            <a:r>
              <a:rPr lang="en-US" sz="1200" dirty="0" smtClean="0"/>
              <a:t>L</a:t>
            </a:r>
            <a:r>
              <a:rPr lang="en-US" sz="900" dirty="0" smtClean="0"/>
              <a:t>3</a:t>
            </a:r>
            <a:r>
              <a:rPr lang="en-US" sz="1200" dirty="0" smtClean="0"/>
              <a:t>                                     U</a:t>
            </a:r>
            <a:r>
              <a:rPr lang="en-US" sz="900" dirty="0" smtClean="0"/>
              <a:t>3</a:t>
            </a:r>
          </a:p>
          <a:p>
            <a:pPr marL="533400" indent="-533400" algn="ctr" eaLnBrk="1" hangingPunct="1">
              <a:lnSpc>
                <a:spcPct val="90000"/>
              </a:lnSpc>
              <a:buFontTx/>
              <a:buNone/>
            </a:pPr>
            <a:r>
              <a:rPr lang="en-US" sz="1200" dirty="0" smtClean="0"/>
              <a:t>and so on</a:t>
            </a:r>
          </a:p>
        </p:txBody>
      </p:sp>
      <p:sp>
        <p:nvSpPr>
          <p:cNvPr id="57348" name="Rectangle 3"/>
          <p:cNvSpPr>
            <a:spLocks noChangeArrowheads="1"/>
          </p:cNvSpPr>
          <p:nvPr/>
        </p:nvSpPr>
        <p:spPr bwMode="auto">
          <a:xfrm>
            <a:off x="539750" y="260350"/>
            <a:ext cx="8064500" cy="288925"/>
          </a:xfrm>
          <a:prstGeom prst="rect">
            <a:avLst/>
          </a:prstGeom>
          <a:solidFill>
            <a:schemeClr val="bg1"/>
          </a:solidFill>
          <a:ln w="9525">
            <a:solidFill>
              <a:schemeClr val="tx1"/>
            </a:solidFill>
            <a:prstDash val="dash"/>
            <a:miter lim="800000"/>
            <a:headEnd/>
            <a:tailEnd/>
          </a:ln>
        </p:spPr>
        <p:txBody>
          <a:bodyPr wrap="none" anchor="ctr"/>
          <a:lstStyle/>
          <a:p>
            <a:pPr algn="l"/>
            <a:r>
              <a:rPr lang="en-GB" sz="1200" i="1" dirty="0">
                <a:latin typeface="Times New Roman" pitchFamily="18" charset="0"/>
                <a:cs typeface="Times New Roman" pitchFamily="18" charset="0"/>
              </a:rPr>
              <a:t>Stat 106                                                                                                                                                      Dr.Arwa </a:t>
            </a:r>
            <a:r>
              <a:rPr lang="en-GB" sz="1200" i="1" dirty="0" err="1">
                <a:latin typeface="Times New Roman" pitchFamily="18" charset="0"/>
                <a:cs typeface="Times New Roman" pitchFamily="18" charset="0"/>
              </a:rPr>
              <a:t>Alameen</a:t>
            </a:r>
            <a:r>
              <a:rPr lang="en-GB" sz="1200" i="1" dirty="0">
                <a:latin typeface="Times New Roman" pitchFamily="18" charset="0"/>
                <a:cs typeface="Times New Roman" pitchFamily="18" charset="0"/>
              </a:rPr>
              <a:t> </a:t>
            </a:r>
            <a:r>
              <a:rPr lang="en-GB" sz="1200" i="1" dirty="0" err="1">
                <a:latin typeface="Times New Roman" pitchFamily="18" charset="0"/>
                <a:cs typeface="Times New Roman" pitchFamily="18" charset="0"/>
              </a:rPr>
              <a:t>Alshingiti</a:t>
            </a:r>
            <a:endParaRPr lang="en-GB" sz="1200" i="1" dirty="0">
              <a:latin typeface="Times New Roman" pitchFamily="18" charset="0"/>
              <a:cs typeface="Times New Roman" pitchFamily="18" charset="0"/>
            </a:endParaRPr>
          </a:p>
        </p:txBody>
      </p:sp>
      <p:graphicFrame>
        <p:nvGraphicFramePr>
          <p:cNvPr id="9351" name="Group 135"/>
          <p:cNvGraphicFramePr>
            <a:graphicFrameLocks noGrp="1"/>
          </p:cNvGraphicFramePr>
          <p:nvPr>
            <p:ph sz="half" idx="2"/>
          </p:nvPr>
        </p:nvGraphicFramePr>
        <p:xfrm>
          <a:off x="571472" y="1785926"/>
          <a:ext cx="3889375" cy="1219200"/>
        </p:xfrm>
        <a:graphic>
          <a:graphicData uri="http://schemas.openxmlformats.org/drawingml/2006/table">
            <a:tbl>
              <a:tblPr/>
              <a:tblGrid>
                <a:gridCol w="431800"/>
                <a:gridCol w="431800"/>
                <a:gridCol w="431800"/>
                <a:gridCol w="433387"/>
                <a:gridCol w="431800"/>
                <a:gridCol w="433388"/>
                <a:gridCol w="431800"/>
                <a:gridCol w="431800"/>
                <a:gridCol w="431800"/>
              </a:tblGrid>
              <a:tr h="1492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tx1"/>
                          </a:solidFill>
                          <a:effectLst/>
                          <a:latin typeface="Arial" pitchFamily="34" charset="0"/>
                          <a:cs typeface="Arial" pitchFamily="34" charset="0"/>
                        </a:rPr>
                        <a:t>17</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17.1</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14.6</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14</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16.1</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15.9</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14.2</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16.5</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r>
              <a:tr h="150813">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17.7</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15.7</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15.8</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16.2</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15.5</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17.4</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16.1</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14.4</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492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15.9</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17.3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16.4</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18.3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13.9</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15.7</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50813">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15.2</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13.5</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16.4</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14.9</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tx1"/>
                          </a:solidFill>
                          <a:effectLst/>
                          <a:latin typeface="Arial" pitchFamily="34" charset="0"/>
                          <a:cs typeface="Arial" pitchFamily="34" charset="0"/>
                        </a:rPr>
                        <a:t>15.8</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16.8</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tx1"/>
                          </a:solidFill>
                          <a:effectLst/>
                          <a:latin typeface="Arial" pitchFamily="34" charset="0"/>
                          <a:cs typeface="Arial" pitchFamily="34" charset="0"/>
                        </a:rPr>
                        <a:t>17.5</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15.1</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a:noFill/>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17.3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r>
              <a:tr h="149225">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16.2</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16.3</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tx1"/>
                          </a:solidFill>
                          <a:effectLst/>
                          <a:latin typeface="Arial" pitchFamily="34" charset="0"/>
                          <a:cs typeface="Arial" pitchFamily="34" charset="0"/>
                        </a:rPr>
                        <a:t>13.7</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17.8</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16.7</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15.9</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16.1</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smtClean="0">
                          <a:ln>
                            <a:noFill/>
                          </a:ln>
                          <a:solidFill>
                            <a:schemeClr val="tx1"/>
                          </a:solidFill>
                          <a:effectLst/>
                          <a:latin typeface="Arial" pitchFamily="34" charset="0"/>
                          <a:cs typeface="Arial" pitchFamily="34" charset="0"/>
                        </a:rPr>
                        <a:t>17.4</a:t>
                      </a:r>
                      <a:endParaRPr kumimoji="0" lang="en-GB" sz="18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 latinLnBrk="0" hangingPunct="1">
                        <a:lnSpc>
                          <a:spcPct val="100000"/>
                        </a:lnSpc>
                        <a:spcBef>
                          <a:spcPct val="0"/>
                        </a:spcBef>
                        <a:spcAft>
                          <a:spcPct val="0"/>
                        </a:spcAft>
                        <a:buClrTx/>
                        <a:buSzTx/>
                        <a:buFontTx/>
                        <a:buNone/>
                        <a:tabLst/>
                      </a:pPr>
                      <a:r>
                        <a:rPr kumimoji="0" lang="en-GB" sz="1000" b="0" i="0" u="none" strike="noStrike" cap="none" normalizeH="0" baseline="0" dirty="0" smtClean="0">
                          <a:ln>
                            <a:noFill/>
                          </a:ln>
                          <a:solidFill>
                            <a:schemeClr val="tx1"/>
                          </a:solidFill>
                          <a:effectLst/>
                          <a:latin typeface="Arial" pitchFamily="34" charset="0"/>
                          <a:cs typeface="Arial" pitchFamily="34" charset="0"/>
                        </a:rPr>
                        <a:t>15.8</a:t>
                      </a:r>
                      <a:endParaRPr kumimoji="0" lang="en-GB" sz="18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7943" name="Rectangle 136"/>
          <p:cNvSpPr>
            <a:spLocks noChangeArrowheads="1"/>
          </p:cNvSpPr>
          <p:nvPr/>
        </p:nvSpPr>
        <p:spPr bwMode="auto">
          <a:xfrm>
            <a:off x="4643438" y="1857364"/>
            <a:ext cx="3887787" cy="1439862"/>
          </a:xfrm>
          <a:prstGeom prst="rect">
            <a:avLst/>
          </a:prstGeom>
          <a:noFill/>
          <a:ln w="9525">
            <a:solidFill>
              <a:schemeClr val="tx1"/>
            </a:solidFill>
            <a:miter lim="800000"/>
            <a:headEnd/>
            <a:tailEnd/>
          </a:ln>
        </p:spPr>
        <p:txBody>
          <a:bodyPr anchor="ctr"/>
          <a:lstStyle/>
          <a:p>
            <a:pPr algn="l">
              <a:buFontTx/>
              <a:buChar char="-"/>
            </a:pPr>
            <a:endParaRPr lang="en-US" sz="1400" dirty="0"/>
          </a:p>
          <a:p>
            <a:pPr algn="l">
              <a:buFontTx/>
              <a:buChar char="-"/>
            </a:pPr>
            <a:r>
              <a:rPr lang="en-US" sz="1400" dirty="0"/>
              <a:t>What is the variable? The sample size?</a:t>
            </a:r>
          </a:p>
          <a:p>
            <a:pPr algn="l"/>
            <a:r>
              <a:rPr lang="en-US" sz="1400" dirty="0"/>
              <a:t> </a:t>
            </a:r>
          </a:p>
          <a:p>
            <a:pPr algn="l">
              <a:buFontTx/>
              <a:buChar char="-"/>
            </a:pPr>
            <a:r>
              <a:rPr lang="en-US" sz="1400" dirty="0"/>
              <a:t> The max=18.8</a:t>
            </a:r>
          </a:p>
          <a:p>
            <a:pPr algn="l">
              <a:buFontTx/>
              <a:buChar char="-"/>
            </a:pPr>
            <a:r>
              <a:rPr lang="en-US" sz="1400" dirty="0"/>
              <a:t>The min=13.5</a:t>
            </a:r>
          </a:p>
          <a:p>
            <a:pPr algn="l">
              <a:buFontTx/>
              <a:buChar char="-"/>
            </a:pPr>
            <a:r>
              <a:rPr lang="en-US" sz="1400" dirty="0"/>
              <a:t>The range=max-min=18.8-13.5=4.8</a:t>
            </a:r>
          </a:p>
          <a:p>
            <a:pPr algn="ctr">
              <a:buFontTx/>
              <a:buChar char="-"/>
            </a:pPr>
            <a:endParaRPr lang="en-US" sz="1400" dirty="0"/>
          </a:p>
        </p:txBody>
      </p:sp>
      <p:sp>
        <p:nvSpPr>
          <p:cNvPr id="37944" name="Line 137"/>
          <p:cNvSpPr>
            <a:spLocks noChangeShapeType="1"/>
          </p:cNvSpPr>
          <p:nvPr/>
        </p:nvSpPr>
        <p:spPr bwMode="auto">
          <a:xfrm>
            <a:off x="4140200" y="5229225"/>
            <a:ext cx="1152525" cy="0"/>
          </a:xfrm>
          <a:prstGeom prst="line">
            <a:avLst/>
          </a:prstGeom>
          <a:noFill/>
          <a:ln w="9525">
            <a:solidFill>
              <a:schemeClr val="tx1"/>
            </a:solidFill>
            <a:round/>
            <a:headEnd/>
            <a:tailEnd type="triangle" w="med" len="med"/>
          </a:ln>
        </p:spPr>
        <p:txBody>
          <a:bodyPr/>
          <a:lstStyle/>
          <a:p>
            <a:endParaRPr lang="ar-SA"/>
          </a:p>
        </p:txBody>
      </p:sp>
      <p:sp>
        <p:nvSpPr>
          <p:cNvPr id="37946" name="Line 139"/>
          <p:cNvSpPr>
            <a:spLocks noChangeShapeType="1"/>
          </p:cNvSpPr>
          <p:nvPr/>
        </p:nvSpPr>
        <p:spPr bwMode="auto">
          <a:xfrm flipH="1">
            <a:off x="4067175" y="5373688"/>
            <a:ext cx="1152525" cy="360362"/>
          </a:xfrm>
          <a:prstGeom prst="line">
            <a:avLst/>
          </a:prstGeom>
          <a:noFill/>
          <a:ln w="9525">
            <a:solidFill>
              <a:schemeClr val="tx1"/>
            </a:solidFill>
            <a:round/>
            <a:headEnd/>
            <a:tailEnd type="triangle" w="med" len="med"/>
          </a:ln>
        </p:spPr>
        <p:txBody>
          <a:bodyPr/>
          <a:lstStyle/>
          <a:p>
            <a:endParaRPr lang="ar-SA"/>
          </a:p>
        </p:txBody>
      </p:sp>
      <p:sp>
        <p:nvSpPr>
          <p:cNvPr id="37948" name="Line 141"/>
          <p:cNvSpPr>
            <a:spLocks noChangeShapeType="1"/>
          </p:cNvSpPr>
          <p:nvPr/>
        </p:nvSpPr>
        <p:spPr bwMode="auto">
          <a:xfrm>
            <a:off x="3563938" y="5500702"/>
            <a:ext cx="0" cy="360362"/>
          </a:xfrm>
          <a:prstGeom prst="line">
            <a:avLst/>
          </a:prstGeom>
          <a:noFill/>
          <a:ln w="9525">
            <a:solidFill>
              <a:schemeClr val="tx1"/>
            </a:solidFill>
            <a:round/>
            <a:headEnd/>
            <a:tailEnd type="triangle" w="med" len="med"/>
          </a:ln>
        </p:spPr>
        <p:txBody>
          <a:bodyPr/>
          <a:lstStyle/>
          <a:p>
            <a:endParaRPr lang="ar-SA"/>
          </a:p>
        </p:txBody>
      </p:sp>
      <p:sp>
        <p:nvSpPr>
          <p:cNvPr id="37949" name="Rectangle 143"/>
          <p:cNvSpPr>
            <a:spLocks noChangeArrowheads="1"/>
          </p:cNvSpPr>
          <p:nvPr/>
        </p:nvSpPr>
        <p:spPr bwMode="auto">
          <a:xfrm>
            <a:off x="5638812" y="5568967"/>
            <a:ext cx="576262" cy="288925"/>
          </a:xfrm>
          <a:prstGeom prst="rect">
            <a:avLst/>
          </a:prstGeom>
          <a:noFill/>
          <a:ln w="9525">
            <a:noFill/>
            <a:miter lim="800000"/>
            <a:headEnd/>
            <a:tailEnd/>
          </a:ln>
        </p:spPr>
        <p:txBody>
          <a:bodyPr wrap="none" anchor="ctr"/>
          <a:lstStyle/>
          <a:p>
            <a:pPr algn="ctr"/>
            <a:r>
              <a:rPr lang="en-US" sz="1200" dirty="0"/>
              <a:t>+w</a:t>
            </a:r>
          </a:p>
        </p:txBody>
      </p:sp>
      <p:sp>
        <p:nvSpPr>
          <p:cNvPr id="37951" name="Line 145"/>
          <p:cNvSpPr>
            <a:spLocks noChangeShapeType="1"/>
          </p:cNvSpPr>
          <p:nvPr/>
        </p:nvSpPr>
        <p:spPr bwMode="auto">
          <a:xfrm>
            <a:off x="3995738" y="5876925"/>
            <a:ext cx="1152525" cy="0"/>
          </a:xfrm>
          <a:prstGeom prst="line">
            <a:avLst/>
          </a:prstGeom>
          <a:noFill/>
          <a:ln w="9525">
            <a:solidFill>
              <a:schemeClr val="tx1"/>
            </a:solidFill>
            <a:round/>
            <a:headEnd/>
            <a:tailEnd type="triangle" w="med" len="med"/>
          </a:ln>
        </p:spPr>
        <p:txBody>
          <a:bodyPr/>
          <a:lstStyle/>
          <a:p>
            <a:endParaRPr lang="ar-SA"/>
          </a:p>
        </p:txBody>
      </p:sp>
      <p:sp>
        <p:nvSpPr>
          <p:cNvPr id="37952" name="Rectangle 146"/>
          <p:cNvSpPr>
            <a:spLocks noChangeArrowheads="1"/>
          </p:cNvSpPr>
          <p:nvPr/>
        </p:nvSpPr>
        <p:spPr bwMode="auto">
          <a:xfrm>
            <a:off x="2928926" y="6140471"/>
            <a:ext cx="576262" cy="288925"/>
          </a:xfrm>
          <a:prstGeom prst="rect">
            <a:avLst/>
          </a:prstGeom>
          <a:noFill/>
          <a:ln w="9525">
            <a:noFill/>
            <a:miter lim="800000"/>
            <a:headEnd/>
            <a:tailEnd/>
          </a:ln>
        </p:spPr>
        <p:txBody>
          <a:bodyPr wrap="none" anchor="ctr"/>
          <a:lstStyle/>
          <a:p>
            <a:pPr algn="ctr"/>
            <a:r>
              <a:rPr lang="en-US" sz="1200" dirty="0"/>
              <a:t>+w</a:t>
            </a:r>
          </a:p>
        </p:txBody>
      </p:sp>
      <p:sp>
        <p:nvSpPr>
          <p:cNvPr id="37953" name="Line 147"/>
          <p:cNvSpPr>
            <a:spLocks noChangeShapeType="1"/>
          </p:cNvSpPr>
          <p:nvPr/>
        </p:nvSpPr>
        <p:spPr bwMode="auto">
          <a:xfrm>
            <a:off x="3563938" y="6140472"/>
            <a:ext cx="0" cy="360362"/>
          </a:xfrm>
          <a:prstGeom prst="line">
            <a:avLst/>
          </a:prstGeom>
          <a:noFill/>
          <a:ln w="9525">
            <a:solidFill>
              <a:schemeClr val="tx1"/>
            </a:solidFill>
            <a:round/>
            <a:headEnd/>
            <a:tailEnd type="triangle" w="med" len="med"/>
          </a:ln>
        </p:spPr>
        <p:txBody>
          <a:bodyPr/>
          <a:lstStyle/>
          <a:p>
            <a:endParaRPr lang="ar-SA"/>
          </a:p>
        </p:txBody>
      </p:sp>
      <p:sp>
        <p:nvSpPr>
          <p:cNvPr id="19" name="Line 141"/>
          <p:cNvSpPr>
            <a:spLocks noChangeShapeType="1"/>
          </p:cNvSpPr>
          <p:nvPr/>
        </p:nvSpPr>
        <p:spPr bwMode="auto">
          <a:xfrm>
            <a:off x="5643570" y="5500702"/>
            <a:ext cx="0" cy="360362"/>
          </a:xfrm>
          <a:prstGeom prst="line">
            <a:avLst/>
          </a:prstGeom>
          <a:noFill/>
          <a:ln w="9525">
            <a:solidFill>
              <a:schemeClr val="tx1"/>
            </a:solidFill>
            <a:round/>
            <a:headEnd/>
            <a:tailEnd type="triangle" w="med" len="med"/>
          </a:ln>
        </p:spPr>
        <p:txBody>
          <a:bodyPr/>
          <a:lstStyle/>
          <a:p>
            <a:endParaRPr lang="ar-SA"/>
          </a:p>
        </p:txBody>
      </p:sp>
      <p:sp>
        <p:nvSpPr>
          <p:cNvPr id="20" name="Rectangle 143"/>
          <p:cNvSpPr>
            <a:spLocks noChangeArrowheads="1"/>
          </p:cNvSpPr>
          <p:nvPr/>
        </p:nvSpPr>
        <p:spPr bwMode="auto">
          <a:xfrm>
            <a:off x="3000364" y="5453063"/>
            <a:ext cx="576262" cy="288925"/>
          </a:xfrm>
          <a:prstGeom prst="rect">
            <a:avLst/>
          </a:prstGeom>
          <a:noFill/>
          <a:ln w="9525">
            <a:noFill/>
            <a:miter lim="800000"/>
            <a:headEnd/>
            <a:tailEnd/>
          </a:ln>
        </p:spPr>
        <p:txBody>
          <a:bodyPr wrap="none" anchor="ctr"/>
          <a:lstStyle/>
          <a:p>
            <a:pPr algn="ctr"/>
            <a:r>
              <a:rPr lang="en-US" sz="1200" dirty="0"/>
              <a:t>+w</a:t>
            </a:r>
          </a:p>
        </p:txBody>
      </p:sp>
      <p:sp>
        <p:nvSpPr>
          <p:cNvPr id="21" name="Rectangle 143"/>
          <p:cNvSpPr>
            <a:spLocks noChangeArrowheads="1"/>
          </p:cNvSpPr>
          <p:nvPr/>
        </p:nvSpPr>
        <p:spPr bwMode="auto">
          <a:xfrm>
            <a:off x="5715008" y="6283347"/>
            <a:ext cx="576262" cy="288925"/>
          </a:xfrm>
          <a:prstGeom prst="rect">
            <a:avLst/>
          </a:prstGeom>
          <a:noFill/>
          <a:ln w="9525">
            <a:noFill/>
            <a:miter lim="800000"/>
            <a:headEnd/>
            <a:tailEnd/>
          </a:ln>
        </p:spPr>
        <p:txBody>
          <a:bodyPr wrap="none" anchor="ctr"/>
          <a:lstStyle/>
          <a:p>
            <a:pPr algn="ctr"/>
            <a:r>
              <a:rPr lang="en-US" sz="1200" dirty="0"/>
              <a:t>+w</a:t>
            </a:r>
          </a:p>
        </p:txBody>
      </p:sp>
      <p:sp>
        <p:nvSpPr>
          <p:cNvPr id="22" name="Line 141"/>
          <p:cNvSpPr>
            <a:spLocks noChangeShapeType="1"/>
          </p:cNvSpPr>
          <p:nvPr/>
        </p:nvSpPr>
        <p:spPr bwMode="auto">
          <a:xfrm>
            <a:off x="5643570" y="6143644"/>
            <a:ext cx="0" cy="360362"/>
          </a:xfrm>
          <a:prstGeom prst="line">
            <a:avLst/>
          </a:prstGeom>
          <a:noFill/>
          <a:ln w="9525">
            <a:solidFill>
              <a:schemeClr val="tx1"/>
            </a:solidFill>
            <a:round/>
            <a:headEnd/>
            <a:tailEnd type="triangle" w="med" len="med"/>
          </a:ln>
        </p:spPr>
        <p:txBody>
          <a:bodyPr/>
          <a:lstStyle/>
          <a:p>
            <a:endParaRPr lang="ar-S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351"/>
                                        </p:tgtEl>
                                        <p:attrNameLst>
                                          <p:attrName>style.visibility</p:attrName>
                                        </p:attrNameLst>
                                      </p:cBhvr>
                                      <p:to>
                                        <p:strVal val="visible"/>
                                      </p:to>
                                    </p:set>
                                    <p:animEffect transition="in" filter="box(in)">
                                      <p:cBhvr>
                                        <p:cTn id="7" dur="500"/>
                                        <p:tgtEl>
                                          <p:spTgt spid="935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7943">
                                            <p:bg/>
                                          </p:spTgt>
                                        </p:tgtEl>
                                        <p:attrNameLst>
                                          <p:attrName>style.visibility</p:attrName>
                                        </p:attrNameLst>
                                      </p:cBhvr>
                                      <p:to>
                                        <p:strVal val="visible"/>
                                      </p:to>
                                    </p:set>
                                    <p:animEffect transition="in" filter="blinds(horizontal)">
                                      <p:cBhvr>
                                        <p:cTn id="12" dur="500"/>
                                        <p:tgtEl>
                                          <p:spTgt spid="37943">
                                            <p:bg/>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37943">
                                            <p:txEl>
                                              <p:pRg st="1" end="1"/>
                                            </p:txEl>
                                          </p:spTgt>
                                        </p:tgtEl>
                                        <p:attrNameLst>
                                          <p:attrName>style.visibility</p:attrName>
                                        </p:attrNameLst>
                                      </p:cBhvr>
                                      <p:to>
                                        <p:strVal val="visible"/>
                                      </p:to>
                                    </p:set>
                                    <p:animEffect transition="in" filter="blinds(horizontal)">
                                      <p:cBhvr>
                                        <p:cTn id="15" dur="500"/>
                                        <p:tgtEl>
                                          <p:spTgt spid="37943">
                                            <p:txEl>
                                              <p:pRg st="1" end="1"/>
                                            </p:txEl>
                                          </p:spTgt>
                                        </p:tgtEl>
                                      </p:cBhvr>
                                    </p:animEffect>
                                  </p:childTnLst>
                                </p:cTn>
                              </p:par>
                              <p:par>
                                <p:cTn id="16" presetID="3" presetClass="entr" presetSubtype="10" fill="hold" grpId="0" nodeType="withEffect">
                                  <p:stCondLst>
                                    <p:cond delay="0"/>
                                  </p:stCondLst>
                                  <p:childTnLst>
                                    <p:set>
                                      <p:cBhvr>
                                        <p:cTn id="17" dur="1" fill="hold">
                                          <p:stCondLst>
                                            <p:cond delay="0"/>
                                          </p:stCondLst>
                                        </p:cTn>
                                        <p:tgtEl>
                                          <p:spTgt spid="37943">
                                            <p:txEl>
                                              <p:pRg st="2" end="2"/>
                                            </p:txEl>
                                          </p:spTgt>
                                        </p:tgtEl>
                                        <p:attrNameLst>
                                          <p:attrName>style.visibility</p:attrName>
                                        </p:attrNameLst>
                                      </p:cBhvr>
                                      <p:to>
                                        <p:strVal val="visible"/>
                                      </p:to>
                                    </p:set>
                                    <p:animEffect transition="in" filter="blinds(horizontal)">
                                      <p:cBhvr>
                                        <p:cTn id="18" dur="500"/>
                                        <p:tgtEl>
                                          <p:spTgt spid="37943">
                                            <p:txEl>
                                              <p:pRg st="2" end="2"/>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7943">
                                            <p:txEl>
                                              <p:pRg st="3" end="3"/>
                                            </p:txEl>
                                          </p:spTgt>
                                        </p:tgtEl>
                                        <p:attrNameLst>
                                          <p:attrName>style.visibility</p:attrName>
                                        </p:attrNameLst>
                                      </p:cBhvr>
                                      <p:to>
                                        <p:strVal val="visible"/>
                                      </p:to>
                                    </p:set>
                                    <p:animEffect transition="in" filter="blinds(horizontal)">
                                      <p:cBhvr>
                                        <p:cTn id="21" dur="500"/>
                                        <p:tgtEl>
                                          <p:spTgt spid="37943">
                                            <p:txEl>
                                              <p:pRg st="3" end="3"/>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7943">
                                            <p:txEl>
                                              <p:pRg st="4" end="4"/>
                                            </p:txEl>
                                          </p:spTgt>
                                        </p:tgtEl>
                                        <p:attrNameLst>
                                          <p:attrName>style.visibility</p:attrName>
                                        </p:attrNameLst>
                                      </p:cBhvr>
                                      <p:to>
                                        <p:strVal val="visible"/>
                                      </p:to>
                                    </p:set>
                                    <p:animEffect transition="in" filter="blinds(horizontal)">
                                      <p:cBhvr>
                                        <p:cTn id="24" dur="500"/>
                                        <p:tgtEl>
                                          <p:spTgt spid="37943">
                                            <p:txEl>
                                              <p:pRg st="4" end="4"/>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7943">
                                            <p:txEl>
                                              <p:pRg st="5" end="5"/>
                                            </p:txEl>
                                          </p:spTgt>
                                        </p:tgtEl>
                                        <p:attrNameLst>
                                          <p:attrName>style.visibility</p:attrName>
                                        </p:attrNameLst>
                                      </p:cBhvr>
                                      <p:to>
                                        <p:strVal val="visible"/>
                                      </p:to>
                                    </p:set>
                                    <p:animEffect transition="in" filter="blinds(horizontal)">
                                      <p:cBhvr>
                                        <p:cTn id="27" dur="500"/>
                                        <p:tgtEl>
                                          <p:spTgt spid="3794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7943">
                                            <p:txEl>
                                              <p:pRg st="1" end="1"/>
                                            </p:txEl>
                                          </p:spTgt>
                                        </p:tgtEl>
                                        <p:attrNameLst>
                                          <p:attrName>style.visibility</p:attrName>
                                        </p:attrNameLst>
                                      </p:cBhvr>
                                      <p:to>
                                        <p:strVal val="visible"/>
                                      </p:to>
                                    </p:set>
                                    <p:animEffect transition="in" filter="fade">
                                      <p:cBhvr>
                                        <p:cTn id="32" dur="2000"/>
                                        <p:tgtEl>
                                          <p:spTgt spid="3794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7943">
                                            <p:txEl>
                                              <p:pRg st="3" end="3"/>
                                            </p:txEl>
                                          </p:spTgt>
                                        </p:tgtEl>
                                        <p:attrNameLst>
                                          <p:attrName>style.visibility</p:attrName>
                                        </p:attrNameLst>
                                      </p:cBhvr>
                                      <p:to>
                                        <p:strVal val="visible"/>
                                      </p:to>
                                    </p:set>
                                    <p:animEffect transition="in" filter="fade">
                                      <p:cBhvr>
                                        <p:cTn id="37" dur="1000"/>
                                        <p:tgtEl>
                                          <p:spTgt spid="3794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7943">
                                            <p:txEl>
                                              <p:pRg st="4" end="4"/>
                                            </p:txEl>
                                          </p:spTgt>
                                        </p:tgtEl>
                                        <p:attrNameLst>
                                          <p:attrName>style.visibility</p:attrName>
                                        </p:attrNameLst>
                                      </p:cBhvr>
                                      <p:to>
                                        <p:strVal val="visible"/>
                                      </p:to>
                                    </p:set>
                                    <p:animEffect transition="in" filter="fade">
                                      <p:cBhvr>
                                        <p:cTn id="42" dur="1000"/>
                                        <p:tgtEl>
                                          <p:spTgt spid="3794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7943">
                                            <p:txEl>
                                              <p:pRg st="5" end="5"/>
                                            </p:txEl>
                                          </p:spTgt>
                                        </p:tgtEl>
                                        <p:attrNameLst>
                                          <p:attrName>style.visibility</p:attrName>
                                        </p:attrNameLst>
                                      </p:cBhvr>
                                      <p:to>
                                        <p:strVal val="visible"/>
                                      </p:to>
                                    </p:set>
                                    <p:animEffect transition="in" filter="fade">
                                      <p:cBhvr>
                                        <p:cTn id="47" dur="1000"/>
                                        <p:tgtEl>
                                          <p:spTgt spid="37943">
                                            <p:txEl>
                                              <p:pRg st="5" end="5"/>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9" presetClass="entr" presetSubtype="0" fill="hold" nodeType="clickEffect">
                                  <p:stCondLst>
                                    <p:cond delay="0"/>
                                  </p:stCondLst>
                                  <p:childTnLst>
                                    <p:set>
                                      <p:cBhvr>
                                        <p:cTn id="51" dur="1" fill="hold">
                                          <p:stCondLst>
                                            <p:cond delay="0"/>
                                          </p:stCondLst>
                                        </p:cTn>
                                        <p:tgtEl>
                                          <p:spTgt spid="37891">
                                            <p:txEl>
                                              <p:pRg st="10" end="10"/>
                                            </p:txEl>
                                          </p:spTgt>
                                        </p:tgtEl>
                                        <p:attrNameLst>
                                          <p:attrName>style.visibility</p:attrName>
                                        </p:attrNameLst>
                                      </p:cBhvr>
                                      <p:to>
                                        <p:strVal val="visible"/>
                                      </p:to>
                                    </p:set>
                                    <p:animEffect transition="in" filter="dissolve">
                                      <p:cBhvr>
                                        <p:cTn id="52" dur="500"/>
                                        <p:tgtEl>
                                          <p:spTgt spid="37891">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9" presetClass="entr" presetSubtype="0" fill="hold" nodeType="clickEffect">
                                  <p:stCondLst>
                                    <p:cond delay="0"/>
                                  </p:stCondLst>
                                  <p:childTnLst>
                                    <p:set>
                                      <p:cBhvr>
                                        <p:cTn id="56" dur="1" fill="hold">
                                          <p:stCondLst>
                                            <p:cond delay="0"/>
                                          </p:stCondLst>
                                        </p:cTn>
                                        <p:tgtEl>
                                          <p:spTgt spid="37891">
                                            <p:txEl>
                                              <p:pRg st="11" end="11"/>
                                            </p:txEl>
                                          </p:spTgt>
                                        </p:tgtEl>
                                        <p:attrNameLst>
                                          <p:attrName>style.visibility</p:attrName>
                                        </p:attrNameLst>
                                      </p:cBhvr>
                                      <p:to>
                                        <p:strVal val="visible"/>
                                      </p:to>
                                    </p:set>
                                    <p:anim calcmode="lin" valueType="num">
                                      <p:cBhvr>
                                        <p:cTn id="57" dur="1000" fill="hold"/>
                                        <p:tgtEl>
                                          <p:spTgt spid="37891">
                                            <p:txEl>
                                              <p:pRg st="11" end="11"/>
                                            </p:txEl>
                                          </p:spTgt>
                                        </p:tgtEl>
                                        <p:attrNameLst>
                                          <p:attrName>ppt_x</p:attrName>
                                        </p:attrNameLst>
                                      </p:cBhvr>
                                      <p:tavLst>
                                        <p:tav tm="0">
                                          <p:val>
                                            <p:strVal val="#ppt_x-.2"/>
                                          </p:val>
                                        </p:tav>
                                        <p:tav tm="100000">
                                          <p:val>
                                            <p:strVal val="#ppt_x"/>
                                          </p:val>
                                        </p:tav>
                                      </p:tavLst>
                                    </p:anim>
                                    <p:anim calcmode="lin" valueType="num">
                                      <p:cBhvr>
                                        <p:cTn id="58" dur="1000" fill="hold"/>
                                        <p:tgtEl>
                                          <p:spTgt spid="37891">
                                            <p:txEl>
                                              <p:pRg st="11" end="11"/>
                                            </p:txEl>
                                          </p:spTgt>
                                        </p:tgtEl>
                                        <p:attrNameLst>
                                          <p:attrName>ppt_y</p:attrName>
                                        </p:attrNameLst>
                                      </p:cBhvr>
                                      <p:tavLst>
                                        <p:tav tm="0">
                                          <p:val>
                                            <p:strVal val="#ppt_y"/>
                                          </p:val>
                                        </p:tav>
                                        <p:tav tm="100000">
                                          <p:val>
                                            <p:strVal val="#ppt_y"/>
                                          </p:val>
                                        </p:tav>
                                      </p:tavLst>
                                    </p:anim>
                                    <p:animEffect transition="in" filter="wipe(right)" prLst="gradientSize: 0.1">
                                      <p:cBhvr>
                                        <p:cTn id="59" dur="1000"/>
                                        <p:tgtEl>
                                          <p:spTgt spid="37891">
                                            <p:txEl>
                                              <p:pRg st="11" end="1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9" presetClass="entr" presetSubtype="0" fill="hold" nodeType="clickEffect">
                                  <p:stCondLst>
                                    <p:cond delay="0"/>
                                  </p:stCondLst>
                                  <p:childTnLst>
                                    <p:set>
                                      <p:cBhvr>
                                        <p:cTn id="63" dur="1" fill="hold">
                                          <p:stCondLst>
                                            <p:cond delay="0"/>
                                          </p:stCondLst>
                                        </p:cTn>
                                        <p:tgtEl>
                                          <p:spTgt spid="37891">
                                            <p:txEl>
                                              <p:pRg st="12" end="12"/>
                                            </p:txEl>
                                          </p:spTgt>
                                        </p:tgtEl>
                                        <p:attrNameLst>
                                          <p:attrName>style.visibility</p:attrName>
                                        </p:attrNameLst>
                                      </p:cBhvr>
                                      <p:to>
                                        <p:strVal val="visible"/>
                                      </p:to>
                                    </p:set>
                                    <p:anim calcmode="lin" valueType="num">
                                      <p:cBhvr>
                                        <p:cTn id="64" dur="1000" fill="hold"/>
                                        <p:tgtEl>
                                          <p:spTgt spid="37891">
                                            <p:txEl>
                                              <p:pRg st="12" end="12"/>
                                            </p:txEl>
                                          </p:spTgt>
                                        </p:tgtEl>
                                        <p:attrNameLst>
                                          <p:attrName>ppt_x</p:attrName>
                                        </p:attrNameLst>
                                      </p:cBhvr>
                                      <p:tavLst>
                                        <p:tav tm="0">
                                          <p:val>
                                            <p:strVal val="#ppt_x-.2"/>
                                          </p:val>
                                        </p:tav>
                                        <p:tav tm="100000">
                                          <p:val>
                                            <p:strVal val="#ppt_x"/>
                                          </p:val>
                                        </p:tav>
                                      </p:tavLst>
                                    </p:anim>
                                    <p:anim calcmode="lin" valueType="num">
                                      <p:cBhvr>
                                        <p:cTn id="65" dur="1000" fill="hold"/>
                                        <p:tgtEl>
                                          <p:spTgt spid="37891">
                                            <p:txEl>
                                              <p:pRg st="12" end="12"/>
                                            </p:txEl>
                                          </p:spTgt>
                                        </p:tgtEl>
                                        <p:attrNameLst>
                                          <p:attrName>ppt_y</p:attrName>
                                        </p:attrNameLst>
                                      </p:cBhvr>
                                      <p:tavLst>
                                        <p:tav tm="0">
                                          <p:val>
                                            <p:strVal val="#ppt_y"/>
                                          </p:val>
                                        </p:tav>
                                        <p:tav tm="100000">
                                          <p:val>
                                            <p:strVal val="#ppt_y"/>
                                          </p:val>
                                        </p:tav>
                                      </p:tavLst>
                                    </p:anim>
                                    <p:animEffect transition="in" filter="wipe(right)" prLst="gradientSize: 0.1">
                                      <p:cBhvr>
                                        <p:cTn id="66" dur="1000"/>
                                        <p:tgtEl>
                                          <p:spTgt spid="37891">
                                            <p:txEl>
                                              <p:pRg st="12" end="12"/>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9" presetClass="entr" presetSubtype="0" fill="hold" nodeType="clickEffect">
                                  <p:stCondLst>
                                    <p:cond delay="0"/>
                                  </p:stCondLst>
                                  <p:childTnLst>
                                    <p:set>
                                      <p:cBhvr>
                                        <p:cTn id="70" dur="1" fill="hold">
                                          <p:stCondLst>
                                            <p:cond delay="0"/>
                                          </p:stCondLst>
                                        </p:cTn>
                                        <p:tgtEl>
                                          <p:spTgt spid="37891">
                                            <p:txEl>
                                              <p:pRg st="13" end="13"/>
                                            </p:txEl>
                                          </p:spTgt>
                                        </p:tgtEl>
                                        <p:attrNameLst>
                                          <p:attrName>style.visibility</p:attrName>
                                        </p:attrNameLst>
                                      </p:cBhvr>
                                      <p:to>
                                        <p:strVal val="visible"/>
                                      </p:to>
                                    </p:set>
                                    <p:anim calcmode="lin" valueType="num">
                                      <p:cBhvr>
                                        <p:cTn id="71" dur="1000" fill="hold"/>
                                        <p:tgtEl>
                                          <p:spTgt spid="37891">
                                            <p:txEl>
                                              <p:pRg st="13" end="13"/>
                                            </p:txEl>
                                          </p:spTgt>
                                        </p:tgtEl>
                                        <p:attrNameLst>
                                          <p:attrName>ppt_x</p:attrName>
                                        </p:attrNameLst>
                                      </p:cBhvr>
                                      <p:tavLst>
                                        <p:tav tm="0">
                                          <p:val>
                                            <p:strVal val="#ppt_x-.2"/>
                                          </p:val>
                                        </p:tav>
                                        <p:tav tm="100000">
                                          <p:val>
                                            <p:strVal val="#ppt_x"/>
                                          </p:val>
                                        </p:tav>
                                      </p:tavLst>
                                    </p:anim>
                                    <p:anim calcmode="lin" valueType="num">
                                      <p:cBhvr>
                                        <p:cTn id="72" dur="1000" fill="hold"/>
                                        <p:tgtEl>
                                          <p:spTgt spid="37891">
                                            <p:txEl>
                                              <p:pRg st="13" end="13"/>
                                            </p:txEl>
                                          </p:spTgt>
                                        </p:tgtEl>
                                        <p:attrNameLst>
                                          <p:attrName>ppt_y</p:attrName>
                                        </p:attrNameLst>
                                      </p:cBhvr>
                                      <p:tavLst>
                                        <p:tav tm="0">
                                          <p:val>
                                            <p:strVal val="#ppt_y"/>
                                          </p:val>
                                        </p:tav>
                                        <p:tav tm="100000">
                                          <p:val>
                                            <p:strVal val="#ppt_y"/>
                                          </p:val>
                                        </p:tav>
                                      </p:tavLst>
                                    </p:anim>
                                    <p:animEffect transition="in" filter="wipe(right)" prLst="gradientSize: 0.1">
                                      <p:cBhvr>
                                        <p:cTn id="73" dur="1000"/>
                                        <p:tgtEl>
                                          <p:spTgt spid="37891">
                                            <p:txEl>
                                              <p:pRg st="13" end="13"/>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29" presetClass="entr" presetSubtype="0" fill="hold" nodeType="clickEffect">
                                  <p:stCondLst>
                                    <p:cond delay="0"/>
                                  </p:stCondLst>
                                  <p:childTnLst>
                                    <p:set>
                                      <p:cBhvr>
                                        <p:cTn id="77" dur="1" fill="hold">
                                          <p:stCondLst>
                                            <p:cond delay="0"/>
                                          </p:stCondLst>
                                        </p:cTn>
                                        <p:tgtEl>
                                          <p:spTgt spid="37891">
                                            <p:txEl>
                                              <p:pRg st="14" end="14"/>
                                            </p:txEl>
                                          </p:spTgt>
                                        </p:tgtEl>
                                        <p:attrNameLst>
                                          <p:attrName>style.visibility</p:attrName>
                                        </p:attrNameLst>
                                      </p:cBhvr>
                                      <p:to>
                                        <p:strVal val="visible"/>
                                      </p:to>
                                    </p:set>
                                    <p:anim calcmode="lin" valueType="num">
                                      <p:cBhvr>
                                        <p:cTn id="78" dur="1000" fill="hold"/>
                                        <p:tgtEl>
                                          <p:spTgt spid="37891">
                                            <p:txEl>
                                              <p:pRg st="14" end="14"/>
                                            </p:txEl>
                                          </p:spTgt>
                                        </p:tgtEl>
                                        <p:attrNameLst>
                                          <p:attrName>ppt_x</p:attrName>
                                        </p:attrNameLst>
                                      </p:cBhvr>
                                      <p:tavLst>
                                        <p:tav tm="0">
                                          <p:val>
                                            <p:strVal val="#ppt_x-.2"/>
                                          </p:val>
                                        </p:tav>
                                        <p:tav tm="100000">
                                          <p:val>
                                            <p:strVal val="#ppt_x"/>
                                          </p:val>
                                        </p:tav>
                                      </p:tavLst>
                                    </p:anim>
                                    <p:anim calcmode="lin" valueType="num">
                                      <p:cBhvr>
                                        <p:cTn id="79" dur="1000" fill="hold"/>
                                        <p:tgtEl>
                                          <p:spTgt spid="37891">
                                            <p:txEl>
                                              <p:pRg st="14" end="14"/>
                                            </p:txEl>
                                          </p:spTgt>
                                        </p:tgtEl>
                                        <p:attrNameLst>
                                          <p:attrName>ppt_y</p:attrName>
                                        </p:attrNameLst>
                                      </p:cBhvr>
                                      <p:tavLst>
                                        <p:tav tm="0">
                                          <p:val>
                                            <p:strVal val="#ppt_y"/>
                                          </p:val>
                                        </p:tav>
                                        <p:tav tm="100000">
                                          <p:val>
                                            <p:strVal val="#ppt_y"/>
                                          </p:val>
                                        </p:tav>
                                      </p:tavLst>
                                    </p:anim>
                                    <p:animEffect transition="in" filter="wipe(right)" prLst="gradientSize: 0.1">
                                      <p:cBhvr>
                                        <p:cTn id="80" dur="1000"/>
                                        <p:tgtEl>
                                          <p:spTgt spid="37891">
                                            <p:txEl>
                                              <p:pRg st="14" end="14"/>
                                            </p:txEl>
                                          </p:spTgt>
                                        </p:tgtEl>
                                      </p:cBhvr>
                                    </p:animEffect>
                                  </p:childTnLst>
                                </p:cTn>
                              </p:par>
                            </p:childTnLst>
                          </p:cTn>
                        </p:par>
                      </p:childTnLst>
                    </p:cTn>
                  </p:par>
                  <p:par>
                    <p:cTn id="81" fill="hold">
                      <p:stCondLst>
                        <p:cond delay="indefinite"/>
                      </p:stCondLst>
                      <p:childTnLst>
                        <p:par>
                          <p:cTn id="82" fill="hold">
                            <p:stCondLst>
                              <p:cond delay="0"/>
                            </p:stCondLst>
                            <p:childTnLst>
                              <p:par>
                                <p:cTn id="83" presetID="3" presetClass="entr" presetSubtype="10" fill="hold" nodeType="clickEffect">
                                  <p:stCondLst>
                                    <p:cond delay="0"/>
                                  </p:stCondLst>
                                  <p:childTnLst>
                                    <p:set>
                                      <p:cBhvr>
                                        <p:cTn id="84" dur="1" fill="hold">
                                          <p:stCondLst>
                                            <p:cond delay="0"/>
                                          </p:stCondLst>
                                        </p:cTn>
                                        <p:tgtEl>
                                          <p:spTgt spid="37891">
                                            <p:txEl>
                                              <p:pRg st="17" end="17"/>
                                            </p:txEl>
                                          </p:spTgt>
                                        </p:tgtEl>
                                        <p:attrNameLst>
                                          <p:attrName>style.visibility</p:attrName>
                                        </p:attrNameLst>
                                      </p:cBhvr>
                                      <p:to>
                                        <p:strVal val="visible"/>
                                      </p:to>
                                    </p:set>
                                    <p:animEffect transition="in" filter="blinds(horizontal)">
                                      <p:cBhvr>
                                        <p:cTn id="85" dur="500"/>
                                        <p:tgtEl>
                                          <p:spTgt spid="37891">
                                            <p:txEl>
                                              <p:pRg st="17" end="17"/>
                                            </p:txEl>
                                          </p:spTgt>
                                        </p:tgtEl>
                                      </p:cBhvr>
                                    </p:animEffect>
                                  </p:childTnLst>
                                </p:cTn>
                              </p:par>
                              <p:par>
                                <p:cTn id="86" presetID="3" presetClass="entr" presetSubtype="10" fill="hold" nodeType="withEffect">
                                  <p:stCondLst>
                                    <p:cond delay="0"/>
                                  </p:stCondLst>
                                  <p:childTnLst>
                                    <p:set>
                                      <p:cBhvr>
                                        <p:cTn id="87" dur="1" fill="hold">
                                          <p:stCondLst>
                                            <p:cond delay="0"/>
                                          </p:stCondLst>
                                        </p:cTn>
                                        <p:tgtEl>
                                          <p:spTgt spid="37891">
                                            <p:txEl>
                                              <p:pRg st="20" end="20"/>
                                            </p:txEl>
                                          </p:spTgt>
                                        </p:tgtEl>
                                        <p:attrNameLst>
                                          <p:attrName>style.visibility</p:attrName>
                                        </p:attrNameLst>
                                      </p:cBhvr>
                                      <p:to>
                                        <p:strVal val="visible"/>
                                      </p:to>
                                    </p:set>
                                    <p:animEffect transition="in" filter="blinds(horizontal)">
                                      <p:cBhvr>
                                        <p:cTn id="88" dur="500"/>
                                        <p:tgtEl>
                                          <p:spTgt spid="37891">
                                            <p:txEl>
                                              <p:pRg st="20" end="20"/>
                                            </p:txEl>
                                          </p:spTgt>
                                        </p:tgtEl>
                                      </p:cBhvr>
                                    </p:animEffect>
                                  </p:childTnLst>
                                </p:cTn>
                              </p:par>
                              <p:par>
                                <p:cTn id="89" presetID="3" presetClass="entr" presetSubtype="10" fill="hold" nodeType="withEffect">
                                  <p:stCondLst>
                                    <p:cond delay="0"/>
                                  </p:stCondLst>
                                  <p:childTnLst>
                                    <p:set>
                                      <p:cBhvr>
                                        <p:cTn id="90" dur="1" fill="hold">
                                          <p:stCondLst>
                                            <p:cond delay="0"/>
                                          </p:stCondLst>
                                        </p:cTn>
                                        <p:tgtEl>
                                          <p:spTgt spid="37891">
                                            <p:txEl>
                                              <p:pRg st="23" end="23"/>
                                            </p:txEl>
                                          </p:spTgt>
                                        </p:tgtEl>
                                        <p:attrNameLst>
                                          <p:attrName>style.visibility</p:attrName>
                                        </p:attrNameLst>
                                      </p:cBhvr>
                                      <p:to>
                                        <p:strVal val="visible"/>
                                      </p:to>
                                    </p:set>
                                    <p:animEffect transition="in" filter="blinds(horizontal)">
                                      <p:cBhvr>
                                        <p:cTn id="91" dur="500"/>
                                        <p:tgtEl>
                                          <p:spTgt spid="37891">
                                            <p:txEl>
                                              <p:pRg st="23" end="23"/>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18" presetClass="entr" presetSubtype="6" fill="hold" grpId="0" nodeType="clickEffect">
                                  <p:stCondLst>
                                    <p:cond delay="0"/>
                                  </p:stCondLst>
                                  <p:childTnLst>
                                    <p:set>
                                      <p:cBhvr>
                                        <p:cTn id="95" dur="1" fill="hold">
                                          <p:stCondLst>
                                            <p:cond delay="0"/>
                                          </p:stCondLst>
                                        </p:cTn>
                                        <p:tgtEl>
                                          <p:spTgt spid="37944"/>
                                        </p:tgtEl>
                                        <p:attrNameLst>
                                          <p:attrName>style.visibility</p:attrName>
                                        </p:attrNameLst>
                                      </p:cBhvr>
                                      <p:to>
                                        <p:strVal val="visible"/>
                                      </p:to>
                                    </p:set>
                                    <p:animEffect transition="in" filter="strips(downRight)">
                                      <p:cBhvr>
                                        <p:cTn id="96" dur="500"/>
                                        <p:tgtEl>
                                          <p:spTgt spid="37944"/>
                                        </p:tgtEl>
                                      </p:cBhvr>
                                    </p:animEffect>
                                  </p:childTnLst>
                                </p:cTn>
                              </p:par>
                            </p:childTnLst>
                          </p:cTn>
                        </p:par>
                      </p:childTnLst>
                    </p:cTn>
                  </p:par>
                  <p:par>
                    <p:cTn id="97" fill="hold">
                      <p:stCondLst>
                        <p:cond delay="indefinite"/>
                      </p:stCondLst>
                      <p:childTnLst>
                        <p:par>
                          <p:cTn id="98" fill="hold">
                            <p:stCondLst>
                              <p:cond delay="0"/>
                            </p:stCondLst>
                            <p:childTnLst>
                              <p:par>
                                <p:cTn id="99" presetID="18" presetClass="entr" presetSubtype="6" fill="hold" grpId="0" nodeType="clickEffect">
                                  <p:stCondLst>
                                    <p:cond delay="0"/>
                                  </p:stCondLst>
                                  <p:childTnLst>
                                    <p:set>
                                      <p:cBhvr>
                                        <p:cTn id="100" dur="1" fill="hold">
                                          <p:stCondLst>
                                            <p:cond delay="0"/>
                                          </p:stCondLst>
                                        </p:cTn>
                                        <p:tgtEl>
                                          <p:spTgt spid="37948"/>
                                        </p:tgtEl>
                                        <p:attrNameLst>
                                          <p:attrName>style.visibility</p:attrName>
                                        </p:attrNameLst>
                                      </p:cBhvr>
                                      <p:to>
                                        <p:strVal val="visible"/>
                                      </p:to>
                                    </p:set>
                                    <p:animEffect transition="in" filter="strips(downRight)">
                                      <p:cBhvr>
                                        <p:cTn id="101" dur="500"/>
                                        <p:tgtEl>
                                          <p:spTgt spid="37948"/>
                                        </p:tgtEl>
                                      </p:cBhvr>
                                    </p:animEffect>
                                  </p:childTnLst>
                                </p:cTn>
                              </p:par>
                              <p:par>
                                <p:cTn id="102" presetID="3" presetClass="entr" presetSubtype="10" fill="hold" grpId="0" nodeType="withEffect">
                                  <p:stCondLst>
                                    <p:cond delay="0"/>
                                  </p:stCondLst>
                                  <p:childTnLst>
                                    <p:set>
                                      <p:cBhvr>
                                        <p:cTn id="103" dur="1" fill="hold">
                                          <p:stCondLst>
                                            <p:cond delay="0"/>
                                          </p:stCondLst>
                                        </p:cTn>
                                        <p:tgtEl>
                                          <p:spTgt spid="37949"/>
                                        </p:tgtEl>
                                        <p:attrNameLst>
                                          <p:attrName>style.visibility</p:attrName>
                                        </p:attrNameLst>
                                      </p:cBhvr>
                                      <p:to>
                                        <p:strVal val="visible"/>
                                      </p:to>
                                    </p:set>
                                    <p:animEffect transition="in" filter="blinds(horizontal)">
                                      <p:cBhvr>
                                        <p:cTn id="104" dur="500"/>
                                        <p:tgtEl>
                                          <p:spTgt spid="37949"/>
                                        </p:tgtEl>
                                      </p:cBhvr>
                                    </p:animEffect>
                                  </p:childTnLst>
                                </p:cTn>
                              </p:par>
                            </p:childTnLst>
                          </p:cTn>
                        </p:par>
                      </p:childTnLst>
                    </p:cTn>
                  </p:par>
                  <p:par>
                    <p:cTn id="105" fill="hold">
                      <p:stCondLst>
                        <p:cond delay="indefinite"/>
                      </p:stCondLst>
                      <p:childTnLst>
                        <p:par>
                          <p:cTn id="106" fill="hold">
                            <p:stCondLst>
                              <p:cond delay="0"/>
                            </p:stCondLst>
                            <p:childTnLst>
                              <p:par>
                                <p:cTn id="107" presetID="18" presetClass="entr" presetSubtype="12" fill="hold" grpId="0" nodeType="clickEffect">
                                  <p:stCondLst>
                                    <p:cond delay="0"/>
                                  </p:stCondLst>
                                  <p:childTnLst>
                                    <p:set>
                                      <p:cBhvr>
                                        <p:cTn id="108" dur="1" fill="hold">
                                          <p:stCondLst>
                                            <p:cond delay="0"/>
                                          </p:stCondLst>
                                        </p:cTn>
                                        <p:tgtEl>
                                          <p:spTgt spid="37946"/>
                                        </p:tgtEl>
                                        <p:attrNameLst>
                                          <p:attrName>style.visibility</p:attrName>
                                        </p:attrNameLst>
                                      </p:cBhvr>
                                      <p:to>
                                        <p:strVal val="visible"/>
                                      </p:to>
                                    </p:set>
                                    <p:animEffect transition="in" filter="strips(downLeft)">
                                      <p:cBhvr>
                                        <p:cTn id="109" dur="500"/>
                                        <p:tgtEl>
                                          <p:spTgt spid="37946"/>
                                        </p:tgtEl>
                                      </p:cBhvr>
                                    </p:animEffect>
                                  </p:childTnLst>
                                </p:cTn>
                              </p:par>
                            </p:childTnLst>
                          </p:cTn>
                        </p:par>
                      </p:childTnLst>
                    </p:cTn>
                  </p:par>
                  <p:par>
                    <p:cTn id="110" fill="hold">
                      <p:stCondLst>
                        <p:cond delay="indefinite"/>
                      </p:stCondLst>
                      <p:childTnLst>
                        <p:par>
                          <p:cTn id="111" fill="hold">
                            <p:stCondLst>
                              <p:cond delay="0"/>
                            </p:stCondLst>
                            <p:childTnLst>
                              <p:par>
                                <p:cTn id="112" presetID="18" presetClass="entr" presetSubtype="6" fill="hold" grpId="0" nodeType="clickEffect">
                                  <p:stCondLst>
                                    <p:cond delay="0"/>
                                  </p:stCondLst>
                                  <p:childTnLst>
                                    <p:set>
                                      <p:cBhvr>
                                        <p:cTn id="113" dur="1" fill="hold">
                                          <p:stCondLst>
                                            <p:cond delay="0"/>
                                          </p:stCondLst>
                                        </p:cTn>
                                        <p:tgtEl>
                                          <p:spTgt spid="37951"/>
                                        </p:tgtEl>
                                        <p:attrNameLst>
                                          <p:attrName>style.visibility</p:attrName>
                                        </p:attrNameLst>
                                      </p:cBhvr>
                                      <p:to>
                                        <p:strVal val="visible"/>
                                      </p:to>
                                    </p:set>
                                    <p:animEffect transition="in" filter="strips(downRight)">
                                      <p:cBhvr>
                                        <p:cTn id="114" dur="500"/>
                                        <p:tgtEl>
                                          <p:spTgt spid="37951"/>
                                        </p:tgtEl>
                                      </p:cBhvr>
                                    </p:animEffect>
                                  </p:childTnLst>
                                </p:cTn>
                              </p:par>
                            </p:childTnLst>
                          </p:cTn>
                        </p:par>
                      </p:childTnLst>
                    </p:cTn>
                  </p:par>
                  <p:par>
                    <p:cTn id="115" fill="hold">
                      <p:stCondLst>
                        <p:cond delay="indefinite"/>
                      </p:stCondLst>
                      <p:childTnLst>
                        <p:par>
                          <p:cTn id="116" fill="hold">
                            <p:stCondLst>
                              <p:cond delay="0"/>
                            </p:stCondLst>
                            <p:childTnLst>
                              <p:par>
                                <p:cTn id="117" presetID="18" presetClass="entr" presetSubtype="12" fill="hold" grpId="0" nodeType="clickEffect">
                                  <p:stCondLst>
                                    <p:cond delay="0"/>
                                  </p:stCondLst>
                                  <p:childTnLst>
                                    <p:set>
                                      <p:cBhvr>
                                        <p:cTn id="118" dur="1" fill="hold">
                                          <p:stCondLst>
                                            <p:cond delay="0"/>
                                          </p:stCondLst>
                                        </p:cTn>
                                        <p:tgtEl>
                                          <p:spTgt spid="37953"/>
                                        </p:tgtEl>
                                        <p:attrNameLst>
                                          <p:attrName>style.visibility</p:attrName>
                                        </p:attrNameLst>
                                      </p:cBhvr>
                                      <p:to>
                                        <p:strVal val="visible"/>
                                      </p:to>
                                    </p:set>
                                    <p:animEffect transition="in" filter="strips(downLeft)">
                                      <p:cBhvr>
                                        <p:cTn id="119" dur="500"/>
                                        <p:tgtEl>
                                          <p:spTgt spid="37953"/>
                                        </p:tgtEl>
                                      </p:cBhvr>
                                    </p:animEffect>
                                  </p:childTnLst>
                                </p:cTn>
                              </p:par>
                              <p:par>
                                <p:cTn id="120" presetID="3" presetClass="entr" presetSubtype="10" fill="hold" grpId="0" nodeType="withEffect">
                                  <p:stCondLst>
                                    <p:cond delay="0"/>
                                  </p:stCondLst>
                                  <p:childTnLst>
                                    <p:set>
                                      <p:cBhvr>
                                        <p:cTn id="121" dur="1" fill="hold">
                                          <p:stCondLst>
                                            <p:cond delay="0"/>
                                          </p:stCondLst>
                                        </p:cTn>
                                        <p:tgtEl>
                                          <p:spTgt spid="37952"/>
                                        </p:tgtEl>
                                        <p:attrNameLst>
                                          <p:attrName>style.visibility</p:attrName>
                                        </p:attrNameLst>
                                      </p:cBhvr>
                                      <p:to>
                                        <p:strVal val="visible"/>
                                      </p:to>
                                    </p:set>
                                    <p:animEffect transition="in" filter="blinds(horizontal)">
                                      <p:cBhvr>
                                        <p:cTn id="122" dur="500"/>
                                        <p:tgtEl>
                                          <p:spTgt spid="37952"/>
                                        </p:tgtEl>
                                      </p:cBhvr>
                                    </p:animEffect>
                                  </p:childTnLst>
                                </p:cTn>
                              </p:par>
                            </p:childTnLst>
                          </p:cTn>
                        </p:par>
                      </p:childTnLst>
                    </p:cTn>
                  </p:par>
                  <p:par>
                    <p:cTn id="123" fill="hold">
                      <p:stCondLst>
                        <p:cond delay="indefinite"/>
                      </p:stCondLst>
                      <p:childTnLst>
                        <p:par>
                          <p:cTn id="124" fill="hold">
                            <p:stCondLst>
                              <p:cond delay="0"/>
                            </p:stCondLst>
                            <p:childTnLst>
                              <p:par>
                                <p:cTn id="125" presetID="3" presetClass="entr" presetSubtype="10" fill="hold" nodeType="clickEffect">
                                  <p:stCondLst>
                                    <p:cond delay="0"/>
                                  </p:stCondLst>
                                  <p:childTnLst>
                                    <p:set>
                                      <p:cBhvr>
                                        <p:cTn id="126" dur="1" fill="hold">
                                          <p:stCondLst>
                                            <p:cond delay="0"/>
                                          </p:stCondLst>
                                        </p:cTn>
                                        <p:tgtEl>
                                          <p:spTgt spid="37891">
                                            <p:txEl>
                                              <p:pRg st="24" end="24"/>
                                            </p:txEl>
                                          </p:spTgt>
                                        </p:tgtEl>
                                        <p:attrNameLst>
                                          <p:attrName>style.visibility</p:attrName>
                                        </p:attrNameLst>
                                      </p:cBhvr>
                                      <p:to>
                                        <p:strVal val="visible"/>
                                      </p:to>
                                    </p:set>
                                    <p:animEffect transition="in" filter="blinds(horizontal)">
                                      <p:cBhvr>
                                        <p:cTn id="127" dur="500"/>
                                        <p:tgtEl>
                                          <p:spTgt spid="37891">
                                            <p:txEl>
                                              <p:pRg st="24" end="24"/>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18" presetClass="entr" presetSubtype="6" fill="hold" grpId="0" nodeType="click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strips(downRight)">
                                      <p:cBhvr>
                                        <p:cTn id="132" dur="500"/>
                                        <p:tgtEl>
                                          <p:spTgt spid="19"/>
                                        </p:tgtEl>
                                      </p:cBhvr>
                                    </p:animEffect>
                                  </p:childTnLst>
                                </p:cTn>
                              </p:par>
                              <p:par>
                                <p:cTn id="133" presetID="3" presetClass="entr" presetSubtype="10"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blinds(horizontal)">
                                      <p:cBhvr>
                                        <p:cTn id="135" dur="500"/>
                                        <p:tgtEl>
                                          <p:spTgt spid="20"/>
                                        </p:tgtEl>
                                      </p:cBhvr>
                                    </p:animEffect>
                                  </p:childTnLst>
                                </p:cTn>
                              </p:par>
                              <p:par>
                                <p:cTn id="136" presetID="3" presetClass="entr" presetSubtype="10" fill="hold" grpId="0" nodeType="withEffect">
                                  <p:stCondLst>
                                    <p:cond delay="0"/>
                                  </p:stCondLst>
                                  <p:childTnLst>
                                    <p:set>
                                      <p:cBhvr>
                                        <p:cTn id="137" dur="1" fill="hold">
                                          <p:stCondLst>
                                            <p:cond delay="0"/>
                                          </p:stCondLst>
                                        </p:cTn>
                                        <p:tgtEl>
                                          <p:spTgt spid="21"/>
                                        </p:tgtEl>
                                        <p:attrNameLst>
                                          <p:attrName>style.visibility</p:attrName>
                                        </p:attrNameLst>
                                      </p:cBhvr>
                                      <p:to>
                                        <p:strVal val="visible"/>
                                      </p:to>
                                    </p:set>
                                    <p:animEffect transition="in" filter="blinds(horizontal)">
                                      <p:cBhvr>
                                        <p:cTn id="138" dur="500"/>
                                        <p:tgtEl>
                                          <p:spTgt spid="21"/>
                                        </p:tgtEl>
                                      </p:cBhvr>
                                    </p:animEffect>
                                  </p:childTnLst>
                                </p:cTn>
                              </p:par>
                            </p:childTnLst>
                          </p:cTn>
                        </p:par>
                      </p:childTnLst>
                    </p:cTn>
                  </p:par>
                  <p:par>
                    <p:cTn id="139" fill="hold">
                      <p:stCondLst>
                        <p:cond delay="indefinite"/>
                      </p:stCondLst>
                      <p:childTnLst>
                        <p:par>
                          <p:cTn id="140" fill="hold">
                            <p:stCondLst>
                              <p:cond delay="0"/>
                            </p:stCondLst>
                            <p:childTnLst>
                              <p:par>
                                <p:cTn id="141" presetID="18" presetClass="entr" presetSubtype="6" fill="hold" grpId="0" nodeType="clickEffect">
                                  <p:stCondLst>
                                    <p:cond delay="0"/>
                                  </p:stCondLst>
                                  <p:childTnLst>
                                    <p:set>
                                      <p:cBhvr>
                                        <p:cTn id="142" dur="1" fill="hold">
                                          <p:stCondLst>
                                            <p:cond delay="0"/>
                                          </p:stCondLst>
                                        </p:cTn>
                                        <p:tgtEl>
                                          <p:spTgt spid="22"/>
                                        </p:tgtEl>
                                        <p:attrNameLst>
                                          <p:attrName>style.visibility</p:attrName>
                                        </p:attrNameLst>
                                      </p:cBhvr>
                                      <p:to>
                                        <p:strVal val="visible"/>
                                      </p:to>
                                    </p:set>
                                    <p:animEffect transition="in" filter="strips(downRight)">
                                      <p:cBhvr>
                                        <p:cTn id="14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43" grpId="0" build="allAtOnce" animBg="1"/>
      <p:bldP spid="37944" grpId="0" animBg="1"/>
      <p:bldP spid="37946" grpId="0" animBg="1"/>
      <p:bldP spid="37948" grpId="0" animBg="1"/>
      <p:bldP spid="37949" grpId="0"/>
      <p:bldP spid="37951" grpId="0" animBg="1"/>
      <p:bldP spid="37952" grpId="0"/>
      <p:bldP spid="37953" grpId="0" animBg="1"/>
      <p:bldP spid="19" grpId="0" animBg="1"/>
      <p:bldP spid="20" grpId="0"/>
      <p:bldP spid="21" grpId="0"/>
      <p:bldP spid="22"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عنصر نائب لرقم الشريحة 1"/>
          <p:cNvSpPr>
            <a:spLocks noGrp="1"/>
          </p:cNvSpPr>
          <p:nvPr>
            <p:ph type="sldNum" sz="quarter" idx="12"/>
          </p:nvPr>
        </p:nvSpPr>
        <p:spPr>
          <a:noFill/>
        </p:spPr>
        <p:txBody>
          <a:bodyPr/>
          <a:lstStyle/>
          <a:p>
            <a:fld id="{81099A4E-82D5-4440-A8EE-1431A28015FC}" type="slidenum">
              <a:rPr lang="ar-SA" smtClean="0"/>
              <a:pPr/>
              <a:t>90</a:t>
            </a:fld>
            <a:endParaRPr lang="en-GB" smtClean="0"/>
          </a:p>
        </p:txBody>
      </p:sp>
      <p:graphicFrame>
        <p:nvGraphicFramePr>
          <p:cNvPr id="3" name="جدول 2"/>
          <p:cNvGraphicFramePr>
            <a:graphicFrameLocks noGrp="1"/>
          </p:cNvGraphicFramePr>
          <p:nvPr/>
        </p:nvGraphicFramePr>
        <p:xfrm>
          <a:off x="714375" y="2678113"/>
          <a:ext cx="8001000" cy="3397252"/>
        </p:xfrm>
        <a:graphic>
          <a:graphicData uri="http://schemas.openxmlformats.org/drawingml/2006/table">
            <a:tbl>
              <a:tblPr/>
              <a:tblGrid>
                <a:gridCol w="787400"/>
                <a:gridCol w="787400"/>
                <a:gridCol w="787400"/>
                <a:gridCol w="787400"/>
                <a:gridCol w="787400"/>
                <a:gridCol w="787400"/>
                <a:gridCol w="787400"/>
                <a:gridCol w="787400"/>
                <a:gridCol w="787400"/>
                <a:gridCol w="787400"/>
                <a:gridCol w="127000"/>
              </a:tblGrid>
              <a:tr h="1258888">
                <a:tc gridSpan="11">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800" b="1" i="0" u="sng" strike="noStrike" cap="none" normalizeH="0" baseline="0" dirty="0" smtClean="0">
                          <a:ln>
                            <a:noFill/>
                          </a:ln>
                          <a:solidFill>
                            <a:schemeClr val="tx1"/>
                          </a:solidFill>
                          <a:effectLst/>
                          <a:latin typeface="Times New Roman" pitchFamily="18" charset="0"/>
                          <a:cs typeface="Calibri" pitchFamily="34" charset="0"/>
                        </a:rPr>
                        <a:t>Q2</a:t>
                      </a:r>
                      <a:r>
                        <a:rPr kumimoji="0" lang="en-US" sz="1600" b="0" i="0" u="none" strike="noStrike" cap="none" normalizeH="0" baseline="0" dirty="0" smtClean="0">
                          <a:ln>
                            <a:noFill/>
                          </a:ln>
                          <a:solidFill>
                            <a:schemeClr val="tx1"/>
                          </a:solidFill>
                          <a:effectLst/>
                          <a:latin typeface="Times New Roman" pitchFamily="18" charset="0"/>
                          <a:cs typeface="Calibri" pitchFamily="34" charset="0"/>
                        </a:rPr>
                        <a:t>. A researcher was interested in making some statistical inferences about the proportion of females (</a:t>
                      </a:r>
                      <a:r>
                        <a:rPr kumimoji="0" lang="en-US" sz="1600" b="0" i="1" u="none" strike="noStrike" cap="none" normalizeH="0" baseline="0" dirty="0" smtClean="0">
                          <a:ln>
                            <a:noFill/>
                          </a:ln>
                          <a:solidFill>
                            <a:schemeClr val="tx1"/>
                          </a:solidFill>
                          <a:effectLst/>
                          <a:latin typeface="Times New Roman" pitchFamily="18" charset="0"/>
                          <a:cs typeface="Calibri" pitchFamily="34" charset="0"/>
                        </a:rPr>
                        <a:t>π</a:t>
                      </a:r>
                      <a:r>
                        <a:rPr kumimoji="0" lang="en-US" sz="1600" b="0" i="0" u="none" strike="noStrike" cap="none" normalizeH="0" baseline="0" dirty="0" smtClean="0">
                          <a:ln>
                            <a:noFill/>
                          </a:ln>
                          <a:solidFill>
                            <a:schemeClr val="tx1"/>
                          </a:solidFill>
                          <a:effectLst/>
                          <a:latin typeface="Times New Roman" pitchFamily="18" charset="0"/>
                          <a:cs typeface="Calibri" pitchFamily="34" charset="0"/>
                        </a:rPr>
                        <a:t>) among the students of a certain university. A random sample of 500 students showed that 150 students are female. </a:t>
                      </a:r>
                      <a:endParaRPr kumimoji="0" lang="en-US" sz="1600" b="0" i="0" u="none" strike="noStrike" cap="none" normalizeH="0" baseline="0" dirty="0" smtClean="0">
                        <a:ln>
                          <a:noFill/>
                        </a:ln>
                        <a:solidFill>
                          <a:schemeClr val="tx1"/>
                        </a:solidFill>
                        <a:effectLst/>
                        <a:latin typeface="Calibri" pitchFamily="34" charset="0"/>
                        <a:cs typeface="Calibri" pitchFamily="34" charset="0"/>
                      </a:endParaRPr>
                    </a:p>
                    <a:p>
                      <a:pPr marL="0" marR="0" lvl="0" indent="0" algn="l" defTabSz="914400" rtl="0" eaLnBrk="1" fontAlgn="base" latinLnBrk="0" hangingPunct="1">
                        <a:lnSpc>
                          <a:spcPct val="115000"/>
                        </a:lnSpc>
                        <a:spcBef>
                          <a:spcPct val="0"/>
                        </a:spcBef>
                        <a:spcAft>
                          <a:spcPct val="0"/>
                        </a:spcAft>
                        <a:buClrTx/>
                        <a:buSzTx/>
                        <a:buFont typeface="Arial" pitchFamily="34" charset="0"/>
                        <a:buAutoNum type="arabicPeriod"/>
                        <a:tabLst/>
                      </a:pPr>
                      <a:r>
                        <a:rPr kumimoji="0" lang="en-US" sz="1600" b="0" i="0" u="none" strike="noStrike" cap="none" normalizeH="0" baseline="0" dirty="0" smtClean="0">
                          <a:ln>
                            <a:noFill/>
                          </a:ln>
                          <a:solidFill>
                            <a:schemeClr val="tx1"/>
                          </a:solidFill>
                          <a:effectLst/>
                          <a:latin typeface="Times New Roman" pitchFamily="18" charset="0"/>
                          <a:cs typeface="Calibri" pitchFamily="34" charset="0"/>
                        </a:rPr>
                        <a:t> A good point estimate </a:t>
                      </a:r>
                      <a:r>
                        <a:rPr kumimoji="0" lang="en-US" sz="1600" b="0" i="0" u="none" strike="noStrike" cap="none" normalizeH="0" baseline="0" dirty="0" err="1" smtClean="0">
                          <a:ln>
                            <a:noFill/>
                          </a:ln>
                          <a:solidFill>
                            <a:schemeClr val="tx1"/>
                          </a:solidFill>
                          <a:effectLst/>
                          <a:latin typeface="Times New Roman" pitchFamily="18" charset="0"/>
                          <a:cs typeface="Calibri" pitchFamily="34" charset="0"/>
                        </a:rPr>
                        <a:t>for</a:t>
                      </a:r>
                      <a:r>
                        <a:rPr kumimoji="0" lang="en-US" sz="1600" b="0" i="1" u="none" strike="noStrike" cap="none" normalizeH="0" baseline="0" dirty="0" err="1" smtClean="0">
                          <a:ln>
                            <a:noFill/>
                          </a:ln>
                          <a:solidFill>
                            <a:schemeClr val="tx1"/>
                          </a:solidFill>
                          <a:effectLst/>
                          <a:latin typeface="Times New Roman" pitchFamily="18" charset="0"/>
                          <a:cs typeface="Calibri" pitchFamily="34" charset="0"/>
                        </a:rPr>
                        <a:t>π</a:t>
                      </a:r>
                      <a:r>
                        <a:rPr kumimoji="0" lang="en-US" sz="1600" b="0" i="0" u="none" strike="noStrike" cap="none" normalizeH="0" baseline="0" dirty="0" err="1" smtClean="0">
                          <a:ln>
                            <a:noFill/>
                          </a:ln>
                          <a:solidFill>
                            <a:schemeClr val="tx1"/>
                          </a:solidFill>
                          <a:effectLst/>
                          <a:latin typeface="Times New Roman" pitchFamily="18" charset="0"/>
                          <a:cs typeface="Calibri" pitchFamily="34" charset="0"/>
                        </a:rPr>
                        <a:t>is</a:t>
                      </a:r>
                      <a:r>
                        <a:rPr kumimoji="0" lang="en-US" sz="1600" b="0" i="0" u="none" strike="noStrike" cap="none" normalizeH="0" baseline="0" dirty="0" smtClean="0">
                          <a:ln>
                            <a:noFill/>
                          </a:ln>
                          <a:solidFill>
                            <a:schemeClr val="tx1"/>
                          </a:solidFill>
                          <a:effectLst/>
                          <a:latin typeface="Times New Roman" pitchFamily="18" charset="0"/>
                          <a:cs typeface="Calibri" pitchFamily="34" charset="0"/>
                        </a:rPr>
                        <a:t> </a:t>
                      </a:r>
                      <a:endParaRPr kumimoji="0" lang="en-US" sz="1600" b="0" i="0" u="none" strike="noStrike" cap="none" normalizeH="0" baseline="0" dirty="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000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(A)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0.31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(B)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0.30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(C)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0.29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(D)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0.25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(E)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0.27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Calibri" pitchFamily="34" charset="0"/>
                        </a:rPr>
                        <a:t> </a:t>
                      </a:r>
                    </a:p>
                  </a:txBody>
                  <a:tcPr marL="0" marR="0" marT="0" marB="0" anchor="ctr" horzOverflow="overflow">
                    <a:lnL>
                      <a:noFill/>
                    </a:lnL>
                    <a:lnR>
                      <a:noFill/>
                    </a:lnR>
                    <a:lnT>
                      <a:noFill/>
                    </a:lnT>
                    <a:lnB>
                      <a:noFill/>
                    </a:lnB>
                    <a:lnTlToBr>
                      <a:noFill/>
                    </a:lnTlToBr>
                    <a:lnBlToTr>
                      <a:noFill/>
                    </a:lnBlToTr>
                    <a:noFill/>
                  </a:tcPr>
                </a:tc>
              </a:tr>
              <a:tr h="619125">
                <a:tc gridSpan="11">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Calibri" pitchFamily="34" charset="0"/>
                      </a:endParaRPr>
                    </a:p>
                    <a:p>
                      <a:pPr marL="0" marR="0" lvl="0" indent="0" algn="l" defTabSz="914400" rtl="0" eaLnBrk="1" fontAlgn="base" latinLnBrk="0" hangingPunct="1">
                        <a:lnSpc>
                          <a:spcPct val="115000"/>
                        </a:lnSpc>
                        <a:spcBef>
                          <a:spcPct val="0"/>
                        </a:spcBef>
                        <a:spcAft>
                          <a:spcPct val="0"/>
                        </a:spcAft>
                        <a:buClrTx/>
                        <a:buSzTx/>
                        <a:buFont typeface="Arial" pitchFamily="34" charset="0"/>
                        <a:buAutoNum type="arabicPeriod"/>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The lower limit of a 90% confidence interval for </a:t>
                      </a:r>
                      <a:r>
                        <a:rPr kumimoji="0" lang="en-US" sz="1600" b="0" i="1" u="none" strike="noStrike" cap="none" normalizeH="0" baseline="0" smtClean="0">
                          <a:ln>
                            <a:noFill/>
                          </a:ln>
                          <a:solidFill>
                            <a:schemeClr val="tx1"/>
                          </a:solidFill>
                          <a:effectLst/>
                          <a:latin typeface="Times New Roman" pitchFamily="18" charset="0"/>
                          <a:cs typeface="Calibri" pitchFamily="34" charset="0"/>
                        </a:rPr>
                        <a:t>π</a:t>
                      </a:r>
                      <a:r>
                        <a:rPr kumimoji="0" lang="en-US" sz="1600" b="0" i="0" u="none" strike="noStrike" cap="none" normalizeH="0" baseline="0" smtClean="0">
                          <a:ln>
                            <a:noFill/>
                          </a:ln>
                          <a:solidFill>
                            <a:schemeClr val="tx1"/>
                          </a:solidFill>
                          <a:effectLst/>
                          <a:latin typeface="Times New Roman" pitchFamily="18" charset="0"/>
                          <a:cs typeface="Calibri" pitchFamily="34" charset="0"/>
                        </a:rPr>
                        <a:t>is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000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(A)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0.2363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(B)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0.2463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(C)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0.2963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(D)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0.2063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(E)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0.2663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n-US" sz="1600" b="0" i="0" u="none" strike="noStrike" cap="none" normalizeH="0" baseline="0" smtClean="0">
                          <a:ln>
                            <a:noFill/>
                          </a:ln>
                          <a:solidFill>
                            <a:schemeClr val="tx1"/>
                          </a:solidFill>
                          <a:effectLst/>
                          <a:latin typeface="Calibri" pitchFamily="34" charset="0"/>
                          <a:cs typeface="Calibri" pitchFamily="34" charset="0"/>
                        </a:rPr>
                        <a:t> </a:t>
                      </a:r>
                    </a:p>
                  </a:txBody>
                  <a:tcPr marL="0" marR="0" marT="0" marB="0" anchor="ctr" horzOverflow="overflow">
                    <a:lnL>
                      <a:noFill/>
                    </a:lnL>
                    <a:lnR>
                      <a:noFill/>
                    </a:lnR>
                    <a:lnT>
                      <a:noFill/>
                    </a:lnT>
                    <a:lnB>
                      <a:noFill/>
                    </a:lnB>
                    <a:lnTlToBr>
                      <a:noFill/>
                    </a:lnTlToBr>
                    <a:lnBlToTr>
                      <a:noFill/>
                    </a:lnBlToTr>
                    <a:noFill/>
                  </a:tcPr>
                </a:tc>
              </a:tr>
              <a:tr h="619125">
                <a:tc gridSpan="11">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cs typeface="Calibri" pitchFamily="34" charset="0"/>
                      </a:endParaRPr>
                    </a:p>
                    <a:p>
                      <a:pPr marL="0" marR="0" lvl="0" indent="0" algn="l" defTabSz="914400" rtl="0" eaLnBrk="1" fontAlgn="base" latinLnBrk="0" hangingPunct="1">
                        <a:lnSpc>
                          <a:spcPct val="115000"/>
                        </a:lnSpc>
                        <a:spcBef>
                          <a:spcPct val="0"/>
                        </a:spcBef>
                        <a:spcAft>
                          <a:spcPct val="0"/>
                        </a:spcAft>
                        <a:buClrTx/>
                        <a:buSzTx/>
                        <a:buFont typeface="Arial" pitchFamily="34" charset="0"/>
                        <a:buAutoNum type="arabicPeriod"/>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The upper limit of a 90% confidence interval for </a:t>
                      </a:r>
                      <a:r>
                        <a:rPr kumimoji="0" lang="en-US" sz="1600" b="0" i="1" u="none" strike="noStrike" cap="none" normalizeH="0" baseline="0" smtClean="0">
                          <a:ln>
                            <a:noFill/>
                          </a:ln>
                          <a:solidFill>
                            <a:schemeClr val="tx1"/>
                          </a:solidFill>
                          <a:effectLst/>
                          <a:latin typeface="Times New Roman" pitchFamily="18" charset="0"/>
                          <a:cs typeface="Calibri" pitchFamily="34" charset="0"/>
                        </a:rPr>
                        <a:t>π</a:t>
                      </a:r>
                      <a:r>
                        <a:rPr kumimoji="0" lang="en-US" sz="1600" b="0" i="0" u="none" strike="noStrike" cap="none" normalizeH="0" baseline="0" smtClean="0">
                          <a:ln>
                            <a:noFill/>
                          </a:ln>
                          <a:solidFill>
                            <a:schemeClr val="tx1"/>
                          </a:solidFill>
                          <a:effectLst/>
                          <a:latin typeface="Times New Roman" pitchFamily="18" charset="0"/>
                          <a:cs typeface="Calibri" pitchFamily="34" charset="0"/>
                        </a:rPr>
                        <a:t>is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30003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(A)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0.3337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(B)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0.3137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(C)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0.3637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(D)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0.2937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(E)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Times New Roman" pitchFamily="18" charset="0"/>
                          <a:cs typeface="Calibri" pitchFamily="34" charset="0"/>
                        </a:rPr>
                        <a:t>0.3537 </a:t>
                      </a:r>
                      <a:endParaRPr kumimoji="0" lang="en-US" sz="1600" b="0" i="0" u="none" strike="noStrike" cap="none" normalizeH="0" baseline="0" smtClean="0">
                        <a:ln>
                          <a:noFill/>
                        </a:ln>
                        <a:solidFill>
                          <a:schemeClr val="tx1"/>
                        </a:solidFill>
                        <a:effectLst/>
                        <a:latin typeface="Calibri" pitchFamily="34" charset="0"/>
                        <a:cs typeface="Calibri" pitchFamily="34"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cs typeface="Calibri" pitchFamily="34" charset="0"/>
                        </a:rPr>
                        <a:t> </a:t>
                      </a:r>
                    </a:p>
                  </a:txBody>
                  <a:tcPr marL="0" marR="0" marT="0" marB="0" anchor="ctr" horzOverflow="overflow">
                    <a:lnL>
                      <a:noFill/>
                    </a:lnL>
                    <a:lnR>
                      <a:noFill/>
                    </a:lnR>
                    <a:lnT>
                      <a:noFill/>
                    </a:lnT>
                    <a:lnB>
                      <a:noFill/>
                    </a:lnB>
                    <a:lnTlToBr>
                      <a:noFill/>
                    </a:lnTlToBr>
                    <a:lnBlToTr>
                      <a:noFill/>
                    </a:lnBlToTr>
                    <a:noFill/>
                  </a:tcPr>
                </a:tc>
              </a:tr>
            </a:tbl>
          </a:graphicData>
        </a:graphic>
      </p:graphicFrame>
      <p:sp>
        <p:nvSpPr>
          <p:cNvPr id="162817" name="Rectangle 1"/>
          <p:cNvSpPr>
            <a:spLocks noChangeArrowheads="1"/>
          </p:cNvSpPr>
          <p:nvPr/>
        </p:nvSpPr>
        <p:spPr bwMode="auto">
          <a:xfrm>
            <a:off x="642938" y="214313"/>
            <a:ext cx="7929562" cy="252412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anchor="ctr">
            <a:spAutoFit/>
          </a:bodyPr>
          <a:lstStyle/>
          <a:p>
            <a:pPr algn="ctr" eaLnBrk="0" hangingPunct="0"/>
            <a:r>
              <a:rPr lang="en-US" sz="2400" b="1" u="sng" dirty="0" smtClean="0">
                <a:solidFill>
                  <a:srgbClr val="C00000"/>
                </a:solidFill>
                <a:latin typeface="Times New Roman" pitchFamily="18" charset="0"/>
                <a:ea typeface="Calibri" pitchFamily="34" charset="0"/>
                <a:cs typeface="Times New Roman" pitchFamily="18" charset="0"/>
              </a:rPr>
              <a:t>Exercises</a:t>
            </a:r>
            <a:r>
              <a:rPr lang="en-US" sz="2400" b="1" u="sng" dirty="0" smtClean="0">
                <a:solidFill>
                  <a:schemeClr val="tx1"/>
                </a:solidFill>
                <a:latin typeface="Calibri" pitchFamily="34" charset="0"/>
                <a:ea typeface="Calibri" pitchFamily="34" charset="0"/>
                <a:cs typeface="Times New Roman" pitchFamily="18" charset="0"/>
              </a:rPr>
              <a:t> </a:t>
            </a:r>
            <a:endParaRPr lang="en-US" sz="2400" b="1" u="sng" dirty="0">
              <a:solidFill>
                <a:srgbClr val="C00000"/>
              </a:solidFill>
              <a:latin typeface="Times New Roman" pitchFamily="18" charset="0"/>
              <a:ea typeface="Calibri" pitchFamily="34" charset="0"/>
              <a:cs typeface="Times New Roman" pitchFamily="18" charset="0"/>
            </a:endParaRPr>
          </a:p>
          <a:p>
            <a:pPr algn="ctr" eaLnBrk="0" hangingPunct="0"/>
            <a:endParaRPr lang="en-US" sz="1600" dirty="0">
              <a:solidFill>
                <a:srgbClr val="C00000"/>
              </a:solidFill>
              <a:latin typeface="Times New Roman" pitchFamily="18" charset="0"/>
              <a:cs typeface="Times New Roman" pitchFamily="18" charset="0"/>
            </a:endParaRPr>
          </a:p>
          <a:p>
            <a:pPr algn="l" eaLnBrk="0" hangingPunct="0"/>
            <a:r>
              <a:rPr lang="en-US" sz="2000" b="1" u="sng" dirty="0">
                <a:solidFill>
                  <a:srgbClr val="002060"/>
                </a:solidFill>
                <a:latin typeface="Times New Roman" pitchFamily="18" charset="0"/>
                <a:cs typeface="Times New Roman" pitchFamily="18" charset="0"/>
              </a:rPr>
              <a:t>Q1</a:t>
            </a:r>
            <a:r>
              <a:rPr lang="en-US" dirty="0">
                <a:solidFill>
                  <a:srgbClr val="002060"/>
                </a:solidFill>
                <a:latin typeface="Times New Roman" pitchFamily="18" charset="0"/>
                <a:cs typeface="Times New Roman" pitchFamily="18" charset="0"/>
              </a:rPr>
              <a:t>: A random sample of 200 students from a certain school showed that 15 students smoke. let π be the proportion of smokers in the school.</a:t>
            </a:r>
          </a:p>
          <a:p>
            <a:pPr algn="l" eaLnBrk="0" hangingPunct="0"/>
            <a:endParaRPr lang="en-US" sz="1200" dirty="0">
              <a:solidFill>
                <a:srgbClr val="002060"/>
              </a:solidFill>
              <a:latin typeface="Times New Roman" pitchFamily="18" charset="0"/>
              <a:cs typeface="Times New Roman" pitchFamily="18" charset="0"/>
            </a:endParaRPr>
          </a:p>
          <a:p>
            <a:pPr algn="l" eaLnBrk="0" hangingPunct="0">
              <a:buFontTx/>
              <a:buChar char="•"/>
            </a:pPr>
            <a:r>
              <a:rPr lang="en-US" dirty="0">
                <a:solidFill>
                  <a:srgbClr val="002060"/>
                </a:solidFill>
                <a:latin typeface="Times New Roman" pitchFamily="18" charset="0"/>
                <a:cs typeface="Times New Roman" pitchFamily="18" charset="0"/>
              </a:rPr>
              <a:t>Find a point estimate for π</a:t>
            </a:r>
            <a:endParaRPr lang="en-US" sz="1200" dirty="0">
              <a:solidFill>
                <a:srgbClr val="002060"/>
              </a:solidFill>
              <a:latin typeface="Times New Roman" pitchFamily="18" charset="0"/>
              <a:cs typeface="Times New Roman" pitchFamily="18" charset="0"/>
            </a:endParaRPr>
          </a:p>
          <a:p>
            <a:pPr algn="l" eaLnBrk="0" hangingPunct="0">
              <a:buFontTx/>
              <a:buChar char="•"/>
            </a:pPr>
            <a:r>
              <a:rPr lang="en-US" dirty="0">
                <a:solidFill>
                  <a:srgbClr val="002060"/>
                </a:solidFill>
                <a:latin typeface="Times New Roman" pitchFamily="18" charset="0"/>
                <a:cs typeface="Times New Roman" pitchFamily="18" charset="0"/>
              </a:rPr>
              <a:t>Find 95% confidence interval for π</a:t>
            </a:r>
            <a:endParaRPr lang="en-US" sz="1200" dirty="0">
              <a:solidFill>
                <a:srgbClr val="002060"/>
              </a:solidFill>
              <a:latin typeface="Times New Roman" pitchFamily="18" charset="0"/>
              <a:cs typeface="Times New Roman" pitchFamily="18" charset="0"/>
            </a:endParaRPr>
          </a:p>
          <a:p>
            <a:pPr algn="l" eaLnBrk="0" hangingPunct="0"/>
            <a:endParaRPr lang="en-US" sz="32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عنصر نائب لرقم الشريحة 1"/>
          <p:cNvSpPr>
            <a:spLocks noGrp="1"/>
          </p:cNvSpPr>
          <p:nvPr>
            <p:ph type="sldNum" sz="quarter" idx="12"/>
          </p:nvPr>
        </p:nvSpPr>
        <p:spPr>
          <a:noFill/>
        </p:spPr>
        <p:txBody>
          <a:bodyPr/>
          <a:lstStyle/>
          <a:p>
            <a:fld id="{0F286F92-24BF-40ED-8A28-192BB981DC29}" type="slidenum">
              <a:rPr lang="ar-SA" smtClean="0"/>
              <a:pPr/>
              <a:t>91</a:t>
            </a:fld>
            <a:endParaRPr lang="en-GB" smtClean="0"/>
          </a:p>
        </p:txBody>
      </p:sp>
      <p:sp>
        <p:nvSpPr>
          <p:cNvPr id="89091" name="Rectangle 1"/>
          <p:cNvSpPr>
            <a:spLocks noChangeArrowheads="1"/>
          </p:cNvSpPr>
          <p:nvPr/>
        </p:nvSpPr>
        <p:spPr bwMode="auto">
          <a:xfrm>
            <a:off x="214313" y="142875"/>
            <a:ext cx="8786812" cy="4094163"/>
          </a:xfrm>
          <a:prstGeom prst="rect">
            <a:avLst/>
          </a:prstGeom>
          <a:noFill/>
          <a:ln w="9525">
            <a:noFill/>
            <a:miter lim="800000"/>
            <a:headEnd/>
            <a:tailEnd/>
          </a:ln>
        </p:spPr>
        <p:txBody>
          <a:bodyPr anchor="ctr">
            <a:spAutoFit/>
          </a:bodyPr>
          <a:lstStyle/>
          <a:p>
            <a:pPr indent="457200" algn="l" eaLnBrk="0" hangingPunct="0"/>
            <a:r>
              <a:rPr lang="en-US" b="1" u="sng" dirty="0">
                <a:latin typeface="Times New Roman" pitchFamily="18" charset="0"/>
                <a:ea typeface="Calibri" pitchFamily="34" charset="0"/>
                <a:cs typeface="Times New Roman" pitchFamily="18" charset="0"/>
              </a:rPr>
              <a:t>Q3</a:t>
            </a:r>
            <a:r>
              <a:rPr lang="en-US" sz="1600" dirty="0">
                <a:latin typeface="Times New Roman" pitchFamily="18" charset="0"/>
                <a:ea typeface="Calibri" pitchFamily="34" charset="0"/>
                <a:cs typeface="Times New Roman" pitchFamily="18" charset="0"/>
              </a:rPr>
              <a:t>. In a random sample of 500 homes in a certain city, it is found that 114 are heated by oil. 	Let 	</a:t>
            </a:r>
            <a:r>
              <a:rPr lang="en-US" sz="1600" i="1" dirty="0">
                <a:latin typeface="Times New Roman" pitchFamily="18" charset="0"/>
                <a:ea typeface="Calibri" pitchFamily="34" charset="0"/>
                <a:cs typeface="Times New Roman" pitchFamily="18" charset="0"/>
              </a:rPr>
              <a:t>π</a:t>
            </a:r>
            <a:r>
              <a:rPr lang="en-US" sz="1600" dirty="0">
                <a:latin typeface="Times New Roman" pitchFamily="18" charset="0"/>
                <a:ea typeface="Calibri" pitchFamily="34" charset="0"/>
                <a:cs typeface="Times New Roman" pitchFamily="18" charset="0"/>
              </a:rPr>
              <a:t> be the proportion of homes in this city that are heated by oil. </a:t>
            </a:r>
            <a:endParaRPr lang="en-US" sz="1100" dirty="0">
              <a:latin typeface="Times New Roman" pitchFamily="18" charset="0"/>
              <a:ea typeface="Calibri" pitchFamily="34" charset="0"/>
              <a:cs typeface="Times New Roman" pitchFamily="18" charset="0"/>
            </a:endParaRPr>
          </a:p>
          <a:p>
            <a:pPr indent="457200" algn="l" eaLnBrk="0" hangingPunct="0"/>
            <a:r>
              <a:rPr lang="en-US" sz="1600" dirty="0">
                <a:latin typeface="Times New Roman" pitchFamily="18" charset="0"/>
                <a:ea typeface="Calibri" pitchFamily="34" charset="0"/>
                <a:cs typeface="Times New Roman" pitchFamily="18" charset="0"/>
              </a:rPr>
              <a:t>1.  Find a point estimate for </a:t>
            </a:r>
            <a:r>
              <a:rPr lang="en-US" sz="1600" i="1" dirty="0">
                <a:latin typeface="Times New Roman" pitchFamily="18" charset="0"/>
                <a:ea typeface="Calibri" pitchFamily="34" charset="0"/>
                <a:cs typeface="Times New Roman" pitchFamily="18" charset="0"/>
              </a:rPr>
              <a:t>π</a:t>
            </a:r>
            <a:r>
              <a:rPr lang="en-US" sz="1600" dirty="0">
                <a:latin typeface="Times New Roman" pitchFamily="18" charset="0"/>
                <a:ea typeface="Calibri" pitchFamily="34" charset="0"/>
                <a:cs typeface="Times New Roman" pitchFamily="18" charset="0"/>
              </a:rPr>
              <a:t>. </a:t>
            </a:r>
            <a:endParaRPr lang="en-US" sz="1100" dirty="0">
              <a:latin typeface="Times New Roman" pitchFamily="18" charset="0"/>
              <a:ea typeface="Calibri" pitchFamily="34" charset="0"/>
              <a:cs typeface="Times New Roman" pitchFamily="18" charset="0"/>
            </a:endParaRPr>
          </a:p>
          <a:p>
            <a:pPr indent="457200" algn="l" eaLnBrk="0" hangingPunct="0"/>
            <a:r>
              <a:rPr lang="en-US" sz="1600" dirty="0">
                <a:latin typeface="Times New Roman" pitchFamily="18" charset="0"/>
                <a:ea typeface="Calibri" pitchFamily="34" charset="0"/>
                <a:cs typeface="Times New Roman" pitchFamily="18" charset="0"/>
              </a:rPr>
              <a:t>2.  Construct a 98% confidence interval for </a:t>
            </a:r>
            <a:r>
              <a:rPr lang="en-US" sz="1600" i="1" dirty="0">
                <a:latin typeface="Times New Roman" pitchFamily="18" charset="0"/>
                <a:ea typeface="Calibri" pitchFamily="34" charset="0"/>
                <a:cs typeface="Times New Roman" pitchFamily="18" charset="0"/>
              </a:rPr>
              <a:t>π</a:t>
            </a:r>
            <a:r>
              <a:rPr lang="en-US" sz="1600" dirty="0">
                <a:latin typeface="Times New Roman" pitchFamily="18" charset="0"/>
                <a:ea typeface="Calibri" pitchFamily="34" charset="0"/>
                <a:cs typeface="Times New Roman" pitchFamily="18" charset="0"/>
              </a:rPr>
              <a:t>.</a:t>
            </a:r>
            <a:endParaRPr lang="en-US" sz="1100" dirty="0">
              <a:latin typeface="Times New Roman" pitchFamily="18" charset="0"/>
              <a:cs typeface="Times New Roman" pitchFamily="18" charset="0"/>
            </a:endParaRPr>
          </a:p>
          <a:p>
            <a:pPr indent="457200" algn="l" eaLnBrk="0" hangingPunct="0"/>
            <a:endParaRPr lang="en-US" sz="1600" dirty="0">
              <a:latin typeface="Times New Roman" pitchFamily="18" charset="0"/>
              <a:cs typeface="Times New Roman" pitchFamily="18" charset="0"/>
            </a:endParaRPr>
          </a:p>
          <a:p>
            <a:pPr indent="457200" algn="l" eaLnBrk="0" hangingPunct="0"/>
            <a:r>
              <a:rPr lang="en-US" b="1" u="sng" dirty="0">
                <a:latin typeface="Times New Roman" pitchFamily="18" charset="0"/>
                <a:cs typeface="Times New Roman" pitchFamily="18" charset="0"/>
              </a:rPr>
              <a:t>Q4</a:t>
            </a:r>
            <a:r>
              <a:rPr lang="en-US" sz="1600" b="1" dirty="0">
                <a:latin typeface="Times New Roman" pitchFamily="18" charset="0"/>
                <a:cs typeface="Times New Roman" pitchFamily="18" charset="0"/>
              </a:rPr>
              <a:t>.</a:t>
            </a:r>
            <a:r>
              <a:rPr lang="en-US" sz="1600" dirty="0">
                <a:latin typeface="Times New Roman" pitchFamily="18" charset="0"/>
                <a:cs typeface="Times New Roman" pitchFamily="18" charset="0"/>
              </a:rPr>
              <a:t> In a study involved 1200 car drivers, it was found that 50 car drivers do not use seat belt. </a:t>
            </a:r>
            <a:endParaRPr lang="en-US" sz="1100" dirty="0">
              <a:latin typeface="Times New Roman" pitchFamily="18" charset="0"/>
              <a:cs typeface="Times New Roman" pitchFamily="18" charset="0"/>
            </a:endParaRPr>
          </a:p>
          <a:p>
            <a:pPr indent="457200" algn="l" eaLnBrk="0" hangingPunct="0">
              <a:buFontTx/>
              <a:buChar char="•"/>
            </a:pPr>
            <a:r>
              <a:rPr lang="en-US" sz="1600" dirty="0">
                <a:latin typeface="Times New Roman" pitchFamily="18" charset="0"/>
                <a:cs typeface="Times New Roman" pitchFamily="18" charset="0"/>
              </a:rPr>
              <a:t>A point estimate for the proportion of car drivers who do not use seat belt is: </a:t>
            </a:r>
            <a:endParaRPr lang="en-US" sz="1100" dirty="0">
              <a:latin typeface="Times New Roman" pitchFamily="18" charset="0"/>
              <a:cs typeface="Times New Roman" pitchFamily="18" charset="0"/>
            </a:endParaRPr>
          </a:p>
          <a:p>
            <a:pPr indent="457200" algn="l" eaLnBrk="0" hangingPunct="0"/>
            <a:r>
              <a:rPr lang="en-US" sz="1600" dirty="0">
                <a:latin typeface="Times New Roman" pitchFamily="18" charset="0"/>
                <a:cs typeface="Times New Roman" pitchFamily="18" charset="0"/>
              </a:rPr>
              <a:t>(A) 50	 (B) 0.0417 	(C) 0.9583 	(D) 1150 	          (E) None of these </a:t>
            </a:r>
            <a:endParaRPr lang="en-US" sz="1100" dirty="0">
              <a:latin typeface="Times New Roman" pitchFamily="18" charset="0"/>
              <a:cs typeface="Times New Roman" pitchFamily="18" charset="0"/>
            </a:endParaRPr>
          </a:p>
          <a:p>
            <a:pPr indent="457200" algn="l" eaLnBrk="0" hangingPunct="0">
              <a:buFontTx/>
              <a:buChar char="•"/>
            </a:pPr>
            <a:endParaRPr lang="en-US" sz="1600" dirty="0">
              <a:latin typeface="Times New Roman" pitchFamily="18" charset="0"/>
              <a:cs typeface="Times New Roman" pitchFamily="18" charset="0"/>
            </a:endParaRPr>
          </a:p>
          <a:p>
            <a:pPr indent="457200" algn="l" eaLnBrk="0" hangingPunct="0">
              <a:buFontTx/>
              <a:buChar char="•"/>
            </a:pPr>
            <a:r>
              <a:rPr lang="en-US" sz="1600" dirty="0">
                <a:latin typeface="Times New Roman" pitchFamily="18" charset="0"/>
                <a:cs typeface="Times New Roman" pitchFamily="18" charset="0"/>
              </a:rPr>
              <a:t>The lower limit of a 95% confidence interval of the proportion of car drivers not using seat </a:t>
            </a:r>
            <a:endParaRPr lang="en-US" sz="1100" dirty="0">
              <a:latin typeface="Times New Roman" pitchFamily="18" charset="0"/>
              <a:cs typeface="Times New Roman" pitchFamily="18" charset="0"/>
            </a:endParaRPr>
          </a:p>
          <a:p>
            <a:pPr indent="457200" algn="l" eaLnBrk="0" hangingPunct="0"/>
            <a:r>
              <a:rPr lang="en-US" sz="1600" dirty="0">
                <a:latin typeface="Times New Roman" pitchFamily="18" charset="0"/>
                <a:cs typeface="Times New Roman" pitchFamily="18" charset="0"/>
              </a:rPr>
              <a:t>belt is </a:t>
            </a:r>
            <a:endParaRPr lang="en-US" sz="1100" dirty="0">
              <a:latin typeface="Times New Roman" pitchFamily="18" charset="0"/>
              <a:cs typeface="Times New Roman" pitchFamily="18" charset="0"/>
            </a:endParaRPr>
          </a:p>
          <a:p>
            <a:pPr indent="457200" algn="l" eaLnBrk="0" hangingPunct="0"/>
            <a:r>
              <a:rPr lang="en-US" sz="1600" dirty="0">
                <a:latin typeface="Times New Roman" pitchFamily="18" charset="0"/>
                <a:cs typeface="Times New Roman" pitchFamily="18" charset="0"/>
              </a:rPr>
              <a:t>(A) 0.0322 	(B) 0.0416		 (C) 0 .0304	 (D) –0.3500        (E) None of these </a:t>
            </a:r>
            <a:endParaRPr lang="en-US" sz="1100" dirty="0">
              <a:latin typeface="Times New Roman" pitchFamily="18" charset="0"/>
              <a:cs typeface="Times New Roman" pitchFamily="18" charset="0"/>
            </a:endParaRPr>
          </a:p>
          <a:p>
            <a:pPr indent="457200" algn="l" eaLnBrk="0" hangingPunct="0">
              <a:buFontTx/>
              <a:buChar char="•"/>
            </a:pPr>
            <a:endParaRPr lang="en-US" sz="1600" dirty="0">
              <a:latin typeface="Times New Roman" pitchFamily="18" charset="0"/>
              <a:cs typeface="Times New Roman" pitchFamily="18" charset="0"/>
            </a:endParaRPr>
          </a:p>
          <a:p>
            <a:pPr indent="457200" algn="l" eaLnBrk="0" hangingPunct="0">
              <a:buFontTx/>
              <a:buChar char="•"/>
            </a:pPr>
            <a:r>
              <a:rPr lang="en-US" sz="1600" dirty="0">
                <a:latin typeface="Times New Roman" pitchFamily="18" charset="0"/>
                <a:cs typeface="Times New Roman" pitchFamily="18" charset="0"/>
              </a:rPr>
              <a:t>The upper limit of a 95% confidence interval of the proportion of car drivers not using seat </a:t>
            </a:r>
            <a:endParaRPr lang="en-US" sz="1100" dirty="0">
              <a:latin typeface="Times New Roman" pitchFamily="18" charset="0"/>
              <a:cs typeface="Times New Roman" pitchFamily="18" charset="0"/>
            </a:endParaRPr>
          </a:p>
          <a:p>
            <a:pPr indent="457200" algn="l" eaLnBrk="0" hangingPunct="0"/>
            <a:r>
              <a:rPr lang="en-US" sz="1600" dirty="0">
                <a:latin typeface="Times New Roman" pitchFamily="18" charset="0"/>
                <a:cs typeface="Times New Roman" pitchFamily="18" charset="0"/>
              </a:rPr>
              <a:t>belt is </a:t>
            </a:r>
            <a:endParaRPr lang="en-US" sz="1100" dirty="0">
              <a:latin typeface="Times New Roman" pitchFamily="18" charset="0"/>
              <a:cs typeface="Times New Roman" pitchFamily="18" charset="0"/>
            </a:endParaRPr>
          </a:p>
          <a:p>
            <a:pPr indent="457200" algn="l" eaLnBrk="0" hangingPunct="0"/>
            <a:r>
              <a:rPr lang="en-US" sz="1600" dirty="0">
                <a:latin typeface="Times New Roman" pitchFamily="18" charset="0"/>
                <a:cs typeface="Times New Roman" pitchFamily="18" charset="0"/>
              </a:rPr>
              <a:t>(A) 0.0417    	 (B) 0.0530 	(C) 0.0512 	(D) 0.4333            (E) None of these</a:t>
            </a:r>
            <a:endParaRPr lang="en-US" sz="2800" dirty="0">
              <a:latin typeface="Times New Roman" pitchFamily="18" charset="0"/>
              <a:cs typeface="Times New Roman" pitchFamily="18" charset="0"/>
            </a:endParaRPr>
          </a:p>
        </p:txBody>
      </p:sp>
      <p:graphicFrame>
        <p:nvGraphicFramePr>
          <p:cNvPr id="4" name="جدول 3"/>
          <p:cNvGraphicFramePr>
            <a:graphicFrameLocks noGrp="1"/>
          </p:cNvGraphicFramePr>
          <p:nvPr/>
        </p:nvGraphicFramePr>
        <p:xfrm>
          <a:off x="1285875" y="6072188"/>
          <a:ext cx="5429288" cy="571504"/>
        </p:xfrm>
        <a:graphic>
          <a:graphicData uri="http://schemas.openxmlformats.org/drawingml/2006/table">
            <a:tbl>
              <a:tblPr/>
              <a:tblGrid>
                <a:gridCol w="4334230"/>
                <a:gridCol w="1095058"/>
              </a:tblGrid>
              <a:tr h="285752">
                <a:tc>
                  <a:txBody>
                    <a:bodyPr/>
                    <a:lstStyle/>
                    <a:p>
                      <a:pPr algn="l" rtl="0">
                        <a:lnSpc>
                          <a:spcPct val="115000"/>
                        </a:lnSpc>
                        <a:spcAft>
                          <a:spcPts val="0"/>
                        </a:spcAft>
                      </a:pPr>
                      <a:r>
                        <a:rPr lang="en-US" sz="1600">
                          <a:solidFill>
                            <a:srgbClr val="000000"/>
                          </a:solidFill>
                          <a:latin typeface="Times New Roman"/>
                          <a:ea typeface="Calibri"/>
                          <a:cs typeface="Arial"/>
                        </a:rPr>
                        <a:t>Sample size </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600">
                          <a:solidFill>
                            <a:srgbClr val="000000"/>
                          </a:solidFill>
                          <a:latin typeface="Times New Roman"/>
                          <a:ea typeface="Calibri"/>
                          <a:cs typeface="Arial"/>
                        </a:rPr>
                        <a:t>250</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5752">
                <a:tc>
                  <a:txBody>
                    <a:bodyPr/>
                    <a:lstStyle/>
                    <a:p>
                      <a:pPr algn="l" rtl="0">
                        <a:lnSpc>
                          <a:spcPct val="115000"/>
                        </a:lnSpc>
                        <a:spcAft>
                          <a:spcPts val="0"/>
                        </a:spcAft>
                      </a:pPr>
                      <a:r>
                        <a:rPr lang="en-US" sz="1600">
                          <a:solidFill>
                            <a:srgbClr val="000000"/>
                          </a:solidFill>
                          <a:latin typeface="Times New Roman"/>
                          <a:ea typeface="Calibri"/>
                          <a:cs typeface="Arial"/>
                        </a:rPr>
                        <a:t>Number of females</a:t>
                      </a:r>
                      <a:endParaRPr lang="en-US" sz="160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a:lnSpc>
                          <a:spcPct val="115000"/>
                        </a:lnSpc>
                        <a:spcAft>
                          <a:spcPts val="0"/>
                        </a:spcAft>
                      </a:pPr>
                      <a:r>
                        <a:rPr lang="en-US" sz="1600" dirty="0">
                          <a:solidFill>
                            <a:srgbClr val="000000"/>
                          </a:solidFill>
                          <a:latin typeface="Times New Roman"/>
                          <a:ea typeface="Calibri"/>
                          <a:cs typeface="Arial"/>
                        </a:rPr>
                        <a:t>120 </a:t>
                      </a:r>
                      <a:endParaRPr lang="en-US" sz="1600" dirty="0">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89103" name="Rectangle 2"/>
          <p:cNvSpPr>
            <a:spLocks noChangeArrowheads="1"/>
          </p:cNvSpPr>
          <p:nvPr/>
        </p:nvSpPr>
        <p:spPr bwMode="auto">
          <a:xfrm>
            <a:off x="642938" y="4572000"/>
            <a:ext cx="8358187" cy="1277938"/>
          </a:xfrm>
          <a:prstGeom prst="rect">
            <a:avLst/>
          </a:prstGeom>
          <a:noFill/>
          <a:ln w="9525">
            <a:noFill/>
            <a:miter lim="800000"/>
            <a:headEnd/>
            <a:tailEnd/>
          </a:ln>
        </p:spPr>
        <p:txBody>
          <a:bodyPr anchor="ctr">
            <a:spAutoFit/>
          </a:bodyPr>
          <a:lstStyle/>
          <a:p>
            <a:pPr algn="justLow" eaLnBrk="0" hangingPunct="0"/>
            <a:r>
              <a:rPr lang="en-US" b="1" u="sng">
                <a:solidFill>
                  <a:srgbClr val="002060"/>
                </a:solidFill>
                <a:latin typeface="Times New Roman" pitchFamily="18" charset="0"/>
                <a:ea typeface="Calibri" pitchFamily="34" charset="0"/>
                <a:cs typeface="Times New Roman" pitchFamily="18" charset="0"/>
              </a:rPr>
              <a:t>Q5</a:t>
            </a:r>
            <a:r>
              <a:rPr lang="en-US" sz="1600">
                <a:solidFill>
                  <a:srgbClr val="002060"/>
                </a:solidFill>
                <a:latin typeface="Times New Roman" pitchFamily="18" charset="0"/>
                <a:ea typeface="Calibri" pitchFamily="34" charset="0"/>
                <a:cs typeface="Times New Roman" pitchFamily="18" charset="0"/>
              </a:rPr>
              <a:t>. A study was conducted to make some inferences about the proportion of female employees (</a:t>
            </a:r>
            <a:r>
              <a:rPr lang="en-US" sz="1600" i="1">
                <a:solidFill>
                  <a:srgbClr val="002060"/>
                </a:solidFill>
                <a:latin typeface="Times New Roman" pitchFamily="18" charset="0"/>
                <a:ea typeface="Calibri" pitchFamily="34" charset="0"/>
                <a:cs typeface="Times New Roman" pitchFamily="18" charset="0"/>
              </a:rPr>
              <a:t>π</a:t>
            </a:r>
            <a:r>
              <a:rPr lang="en-US" sz="1600">
                <a:solidFill>
                  <a:srgbClr val="002060"/>
                </a:solidFill>
                <a:latin typeface="Times New Roman" pitchFamily="18" charset="0"/>
                <a:ea typeface="Calibri" pitchFamily="34" charset="0"/>
                <a:cs typeface="Times New Roman" pitchFamily="18" charset="0"/>
              </a:rPr>
              <a:t>) in a certain hospital. A random sample gave the following data:</a:t>
            </a:r>
          </a:p>
          <a:p>
            <a:pPr algn="justLow" eaLnBrk="0" hangingPunct="0"/>
            <a:endParaRPr lang="en-US" sz="1100">
              <a:solidFill>
                <a:srgbClr val="002060"/>
              </a:solidFill>
              <a:latin typeface="Times New Roman" pitchFamily="18" charset="0"/>
              <a:ea typeface="Calibri" pitchFamily="34" charset="0"/>
              <a:cs typeface="Times New Roman" pitchFamily="18" charset="0"/>
            </a:endParaRPr>
          </a:p>
          <a:p>
            <a:pPr algn="justLow" eaLnBrk="0" hangingPunct="0">
              <a:buFontTx/>
              <a:buChar char="•"/>
            </a:pPr>
            <a:r>
              <a:rPr lang="en-US" sz="1600">
                <a:solidFill>
                  <a:srgbClr val="002060"/>
                </a:solidFill>
                <a:latin typeface="Times New Roman" pitchFamily="18" charset="0"/>
                <a:ea typeface="Calibri" pitchFamily="34" charset="0"/>
                <a:cs typeface="Times New Roman" pitchFamily="18" charset="0"/>
              </a:rPr>
              <a:t>Calculate a point estimate (</a:t>
            </a:r>
            <a:r>
              <a:rPr lang="en-US" sz="1200">
                <a:solidFill>
                  <a:srgbClr val="002060"/>
                </a:solidFill>
                <a:latin typeface="Times New Roman" pitchFamily="18" charset="0"/>
                <a:ea typeface="Calibri" pitchFamily="34" charset="0"/>
                <a:cs typeface="Times New Roman" pitchFamily="18" charset="0"/>
              </a:rPr>
              <a:t>p</a:t>
            </a:r>
            <a:r>
              <a:rPr lang="en-US" sz="1600">
                <a:solidFill>
                  <a:srgbClr val="002060"/>
                </a:solidFill>
                <a:latin typeface="Times New Roman" pitchFamily="18" charset="0"/>
                <a:ea typeface="Calibri" pitchFamily="34" charset="0"/>
                <a:cs typeface="Times New Roman" pitchFamily="18" charset="0"/>
              </a:rPr>
              <a:t>) for the proportion of female employees (</a:t>
            </a:r>
            <a:r>
              <a:rPr lang="en-US" sz="1600" i="1">
                <a:solidFill>
                  <a:srgbClr val="002060"/>
                </a:solidFill>
                <a:latin typeface="Times New Roman" pitchFamily="18" charset="0"/>
                <a:ea typeface="Calibri" pitchFamily="34" charset="0"/>
                <a:cs typeface="Times New Roman" pitchFamily="18" charset="0"/>
              </a:rPr>
              <a:t>π</a:t>
            </a:r>
            <a:r>
              <a:rPr lang="en-US" sz="1600">
                <a:solidFill>
                  <a:srgbClr val="002060"/>
                </a:solidFill>
                <a:latin typeface="Times New Roman" pitchFamily="18" charset="0"/>
                <a:ea typeface="Calibri" pitchFamily="34" charset="0"/>
                <a:cs typeface="Times New Roman" pitchFamily="18" charset="0"/>
              </a:rPr>
              <a:t>). </a:t>
            </a:r>
            <a:endParaRPr lang="en-US" sz="1100">
              <a:solidFill>
                <a:srgbClr val="002060"/>
              </a:solidFill>
              <a:latin typeface="Times New Roman" pitchFamily="18" charset="0"/>
              <a:cs typeface="Times New Roman" pitchFamily="18" charset="0"/>
            </a:endParaRPr>
          </a:p>
          <a:p>
            <a:pPr algn="justLow" eaLnBrk="0" hangingPunct="0">
              <a:buFontTx/>
              <a:buChar char="•"/>
            </a:pPr>
            <a:r>
              <a:rPr lang="en-US" sz="1600">
                <a:solidFill>
                  <a:srgbClr val="002060"/>
                </a:solidFill>
                <a:latin typeface="Times New Roman" pitchFamily="18" charset="0"/>
                <a:cs typeface="Times New Roman" pitchFamily="18" charset="0"/>
              </a:rPr>
              <a:t>Construct a 90% confidence interval for p. </a:t>
            </a:r>
            <a:endParaRPr lang="en-US" sz="2800">
              <a:solidFill>
                <a:srgbClr val="00206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cs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GB" sz="1800" b="0" i="0" u="none" strike="noStrike" cap="none" normalizeH="0" baseline="0" smtClean="0">
            <a:ln>
              <a:noFill/>
            </a:ln>
            <a:solidFill>
              <a:schemeClr val="tx1"/>
            </a:solidFill>
            <a:effectLst/>
            <a:latin typeface="Arial" pitchFamily="34" charset="0"/>
            <a:cs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14310</TotalTime>
  <Words>10537</Words>
  <Application>Microsoft Office PowerPoint</Application>
  <PresentationFormat>On-screen Show (4:3)</PresentationFormat>
  <Paragraphs>2407</Paragraphs>
  <Slides>91</Slides>
  <Notes>49</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91</vt:i4>
      </vt:variant>
    </vt:vector>
  </HeadingPairs>
  <TitlesOfParts>
    <vt:vector size="97" baseType="lpstr">
      <vt:lpstr>Default Design</vt:lpstr>
      <vt:lpstr>Chart</vt:lpstr>
      <vt:lpstr>Equation</vt:lpstr>
      <vt:lpstr>Microsoft Office Excel 97-2003 Worksheet</vt:lpstr>
      <vt:lpstr>Worksheet</vt:lpstr>
      <vt:lpstr>معادلة</vt:lpstr>
      <vt:lpstr>106 Stat</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Example 2.2.4  By using the computer results of SPSS the plot of the number of courses in English  that student takes in a year is obtained:  </vt:lpstr>
      <vt:lpstr>Slide 24</vt:lpstr>
      <vt:lpstr>Slide 25</vt:lpstr>
      <vt:lpstr>Slide 26</vt:lpstr>
      <vt:lpstr>Slide 27</vt:lpstr>
      <vt:lpstr>Slide 28</vt:lpstr>
      <vt:lpstr>Slide 29</vt:lpstr>
      <vt:lpstr>Slide 30</vt:lpstr>
      <vt:lpstr>Slide 31</vt:lpstr>
      <vt:lpstr>Slide 32</vt:lpstr>
      <vt:lpstr>The SPSS computer results of the age of patients in one of the Riyadh hospitals are given below</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lpstr>Slide 67</vt:lpstr>
      <vt:lpstr>Slide 68</vt:lpstr>
      <vt:lpstr>Slide 69</vt:lpstr>
      <vt:lpstr>Slide 70</vt:lpstr>
      <vt:lpstr>Slide 71</vt:lpstr>
      <vt:lpstr>Slide 72</vt:lpstr>
      <vt:lpstr>Slide 73</vt:lpstr>
      <vt:lpstr>Slide 74</vt:lpstr>
      <vt:lpstr>Slide 75</vt:lpstr>
      <vt:lpstr>Slide 76</vt:lpstr>
      <vt:lpstr>Slide 77</vt:lpstr>
      <vt:lpstr>Slide 78</vt:lpstr>
      <vt:lpstr>Slide 79</vt:lpstr>
      <vt:lpstr>Slide 80</vt:lpstr>
      <vt:lpstr>Slide 81</vt:lpstr>
      <vt:lpstr>Slide 82</vt:lpstr>
      <vt:lpstr>Slide 83</vt:lpstr>
      <vt:lpstr>Slide 84</vt:lpstr>
      <vt:lpstr>Slide 85</vt:lpstr>
      <vt:lpstr>Slide 86</vt:lpstr>
      <vt:lpstr>Slide 87</vt:lpstr>
      <vt:lpstr>Slide 88</vt:lpstr>
      <vt:lpstr>Slide 89</vt:lpstr>
      <vt:lpstr>Slide 90</vt:lpstr>
      <vt:lpstr>Slide 91</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Arwa</dc:creator>
  <cp:lastModifiedBy>DELL</cp:lastModifiedBy>
  <cp:revision>946</cp:revision>
  <dcterms:created xsi:type="dcterms:W3CDTF">2008-07-15T12:31:50Z</dcterms:created>
  <dcterms:modified xsi:type="dcterms:W3CDTF">2017-02-15T11:28:16Z</dcterms:modified>
</cp:coreProperties>
</file>