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2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B779C09-9291-44E4-A7E4-6C5AA23CCDC5}" type="datetimeFigureOut">
              <a:rPr lang="en-US" smtClean="0"/>
              <a:t>16/5/2023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3AAF1A2-0AB5-4EF7-A6E3-45F46B03263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779C09-9291-44E4-A7E4-6C5AA23CCDC5}" type="datetimeFigureOut">
              <a:rPr lang="en-US" smtClean="0"/>
              <a:t>16/5/2023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AAF1A2-0AB5-4EF7-A6E3-45F46B03263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779C09-9291-44E4-A7E4-6C5AA23CCDC5}" type="datetimeFigureOut">
              <a:rPr lang="en-US" smtClean="0"/>
              <a:t>16/5/2023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AAF1A2-0AB5-4EF7-A6E3-45F46B03263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779C09-9291-44E4-A7E4-6C5AA23CCDC5}" type="datetimeFigureOut">
              <a:rPr lang="en-US" smtClean="0"/>
              <a:t>16/5/2023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AAF1A2-0AB5-4EF7-A6E3-45F46B03263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B779C09-9291-44E4-A7E4-6C5AA23CCDC5}" type="datetimeFigureOut">
              <a:rPr lang="en-US" smtClean="0"/>
              <a:t>16/5/2023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AAF1A2-0AB5-4EF7-A6E3-45F46B03263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B779C09-9291-44E4-A7E4-6C5AA23CCDC5}" type="datetimeFigureOut">
              <a:rPr lang="en-US" smtClean="0"/>
              <a:t>16/5/2023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AAF1A2-0AB5-4EF7-A6E3-45F46B03263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B779C09-9291-44E4-A7E4-6C5AA23CCDC5}" type="datetimeFigureOut">
              <a:rPr lang="en-US" smtClean="0"/>
              <a:t>16/5/2023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AAF1A2-0AB5-4EF7-A6E3-45F46B03263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B779C09-9291-44E4-A7E4-6C5AA23CCDC5}" type="datetimeFigureOut">
              <a:rPr lang="en-US" smtClean="0"/>
              <a:t>16/5/2023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AAF1A2-0AB5-4EF7-A6E3-45F46B03263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779C09-9291-44E4-A7E4-6C5AA23CCDC5}" type="datetimeFigureOut">
              <a:rPr lang="en-US" smtClean="0"/>
              <a:t>16/5/2023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AAF1A2-0AB5-4EF7-A6E3-45F46B03263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B779C09-9291-44E4-A7E4-6C5AA23CCDC5}" type="datetimeFigureOut">
              <a:rPr lang="en-US" smtClean="0"/>
              <a:t>16/5/2023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AAF1A2-0AB5-4EF7-A6E3-45F46B03263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B779C09-9291-44E4-A7E4-6C5AA23CCDC5}" type="datetimeFigureOut">
              <a:rPr lang="en-US" smtClean="0"/>
              <a:t>16/5/2023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3AAF1A2-0AB5-4EF7-A6E3-45F46B03263D}"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B779C09-9291-44E4-A7E4-6C5AA23CCDC5}" type="datetimeFigureOut">
              <a:rPr lang="en-US" smtClean="0"/>
              <a:t>16/5/2023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3AAF1A2-0AB5-4EF7-A6E3-45F46B03263D}"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381000"/>
          </a:xfrm>
        </p:spPr>
        <p:txBody>
          <a:bodyPr>
            <a:no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Environmental factors affecting </a:t>
            </a:r>
            <a:r>
              <a:rPr lang="en-US" sz="2400" b="1" dirty="0">
                <a:solidFill>
                  <a:srgbClr val="FF0000"/>
                </a:solidFill>
                <a:latin typeface="Times New Roman" panose="02020603050405020304" pitchFamily="18" charset="0"/>
                <a:cs typeface="Times New Roman" panose="02020603050405020304" pitchFamily="18" charset="0"/>
              </a:rPr>
              <a:t>fish culture</a:t>
            </a:r>
            <a:endParaRPr lang="en-US" sz="2400" dirty="0"/>
          </a:p>
        </p:txBody>
      </p:sp>
      <p:sp>
        <p:nvSpPr>
          <p:cNvPr id="3" name="Content Placeholder 2"/>
          <p:cNvSpPr>
            <a:spLocks noGrp="1"/>
          </p:cNvSpPr>
          <p:nvPr>
            <p:ph sz="half" idx="1"/>
          </p:nvPr>
        </p:nvSpPr>
        <p:spPr>
          <a:xfrm>
            <a:off x="0" y="457200"/>
            <a:ext cx="4495800" cy="6324600"/>
          </a:xfrm>
        </p:spPr>
        <p:txBody>
          <a:bodyPr>
            <a:noAutofit/>
          </a:bodyPr>
          <a:lstStyle/>
          <a:p>
            <a:pPr marL="0" indent="0">
              <a:buNone/>
            </a:pPr>
            <a:r>
              <a:rPr lang="en-US" sz="1200" b="1" dirty="0" smtClean="0">
                <a:latin typeface="Times New Roman" panose="02020603050405020304" pitchFamily="18" charset="0"/>
                <a:cs typeface="Times New Roman" panose="02020603050405020304" pitchFamily="18" charset="0"/>
              </a:rPr>
              <a:t>The aquatic environment is affected by several different factors, and these directly or indirectly affect the growth and spread of organisms in different water bodies, whether it is fresh water, brackish water, or salt water. These factors can be divided into two groups:</a:t>
            </a:r>
          </a:p>
          <a:p>
            <a:pPr marL="0" indent="0">
              <a:buNone/>
            </a:pPr>
            <a:r>
              <a:rPr lang="en-US" sz="1200" b="1" dirty="0" smtClean="0">
                <a:latin typeface="Times New Roman" panose="02020603050405020304" pitchFamily="18" charset="0"/>
                <a:cs typeface="Times New Roman" panose="02020603050405020304" pitchFamily="18" charset="0"/>
              </a:rPr>
              <a:t>  1. Abiotic factors: These include all physical and chemical factors (such as temperature, light, dissolved oxygen, water currents, etc.).</a:t>
            </a:r>
          </a:p>
          <a:p>
            <a:pPr marL="0" indent="0">
              <a:buNone/>
            </a:pPr>
            <a:r>
              <a:rPr lang="en-US" sz="1200" b="1" dirty="0" smtClean="0">
                <a:latin typeface="Times New Roman" panose="02020603050405020304" pitchFamily="18" charset="0"/>
                <a:cs typeface="Times New Roman" panose="02020603050405020304" pitchFamily="18" charset="0"/>
              </a:rPr>
              <a:t>2. Life factors: It includes all aquatic organisms present in the water surface, such as (producing organisms, consuming organisms, decomposing organisms).</a:t>
            </a:r>
          </a:p>
          <a:p>
            <a:pPr marL="0" indent="0">
              <a:buNone/>
            </a:pPr>
            <a:r>
              <a:rPr lang="en-US" sz="1200" b="1" dirty="0" smtClean="0">
                <a:latin typeface="Times New Roman" panose="02020603050405020304" pitchFamily="18" charset="0"/>
                <a:cs typeface="Times New Roman" panose="02020603050405020304" pitchFamily="18" charset="0"/>
              </a:rPr>
              <a:t>There are different measurements to assess the state of fish farming water, some of which are seasonal or semi-seasonal, such as the measurement of heavy metals, and some of them are daily or weekly, such as dissolved oxygen and nitrite. We will discuss here the daily and weekly measurements.</a:t>
            </a:r>
          </a:p>
          <a:p>
            <a:pPr marL="0" indent="0">
              <a:buNone/>
            </a:pPr>
            <a:r>
              <a:rPr lang="en-US" sz="1200" b="1" dirty="0" smtClean="0">
                <a:latin typeface="Times New Roman" panose="02020603050405020304" pitchFamily="18" charset="0"/>
                <a:cs typeface="Times New Roman" panose="02020603050405020304" pitchFamily="18" charset="0"/>
              </a:rPr>
              <a:t>First: Chemical agents:</a:t>
            </a:r>
          </a:p>
          <a:p>
            <a:pPr marL="0" indent="0">
              <a:buNone/>
            </a:pPr>
            <a:r>
              <a:rPr lang="en-US" sz="1200" b="1" dirty="0" smtClean="0">
                <a:latin typeface="Times New Roman" panose="02020603050405020304" pitchFamily="18" charset="0"/>
                <a:cs typeface="Times New Roman" panose="02020603050405020304" pitchFamily="18" charset="0"/>
              </a:rPr>
              <a:t>Dissolved oxygen:</a:t>
            </a:r>
            <a:endParaRPr lang="ar-SA" sz="1200" b="1" dirty="0" smtClean="0">
              <a:latin typeface="Times New Roman" panose="02020603050405020304" pitchFamily="18" charset="0"/>
              <a:cs typeface="Times New Roman" panose="02020603050405020304" pitchFamily="18" charset="0"/>
            </a:endParaRPr>
          </a:p>
          <a:p>
            <a:pPr marL="0" indent="0">
              <a:buNone/>
            </a:pPr>
            <a:r>
              <a:rPr lang="en-US" sz="1200" b="1" dirty="0" smtClean="0">
                <a:solidFill>
                  <a:srgbClr val="00B0F0"/>
                </a:solidFill>
                <a:latin typeface="Times New Roman" panose="02020603050405020304" pitchFamily="18" charset="0"/>
                <a:cs typeface="Times New Roman" panose="02020603050405020304" pitchFamily="18" charset="0"/>
              </a:rPr>
              <a:t>It is considered the most important factor for the life of living organisms, especially fish, in the water, when the level of dissolved oxygen in the water is high and in the optimal limits, the fish tank is safe by a very large percentage, as it is at its highest levels with sunrise, and this is affected by the process of photosynthesis.</a:t>
            </a:r>
          </a:p>
          <a:p>
            <a:pPr marL="0" indent="0">
              <a:buNone/>
            </a:pPr>
            <a:r>
              <a:rPr lang="en-US" sz="1200" b="1" dirty="0" smtClean="0">
                <a:solidFill>
                  <a:srgbClr val="00B0F0"/>
                </a:solidFill>
                <a:latin typeface="Times New Roman" panose="02020603050405020304" pitchFamily="18" charset="0"/>
                <a:cs typeface="Times New Roman" panose="02020603050405020304" pitchFamily="18" charset="0"/>
              </a:rPr>
              <a:t>  On hot days, the rate of oxygen consumption of fish increases as a result of increased activity and metabolism. On the other hand, oxygen consumption decreases in activity and metabolism. On the other hand, oxygen solubility in water decreases due to the high temperature. Its solubility in water also decreases with increasing salinity and high humidity.</a:t>
            </a:r>
          </a:p>
          <a:p>
            <a:pPr marL="0" indent="0">
              <a:buNone/>
            </a:pPr>
            <a:r>
              <a:rPr lang="en-US" sz="1200" b="1" dirty="0" smtClean="0">
                <a:solidFill>
                  <a:srgbClr val="00B0F0"/>
                </a:solidFill>
                <a:latin typeface="Times New Roman" panose="02020603050405020304" pitchFamily="18" charset="0"/>
                <a:cs typeface="Times New Roman" panose="02020603050405020304" pitchFamily="18" charset="0"/>
              </a:rPr>
              <a:t>The optimal limits for the level of dissolved oxygen in the water is to be greater than 5 mg per liter, and it is measured directly in the field by an oxygen measuring device to give a direct reading.</a:t>
            </a:r>
            <a:endParaRPr lang="en-US" sz="1200" b="1" dirty="0">
              <a:solidFill>
                <a:srgbClr val="00B0F0"/>
              </a:solidFill>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sz="half" idx="2"/>
          </p:nvPr>
        </p:nvSpPr>
        <p:spPr>
          <a:xfrm>
            <a:off x="4648200" y="457200"/>
            <a:ext cx="4419600" cy="6248400"/>
          </a:xfrm>
        </p:spPr>
        <p:txBody>
          <a:bodyPr>
            <a:normAutofit fontScale="55000" lnSpcReduction="20000"/>
          </a:bodyPr>
          <a:lstStyle/>
          <a:p>
            <a:pPr algn="r" rtl="1">
              <a:buFont typeface="Wingdings" panose="05000000000000000000" pitchFamily="2" charset="2"/>
              <a:buChar char="v"/>
            </a:pPr>
            <a:r>
              <a:rPr lang="ar-MA" b="1" dirty="0" smtClean="0">
                <a:latin typeface="Times New Roman" panose="02020603050405020304" pitchFamily="18" charset="0"/>
                <a:cs typeface="Times New Roman" panose="02020603050405020304" pitchFamily="18" charset="0"/>
              </a:rPr>
              <a:t>تتأثر البیئة المائیة بعدة عوامل مختلفة ، وهذه تؤثر بصورة مباشرة أو غیر مباشرة في نمو الأحیاء وانتشارها في المسطحات المائیة المختلفة ، سواء كانت میاه عذبة أو مویلحة  .أو میاه  مالحة ویمكن تقسیم هذه العوامل الى مجموعتین :</a:t>
            </a:r>
          </a:p>
          <a:p>
            <a:pPr marL="0" indent="0" algn="r" rtl="1">
              <a:buNone/>
            </a:pPr>
            <a:r>
              <a:rPr lang="ar-MA" b="1"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1</a:t>
            </a:r>
            <a:r>
              <a:rPr lang="ar-MA" b="1" dirty="0" smtClean="0">
                <a:solidFill>
                  <a:srgbClr val="FF0000"/>
                </a:solidFill>
                <a:latin typeface="Times New Roman" panose="02020603050405020304" pitchFamily="18" charset="0"/>
                <a:cs typeface="Times New Roman" panose="02020603050405020304" pitchFamily="18" charset="0"/>
              </a:rPr>
              <a:t>.العوامل اللاحیاتیة  :</a:t>
            </a:r>
            <a:r>
              <a:rPr lang="ar-MA" b="1" dirty="0" smtClean="0">
                <a:latin typeface="Times New Roman" panose="02020603050405020304" pitchFamily="18" charset="0"/>
                <a:cs typeface="Times New Roman" panose="02020603050405020304" pitchFamily="18" charset="0"/>
              </a:rPr>
              <a:t>وتشمل جمیع العوامل الفیزیاویة والكیمائیة  (كدرجة الحرارة ، الضوء الاوكسجین المذاب، التیارات المائیة وغیرها</a:t>
            </a:r>
            <a:r>
              <a:rPr lang="en-US" b="1" dirty="0" smtClean="0">
                <a:latin typeface="Times New Roman" panose="02020603050405020304" pitchFamily="18" charset="0"/>
                <a:cs typeface="Times New Roman" panose="02020603050405020304" pitchFamily="18" charset="0"/>
              </a:rPr>
              <a:t>(</a:t>
            </a:r>
            <a:r>
              <a:rPr lang="ar-MA" b="1" dirty="0" smtClean="0">
                <a:latin typeface="Times New Roman" panose="02020603050405020304" pitchFamily="18" charset="0"/>
                <a:cs typeface="Times New Roman" panose="02020603050405020304" pitchFamily="18" charset="0"/>
              </a:rPr>
              <a:t>. </a:t>
            </a:r>
          </a:p>
          <a:p>
            <a:pPr marL="0" indent="0" algn="r" rtl="1">
              <a:buNone/>
            </a:pPr>
            <a:r>
              <a:rPr lang="en-US" b="1" dirty="0" smtClean="0">
                <a:latin typeface="Times New Roman" panose="02020603050405020304" pitchFamily="18" charset="0"/>
                <a:cs typeface="Times New Roman" panose="02020603050405020304" pitchFamily="18" charset="0"/>
              </a:rPr>
              <a:t>2</a:t>
            </a:r>
            <a:r>
              <a:rPr lang="ar-MA" b="1" dirty="0" smtClean="0">
                <a:solidFill>
                  <a:srgbClr val="FF0000"/>
                </a:solidFill>
                <a:latin typeface="Times New Roman" panose="02020603050405020304" pitchFamily="18" charset="0"/>
                <a:cs typeface="Times New Roman" panose="02020603050405020304" pitchFamily="18" charset="0"/>
              </a:rPr>
              <a:t> .العوامل الحیاتیة: </a:t>
            </a:r>
            <a:r>
              <a:rPr lang="ar-MA" b="1" dirty="0" smtClean="0">
                <a:latin typeface="Times New Roman" panose="02020603050405020304" pitchFamily="18" charset="0"/>
                <a:cs typeface="Times New Roman" panose="02020603050405020304" pitchFamily="18" charset="0"/>
              </a:rPr>
              <a:t>وتشمل كافة الاحیاء المائیة المتواجدة في المسطح المائي مثل (الكائنات المنتجة الكائنات المستهلكة الكائنات المحللة)</a:t>
            </a:r>
          </a:p>
          <a:p>
            <a:pPr marL="0" indent="0" algn="r">
              <a:buNone/>
            </a:pPr>
            <a:r>
              <a:rPr lang="ar-MA" b="1" dirty="0" smtClean="0">
                <a:latin typeface="Times New Roman" panose="02020603050405020304" pitchFamily="18" charset="0"/>
                <a:cs typeface="Times New Roman" panose="02020603050405020304" pitchFamily="18" charset="0"/>
              </a:rPr>
              <a:t>توجد قیاسات مختلفة لتقییم حالة میاه الاستزراع السمكي منها ماهو موسمي أو نصف موسمي مثل قیاس المعادن الثقیلة ومنها ماهو یومي أو أسبوعي مثل الاوكسجین الذائب والنتریت  وسنتطرق هنا الى القیاسات الیومیة والاسبوعیة</a:t>
            </a:r>
            <a:endParaRPr lang="en-US" b="1" dirty="0" smtClean="0">
              <a:latin typeface="Times New Roman" panose="02020603050405020304" pitchFamily="18" charset="0"/>
              <a:cs typeface="Times New Roman" panose="02020603050405020304" pitchFamily="18" charset="0"/>
            </a:endParaRPr>
          </a:p>
          <a:p>
            <a:pPr marL="0" indent="0" algn="r">
              <a:buNone/>
            </a:pPr>
            <a:r>
              <a:rPr lang="ar-MA" b="1" dirty="0" smtClean="0">
                <a:solidFill>
                  <a:srgbClr val="FF0000"/>
                </a:solidFill>
                <a:latin typeface="Times New Roman" panose="02020603050405020304" pitchFamily="18" charset="0"/>
                <a:cs typeface="Times New Roman" panose="02020603050405020304" pitchFamily="18" charset="0"/>
              </a:rPr>
              <a:t>أولاً: العوامل الكيميائية :</a:t>
            </a:r>
          </a:p>
          <a:p>
            <a:pPr marL="0" indent="0" algn="r">
              <a:buNone/>
            </a:pPr>
            <a:r>
              <a:rPr lang="ar-MA" b="1" dirty="0" smtClean="0">
                <a:solidFill>
                  <a:srgbClr val="FF0000"/>
                </a:solidFill>
                <a:latin typeface="Times New Roman" panose="02020603050405020304" pitchFamily="18" charset="0"/>
                <a:cs typeface="Times New Roman" panose="02020603050405020304" pitchFamily="18" charset="0"/>
              </a:rPr>
              <a:t>الاكسجين ال</a:t>
            </a:r>
            <a:r>
              <a:rPr lang="ar-SA" b="1" dirty="0" smtClean="0">
                <a:solidFill>
                  <a:srgbClr val="FF0000"/>
                </a:solidFill>
                <a:latin typeface="Times New Roman" panose="02020603050405020304" pitchFamily="18" charset="0"/>
                <a:cs typeface="Times New Roman" panose="02020603050405020304" pitchFamily="18" charset="0"/>
              </a:rPr>
              <a:t>ذ</a:t>
            </a:r>
            <a:r>
              <a:rPr lang="ar-MA" b="1" dirty="0" smtClean="0">
                <a:solidFill>
                  <a:srgbClr val="FF0000"/>
                </a:solidFill>
                <a:latin typeface="Times New Roman" panose="02020603050405020304" pitchFamily="18" charset="0"/>
                <a:cs typeface="Times New Roman" panose="02020603050405020304" pitchFamily="18" charset="0"/>
              </a:rPr>
              <a:t>ائب:</a:t>
            </a:r>
            <a:endParaRPr lang="en-US" b="1" dirty="0" smtClean="0">
              <a:solidFill>
                <a:srgbClr val="FF0000"/>
              </a:solidFill>
              <a:latin typeface="Times New Roman" panose="02020603050405020304" pitchFamily="18" charset="0"/>
              <a:cs typeface="Times New Roman" panose="02020603050405020304" pitchFamily="18" charset="0"/>
            </a:endParaRPr>
          </a:p>
          <a:p>
            <a:pPr marL="0" indent="0" algn="r">
              <a:buNone/>
            </a:pPr>
            <a:r>
              <a:rPr lang="ar-MA" b="1" dirty="0" smtClean="0">
                <a:solidFill>
                  <a:srgbClr val="00B0F0"/>
                </a:solidFill>
                <a:latin typeface="Times New Roman" panose="02020603050405020304" pitchFamily="18" charset="0"/>
                <a:cs typeface="Times New Roman" panose="02020603050405020304" pitchFamily="18" charset="0"/>
              </a:rPr>
              <a:t>یعتبر أهم عامل لحیاة الكائنات الحیة وخصوصاً الأسماك في المیاه، عندما یكون مستوى الأكسجین الذائب في المیاه مرتفع وفى الحدود المثلى یكون الحوض السمكي آمن بنسبة كبیرة  جداً یكون في أعلى مستویاته مع شروق الشمس، وذلك تأثراً بعملیة التمثیل الضوئي.</a:t>
            </a:r>
          </a:p>
          <a:p>
            <a:pPr marL="0" indent="0" algn="r">
              <a:buNone/>
            </a:pPr>
            <a:r>
              <a:rPr lang="ar-MA" b="1" dirty="0" smtClean="0">
                <a:solidFill>
                  <a:srgbClr val="00B0F0"/>
                </a:solidFill>
                <a:latin typeface="Times New Roman" panose="02020603050405020304" pitchFamily="18" charset="0"/>
                <a:cs typeface="Times New Roman" panose="02020603050405020304" pitchFamily="18" charset="0"/>
              </a:rPr>
              <a:t> .في الأیام الحارة یزداد معدل استهلاك الأكسجین للأسماك نتیجة زیادة النشاط والتمثیل الغذائي وعلى الجانب الآخر يقل استهلاك الأوكسجین في النشاط والتمثیل الغذائي وعلى الجانب الآخر يقل دوبان الأوكسجین في الماء بسبب ارتفاع درجة الحرارة كذلك تنخفض ذوبانه  في المیاه بزیادة الملوحة والرطوبة العالیة.</a:t>
            </a:r>
          </a:p>
          <a:p>
            <a:pPr marL="0" indent="0" algn="r" rtl="1">
              <a:buNone/>
            </a:pPr>
            <a:r>
              <a:rPr lang="ar-MA" b="1" dirty="0" smtClean="0">
                <a:solidFill>
                  <a:srgbClr val="00B0F0"/>
                </a:solidFill>
                <a:latin typeface="Times New Roman" panose="02020603050405020304" pitchFamily="18" charset="0"/>
                <a:cs typeface="Times New Roman" panose="02020603050405020304" pitchFamily="18" charset="0"/>
              </a:rPr>
              <a:t>الحدود المثلى لمستوى الأكسجین الذائب في المیاه ان یكون اكبر من </a:t>
            </a:r>
            <a:r>
              <a:rPr lang="en-US" b="1" dirty="0" smtClean="0">
                <a:solidFill>
                  <a:srgbClr val="00B0F0"/>
                </a:solidFill>
                <a:latin typeface="Times New Roman" panose="02020603050405020304" pitchFamily="18" charset="0"/>
                <a:cs typeface="Times New Roman" panose="02020603050405020304" pitchFamily="18" charset="0"/>
              </a:rPr>
              <a:t>5</a:t>
            </a:r>
            <a:r>
              <a:rPr lang="ar-MA" b="1" dirty="0" smtClean="0">
                <a:solidFill>
                  <a:srgbClr val="00B0F0"/>
                </a:solidFill>
                <a:latin typeface="Times New Roman" panose="02020603050405020304" pitchFamily="18" charset="0"/>
                <a:cs typeface="Times New Roman" panose="02020603050405020304" pitchFamily="18" charset="0"/>
              </a:rPr>
              <a:t>ملجرام في اللتر ويتم قياسة في الحقل مباشررة عن طریق جهاز قیاس الاوكسجین لیعطي قراءة مباشرة </a:t>
            </a:r>
          </a:p>
          <a:p>
            <a:pPr marL="0" indent="0">
              <a:buNone/>
            </a:pPr>
            <a:endParaRPr lang="en-US" dirty="0"/>
          </a:p>
        </p:txBody>
      </p:sp>
    </p:spTree>
    <p:extLst>
      <p:ext uri="{BB962C8B-B14F-4D97-AF65-F5344CB8AC3E}">
        <p14:creationId xmlns:p14="http://schemas.microsoft.com/office/powerpoint/2010/main" val="374651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81000"/>
          </a:xfrm>
        </p:spPr>
        <p:txBody>
          <a:bodyPr>
            <a:no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Environmental factors affecting fish culture</a:t>
            </a:r>
            <a:endParaRPr lang="en-US" sz="2400" dirty="0"/>
          </a:p>
        </p:txBody>
      </p:sp>
      <p:sp>
        <p:nvSpPr>
          <p:cNvPr id="3" name="Content Placeholder 2"/>
          <p:cNvSpPr>
            <a:spLocks noGrp="1"/>
          </p:cNvSpPr>
          <p:nvPr>
            <p:ph sz="half" idx="1"/>
          </p:nvPr>
        </p:nvSpPr>
        <p:spPr>
          <a:xfrm>
            <a:off x="76200" y="457200"/>
            <a:ext cx="4572000" cy="6324600"/>
          </a:xfrm>
        </p:spPr>
        <p:txBody>
          <a:bodyPr>
            <a:noAutofit/>
          </a:bodyPr>
          <a:lstStyle/>
          <a:p>
            <a:pPr marL="0" indent="0">
              <a:buNone/>
            </a:pPr>
            <a:r>
              <a:rPr lang="en-US" sz="1200" b="1" dirty="0" smtClean="0">
                <a:solidFill>
                  <a:srgbClr val="FF0000"/>
                </a:solidFill>
                <a:latin typeface="Times New Roman" panose="02020603050405020304" pitchFamily="18" charset="0"/>
                <a:cs typeface="Times New Roman" panose="02020603050405020304" pitchFamily="18" charset="0"/>
              </a:rPr>
              <a:t>To control the oxygen level in the aquarium to a safe level, some measures must be taken, such as:</a:t>
            </a:r>
          </a:p>
          <a:p>
            <a:pPr marL="0" indent="0">
              <a:buNone/>
            </a:pPr>
            <a:r>
              <a:rPr lang="en-US" sz="1200" b="1" dirty="0" smtClean="0">
                <a:latin typeface="Times New Roman" panose="02020603050405020304" pitchFamily="18" charset="0"/>
                <a:cs typeface="Times New Roman" panose="02020603050405020304" pitchFamily="18" charset="0"/>
              </a:rPr>
              <a:t>1- Avoid excessive use of organic fertilizers. 2- Control the amount of aquatic plants in the basin</a:t>
            </a:r>
          </a:p>
          <a:p>
            <a:pPr marL="0" indent="0">
              <a:buNone/>
            </a:pPr>
            <a:r>
              <a:rPr lang="en-US" sz="1200" b="1" dirty="0" smtClean="0">
                <a:latin typeface="Times New Roman" panose="02020603050405020304" pitchFamily="18" charset="0"/>
                <a:cs typeface="Times New Roman" panose="02020603050405020304" pitchFamily="18" charset="0"/>
              </a:rPr>
              <a:t>  3- Monitoring the amount of algae in the water. </a:t>
            </a:r>
          </a:p>
          <a:p>
            <a:pPr marL="0" indent="0">
              <a:buNone/>
            </a:pPr>
            <a:r>
              <a:rPr lang="en-US" sz="1200" b="1" dirty="0" smtClean="0">
                <a:latin typeface="Times New Roman" panose="02020603050405020304" pitchFamily="18" charset="0"/>
                <a:cs typeface="Times New Roman" panose="02020603050405020304" pitchFamily="18" charset="0"/>
              </a:rPr>
              <a:t>4- Adding new water to the pond   5- Use of hobbies. </a:t>
            </a:r>
          </a:p>
          <a:p>
            <a:pPr marL="0" indent="0">
              <a:buNone/>
            </a:pPr>
            <a:r>
              <a:rPr lang="en-US" sz="1200" b="1" dirty="0" smtClean="0">
                <a:latin typeface="Times New Roman" panose="02020603050405020304" pitchFamily="18" charset="0"/>
                <a:cs typeface="Times New Roman" panose="02020603050405020304" pitchFamily="18" charset="0"/>
              </a:rPr>
              <a:t>6- Breeding fish in the pond with an appropriate storage density</a:t>
            </a:r>
          </a:p>
          <a:p>
            <a:pPr marL="0" indent="0">
              <a:buNone/>
            </a:pPr>
            <a:r>
              <a:rPr lang="en-US" sz="1200" b="1" dirty="0" smtClean="0">
                <a:solidFill>
                  <a:srgbClr val="FF0000"/>
                </a:solidFill>
                <a:latin typeface="Times New Roman" panose="02020603050405020304" pitchFamily="18" charset="0"/>
                <a:cs typeface="Times New Roman" panose="02020603050405020304" pitchFamily="18" charset="0"/>
              </a:rPr>
              <a:t>2 - The degree of pH</a:t>
            </a:r>
          </a:p>
          <a:p>
            <a:pPr marL="0" indent="0">
              <a:buNone/>
            </a:pPr>
            <a:r>
              <a:rPr lang="en-US" sz="1200" b="1" dirty="0" smtClean="0">
                <a:latin typeface="Times New Roman" panose="02020603050405020304" pitchFamily="18" charset="0"/>
                <a:cs typeface="Times New Roman" panose="02020603050405020304" pitchFamily="18" charset="0"/>
              </a:rPr>
              <a:t>Refers to the concentration of hydrogen ion in water. The higher the pH value, the more basic the medium and vice versa.</a:t>
            </a:r>
          </a:p>
          <a:p>
            <a:pPr marL="0" indent="0">
              <a:buNone/>
            </a:pPr>
            <a:r>
              <a:rPr lang="en-US" sz="1200" b="1" dirty="0" smtClean="0">
                <a:latin typeface="Times New Roman" panose="02020603050405020304" pitchFamily="18" charset="0"/>
                <a:cs typeface="Times New Roman" panose="02020603050405020304" pitchFamily="18" charset="0"/>
              </a:rPr>
              <a:t>The pH is at its highest level with sunset and its lowest level with sunrise, affected by the process of photosynthesis. The large difference between the reading of sunrise and sunset indicates the level of algae density in the basin.</a:t>
            </a:r>
          </a:p>
          <a:p>
            <a:pPr marL="0" indent="0">
              <a:buNone/>
            </a:pPr>
            <a:r>
              <a:rPr lang="en-US" sz="1200" b="1" dirty="0" smtClean="0">
                <a:solidFill>
                  <a:srgbClr val="FF0000"/>
                </a:solidFill>
                <a:latin typeface="Times New Roman" panose="02020603050405020304" pitchFamily="18" charset="0"/>
                <a:cs typeface="Times New Roman" panose="02020603050405020304" pitchFamily="18" charset="0"/>
              </a:rPr>
              <a:t>Problems resulting from high or low pH</a:t>
            </a:r>
          </a:p>
          <a:p>
            <a:pPr marL="0" indent="0">
              <a:buNone/>
            </a:pPr>
            <a:r>
              <a:rPr lang="en-US" sz="1200" b="1" dirty="0" smtClean="0">
                <a:latin typeface="Times New Roman" panose="02020603050405020304" pitchFamily="18" charset="0"/>
                <a:cs typeface="Times New Roman" panose="02020603050405020304" pitchFamily="18" charset="0"/>
              </a:rPr>
              <a:t>With an increase in the pH, the toxicity of ammonia in water increases. Its decrease reduces the percentage of dissolved inorganic phosphorus in the water, which affects the growth of algae and also leads to the solubility of heavy metals from the soil into the water and increases their toxicity. The optimum limits in fish farming are from pH ranging between 6.5-9.</a:t>
            </a:r>
          </a:p>
          <a:p>
            <a:pPr marL="0" indent="0">
              <a:buNone/>
            </a:pPr>
            <a:r>
              <a:rPr lang="en-US" sz="1200" b="1" dirty="0" smtClean="0">
                <a:solidFill>
                  <a:srgbClr val="0099FF"/>
                </a:solidFill>
                <a:latin typeface="Times New Roman" panose="02020603050405020304" pitchFamily="18" charset="0"/>
                <a:cs typeface="Times New Roman" panose="02020603050405020304" pitchFamily="18" charset="0"/>
              </a:rPr>
              <a:t>When the pH is high, it can be reduced by adding agricultural gypsum, and when it is low, quicklime can be added to correct the low </a:t>
            </a:r>
            <a:r>
              <a:rPr lang="en-US" sz="1200" b="1" dirty="0" err="1" smtClean="0">
                <a:solidFill>
                  <a:srgbClr val="0099FF"/>
                </a:solidFill>
                <a:latin typeface="Times New Roman" panose="02020603050405020304" pitchFamily="18" charset="0"/>
                <a:cs typeface="Times New Roman" panose="02020603050405020304" pitchFamily="18" charset="0"/>
              </a:rPr>
              <a:t>pH.</a:t>
            </a:r>
            <a:r>
              <a:rPr lang="en-US" sz="1200" b="1" dirty="0" smtClean="0">
                <a:solidFill>
                  <a:srgbClr val="0099FF"/>
                </a:solidFill>
                <a:latin typeface="Times New Roman" panose="02020603050405020304" pitchFamily="18" charset="0"/>
                <a:cs typeface="Times New Roman" panose="02020603050405020304" pitchFamily="18" charset="0"/>
              </a:rPr>
              <a:t> What is agricultural gypsum? It is a pure natural product of aqueous calcium sulfate, its purity reaches 99%, it has a very high softness, and it is characterized by its white color and completely dry. It is an essential source of soluble calcium used in the reclamation and improvement of alkaline and alkaline-saline soil properties.</a:t>
            </a:r>
          </a:p>
          <a:p>
            <a:pPr marL="0" indent="0">
              <a:buNone/>
            </a:pPr>
            <a:r>
              <a:rPr lang="en-US" sz="1200" b="1" dirty="0" smtClean="0">
                <a:solidFill>
                  <a:srgbClr val="0099FF"/>
                </a:solidFill>
                <a:latin typeface="Times New Roman" panose="02020603050405020304" pitchFamily="18" charset="0"/>
                <a:cs typeface="Times New Roman" panose="02020603050405020304" pitchFamily="18" charset="0"/>
              </a:rPr>
              <a:t>Quicklime is also called calcium oxide and is used as an improver for acidic soils.</a:t>
            </a:r>
            <a:endParaRPr lang="en-US" sz="1200" b="1" dirty="0">
              <a:solidFill>
                <a:srgbClr val="0099FF"/>
              </a:solidFill>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sz="half" idx="2"/>
          </p:nvPr>
        </p:nvSpPr>
        <p:spPr>
          <a:xfrm>
            <a:off x="4724400" y="533400"/>
            <a:ext cx="4419600" cy="6096000"/>
          </a:xfrm>
        </p:spPr>
        <p:txBody>
          <a:bodyPr>
            <a:normAutofit fontScale="55000" lnSpcReduction="20000"/>
          </a:bodyPr>
          <a:lstStyle/>
          <a:p>
            <a:pPr algn="r" rtl="1">
              <a:buFont typeface="Wingdings" panose="05000000000000000000" pitchFamily="2" charset="2"/>
              <a:buChar char="v"/>
            </a:pPr>
            <a:r>
              <a:rPr lang="ar-MA" b="1" dirty="0" smtClean="0">
                <a:solidFill>
                  <a:srgbClr val="FF0000"/>
                </a:solidFill>
                <a:latin typeface="Times New Roman" panose="02020603050405020304" pitchFamily="18" charset="0"/>
                <a:cs typeface="Times New Roman" panose="02020603050405020304" pitchFamily="18" charset="0"/>
              </a:rPr>
              <a:t>للتحكم في مستوى الاوكسجین بالحوض الى الحد الآمن یجب اتخاذ بعض التدابیر مثل : </a:t>
            </a:r>
          </a:p>
          <a:p>
            <a:pPr marL="0" indent="0" algn="r" rtl="1">
              <a:buNone/>
            </a:pPr>
            <a:r>
              <a:rPr lang="en-US" b="1" dirty="0" smtClean="0">
                <a:latin typeface="Times New Roman" panose="02020603050405020304" pitchFamily="18" charset="0"/>
                <a:cs typeface="Times New Roman" panose="02020603050405020304" pitchFamily="18" charset="0"/>
              </a:rPr>
              <a:t>-1</a:t>
            </a:r>
            <a:r>
              <a:rPr lang="ar-MA" b="1" dirty="0" smtClean="0">
                <a:latin typeface="Times New Roman" panose="02020603050405020304" pitchFamily="18" charset="0"/>
                <a:cs typeface="Times New Roman" panose="02020603050405020304" pitchFamily="18" charset="0"/>
              </a:rPr>
              <a:t>تجنب الإفراط في استخدام الاسمدة العضویة</a:t>
            </a:r>
            <a:r>
              <a:rPr lang="en-US" b="1" dirty="0" smtClean="0">
                <a:latin typeface="Times New Roman" panose="02020603050405020304" pitchFamily="18" charset="0"/>
                <a:cs typeface="Times New Roman" panose="02020603050405020304" pitchFamily="18" charset="0"/>
              </a:rPr>
              <a:t>                          </a:t>
            </a:r>
            <a:r>
              <a:rPr lang="ar-MA" b="1" dirty="0" smtClean="0">
                <a:latin typeface="Times New Roman" panose="02020603050405020304" pitchFamily="18" charset="0"/>
                <a:cs typeface="Times New Roman" panose="02020603050405020304" pitchFamily="18" charset="0"/>
              </a:rPr>
              <a:t> - </a:t>
            </a:r>
            <a:r>
              <a:rPr lang="en-US" b="1" dirty="0" smtClean="0">
                <a:latin typeface="Times New Roman" panose="02020603050405020304" pitchFamily="18" charset="0"/>
                <a:cs typeface="Times New Roman" panose="02020603050405020304" pitchFamily="18" charset="0"/>
              </a:rPr>
              <a:t>2</a:t>
            </a:r>
            <a:r>
              <a:rPr lang="ar-SA" b="1" dirty="0" smtClean="0">
                <a:latin typeface="Times New Roman" panose="02020603050405020304" pitchFamily="18" charset="0"/>
                <a:cs typeface="Times New Roman" panose="02020603050405020304" pitchFamily="18" charset="0"/>
              </a:rPr>
              <a:t>- </a:t>
            </a:r>
            <a:r>
              <a:rPr lang="ar-MA" b="1" dirty="0" smtClean="0">
                <a:latin typeface="Times New Roman" panose="02020603050405020304" pitchFamily="18" charset="0"/>
                <a:cs typeface="Times New Roman" panose="02020603050405020304" pitchFamily="18" charset="0"/>
              </a:rPr>
              <a:t>التحكم في كمیة النباتات المائیة في الحوض</a:t>
            </a:r>
            <a:endParaRPr lang="en-US" b="1" dirty="0" smtClean="0">
              <a:latin typeface="Times New Roman" panose="02020603050405020304" pitchFamily="18" charset="0"/>
              <a:cs typeface="Times New Roman" panose="02020603050405020304" pitchFamily="18" charset="0"/>
            </a:endParaRPr>
          </a:p>
          <a:p>
            <a:pPr marL="0" indent="0" algn="r" rtl="1">
              <a:buNone/>
            </a:pPr>
            <a:r>
              <a:rPr lang="en-US" b="1" dirty="0" smtClean="0">
                <a:latin typeface="Times New Roman" panose="02020603050405020304" pitchFamily="18" charset="0"/>
                <a:cs typeface="Times New Roman" panose="02020603050405020304" pitchFamily="18" charset="0"/>
              </a:rPr>
              <a:t>3</a:t>
            </a:r>
            <a:r>
              <a:rPr lang="ar-MA" b="1" dirty="0" smtClean="0">
                <a:latin typeface="Times New Roman" panose="02020603050405020304" pitchFamily="18" charset="0"/>
                <a:cs typeface="Times New Roman" panose="02020603050405020304" pitchFamily="18" charset="0"/>
              </a:rPr>
              <a:t>- متابعة كمیة الطحالب في المیاه </a:t>
            </a:r>
            <a:r>
              <a:rPr lang="en-US" b="1" dirty="0" smtClean="0">
                <a:latin typeface="Times New Roman" panose="02020603050405020304" pitchFamily="18" charset="0"/>
                <a:cs typeface="Times New Roman" panose="02020603050405020304" pitchFamily="18" charset="0"/>
              </a:rPr>
              <a:t>4 </a:t>
            </a:r>
            <a:r>
              <a:rPr lang="ar-MA" b="1" dirty="0" smtClean="0">
                <a:latin typeface="Times New Roman" panose="02020603050405020304" pitchFamily="18" charset="0"/>
                <a:cs typeface="Times New Roman" panose="02020603050405020304" pitchFamily="18" charset="0"/>
              </a:rPr>
              <a:t>- اضافة ماء جدید للحوض</a:t>
            </a:r>
            <a:endParaRPr lang="en-US" b="1" dirty="0" smtClean="0">
              <a:latin typeface="Times New Roman" panose="02020603050405020304" pitchFamily="18" charset="0"/>
              <a:cs typeface="Times New Roman" panose="02020603050405020304" pitchFamily="18" charset="0"/>
            </a:endParaRPr>
          </a:p>
          <a:p>
            <a:pPr marL="0" indent="0" algn="r" rtl="1">
              <a:buNone/>
            </a:pPr>
            <a:r>
              <a:rPr lang="en-US" b="1" dirty="0" smtClean="0">
                <a:latin typeface="Times New Roman" panose="02020603050405020304" pitchFamily="18" charset="0"/>
                <a:cs typeface="Times New Roman" panose="02020603050405020304" pitchFamily="18" charset="0"/>
              </a:rPr>
              <a:t>5</a:t>
            </a:r>
            <a:r>
              <a:rPr lang="ar-MA" b="1" dirty="0" smtClean="0">
                <a:latin typeface="Times New Roman" panose="02020603050405020304" pitchFamily="18" charset="0"/>
                <a:cs typeface="Times New Roman" panose="02020603050405020304" pitchFamily="18" charset="0"/>
              </a:rPr>
              <a:t> - استخدام الهوایات</a:t>
            </a:r>
            <a:r>
              <a:rPr lang="en-US" b="1" dirty="0" smtClean="0">
                <a:latin typeface="Times New Roman" panose="02020603050405020304" pitchFamily="18" charset="0"/>
                <a:cs typeface="Times New Roman" panose="02020603050405020304" pitchFamily="18" charset="0"/>
              </a:rPr>
              <a:t>                                                          </a:t>
            </a:r>
            <a:r>
              <a:rPr lang="ar-MA" b="1"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6</a:t>
            </a:r>
            <a:r>
              <a:rPr lang="ar-MA" b="1" dirty="0" smtClean="0">
                <a:latin typeface="Times New Roman" panose="02020603050405020304" pitchFamily="18" charset="0"/>
                <a:cs typeface="Times New Roman" panose="02020603050405020304" pitchFamily="18" charset="0"/>
              </a:rPr>
              <a:t>- تربیة الأسماك في الحوض بكثافة تخزینیة مناسبة</a:t>
            </a:r>
            <a:endParaRPr lang="en-US" b="1" dirty="0" smtClean="0">
              <a:latin typeface="Times New Roman" panose="02020603050405020304" pitchFamily="18" charset="0"/>
              <a:cs typeface="Times New Roman" panose="02020603050405020304" pitchFamily="18" charset="0"/>
            </a:endParaRPr>
          </a:p>
          <a:p>
            <a:pPr marL="0" indent="0" algn="r" rtl="1">
              <a:buNone/>
            </a:pPr>
            <a:r>
              <a:rPr lang="en-US" b="1" dirty="0" smtClean="0">
                <a:solidFill>
                  <a:srgbClr val="FF0000"/>
                </a:solidFill>
                <a:latin typeface="Times New Roman" panose="02020603050405020304" pitchFamily="18" charset="0"/>
                <a:cs typeface="Times New Roman" panose="02020603050405020304" pitchFamily="18" charset="0"/>
              </a:rPr>
              <a:t>2</a:t>
            </a:r>
            <a:r>
              <a:rPr lang="ar-MA" b="1" dirty="0" smtClean="0">
                <a:solidFill>
                  <a:srgbClr val="FF0000"/>
                </a:solidFill>
                <a:latin typeface="Times New Roman" panose="02020603050405020304" pitchFamily="18" charset="0"/>
                <a:cs typeface="Times New Roman" panose="02020603050405020304" pitchFamily="18" charset="0"/>
              </a:rPr>
              <a:t> </a:t>
            </a:r>
            <a:r>
              <a:rPr lang="en-US" b="1" dirty="0" smtClean="0">
                <a:solidFill>
                  <a:srgbClr val="FF0000"/>
                </a:solidFill>
                <a:latin typeface="Times New Roman" panose="02020603050405020304" pitchFamily="18" charset="0"/>
                <a:cs typeface="Times New Roman" panose="02020603050405020304" pitchFamily="18" charset="0"/>
              </a:rPr>
              <a:t>- </a:t>
            </a:r>
            <a:r>
              <a:rPr lang="ar-MA" b="1" dirty="0" smtClean="0">
                <a:solidFill>
                  <a:srgbClr val="FF0000"/>
                </a:solidFill>
                <a:latin typeface="Times New Roman" panose="02020603050405020304" pitchFamily="18" charset="0"/>
                <a:cs typeface="Times New Roman" panose="02020603050405020304" pitchFamily="18" charset="0"/>
              </a:rPr>
              <a:t> درجة الأس الهیدروجیني </a:t>
            </a:r>
            <a:r>
              <a:rPr lang="en-US" b="1" dirty="0" smtClean="0">
                <a:solidFill>
                  <a:srgbClr val="FF0000"/>
                </a:solidFill>
                <a:latin typeface="Times New Roman" panose="02020603050405020304" pitchFamily="18" charset="0"/>
                <a:cs typeface="Times New Roman" panose="02020603050405020304" pitchFamily="18" charset="0"/>
              </a:rPr>
              <a:t>pH</a:t>
            </a:r>
            <a:endParaRPr lang="ar-MA" b="1" dirty="0" smtClean="0">
              <a:solidFill>
                <a:srgbClr val="FF0000"/>
              </a:solidFill>
              <a:latin typeface="Times New Roman" panose="02020603050405020304" pitchFamily="18" charset="0"/>
              <a:cs typeface="Times New Roman" panose="02020603050405020304" pitchFamily="18" charset="0"/>
            </a:endParaRPr>
          </a:p>
          <a:p>
            <a:pPr marL="0" indent="0" algn="r">
              <a:buNone/>
            </a:pPr>
            <a:r>
              <a:rPr lang="ar-MA" b="1" dirty="0" smtClean="0">
                <a:solidFill>
                  <a:srgbClr val="0070C0"/>
                </a:solidFill>
                <a:latin typeface="Times New Roman" panose="02020603050405020304" pitchFamily="18" charset="0"/>
                <a:cs typeface="Times New Roman" panose="02020603050405020304" pitchFamily="18" charset="0"/>
              </a:rPr>
              <a:t>یشیر إلى تركیز أیون الهیدروجین في الماء .كلما زادت قیمة الاس الهیدروجیني كان الوسط  قاعدي وبالعكس.</a:t>
            </a:r>
          </a:p>
          <a:p>
            <a:pPr marL="0" indent="0" algn="r" rtl="1">
              <a:buNone/>
            </a:pPr>
            <a:r>
              <a:rPr lang="ar-MA" b="1" dirty="0" smtClean="0">
                <a:solidFill>
                  <a:srgbClr val="0070C0"/>
                </a:solidFill>
                <a:latin typeface="Times New Roman" panose="02020603050405020304" pitchFamily="18" charset="0"/>
                <a:cs typeface="Times New Roman" panose="02020603050405020304" pitchFamily="18" charset="0"/>
              </a:rPr>
              <a:t>یكون الاس الهیدروجیني في أعلى مستویاته مع غروب الشمس ویكون في أدنى مستویاته مع شروق الشمس، وذلك تأثرا بعملیة التمثیل الضوئي الفرق الكبیر بین قراءة الشروق والغروب  یدل على مستوى كثافة الطحالب بالحوض. </a:t>
            </a:r>
          </a:p>
          <a:p>
            <a:pPr marL="0" indent="0" algn="r" rtl="1">
              <a:buNone/>
            </a:pPr>
            <a:r>
              <a:rPr lang="ar-MA" b="1" dirty="0" smtClean="0">
                <a:solidFill>
                  <a:srgbClr val="FF0000"/>
                </a:solidFill>
                <a:latin typeface="Times New Roman" panose="02020603050405020304" pitchFamily="18" charset="0"/>
                <a:cs typeface="Times New Roman" panose="02020603050405020304" pitchFamily="18" charset="0"/>
              </a:rPr>
              <a:t>المشاكل الناتجة من ارتفاع او انخفاض </a:t>
            </a:r>
            <a:r>
              <a:rPr lang="en-US" b="1" dirty="0" smtClean="0">
                <a:solidFill>
                  <a:srgbClr val="FF0000"/>
                </a:solidFill>
                <a:latin typeface="Times New Roman" panose="02020603050405020304" pitchFamily="18" charset="0"/>
                <a:cs typeface="Times New Roman" panose="02020603050405020304" pitchFamily="18" charset="0"/>
              </a:rPr>
              <a:t>pH</a:t>
            </a:r>
          </a:p>
          <a:p>
            <a:pPr marL="0" indent="0" algn="r" rtl="1">
              <a:buNone/>
            </a:pPr>
            <a:r>
              <a:rPr lang="ar-MA" b="1" dirty="0" smtClean="0">
                <a:solidFill>
                  <a:srgbClr val="002060"/>
                </a:solidFill>
                <a:latin typeface="Times New Roman" panose="02020603050405020304" pitchFamily="18" charset="0"/>
                <a:cs typeface="Times New Roman" panose="02020603050405020304" pitchFamily="18" charset="0"/>
              </a:rPr>
              <a:t>بزیادة درجة ال </a:t>
            </a:r>
            <a:r>
              <a:rPr lang="en-US" b="1" dirty="0" smtClean="0">
                <a:solidFill>
                  <a:srgbClr val="002060"/>
                </a:solidFill>
                <a:latin typeface="Times New Roman" panose="02020603050405020304" pitchFamily="18" charset="0"/>
                <a:cs typeface="Times New Roman" panose="02020603050405020304" pitchFamily="18" charset="0"/>
              </a:rPr>
              <a:t>pH</a:t>
            </a:r>
            <a:r>
              <a:rPr lang="ar-MA" b="1" dirty="0" smtClean="0">
                <a:solidFill>
                  <a:srgbClr val="002060"/>
                </a:solidFill>
                <a:latin typeface="Times New Roman" panose="02020603050405020304" pitchFamily="18" charset="0"/>
                <a:cs typeface="Times New Roman" panose="02020603050405020304" pitchFamily="18" charset="0"/>
              </a:rPr>
              <a:t>تزداد سمیة الأمونیا في المیاه. انخفاضه یقلل من نسبة الفسفور غیر العضوي الذائب في .المیاه مما یؤثر على نمو الطحالب وأیضا یؤدى إلى ذوبانیة المعادن الثقیلة من التربة إلى المیاه وتزداد سمیتها والحدود المثلى في الاستزراع السمكي من</a:t>
            </a:r>
            <a:r>
              <a:rPr lang="en-US" b="1" dirty="0" smtClean="0">
                <a:solidFill>
                  <a:srgbClr val="002060"/>
                </a:solidFill>
                <a:latin typeface="Times New Roman" panose="02020603050405020304" pitchFamily="18" charset="0"/>
                <a:cs typeface="Times New Roman" panose="02020603050405020304" pitchFamily="18" charset="0"/>
              </a:rPr>
              <a:t> pH</a:t>
            </a:r>
            <a:r>
              <a:rPr lang="ar-MA" b="1" dirty="0" smtClean="0">
                <a:solidFill>
                  <a:srgbClr val="002060"/>
                </a:solidFill>
                <a:latin typeface="Times New Roman" panose="02020603050405020304" pitchFamily="18" charset="0"/>
                <a:cs typeface="Times New Roman" panose="02020603050405020304" pitchFamily="18" charset="0"/>
              </a:rPr>
              <a:t> تتراوح مابين </a:t>
            </a:r>
            <a:r>
              <a:rPr lang="en-US" b="1" dirty="0" smtClean="0">
                <a:solidFill>
                  <a:srgbClr val="002060"/>
                </a:solidFill>
                <a:latin typeface="Times New Roman" panose="02020603050405020304" pitchFamily="18" charset="0"/>
                <a:cs typeface="Times New Roman" panose="02020603050405020304" pitchFamily="18" charset="0"/>
              </a:rPr>
              <a:t>9-6.5</a:t>
            </a:r>
            <a:endParaRPr lang="ar-MA" b="1" dirty="0" smtClean="0">
              <a:solidFill>
                <a:srgbClr val="002060"/>
              </a:solidFill>
              <a:latin typeface="Times New Roman" panose="02020603050405020304" pitchFamily="18" charset="0"/>
              <a:cs typeface="Times New Roman" panose="02020603050405020304" pitchFamily="18" charset="0"/>
            </a:endParaRPr>
          </a:p>
          <a:p>
            <a:pPr marL="0" indent="0" algn="r" rtl="1">
              <a:buNone/>
            </a:pPr>
            <a:r>
              <a:rPr lang="ar-MA" b="1" dirty="0" smtClean="0">
                <a:solidFill>
                  <a:schemeClr val="accent5">
                    <a:lumMod val="75000"/>
                  </a:schemeClr>
                </a:solidFill>
                <a:latin typeface="Times New Roman" panose="02020603050405020304" pitchFamily="18" charset="0"/>
                <a:cs typeface="Times New Roman" panose="02020603050405020304" pitchFamily="18" charset="0"/>
              </a:rPr>
              <a:t>وعند ارتفاع نسبة ال </a:t>
            </a:r>
            <a:r>
              <a:rPr lang="en-US" b="1" dirty="0" smtClean="0">
                <a:solidFill>
                  <a:schemeClr val="accent5">
                    <a:lumMod val="75000"/>
                  </a:schemeClr>
                </a:solidFill>
                <a:latin typeface="Times New Roman" panose="02020603050405020304" pitchFamily="18" charset="0"/>
                <a:cs typeface="Times New Roman" panose="02020603050405020304" pitchFamily="18" charset="0"/>
              </a:rPr>
              <a:t>pH</a:t>
            </a:r>
            <a:r>
              <a:rPr lang="ar-MA" b="1" dirty="0" smtClean="0">
                <a:solidFill>
                  <a:schemeClr val="accent5">
                    <a:lumMod val="75000"/>
                  </a:schemeClr>
                </a:solidFill>
                <a:latin typeface="Times New Roman" panose="02020603050405020304" pitchFamily="18" charset="0"/>
                <a:cs typeface="Times New Roman" panose="02020603050405020304" pitchFamily="18" charset="0"/>
              </a:rPr>
              <a:t> یمكن خفضها عن طریق إضافة الجبس الزراعي، وعند انخفاضه یمكن إضافة الجیر الحي لتصحیح انخفاض</a:t>
            </a:r>
          </a:p>
          <a:p>
            <a:pPr marL="0" indent="0" algn="r" rtl="1">
              <a:buNone/>
            </a:pPr>
            <a:r>
              <a:rPr lang="ar-MA" b="1" dirty="0" smtClean="0">
                <a:solidFill>
                  <a:schemeClr val="accent5">
                    <a:lumMod val="75000"/>
                  </a:schemeClr>
                </a:solidFill>
                <a:latin typeface="Times New Roman" panose="02020603050405020304" pitchFamily="18" charset="0"/>
                <a:cs typeface="Times New Roman" panose="02020603050405020304" pitchFamily="18" charset="0"/>
              </a:rPr>
              <a:t>ما هو الجبس الزراعي؟ هو منتج طبيعي نقي من كبريتات الكالسيوم المائية تصل نقاوته الى 99% و ذو نعومة عالية جداً ويتميز بأنه أبيض اللون و جاف تماما. و هو مصدر أساسي للكالسيوم الذائب المستخدم في استصلاح و تحسين صفات التربة القلوية والقلوية الملحيه.</a:t>
            </a:r>
          </a:p>
          <a:p>
            <a:pPr marL="0" indent="0" algn="r" rtl="1">
              <a:buNone/>
            </a:pPr>
            <a:r>
              <a:rPr lang="ar-MA" b="1" dirty="0" smtClean="0">
                <a:solidFill>
                  <a:schemeClr val="accent5">
                    <a:lumMod val="75000"/>
                  </a:schemeClr>
                </a:solidFill>
                <a:latin typeface="Times New Roman" panose="02020603050405020304" pitchFamily="18" charset="0"/>
                <a:cs typeface="Times New Roman" panose="02020603050405020304" pitchFamily="18" charset="0"/>
              </a:rPr>
              <a:t>ويطلق على الجير الحي أيضًا أكسيد الكالسيوم ويستخدم كمحسّن للتربة الحامضية.</a:t>
            </a:r>
          </a:p>
          <a:p>
            <a:pPr marL="0" indent="0">
              <a:buNone/>
            </a:pPr>
            <a:endParaRPr lang="en-US" dirty="0"/>
          </a:p>
        </p:txBody>
      </p:sp>
    </p:spTree>
    <p:extLst>
      <p:ext uri="{BB962C8B-B14F-4D97-AF65-F5344CB8AC3E}">
        <p14:creationId xmlns:p14="http://schemas.microsoft.com/office/powerpoint/2010/main" val="711678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424543"/>
          </a:xfrm>
        </p:spPr>
        <p:txBody>
          <a:bodyPr>
            <a:normAutofit/>
          </a:bodyPr>
          <a:lstStyle/>
          <a:p>
            <a:pPr algn="ctr"/>
            <a:r>
              <a:rPr lang="en-US" sz="2400" b="1" dirty="0">
                <a:solidFill>
                  <a:srgbClr val="FF0000"/>
                </a:solidFill>
                <a:latin typeface="Times New Roman" panose="02020603050405020304" pitchFamily="18" charset="0"/>
                <a:cs typeface="Times New Roman" panose="02020603050405020304" pitchFamily="18" charset="0"/>
              </a:rPr>
              <a:t>culture</a:t>
            </a:r>
            <a:endParaRPr lang="en-US" sz="2400" dirty="0"/>
          </a:p>
        </p:txBody>
      </p:sp>
      <p:sp>
        <p:nvSpPr>
          <p:cNvPr id="3" name="Content Placeholder 2"/>
          <p:cNvSpPr>
            <a:spLocks noGrp="1"/>
          </p:cNvSpPr>
          <p:nvPr>
            <p:ph sz="half" idx="1"/>
          </p:nvPr>
        </p:nvSpPr>
        <p:spPr>
          <a:xfrm>
            <a:off x="0" y="381000"/>
            <a:ext cx="5181600" cy="6400800"/>
          </a:xfrm>
        </p:spPr>
        <p:txBody>
          <a:bodyPr>
            <a:noAutofit/>
          </a:bodyPr>
          <a:lstStyle/>
          <a:p>
            <a:pPr marL="0" indent="0">
              <a:buNone/>
            </a:pPr>
            <a:r>
              <a:rPr lang="en-US" sz="1100" b="1" dirty="0">
                <a:solidFill>
                  <a:srgbClr val="FF0000"/>
                </a:solidFill>
                <a:latin typeface="Times New Roman" panose="02020603050405020304" pitchFamily="18" charset="0"/>
                <a:cs typeface="Times New Roman" panose="02020603050405020304" pitchFamily="18" charset="0"/>
              </a:rPr>
              <a:t>3 - ammonia</a:t>
            </a:r>
          </a:p>
          <a:p>
            <a:pPr marL="0" indent="0">
              <a:buNone/>
            </a:pPr>
            <a:r>
              <a:rPr lang="en-US" sz="1100" b="1" dirty="0">
                <a:latin typeface="Times New Roman" panose="02020603050405020304" pitchFamily="18" charset="0"/>
                <a:cs typeface="Times New Roman" panose="02020603050405020304" pitchFamily="18" charset="0"/>
              </a:rPr>
              <a:t>One of the most important factors influencing the quality of water and the organisms present in it is the source of ammonia in the ponds is the decomposition of organic matter by bacteria in the presence of oxygen and fish waste and aquatic organisms are in two forms in water an ionized form NH4 and a non-ionized form NH3 which is the toxic form The percentage of non-ionized ammonia should not increase It was found that the increase in ammonia and the decrease in the proportion of dissolved oxygen in the summer are the most important factors that cause death in large quantities. By increasing the </a:t>
            </a:r>
            <a:r>
              <a:rPr lang="en-US" sz="1100" b="1" dirty="0" err="1">
                <a:latin typeface="Times New Roman" panose="02020603050405020304" pitchFamily="18" charset="0"/>
                <a:cs typeface="Times New Roman" panose="02020603050405020304" pitchFamily="18" charset="0"/>
              </a:rPr>
              <a:t>pH.</a:t>
            </a:r>
            <a:r>
              <a:rPr lang="en-US" sz="1100" b="1" dirty="0">
                <a:latin typeface="Times New Roman" panose="02020603050405020304" pitchFamily="18" charset="0"/>
                <a:cs typeface="Times New Roman" panose="02020603050405020304" pitchFamily="18" charset="0"/>
              </a:rPr>
              <a:t> And the temperature increases the percentage of toxic ammonia in the water with a decrease in the level of oxygen in the water. The toxicity of ammonia increases significantly. There are several steps that can be implemented to reduce the high percentage of ammonia.</a:t>
            </a:r>
          </a:p>
          <a:p>
            <a:pPr marL="0" indent="0">
              <a:buNone/>
            </a:pPr>
            <a:r>
              <a:rPr lang="en-US" sz="1100" b="1" dirty="0">
                <a:solidFill>
                  <a:srgbClr val="00B050"/>
                </a:solidFill>
                <a:latin typeface="Times New Roman" panose="02020603050405020304" pitchFamily="18" charset="0"/>
                <a:cs typeface="Times New Roman" panose="02020603050405020304" pitchFamily="18" charset="0"/>
              </a:rPr>
              <a:t>1- Reducing the quantities of feed or stopping feeding completely. </a:t>
            </a:r>
            <a:endParaRPr lang="en-US" sz="1100" b="1" dirty="0" smtClean="0">
              <a:solidFill>
                <a:srgbClr val="00B050"/>
              </a:solidFill>
              <a:latin typeface="Times New Roman" panose="02020603050405020304" pitchFamily="18" charset="0"/>
              <a:cs typeface="Times New Roman" panose="02020603050405020304" pitchFamily="18" charset="0"/>
            </a:endParaRPr>
          </a:p>
          <a:p>
            <a:pPr marL="0" indent="0">
              <a:buNone/>
            </a:pPr>
            <a:r>
              <a:rPr lang="en-US" sz="1100" b="1" dirty="0" smtClean="0">
                <a:solidFill>
                  <a:srgbClr val="00B050"/>
                </a:solidFill>
                <a:latin typeface="Times New Roman" panose="02020603050405020304" pitchFamily="18" charset="0"/>
                <a:cs typeface="Times New Roman" panose="02020603050405020304" pitchFamily="18" charset="0"/>
              </a:rPr>
              <a:t>2- </a:t>
            </a:r>
            <a:r>
              <a:rPr lang="en-US" sz="1100" b="1" dirty="0">
                <a:solidFill>
                  <a:srgbClr val="00B050"/>
                </a:solidFill>
                <a:latin typeface="Times New Roman" panose="02020603050405020304" pitchFamily="18" charset="0"/>
                <a:cs typeface="Times New Roman" panose="02020603050405020304" pitchFamily="18" charset="0"/>
              </a:rPr>
              <a:t>Changing the water and introducing new water. </a:t>
            </a:r>
            <a:endParaRPr lang="en-US" sz="1100" b="1" dirty="0" smtClean="0">
              <a:solidFill>
                <a:srgbClr val="00B050"/>
              </a:solidFill>
              <a:latin typeface="Times New Roman" panose="02020603050405020304" pitchFamily="18" charset="0"/>
              <a:cs typeface="Times New Roman" panose="02020603050405020304" pitchFamily="18" charset="0"/>
            </a:endParaRPr>
          </a:p>
          <a:p>
            <a:pPr marL="0" indent="0">
              <a:buNone/>
            </a:pPr>
            <a:r>
              <a:rPr lang="en-US" sz="1100" b="1" dirty="0" smtClean="0">
                <a:solidFill>
                  <a:srgbClr val="00B050"/>
                </a:solidFill>
                <a:latin typeface="Times New Roman" panose="02020603050405020304" pitchFamily="18" charset="0"/>
                <a:cs typeface="Times New Roman" panose="02020603050405020304" pitchFamily="18" charset="0"/>
              </a:rPr>
              <a:t>3- </a:t>
            </a:r>
            <a:r>
              <a:rPr lang="en-US" sz="1100" b="1" dirty="0">
                <a:solidFill>
                  <a:srgbClr val="00B050"/>
                </a:solidFill>
                <a:latin typeface="Times New Roman" panose="02020603050405020304" pitchFamily="18" charset="0"/>
                <a:cs typeface="Times New Roman" panose="02020603050405020304" pitchFamily="18" charset="0"/>
              </a:rPr>
              <a:t>Aeration of the basin through hobbies, for example</a:t>
            </a:r>
            <a:r>
              <a:rPr lang="en-US" sz="1100" b="1" dirty="0">
                <a:latin typeface="Times New Roman" panose="02020603050405020304" pitchFamily="18" charset="0"/>
                <a:cs typeface="Times New Roman" panose="02020603050405020304" pitchFamily="18" charset="0"/>
              </a:rPr>
              <a:t>.</a:t>
            </a:r>
          </a:p>
          <a:p>
            <a:pPr marL="0" indent="0">
              <a:buNone/>
            </a:pPr>
            <a:r>
              <a:rPr lang="en-US" sz="1100" b="1" dirty="0">
                <a:solidFill>
                  <a:srgbClr val="00B050"/>
                </a:solidFill>
                <a:latin typeface="Times New Roman" panose="02020603050405020304" pitchFamily="18" charset="0"/>
                <a:cs typeface="Times New Roman" panose="02020603050405020304" pitchFamily="18" charset="0"/>
              </a:rPr>
              <a:t>4- Reducing the density of the fish tank - 5 In critical cases, the pH is reduced</a:t>
            </a:r>
          </a:p>
          <a:p>
            <a:pPr marL="0" indent="0">
              <a:buNone/>
            </a:pPr>
            <a:r>
              <a:rPr lang="en-US" sz="1100" b="1" dirty="0">
                <a:solidFill>
                  <a:srgbClr val="FF0000"/>
                </a:solidFill>
                <a:latin typeface="Times New Roman" panose="02020603050405020304" pitchFamily="18" charset="0"/>
                <a:cs typeface="Times New Roman" panose="02020603050405020304" pitchFamily="18" charset="0"/>
              </a:rPr>
              <a:t>Ammonia measurement methods</a:t>
            </a:r>
            <a:r>
              <a:rPr lang="en-US" sz="1100" b="1" dirty="0">
                <a:latin typeface="Times New Roman" panose="02020603050405020304" pitchFamily="18" charset="0"/>
                <a:cs typeface="Times New Roman" panose="02020603050405020304" pitchFamily="18" charset="0"/>
              </a:rPr>
              <a:t>: Ammonia is measured directly digitally by means of devices that measure the degree of color and give a colorimetric result</a:t>
            </a:r>
            <a:r>
              <a:rPr lang="en-US" sz="1100" b="1" dirty="0" smtClean="0">
                <a:latin typeface="Times New Roman" panose="02020603050405020304" pitchFamily="18" charset="0"/>
                <a:cs typeface="Times New Roman" panose="02020603050405020304" pitchFamily="18" charset="0"/>
              </a:rPr>
              <a:t>. Or </a:t>
            </a:r>
            <a:r>
              <a:rPr lang="en-US" sz="1100" b="1" dirty="0">
                <a:latin typeface="Times New Roman" panose="02020603050405020304" pitchFamily="18" charset="0"/>
                <a:cs typeface="Times New Roman" panose="02020603050405020304" pitchFamily="18" charset="0"/>
              </a:rPr>
              <a:t>by means of glasses by adding materials that give a color degree that increases as the concentration of ammonia increases, and the color degree is compared to color tables. Each color degree indicates a specific reading or laboratory.</a:t>
            </a:r>
          </a:p>
          <a:p>
            <a:pPr marL="0" indent="0">
              <a:buNone/>
            </a:pPr>
            <a:r>
              <a:rPr lang="en-US" sz="1100" b="1" dirty="0">
                <a:solidFill>
                  <a:srgbClr val="FF0000"/>
                </a:solidFill>
                <a:latin typeface="Times New Roman" panose="02020603050405020304" pitchFamily="18" charset="0"/>
                <a:cs typeface="Times New Roman" panose="02020603050405020304" pitchFamily="18" charset="0"/>
              </a:rPr>
              <a:t>4- Nitrites and nitrates:</a:t>
            </a:r>
          </a:p>
          <a:p>
            <a:pPr marL="0" indent="0">
              <a:buNone/>
            </a:pPr>
            <a:r>
              <a:rPr lang="en-US" sz="1100" b="1" dirty="0">
                <a:latin typeface="Times New Roman" panose="02020603050405020304" pitchFamily="18" charset="0"/>
                <a:cs typeface="Times New Roman" panose="02020603050405020304" pitchFamily="18" charset="0"/>
              </a:rPr>
              <a:t>Nitrite is an intermediate compound in the oxidation of ammonia and its conversion to nitrate. It is an unstable compound, as it quickly oxidizes and turns into nitrate. When the oxygen level is low, the percentage of nitrite increases, which is a toxic compound, and its concentration should not exceed 0.2 mg/l. </a:t>
            </a:r>
            <a:endParaRPr lang="en-US" sz="1100" b="1" dirty="0" smtClean="0">
              <a:latin typeface="Times New Roman" panose="02020603050405020304" pitchFamily="18" charset="0"/>
              <a:cs typeface="Times New Roman" panose="02020603050405020304" pitchFamily="18" charset="0"/>
            </a:endParaRPr>
          </a:p>
          <a:p>
            <a:pPr marL="0" indent="0">
              <a:buNone/>
            </a:pPr>
            <a:r>
              <a:rPr lang="en-US" sz="1100" b="1" dirty="0" smtClean="0">
                <a:solidFill>
                  <a:srgbClr val="FF0000"/>
                </a:solidFill>
                <a:latin typeface="Times New Roman" panose="02020603050405020304" pitchFamily="18" charset="0"/>
                <a:cs typeface="Times New Roman" panose="02020603050405020304" pitchFamily="18" charset="0"/>
              </a:rPr>
              <a:t>Nitrite </a:t>
            </a:r>
            <a:r>
              <a:rPr lang="en-US" sz="1100" b="1" dirty="0">
                <a:solidFill>
                  <a:srgbClr val="FF0000"/>
                </a:solidFill>
                <a:latin typeface="Times New Roman" panose="02020603050405020304" pitchFamily="18" charset="0"/>
                <a:cs typeface="Times New Roman" panose="02020603050405020304" pitchFamily="18" charset="0"/>
              </a:rPr>
              <a:t>is called the invisible killer, as it oxidizes the hemoglobin in the blood into meta hemoglobin, turning the blood and gills to brown and hindering the breathing process, causing fish to suffocate. It damages the nervous system, liver, kidneys and spleen of fish. When the nitrite concentration increases, feeding must be stopped, the oxygen concentration raised to the maximum level, new water introduced and the water changed.</a:t>
            </a:r>
          </a:p>
          <a:p>
            <a:r>
              <a:rPr lang="en-US" sz="1100" b="1" dirty="0">
                <a:latin typeface="Times New Roman" panose="02020603050405020304" pitchFamily="18" charset="0"/>
                <a:cs typeface="Times New Roman" panose="02020603050405020304" pitchFamily="18" charset="0"/>
              </a:rPr>
              <a:t>As for nitrate, which is the final form of ammonia transformation by oxidation, it is a stable and non-toxic compound, as it is safe up to 3 mg / liter.</a:t>
            </a:r>
          </a:p>
        </p:txBody>
      </p:sp>
      <p:sp>
        <p:nvSpPr>
          <p:cNvPr id="4" name="Content Placeholder 3"/>
          <p:cNvSpPr>
            <a:spLocks noGrp="1"/>
          </p:cNvSpPr>
          <p:nvPr>
            <p:ph sz="half" idx="2"/>
          </p:nvPr>
        </p:nvSpPr>
        <p:spPr>
          <a:xfrm>
            <a:off x="5334000" y="457200"/>
            <a:ext cx="3733800" cy="6324600"/>
          </a:xfrm>
        </p:spPr>
        <p:txBody>
          <a:bodyPr>
            <a:normAutofit fontScale="47500" lnSpcReduction="20000"/>
          </a:bodyPr>
          <a:lstStyle/>
          <a:p>
            <a:pPr marL="0" indent="0" algn="r" rtl="1">
              <a:buNone/>
            </a:pPr>
            <a:r>
              <a:rPr lang="ar-MA" sz="2800" b="1" dirty="0">
                <a:solidFill>
                  <a:srgbClr val="FF0000"/>
                </a:solidFill>
                <a:latin typeface="Times New Roman" panose="02020603050405020304" pitchFamily="18" charset="0"/>
                <a:cs typeface="Times New Roman" panose="02020603050405020304" pitchFamily="18" charset="0"/>
              </a:rPr>
              <a:t>3 </a:t>
            </a:r>
            <a:r>
              <a:rPr lang="en-US" sz="2800" b="1" dirty="0">
                <a:solidFill>
                  <a:srgbClr val="FF0000"/>
                </a:solidFill>
                <a:latin typeface="Times New Roman" panose="02020603050405020304" pitchFamily="18" charset="0"/>
                <a:cs typeface="Times New Roman" panose="02020603050405020304" pitchFamily="18" charset="0"/>
              </a:rPr>
              <a:t>-</a:t>
            </a:r>
            <a:r>
              <a:rPr lang="ar-MA" sz="2800" b="1" dirty="0">
                <a:solidFill>
                  <a:srgbClr val="FF0000"/>
                </a:solidFill>
                <a:latin typeface="Times New Roman" panose="02020603050405020304" pitchFamily="18" charset="0"/>
                <a:cs typeface="Times New Roman" panose="02020603050405020304" pitchFamily="18" charset="0"/>
              </a:rPr>
              <a:t> الأمونيا</a:t>
            </a:r>
          </a:p>
          <a:p>
            <a:pPr marL="0" indent="0" algn="r" rtl="1">
              <a:buNone/>
            </a:pPr>
            <a:r>
              <a:rPr lang="ar-MA" sz="2800" b="1" dirty="0">
                <a:solidFill>
                  <a:schemeClr val="accent3">
                    <a:lumMod val="75000"/>
                  </a:schemeClr>
                </a:solidFill>
                <a:latin typeface="Times New Roman" panose="02020603050405020304" pitchFamily="18" charset="0"/>
                <a:cs typeface="Times New Roman" panose="02020603050405020304" pitchFamily="18" charset="0"/>
              </a:rPr>
              <a:t>أحد أهم العوامل المؤثرة على جودة المیاه وعلى الكائنات الحیة الموجودة بها مصدر الأمونیا في الأحواض هو تحلل المواد العضویة بالبكتیریا في وجود الاوكسجین وفضلات الأسماك والكائنات المائیة تكون في صورتین بالمیاه صورة متأینة  </a:t>
            </a:r>
            <a:r>
              <a:rPr lang="en-US" sz="2800" b="1" dirty="0">
                <a:solidFill>
                  <a:schemeClr val="accent3">
                    <a:lumMod val="75000"/>
                  </a:schemeClr>
                </a:solidFill>
                <a:latin typeface="Times New Roman" panose="02020603050405020304" pitchFamily="18" charset="0"/>
                <a:cs typeface="Times New Roman" panose="02020603050405020304" pitchFamily="18" charset="0"/>
              </a:rPr>
              <a:t>NH4 </a:t>
            </a:r>
            <a:r>
              <a:rPr lang="ar-MA" sz="2800" b="1" dirty="0">
                <a:solidFill>
                  <a:schemeClr val="accent3">
                    <a:lumMod val="75000"/>
                  </a:schemeClr>
                </a:solidFill>
                <a:latin typeface="Times New Roman" panose="02020603050405020304" pitchFamily="18" charset="0"/>
                <a:cs typeface="Times New Roman" panose="02020603050405020304" pitchFamily="18" charset="0"/>
              </a:rPr>
              <a:t>وصورة غیر متأینة </a:t>
            </a:r>
            <a:r>
              <a:rPr lang="en-US" sz="2800" b="1" dirty="0">
                <a:solidFill>
                  <a:schemeClr val="accent3">
                    <a:lumMod val="75000"/>
                  </a:schemeClr>
                </a:solidFill>
                <a:latin typeface="Times New Roman" panose="02020603050405020304" pitchFamily="18" charset="0"/>
                <a:cs typeface="Times New Roman" panose="02020603050405020304" pitchFamily="18" charset="0"/>
              </a:rPr>
              <a:t>NH3 </a:t>
            </a:r>
            <a:r>
              <a:rPr lang="ar-MA" sz="2800" b="1" dirty="0">
                <a:solidFill>
                  <a:schemeClr val="accent3">
                    <a:lumMod val="75000"/>
                  </a:schemeClr>
                </a:solidFill>
                <a:latin typeface="Times New Roman" panose="02020603050405020304" pitchFamily="18" charset="0"/>
                <a:cs typeface="Times New Roman" panose="02020603050405020304" pitchFamily="18" charset="0"/>
              </a:rPr>
              <a:t> وهي الصورة السامة یجب ان لا تزید نسبة الأمونیا الغیر متأینة عن </a:t>
            </a:r>
            <a:r>
              <a:rPr lang="en-US" sz="2800" b="1" dirty="0">
                <a:solidFill>
                  <a:schemeClr val="accent3">
                    <a:lumMod val="75000"/>
                  </a:schemeClr>
                </a:solidFill>
                <a:latin typeface="Times New Roman" panose="02020603050405020304" pitchFamily="18" charset="0"/>
                <a:cs typeface="Times New Roman" panose="02020603050405020304" pitchFamily="18" charset="0"/>
              </a:rPr>
              <a:t>0.06</a:t>
            </a:r>
            <a:r>
              <a:rPr lang="ar-MA" sz="2800" b="1" dirty="0">
                <a:solidFill>
                  <a:schemeClr val="accent3">
                    <a:lumMod val="75000"/>
                  </a:schemeClr>
                </a:solidFill>
                <a:latin typeface="Times New Roman" panose="02020603050405020304" pitchFamily="18" charset="0"/>
                <a:cs typeface="Times New Roman" panose="02020603050405020304" pitchFamily="18" charset="0"/>
              </a:rPr>
              <a:t> ملجم / لتر ووجد ان ارتفاع الأمونیا وانخفاض نسبة الأوكسجین الذائب في فصل الصیف هي أهم العوامل التي تسبب وفیات بكمیات كبیرة. بزیادة ال </a:t>
            </a:r>
            <a:r>
              <a:rPr lang="en-US" sz="2800" b="1" dirty="0">
                <a:solidFill>
                  <a:schemeClr val="accent3">
                    <a:lumMod val="75000"/>
                  </a:schemeClr>
                </a:solidFill>
                <a:latin typeface="Times New Roman" panose="02020603050405020304" pitchFamily="18" charset="0"/>
                <a:cs typeface="Times New Roman" panose="02020603050405020304" pitchFamily="18" charset="0"/>
              </a:rPr>
              <a:t>pH</a:t>
            </a:r>
            <a:r>
              <a:rPr lang="ar-MA" sz="2800" b="1" dirty="0">
                <a:solidFill>
                  <a:schemeClr val="accent3">
                    <a:lumMod val="75000"/>
                  </a:schemeClr>
                </a:solidFill>
                <a:latin typeface="Times New Roman" panose="02020603050405020304" pitchFamily="18" charset="0"/>
                <a:cs typeface="Times New Roman" panose="02020603050405020304" pitchFamily="18" charset="0"/>
              </a:rPr>
              <a:t>  . والحرارة تزداد نسبة الأمونیا السامة في المیاه بانخفاض مستوى الأكسجین بالمیاه تزداد سمیة الأمونیا بدرجة كبیرة </a:t>
            </a:r>
            <a:r>
              <a:rPr lang="ar-MA" sz="2800" b="1" dirty="0">
                <a:solidFill>
                  <a:srgbClr val="FF0000"/>
                </a:solidFill>
                <a:latin typeface="Times New Roman" panose="02020603050405020304" pitchFamily="18" charset="0"/>
                <a:cs typeface="Times New Roman" panose="02020603050405020304" pitchFamily="18" charset="0"/>
              </a:rPr>
              <a:t>یوجد عدة خطوات یمكن تنفیذها للحد من ارتفاع نسبة الامونیا  </a:t>
            </a:r>
            <a:r>
              <a:rPr lang="ar-MA" sz="2800" b="1" dirty="0">
                <a:solidFill>
                  <a:schemeClr val="accent3">
                    <a:lumMod val="75000"/>
                  </a:schemeClr>
                </a:solidFill>
                <a:latin typeface="Times New Roman" panose="02020603050405020304" pitchFamily="18" charset="0"/>
                <a:cs typeface="Times New Roman" panose="02020603050405020304" pitchFamily="18" charset="0"/>
              </a:rPr>
              <a:t>. </a:t>
            </a:r>
            <a:endParaRPr lang="en-US" sz="2800" b="1" dirty="0">
              <a:solidFill>
                <a:schemeClr val="accent3">
                  <a:lumMod val="75000"/>
                </a:schemeClr>
              </a:solidFill>
              <a:latin typeface="Times New Roman" panose="02020603050405020304" pitchFamily="18" charset="0"/>
              <a:cs typeface="Times New Roman" panose="02020603050405020304" pitchFamily="18" charset="0"/>
            </a:endParaRPr>
          </a:p>
          <a:p>
            <a:pPr marL="0" indent="0" algn="r" rtl="1">
              <a:buNone/>
            </a:pPr>
            <a:r>
              <a:rPr lang="en-US" sz="2800" b="1" dirty="0">
                <a:latin typeface="Times New Roman" panose="02020603050405020304" pitchFamily="18" charset="0"/>
                <a:cs typeface="Times New Roman" panose="02020603050405020304" pitchFamily="18" charset="0"/>
              </a:rPr>
              <a:t>1</a:t>
            </a:r>
            <a:r>
              <a:rPr lang="ar-MA" sz="2800" b="1" dirty="0">
                <a:solidFill>
                  <a:srgbClr val="00B050"/>
                </a:solidFill>
                <a:latin typeface="Times New Roman" panose="02020603050405020304" pitchFamily="18" charset="0"/>
                <a:cs typeface="Times New Roman" panose="02020603050405020304" pitchFamily="18" charset="0"/>
              </a:rPr>
              <a:t>- تقلیل كمیات العلف أو وقف التغذیة بالكامل .   </a:t>
            </a:r>
            <a:r>
              <a:rPr lang="en-US" sz="2800" b="1" dirty="0">
                <a:solidFill>
                  <a:srgbClr val="00B050"/>
                </a:solidFill>
                <a:latin typeface="Times New Roman" panose="02020603050405020304" pitchFamily="18" charset="0"/>
                <a:cs typeface="Times New Roman" panose="02020603050405020304" pitchFamily="18" charset="0"/>
              </a:rPr>
              <a:t> </a:t>
            </a:r>
            <a:endParaRPr lang="en-US" sz="2800" b="1" dirty="0" smtClean="0">
              <a:solidFill>
                <a:srgbClr val="00B050"/>
              </a:solidFill>
              <a:latin typeface="Times New Roman" panose="02020603050405020304" pitchFamily="18" charset="0"/>
              <a:cs typeface="Times New Roman" panose="02020603050405020304" pitchFamily="18" charset="0"/>
            </a:endParaRPr>
          </a:p>
          <a:p>
            <a:pPr marL="0" indent="0" algn="r" rtl="1">
              <a:buNone/>
            </a:pPr>
            <a:r>
              <a:rPr lang="en-US" sz="2800" b="1" dirty="0" smtClean="0">
                <a:solidFill>
                  <a:srgbClr val="00B050"/>
                </a:solidFill>
                <a:latin typeface="Times New Roman" panose="02020603050405020304" pitchFamily="18" charset="0"/>
                <a:cs typeface="Times New Roman" panose="02020603050405020304" pitchFamily="18" charset="0"/>
              </a:rPr>
              <a:t> </a:t>
            </a:r>
            <a:r>
              <a:rPr lang="en-US" sz="2800" b="1" dirty="0">
                <a:solidFill>
                  <a:srgbClr val="00B050"/>
                </a:solidFill>
                <a:latin typeface="Times New Roman" panose="02020603050405020304" pitchFamily="18" charset="0"/>
                <a:cs typeface="Times New Roman" panose="02020603050405020304" pitchFamily="18" charset="0"/>
              </a:rPr>
              <a:t>2</a:t>
            </a:r>
            <a:r>
              <a:rPr lang="ar-MA" sz="2800" b="1" dirty="0">
                <a:solidFill>
                  <a:srgbClr val="00B050"/>
                </a:solidFill>
                <a:latin typeface="Times New Roman" panose="02020603050405020304" pitchFamily="18" charset="0"/>
                <a:cs typeface="Times New Roman" panose="02020603050405020304" pitchFamily="18" charset="0"/>
              </a:rPr>
              <a:t>- تغییر المیاه وإدخال میاه جدیدة </a:t>
            </a:r>
            <a:r>
              <a:rPr lang="ar-MA" sz="2800" b="1" dirty="0" smtClean="0">
                <a:solidFill>
                  <a:srgbClr val="00B050"/>
                </a:solidFill>
                <a:latin typeface="Times New Roman" panose="02020603050405020304" pitchFamily="18" charset="0"/>
                <a:cs typeface="Times New Roman" panose="02020603050405020304" pitchFamily="18" charset="0"/>
              </a:rPr>
              <a:t>.</a:t>
            </a:r>
            <a:endParaRPr lang="en-US" sz="2800" b="1" dirty="0" smtClean="0">
              <a:solidFill>
                <a:srgbClr val="00B050"/>
              </a:solidFill>
              <a:latin typeface="Times New Roman" panose="02020603050405020304" pitchFamily="18" charset="0"/>
              <a:cs typeface="Times New Roman" panose="02020603050405020304" pitchFamily="18" charset="0"/>
            </a:endParaRPr>
          </a:p>
          <a:p>
            <a:pPr marL="0" indent="0" algn="r" rtl="1">
              <a:buNone/>
            </a:pPr>
            <a:r>
              <a:rPr lang="en-US" sz="2800" b="1" dirty="0" smtClean="0">
                <a:solidFill>
                  <a:srgbClr val="00B050"/>
                </a:solidFill>
                <a:latin typeface="Times New Roman" panose="02020603050405020304" pitchFamily="18" charset="0"/>
                <a:cs typeface="Times New Roman" panose="02020603050405020304" pitchFamily="18" charset="0"/>
              </a:rPr>
              <a:t>3  </a:t>
            </a:r>
            <a:r>
              <a:rPr lang="ar-MA" sz="2800" b="1" dirty="0" smtClean="0">
                <a:solidFill>
                  <a:srgbClr val="00B050"/>
                </a:solidFill>
                <a:latin typeface="Times New Roman" panose="02020603050405020304" pitchFamily="18" charset="0"/>
                <a:cs typeface="Times New Roman" panose="02020603050405020304" pitchFamily="18" charset="0"/>
              </a:rPr>
              <a:t> </a:t>
            </a:r>
            <a:r>
              <a:rPr lang="ar-MA" sz="2800" b="1" dirty="0">
                <a:solidFill>
                  <a:srgbClr val="00B050"/>
                </a:solidFill>
                <a:latin typeface="Times New Roman" panose="02020603050405020304" pitchFamily="18" charset="0"/>
                <a:cs typeface="Times New Roman" panose="02020603050405020304" pitchFamily="18" charset="0"/>
              </a:rPr>
              <a:t>- تهویة الحوض عن طریق الهوایات مثلا. </a:t>
            </a:r>
            <a:endParaRPr lang="en-US" sz="2800" b="1" dirty="0">
              <a:solidFill>
                <a:srgbClr val="00B050"/>
              </a:solidFill>
              <a:latin typeface="Times New Roman" panose="02020603050405020304" pitchFamily="18" charset="0"/>
              <a:cs typeface="Times New Roman" panose="02020603050405020304" pitchFamily="18" charset="0"/>
            </a:endParaRPr>
          </a:p>
          <a:p>
            <a:pPr marL="0" indent="0" algn="r" rtl="1">
              <a:buNone/>
            </a:pPr>
            <a:r>
              <a:rPr lang="en-US" sz="2800" b="1" dirty="0">
                <a:solidFill>
                  <a:srgbClr val="00B050"/>
                </a:solidFill>
                <a:latin typeface="Times New Roman" panose="02020603050405020304" pitchFamily="18" charset="0"/>
                <a:cs typeface="Times New Roman" panose="02020603050405020304" pitchFamily="18" charset="0"/>
              </a:rPr>
              <a:t>4</a:t>
            </a:r>
            <a:r>
              <a:rPr lang="ar-MA" sz="2800" b="1" dirty="0">
                <a:solidFill>
                  <a:srgbClr val="00B050"/>
                </a:solidFill>
                <a:latin typeface="Times New Roman" panose="02020603050405020304" pitchFamily="18" charset="0"/>
                <a:cs typeface="Times New Roman" panose="02020603050405020304" pitchFamily="18" charset="0"/>
              </a:rPr>
              <a:t>- تقلیل كثافة الحوض من </a:t>
            </a:r>
            <a:r>
              <a:rPr lang="ar-MA" sz="2800" b="1" dirty="0" smtClean="0">
                <a:solidFill>
                  <a:srgbClr val="00B050"/>
                </a:solidFill>
                <a:latin typeface="Times New Roman" panose="02020603050405020304" pitchFamily="18" charset="0"/>
                <a:cs typeface="Times New Roman" panose="02020603050405020304" pitchFamily="18" charset="0"/>
              </a:rPr>
              <a:t>الأسماك</a:t>
            </a:r>
            <a:endParaRPr lang="en-US" sz="2800" b="1" dirty="0" smtClean="0">
              <a:solidFill>
                <a:srgbClr val="00B050"/>
              </a:solidFill>
              <a:latin typeface="Times New Roman" panose="02020603050405020304" pitchFamily="18" charset="0"/>
              <a:cs typeface="Times New Roman" panose="02020603050405020304" pitchFamily="18" charset="0"/>
            </a:endParaRPr>
          </a:p>
          <a:p>
            <a:pPr marL="0" indent="0" algn="r" rtl="1">
              <a:buNone/>
            </a:pPr>
            <a:r>
              <a:rPr lang="en-US" sz="2800" b="1" dirty="0" smtClean="0">
                <a:solidFill>
                  <a:srgbClr val="00B050"/>
                </a:solidFill>
                <a:latin typeface="Times New Roman" panose="02020603050405020304" pitchFamily="18" charset="0"/>
                <a:cs typeface="Times New Roman" panose="02020603050405020304" pitchFamily="18" charset="0"/>
              </a:rPr>
              <a:t> -  5 </a:t>
            </a:r>
            <a:r>
              <a:rPr lang="ar-MA" sz="2800" b="1" dirty="0">
                <a:solidFill>
                  <a:srgbClr val="00B050"/>
                </a:solidFill>
                <a:latin typeface="Times New Roman" panose="02020603050405020304" pitchFamily="18" charset="0"/>
                <a:cs typeface="Times New Roman" panose="02020603050405020304" pitchFamily="18" charset="0"/>
              </a:rPr>
              <a:t>في الحالات الحرجة یتم تخفیض ال </a:t>
            </a:r>
            <a:r>
              <a:rPr lang="en-US" sz="2800" b="1" dirty="0">
                <a:solidFill>
                  <a:srgbClr val="00B050"/>
                </a:solidFill>
                <a:latin typeface="Times New Roman" panose="02020603050405020304" pitchFamily="18" charset="0"/>
                <a:cs typeface="Times New Roman" panose="02020603050405020304" pitchFamily="18" charset="0"/>
              </a:rPr>
              <a:t>pH</a:t>
            </a:r>
            <a:r>
              <a:rPr lang="ar-MA" sz="2800" b="1" dirty="0">
                <a:solidFill>
                  <a:srgbClr val="00B050"/>
                </a:solidFill>
                <a:latin typeface="Times New Roman" panose="02020603050405020304" pitchFamily="18" charset="0"/>
                <a:cs typeface="Times New Roman" panose="02020603050405020304" pitchFamily="18" charset="0"/>
              </a:rPr>
              <a:t>  </a:t>
            </a:r>
          </a:p>
          <a:p>
            <a:pPr marL="0" indent="0" algn="r" rtl="1">
              <a:buNone/>
            </a:pPr>
            <a:r>
              <a:rPr lang="ar-MA" sz="2800" b="1" dirty="0">
                <a:solidFill>
                  <a:srgbClr val="FF0000"/>
                </a:solidFill>
                <a:latin typeface="Times New Roman" panose="02020603050405020304" pitchFamily="18" charset="0"/>
                <a:cs typeface="Times New Roman" panose="02020603050405020304" pitchFamily="18" charset="0"/>
              </a:rPr>
              <a:t>طرق قیاس الامونیا:</a:t>
            </a:r>
            <a:r>
              <a:rPr lang="ar-MA" sz="2800" b="1" dirty="0">
                <a:latin typeface="Times New Roman" panose="02020603050405020304" pitchFamily="18" charset="0"/>
                <a:cs typeface="Times New Roman" panose="02020603050405020304" pitchFamily="18" charset="0"/>
              </a:rPr>
              <a:t> یتم قیاسها الأمونيا رقمیة مباشرة وذلك عن طریق أجهزة تقیس درجة اللون وتعطى نتیجة </a:t>
            </a:r>
            <a:r>
              <a:rPr lang="en-US" sz="2800" b="1" dirty="0">
                <a:latin typeface="Times New Roman" panose="02020603050405020304" pitchFamily="18" charset="0"/>
                <a:cs typeface="Times New Roman" panose="02020603050405020304" pitchFamily="18" charset="0"/>
              </a:rPr>
              <a:t>Colorimetric</a:t>
            </a:r>
            <a:r>
              <a:rPr lang="ar-MA" sz="2800" b="1" dirty="0">
                <a:latin typeface="Times New Roman" panose="02020603050405020304" pitchFamily="18" charset="0"/>
                <a:cs typeface="Times New Roman" panose="02020603050405020304" pitchFamily="18" charset="0"/>
              </a:rPr>
              <a:t>. </a:t>
            </a:r>
          </a:p>
          <a:p>
            <a:pPr marL="0" indent="0" algn="r" rtl="1">
              <a:buNone/>
            </a:pPr>
            <a:r>
              <a:rPr lang="ar-MA" sz="2800" b="1" dirty="0">
                <a:latin typeface="Times New Roman" panose="02020603050405020304" pitchFamily="18" charset="0"/>
                <a:cs typeface="Times New Roman" panose="02020603050405020304" pitchFamily="18" charset="0"/>
              </a:rPr>
              <a:t>أو عن طریق كاسات بإضافة مواد تعطى درجة لون تزداد كلما زاد تركیز الأمونیا ویتم مقارنة درجة اللون بجداول .لونیة كل درجة لون تشیر لقراءة معینة او مختبریا.</a:t>
            </a:r>
            <a:endParaRPr lang="en-US" sz="2800" b="1" dirty="0">
              <a:latin typeface="Times New Roman" panose="02020603050405020304" pitchFamily="18" charset="0"/>
              <a:cs typeface="Times New Roman" panose="02020603050405020304" pitchFamily="18" charset="0"/>
            </a:endParaRPr>
          </a:p>
          <a:p>
            <a:pPr marL="0" indent="0" algn="r" rtl="1">
              <a:buNone/>
            </a:pPr>
            <a:r>
              <a:rPr lang="en-US" sz="2800" b="1" dirty="0">
                <a:solidFill>
                  <a:srgbClr val="FF0000"/>
                </a:solidFill>
                <a:latin typeface="Times New Roman" panose="02020603050405020304" pitchFamily="18" charset="0"/>
                <a:cs typeface="Times New Roman" panose="02020603050405020304" pitchFamily="18" charset="0"/>
              </a:rPr>
              <a:t>- 4 </a:t>
            </a:r>
            <a:r>
              <a:rPr lang="ar-MA" sz="2800" b="1" dirty="0">
                <a:solidFill>
                  <a:srgbClr val="FF0000"/>
                </a:solidFill>
                <a:latin typeface="Times New Roman" panose="02020603050405020304" pitchFamily="18" charset="0"/>
                <a:cs typeface="Times New Roman" panose="02020603050405020304" pitchFamily="18" charset="0"/>
              </a:rPr>
              <a:t> النتریت والنترات : </a:t>
            </a:r>
          </a:p>
          <a:p>
            <a:pPr marL="0" indent="0" algn="r" rtl="1">
              <a:buNone/>
            </a:pPr>
            <a:r>
              <a:rPr lang="ar-MA" sz="2800" b="1" dirty="0">
                <a:solidFill>
                  <a:srgbClr val="FF0000"/>
                </a:solidFill>
                <a:latin typeface="Times New Roman" panose="02020603050405020304" pitchFamily="18" charset="0"/>
                <a:cs typeface="Times New Roman" panose="02020603050405020304" pitchFamily="18" charset="0"/>
              </a:rPr>
              <a:t>النتریت </a:t>
            </a:r>
            <a:r>
              <a:rPr lang="ar-MA" sz="2800" b="1" dirty="0">
                <a:solidFill>
                  <a:srgbClr val="0070C0"/>
                </a:solidFill>
                <a:latin typeface="Times New Roman" panose="02020603050405020304" pitchFamily="18" charset="0"/>
                <a:cs typeface="Times New Roman" panose="02020603050405020304" pitchFamily="18" charset="0"/>
              </a:rPr>
              <a:t>هو مركب وسطى في أكسدة الأمونیا وتحولها إلى نترات. وهو مركب غیر ثابت حیث یتأكسد بسرعة ویتحول إلى نترات . عندما یكون مستوى الأوكسجین منخفض تزداد    نسبة النتریت وهو مركب سام ویجب ألا یزید تركیزه عن </a:t>
            </a:r>
            <a:r>
              <a:rPr lang="en-US" sz="2800" b="1" dirty="0">
                <a:solidFill>
                  <a:srgbClr val="0070C0"/>
                </a:solidFill>
                <a:latin typeface="Times New Roman" panose="02020603050405020304" pitchFamily="18" charset="0"/>
                <a:cs typeface="Times New Roman" panose="02020603050405020304" pitchFamily="18" charset="0"/>
              </a:rPr>
              <a:t>0. 2</a:t>
            </a:r>
            <a:r>
              <a:rPr lang="ar-MA" sz="2800" b="1" dirty="0">
                <a:solidFill>
                  <a:srgbClr val="0070C0"/>
                </a:solidFill>
                <a:latin typeface="Times New Roman" panose="02020603050405020304" pitchFamily="18" charset="0"/>
                <a:cs typeface="Times New Roman" panose="02020603050405020304" pitchFamily="18" charset="0"/>
              </a:rPr>
              <a:t> ملجرام/لتر </a:t>
            </a:r>
            <a:r>
              <a:rPr lang="ar-MA" sz="2800" b="1" dirty="0">
                <a:solidFill>
                  <a:srgbClr val="C00000"/>
                </a:solidFill>
                <a:latin typeface="Times New Roman" panose="02020603050405020304" pitchFamily="18" charset="0"/>
                <a:cs typeface="Times New Roman" panose="02020603050405020304" pitchFamily="18" charset="0"/>
              </a:rPr>
              <a:t>والنتریت </a:t>
            </a:r>
            <a:r>
              <a:rPr lang="ar-MA" sz="2800" b="1" dirty="0">
                <a:solidFill>
                  <a:srgbClr val="990000"/>
                </a:solidFill>
                <a:latin typeface="Times New Roman" panose="02020603050405020304" pitchFamily="18" charset="0"/>
                <a:cs typeface="Times New Roman" panose="02020603050405020304" pitchFamily="18" charset="0"/>
              </a:rPr>
              <a:t>یطلق علیه القاتل الغیر مرئي حیث انه یؤكسد الهیموجلوبین في الدم إلى میتا هیموجلوبین فیحول الدم والخیاشیم إلى اللون البنى ویعوق عملیة التنفس فیسبب اختناق للأسماك، ویلحق الضرر بالجهاز العصبي والكبد والكلى والطحال للأسماك . </a:t>
            </a:r>
            <a:r>
              <a:rPr lang="ar-MA" sz="2800" b="1" dirty="0">
                <a:solidFill>
                  <a:srgbClr val="FF0000"/>
                </a:solidFill>
                <a:latin typeface="Times New Roman" panose="02020603050405020304" pitchFamily="18" charset="0"/>
                <a:cs typeface="Times New Roman" panose="02020603050405020304" pitchFamily="18" charset="0"/>
              </a:rPr>
              <a:t>وعند زیادة تركیز النیتریت یجب وقف التغذیة ورفع تركیز الأوكسجین إلى أقصى مستوى، وإدخال میاه جدیدة وتغیر المیاه.</a:t>
            </a:r>
          </a:p>
          <a:p>
            <a:pPr algn="r" rtl="1">
              <a:buFont typeface="Wingdings" panose="05000000000000000000" pitchFamily="2" charset="2"/>
              <a:buChar char="v"/>
            </a:pPr>
            <a:r>
              <a:rPr lang="ar-MA" sz="2800" b="1" dirty="0">
                <a:solidFill>
                  <a:srgbClr val="FF0000"/>
                </a:solidFill>
                <a:latin typeface="Times New Roman" panose="02020603050405020304" pitchFamily="18" charset="0"/>
                <a:cs typeface="Times New Roman" panose="02020603050405020304" pitchFamily="18" charset="0"/>
              </a:rPr>
              <a:t>اما النترات وهو الصورة النهائیة لتحول الأمونیا عن طریق الأكسدة وهو مركب ثابت و غیر سام حیث انه آمن حتى</a:t>
            </a:r>
            <a:r>
              <a:rPr lang="en-US" sz="2800" b="1" dirty="0">
                <a:solidFill>
                  <a:srgbClr val="FF0000"/>
                </a:solidFill>
                <a:latin typeface="Times New Roman" panose="02020603050405020304" pitchFamily="18" charset="0"/>
                <a:cs typeface="Times New Roman" panose="02020603050405020304" pitchFamily="18" charset="0"/>
              </a:rPr>
              <a:t>3 </a:t>
            </a:r>
            <a:r>
              <a:rPr lang="ar-MA" sz="2800" b="1" dirty="0">
                <a:solidFill>
                  <a:srgbClr val="FF0000"/>
                </a:solidFill>
                <a:latin typeface="Times New Roman" panose="02020603050405020304" pitchFamily="18" charset="0"/>
                <a:cs typeface="Times New Roman" panose="02020603050405020304" pitchFamily="18" charset="0"/>
              </a:rPr>
              <a:t> ملجرام/لتر.</a:t>
            </a:r>
            <a:endParaRPr lang="en-US" sz="2800" b="1" dirty="0">
              <a:solidFill>
                <a:srgbClr val="FF0000"/>
              </a:solidFill>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031183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381000"/>
          </a:xfrm>
        </p:spPr>
        <p:txBody>
          <a:bodyPr>
            <a:normAutofit fontScale="90000"/>
          </a:bodyPr>
          <a:lstStyle/>
          <a:p>
            <a:pPr algn="ctr"/>
            <a:r>
              <a:rPr lang="en-US" sz="2400" b="1" dirty="0">
                <a:solidFill>
                  <a:srgbClr val="FF0000"/>
                </a:solidFill>
                <a:latin typeface="Times New Roman" panose="02020603050405020304" pitchFamily="18" charset="0"/>
                <a:cs typeface="Times New Roman" panose="02020603050405020304" pitchFamily="18" charset="0"/>
              </a:rPr>
              <a:t>culture</a:t>
            </a:r>
            <a:endParaRPr lang="en-US" sz="2400" dirty="0"/>
          </a:p>
        </p:txBody>
      </p:sp>
      <p:sp>
        <p:nvSpPr>
          <p:cNvPr id="3" name="Content Placeholder 2"/>
          <p:cNvSpPr>
            <a:spLocks noGrp="1"/>
          </p:cNvSpPr>
          <p:nvPr>
            <p:ph sz="half" idx="1"/>
          </p:nvPr>
        </p:nvSpPr>
        <p:spPr>
          <a:xfrm>
            <a:off x="10886" y="457200"/>
            <a:ext cx="4865914" cy="6324600"/>
          </a:xfrm>
        </p:spPr>
        <p:txBody>
          <a:bodyPr>
            <a:noAutofit/>
          </a:bodyPr>
          <a:lstStyle/>
          <a:p>
            <a:pPr marL="0" indent="0">
              <a:buNone/>
            </a:pPr>
            <a:r>
              <a:rPr lang="en-US" sz="1200" b="1" dirty="0" smtClean="0">
                <a:solidFill>
                  <a:srgbClr val="FF0000"/>
                </a:solidFill>
                <a:latin typeface="Times New Roman" panose="02020603050405020304" pitchFamily="18" charset="0"/>
                <a:cs typeface="Times New Roman" panose="02020603050405020304" pitchFamily="18" charset="0"/>
              </a:rPr>
              <a:t>5- Salinity:</a:t>
            </a:r>
            <a:endParaRPr lang="en-US" sz="1200" b="1" dirty="0">
              <a:solidFill>
                <a:srgbClr val="FF0000"/>
              </a:solidFill>
              <a:latin typeface="Times New Roman" panose="02020603050405020304" pitchFamily="18" charset="0"/>
              <a:cs typeface="Times New Roman" panose="02020603050405020304" pitchFamily="18" charset="0"/>
            </a:endParaRPr>
          </a:p>
          <a:p>
            <a:pPr marL="0" indent="0">
              <a:buNone/>
            </a:pPr>
            <a:r>
              <a:rPr lang="en-US" sz="1200" b="1" dirty="0">
                <a:latin typeface="Times New Roman" panose="02020603050405020304" pitchFamily="18" charset="0"/>
                <a:cs typeface="Times New Roman" panose="02020603050405020304" pitchFamily="18" charset="0"/>
              </a:rPr>
              <a:t>It is the total concentration of dissolved ions in water and is measured in grams / liter or parts per thousand. Less than 0.5 parts per thousand for fresh water, from 0.5 to 25 for drinking or brackish water, and from 25 and above for salty water.</a:t>
            </a:r>
          </a:p>
          <a:p>
            <a:pPr marL="0" indent="0">
              <a:buNone/>
            </a:pPr>
            <a:r>
              <a:rPr lang="en-US" sz="1200" b="1" dirty="0">
                <a:solidFill>
                  <a:srgbClr val="FF0000"/>
                </a:solidFill>
                <a:latin typeface="Times New Roman" panose="02020603050405020304" pitchFamily="18" charset="0"/>
                <a:cs typeface="Times New Roman" panose="02020603050405020304" pitchFamily="18" charset="0"/>
              </a:rPr>
              <a:t>So fish are divided in terms of salinity into:</a:t>
            </a:r>
          </a:p>
          <a:p>
            <a:pPr marL="0" indent="0">
              <a:buNone/>
            </a:pPr>
            <a:r>
              <a:rPr lang="en-US" sz="1200" b="1" dirty="0" smtClean="0">
                <a:solidFill>
                  <a:srgbClr val="00B050"/>
                </a:solidFill>
                <a:latin typeface="Times New Roman" panose="02020603050405020304" pitchFamily="18" charset="0"/>
                <a:cs typeface="Times New Roman" panose="02020603050405020304" pitchFamily="18" charset="0"/>
              </a:rPr>
              <a:t>1- </a:t>
            </a:r>
            <a:r>
              <a:rPr lang="en-US" sz="1200" b="1" dirty="0">
                <a:solidFill>
                  <a:srgbClr val="00B050"/>
                </a:solidFill>
                <a:latin typeface="Times New Roman" panose="02020603050405020304" pitchFamily="18" charset="0"/>
                <a:cs typeface="Times New Roman" panose="02020603050405020304" pitchFamily="18" charset="0"/>
              </a:rPr>
              <a:t>Freshwater fish </a:t>
            </a:r>
            <a:endParaRPr lang="en-US" sz="1200" b="1" dirty="0" smtClean="0">
              <a:solidFill>
                <a:srgbClr val="00B050"/>
              </a:solidFill>
              <a:latin typeface="Times New Roman" panose="02020603050405020304" pitchFamily="18" charset="0"/>
              <a:cs typeface="Times New Roman" panose="02020603050405020304" pitchFamily="18" charset="0"/>
            </a:endParaRPr>
          </a:p>
          <a:p>
            <a:pPr marL="0" indent="0">
              <a:buNone/>
            </a:pPr>
            <a:r>
              <a:rPr lang="en-US" sz="1200" b="1" dirty="0" smtClean="0">
                <a:solidFill>
                  <a:srgbClr val="00B050"/>
                </a:solidFill>
                <a:latin typeface="Times New Roman" panose="02020603050405020304" pitchFamily="18" charset="0"/>
                <a:cs typeface="Times New Roman" panose="02020603050405020304" pitchFamily="18" charset="0"/>
              </a:rPr>
              <a:t>2- </a:t>
            </a:r>
            <a:r>
              <a:rPr lang="en-US" sz="1200" b="1" dirty="0">
                <a:solidFill>
                  <a:srgbClr val="00B050"/>
                </a:solidFill>
                <a:latin typeface="Times New Roman" panose="02020603050405020304" pitchFamily="18" charset="0"/>
                <a:cs typeface="Times New Roman" panose="02020603050405020304" pitchFamily="18" charset="0"/>
              </a:rPr>
              <a:t>Freshwater fish (outfalls) </a:t>
            </a:r>
            <a:endParaRPr lang="en-US" sz="1200" b="1" dirty="0" smtClean="0">
              <a:solidFill>
                <a:srgbClr val="00B050"/>
              </a:solidFill>
              <a:latin typeface="Times New Roman" panose="02020603050405020304" pitchFamily="18" charset="0"/>
              <a:cs typeface="Times New Roman" panose="02020603050405020304" pitchFamily="18" charset="0"/>
            </a:endParaRPr>
          </a:p>
          <a:p>
            <a:pPr marL="0" indent="0">
              <a:buNone/>
            </a:pPr>
            <a:r>
              <a:rPr lang="en-US" sz="1200" b="1" dirty="0" smtClean="0">
                <a:solidFill>
                  <a:srgbClr val="00B050"/>
                </a:solidFill>
                <a:latin typeface="Times New Roman" panose="02020603050405020304" pitchFamily="18" charset="0"/>
                <a:cs typeface="Times New Roman" panose="02020603050405020304" pitchFamily="18" charset="0"/>
              </a:rPr>
              <a:t>3- </a:t>
            </a:r>
            <a:r>
              <a:rPr lang="en-US" sz="1200" b="1" dirty="0">
                <a:solidFill>
                  <a:srgbClr val="00B050"/>
                </a:solidFill>
                <a:latin typeface="Times New Roman" panose="02020603050405020304" pitchFamily="18" charset="0"/>
                <a:cs typeface="Times New Roman" panose="02020603050405020304" pitchFamily="18" charset="0"/>
              </a:rPr>
              <a:t>Saltwater (marine) fish</a:t>
            </a:r>
          </a:p>
          <a:p>
            <a:pPr marL="0" indent="0">
              <a:buNone/>
            </a:pPr>
            <a:r>
              <a:rPr lang="en-US" sz="1200" b="1" dirty="0">
                <a:latin typeface="Times New Roman" panose="02020603050405020304" pitchFamily="18" charset="0"/>
                <a:cs typeface="Times New Roman" panose="02020603050405020304" pitchFamily="18" charset="0"/>
              </a:rPr>
              <a:t>Each type of fish has a range of salinity to grow with. Increasing this range affects the growth rates as a result of energy consumption in the osmotic pressure equation (osmotic balance), and this affects the energy that should be directed to growth, as well as the loss of appetite by the fish and thus stopping feeding with the high increase It leads to dwarfism and then death. Salinity is measured by means of a digital electronic device placed in the sample or directly in the basin and given a digital reading, or by means of a device that measures the refractive index of light and has a gradient of the level of salinity.</a:t>
            </a:r>
          </a:p>
          <a:p>
            <a:pPr marL="0" indent="0" algn="ctr">
              <a:buNone/>
            </a:pPr>
            <a:r>
              <a:rPr lang="en-US" sz="1200" b="1" dirty="0">
                <a:solidFill>
                  <a:srgbClr val="FF0000"/>
                </a:solidFill>
                <a:latin typeface="Times New Roman" panose="02020603050405020304" pitchFamily="18" charset="0"/>
                <a:cs typeface="Times New Roman" panose="02020603050405020304" pitchFamily="18" charset="0"/>
              </a:rPr>
              <a:t>Second: physical factors</a:t>
            </a:r>
          </a:p>
          <a:p>
            <a:pPr marL="0" indent="0">
              <a:buNone/>
            </a:pPr>
            <a:r>
              <a:rPr lang="en-US" sz="1200" b="1" dirty="0">
                <a:latin typeface="Times New Roman" panose="02020603050405020304" pitchFamily="18" charset="0"/>
                <a:cs typeface="Times New Roman" panose="02020603050405020304" pitchFamily="18" charset="0"/>
              </a:rPr>
              <a:t>  1- Temperature: The optimum temperature for the growth of warm water fish is 20-28 degrees Celsius.</a:t>
            </a:r>
          </a:p>
          <a:p>
            <a:pPr marL="0" indent="0">
              <a:buNone/>
            </a:pPr>
            <a:r>
              <a:rPr lang="en-US" sz="1200" b="1" dirty="0">
                <a:latin typeface="Times New Roman" panose="02020603050405020304" pitchFamily="18" charset="0"/>
                <a:cs typeface="Times New Roman" panose="02020603050405020304" pitchFamily="18" charset="0"/>
              </a:rPr>
              <a:t>The temperature is one of the most important factors affecting the life of fish in the water, as it affects the rate of metabolism, growth and reproduction, as the food metabolism of fish increases with an increase in temperature, as well as some factors of water quality are closely related to temperature, for example, the toxicity of ammonia increases and the solubility of oxygen in water decreases with the increase in temperature One of the common mistakes made by some farmers is that the higher the temperature, the greater the amount of feed that is provided to the fish, as there is a temperature limit for it.</a:t>
            </a:r>
          </a:p>
        </p:txBody>
      </p:sp>
      <p:sp>
        <p:nvSpPr>
          <p:cNvPr id="4" name="Content Placeholder 3"/>
          <p:cNvSpPr>
            <a:spLocks noGrp="1"/>
          </p:cNvSpPr>
          <p:nvPr>
            <p:ph sz="half" idx="2"/>
          </p:nvPr>
        </p:nvSpPr>
        <p:spPr>
          <a:xfrm>
            <a:off x="5105400" y="457200"/>
            <a:ext cx="4038600" cy="6324600"/>
          </a:xfrm>
        </p:spPr>
        <p:txBody>
          <a:bodyPr>
            <a:normAutofit fontScale="55000" lnSpcReduction="20000"/>
          </a:bodyPr>
          <a:lstStyle/>
          <a:p>
            <a:pPr marL="0" indent="0" algn="r">
              <a:buNone/>
            </a:pPr>
            <a:r>
              <a:rPr lang="ar-MA" sz="2800" b="1" dirty="0">
                <a:latin typeface="Times New Roman" panose="02020603050405020304" pitchFamily="18" charset="0"/>
                <a:cs typeface="Times New Roman" panose="02020603050405020304" pitchFamily="18" charset="0"/>
              </a:rPr>
              <a:t> </a:t>
            </a:r>
            <a:r>
              <a:rPr lang="ar-MA" sz="2800" b="1" dirty="0">
                <a:solidFill>
                  <a:srgbClr val="FF0000"/>
                </a:solidFill>
                <a:latin typeface="Times New Roman" panose="02020603050405020304" pitchFamily="18" charset="0"/>
                <a:cs typeface="Times New Roman" panose="02020603050405020304" pitchFamily="18" charset="0"/>
              </a:rPr>
              <a:t>الملوحة :</a:t>
            </a:r>
            <a:r>
              <a:rPr lang="en-US" sz="2800" b="1" dirty="0">
                <a:solidFill>
                  <a:srgbClr val="FF0000"/>
                </a:solidFill>
                <a:latin typeface="Times New Roman" panose="02020603050405020304" pitchFamily="18" charset="0"/>
                <a:cs typeface="Times New Roman" panose="02020603050405020304" pitchFamily="18" charset="0"/>
              </a:rPr>
              <a:t>-5</a:t>
            </a:r>
            <a:r>
              <a:rPr lang="ar-MA" sz="2800" b="1" dirty="0">
                <a:latin typeface="Times New Roman" panose="02020603050405020304" pitchFamily="18" charset="0"/>
                <a:cs typeface="Times New Roman" panose="02020603050405020304" pitchFamily="18" charset="0"/>
              </a:rPr>
              <a:t> </a:t>
            </a:r>
          </a:p>
          <a:p>
            <a:pPr marL="0" indent="0" algn="r" rtl="1">
              <a:buNone/>
            </a:pPr>
            <a:r>
              <a:rPr lang="ar-MA" sz="2800" b="1" dirty="0">
                <a:solidFill>
                  <a:schemeClr val="accent1">
                    <a:lumMod val="75000"/>
                  </a:schemeClr>
                </a:solidFill>
                <a:latin typeface="Times New Roman" panose="02020603050405020304" pitchFamily="18" charset="0"/>
                <a:cs typeface="Times New Roman" panose="02020603050405020304" pitchFamily="18" charset="0"/>
              </a:rPr>
              <a:t>وهى التركیز الكلى للأیونات الذائبة في الماء وتقاس بالغرام/لتر أو جزء بالألف اقل من </a:t>
            </a:r>
            <a:r>
              <a:rPr lang="en-US" sz="2800" b="1" dirty="0">
                <a:solidFill>
                  <a:schemeClr val="accent1">
                    <a:lumMod val="75000"/>
                  </a:schemeClr>
                </a:solidFill>
                <a:latin typeface="Times New Roman" panose="02020603050405020304" pitchFamily="18" charset="0"/>
                <a:cs typeface="Times New Roman" panose="02020603050405020304" pitchFamily="18" charset="0"/>
              </a:rPr>
              <a:t>0.5 </a:t>
            </a:r>
            <a:r>
              <a:rPr lang="ar-MA" sz="2800" b="1" dirty="0">
                <a:solidFill>
                  <a:schemeClr val="accent1">
                    <a:lumMod val="75000"/>
                  </a:schemeClr>
                </a:solidFill>
                <a:latin typeface="Times New Roman" panose="02020603050405020304" pitchFamily="18" charset="0"/>
                <a:cs typeface="Times New Roman" panose="02020603050405020304" pitchFamily="18" charset="0"/>
              </a:rPr>
              <a:t> جزء في الالف مياه عذبة ومن </a:t>
            </a:r>
            <a:r>
              <a:rPr lang="en-US" sz="2800" b="1" dirty="0">
                <a:solidFill>
                  <a:schemeClr val="accent1">
                    <a:lumMod val="75000"/>
                  </a:schemeClr>
                </a:solidFill>
                <a:latin typeface="Times New Roman" panose="02020603050405020304" pitchFamily="18" charset="0"/>
                <a:cs typeface="Times New Roman" panose="02020603050405020304" pitchFamily="18" charset="0"/>
              </a:rPr>
              <a:t>0.5</a:t>
            </a:r>
            <a:r>
              <a:rPr lang="ar-MA" sz="2800" b="1" dirty="0">
                <a:solidFill>
                  <a:schemeClr val="accent1">
                    <a:lumMod val="75000"/>
                  </a:schemeClr>
                </a:solidFill>
                <a:latin typeface="Times New Roman" panose="02020603050405020304" pitchFamily="18" charset="0"/>
                <a:cs typeface="Times New Roman" panose="02020603050405020304" pitchFamily="18" charset="0"/>
              </a:rPr>
              <a:t> الى </a:t>
            </a:r>
            <a:r>
              <a:rPr lang="en-US" sz="2800" b="1" dirty="0">
                <a:solidFill>
                  <a:schemeClr val="accent1">
                    <a:lumMod val="75000"/>
                  </a:schemeClr>
                </a:solidFill>
                <a:latin typeface="Times New Roman" panose="02020603050405020304" pitchFamily="18" charset="0"/>
                <a:cs typeface="Times New Roman" panose="02020603050405020304" pitchFamily="18" charset="0"/>
              </a:rPr>
              <a:t>25 </a:t>
            </a:r>
            <a:r>
              <a:rPr lang="ar-MA" sz="2800" b="1" dirty="0">
                <a:solidFill>
                  <a:schemeClr val="accent1">
                    <a:lumMod val="75000"/>
                  </a:schemeClr>
                </a:solidFill>
                <a:latin typeface="Times New Roman" panose="02020603050405020304" pitchFamily="18" charset="0"/>
                <a:cs typeface="Times New Roman" panose="02020603050405020304" pitchFamily="18" charset="0"/>
              </a:rPr>
              <a:t> مياه شروب او مويلحة ومن </a:t>
            </a:r>
            <a:r>
              <a:rPr lang="en-US" sz="2800" b="1" dirty="0">
                <a:solidFill>
                  <a:schemeClr val="accent1">
                    <a:lumMod val="75000"/>
                  </a:schemeClr>
                </a:solidFill>
                <a:latin typeface="Times New Roman" panose="02020603050405020304" pitchFamily="18" charset="0"/>
                <a:cs typeface="Times New Roman" panose="02020603050405020304" pitchFamily="18" charset="0"/>
              </a:rPr>
              <a:t>25</a:t>
            </a:r>
            <a:r>
              <a:rPr lang="ar-MA" sz="2800" b="1" dirty="0">
                <a:solidFill>
                  <a:schemeClr val="accent1">
                    <a:lumMod val="75000"/>
                  </a:schemeClr>
                </a:solidFill>
                <a:latin typeface="Times New Roman" panose="02020603050405020304" pitchFamily="18" charset="0"/>
                <a:cs typeface="Times New Roman" panose="02020603050405020304" pitchFamily="18" charset="0"/>
              </a:rPr>
              <a:t> فأعلى مياه مالحة.</a:t>
            </a:r>
          </a:p>
          <a:p>
            <a:pPr algn="r" rtl="1">
              <a:buFont typeface="Wingdings" panose="05000000000000000000" pitchFamily="2" charset="2"/>
              <a:buChar char="v"/>
            </a:pPr>
            <a:r>
              <a:rPr lang="ar-MA" sz="2800" b="1" dirty="0">
                <a:solidFill>
                  <a:srgbClr val="FF0000"/>
                </a:solidFill>
                <a:latin typeface="Times New Roman" panose="02020603050405020304" pitchFamily="18" charset="0"/>
                <a:cs typeface="Times New Roman" panose="02020603050405020304" pitchFamily="18" charset="0"/>
              </a:rPr>
              <a:t>لذا تقسم الاسماك من حیث الملوحة الى : </a:t>
            </a:r>
          </a:p>
          <a:p>
            <a:pPr marL="0" indent="0" algn="r" rtl="1">
              <a:buNone/>
            </a:pPr>
            <a:r>
              <a:rPr lang="ar-MA" sz="2800" b="1"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1</a:t>
            </a:r>
            <a:r>
              <a:rPr lang="ar-MA" sz="2800" b="1" dirty="0">
                <a:solidFill>
                  <a:srgbClr val="00B050"/>
                </a:solidFill>
                <a:latin typeface="Times New Roman" panose="02020603050405020304" pitchFamily="18" charset="0"/>
                <a:cs typeface="Times New Roman" panose="02020603050405020304" pitchFamily="18" charset="0"/>
              </a:rPr>
              <a:t>- اسماك المیاه العذبة                 </a:t>
            </a:r>
            <a:r>
              <a:rPr lang="en-US" sz="2800" b="1" dirty="0">
                <a:solidFill>
                  <a:srgbClr val="00B050"/>
                </a:solidFill>
                <a:latin typeface="Times New Roman" panose="02020603050405020304" pitchFamily="18" charset="0"/>
                <a:cs typeface="Times New Roman" panose="02020603050405020304" pitchFamily="18" charset="0"/>
              </a:rPr>
              <a:t> 2</a:t>
            </a:r>
            <a:r>
              <a:rPr lang="ar-MA" sz="2800" b="1" dirty="0">
                <a:solidFill>
                  <a:srgbClr val="00B050"/>
                </a:solidFill>
                <a:latin typeface="Times New Roman" panose="02020603050405020304" pitchFamily="18" charset="0"/>
                <a:cs typeface="Times New Roman" panose="02020603050405020304" pitchFamily="18" charset="0"/>
              </a:rPr>
              <a:t>- اسماك المیاه الشروب أو المويلحة (المصبات</a:t>
            </a:r>
            <a:r>
              <a:rPr lang="en-US" sz="2800" b="1" dirty="0">
                <a:solidFill>
                  <a:srgbClr val="00B050"/>
                </a:solidFill>
                <a:latin typeface="Times New Roman" panose="02020603050405020304" pitchFamily="18" charset="0"/>
                <a:cs typeface="Times New Roman" panose="02020603050405020304" pitchFamily="18" charset="0"/>
              </a:rPr>
              <a:t>(</a:t>
            </a:r>
            <a:r>
              <a:rPr lang="ar-MA" sz="2800" b="1" dirty="0">
                <a:solidFill>
                  <a:srgbClr val="00B050"/>
                </a:solidFill>
                <a:latin typeface="Times New Roman" panose="02020603050405020304" pitchFamily="18" charset="0"/>
                <a:cs typeface="Times New Roman" panose="02020603050405020304" pitchFamily="18" charset="0"/>
              </a:rPr>
              <a:t>             </a:t>
            </a:r>
            <a:r>
              <a:rPr lang="en-US" sz="2800" b="1" dirty="0">
                <a:solidFill>
                  <a:srgbClr val="00B050"/>
                </a:solidFill>
                <a:latin typeface="Times New Roman" panose="02020603050405020304" pitchFamily="18" charset="0"/>
                <a:cs typeface="Times New Roman" panose="02020603050405020304" pitchFamily="18" charset="0"/>
              </a:rPr>
              <a:t>3</a:t>
            </a:r>
            <a:r>
              <a:rPr lang="ar-MA" sz="2800" b="1" dirty="0">
                <a:solidFill>
                  <a:srgbClr val="00B050"/>
                </a:solidFill>
                <a:latin typeface="Times New Roman" panose="02020603050405020304" pitchFamily="18" charset="0"/>
                <a:cs typeface="Times New Roman" panose="02020603050405020304" pitchFamily="18" charset="0"/>
              </a:rPr>
              <a:t>- اسماك المیاه المالحة (البحریة </a:t>
            </a:r>
            <a:r>
              <a:rPr lang="en-US" sz="2800" b="1" dirty="0">
                <a:solidFill>
                  <a:srgbClr val="00B050"/>
                </a:solidFill>
                <a:latin typeface="Times New Roman" panose="02020603050405020304" pitchFamily="18" charset="0"/>
                <a:cs typeface="Times New Roman" panose="02020603050405020304" pitchFamily="18" charset="0"/>
              </a:rPr>
              <a:t>(</a:t>
            </a:r>
            <a:r>
              <a:rPr lang="ar-MA" sz="2800" b="1" dirty="0">
                <a:solidFill>
                  <a:srgbClr val="00B050"/>
                </a:solidFill>
                <a:latin typeface="Times New Roman" panose="02020603050405020304" pitchFamily="18" charset="0"/>
                <a:cs typeface="Times New Roman" panose="02020603050405020304" pitchFamily="18" charset="0"/>
              </a:rPr>
              <a:t> </a:t>
            </a:r>
            <a:endParaRPr lang="en-US" sz="2800" b="1" dirty="0">
              <a:solidFill>
                <a:srgbClr val="00B050"/>
              </a:solidFill>
              <a:latin typeface="Times New Roman" panose="02020603050405020304" pitchFamily="18" charset="0"/>
              <a:cs typeface="Times New Roman" panose="02020603050405020304" pitchFamily="18" charset="0"/>
            </a:endParaRPr>
          </a:p>
          <a:p>
            <a:pPr marL="0" indent="0" algn="r">
              <a:buNone/>
            </a:pPr>
            <a:r>
              <a:rPr lang="ar-MA" sz="2800" b="1" dirty="0">
                <a:latin typeface="Times New Roman" panose="02020603050405020304" pitchFamily="18" charset="0"/>
                <a:cs typeface="Times New Roman" panose="02020603050405020304" pitchFamily="18" charset="0"/>
              </a:rPr>
              <a:t>كل نوع من الأسماك له مدى من الملوحة لینمو به بزیادة هذا المدى یؤثر على معدلات النمو نتیجة استهلاك طاقة في معادلة الضغط الاسموزي (التوازن الاسموزي ) وهذا یؤثر على الطاقة التي یجب أن توجه للنمو وكذلك فقدان  الشهیه من قبل الاسماك وبالتالي التوقف عن التغذیة  مع الزیادة المرتفعة تؤدى إلى التقزم وبعدها إلى الوفاة تقاس الملوحة عن طریق جهاز رقمي الكتروني یوضع بالعینة أو في الحوض مباشرة ویعطى قراءة رقمیة، أو عن طریق جهاز یقیس معامل انكسار الضوء ویوجد به تدرج لمستوى الملوحة . </a:t>
            </a:r>
          </a:p>
          <a:p>
            <a:pPr marL="0" indent="0" algn="ctr">
              <a:buNone/>
            </a:pPr>
            <a:r>
              <a:rPr lang="ar-MA" sz="2800" b="1" dirty="0">
                <a:solidFill>
                  <a:srgbClr val="FF0000"/>
                </a:solidFill>
                <a:latin typeface="Times New Roman" panose="02020603050405020304" pitchFamily="18" charset="0"/>
                <a:cs typeface="Times New Roman" panose="02020603050405020304" pitchFamily="18" charset="0"/>
              </a:rPr>
              <a:t>ثانیا :العوامل الفیزیائیة </a:t>
            </a:r>
          </a:p>
          <a:p>
            <a:pPr marL="0" indent="0" algn="r" rtl="1">
              <a:buNone/>
            </a:pPr>
            <a:r>
              <a:rPr lang="ar-MA" sz="2800" b="1" dirty="0">
                <a:solidFill>
                  <a:srgbClr val="FF0000"/>
                </a:solidFill>
                <a:latin typeface="Times New Roman" panose="02020603050405020304" pitchFamily="18" charset="0"/>
                <a:cs typeface="Times New Roman" panose="02020603050405020304" pitchFamily="18" charset="0"/>
              </a:rPr>
              <a:t> </a:t>
            </a:r>
            <a:r>
              <a:rPr lang="en-US" sz="2800" b="1" dirty="0">
                <a:solidFill>
                  <a:srgbClr val="FF0000"/>
                </a:solidFill>
                <a:latin typeface="Times New Roman" panose="02020603050405020304" pitchFamily="18" charset="0"/>
                <a:cs typeface="Times New Roman" panose="02020603050405020304" pitchFamily="18" charset="0"/>
              </a:rPr>
              <a:t>1</a:t>
            </a:r>
            <a:r>
              <a:rPr lang="ar-MA" sz="2800" b="1" dirty="0">
                <a:solidFill>
                  <a:srgbClr val="FF0000"/>
                </a:solidFill>
                <a:latin typeface="Times New Roman" panose="02020603050405020304" pitchFamily="18" charset="0"/>
                <a:cs typeface="Times New Roman" panose="02020603050405020304" pitchFamily="18" charset="0"/>
              </a:rPr>
              <a:t> </a:t>
            </a:r>
            <a:r>
              <a:rPr lang="en-US" sz="2800" b="1" dirty="0">
                <a:solidFill>
                  <a:srgbClr val="FF0000"/>
                </a:solidFill>
                <a:latin typeface="Times New Roman" panose="02020603050405020304" pitchFamily="18" charset="0"/>
                <a:cs typeface="Times New Roman" panose="02020603050405020304" pitchFamily="18" charset="0"/>
              </a:rPr>
              <a:t>-</a:t>
            </a:r>
            <a:r>
              <a:rPr lang="ar-MA" sz="2800" b="1" dirty="0">
                <a:solidFill>
                  <a:srgbClr val="FF0000"/>
                </a:solidFill>
                <a:latin typeface="Times New Roman" panose="02020603050405020304" pitchFamily="18" charset="0"/>
                <a:cs typeface="Times New Roman" panose="02020603050405020304" pitchFamily="18" charset="0"/>
              </a:rPr>
              <a:t> درجة الحرارة  :درجة الحرارة المثلى لنمو أسماك المیاه الدافئة من </a:t>
            </a:r>
            <a:r>
              <a:rPr lang="en-US" sz="2800" b="1" dirty="0">
                <a:solidFill>
                  <a:srgbClr val="FF0000"/>
                </a:solidFill>
                <a:latin typeface="Times New Roman" panose="02020603050405020304" pitchFamily="18" charset="0"/>
                <a:cs typeface="Times New Roman" panose="02020603050405020304" pitchFamily="18" charset="0"/>
              </a:rPr>
              <a:t>28-20 </a:t>
            </a:r>
            <a:r>
              <a:rPr lang="ar-MA" sz="2800" b="1" dirty="0">
                <a:solidFill>
                  <a:srgbClr val="FF0000"/>
                </a:solidFill>
                <a:latin typeface="Times New Roman" panose="02020603050405020304" pitchFamily="18" charset="0"/>
                <a:cs typeface="Times New Roman" panose="02020603050405020304" pitchFamily="18" charset="0"/>
              </a:rPr>
              <a:t> درجة مئوية. </a:t>
            </a:r>
          </a:p>
          <a:p>
            <a:pPr marL="0" indent="0" algn="r" rtl="1">
              <a:buNone/>
            </a:pPr>
            <a:r>
              <a:rPr lang="ar-MA" sz="2800" b="1" dirty="0">
                <a:solidFill>
                  <a:srgbClr val="FF0000"/>
                </a:solidFill>
                <a:latin typeface="Times New Roman" panose="02020603050405020304" pitchFamily="18" charset="0"/>
                <a:cs typeface="Times New Roman" panose="02020603050405020304" pitchFamily="18" charset="0"/>
              </a:rPr>
              <a:t>ودرجة الحرارة من أهم العوامل المؤثرة على حیاة الأسماك في المیاه  فهي تؤثر على معدل التمثیل الغذائي والنمو والتكاثر اذ یزداد  التمثیل الغذائي للأسماك بزیادة درجة الحرارة، وكذلك ترتبط  بعض عوامل جودة المیاه ارتباط وثیق بدرجة الحرارة فمثلا  تزداد سمیة الأمونیا ویقل ذوبان الأكسجین في الماء بارتفاع  درجة الحرارة ومن الأخطاء الشائعة عند بعض المزارعین انه كلما زادت  درجة الحرارة تزداد كمیة الأع</a:t>
            </a:r>
            <a:r>
              <a:rPr lang="ar-SA" sz="2800" b="1" dirty="0">
                <a:solidFill>
                  <a:srgbClr val="FF0000"/>
                </a:solidFill>
                <a:latin typeface="Times New Roman" panose="02020603050405020304" pitchFamily="18" charset="0"/>
                <a:cs typeface="Times New Roman" panose="02020603050405020304" pitchFamily="18" charset="0"/>
              </a:rPr>
              <a:t>ل</a:t>
            </a:r>
            <a:r>
              <a:rPr lang="ar-MA" sz="2800" b="1" dirty="0">
                <a:solidFill>
                  <a:srgbClr val="FF0000"/>
                </a:solidFill>
                <a:latin typeface="Times New Roman" panose="02020603050405020304" pitchFamily="18" charset="0"/>
                <a:cs typeface="Times New Roman" panose="02020603050405020304" pitchFamily="18" charset="0"/>
              </a:rPr>
              <a:t>اف التي تقدم للأسماك، حیث انه یوجد حد لدرجة الحرارة عنده . </a:t>
            </a:r>
            <a:endParaRPr lang="en-US" sz="2800" b="1" dirty="0">
              <a:solidFill>
                <a:srgbClr val="FF0000"/>
              </a:solidFill>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702028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381000"/>
          </a:xfrm>
        </p:spPr>
        <p:txBody>
          <a:bodyPr>
            <a:normAutofit fontScale="90000"/>
          </a:bodyPr>
          <a:lstStyle/>
          <a:p>
            <a:pPr algn="ctr"/>
            <a:r>
              <a:rPr lang="en-US" sz="2400" b="1" dirty="0" smtClean="0">
                <a:solidFill>
                  <a:srgbClr val="FF0000"/>
                </a:solidFill>
              </a:rPr>
              <a:t>Culture </a:t>
            </a:r>
            <a:endParaRPr lang="en-US" sz="2400" b="1" dirty="0">
              <a:solidFill>
                <a:srgbClr val="FF0000"/>
              </a:solidFill>
            </a:endParaRPr>
          </a:p>
        </p:txBody>
      </p:sp>
      <p:sp>
        <p:nvSpPr>
          <p:cNvPr id="3" name="Content Placeholder 2"/>
          <p:cNvSpPr>
            <a:spLocks noGrp="1"/>
          </p:cNvSpPr>
          <p:nvPr>
            <p:ph sz="half" idx="1"/>
          </p:nvPr>
        </p:nvSpPr>
        <p:spPr>
          <a:xfrm>
            <a:off x="76200" y="457200"/>
            <a:ext cx="4876800" cy="6400800"/>
          </a:xfrm>
        </p:spPr>
        <p:txBody>
          <a:bodyPr>
            <a:noAutofit/>
          </a:bodyPr>
          <a:lstStyle/>
          <a:p>
            <a:pPr>
              <a:buFont typeface="Wingdings" panose="05000000000000000000" pitchFamily="2" charset="2"/>
              <a:buChar char="v"/>
            </a:pPr>
            <a:r>
              <a:rPr lang="en-US" sz="1000" b="1" dirty="0">
                <a:latin typeface="Times New Roman" panose="02020603050405020304" pitchFamily="18" charset="0"/>
                <a:cs typeface="Times New Roman" panose="02020603050405020304" pitchFamily="18" charset="0"/>
              </a:rPr>
              <a:t>And the amount of feed provided to fish should be reduced, as the rate of conversion decreases and becomes a burden on the fish, so their movement increases, their rate of oxygen consumption increases, their metabolism increases, so waste increases, and thus the percentage of dissolved oxygen decreases and the percentage of ammonia increases with the rise in temperature, which causes danger to the life of fish, and this is what happens in the summer. Note that the enzymes responsible for digestion and metabolism operate within certain limits of temperature. For example, the amount of feed provided to tilapia fish should be reduced by half when the water temperature rises above 30 degrees Celsius.</a:t>
            </a:r>
          </a:p>
          <a:p>
            <a:pPr marL="0" indent="0">
              <a:buNone/>
            </a:pPr>
            <a:r>
              <a:rPr lang="en-US" sz="1000" b="1" dirty="0">
                <a:solidFill>
                  <a:srgbClr val="FF0000"/>
                </a:solidFill>
                <a:latin typeface="Times New Roman" panose="02020603050405020304" pitchFamily="18" charset="0"/>
                <a:cs typeface="Times New Roman" panose="02020603050405020304" pitchFamily="18" charset="0"/>
              </a:rPr>
              <a:t>  2- Light and Turbidity:</a:t>
            </a:r>
          </a:p>
          <a:p>
            <a:pPr marL="0" indent="0">
              <a:buNone/>
            </a:pPr>
            <a:r>
              <a:rPr lang="en-US" sz="1000" b="1" dirty="0">
                <a:latin typeface="Times New Roman" panose="02020603050405020304" pitchFamily="18" charset="0"/>
                <a:cs typeface="Times New Roman" panose="02020603050405020304" pitchFamily="18" charset="0"/>
              </a:rPr>
              <a:t>Turbidity is a measure of the amount of suspended matter in the water, which may result from various reasons. It may be caused by rain and floods, including particles of mineral elements, and may result from the secretions and activity of fish in the breeding seasons, where fish chase each other, or as a result of competition for prey, which leads to Stirring the contents of the bottom and muddying the water, which in turn reflects on the access of light to the micro-organisms of the phytoplankton, and this leads to a decrease in the proportions of the oxygen element necessary for these plants to carry out the process of photosynthesis, and this affects the growth rate of fish and may result in the spread of fungal diseases.</a:t>
            </a:r>
          </a:p>
          <a:p>
            <a:pPr>
              <a:buFont typeface="Wingdings" panose="05000000000000000000" pitchFamily="2" charset="2"/>
              <a:buChar char="v"/>
            </a:pPr>
            <a:r>
              <a:rPr lang="en-US" sz="1000" b="1" dirty="0">
                <a:solidFill>
                  <a:srgbClr val="0070C0"/>
                </a:solidFill>
                <a:latin typeface="Times New Roman" panose="02020603050405020304" pitchFamily="18" charset="0"/>
                <a:cs typeface="Times New Roman" panose="02020603050405020304" pitchFamily="18" charset="0"/>
              </a:rPr>
              <a:t>It is known that the light falling on the surface of the water does not pass through all of it, as part of it is reflected, and this amount depends on the angle of incidence and the nature of the water surface. The type of light also changes and its intensity decreases as it passes through the water, due to scattering factors, most notably the suspended materials in the water. Transparency is usually measured. Turbidity level: Turbidity, as previously mentioned, limits the penetration of light, and thus reduces the rate of photosynthesis and plankton production, which makes it difficult for fish to obtain food. Mechanical causes wound to the gills, and it is worth mentioning that the degree of turbidity concentration required in ponds with clay soil is within the range of 200 parts per million.</a:t>
            </a:r>
          </a:p>
          <a:p>
            <a:pPr marL="0" indent="0">
              <a:buNone/>
            </a:pPr>
            <a:r>
              <a:rPr lang="en-US" sz="1000" b="1" dirty="0">
                <a:latin typeface="Times New Roman" panose="02020603050405020304" pitchFamily="18" charset="0"/>
                <a:cs typeface="Times New Roman" panose="02020603050405020304" pitchFamily="18" charset="0"/>
              </a:rPr>
              <a:t>  </a:t>
            </a:r>
            <a:r>
              <a:rPr lang="en-US" sz="1000" b="1" dirty="0">
                <a:solidFill>
                  <a:srgbClr val="FF0000"/>
                </a:solidFill>
                <a:latin typeface="Times New Roman" panose="02020603050405020304" pitchFamily="18" charset="0"/>
                <a:cs typeface="Times New Roman" panose="02020603050405020304" pitchFamily="18" charset="0"/>
              </a:rPr>
              <a:t>The presence of turbidity (mud) in the basin water leads to:</a:t>
            </a:r>
          </a:p>
          <a:p>
            <a:pPr marL="0" indent="0">
              <a:buNone/>
            </a:pPr>
            <a:r>
              <a:rPr lang="en-US" sz="1000" b="1" dirty="0">
                <a:latin typeface="Times New Roman" panose="02020603050405020304" pitchFamily="18" charset="0"/>
                <a:cs typeface="Times New Roman" panose="02020603050405020304" pitchFamily="18" charset="0"/>
              </a:rPr>
              <a:t>  1- The light does not reach the bottom 2- The destruction of many fish, especially fingerlings, due to suffocation caused by silt when it sticks to it 3- The mud absorbs the element phosphorous, which causes a reduction in the effect of adding fertilizers. Therefore, gills must get rid of turbidity by passing water into sedimentation basins or providing water from a source It does not contain silt.</a:t>
            </a:r>
          </a:p>
          <a:p>
            <a:pPr marL="0" indent="0">
              <a:buNone/>
            </a:pPr>
            <a:r>
              <a:rPr lang="en-US" sz="1000" b="1" dirty="0">
                <a:latin typeface="Times New Roman" panose="02020603050405020304" pitchFamily="18" charset="0"/>
                <a:cs typeface="Times New Roman" panose="02020603050405020304" pitchFamily="18" charset="0"/>
              </a:rPr>
              <a:t>  3- The color of the water. The green color indicates an increase in phytoplankton and other types of algae, while the bluish color indicates some types of algae, while the brown color indicates an increase in the proportion of humus (compost).</a:t>
            </a:r>
          </a:p>
        </p:txBody>
      </p:sp>
      <p:sp>
        <p:nvSpPr>
          <p:cNvPr id="4" name="Content Placeholder 3"/>
          <p:cNvSpPr>
            <a:spLocks noGrp="1"/>
          </p:cNvSpPr>
          <p:nvPr>
            <p:ph sz="half" idx="2"/>
          </p:nvPr>
        </p:nvSpPr>
        <p:spPr>
          <a:xfrm>
            <a:off x="5029200" y="457200"/>
            <a:ext cx="4038600" cy="6248400"/>
          </a:xfrm>
        </p:spPr>
        <p:txBody>
          <a:bodyPr>
            <a:normAutofit fontScale="40000" lnSpcReduction="20000"/>
          </a:bodyPr>
          <a:lstStyle/>
          <a:p>
            <a:pPr algn="r" rtl="1">
              <a:buFont typeface="Wingdings" panose="05000000000000000000" pitchFamily="2" charset="2"/>
              <a:buChar char="v"/>
            </a:pPr>
            <a:r>
              <a:rPr lang="ar-MA" sz="2800" b="1" dirty="0">
                <a:latin typeface="Times New Roman" panose="02020603050405020304" pitchFamily="18" charset="0"/>
                <a:cs typeface="Times New Roman" panose="02020603050405020304" pitchFamily="18" charset="0"/>
              </a:rPr>
              <a:t> </a:t>
            </a:r>
            <a:r>
              <a:rPr lang="ar-MA" sz="2800" b="1" dirty="0">
                <a:solidFill>
                  <a:srgbClr val="0070C0"/>
                </a:solidFill>
                <a:latin typeface="Times New Roman" panose="02020603050405020304" pitchFamily="18" charset="0"/>
                <a:cs typeface="Times New Roman" panose="02020603050405020304" pitchFamily="18" charset="0"/>
              </a:rPr>
              <a:t>ویجب تقلیل كمیة الأعلاف المقدمة للأسماك حیث یقل معدل  التحویل ویكون عبأ على الأسماك فتزداد حركتها ویزداد معدل  استهلاكها للأوكسجین ویرتفع تمثیلها الغذائي فتزداد الفضلات وبالتالي تقل نسبة الأوكسجین الذائب وترتفع نسبة الأمونیا مع  ارتفاع درجة الحرارة، مما یسبب خطورة على حیاة الأسماك وهذا ما یحدث في فصل الصیف .علما ان الانزیمات المسؤولة عن عملیة الهضم والتمثیل الغذائي تعمل ضمن حدود معینة من درجة الحرارة فمثلا یجب تقلیل كمیة الأعلاف المقدمة لأسماك البلطي إلى النصف عندما ترتفع درجة الحرارة في المیاه عن </a:t>
            </a:r>
            <a:r>
              <a:rPr lang="en-US" sz="2800" b="1" dirty="0">
                <a:solidFill>
                  <a:srgbClr val="0070C0"/>
                </a:solidFill>
                <a:latin typeface="Times New Roman" panose="02020603050405020304" pitchFamily="18" charset="0"/>
                <a:cs typeface="Times New Roman" panose="02020603050405020304" pitchFamily="18" charset="0"/>
              </a:rPr>
              <a:t>30</a:t>
            </a:r>
            <a:r>
              <a:rPr lang="ar-MA" sz="2800" b="1" dirty="0">
                <a:solidFill>
                  <a:srgbClr val="0070C0"/>
                </a:solidFill>
                <a:latin typeface="Times New Roman" panose="02020603050405020304" pitchFamily="18" charset="0"/>
                <a:cs typeface="Times New Roman" panose="02020603050405020304" pitchFamily="18" charset="0"/>
              </a:rPr>
              <a:t> درجة مئوية.</a:t>
            </a:r>
            <a:r>
              <a:rPr lang="en-US" sz="2800" b="1" dirty="0">
                <a:solidFill>
                  <a:srgbClr val="0070C0"/>
                </a:solidFill>
                <a:latin typeface="Times New Roman" panose="02020603050405020304" pitchFamily="18" charset="0"/>
                <a:cs typeface="Times New Roman" panose="02020603050405020304" pitchFamily="18" charset="0"/>
              </a:rPr>
              <a:t> </a:t>
            </a:r>
            <a:endParaRPr lang="ar-MA" sz="2800" b="1" dirty="0">
              <a:solidFill>
                <a:srgbClr val="0070C0"/>
              </a:solidFill>
              <a:latin typeface="Times New Roman" panose="02020603050405020304" pitchFamily="18" charset="0"/>
              <a:cs typeface="Times New Roman" panose="02020603050405020304" pitchFamily="18" charset="0"/>
            </a:endParaRPr>
          </a:p>
          <a:p>
            <a:pPr marL="0" indent="0" algn="r" rtl="1">
              <a:buNone/>
            </a:pPr>
            <a:r>
              <a:rPr lang="ar-MA" sz="2800" b="1" dirty="0">
                <a:solidFill>
                  <a:srgbClr val="FF0000"/>
                </a:solidFill>
                <a:latin typeface="Times New Roman" panose="02020603050405020304" pitchFamily="18" charset="0"/>
                <a:cs typeface="Times New Roman" panose="02020603050405020304" pitchFamily="18" charset="0"/>
              </a:rPr>
              <a:t> </a:t>
            </a:r>
            <a:r>
              <a:rPr lang="en-US" sz="2800" b="1" dirty="0">
                <a:solidFill>
                  <a:srgbClr val="FF0000"/>
                </a:solidFill>
                <a:latin typeface="Times New Roman" panose="02020603050405020304" pitchFamily="18" charset="0"/>
                <a:cs typeface="Times New Roman" panose="02020603050405020304" pitchFamily="18" charset="0"/>
              </a:rPr>
              <a:t>2</a:t>
            </a:r>
            <a:r>
              <a:rPr lang="ar-MA" sz="2800" b="1" dirty="0">
                <a:solidFill>
                  <a:srgbClr val="FF0000"/>
                </a:solidFill>
                <a:latin typeface="Times New Roman" panose="02020603050405020304" pitchFamily="18" charset="0"/>
                <a:cs typeface="Times New Roman" panose="02020603050405020304" pitchFamily="18" charset="0"/>
              </a:rPr>
              <a:t>- الضوء والعكارة:  </a:t>
            </a:r>
            <a:endParaRPr lang="en-US" sz="2800" b="1" dirty="0">
              <a:solidFill>
                <a:srgbClr val="FF0000"/>
              </a:solidFill>
              <a:latin typeface="Times New Roman" panose="02020603050405020304" pitchFamily="18" charset="0"/>
              <a:cs typeface="Times New Roman" panose="02020603050405020304" pitchFamily="18" charset="0"/>
            </a:endParaRPr>
          </a:p>
          <a:p>
            <a:pPr marL="0" indent="0" algn="r" rtl="1">
              <a:buNone/>
            </a:pPr>
            <a:r>
              <a:rPr lang="ar-MA" sz="2800" b="1" dirty="0">
                <a:solidFill>
                  <a:schemeClr val="accent4">
                    <a:lumMod val="50000"/>
                  </a:schemeClr>
                </a:solidFill>
                <a:latin typeface="Times New Roman" panose="02020603050405020304" pitchFamily="18" charset="0"/>
                <a:cs typeface="Times New Roman" panose="02020603050405020304" pitchFamily="18" charset="0"/>
              </a:rPr>
              <a:t>تعد العكارة مقیاسا لمقدار المواد العالقة في الماء والتي قد تنتج عن أسباب مختلفة، فقد تسببها الأمطار والفیضانات بما تحمله من جزیئات لعناصر معدنیة، وقد تنتج عن إفرازات ونشاط الأسماك في مواسم التناسل، حیث تطارد الأسماك بعضها البعض، أو نتیجة للتنافس على الفرائس مما یؤدى إلى تقلیب محتویات القاع وتعكیر الماء وهو الأمر الذي ینعكس بدوره على وصول الضوء إلى الكائنات النباتیة الدقیقة ف</a:t>
            </a:r>
            <a:r>
              <a:rPr lang="ar-SA" sz="2800" b="1" dirty="0">
                <a:solidFill>
                  <a:schemeClr val="accent4">
                    <a:lumMod val="50000"/>
                  </a:schemeClr>
                </a:solidFill>
                <a:latin typeface="Times New Roman" panose="02020603050405020304" pitchFamily="18" charset="0"/>
                <a:cs typeface="Times New Roman" panose="02020603050405020304" pitchFamily="18" charset="0"/>
              </a:rPr>
              <a:t>ي</a:t>
            </a:r>
            <a:r>
              <a:rPr lang="ar-MA" sz="2800" b="1" dirty="0">
                <a:solidFill>
                  <a:schemeClr val="accent4">
                    <a:lumMod val="50000"/>
                  </a:schemeClr>
                </a:solidFill>
                <a:latin typeface="Times New Roman" panose="02020603050405020304" pitchFamily="18" charset="0"/>
                <a:cs typeface="Times New Roman" panose="02020603050405020304" pitchFamily="18" charset="0"/>
              </a:rPr>
              <a:t>توبلانكتون ویؤدى ذلك الإقلال من نسب عنصر الأوكسجین اللازمة لقیام هذه النباتات بعملیة البناء الضوئي ویؤثر ذلك على معدل نمو الأسماك وقد ینتج عنها انتشار الأمراض الفطریة.  </a:t>
            </a:r>
          </a:p>
          <a:p>
            <a:pPr algn="r" rtl="1">
              <a:buFont typeface="Wingdings" panose="05000000000000000000" pitchFamily="2" charset="2"/>
              <a:buChar char="v"/>
            </a:pPr>
            <a:r>
              <a:rPr lang="ar-MA" sz="2800" b="1" dirty="0">
                <a:solidFill>
                  <a:schemeClr val="accent1">
                    <a:lumMod val="75000"/>
                  </a:schemeClr>
                </a:solidFill>
                <a:latin typeface="Times New Roman" panose="02020603050405020304" pitchFamily="18" charset="0"/>
                <a:cs typeface="Times New Roman" panose="02020603050405020304" pitchFamily="18" charset="0"/>
              </a:rPr>
              <a:t>ومن المعروف أن الضوء الساقط على سطح الماء لا ینفذ كله حیث ینعكس منه جزء، وتعتمد هذه الكمیة على زاویة السقوط، وطبیعة سطح الماء، كما یتغیر نوع الضوء وتقل كثافتة كلما مر خلال الماء، وذلك بسبب عوامل التشتت وأبرزها المواد العالقة بالماء .وتقاس الشفافیة عادة بقرص خاص یعرف بقرص سیكي وتحدد الشفافیة بالسنتمتر عمقا مستوى العكارة: والعكارة كما سبق الذكر تحد من نفاذ الضوء، وبالتالي یقل معدل حدوث عملیة البناء الضوئي وانتاج البلانكتون وهو ما یصعب من حصول الأسماك على الغذاء، وهذا العامل یدفعها إلى عملیة الافتراس، كما أنه ذو تأثیر میكانیكي یتسبب في جر</a:t>
            </a:r>
            <a:r>
              <a:rPr lang="ar-SA" sz="2800" b="1" dirty="0">
                <a:solidFill>
                  <a:schemeClr val="accent1">
                    <a:lumMod val="75000"/>
                  </a:schemeClr>
                </a:solidFill>
                <a:latin typeface="Times New Roman" panose="02020603050405020304" pitchFamily="18" charset="0"/>
                <a:cs typeface="Times New Roman" panose="02020603050405020304" pitchFamily="18" charset="0"/>
              </a:rPr>
              <a:t>ح ا</a:t>
            </a:r>
            <a:r>
              <a:rPr lang="ar-MA" sz="2800" b="1" dirty="0">
                <a:solidFill>
                  <a:schemeClr val="accent1">
                    <a:lumMod val="75000"/>
                  </a:schemeClr>
                </a:solidFill>
                <a:latin typeface="Times New Roman" panose="02020603050405020304" pitchFamily="18" charset="0"/>
                <a:cs typeface="Times New Roman" panose="02020603050405020304" pitchFamily="18" charset="0"/>
              </a:rPr>
              <a:t>لخیاشیم، ویجدر الذكر إلى أن درجة تركیز العكارة المطلوب في الأحواض ذات التربة الطینیة  تكون في حدود </a:t>
            </a:r>
            <a:r>
              <a:rPr lang="en-US" sz="2800" b="1" dirty="0">
                <a:solidFill>
                  <a:schemeClr val="accent1">
                    <a:lumMod val="75000"/>
                  </a:schemeClr>
                </a:solidFill>
                <a:latin typeface="Times New Roman" panose="02020603050405020304" pitchFamily="18" charset="0"/>
                <a:cs typeface="Times New Roman" panose="02020603050405020304" pitchFamily="18" charset="0"/>
              </a:rPr>
              <a:t>200</a:t>
            </a:r>
            <a:r>
              <a:rPr lang="ar-MA" sz="2800" b="1" dirty="0">
                <a:solidFill>
                  <a:schemeClr val="accent1">
                    <a:lumMod val="75000"/>
                  </a:schemeClr>
                </a:solidFill>
                <a:latin typeface="Times New Roman" panose="02020603050405020304" pitchFamily="18" charset="0"/>
                <a:cs typeface="Times New Roman" panose="02020603050405020304" pitchFamily="18" charset="0"/>
              </a:rPr>
              <a:t> جزء في  الملیون</a:t>
            </a:r>
            <a:r>
              <a:rPr lang="en-US" sz="2800" b="1" dirty="0">
                <a:solidFill>
                  <a:schemeClr val="accent1">
                    <a:lumMod val="75000"/>
                  </a:schemeClr>
                </a:solidFill>
                <a:latin typeface="Times New Roman" panose="02020603050405020304" pitchFamily="18" charset="0"/>
                <a:cs typeface="Times New Roman" panose="02020603050405020304" pitchFamily="18" charset="0"/>
              </a:rPr>
              <a:t>.</a:t>
            </a:r>
          </a:p>
          <a:p>
            <a:pPr algn="r" rtl="1">
              <a:buFont typeface="Wingdings" panose="05000000000000000000" pitchFamily="2" charset="2"/>
              <a:buChar char="v"/>
            </a:pPr>
            <a:r>
              <a:rPr lang="ar-MA" sz="2800" b="1" dirty="0">
                <a:solidFill>
                  <a:schemeClr val="accent1">
                    <a:lumMod val="75000"/>
                  </a:schemeClr>
                </a:solidFill>
                <a:latin typeface="Times New Roman" panose="02020603050405020304" pitchFamily="18" charset="0"/>
                <a:cs typeface="Times New Roman" panose="02020603050405020304" pitchFamily="18" charset="0"/>
              </a:rPr>
              <a:t> </a:t>
            </a:r>
            <a:r>
              <a:rPr lang="ar-MA" sz="2800" b="1" dirty="0">
                <a:solidFill>
                  <a:srgbClr val="FF0000"/>
                </a:solidFill>
                <a:latin typeface="Times New Roman" panose="02020603050405020304" pitchFamily="18" charset="0"/>
                <a:cs typeface="Times New Roman" panose="02020603050405020304" pitchFamily="18" charset="0"/>
              </a:rPr>
              <a:t>ان وجود العكارة </a:t>
            </a:r>
            <a:r>
              <a:rPr lang="en-US" sz="2800" b="1" dirty="0">
                <a:solidFill>
                  <a:srgbClr val="FF0000"/>
                </a:solidFill>
                <a:latin typeface="Times New Roman" panose="02020603050405020304" pitchFamily="18" charset="0"/>
                <a:cs typeface="Times New Roman" panose="02020603050405020304" pitchFamily="18" charset="0"/>
              </a:rPr>
              <a:t>)</a:t>
            </a:r>
            <a:r>
              <a:rPr lang="ar-MA" sz="2800" b="1" dirty="0">
                <a:solidFill>
                  <a:srgbClr val="FF0000"/>
                </a:solidFill>
                <a:latin typeface="Times New Roman" panose="02020603050405020304" pitchFamily="18" charset="0"/>
                <a:cs typeface="Times New Roman" panose="02020603050405020304" pitchFamily="18" charset="0"/>
              </a:rPr>
              <a:t>الطين</a:t>
            </a:r>
            <a:r>
              <a:rPr lang="en-US" sz="2800" b="1" dirty="0">
                <a:solidFill>
                  <a:srgbClr val="FF0000"/>
                </a:solidFill>
                <a:latin typeface="Times New Roman" panose="02020603050405020304" pitchFamily="18" charset="0"/>
                <a:cs typeface="Times New Roman" panose="02020603050405020304" pitchFamily="18" charset="0"/>
              </a:rPr>
              <a:t>(</a:t>
            </a:r>
            <a:r>
              <a:rPr lang="ar-MA" sz="2800" b="1" dirty="0">
                <a:solidFill>
                  <a:srgbClr val="FF0000"/>
                </a:solidFill>
                <a:latin typeface="Times New Roman" panose="02020603050405020304" pitchFamily="18" charset="0"/>
                <a:cs typeface="Times New Roman" panose="02020603050405020304" pitchFamily="18" charset="0"/>
              </a:rPr>
              <a:t> في ماء الحوض يؤدي الى :</a:t>
            </a:r>
          </a:p>
          <a:p>
            <a:pPr marL="0" indent="0" algn="r" rtl="1">
              <a:buNone/>
            </a:pPr>
            <a:r>
              <a:rPr lang="ar-MA" sz="2800" b="1" dirty="0">
                <a:solidFill>
                  <a:schemeClr val="accent1">
                    <a:lumMod val="75000"/>
                  </a:schemeClr>
                </a:solidFill>
                <a:latin typeface="Times New Roman" panose="02020603050405020304" pitchFamily="18" charset="0"/>
                <a:cs typeface="Times New Roman" panose="02020603050405020304" pitchFamily="18" charset="0"/>
              </a:rPr>
              <a:t> </a:t>
            </a:r>
            <a:r>
              <a:rPr lang="en-US" sz="2800" b="1" dirty="0">
                <a:solidFill>
                  <a:schemeClr val="accent1">
                    <a:lumMod val="75000"/>
                  </a:schemeClr>
                </a:solidFill>
                <a:latin typeface="Times New Roman" panose="02020603050405020304" pitchFamily="18" charset="0"/>
                <a:cs typeface="Times New Roman" panose="02020603050405020304" pitchFamily="18" charset="0"/>
              </a:rPr>
              <a:t>1</a:t>
            </a:r>
            <a:r>
              <a:rPr lang="ar-MA" sz="2800" b="1" dirty="0">
                <a:solidFill>
                  <a:schemeClr val="accent1">
                    <a:lumMod val="75000"/>
                  </a:schemeClr>
                </a:solidFill>
                <a:latin typeface="Times New Roman" panose="02020603050405020304" pitchFamily="18" charset="0"/>
                <a:cs typeface="Times New Roman" panose="02020603050405020304" pitchFamily="18" charset="0"/>
              </a:rPr>
              <a:t>- عدم وصول الضوء الى القاع   </a:t>
            </a:r>
            <a:r>
              <a:rPr lang="en-US" sz="2800" b="1" dirty="0">
                <a:solidFill>
                  <a:schemeClr val="accent1">
                    <a:lumMod val="75000"/>
                  </a:schemeClr>
                </a:solidFill>
                <a:latin typeface="Times New Roman" panose="02020603050405020304" pitchFamily="18" charset="0"/>
                <a:cs typeface="Times New Roman" panose="02020603050405020304" pitchFamily="18" charset="0"/>
              </a:rPr>
              <a:t>2 </a:t>
            </a:r>
            <a:r>
              <a:rPr lang="ar-MA" sz="2800" b="1" dirty="0">
                <a:solidFill>
                  <a:schemeClr val="accent1">
                    <a:lumMod val="75000"/>
                  </a:schemeClr>
                </a:solidFill>
                <a:latin typeface="Times New Roman" panose="02020603050405020304" pitchFamily="18" charset="0"/>
                <a:cs typeface="Times New Roman" panose="02020603050405020304" pitchFamily="18" charset="0"/>
              </a:rPr>
              <a:t> </a:t>
            </a:r>
            <a:r>
              <a:rPr lang="en-US" sz="2800" b="1" dirty="0">
                <a:solidFill>
                  <a:schemeClr val="accent1">
                    <a:lumMod val="75000"/>
                  </a:schemeClr>
                </a:solidFill>
                <a:latin typeface="Times New Roman" panose="02020603050405020304" pitchFamily="18" charset="0"/>
                <a:cs typeface="Times New Roman" panose="02020603050405020304" pitchFamily="18" charset="0"/>
              </a:rPr>
              <a:t>-</a:t>
            </a:r>
            <a:r>
              <a:rPr lang="ar-MA" sz="2800" b="1" dirty="0">
                <a:solidFill>
                  <a:schemeClr val="accent1">
                    <a:lumMod val="75000"/>
                  </a:schemeClr>
                </a:solidFill>
                <a:latin typeface="Times New Roman" panose="02020603050405020304" pitchFamily="18" charset="0"/>
                <a:cs typeface="Times New Roman" panose="02020603050405020304" pitchFamily="18" charset="0"/>
              </a:rPr>
              <a:t>هلاك الكثیر من الاسماك وخاصة الاصبعیات بسبب الاختناق الذي یسببه الطمى عند التصقه </a:t>
            </a:r>
            <a:r>
              <a:rPr lang="en-US" sz="2800" b="1" dirty="0">
                <a:solidFill>
                  <a:schemeClr val="accent1">
                    <a:lumMod val="75000"/>
                  </a:schemeClr>
                </a:solidFill>
                <a:latin typeface="Times New Roman" panose="02020603050405020304" pitchFamily="18" charset="0"/>
                <a:cs typeface="Times New Roman" panose="02020603050405020304" pitchFamily="18" charset="0"/>
              </a:rPr>
              <a:t>3</a:t>
            </a:r>
            <a:r>
              <a:rPr lang="ar-MA" sz="2800" b="1" dirty="0">
                <a:solidFill>
                  <a:schemeClr val="accent1">
                    <a:lumMod val="75000"/>
                  </a:schemeClr>
                </a:solidFill>
                <a:latin typeface="Times New Roman" panose="02020603050405020304" pitchFamily="18" charset="0"/>
                <a:cs typeface="Times New Roman" panose="02020603050405020304" pitchFamily="18" charset="0"/>
              </a:rPr>
              <a:t>- امتصاص الطین لعنصر الفسفور مما یسبب تقلیل اثر اضافة الاسمدة لذلك یجب الخیاشیم التخلص من العكارة بأمرار الماء في احواض ترسیب او توفیر الماء من مصدر لا یحتوي على الطمى .</a:t>
            </a:r>
            <a:endParaRPr lang="en-US" sz="2800" b="1" dirty="0">
              <a:solidFill>
                <a:schemeClr val="accent1">
                  <a:lumMod val="75000"/>
                </a:schemeClr>
              </a:solidFill>
              <a:latin typeface="Times New Roman" panose="02020603050405020304" pitchFamily="18" charset="0"/>
              <a:cs typeface="Times New Roman" panose="02020603050405020304" pitchFamily="18" charset="0"/>
            </a:endParaRPr>
          </a:p>
          <a:p>
            <a:pPr marL="0" indent="0" algn="r" rtl="1">
              <a:buNone/>
            </a:pPr>
            <a:r>
              <a:rPr lang="ar-MA" sz="2800" b="1" dirty="0">
                <a:solidFill>
                  <a:srgbClr val="FF0000"/>
                </a:solidFill>
                <a:latin typeface="Times New Roman" panose="02020603050405020304" pitchFamily="18" charset="0"/>
                <a:cs typeface="Times New Roman" panose="02020603050405020304" pitchFamily="18" charset="0"/>
              </a:rPr>
              <a:t> </a:t>
            </a:r>
            <a:r>
              <a:rPr lang="en-US" sz="2800" b="1" dirty="0">
                <a:solidFill>
                  <a:srgbClr val="FF0000"/>
                </a:solidFill>
                <a:latin typeface="Times New Roman" panose="02020603050405020304" pitchFamily="18" charset="0"/>
                <a:cs typeface="Times New Roman" panose="02020603050405020304" pitchFamily="18" charset="0"/>
              </a:rPr>
              <a:t>3</a:t>
            </a:r>
            <a:r>
              <a:rPr lang="ar-MA" sz="2800" b="1" dirty="0">
                <a:solidFill>
                  <a:srgbClr val="FF0000"/>
                </a:solidFill>
                <a:latin typeface="Times New Roman" panose="02020603050405020304" pitchFamily="18" charset="0"/>
                <a:cs typeface="Times New Roman" panose="02020603050405020304" pitchFamily="18" charset="0"/>
              </a:rPr>
              <a:t>- لون الماء. :</a:t>
            </a:r>
            <a:r>
              <a:rPr lang="ar-MA" sz="2800" b="1" dirty="0">
                <a:latin typeface="Times New Roman" panose="02020603050405020304" pitchFamily="18" charset="0"/>
                <a:cs typeface="Times New Roman" panose="02020603050405020304" pitchFamily="18" charset="0"/>
              </a:rPr>
              <a:t>یدل اللون الأخضر على زیادة الهائمات النباتیة وأنواع اخرى من الطحالب اما اللون المائل للزرقة یدل على بعض أنواع من الطحالب .بینما اللون البني یدل على زیادة نسبة الدبال (الكومبوست .)اما اللون البني المائل للاخضرار یدل على الخلیط المؤلف من المواد الدبالیة والهائمات النباتیة.</a:t>
            </a:r>
            <a:endParaRPr lang="en-US" sz="2800" b="1" dirty="0">
              <a:latin typeface="Times New Roman" panose="02020603050405020304" pitchFamily="18" charset="0"/>
              <a:cs typeface="Times New Roman" panose="02020603050405020304" pitchFamily="18" charset="0"/>
            </a:endParaRPr>
          </a:p>
          <a:p>
            <a:pPr marL="0" indent="0" algn="r" rtl="1">
              <a:buNone/>
            </a:pPr>
            <a:endParaRPr lang="en-US" sz="2800" b="1" dirty="0">
              <a:solidFill>
                <a:schemeClr val="accent1">
                  <a:lumMod val="75000"/>
                </a:schemeClr>
              </a:solidFill>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3847223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58</TotalTime>
  <Words>3514</Words>
  <Application>Microsoft Office PowerPoint</Application>
  <PresentationFormat>On-screen Show (4:3)</PresentationFormat>
  <Paragraphs>102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Flow</vt:lpstr>
      <vt:lpstr>Environmental factors affecting fish culture</vt:lpstr>
      <vt:lpstr>Environmental factors affecting fish culture</vt:lpstr>
      <vt:lpstr>culture</vt:lpstr>
      <vt:lpstr>culture</vt:lpstr>
      <vt:lpstr>Culture </vt:lpstr>
    </vt:vector>
  </TitlesOfParts>
  <Company>King Saud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Environmental factors affecting fish farming</dc:title>
  <dc:creator>User</dc:creator>
  <cp:lastModifiedBy>User</cp:lastModifiedBy>
  <cp:revision>6</cp:revision>
  <dcterms:created xsi:type="dcterms:W3CDTF">2023-05-16T09:57:44Z</dcterms:created>
  <dcterms:modified xsi:type="dcterms:W3CDTF">2023-05-16T10:55:55Z</dcterms:modified>
</cp:coreProperties>
</file>