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9"/>
  </p:notesMasterIdLst>
  <p:handoutMasterIdLst>
    <p:handoutMasterId r:id="rId10"/>
  </p:handoutMasterIdLst>
  <p:sldIdLst>
    <p:sldId id="256" r:id="rId2"/>
    <p:sldId id="265" r:id="rId3"/>
    <p:sldId id="266" r:id="rId4"/>
    <p:sldId id="267" r:id="rId5"/>
    <p:sldId id="261" r:id="rId6"/>
    <p:sldId id="263" r:id="rId7"/>
    <p:sldId id="270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33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66E59-C7A9-42A8-8807-35F0CBFFA45C}" type="datetimeFigureOut">
              <a:rPr lang="en-US" smtClean="0"/>
              <a:t>2/4/2016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IMRoco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10ADE-3784-49E8-B7DE-FB9D21AEF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16689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36601E-CA7F-4AEC-80B3-98E2B2C4A944}" type="datetimeFigureOut">
              <a:rPr lang="en-US" smtClean="0"/>
              <a:pPr/>
              <a:t>2/4/2016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IMRoco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7A9B2-8084-4173-B78E-E372ABBCA6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7329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IMRoco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346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IMRoco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845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IMRoco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326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8FEDC61-8F64-469C-9643-5B888EF537E4}" type="uaqdatetime1">
              <a:rPr lang="ar-SA" smtClean="0"/>
              <a:t>17/11/1436</a:t>
            </a:fld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IMRoco</a:t>
            </a:r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F23340-6714-4417-B320-F19146903B37}" type="uaqdatetime1">
              <a:rPr lang="ar-SA" smtClean="0"/>
              <a:t>17/11/1436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IMRoco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F36E7CF-7C46-40C7-86DC-8AC9F7794E53}" type="uaqdatetime1">
              <a:rPr lang="ar-SA" smtClean="0"/>
              <a:t>17/11/1436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r>
              <a:rPr lang="en-US" smtClean="0"/>
              <a:t>IMRoco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CEB8CA-233D-47F2-81E5-75C4A508CF0F}" type="uaqdatetime1">
              <a:rPr lang="ar-SA" smtClean="0"/>
              <a:t>17/11/1436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IMRoco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CE22286-A38B-4858-925F-431CA5BFEF98}" type="uaqdatetime1">
              <a:rPr lang="ar-SA" smtClean="0"/>
              <a:t>17/11/1436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IMRoco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A0433-F42D-46CF-AAFF-1EA7173F7031}" type="uaqdatetime1">
              <a:rPr lang="ar-SA" smtClean="0"/>
              <a:t>17/11/1436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IMRoco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628494-C093-42CA-ADC2-82E1BAA263EA}" type="uaqdatetime1">
              <a:rPr lang="ar-SA" smtClean="0"/>
              <a:t>17/11/1436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IMRoco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5D72BC-38BB-4439-8237-F063A2EDC609}" type="uaqdatetime1">
              <a:rPr lang="ar-SA" smtClean="0"/>
              <a:t>17/11/1436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IMRoco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F05FE7B-0C83-43D3-9015-2D247FC1AF53}" type="uaqdatetime1">
              <a:rPr lang="ar-SA" smtClean="0"/>
              <a:t>17/11/1436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IMRoco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C116B4-E8F2-494D-A8CF-692CDDD6A777}" type="uaqdatetime1">
              <a:rPr lang="ar-SA" smtClean="0"/>
              <a:t>17/11/1436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IMRoco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7F57C4-0E7E-46CD-A6DB-724DC04926DD}" type="uaqdatetime1">
              <a:rPr lang="ar-SA" smtClean="0"/>
              <a:t>17/11/1436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IMRoco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4426F75-D6D1-4FC4-8DFA-1AFB01F49452}" type="uaqdatetime1">
              <a:rPr lang="ar-SA" smtClean="0"/>
              <a:t>17/11/1436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IMRoco</a:t>
            </a:r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accent3">
                    <a:lumMod val="75000"/>
                  </a:schemeClr>
                </a:solidFill>
              </a:rPr>
              <a:t>Hand Washing </a:t>
            </a:r>
            <a:endParaRPr lang="en-US" sz="6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494116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en-US" sz="6000" b="1" dirty="0" smtClean="0">
                <a:solidFill>
                  <a:srgbClr val="00B050"/>
                </a:solidFill>
              </a:rPr>
              <a:t> is most effective way to control infection</a:t>
            </a:r>
          </a:p>
          <a:p>
            <a:r>
              <a:rPr lang="en-US" sz="6000" dirty="0" smtClean="0"/>
              <a:t>Hand Hygiene</a:t>
            </a:r>
          </a:p>
          <a:p>
            <a:pPr algn="ctr">
              <a:buNone/>
            </a:pPr>
            <a:r>
              <a:rPr lang="en-US" sz="6000" dirty="0" smtClean="0"/>
              <a:t>a </a:t>
            </a:r>
            <a:r>
              <a:rPr lang="en-US" sz="6000" dirty="0"/>
              <a:t>general term that applies to routine hand washing, antiseptic hand wash, antiseptic hand rub, or surgical hand antisepsis.</a:t>
            </a:r>
          </a:p>
          <a:p>
            <a:pPr algn="ctr">
              <a:buNone/>
            </a:pPr>
            <a:r>
              <a:rPr lang="en-US" sz="6000" b="1" dirty="0" smtClean="0">
                <a:solidFill>
                  <a:srgbClr val="00B050"/>
                </a:solidFill>
              </a:rPr>
              <a:t> </a:t>
            </a:r>
            <a:endParaRPr lang="en-US" sz="6000" b="1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IMRoco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different types 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Hand </a:t>
            </a:r>
            <a:r>
              <a:rPr lang="en-US" dirty="0"/>
              <a:t>`Hygiene</a:t>
            </a:r>
            <a:r>
              <a:rPr lang="en-US" dirty="0" smtClean="0"/>
              <a:t>`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3568" y="2132856"/>
            <a:ext cx="720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3200" dirty="0" smtClean="0"/>
              <a:t>• </a:t>
            </a:r>
            <a:r>
              <a:rPr lang="en-US" sz="3200" dirty="0"/>
              <a:t>Routine Hand wash</a:t>
            </a:r>
          </a:p>
          <a:p>
            <a:pPr algn="l"/>
            <a:r>
              <a:rPr lang="en-US" sz="3200" dirty="0"/>
              <a:t>• Antiseptic Hand wash</a:t>
            </a:r>
          </a:p>
          <a:p>
            <a:pPr algn="l"/>
            <a:r>
              <a:rPr lang="en-US" sz="3200" dirty="0"/>
              <a:t>• Antiseptic Hand rub</a:t>
            </a:r>
          </a:p>
          <a:p>
            <a:pPr algn="l"/>
            <a:r>
              <a:rPr lang="en-US" sz="3200" dirty="0"/>
              <a:t>• Surgical Antisepsis {Removal/destroying up of `Bacterial Infection`}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 err="1" smtClean="0"/>
              <a:t>IMRoco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97338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Indications for hand hygiene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• </a:t>
            </a:r>
            <a:r>
              <a:rPr lang="en-US" dirty="0"/>
              <a:t>Before and after treating each patient (e.g., before glove placement and after glove removal).</a:t>
            </a:r>
          </a:p>
          <a:p>
            <a:r>
              <a:rPr lang="en-US" dirty="0"/>
              <a:t>• After barehanded touching of inanimate objects likely to be contaminated by blood, saliva, or respiratory secretions.</a:t>
            </a:r>
          </a:p>
          <a:p>
            <a:r>
              <a:rPr lang="en-US" dirty="0"/>
              <a:t>• </a:t>
            </a:r>
            <a:r>
              <a:rPr lang="en-US" dirty="0" smtClean="0"/>
              <a:t>When </a:t>
            </a:r>
            <a:r>
              <a:rPr lang="en-US" dirty="0"/>
              <a:t>hands are visibly soiled.</a:t>
            </a:r>
          </a:p>
          <a:p>
            <a:r>
              <a:rPr lang="en-US" dirty="0"/>
              <a:t>• Before re-gloving, after removing gloves that are torn, cut, or punctured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IMRoco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675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FF0000"/>
                </a:solidFill>
              </a:rPr>
              <a:t>Purposes of hand washing </a:t>
            </a:r>
            <a:r>
              <a:rPr lang="en-US" sz="3600" dirty="0" smtClean="0">
                <a:solidFill>
                  <a:srgbClr val="FF0000"/>
                </a:solidFill>
              </a:rPr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1- </a:t>
            </a:r>
            <a:r>
              <a:rPr lang="en-US" sz="2800" b="1" dirty="0">
                <a:solidFill>
                  <a:srgbClr val="002060"/>
                </a:solidFill>
              </a:rPr>
              <a:t>To reduce the number of micro-organism on the hands .</a:t>
            </a:r>
          </a:p>
          <a:p>
            <a:r>
              <a:rPr lang="en-US" sz="2800" b="1" dirty="0">
                <a:solidFill>
                  <a:srgbClr val="002060"/>
                </a:solidFill>
              </a:rPr>
              <a:t>2- To reduce the risk of transmission of microorganisms </a:t>
            </a:r>
            <a:r>
              <a:rPr lang="en-US" sz="2800" b="1" dirty="0" smtClean="0">
                <a:solidFill>
                  <a:srgbClr val="002060"/>
                </a:solidFill>
              </a:rPr>
              <a:t>to oneself and  </a:t>
            </a:r>
            <a:r>
              <a:rPr lang="en-US" sz="2800" b="1" dirty="0">
                <a:solidFill>
                  <a:srgbClr val="002060"/>
                </a:solidFill>
              </a:rPr>
              <a:t>the clients.</a:t>
            </a:r>
          </a:p>
          <a:p>
            <a:r>
              <a:rPr lang="en-US" sz="2800" b="1" dirty="0">
                <a:solidFill>
                  <a:srgbClr val="002060"/>
                </a:solidFill>
              </a:rPr>
              <a:t>3- To reduce the risk of cross contamination among clients 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2124744" y="6569493"/>
            <a:ext cx="3657600" cy="228600"/>
          </a:xfrm>
        </p:spPr>
        <p:txBody>
          <a:bodyPr/>
          <a:lstStyle/>
          <a:p>
            <a:r>
              <a:rPr lang="en-US" sz="2000" dirty="0" err="1" smtClean="0"/>
              <a:t>IMRoco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245641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marL="0" indent="0">
              <a:buNone/>
            </a:pPr>
            <a:r>
              <a:rPr lang="en-US" sz="4800" b="1" dirty="0" smtClean="0">
                <a:solidFill>
                  <a:srgbClr val="C00000"/>
                </a:solidFill>
              </a:rPr>
              <a:t>Preparation :</a:t>
            </a:r>
          </a:p>
          <a:p>
            <a:r>
              <a:rPr lang="en-US" sz="4000" b="1" dirty="0" smtClean="0">
                <a:solidFill>
                  <a:srgbClr val="0070C0"/>
                </a:solidFill>
              </a:rPr>
              <a:t>1-Nails should be kept short .</a:t>
            </a:r>
          </a:p>
          <a:p>
            <a:r>
              <a:rPr lang="en-US" sz="4000" b="1" dirty="0" smtClean="0">
                <a:solidFill>
                  <a:srgbClr val="0070C0"/>
                </a:solidFill>
              </a:rPr>
              <a:t>2-Remove jewelry .</a:t>
            </a:r>
          </a:p>
          <a:p>
            <a:r>
              <a:rPr lang="en-US" sz="4000" b="1" dirty="0" smtClean="0">
                <a:solidFill>
                  <a:srgbClr val="0070C0"/>
                </a:solidFill>
              </a:rPr>
              <a:t>3- Check hands for breaks in the skin  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IMRoco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 fontScale="90000"/>
          </a:bodyPr>
          <a:lstStyle/>
          <a:p>
            <a:pPr lvl="3" algn="l" rtl="0">
              <a:spcBef>
                <a:spcPct val="0"/>
              </a:spcBef>
            </a:pP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Performance of the procedure </a:t>
            </a:r>
            <a:r>
              <a:rPr lang="en-US" sz="60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6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http://bihs-wiki.wikispaces.com/file/view/handwashin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66982"/>
            <a:ext cx="8100392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IMRoco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Reference:</a:t>
            </a:r>
          </a:p>
          <a:p>
            <a:pPr marL="0" indent="0">
              <a:buNone/>
            </a:pPr>
            <a:r>
              <a:rPr lang="en-US" dirty="0" smtClean="0"/>
              <a:t>Craven &amp; </a:t>
            </a:r>
            <a:r>
              <a:rPr lang="en-US" dirty="0" err="1" smtClean="0"/>
              <a:t>Hirnle</a:t>
            </a:r>
            <a:r>
              <a:rPr lang="en-US" dirty="0" smtClean="0"/>
              <a:t>. Fundamentals of Nursing Human Health and function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IMRoco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685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683</TotalTime>
  <Words>215</Words>
  <Application>Microsoft Office PowerPoint</Application>
  <PresentationFormat>On-screen Show (4:3)</PresentationFormat>
  <Paragraphs>37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Hand Washing </vt:lpstr>
      <vt:lpstr>different types of  Hand `Hygiene`</vt:lpstr>
      <vt:lpstr>Indications for hand hygiene </vt:lpstr>
      <vt:lpstr>Purposes of hand washing :</vt:lpstr>
      <vt:lpstr>PowerPoint Presentation</vt:lpstr>
      <vt:lpstr>Performance of the procedure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 Washing</dc:title>
  <dc:creator>COMPAQ</dc:creator>
  <cp:lastModifiedBy>Administrator</cp:lastModifiedBy>
  <cp:revision>18</cp:revision>
  <dcterms:created xsi:type="dcterms:W3CDTF">2011-09-23T17:51:56Z</dcterms:created>
  <dcterms:modified xsi:type="dcterms:W3CDTF">2016-02-04T09:37:54Z</dcterms:modified>
</cp:coreProperties>
</file>