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5" r:id="rId5"/>
    <p:sldId id="267" r:id="rId6"/>
    <p:sldId id="258" r:id="rId7"/>
    <p:sldId id="263" r:id="rId8"/>
    <p:sldId id="271" r:id="rId9"/>
    <p:sldId id="262" r:id="rId10"/>
    <p:sldId id="260" r:id="rId11"/>
    <p:sldId id="264" r:id="rId12"/>
    <p:sldId id="268" r:id="rId13"/>
    <p:sldId id="259" r:id="rId14"/>
    <p:sldId id="269" r:id="rId15"/>
    <p:sldId id="261" r:id="rId16"/>
    <p:sldId id="27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78" y="-7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2083-8742-4B2C-9092-3A505F421894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C334-91AC-4938-AD1B-5600A47FC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716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2083-8742-4B2C-9092-3A505F421894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C334-91AC-4938-AD1B-5600A47FC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65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2083-8742-4B2C-9092-3A505F421894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C334-91AC-4938-AD1B-5600A47FC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328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2083-8742-4B2C-9092-3A505F421894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C334-91AC-4938-AD1B-5600A47FC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887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2083-8742-4B2C-9092-3A505F421894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C334-91AC-4938-AD1B-5600A47FC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793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2083-8742-4B2C-9092-3A505F421894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C334-91AC-4938-AD1B-5600A47FC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522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2083-8742-4B2C-9092-3A505F421894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C334-91AC-4938-AD1B-5600A47FC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813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2083-8742-4B2C-9092-3A505F421894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C334-91AC-4938-AD1B-5600A47FC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871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2083-8742-4B2C-9092-3A505F421894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C334-91AC-4938-AD1B-5600A47FC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591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2083-8742-4B2C-9092-3A505F421894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C334-91AC-4938-AD1B-5600A47FC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16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D2083-8742-4B2C-9092-3A505F421894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C334-91AC-4938-AD1B-5600A47FC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57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D2083-8742-4B2C-9092-3A505F421894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7C334-91AC-4938-AD1B-5600A47FC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17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hyperlink" Target="http://en.wikipedia.org/wiki/Air-entrainment_mask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1.jpg"/><Relationship Id="rId7" Type="http://schemas.openxmlformats.org/officeDocument/2006/relationships/image" Target="../media/image18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10.jpg"/><Relationship Id="rId4" Type="http://schemas.openxmlformats.org/officeDocument/2006/relationships/image" Target="../media/image1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lowmeter" TargetMode="External"/><Relationship Id="rId2" Type="http://schemas.openxmlformats.org/officeDocument/2006/relationships/hyperlink" Target="http://en.wikipedia.org/wiki/Pressure_regulato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://en.wikipedia.org/wiki/Nasal_cannul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://en.wikipedia.org/wiki/Nasal_cannul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imple_face_mask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1086" y="570821"/>
            <a:ext cx="9144000" cy="2387600"/>
          </a:xfrm>
        </p:spPr>
        <p:txBody>
          <a:bodyPr/>
          <a:lstStyle/>
          <a:p>
            <a:r>
              <a:rPr lang="en-US" dirty="0" smtClean="0"/>
              <a:t>Oxygen Therapy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981" y="280219"/>
            <a:ext cx="2803422" cy="638605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602038"/>
            <a:ext cx="3569110" cy="925717"/>
          </a:xfrm>
          <a:solidFill>
            <a:srgbClr val="92D05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Prepared by</a:t>
            </a:r>
          </a:p>
          <a:p>
            <a:r>
              <a:rPr lang="en-US" b="1" dirty="0" smtClean="0"/>
              <a:t>Dr. Irene </a:t>
            </a:r>
            <a:r>
              <a:rPr lang="en-US" b="1" dirty="0" err="1" smtClean="0"/>
              <a:t>Roco</a:t>
            </a: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11951" y="151837"/>
            <a:ext cx="1992261" cy="34502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6810" y="3892640"/>
            <a:ext cx="2657475" cy="2773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6037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5465" y="1272708"/>
            <a:ext cx="6912429" cy="55852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  <a:hlinkClick r:id="rId2" tooltip="Air-entrainment masks"/>
              </a:rPr>
              <a:t>3. Air-entrainment masks</a:t>
            </a:r>
            <a:r>
              <a:rPr lang="en-US" dirty="0" smtClean="0">
                <a:solidFill>
                  <a:srgbClr val="C00000"/>
                </a:solidFill>
              </a:rPr>
              <a:t>, </a:t>
            </a:r>
            <a:r>
              <a:rPr lang="en-US" dirty="0" smtClean="0"/>
              <a:t>also known as </a:t>
            </a:r>
            <a:r>
              <a:rPr lang="en-US" dirty="0" err="1" smtClean="0">
                <a:solidFill>
                  <a:srgbClr val="C00000"/>
                </a:solidFill>
              </a:rPr>
              <a:t>Venturi</a:t>
            </a:r>
            <a:r>
              <a:rPr lang="en-US" dirty="0" smtClean="0">
                <a:solidFill>
                  <a:srgbClr val="C00000"/>
                </a:solidFill>
              </a:rPr>
              <a:t> masks, </a:t>
            </a:r>
          </a:p>
          <a:p>
            <a:r>
              <a:rPr lang="en-US" dirty="0" smtClean="0"/>
              <a:t>Has a wide bore tubing and color coded  jet adapters ( blue adapter – 24%  at 4-10 </a:t>
            </a:r>
            <a:r>
              <a:rPr lang="en-US" dirty="0" err="1" smtClean="0"/>
              <a:t>lpm</a:t>
            </a:r>
            <a:r>
              <a:rPr lang="en-US" dirty="0" smtClean="0"/>
              <a:t>;  green adapter – 35% at 8lpm) </a:t>
            </a:r>
          </a:p>
          <a:p>
            <a:r>
              <a:rPr lang="en-US" dirty="0" smtClean="0"/>
              <a:t>can accurately deliver a predetermined oxygen concentration to the trachea up to 24 - 50% at 4- 10 </a:t>
            </a:r>
            <a:r>
              <a:rPr lang="en-US" dirty="0" err="1" smtClean="0"/>
              <a:t>lpm</a:t>
            </a:r>
            <a:r>
              <a:rPr lang="en-US" dirty="0" smtClean="0"/>
              <a:t> 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4. Partial rebreathing mask </a:t>
            </a:r>
            <a:r>
              <a:rPr lang="en-US" dirty="0" smtClean="0"/>
              <a:t>– has  a reservoir bag, which increases the provided oxygen rate to 60–90% oxygen at 6 to 10 LPM.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415" y="1418618"/>
            <a:ext cx="3248025" cy="24288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2483" y="4630994"/>
            <a:ext cx="3285746" cy="2002035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85044" y="205621"/>
            <a:ext cx="7037439" cy="858991"/>
          </a:xfrm>
          <a:solidFill>
            <a:srgbClr val="92D050"/>
          </a:solidFill>
        </p:spPr>
        <p:txBody>
          <a:bodyPr/>
          <a:lstStyle/>
          <a:p>
            <a:r>
              <a:rPr lang="en-US" b="1" dirty="0" smtClean="0"/>
              <a:t>Oxygen Delivery System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23545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854371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5.  Non-rebreather masks ( reservoir mask),  </a:t>
            </a:r>
            <a:r>
              <a:rPr lang="en-US" dirty="0" smtClean="0"/>
              <a:t>-  draw oxygen from an attached reservoir bags, with one-way valves that direct exhaled air out of the mask. </a:t>
            </a:r>
          </a:p>
          <a:p>
            <a:r>
              <a:rPr lang="en-US" dirty="0" smtClean="0"/>
              <a:t>Delivers the highest oxygen concentration when properly fitted and used at flow rates of 8-10 LPM or higher, they deliver close to 100% oxygen. This type of mask is indicated for acute medical emergencies.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916" y="2162629"/>
            <a:ext cx="3271883" cy="36576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037439" cy="858991"/>
          </a:xfrm>
          <a:solidFill>
            <a:srgbClr val="92D050"/>
          </a:solidFill>
        </p:spPr>
        <p:txBody>
          <a:bodyPr/>
          <a:lstStyle/>
          <a:p>
            <a:r>
              <a:rPr lang="en-US" b="1" dirty="0" smtClean="0"/>
              <a:t>Oxygen Delivery System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17711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854371" cy="4351338"/>
          </a:xfrm>
        </p:spPr>
        <p:txBody>
          <a:bodyPr/>
          <a:lstStyle/>
          <a:p>
            <a:pPr marL="514350" indent="-514350">
              <a:buAutoNum type="arabicPeriod" startAt="6"/>
            </a:pPr>
            <a:r>
              <a:rPr lang="en-US" dirty="0" smtClean="0">
                <a:solidFill>
                  <a:srgbClr val="C00000"/>
                </a:solidFill>
              </a:rPr>
              <a:t>Face Tent </a:t>
            </a:r>
          </a:p>
          <a:p>
            <a:r>
              <a:rPr lang="en-US" dirty="0" smtClean="0"/>
              <a:t>Can replace </a:t>
            </a:r>
            <a:r>
              <a:rPr lang="en-US" dirty="0"/>
              <a:t>oxygen </a:t>
            </a:r>
            <a:r>
              <a:rPr lang="en-US" dirty="0" smtClean="0"/>
              <a:t>mask when </a:t>
            </a:r>
            <a:r>
              <a:rPr lang="en-US" dirty="0"/>
              <a:t>masks are poorly </a:t>
            </a:r>
            <a:r>
              <a:rPr lang="en-US" dirty="0" smtClean="0"/>
              <a:t>tolerated by clients</a:t>
            </a:r>
          </a:p>
          <a:p>
            <a:r>
              <a:rPr lang="en-US" dirty="0" smtClean="0"/>
              <a:t>Provides oxygen concentration  at 30 – 50% with flow rates of  4- 8 LPM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037439" cy="858991"/>
          </a:xfrm>
          <a:solidFill>
            <a:srgbClr val="92D050"/>
          </a:solidFill>
        </p:spPr>
        <p:txBody>
          <a:bodyPr/>
          <a:lstStyle/>
          <a:p>
            <a:r>
              <a:rPr lang="en-US" b="1" dirty="0" smtClean="0"/>
              <a:t>Oxygen Delivery System</a:t>
            </a:r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7852" y="1624934"/>
            <a:ext cx="2486025" cy="18383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7852" y="3996813"/>
            <a:ext cx="3332367" cy="2391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5038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1743" y="1224116"/>
            <a:ext cx="10515600" cy="38642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7. Bag-valve-mask (BVM) - </a:t>
            </a:r>
            <a:r>
              <a:rPr lang="en-US" dirty="0" smtClean="0"/>
              <a:t> a malleable bag attached to a face mask (or invasive airway such as an endotracheal tube or laryngeal mask airway), usually with a reservoir bag attached, which is manually manipulated by the healthcare professional to push oxygen (or air) into the lungs. </a:t>
            </a:r>
          </a:p>
          <a:p>
            <a:r>
              <a:rPr lang="en-US" dirty="0" smtClean="0"/>
              <a:t>Used in many emergency medical service and first aid personnel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742" y="3878826"/>
            <a:ext cx="4720772" cy="2783230"/>
          </a:xfrm>
          <a:prstGeom prst="rect">
            <a:avLst/>
          </a:prstGeom>
          <a:ln w="1905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571" y="3996813"/>
            <a:ext cx="5080000" cy="2665244"/>
          </a:xfrm>
          <a:prstGeom prst="rect">
            <a:avLst/>
          </a:prstGeom>
          <a:ln w="1905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037439" cy="858991"/>
          </a:xfrm>
          <a:solidFill>
            <a:srgbClr val="92D050"/>
          </a:solidFill>
        </p:spPr>
        <p:txBody>
          <a:bodyPr/>
          <a:lstStyle/>
          <a:p>
            <a:r>
              <a:rPr lang="en-US" b="1" dirty="0" smtClean="0"/>
              <a:t>Oxygen Delivery System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439980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0184960"/>
              </p:ext>
            </p:extLst>
          </p:nvPr>
        </p:nvGraphicFramePr>
        <p:xfrm>
          <a:off x="838200" y="1651667"/>
          <a:ext cx="10515600" cy="4436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/>
                <a:gridCol w="2628900"/>
                <a:gridCol w="2628900"/>
                <a:gridCol w="2628900"/>
              </a:tblGrid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Characteristic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Concentration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LPM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1. Nasal Cannula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provides oxygen at low flow rates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24–45%.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, 2–6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litres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per minute (LPM),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2. Simple face mask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40 – 60%.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5 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-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8 LPM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033359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 Air-entrainment masks also known as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Venturi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masks,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blue adapter – 24% </a:t>
                      </a: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green adapter – 35%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At trachea  :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24 - 50%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4-10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lpm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lpm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4- 10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lpm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 Partial rebreathing mask –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has  a reservoir bag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60–90%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 to 10 LPM.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5. Non-rebreather masks ( reservoir mask),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Delivers the highest oxygen concentration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Close to 100%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of 8-10 LPM or higher, they deliver close to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6.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Face Tent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30 – 50%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4- 8 LPM or higher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037439" cy="858991"/>
          </a:xfrm>
          <a:solidFill>
            <a:srgbClr val="92D050"/>
          </a:solidFill>
        </p:spPr>
        <p:txBody>
          <a:bodyPr/>
          <a:lstStyle/>
          <a:p>
            <a:r>
              <a:rPr lang="en-US" b="1" dirty="0" smtClean="0"/>
              <a:t>Oxygen Delivery System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80780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954" y="1409648"/>
            <a:ext cx="3004456" cy="2298993"/>
          </a:xfrm>
          <a:prstGeom prst="rect">
            <a:avLst/>
          </a:prstGeom>
          <a:ln w="1905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415" y="356734"/>
            <a:ext cx="3248025" cy="24288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2483" y="2960914"/>
            <a:ext cx="3285746" cy="1566841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327" y="3792668"/>
            <a:ext cx="2996747" cy="25602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726" y="4896465"/>
            <a:ext cx="2757714" cy="164603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86046" y="1318802"/>
            <a:ext cx="3334801" cy="238983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9180" y="3803328"/>
            <a:ext cx="3267739" cy="2538899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037439" cy="858991"/>
          </a:xfrm>
          <a:solidFill>
            <a:srgbClr val="92D050"/>
          </a:solidFill>
        </p:spPr>
        <p:txBody>
          <a:bodyPr/>
          <a:lstStyle/>
          <a:p>
            <a:r>
              <a:rPr lang="en-US" b="1" dirty="0" smtClean="0"/>
              <a:t>Let’s Review!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62361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Kozier</a:t>
            </a:r>
            <a:r>
              <a:rPr lang="en-US" dirty="0" smtClean="0"/>
              <a:t> &amp; </a:t>
            </a:r>
            <a:r>
              <a:rPr lang="en-US" dirty="0" err="1" smtClean="0"/>
              <a:t>Erb’s</a:t>
            </a:r>
            <a:r>
              <a:rPr lang="en-US" dirty="0" smtClean="0"/>
              <a:t> Fundamentals of  Nursing . Eighth Edition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309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Oxygen therapy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0594"/>
            <a:ext cx="10515600" cy="474636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is the administration of  oxygen  as a medical intervention, which can be for a variety of purposes in both chronic and acute</a:t>
            </a:r>
            <a:r>
              <a:rPr lang="en-US" dirty="0"/>
              <a:t> </a:t>
            </a:r>
            <a:r>
              <a:rPr lang="en-US" dirty="0" smtClean="0"/>
              <a:t>patient care</a:t>
            </a:r>
          </a:p>
          <a:p>
            <a:r>
              <a:rPr lang="en-US" dirty="0" smtClean="0"/>
              <a:t>Oxygen is often prescribed for people to prevent hypoxia because of the following conditions:</a:t>
            </a:r>
          </a:p>
          <a:p>
            <a:pPr marL="796925" indent="-222250">
              <a:buAutoNum type="arabicPeriod"/>
            </a:pPr>
            <a:r>
              <a:rPr lang="en-US" dirty="0" smtClean="0"/>
              <a:t>difficulty </a:t>
            </a:r>
            <a:r>
              <a:rPr lang="en-US" dirty="0"/>
              <a:t>ventilating all </a:t>
            </a:r>
            <a:r>
              <a:rPr lang="en-US" dirty="0" smtClean="0"/>
              <a:t>areas of their  lungs</a:t>
            </a:r>
          </a:p>
          <a:p>
            <a:pPr marL="796925" indent="-222250">
              <a:buAutoNum type="arabicPeriod"/>
            </a:pPr>
            <a:r>
              <a:rPr lang="en-US" dirty="0" smtClean="0"/>
              <a:t>Impaired gas exchange</a:t>
            </a:r>
          </a:p>
          <a:p>
            <a:pPr marL="796925" indent="-222250">
              <a:buAutoNum type="arabicPeriod"/>
            </a:pPr>
            <a:r>
              <a:rPr lang="en-US" dirty="0" smtClean="0"/>
              <a:t>Heart failure</a:t>
            </a:r>
            <a:endParaRPr lang="en-US" dirty="0"/>
          </a:p>
          <a:p>
            <a:r>
              <a:rPr lang="en-US" dirty="0" smtClean="0"/>
              <a:t>Prescribed by the  physician who specifies the following:</a:t>
            </a:r>
          </a:p>
          <a:p>
            <a:pPr marL="514350" indent="60325">
              <a:buAutoNum type="arabicPeriod"/>
            </a:pPr>
            <a:r>
              <a:rPr lang="en-US" dirty="0" smtClean="0"/>
              <a:t>Concentration</a:t>
            </a:r>
          </a:p>
          <a:p>
            <a:pPr marL="514350" indent="60325">
              <a:buAutoNum type="arabicPeriod"/>
            </a:pPr>
            <a:r>
              <a:rPr lang="en-US" dirty="0" smtClean="0"/>
              <a:t> </a:t>
            </a:r>
            <a:r>
              <a:rPr lang="en-US" dirty="0"/>
              <a:t>liter per minute </a:t>
            </a:r>
            <a:endParaRPr lang="en-US" dirty="0" smtClean="0"/>
          </a:p>
          <a:p>
            <a:pPr marL="514350" indent="60325">
              <a:buAutoNum type="arabicPeriod"/>
            </a:pPr>
            <a:r>
              <a:rPr lang="en-US" dirty="0" smtClean="0"/>
              <a:t>Method of delivery</a:t>
            </a:r>
          </a:p>
          <a:p>
            <a:pPr marL="514350" indent="-514350">
              <a:buAutoNum type="arabicPeriod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51049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494639" cy="1325563"/>
          </a:xfrm>
          <a:solidFill>
            <a:srgbClr val="92D050"/>
          </a:solidFill>
        </p:spPr>
        <p:txBody>
          <a:bodyPr/>
          <a:lstStyle/>
          <a:p>
            <a:pPr algn="ctr"/>
            <a:r>
              <a:rPr lang="en-US" b="1" dirty="0" smtClean="0"/>
              <a:t>Oxygen supply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9116961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Piped in wall outlets – at the client’s bedside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Portable (Tanks or cylinders) – for transporting oxygen dependent clients, in home use;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/>
              <a:t>Humidifier – </a:t>
            </a:r>
            <a:r>
              <a:rPr lang="en-US" dirty="0" smtClean="0"/>
              <a:t>add water vapor to inspired air because Oxygen is a dry </a:t>
            </a:r>
            <a:r>
              <a:rPr lang="en-US" dirty="0"/>
              <a:t>gas that dehydrates respiratory mucous </a:t>
            </a:r>
            <a:r>
              <a:rPr lang="en-US" dirty="0" smtClean="0"/>
              <a:t>membrane</a:t>
            </a:r>
          </a:p>
          <a:p>
            <a:r>
              <a:rPr lang="en-US" dirty="0" smtClean="0"/>
              <a:t>Prevents mucous </a:t>
            </a:r>
            <a:r>
              <a:rPr lang="en-US" dirty="0"/>
              <a:t>membrane from </a:t>
            </a:r>
            <a:r>
              <a:rPr lang="en-US" dirty="0" smtClean="0"/>
              <a:t>drying and becoming irritated</a:t>
            </a:r>
          </a:p>
          <a:p>
            <a:r>
              <a:rPr lang="en-US" dirty="0" smtClean="0"/>
              <a:t>Loosens secretions  for easier expectoration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6511" y="3217760"/>
            <a:ext cx="1666875" cy="27527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6886" y="365125"/>
            <a:ext cx="2476500" cy="236332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683473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Safety Precautions for Oxygen Administration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 family members to smoke only outside away from the client and oxygen equipment. </a:t>
            </a:r>
          </a:p>
          <a:p>
            <a:r>
              <a:rPr lang="en-US" dirty="0" smtClean="0"/>
              <a:t>Set up “No Smoking: and “oxygen in Use” signs at the site of administration and  at the door, according to agency policy.</a:t>
            </a:r>
          </a:p>
          <a:p>
            <a:r>
              <a:rPr lang="en-US" dirty="0" smtClean="0"/>
              <a:t>Instruct the client and visitors about the hazard of smoking  with  oxygen in  use</a:t>
            </a:r>
          </a:p>
          <a:p>
            <a:r>
              <a:rPr lang="en-US" dirty="0" smtClean="0"/>
              <a:t>Provide cotton gown and blankets .  Synthetics and wool may generate sparks of static electricity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498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Safety Precautions for Oxygen Administration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Avoid the use of volatile, flammable  materials such as oils, greases, alcohol, ether and acetone near clients receiving oxygen </a:t>
            </a:r>
          </a:p>
          <a:p>
            <a:r>
              <a:rPr lang="en-US" dirty="0" smtClean="0"/>
              <a:t>Remove  matches, lighters, ashtrays, and  any friction-type or battery operated  toys or devices  from bedside</a:t>
            </a:r>
          </a:p>
          <a:p>
            <a:r>
              <a:rPr lang="en-US" dirty="0" smtClean="0"/>
              <a:t>Be sure that electric monitoring equipment , suction machines, and portable diagnostic machines  are electrically grounded.</a:t>
            </a:r>
          </a:p>
          <a:p>
            <a:r>
              <a:rPr lang="en-US" dirty="0" smtClean="0"/>
              <a:t>Locate fire extinguishers and oxygen meter turn-off lever.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866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6169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/>
            </a:r>
            <a:br>
              <a:rPr lang="en-US" sz="4000" b="1" dirty="0" smtClean="0">
                <a:solidFill>
                  <a:srgbClr val="FF0000"/>
                </a:solidFill>
              </a:rPr>
            </a:br>
            <a:r>
              <a:rPr lang="en-US" sz="4000" b="1" dirty="0" smtClean="0">
                <a:solidFill>
                  <a:srgbClr val="FF0000"/>
                </a:solidFill>
              </a:rPr>
              <a:t>Various devices  used for administration of oxygen. </a:t>
            </a:r>
            <a:br>
              <a:rPr lang="en-US" sz="4000" b="1" dirty="0" smtClean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1941"/>
            <a:ext cx="6056086" cy="4765022"/>
          </a:xfrm>
        </p:spPr>
        <p:txBody>
          <a:bodyPr>
            <a:normAutofit/>
          </a:bodyPr>
          <a:lstStyle/>
          <a:p>
            <a:r>
              <a:rPr lang="en-US" dirty="0">
                <a:hlinkClick r:id="rId2" tooltip="Pressure regulator"/>
              </a:rPr>
              <a:t>P</a:t>
            </a:r>
            <a:r>
              <a:rPr lang="en-US" dirty="0" smtClean="0">
                <a:hlinkClick r:id="rId2" tooltip="Pressure regulator"/>
              </a:rPr>
              <a:t>ressure regulator</a:t>
            </a:r>
            <a:r>
              <a:rPr lang="en-US" dirty="0"/>
              <a:t> </a:t>
            </a:r>
            <a:r>
              <a:rPr lang="en-US" dirty="0" smtClean="0"/>
              <a:t>-  used to control the high pressure of oxygen delivered from a cylinder (or other source) to a lower pressure. This lower pressure is then controlled by a flowmeter.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>
                <a:hlinkClick r:id="rId3" tooltip="Flowmeter"/>
              </a:rPr>
              <a:t>Flowmeter</a:t>
            </a:r>
            <a:r>
              <a:rPr lang="en-US" dirty="0" smtClean="0"/>
              <a:t> – controls the lower pressure which may be preset or selectable, and this controls the flow in a measure such as </a:t>
            </a:r>
            <a:r>
              <a:rPr lang="en-US" dirty="0" err="1" smtClean="0"/>
              <a:t>litres</a:t>
            </a:r>
            <a:r>
              <a:rPr lang="en-US" dirty="0" smtClean="0"/>
              <a:t> per minute (</a:t>
            </a:r>
            <a:r>
              <a:rPr lang="en-US" dirty="0" err="1" smtClean="0"/>
              <a:t>lpm</a:t>
            </a:r>
            <a:r>
              <a:rPr lang="en-US" dirty="0" smtClean="0"/>
              <a:t>). 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0039" y="4105275"/>
            <a:ext cx="2898946" cy="23953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9316" y="941293"/>
            <a:ext cx="3038167" cy="2686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197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037439" cy="858991"/>
          </a:xfrm>
          <a:solidFill>
            <a:srgbClr val="92D050"/>
          </a:solidFill>
        </p:spPr>
        <p:txBody>
          <a:bodyPr/>
          <a:lstStyle/>
          <a:p>
            <a:r>
              <a:rPr lang="en-US" b="1" dirty="0" smtClean="0"/>
              <a:t>Oxygen Delivery System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729" y="1356852"/>
            <a:ext cx="8208413" cy="52478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hlinkClick r:id="rId2" tooltip="Nasal cannula"/>
              </a:rPr>
              <a:t>1.  Nasal </a:t>
            </a:r>
            <a:r>
              <a:rPr lang="en-US" dirty="0">
                <a:hlinkClick r:id="rId2" tooltip="Nasal cannula"/>
              </a:rPr>
              <a:t>cannula</a:t>
            </a:r>
            <a:r>
              <a:rPr lang="en-US" dirty="0"/>
              <a:t> (NC) </a:t>
            </a:r>
            <a:endParaRPr lang="en-US" dirty="0" smtClean="0"/>
          </a:p>
          <a:p>
            <a:r>
              <a:rPr lang="en-US" dirty="0" smtClean="0"/>
              <a:t>is a thin tube with two small nozzles that protrude into the patient's nostrils. </a:t>
            </a:r>
          </a:p>
          <a:p>
            <a:r>
              <a:rPr lang="en-US" dirty="0" smtClean="0"/>
              <a:t>Most common and inexpensive device </a:t>
            </a:r>
            <a:endParaRPr lang="en-US" dirty="0"/>
          </a:p>
          <a:p>
            <a:r>
              <a:rPr lang="en-US" dirty="0" smtClean="0"/>
              <a:t>provides oxygen at low flow rates, 2–6 </a:t>
            </a:r>
            <a:r>
              <a:rPr lang="en-US" dirty="0" err="1" smtClean="0"/>
              <a:t>litres</a:t>
            </a:r>
            <a:r>
              <a:rPr lang="en-US" dirty="0" smtClean="0"/>
              <a:t> per minute (LPM), delivering a concentration of 24–45%. </a:t>
            </a:r>
          </a:p>
          <a:p>
            <a:r>
              <a:rPr lang="en-US" dirty="0" smtClean="0"/>
              <a:t>allows the patient to continue to talk, eat and drink while still receiving the therapy. </a:t>
            </a:r>
          </a:p>
          <a:p>
            <a:r>
              <a:rPr lang="en-US" dirty="0" smtClean="0"/>
              <a:t>associated with greater overall comfort, and improved oxygenation and respiratory rates than with face mask oxygen.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142" y="556855"/>
            <a:ext cx="2757714" cy="24574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142" y="3323771"/>
            <a:ext cx="3222171" cy="285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608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037439" cy="858991"/>
          </a:xfrm>
          <a:solidFill>
            <a:srgbClr val="92D050"/>
          </a:solidFill>
        </p:spPr>
        <p:txBody>
          <a:bodyPr/>
          <a:lstStyle/>
          <a:p>
            <a:r>
              <a:rPr lang="en-US" b="1" dirty="0" smtClean="0"/>
              <a:t>Oxygen Delivery System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729" y="1356852"/>
            <a:ext cx="8208413" cy="52478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hlinkClick r:id="rId2" tooltip="Nasal cannula"/>
              </a:rPr>
              <a:t>1.  Nasal </a:t>
            </a:r>
            <a:r>
              <a:rPr lang="en-US" dirty="0">
                <a:hlinkClick r:id="rId2" tooltip="Nasal cannula"/>
              </a:rPr>
              <a:t>cannula</a:t>
            </a:r>
            <a:r>
              <a:rPr lang="en-US" dirty="0"/>
              <a:t> (NC) 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Limitation:</a:t>
            </a:r>
          </a:p>
          <a:p>
            <a:r>
              <a:rPr lang="en-US" dirty="0" smtClean="0"/>
              <a:t>Unable to deliver higher concentration of oxygen</a:t>
            </a:r>
          </a:p>
          <a:p>
            <a:r>
              <a:rPr lang="en-US" dirty="0" smtClean="0"/>
              <a:t>Can be drying and irritating to mucous membrane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142" y="556855"/>
            <a:ext cx="2757714" cy="24574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142" y="3323771"/>
            <a:ext cx="3222171" cy="285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063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6281" y="576004"/>
            <a:ext cx="2996747" cy="355282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16798" y="1702921"/>
            <a:ext cx="748024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hlinkClick r:id="rId3" tooltip="Simple face mask"/>
              </a:rPr>
              <a:t>2. Simple face mask</a:t>
            </a:r>
            <a:endParaRPr lang="en-US" sz="36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 covers the patient’s nose and mouth.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Exhalation ports at the sides of the mask allow exhaled CO2 to escape 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often used at between 5 and 8 LPM, with a concentration of oxygen to the patient of between 40 – 60%. 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037439" cy="858991"/>
          </a:xfrm>
          <a:solidFill>
            <a:srgbClr val="92D050"/>
          </a:solidFill>
        </p:spPr>
        <p:txBody>
          <a:bodyPr/>
          <a:lstStyle/>
          <a:p>
            <a:r>
              <a:rPr lang="en-US" b="1" dirty="0" smtClean="0"/>
              <a:t>Oxygen Delivery System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10909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923</Words>
  <Application>Microsoft Office PowerPoint</Application>
  <PresentationFormat>Custom</PresentationFormat>
  <Paragraphs>100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Oxygen Therapy</vt:lpstr>
      <vt:lpstr>Oxygen therapy </vt:lpstr>
      <vt:lpstr>Oxygen supply</vt:lpstr>
      <vt:lpstr>Safety Precautions for Oxygen Administration</vt:lpstr>
      <vt:lpstr>Safety Precautions for Oxygen Administration</vt:lpstr>
      <vt:lpstr> Various devices  used for administration of oxygen.  </vt:lpstr>
      <vt:lpstr>Oxygen Delivery System</vt:lpstr>
      <vt:lpstr>Oxygen Delivery System</vt:lpstr>
      <vt:lpstr>Oxygen Delivery System</vt:lpstr>
      <vt:lpstr>Oxygen Delivery System</vt:lpstr>
      <vt:lpstr>Oxygen Delivery System</vt:lpstr>
      <vt:lpstr>Oxygen Delivery System</vt:lpstr>
      <vt:lpstr>Oxygen Delivery System</vt:lpstr>
      <vt:lpstr>Oxygen Delivery System</vt:lpstr>
      <vt:lpstr>Let’s Review!</vt:lpstr>
      <vt:lpstr>References: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Dr.Irene Roco</dc:creator>
  <cp:lastModifiedBy>Dalyal Alosaimi</cp:lastModifiedBy>
  <cp:revision>22</cp:revision>
  <dcterms:created xsi:type="dcterms:W3CDTF">2014-03-29T19:39:30Z</dcterms:created>
  <dcterms:modified xsi:type="dcterms:W3CDTF">2015-10-07T07:25:03Z</dcterms:modified>
</cp:coreProperties>
</file>