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0" r:id="rId4"/>
    <p:sldId id="257" r:id="rId5"/>
    <p:sldId id="258" r:id="rId6"/>
    <p:sldId id="259" r:id="rId7"/>
    <p:sldId id="272" r:id="rId8"/>
    <p:sldId id="273" r:id="rId9"/>
    <p:sldId id="267" r:id="rId10"/>
    <p:sldId id="26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981" autoAdjust="0"/>
  </p:normalViewPr>
  <p:slideViewPr>
    <p:cSldViewPr snapToGrid="0">
      <p:cViewPr>
        <p:scale>
          <a:sx n="81" d="100"/>
          <a:sy n="81" d="100"/>
        </p:scale>
        <p:origin x="-78" y="-5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7C739-F85E-4769-A06E-A78F60ECC0FF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BE29-9233-4C85-9876-7A7CD8E20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08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7C739-F85E-4769-A06E-A78F60ECC0FF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BE29-9233-4C85-9876-7A7CD8E20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450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7C739-F85E-4769-A06E-A78F60ECC0FF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BE29-9233-4C85-9876-7A7CD8E20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513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7C739-F85E-4769-A06E-A78F60ECC0FF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BE29-9233-4C85-9876-7A7CD8E20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94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7C739-F85E-4769-A06E-A78F60ECC0FF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BE29-9233-4C85-9876-7A7CD8E20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432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7C739-F85E-4769-A06E-A78F60ECC0FF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BE29-9233-4C85-9876-7A7CD8E20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47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7C739-F85E-4769-A06E-A78F60ECC0FF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BE29-9233-4C85-9876-7A7CD8E20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898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7C739-F85E-4769-A06E-A78F60ECC0FF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BE29-9233-4C85-9876-7A7CD8E20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43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7C739-F85E-4769-A06E-A78F60ECC0FF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BE29-9233-4C85-9876-7A7CD8E20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73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7C739-F85E-4769-A06E-A78F60ECC0FF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BE29-9233-4C85-9876-7A7CD8E20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47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7C739-F85E-4769-A06E-A78F60ECC0FF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BE29-9233-4C85-9876-7A7CD8E20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83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7C739-F85E-4769-A06E-A78F60ECC0FF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2BE29-9233-4C85-9876-7A7CD8E20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36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sa/url?sa=i&amp;rct=j&amp;q=&amp;esrc=s&amp;frm=1&amp;source=images&amp;cd=&amp;cad=rja&amp;docid=9_0a1o2d1Fe14M&amp;tbnid=7VxCxG-X6rgrtM:&amp;ved=0CAUQjRw&amp;url=http://www.made-in-china.com/showroom/medicaldressings/product-detailaqxnZkIYachH/China-Bordered-Gauze-Wound-Dressing.html&amp;ei=pCNQUuftGIqV0QWB64GwAg&amp;psig=AFQjCNHgOKAvLAV-r-kt4TgEwBEKoSLtyw&amp;ust=1381070108492204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www.google.com.sa/url?sa=i&amp;rct=j&amp;q=&amp;esrc=s&amp;frm=1&amp;source=images&amp;cd=&amp;cad=rja&amp;docid=wjePnI31N0T2GM&amp;tbnid=HCWt7bWTMQg0UM:&amp;ved=0CAUQjRw&amp;url=http://www.utahmountainbiking.com/firstaid/dressing.htm&amp;ei=2CFQUu_kJ4as0QXJmYH4Dw&amp;psig=AFQjCNGgqS3vJo_tOgFUayBSbDZd9MPUJQ&amp;ust=138106962214404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.sa/url?sa=i&amp;rct=j&amp;q=&amp;esrc=s&amp;frm=1&amp;source=images&amp;cd=&amp;cad=rja&amp;docid=gqbw_hLJ_mKf8M&amp;tbnid=kMVWjvUGfKhO5M:&amp;ved=0CAUQjRw&amp;url=http://jan.ucc.nau.edu/~daa/woundproducts/products.html&amp;ei=OyNQUsXaHMed0QXRsICoCQ&amp;psig=AFQjCNFEEaS7GatcaYE6xuqWjqKx23yoIQ&amp;ust=1381069921367585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www.google.com.sa/url?sa=i&amp;rct=j&amp;q=&amp;esrc=s&amp;frm=1&amp;source=images&amp;cd=&amp;cad=rja&amp;docid=nFWkWp_QZ03BkM&amp;tbnid=q7hSsJ9WyxSsSM:&amp;ved=0CAUQjRw&amp;url=http://www.made-in-china.com/showroom/sunny-yafho/product-detailRMqJBpmKbjcg/China-Transparent-and-Waterproof-Dressing-F2071-F2072-.html&amp;ei=qiJQUq6xB4vv0gX80oC4DQ&amp;psig=AFQjCNHGCYe_ZbI-Y4v6f3S0ZAjm-14H_w&amp;ust=1381069857528702" TargetMode="External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55366"/>
          </a:xfrm>
        </p:spPr>
        <p:txBody>
          <a:bodyPr/>
          <a:lstStyle/>
          <a:p>
            <a:r>
              <a:rPr lang="en-US" dirty="0" smtClean="0"/>
              <a:t>WOUND CARE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56703" y="3661032"/>
            <a:ext cx="4478594" cy="969962"/>
          </a:xfrm>
          <a:solidFill>
            <a:schemeClr val="accent2"/>
          </a:solidFill>
        </p:spPr>
        <p:txBody>
          <a:bodyPr/>
          <a:lstStyle/>
          <a:p>
            <a:r>
              <a:rPr lang="en-US" dirty="0" smtClean="0"/>
              <a:t>Prepared by:</a:t>
            </a:r>
          </a:p>
          <a:p>
            <a:r>
              <a:rPr lang="en-US" dirty="0" smtClean="0"/>
              <a:t>Dr. Irene </a:t>
            </a:r>
            <a:r>
              <a:rPr lang="en-US" dirty="0" err="1" smtClean="0"/>
              <a:t>Roco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540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utahmountainbiking.com/firstaid/images/pics-firstaid/bf-drss5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312" y="269922"/>
            <a:ext cx="4007176" cy="3015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image.made-in-china.com/2f0j00tMiaudTPbwcs/Transparent-and-Waterproof-Dressing-F2071-F2072-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143" y="328577"/>
            <a:ext cx="4375812" cy="2956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jan.ucc.nau.edu/~daa/woundproducts/duoderm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1" y="3406127"/>
            <a:ext cx="4383435" cy="3289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image.made-in-china.com/2f0j00hBSQKtocCkbr/Bordered-Gauze-Wound-Dressing.jp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312" y="3340496"/>
            <a:ext cx="4007176" cy="342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6029" y="549667"/>
            <a:ext cx="622927" cy="5470634"/>
          </a:xfrm>
          <a:prstGeom prst="rect">
            <a:avLst/>
          </a:prstGeom>
          <a:solidFill>
            <a:schemeClr val="accent2"/>
          </a:solidFill>
        </p:spPr>
        <p:txBody>
          <a:bodyPr vert="wordArtVert" wrap="square" rtlCol="0">
            <a:spAutoFit/>
          </a:bodyPr>
          <a:lstStyle/>
          <a:p>
            <a:r>
              <a:rPr lang="en-US" sz="2400" b="1" dirty="0" smtClean="0"/>
              <a:t>LET’S REVIEW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617713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2117" y="333594"/>
            <a:ext cx="4064876" cy="1325563"/>
          </a:xfrm>
          <a:solidFill>
            <a:schemeClr val="accent2"/>
          </a:solidFill>
        </p:spPr>
        <p:txBody>
          <a:bodyPr/>
          <a:lstStyle/>
          <a:p>
            <a:r>
              <a:rPr lang="en-US" b="1" dirty="0" smtClean="0"/>
              <a:t>Outline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Definition , types of Wound</a:t>
            </a:r>
          </a:p>
          <a:p>
            <a:r>
              <a:rPr lang="en-US" b="1" dirty="0"/>
              <a:t> Purposes of Wound </a:t>
            </a:r>
            <a:r>
              <a:rPr lang="en-US" b="1" dirty="0" smtClean="0"/>
              <a:t>Dressing</a:t>
            </a:r>
          </a:p>
          <a:p>
            <a:r>
              <a:rPr lang="en-US" b="1" dirty="0" smtClean="0"/>
              <a:t>Types of Wound dressing</a:t>
            </a:r>
          </a:p>
          <a:p>
            <a:r>
              <a:rPr lang="en-US" b="1" dirty="0" smtClean="0"/>
              <a:t>Practice Guidelines</a:t>
            </a:r>
          </a:p>
          <a:p>
            <a:r>
              <a:rPr lang="en-US" b="1" dirty="0" smtClean="0"/>
              <a:t>Things to remember</a:t>
            </a:r>
          </a:p>
          <a:p>
            <a:endParaRPr lang="en-US" b="1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33778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6614" y="365125"/>
            <a:ext cx="3055883" cy="1325563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en-US" b="1" dirty="0"/>
              <a:t>W</a:t>
            </a:r>
            <a:r>
              <a:rPr lang="en-US" b="1" dirty="0" smtClean="0"/>
              <a:t>ound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an injury to living tissue caused by a cut, blow, or other impact, typically one in which the skin is cut or broken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Types of Wounds: </a:t>
            </a:r>
          </a:p>
          <a:p>
            <a:pPr marL="0" indent="0">
              <a:buNone/>
            </a:pPr>
            <a:r>
              <a:rPr lang="en-US" dirty="0" smtClean="0"/>
              <a:t>A – Intentional – therapeutic </a:t>
            </a:r>
          </a:p>
          <a:p>
            <a:pPr marL="514350" indent="458788">
              <a:buAutoNum type="arabicPeriod"/>
            </a:pPr>
            <a:r>
              <a:rPr lang="en-US" dirty="0" smtClean="0"/>
              <a:t>Surgical operations</a:t>
            </a:r>
          </a:p>
          <a:p>
            <a:pPr marL="514350" indent="458788">
              <a:buAutoNum type="arabicPeriod"/>
            </a:pPr>
            <a:r>
              <a:rPr lang="en-US" dirty="0" smtClean="0"/>
              <a:t>Venipuncture</a:t>
            </a:r>
          </a:p>
          <a:p>
            <a:pPr marL="0" indent="0">
              <a:buNone/>
            </a:pPr>
            <a:r>
              <a:rPr lang="en-US" dirty="0" smtClean="0"/>
              <a:t>B – Unintentional – accidental; caused by trauma</a:t>
            </a:r>
          </a:p>
          <a:p>
            <a:pPr marL="514350" indent="60325">
              <a:buAutoNum type="arabicPeriod"/>
            </a:pPr>
            <a:r>
              <a:rPr lang="en-US" dirty="0" smtClean="0"/>
              <a:t>  Open – skin or mucous membranes surface is broken</a:t>
            </a:r>
          </a:p>
          <a:p>
            <a:pPr marL="514350" indent="60325">
              <a:buAutoNum type="arabicPeriod"/>
            </a:pPr>
            <a:r>
              <a:rPr lang="en-US" dirty="0" smtClean="0"/>
              <a:t>  closed – tissues are traumatized without a break in the skin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05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3027" y="274637"/>
            <a:ext cx="7281042" cy="1325563"/>
          </a:xfrm>
          <a:solidFill>
            <a:schemeClr val="accent2"/>
          </a:solidFill>
        </p:spPr>
        <p:txBody>
          <a:bodyPr/>
          <a:lstStyle/>
          <a:p>
            <a:r>
              <a:rPr lang="en-US" b="1" dirty="0" smtClean="0"/>
              <a:t>    Purposes of Wound Dressing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076" y="2004864"/>
            <a:ext cx="11193517" cy="4853136"/>
          </a:xfrm>
        </p:spPr>
        <p:txBody>
          <a:bodyPr>
            <a:normAutofit/>
          </a:bodyPr>
          <a:lstStyle/>
          <a:p>
            <a:pPr marL="514350" indent="458788">
              <a:buFont typeface="+mj-lt"/>
              <a:buAutoNum type="arabicPeriod"/>
            </a:pPr>
            <a:r>
              <a:rPr lang="en-US" dirty="0" smtClean="0"/>
              <a:t>Protect </a:t>
            </a:r>
            <a:r>
              <a:rPr lang="en-US" dirty="0"/>
              <a:t>wound from </a:t>
            </a:r>
            <a:r>
              <a:rPr lang="en-US" dirty="0" smtClean="0"/>
              <a:t> mechanical injury and microbial contamination</a:t>
            </a:r>
            <a:endParaRPr lang="en-US" dirty="0"/>
          </a:p>
          <a:p>
            <a:pPr marL="514350" indent="458788" algn="l" rtl="0">
              <a:buFont typeface="+mj-lt"/>
              <a:buAutoNum type="arabicPeriod"/>
            </a:pPr>
            <a:r>
              <a:rPr lang="en-US" dirty="0" smtClean="0"/>
              <a:t>Provide or maintain moist wound healing</a:t>
            </a:r>
          </a:p>
          <a:p>
            <a:pPr marL="514350" indent="458788" algn="l" rtl="0">
              <a:buFont typeface="+mj-lt"/>
              <a:buAutoNum type="arabicPeriod"/>
            </a:pPr>
            <a:r>
              <a:rPr lang="en-US" dirty="0" smtClean="0"/>
              <a:t>Provide thermal insulation</a:t>
            </a:r>
          </a:p>
          <a:p>
            <a:pPr marL="514350" indent="458788" algn="l" rtl="0">
              <a:buFont typeface="+mj-lt"/>
              <a:buAutoNum type="arabicPeriod"/>
            </a:pPr>
            <a:r>
              <a:rPr lang="en-US" dirty="0" smtClean="0"/>
              <a:t>Absorb drainage or debride a wound</a:t>
            </a:r>
          </a:p>
          <a:p>
            <a:pPr marL="514350" indent="458788" algn="l" rtl="0">
              <a:buFont typeface="+mj-lt"/>
              <a:buAutoNum type="arabicPeriod"/>
            </a:pPr>
            <a:r>
              <a:rPr lang="en-US" dirty="0" smtClean="0"/>
              <a:t>Prevent hemorrhage</a:t>
            </a:r>
          </a:p>
          <a:p>
            <a:pPr marL="514350" indent="458788" algn="l" rtl="0">
              <a:buFont typeface="+mj-lt"/>
              <a:buAutoNum type="arabicPeriod"/>
            </a:pPr>
            <a:r>
              <a:rPr lang="en-US" dirty="0" smtClean="0"/>
              <a:t>Holding medication in </a:t>
            </a:r>
            <a:r>
              <a:rPr lang="en-US" dirty="0" smtClean="0"/>
              <a:t>place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7465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Types of Wound Dressing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935" y="1663262"/>
            <a:ext cx="9620865" cy="4997152"/>
          </a:xfrm>
        </p:spPr>
        <p:txBody>
          <a:bodyPr>
            <a:normAutofit/>
          </a:bodyPr>
          <a:lstStyle/>
          <a:p>
            <a:pPr marL="0" indent="0" algn="l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Types and sizes of dressing differ depends on:</a:t>
            </a:r>
          </a:p>
          <a:p>
            <a:pPr algn="l" rtl="0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Location, size and type of wound</a:t>
            </a:r>
          </a:p>
          <a:p>
            <a:pPr algn="l" rtl="0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amount of exudate </a:t>
            </a:r>
          </a:p>
          <a:p>
            <a:pPr algn="l" rtl="0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Whether the wound  requires debridement  or is infected</a:t>
            </a:r>
          </a:p>
          <a:p>
            <a:pPr algn="l" rtl="0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Frequency of dressing change, ease or difficulty of dressing application and cost</a:t>
            </a:r>
          </a:p>
          <a:p>
            <a:pPr marL="0" indent="0" algn="l" rtl="0">
              <a:lnSpc>
                <a:spcPct val="100000"/>
              </a:lnSpc>
              <a:spcBef>
                <a:spcPts val="0"/>
              </a:spcBef>
              <a:buNone/>
            </a:pP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1. Gauze </a:t>
            </a:r>
            <a:r>
              <a:rPr lang="en-US" b="1" dirty="0">
                <a:solidFill>
                  <a:srgbClr val="FF0000"/>
                </a:solidFill>
              </a:rPr>
              <a:t>dressing: </a:t>
            </a:r>
            <a:r>
              <a:rPr lang="en-US" b="1" dirty="0"/>
              <a:t>highly absorbent nature makes them ideal for covering fresh wound (bleeding</a:t>
            </a:r>
            <a:r>
              <a:rPr lang="en-US" b="1" dirty="0" smtClean="0"/>
              <a:t>)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7202" y="125752"/>
            <a:ext cx="2883725" cy="2712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026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910" y="764703"/>
            <a:ext cx="8381152" cy="5793751"/>
          </a:xfrm>
        </p:spPr>
        <p:txBody>
          <a:bodyPr>
            <a:normAutofit fontScale="92500" lnSpcReduction="20000"/>
          </a:bodyPr>
          <a:lstStyle/>
          <a:p>
            <a:pPr marL="0" indent="0"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2. Transparent dressing:  </a:t>
            </a:r>
            <a:r>
              <a:rPr lang="en-US" b="1" dirty="0" smtClean="0"/>
              <a:t>(OP-Site) allow to assess wounds including ulcerated or burned skin areas.  Commonly are used to cover peripheral &amp;central IV.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 algn="l" rtl="0">
              <a:buNone/>
            </a:pPr>
            <a:r>
              <a:rPr lang="en-US" b="1" dirty="0" smtClean="0"/>
              <a:t>Advantages:</a:t>
            </a:r>
          </a:p>
          <a:p>
            <a:pPr algn="l" rtl="0"/>
            <a:r>
              <a:rPr lang="en-US" b="1" dirty="0" smtClean="0"/>
              <a:t>Act as temporary skin</a:t>
            </a:r>
          </a:p>
          <a:p>
            <a:pPr algn="l" rtl="0"/>
            <a:r>
              <a:rPr lang="en-US" b="1" dirty="0" smtClean="0"/>
              <a:t>Non porous, non absorbent; self adhesive, does not require changing; often left in place  until healing has occurred or  as long as it remains intact</a:t>
            </a:r>
          </a:p>
          <a:p>
            <a:pPr algn="l" rtl="0"/>
            <a:r>
              <a:rPr lang="en-US" b="1" dirty="0" smtClean="0"/>
              <a:t>Wound can be assessed</a:t>
            </a:r>
          </a:p>
          <a:p>
            <a:pPr algn="l" rtl="0"/>
            <a:r>
              <a:rPr lang="en-US" b="1" dirty="0" smtClean="0"/>
              <a:t>Wound remains moist</a:t>
            </a:r>
          </a:p>
          <a:p>
            <a:pPr algn="l" rtl="0"/>
            <a:r>
              <a:rPr lang="en-US" b="1" dirty="0" smtClean="0"/>
              <a:t>Can be placed over a joint because it is elastic</a:t>
            </a:r>
          </a:p>
          <a:p>
            <a:pPr algn="l" rtl="0"/>
            <a:r>
              <a:rPr lang="en-US" b="1" dirty="0" smtClean="0"/>
              <a:t>Adhere only to the skin around the wound, not on the wound itself</a:t>
            </a:r>
          </a:p>
          <a:p>
            <a:pPr algn="l" rtl="0"/>
            <a:r>
              <a:rPr lang="en-US" b="1" dirty="0" smtClean="0"/>
              <a:t>Client can shower or bath without removing the dressing</a:t>
            </a:r>
          </a:p>
          <a:p>
            <a:pPr algn="l" rtl="0"/>
            <a:endParaRPr lang="en-US" b="1" dirty="0" smtClean="0"/>
          </a:p>
          <a:p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7062" y="979848"/>
            <a:ext cx="2952328" cy="32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649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910" y="764703"/>
            <a:ext cx="9672922" cy="5919875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3. Hydrocolloid dressing: </a:t>
            </a:r>
            <a:r>
              <a:rPr lang="en-US" b="1" dirty="0" smtClean="0"/>
              <a:t>(DuoDerm)  air-and water-occlusive coverings; used over pressure ulcer.  Keep wound moist which is help in healing process. May left for 1week. </a:t>
            </a:r>
          </a:p>
          <a:p>
            <a:endParaRPr lang="ar-SA" b="1" dirty="0" smtClean="0"/>
          </a:p>
          <a:p>
            <a:pPr algn="l" rtl="0"/>
            <a:endParaRPr lang="en-US" b="1" dirty="0" smtClean="0"/>
          </a:p>
          <a:p>
            <a:pPr algn="l" rtl="0"/>
            <a:endParaRPr lang="en-US" b="1" dirty="0" smtClean="0"/>
          </a:p>
          <a:p>
            <a:pPr algn="l" rtl="0"/>
            <a:endParaRPr lang="en-US" b="1" dirty="0" smtClean="0"/>
          </a:p>
          <a:p>
            <a:endParaRPr lang="ar-SA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685395"/>
              </p:ext>
            </p:extLst>
          </p:nvPr>
        </p:nvGraphicFramePr>
        <p:xfrm>
          <a:off x="951984" y="2170093"/>
          <a:ext cx="8128000" cy="367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1188"/>
                <a:gridCol w="4586812"/>
              </a:tblGrid>
              <a:tr h="370840">
                <a:tc>
                  <a:txBody>
                    <a:bodyPr/>
                    <a:lstStyle/>
                    <a:p>
                      <a:pPr marL="0" indent="0" algn="l" rtl="0">
                        <a:buNone/>
                      </a:pPr>
                      <a:r>
                        <a:rPr lang="en-US" b="1" dirty="0" smtClean="0"/>
                        <a:t>Advantages: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Limitations 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Lasts 3-7 days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Occlusive, opaque, obscure wound visibility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Water resistant; don’t need a cover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Limited absorption capacity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Act as temporary skin</a:t>
                      </a:r>
                    </a:p>
                    <a:p>
                      <a:r>
                        <a:rPr lang="en-US" b="1" dirty="0" smtClean="0"/>
                        <a:t>Can be molded to uneven skin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Can facilitate aerobic microbial growth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Decrease pain reducing the need for analgesics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Can soften and wrinkle the edges  with wear and tear</a:t>
                      </a:r>
                      <a:r>
                        <a:rPr lang="en-US" b="1" baseline="0" dirty="0" smtClean="0"/>
                        <a:t> movement 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Difficult to remove and may leave a residue on the skin 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Should not be used for infected wounds  or those with deep tracts or fistulas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2563" y="1577865"/>
            <a:ext cx="1905000" cy="190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8208" y="3636578"/>
            <a:ext cx="2273889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326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6090" y="317828"/>
            <a:ext cx="5925207" cy="1325563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en-US" b="1" dirty="0" smtClean="0"/>
              <a:t>Practice Guidelines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Follow standard precautions  for personal protection.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solutions (isotonic saline, wound cleanser) to clean or  irrigate  wounds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gauze squares. Avoid using cotton balls and other products that shed fibers onto the wound surface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retain wound moisture, avoid drying a wound after cleaning it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Hold cleaning sponges with forceps or with a sterile gloved hands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Clean the wound in an outward direction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Consider not cleaning the wound at all if it appears to be clean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19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Things to remember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91544" y="1556793"/>
            <a:ext cx="82307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dirty="0"/>
              <a:t>▪ Keep unused dressings in the original package or other closed plastic package</a:t>
            </a:r>
          </a:p>
          <a:p>
            <a:pPr algn="l" rtl="0"/>
            <a:r>
              <a:rPr lang="en-US" sz="3200" dirty="0"/>
              <a:t>▪ Store dressings in a clean, dry place</a:t>
            </a:r>
          </a:p>
          <a:p>
            <a:pPr algn="l" rtl="0"/>
            <a:r>
              <a:rPr lang="en-US" sz="3200" dirty="0"/>
              <a:t>▪ Throw out the entire package if any dressings get wet, contaminated, or dirty</a:t>
            </a:r>
          </a:p>
          <a:p>
            <a:pPr algn="l" rtl="0"/>
            <a:r>
              <a:rPr lang="en-US" sz="3200" dirty="0"/>
              <a:t>▪ Place soiled gloves and wrappers in disposal bag, tie or seal the bag, and discard</a:t>
            </a:r>
          </a:p>
          <a:p>
            <a:pPr algn="l" rtl="0"/>
            <a:r>
              <a:rPr lang="en-US" sz="3200" dirty="0"/>
              <a:t>▪ Clean scissors and forceps with alcohol before and after each use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226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571</Words>
  <Application>Microsoft Office PowerPoint</Application>
  <PresentationFormat>Custom</PresentationFormat>
  <Paragraphs>76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WOUND CARE</vt:lpstr>
      <vt:lpstr>Outline </vt:lpstr>
      <vt:lpstr>Wound</vt:lpstr>
      <vt:lpstr>    Purposes of Wound Dressing</vt:lpstr>
      <vt:lpstr>Types of Wound Dressing </vt:lpstr>
      <vt:lpstr>PowerPoint Presentation</vt:lpstr>
      <vt:lpstr>PowerPoint Presentation</vt:lpstr>
      <vt:lpstr>Practice Guidelines</vt:lpstr>
      <vt:lpstr>Things to remember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Dr.Irene Roco</dc:creator>
  <cp:lastModifiedBy>Dalyal Alosaimi</cp:lastModifiedBy>
  <cp:revision>14</cp:revision>
  <dcterms:created xsi:type="dcterms:W3CDTF">2014-02-22T13:33:16Z</dcterms:created>
  <dcterms:modified xsi:type="dcterms:W3CDTF">2015-10-14T07:23:56Z</dcterms:modified>
</cp:coreProperties>
</file>