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1" r:id="rId2"/>
    <p:sldId id="262" r:id="rId3"/>
    <p:sldId id="263" r:id="rId4"/>
    <p:sldId id="265" r:id="rId5"/>
    <p:sldId id="266" r:id="rId6"/>
    <p:sldId id="267" r:id="rId7"/>
    <p:sldId id="256" r:id="rId8"/>
    <p:sldId id="257" r:id="rId9"/>
    <p:sldId id="258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617E35-B377-4239-A953-416DC7542B70}" type="doc">
      <dgm:prSet loTypeId="urn:microsoft.com/office/officeart/2008/layout/AlternatingPictureCircles" loCatId="picture" qsTypeId="urn:microsoft.com/office/officeart/2005/8/quickstyle/simple5" qsCatId="simple" csTypeId="urn:microsoft.com/office/officeart/2005/8/colors/accent1_2" csCatId="accent1" phldr="1"/>
      <dgm:spPr/>
    </dgm:pt>
    <dgm:pt modelId="{C611D432-7FF5-42E1-9856-E80040186692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  <a:cs typeface="PT Bold Heading" panose="02010400000000000000" pitchFamily="2" charset="-78"/>
            </a:rPr>
            <a:t>أهداف المحاضرة:</a:t>
          </a:r>
          <a:endParaRPr lang="ar-SA" dirty="0">
            <a:solidFill>
              <a:schemeClr val="bg1"/>
            </a:solidFill>
            <a:cs typeface="PT Bold Heading" panose="02010400000000000000" pitchFamily="2" charset="-78"/>
          </a:endParaRPr>
        </a:p>
      </dgm:t>
    </dgm:pt>
    <dgm:pt modelId="{0213B4A6-6F58-4AA3-AAF1-D0A97BC9ED99}" type="parTrans" cxnId="{F41C4813-8073-40AA-886D-D2D40C6546EF}">
      <dgm:prSet/>
      <dgm:spPr/>
      <dgm:t>
        <a:bodyPr/>
        <a:lstStyle/>
        <a:p>
          <a:pPr rtl="1"/>
          <a:endParaRPr lang="ar-SA"/>
        </a:p>
      </dgm:t>
    </dgm:pt>
    <dgm:pt modelId="{0E3A0795-8D47-488D-92CC-321E2E5F989E}" type="sibTrans" cxnId="{F41C4813-8073-40AA-886D-D2D40C6546EF}">
      <dgm:prSet/>
      <dgm:spPr/>
      <dgm:t>
        <a:bodyPr/>
        <a:lstStyle/>
        <a:p>
          <a:pPr rtl="1"/>
          <a:endParaRPr lang="ar-SA"/>
        </a:p>
      </dgm:t>
    </dgm:pt>
    <dgm:pt modelId="{77EED9AD-8FB8-4AE6-9986-1311714FC447}" type="pres">
      <dgm:prSet presAssocID="{50617E35-B377-4239-A953-416DC7542B70}" presName="Name0" presStyleCnt="0">
        <dgm:presLayoutVars>
          <dgm:chMax/>
          <dgm:chPref/>
          <dgm:dir/>
        </dgm:presLayoutVars>
      </dgm:prSet>
      <dgm:spPr/>
    </dgm:pt>
    <dgm:pt modelId="{8ACA0015-2E0D-45D1-A1CA-4C57E71F92F6}" type="pres">
      <dgm:prSet presAssocID="{C611D432-7FF5-42E1-9856-E80040186692}" presName="composite" presStyleCnt="0"/>
      <dgm:spPr/>
    </dgm:pt>
    <dgm:pt modelId="{014C49DE-ED55-4019-9AD3-6B35B6835A96}" type="pres">
      <dgm:prSet presAssocID="{C611D432-7FF5-42E1-9856-E80040186692}" presName="Accent" presStyleLbl="alignNode1" presStyleIdx="0" presStyleCnt="1">
        <dgm:presLayoutVars>
          <dgm:chMax val="0"/>
          <dgm:chPref val="0"/>
        </dgm:presLayoutVars>
      </dgm:prSet>
      <dgm:spPr/>
    </dgm:pt>
    <dgm:pt modelId="{3A60288F-CF69-4751-BDED-69A86E4C6862}" type="pres">
      <dgm:prSet presAssocID="{C611D432-7FF5-42E1-9856-E80040186692}" presName="Image" presStyleLbl="bgImgPlace1" presStyleIdx="0" presStyleCnt="1" custScaleY="159347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extLst>
        <a:ext uri="{E40237B7-FDA0-4F09-8148-C483321AD2D9}">
          <dgm14:cNvPr xmlns:dgm14="http://schemas.microsoft.com/office/drawing/2010/diagram" id="0" name="" descr="نتيجة بحث الصور عن الطب"/>
        </a:ext>
      </dgm:extLst>
    </dgm:pt>
    <dgm:pt modelId="{09428693-BA2A-4223-A8EF-145DEAE89BE8}" type="pres">
      <dgm:prSet presAssocID="{C611D432-7FF5-42E1-9856-E80040186692}" presName="Parent" presStyleLbl="fgAccFollowNode1" presStyleIdx="0" presStyleCnt="1" custLinFactNeighborX="-540" custLinFactNeighborY="14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E3282E-693E-43B2-BD6E-7D47EEAE3A98}" type="pres">
      <dgm:prSet presAssocID="{C611D432-7FF5-42E1-9856-E80040186692}" presName="Space" presStyleCnt="0">
        <dgm:presLayoutVars>
          <dgm:chMax val="0"/>
          <dgm:chPref val="0"/>
        </dgm:presLayoutVars>
      </dgm:prSet>
      <dgm:spPr/>
    </dgm:pt>
  </dgm:ptLst>
  <dgm:cxnLst>
    <dgm:cxn modelId="{D30D0915-05E7-47C0-833B-D4414D8FE929}" type="presOf" srcId="{C611D432-7FF5-42E1-9856-E80040186692}" destId="{09428693-BA2A-4223-A8EF-145DEAE89BE8}" srcOrd="0" destOrd="0" presId="urn:microsoft.com/office/officeart/2008/layout/AlternatingPictureCircles"/>
    <dgm:cxn modelId="{AC630704-FB58-4B8D-A2F6-1A0FC258D7AD}" type="presOf" srcId="{50617E35-B377-4239-A953-416DC7542B70}" destId="{77EED9AD-8FB8-4AE6-9986-1311714FC447}" srcOrd="0" destOrd="0" presId="urn:microsoft.com/office/officeart/2008/layout/AlternatingPictureCircles"/>
    <dgm:cxn modelId="{F41C4813-8073-40AA-886D-D2D40C6546EF}" srcId="{50617E35-B377-4239-A953-416DC7542B70}" destId="{C611D432-7FF5-42E1-9856-E80040186692}" srcOrd="0" destOrd="0" parTransId="{0213B4A6-6F58-4AA3-AAF1-D0A97BC9ED99}" sibTransId="{0E3A0795-8D47-488D-92CC-321E2E5F989E}"/>
    <dgm:cxn modelId="{EF3B9E55-93A9-42A7-B691-FFBA978459B6}" type="presParOf" srcId="{77EED9AD-8FB8-4AE6-9986-1311714FC447}" destId="{8ACA0015-2E0D-45D1-A1CA-4C57E71F92F6}" srcOrd="0" destOrd="0" presId="urn:microsoft.com/office/officeart/2008/layout/AlternatingPictureCircles"/>
    <dgm:cxn modelId="{E96DEEFA-9605-47B5-B5FD-F8A7358495B4}" type="presParOf" srcId="{8ACA0015-2E0D-45D1-A1CA-4C57E71F92F6}" destId="{014C49DE-ED55-4019-9AD3-6B35B6835A96}" srcOrd="0" destOrd="0" presId="urn:microsoft.com/office/officeart/2008/layout/AlternatingPictureCircles"/>
    <dgm:cxn modelId="{70078BE5-1851-4B29-BD5E-DC6F9B7326E8}" type="presParOf" srcId="{8ACA0015-2E0D-45D1-A1CA-4C57E71F92F6}" destId="{3A60288F-CF69-4751-BDED-69A86E4C6862}" srcOrd="1" destOrd="0" presId="urn:microsoft.com/office/officeart/2008/layout/AlternatingPictureCircles"/>
    <dgm:cxn modelId="{794D0421-68A7-4197-B0A8-16607C7E7DF2}" type="presParOf" srcId="{8ACA0015-2E0D-45D1-A1CA-4C57E71F92F6}" destId="{09428693-BA2A-4223-A8EF-145DEAE89BE8}" srcOrd="2" destOrd="0" presId="urn:microsoft.com/office/officeart/2008/layout/AlternatingPictureCircles"/>
    <dgm:cxn modelId="{D7A03155-9440-4C31-B804-C50B705C4D25}" type="presParOf" srcId="{8ACA0015-2E0D-45D1-A1CA-4C57E71F92F6}" destId="{D2E3282E-693E-43B2-BD6E-7D47EEAE3A98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49DE-ED55-4019-9AD3-6B35B6835A96}">
      <dsp:nvSpPr>
        <dsp:cNvPr id="0" name=""/>
        <dsp:cNvSpPr/>
      </dsp:nvSpPr>
      <dsp:spPr>
        <a:xfrm>
          <a:off x="4514412" y="1115195"/>
          <a:ext cx="4628013" cy="4627810"/>
        </a:xfrm>
        <a:prstGeom prst="donut">
          <a:avLst>
            <a:gd name="adj" fmla="val 110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60288F-CF69-4751-BDED-69A86E4C6862}">
      <dsp:nvSpPr>
        <dsp:cNvPr id="0" name=""/>
        <dsp:cNvSpPr/>
      </dsp:nvSpPr>
      <dsp:spPr>
        <a:xfrm>
          <a:off x="1574" y="111"/>
          <a:ext cx="5692008" cy="68577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9428693-BA2A-4223-A8EF-145DEAE89BE8}">
      <dsp:nvSpPr>
        <dsp:cNvPr id="0" name=""/>
        <dsp:cNvSpPr/>
      </dsp:nvSpPr>
      <dsp:spPr>
        <a:xfrm>
          <a:off x="5004065" y="1677401"/>
          <a:ext cx="3609722" cy="360956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100" kern="1200" dirty="0" smtClean="0">
              <a:solidFill>
                <a:schemeClr val="bg1"/>
              </a:solidFill>
              <a:cs typeface="PT Bold Heading" panose="02010400000000000000" pitchFamily="2" charset="-78"/>
            </a:rPr>
            <a:t>أهداف المحاضرة:</a:t>
          </a:r>
          <a:endParaRPr lang="ar-SA" sz="6100" kern="1200" dirty="0">
            <a:solidFill>
              <a:schemeClr val="bg1"/>
            </a:solidFill>
            <a:cs typeface="PT Bold Heading" panose="02010400000000000000" pitchFamily="2" charset="-78"/>
          </a:endParaRPr>
        </a:p>
      </dsp:txBody>
      <dsp:txXfrm>
        <a:off x="5532697" y="2206009"/>
        <a:ext cx="2552458" cy="2552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E2A0-4054-4CFA-ADEE-879D4E9007A4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6BE5-C261-47ED-82B3-820F11F39E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966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11/05/39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2448272"/>
          </a:xfrm>
        </p:spPr>
        <p:txBody>
          <a:bodyPr>
            <a:noAutofit/>
          </a:bodyPr>
          <a:lstStyle/>
          <a:p>
            <a:r>
              <a:rPr lang="ar-SA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  <a:t/>
            </a:r>
            <a:br>
              <a:rPr lang="ar-SA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</a:br>
            <a:r>
              <a:rPr lang="ar-SA" sz="6000" dirty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  <a:t/>
            </a:r>
            <a:br>
              <a:rPr lang="ar-SA" sz="6000" dirty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</a:br>
            <a:r>
              <a:rPr lang="ar-SA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  <a:t/>
            </a:r>
            <a:br>
              <a:rPr lang="ar-SA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</a:br>
            <a:endParaRPr lang="ar-SA" sz="6000" dirty="0">
              <a:solidFill>
                <a:schemeClr val="accent6">
                  <a:lumMod val="40000"/>
                  <a:lumOff val="60000"/>
                </a:schemeClr>
              </a:solidFill>
              <a:cs typeface="PT Bold Heading" panose="02010400000000000000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4797152"/>
            <a:ext cx="7854696" cy="1752600"/>
          </a:xfrm>
        </p:spPr>
        <p:txBody>
          <a:bodyPr>
            <a:normAutofit/>
          </a:bodyPr>
          <a:lstStyle/>
          <a:p>
            <a:r>
              <a:rPr lang="ar-SA" sz="4800" dirty="0" smtClean="0">
                <a:cs typeface="PT Bold Heading" panose="02010400000000000000" pitchFamily="2" charset="-78"/>
              </a:rPr>
              <a:t>أولاً: نقاط في التعامل </a:t>
            </a:r>
          </a:p>
          <a:p>
            <a:r>
              <a:rPr lang="ar-SA" sz="4800" dirty="0" smtClean="0">
                <a:cs typeface="PT Bold Heading" panose="02010400000000000000" pitchFamily="2" charset="-78"/>
              </a:rPr>
              <a:t>ثانياً: نقاط في المنهج </a:t>
            </a:r>
            <a:endParaRPr lang="ar-SA" sz="4800" dirty="0">
              <a:cs typeface="PT Bold Heading" panose="02010400000000000000" pitchFamily="2" charset="-78"/>
            </a:endParaRPr>
          </a:p>
        </p:txBody>
      </p:sp>
      <p:pic>
        <p:nvPicPr>
          <p:cNvPr id="6146" name="Picture 2" descr="نتيجة بحث الصور عن مقررات السل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0" cy="4581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مستطيل 3"/>
          <p:cNvSpPr/>
          <p:nvPr/>
        </p:nvSpPr>
        <p:spPr>
          <a:xfrm>
            <a:off x="4211960" y="836712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6600" dirty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  <a:t>استراتيجية </a:t>
            </a:r>
            <a:br>
              <a:rPr lang="ar-SA" sz="6600" dirty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</a:br>
            <a:r>
              <a:rPr lang="ar-SA" sz="66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  <a:t>التعليم</a:t>
            </a:r>
          </a:p>
          <a:p>
            <a:pPr algn="ctr"/>
            <a:r>
              <a:rPr lang="ar-SA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PT Bold Heading" panose="02010400000000000000" pitchFamily="2" charset="-78"/>
              </a:rPr>
              <a:t>وفاء بنت محمد العيسى </a:t>
            </a:r>
            <a:r>
              <a:rPr lang="ar-SA" dirty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  <a:t/>
            </a:r>
            <a:br>
              <a:rPr lang="ar-SA" dirty="0">
                <a:solidFill>
                  <a:schemeClr val="accent6">
                    <a:lumMod val="40000"/>
                    <a:lumOff val="60000"/>
                  </a:schemeClr>
                </a:solidFill>
                <a:cs typeface="PT Bold Heading" panose="02010400000000000000" pitchFamily="2" charset="-78"/>
              </a:rPr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8288990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/>
              <a:t>تعريف الفقه الطبي كمصطلح مركب</a:t>
            </a:r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pic>
        <p:nvPicPr>
          <p:cNvPr id="5" name="Picture 2" descr="نتيجة بحث الصور عن الطب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65104"/>
            <a:ext cx="3098020" cy="23042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543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/>
              <a:t>عناية الإسلام بالصحة </a:t>
            </a:r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pic>
        <p:nvPicPr>
          <p:cNvPr id="5" name="Picture 2" descr="نتيجة بحث الصور عن الطب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93" y="4653136"/>
            <a:ext cx="2661307" cy="19836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34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/>
              <a:t>حكم تعلم الطب وبيان فضله وشرفه</a:t>
            </a:r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pic>
        <p:nvPicPr>
          <p:cNvPr id="5" name="Picture 2" descr="نتيجة بحث الصور عن الطب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747" y="4581128"/>
            <a:ext cx="2801574" cy="20882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99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/>
              <a:t>مصادر الفقه الطبي </a:t>
            </a:r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pic>
        <p:nvPicPr>
          <p:cNvPr id="5" name="Picture 2" descr="نتيجة بحث الصور عن الطب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4" y="1268760"/>
            <a:ext cx="3091392" cy="23042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731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/>
              <a:t>أهمية علم الفقه الطبي</a:t>
            </a:r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pic>
        <p:nvPicPr>
          <p:cNvPr id="5" name="Picture 2" descr="نتيجة بحث الصور عن الطب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37112"/>
            <a:ext cx="2801574" cy="20882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24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تقسيم درجات المقرر</a:t>
            </a:r>
            <a:endParaRPr lang="ar-S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98383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ar-SA" sz="1800" dirty="0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الدرجات النهائية (40) </a:t>
            </a:r>
          </a:p>
          <a:p>
            <a:pPr>
              <a:lnSpc>
                <a:spcPct val="160000"/>
              </a:lnSpc>
            </a:pPr>
            <a:r>
              <a:rPr lang="ar-SA" sz="1800" dirty="0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الدرجات الفصيلة (60) مقسمة على النحو التالي:</a:t>
            </a:r>
          </a:p>
          <a:p>
            <a:pPr>
              <a:lnSpc>
                <a:spcPct val="160000"/>
              </a:lnSpc>
            </a:pPr>
            <a:r>
              <a:rPr lang="ar-SA" sz="1800" dirty="0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30 درجة اختبار فصلي (اختيار من متعدد 30 فقرة )</a:t>
            </a:r>
          </a:p>
          <a:p>
            <a:pPr>
              <a:lnSpc>
                <a:spcPct val="160000"/>
              </a:lnSpc>
            </a:pPr>
            <a:r>
              <a:rPr lang="ar-SA" sz="1800" dirty="0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10 درجات عمل جماعي يتنوع حسب الاختيار بين (حملة لصناعة الوعي داخل الجامعة/ عرض تقديمي وشرح مادة علمية خلال المحاضرة/ مونتاج فيديو تعريفي بالمقرر ويشمل طرح مادة علمية باستخدام تقنيات حديثة، ونشره في مواقع التواصل الاجتماعي/ حملة الكترونية تشمل </a:t>
            </a:r>
            <a:r>
              <a:rPr lang="ar-SA" sz="1800" dirty="0" err="1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تويتر</a:t>
            </a:r>
            <a:r>
              <a:rPr lang="ar-SA" sz="1800" dirty="0">
                <a:latin typeface="Arabic Typesetting" panose="03020402040406030203" pitchFamily="66" charset="-78"/>
                <a:cs typeface="PT Bold Heading" panose="02010400000000000000" pitchFamily="2" charset="-78"/>
              </a:rPr>
              <a:t> </a:t>
            </a:r>
            <a:r>
              <a:rPr lang="ar-SA" sz="1800" dirty="0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وغيره حول مادة علمية وتغذيتها خلال يومين بجميع الأفكار والتصاميم والنشر بشكل فعال)</a:t>
            </a:r>
          </a:p>
          <a:p>
            <a:pPr>
              <a:lnSpc>
                <a:spcPct val="160000"/>
              </a:lnSpc>
            </a:pPr>
            <a:r>
              <a:rPr lang="ar-SA" sz="1800" dirty="0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10 درجات عمل جماعي فردي يشمل تقرير حول العمليات التجميلية ثم عقد ورشة عمل ومناقشة بنود مهمة </a:t>
            </a:r>
            <a:r>
              <a:rPr lang="ar-SA" sz="1800" dirty="0" err="1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تطرج</a:t>
            </a:r>
            <a:r>
              <a:rPr lang="ar-SA" sz="1800" dirty="0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 لاحقاُ.</a:t>
            </a:r>
          </a:p>
          <a:p>
            <a:pPr>
              <a:lnSpc>
                <a:spcPct val="160000"/>
              </a:lnSpc>
            </a:pPr>
            <a:r>
              <a:rPr lang="ar-SA" sz="1800" dirty="0" smtClean="0">
                <a:latin typeface="Arabic Typesetting" panose="03020402040406030203" pitchFamily="66" charset="-78"/>
                <a:cs typeface="PT Bold Heading" panose="02010400000000000000" pitchFamily="2" charset="-78"/>
              </a:rPr>
              <a:t>10 درجات بين عملين فرديين أحدهما تقرير علمي فقهي والآخر يتم تحديده لاحقاً.</a:t>
            </a:r>
            <a:endParaRPr lang="ar-SA" sz="1800" dirty="0">
              <a:latin typeface="Arabic Typesetting" panose="03020402040406030203" pitchFamily="66" charset="-78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480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4355976" y="476672"/>
            <a:ext cx="4392488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SA" sz="3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الموضوعات المطروحة للعروض التقديمية: 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الطب النبوي.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الإذن والمسؤولية الطبية.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أحكام الوفاة 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أحكام الحمل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الإيدز والاستنساخ البشري.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زراعة ونقال الأعضاء والموت الدماغي.</a:t>
            </a:r>
          </a:p>
          <a:p>
            <a:pPr algn="justLow"/>
            <a:endParaRPr lang="ar-SA" sz="3200" dirty="0"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0829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4355976" y="476672"/>
            <a:ext cx="4392488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SA" sz="3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الموضوعات المطروحة للحملات بنوعيها: 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اللواصق الطبية.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حقوق المريض والطبيب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أحكام الحمل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الوقاية من الأمراض الجنسية والإجهاض </a:t>
            </a:r>
            <a:r>
              <a:rPr lang="ar-SA" sz="3200" dirty="0" err="1" smtClean="0">
                <a:cs typeface="PT Bold Heading" panose="02010400000000000000" pitchFamily="2" charset="-78"/>
              </a:rPr>
              <a:t>والاعتصاب</a:t>
            </a:r>
            <a:r>
              <a:rPr lang="ar-SA" sz="3200" dirty="0" smtClean="0">
                <a:cs typeface="PT Bold Heading" panose="02010400000000000000" pitchFamily="2" charset="-78"/>
              </a:rPr>
              <a:t> وتحريم الشريعة للزنا والشذوذ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الأخطاء الطبية </a:t>
            </a:r>
          </a:p>
          <a:p>
            <a:pPr algn="justLow"/>
            <a:endParaRPr lang="ar-SA" sz="3200" dirty="0"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81182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4355976" y="476672"/>
            <a:ext cx="4392488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SA" sz="3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موضوع ورشة العمل:</a:t>
            </a:r>
          </a:p>
          <a:p>
            <a:pPr algn="justLow"/>
            <a:r>
              <a:rPr lang="ar-SA" sz="3200" dirty="0" smtClean="0">
                <a:cs typeface="PT Bold Heading" panose="02010400000000000000" pitchFamily="2" charset="-78"/>
              </a:rPr>
              <a:t>العمليات التجميلية، والتصحيحية، </a:t>
            </a:r>
          </a:p>
          <a:p>
            <a:pPr algn="justLow"/>
            <a:r>
              <a:rPr lang="ar-SA" sz="3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أولاً: </a:t>
            </a:r>
            <a:r>
              <a:rPr lang="ar-SA" sz="3200" dirty="0" smtClean="0">
                <a:cs typeface="PT Bold Heading" panose="02010400000000000000" pitchFamily="2" charset="-78"/>
              </a:rPr>
              <a:t>عمل تقرير مكون من 3 صفحات عن أحكامها.</a:t>
            </a:r>
          </a:p>
          <a:p>
            <a:pPr algn="justLow"/>
            <a:r>
              <a:rPr lang="ar-SA" sz="3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ثانياً: </a:t>
            </a:r>
            <a:r>
              <a:rPr lang="ar-SA" sz="3200" dirty="0" smtClean="0">
                <a:cs typeface="PT Bold Heading" panose="02010400000000000000" pitchFamily="2" charset="-78"/>
              </a:rPr>
              <a:t>ضوابط العمليات التجميلية.</a:t>
            </a:r>
          </a:p>
          <a:p>
            <a:pPr algn="justLow"/>
            <a:r>
              <a:rPr lang="ar-SA" sz="3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ثالثاً: </a:t>
            </a:r>
            <a:r>
              <a:rPr lang="ar-SA" sz="3200" dirty="0" smtClean="0">
                <a:cs typeface="PT Bold Heading" panose="02010400000000000000" pitchFamily="2" charset="-78"/>
              </a:rPr>
              <a:t>حلقة النقاش المحددة </a:t>
            </a:r>
          </a:p>
          <a:p>
            <a:pPr algn="justLow"/>
            <a:r>
              <a:rPr lang="ar-SA" sz="3200" dirty="0" smtClean="0">
                <a:cs typeface="PT Bold Heading" panose="02010400000000000000" pitchFamily="2" charset="-78"/>
              </a:rPr>
              <a:t>لاحقاً.</a:t>
            </a:r>
          </a:p>
          <a:p>
            <a:pPr algn="justLow"/>
            <a:endParaRPr lang="ar-SA" sz="3200" dirty="0"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81182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4355976" y="476672"/>
            <a:ext cx="4392488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SA" sz="3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الموضوعات المطروحة لمونتاج المقاطع التوعوية: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الطب النبوي.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الإذن والمسؤولية الطبية.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الإجهاض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الوقاية من الأمراض الجنسية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زراعة ونقال الأعضاء والموت الدماغي.</a:t>
            </a:r>
          </a:p>
          <a:p>
            <a:pPr marL="342900" indent="-342900" algn="justLow">
              <a:buAutoNum type="arabicPeriod"/>
            </a:pPr>
            <a:r>
              <a:rPr lang="ar-SA" sz="3200" dirty="0" smtClean="0">
                <a:cs typeface="PT Bold Heading" panose="02010400000000000000" pitchFamily="2" charset="-78"/>
              </a:rPr>
              <a:t>أحكام الوفاة والاحتضار </a:t>
            </a:r>
          </a:p>
          <a:p>
            <a:pPr algn="justLow"/>
            <a:endParaRPr lang="ar-SA" sz="3200" dirty="0"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81182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495" y="1052736"/>
            <a:ext cx="7772400" cy="1470025"/>
          </a:xfrm>
        </p:spPr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39"/>
            <a:ext cx="8636334" cy="64373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187624" y="980728"/>
            <a:ext cx="7025491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PT Bold Heading" panose="02010400000000000000" pitchFamily="2" charset="-78"/>
              </a:rPr>
              <a:t>الوحدة الأولى:</a:t>
            </a:r>
          </a:p>
          <a:p>
            <a:pPr algn="ctr"/>
            <a:r>
              <a:rPr lang="ar-SA" sz="6600" dirty="0" smtClean="0">
                <a:cs typeface="PT Bold Heading" panose="02010400000000000000" pitchFamily="2" charset="-78"/>
              </a:rPr>
              <a:t> تعريف الفقه الطبي،</a:t>
            </a:r>
          </a:p>
          <a:p>
            <a:pPr algn="ctr"/>
            <a:r>
              <a:rPr lang="ar-SA" sz="6600" dirty="0" smtClean="0">
                <a:cs typeface="PT Bold Heading" panose="02010400000000000000" pitchFamily="2" charset="-78"/>
              </a:rPr>
              <a:t> وبيان حكم تعلم الطب وفضله</a:t>
            </a:r>
          </a:p>
          <a:p>
            <a:endParaRPr lang="ar-SA" dirty="0"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86609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58" y="4270597"/>
            <a:ext cx="8229600" cy="4525963"/>
          </a:xfrm>
        </p:spPr>
        <p:txBody>
          <a:bodyPr/>
          <a:lstStyle/>
          <a:p>
            <a:endParaRPr lang="ar-SA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41939852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683568" y="112013"/>
            <a:ext cx="4104456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ar-SA" sz="3200" dirty="0" smtClean="0">
                <a:cs typeface="PT Bold Heading" panose="02010400000000000000" pitchFamily="2" charset="-78"/>
              </a:rPr>
              <a:t>1. معرفة مفهوم الفقه الطبي، وبيان أهميته</a:t>
            </a:r>
          </a:p>
          <a:p>
            <a:pPr algn="justLow">
              <a:lnSpc>
                <a:spcPct val="150000"/>
              </a:lnSpc>
            </a:pPr>
            <a:r>
              <a:rPr lang="ar-SA" sz="3200" dirty="0" smtClean="0">
                <a:cs typeface="PT Bold Heading" panose="02010400000000000000" pitchFamily="2" charset="-78"/>
              </a:rPr>
              <a:t>2. معرفة مصادر الفقه الطبي التي يعتمد عليها الفقهاء في إيضاح أحكامه.</a:t>
            </a:r>
          </a:p>
          <a:p>
            <a:pPr algn="justLow">
              <a:lnSpc>
                <a:spcPct val="150000"/>
              </a:lnSpc>
            </a:pPr>
            <a:r>
              <a:rPr lang="ar-SA" sz="3200" dirty="0" smtClean="0">
                <a:cs typeface="PT Bold Heading" panose="02010400000000000000" pitchFamily="2" charset="-78"/>
              </a:rPr>
              <a:t>3. إدراك فضل علم الطب، وحكم تعلمه.</a:t>
            </a:r>
          </a:p>
          <a:p>
            <a:pPr algn="justLow">
              <a:lnSpc>
                <a:spcPct val="150000"/>
              </a:lnSpc>
            </a:pPr>
            <a:r>
              <a:rPr lang="ar-SA" sz="3200" dirty="0" smtClean="0">
                <a:cs typeface="PT Bold Heading" panose="02010400000000000000" pitchFamily="2" charset="-78"/>
              </a:rPr>
              <a:t>4. استشعار عناية الإسلام بالصحة.</a:t>
            </a:r>
          </a:p>
        </p:txBody>
      </p:sp>
    </p:spTree>
    <p:extLst>
      <p:ext uri="{BB962C8B-B14F-4D97-AF65-F5344CB8AC3E}">
        <p14:creationId xmlns:p14="http://schemas.microsoft.com/office/powerpoint/2010/main" val="4755968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4" name="Picture 2" descr="نتيجة بحث الصور عن الط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47" y="0"/>
            <a:ext cx="9151347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8400"/>
            <a:ext cx="8712968" cy="5572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مربع نص 3"/>
          <p:cNvSpPr txBox="1"/>
          <p:nvPr/>
        </p:nvSpPr>
        <p:spPr>
          <a:xfrm>
            <a:off x="6444208" y="2924944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49188" y="183704"/>
            <a:ext cx="8229600" cy="92333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txBody>
          <a:bodyPr vert="horz" lIns="91440" tIns="45720" rIns="91440" bIns="45720" rtlCol="1" anchor="ctr">
            <a:sp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5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تعريف الفقه الطبي وأهميته ومصادره</a:t>
            </a:r>
            <a:endParaRPr lang="ar-SA" sz="5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 Variant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81694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327</Words>
  <Application>Microsoft Office PowerPoint</Application>
  <PresentationFormat>عرض على الشاشة (3:4)‏</PresentationFormat>
  <Paragraphs>52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   </vt:lpstr>
      <vt:lpstr>تقسيم درجات المقرر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تعريف الفقه الطبي كمصطلح مركب</vt:lpstr>
      <vt:lpstr>عناية الإسلام بالصحة </vt:lpstr>
      <vt:lpstr>حكم تعلم الطب وبيان فضله وشرفه</vt:lpstr>
      <vt:lpstr>مصادر الفقه الطبي </vt:lpstr>
      <vt:lpstr>أهمية علم الفقه الطبي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وفاء</dc:creator>
  <cp:lastModifiedBy>وفاء بنت محمد العيسى</cp:lastModifiedBy>
  <cp:revision>9</cp:revision>
  <dcterms:created xsi:type="dcterms:W3CDTF">2018-01-27T15:35:16Z</dcterms:created>
  <dcterms:modified xsi:type="dcterms:W3CDTF">2018-01-27T19:48:00Z</dcterms:modified>
</cp:coreProperties>
</file>