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80DE7B65-A0C1-40C7-A263-0611F17ED170}"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DE7B65-A0C1-40C7-A263-0611F17ED170}"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0DE7B65-A0C1-40C7-A263-0611F17ED170}"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958A010-678E-4609-9BB7-75C2BDC46904}" type="datetimeFigureOut">
              <a:rPr lang="ar-SA" smtClean="0"/>
              <a:pPr/>
              <a:t>20/06/1435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0DE7B65-A0C1-40C7-A263-0611F17ED17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6958A010-678E-4609-9BB7-75C2BDC46904}" type="datetimeFigureOut">
              <a:rPr lang="ar-SA" smtClean="0"/>
              <a:pPr/>
              <a:t>20/06/1435</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80DE7B65-A0C1-40C7-A263-0611F17ED17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958A010-678E-4609-9BB7-75C2BDC46904}" type="datetimeFigureOut">
              <a:rPr lang="ar-SA" smtClean="0"/>
              <a:pPr/>
              <a:t>20/06/1435</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0DE7B65-A0C1-40C7-A263-0611F17ED170}"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descr="images.jpg"/>
          <p:cNvPicPr/>
          <p:nvPr/>
        </p:nvPicPr>
        <p:blipFill>
          <a:blip r:embed="rId2"/>
          <a:srcRect/>
          <a:stretch>
            <a:fillRect/>
          </a:stretch>
        </p:blipFill>
        <p:spPr bwMode="auto">
          <a:xfrm>
            <a:off x="3214678" y="785794"/>
            <a:ext cx="2857520" cy="1428761"/>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3" name="مربع نص 2"/>
          <p:cNvSpPr txBox="1"/>
          <p:nvPr/>
        </p:nvSpPr>
        <p:spPr>
          <a:xfrm>
            <a:off x="2571736" y="3500438"/>
            <a:ext cx="4071966" cy="707886"/>
          </a:xfrm>
          <a:prstGeom prst="rect">
            <a:avLst/>
          </a:prstGeom>
          <a:noFill/>
        </p:spPr>
        <p:txBody>
          <a:bodyPr wrap="square" rtlCol="1">
            <a:spAutoFit/>
          </a:bodyPr>
          <a:lstStyle/>
          <a:p>
            <a:r>
              <a:rPr lang="ar-SA" sz="2000" b="1" dirty="0" smtClean="0"/>
              <a:t>عمل الطالبان/ سعيد </a:t>
            </a:r>
            <a:r>
              <a:rPr lang="ar-SA" sz="2000" b="1" dirty="0" err="1" smtClean="0"/>
              <a:t>الودعي</a:t>
            </a:r>
            <a:endParaRPr lang="ar-SA" sz="2000" b="1" dirty="0" smtClean="0"/>
          </a:p>
          <a:p>
            <a:r>
              <a:rPr lang="ar-SA" sz="2000" b="1" dirty="0" smtClean="0"/>
              <a:t> </a:t>
            </a:r>
            <a:r>
              <a:rPr lang="ar-SA" sz="2000" b="1" dirty="0" smtClean="0"/>
              <a:t>                  أحمد </a:t>
            </a:r>
            <a:endParaRPr lang="ar-SA" sz="2000" b="1" dirty="0"/>
          </a:p>
        </p:txBody>
      </p:sp>
      <p:sp>
        <p:nvSpPr>
          <p:cNvPr id="5" name="مربع نص 4"/>
          <p:cNvSpPr txBox="1"/>
          <p:nvPr/>
        </p:nvSpPr>
        <p:spPr>
          <a:xfrm>
            <a:off x="2857488" y="4786322"/>
            <a:ext cx="3357586" cy="461665"/>
          </a:xfrm>
          <a:prstGeom prst="rect">
            <a:avLst/>
          </a:prstGeom>
          <a:noFill/>
        </p:spPr>
        <p:txBody>
          <a:bodyPr wrap="square" rtlCol="1">
            <a:spAutoFit/>
          </a:bodyPr>
          <a:lstStyle/>
          <a:p>
            <a:r>
              <a:rPr lang="ar-SA" sz="2400" b="1" dirty="0" err="1" smtClean="0"/>
              <a:t>داكتور</a:t>
            </a:r>
            <a:r>
              <a:rPr lang="ar-SA" sz="2400" b="1" dirty="0" smtClean="0"/>
              <a:t>/ أشرف</a:t>
            </a:r>
            <a:endParaRPr lang="ar-SA" sz="2400" b="1" dirty="0"/>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728" y="1214422"/>
            <a:ext cx="6572296" cy="954107"/>
          </a:xfrm>
          <a:prstGeom prst="rect">
            <a:avLst/>
          </a:prstGeom>
          <a:noFill/>
        </p:spPr>
        <p:txBody>
          <a:bodyPr wrap="square" rtlCol="1">
            <a:spAutoFit/>
          </a:bodyPr>
          <a:lstStyle/>
          <a:p>
            <a:pPr algn="ctr"/>
            <a:endParaRPr lang="ar-SA" sz="2800" b="1" dirty="0" smtClean="0">
              <a:cs typeface="AL-Battar" pitchFamily="2" charset="-78"/>
            </a:endParaRPr>
          </a:p>
          <a:p>
            <a:pPr algn="ctr"/>
            <a:r>
              <a:rPr lang="en-US" sz="2800" b="1" dirty="0" smtClean="0">
                <a:cs typeface="AL-Battar" pitchFamily="2" charset="-78"/>
              </a:rPr>
              <a:t>INDIVIDUAL  AND GROUP INSTRUCTION</a:t>
            </a:r>
            <a:endParaRPr lang="ar-SA" sz="2800" b="1" dirty="0">
              <a:cs typeface="AL-Battar" pitchFamily="2" charset="-78"/>
            </a:endParaRPr>
          </a:p>
        </p:txBody>
      </p:sp>
      <p:sp>
        <p:nvSpPr>
          <p:cNvPr id="3" name="مربع نص 2"/>
          <p:cNvSpPr txBox="1"/>
          <p:nvPr/>
        </p:nvSpPr>
        <p:spPr>
          <a:xfrm>
            <a:off x="357158" y="2357430"/>
            <a:ext cx="8501122" cy="3416320"/>
          </a:xfrm>
          <a:prstGeom prst="rect">
            <a:avLst/>
          </a:prstGeom>
          <a:noFill/>
        </p:spPr>
        <p:txBody>
          <a:bodyPr wrap="square" rtlCol="1">
            <a:spAutoFit/>
          </a:bodyPr>
          <a:lstStyle/>
          <a:p>
            <a:pPr algn="l"/>
            <a:r>
              <a:rPr lang="ar-SA" sz="3600" dirty="0" smtClean="0"/>
              <a:t> </a:t>
            </a:r>
            <a:r>
              <a:rPr lang="en-US" sz="3600" dirty="0" smtClean="0"/>
              <a:t>  Any classroom with movable furniture lends o a variety of instructional grouping ranging from the full class to individualized activities . Very large classes should frequently be broken down into small groups.</a:t>
            </a:r>
            <a:endParaRPr lang="ar-SA" sz="3600"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714356"/>
            <a:ext cx="8501122" cy="4647426"/>
          </a:xfrm>
          <a:prstGeom prst="rect">
            <a:avLst/>
          </a:prstGeom>
          <a:noFill/>
        </p:spPr>
        <p:txBody>
          <a:bodyPr wrap="square" rtlCol="1">
            <a:spAutoFit/>
          </a:bodyPr>
          <a:lstStyle/>
          <a:p>
            <a:pPr algn="ctr"/>
            <a:r>
              <a:rPr lang="en-US" sz="4800" b="1" dirty="0" smtClean="0"/>
              <a:t>1- whole – class instruction</a:t>
            </a:r>
          </a:p>
          <a:p>
            <a:pPr algn="l"/>
            <a:endParaRPr lang="en-US" sz="3200" dirty="0"/>
          </a:p>
          <a:p>
            <a:pPr algn="l"/>
            <a:r>
              <a:rPr lang="en-US" sz="3200" dirty="0" smtClean="0"/>
              <a:t>  </a:t>
            </a:r>
            <a:r>
              <a:rPr lang="en-US" sz="3600" dirty="0" smtClean="0"/>
              <a:t>In whole – class instruction the entire class In the same activity. Most frequently this Activity is led by the teacher, who is giving Instruction, modeling sentences, using the Overhead, asking questions. Leading drill, Giving a talk on culture </a:t>
            </a:r>
            <a:r>
              <a:rPr lang="en-US" sz="3200" dirty="0" smtClean="0"/>
              <a:t>and so on.</a:t>
            </a:r>
            <a:endParaRPr lang="ar-SA" sz="3200"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1071546"/>
            <a:ext cx="8215370" cy="4708981"/>
          </a:xfrm>
          <a:prstGeom prst="rect">
            <a:avLst/>
          </a:prstGeom>
          <a:noFill/>
        </p:spPr>
        <p:txBody>
          <a:bodyPr wrap="square" rtlCol="1">
            <a:spAutoFit/>
          </a:bodyPr>
          <a:lstStyle/>
          <a:p>
            <a:pPr algn="ctr"/>
            <a:r>
              <a:rPr lang="en-US" sz="4800" b="1" dirty="0" smtClean="0"/>
              <a:t>2- Half – class instruction</a:t>
            </a:r>
          </a:p>
          <a:p>
            <a:pPr algn="l"/>
            <a:r>
              <a:rPr lang="en-US" sz="3600" dirty="0"/>
              <a:t> </a:t>
            </a:r>
            <a:r>
              <a:rPr lang="en-US" sz="3600" dirty="0" smtClean="0"/>
              <a:t> The class can be divided in half for debates and contest- each group prepares for an activity that later involve the other group . Unless the class is mall. However, the half – class group are often still too large to be assigned projects or conversation practice.</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642918"/>
            <a:ext cx="8001056" cy="5078313"/>
          </a:xfrm>
          <a:prstGeom prst="rect">
            <a:avLst/>
          </a:prstGeom>
          <a:noFill/>
        </p:spPr>
        <p:txBody>
          <a:bodyPr wrap="square" rtlCol="1">
            <a:spAutoFit/>
          </a:bodyPr>
          <a:lstStyle/>
          <a:p>
            <a:pPr algn="l"/>
            <a:r>
              <a:rPr lang="en-US" sz="4400" b="1" i="1" dirty="0" smtClean="0"/>
              <a:t>  3 – interest group</a:t>
            </a:r>
          </a:p>
          <a:p>
            <a:pPr algn="l"/>
            <a:r>
              <a:rPr lang="en-US" sz="4000" b="1" dirty="0" smtClean="0"/>
              <a:t>                 interest group are most effectively used third and fourth level classes. Group may use foreign periodicals to research topics such as aviation. Clothing, politic, or pollution.</a:t>
            </a:r>
          </a:p>
          <a:p>
            <a:pPr algn="l"/>
            <a:r>
              <a:rPr lang="en-US" sz="4000" b="1" dirty="0" smtClean="0"/>
              <a:t>            </a:t>
            </a:r>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2910" y="571480"/>
            <a:ext cx="8001056" cy="5016758"/>
          </a:xfrm>
          <a:prstGeom prst="rect">
            <a:avLst/>
          </a:prstGeom>
          <a:noFill/>
        </p:spPr>
        <p:txBody>
          <a:bodyPr wrap="square" rtlCol="1">
            <a:spAutoFit/>
          </a:bodyPr>
          <a:lstStyle/>
          <a:p>
            <a:pPr algn="l"/>
            <a:r>
              <a:rPr lang="en-US" sz="3200" b="1" dirty="0" smtClean="0"/>
              <a:t>Groups may also may decide to write to foreign businesses for simple products, or to particular localities for travel brochures. Students dramatically  inclined  might like to prepare a short play. Another group might want to make a home movie with a foreign language sound track. One day a week or part of one day a week might be devoted to such interest-group activities.</a:t>
            </a:r>
          </a:p>
          <a:p>
            <a:pPr algn="l"/>
            <a:endParaRPr lang="ar-SA" sz="3200" b="1"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2910" y="571480"/>
            <a:ext cx="7643866" cy="5078313"/>
          </a:xfrm>
          <a:prstGeom prst="rect">
            <a:avLst/>
          </a:prstGeom>
          <a:noFill/>
        </p:spPr>
        <p:txBody>
          <a:bodyPr wrap="square" rtlCol="1">
            <a:spAutoFit/>
          </a:bodyPr>
          <a:lstStyle/>
          <a:p>
            <a:pPr algn="l"/>
            <a:r>
              <a:rPr lang="en-US" sz="3600" b="1" dirty="0" smtClean="0"/>
              <a:t> 4- Small conversation groups</a:t>
            </a:r>
          </a:p>
          <a:p>
            <a:pPr algn="l"/>
            <a:r>
              <a:rPr lang="en-US" sz="3200" b="1" dirty="0" smtClean="0"/>
              <a:t>  there are several ways of forming the group. Teacher might appoint group leaders and give them lists of lead questions. More advanced classes might read the lesson and prepare questions they want to discuss.</a:t>
            </a:r>
          </a:p>
          <a:p>
            <a:pPr algn="l"/>
            <a:endParaRPr lang="en-US" sz="3200" b="1" dirty="0" smtClean="0"/>
          </a:p>
          <a:p>
            <a:pPr algn="l"/>
            <a:r>
              <a:rPr lang="en-US" sz="3200" b="1" dirty="0" smtClean="0"/>
              <a:t>5- working in pairs</a:t>
            </a:r>
          </a:p>
          <a:p>
            <a:pPr algn="l"/>
            <a:r>
              <a:rPr lang="en-US" sz="3200" b="1" dirty="0" smtClean="0"/>
              <a:t>6- independent activities</a:t>
            </a:r>
          </a:p>
          <a:p>
            <a:pPr algn="l"/>
            <a:r>
              <a:rPr lang="en-US" sz="3200" b="1" dirty="0" smtClean="0"/>
              <a:t>7- mixed grouping</a:t>
            </a:r>
            <a:endParaRPr lang="ar-SA" sz="3200" b="1"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89</TotalTime>
  <Words>319</Words>
  <Application>Microsoft Office PowerPoint</Application>
  <PresentationFormat>عرض على الشاشة (3:4)‏</PresentationFormat>
  <Paragraphs>21</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حركة</vt:lpstr>
      <vt:lpstr>الشريحة 1</vt:lpstr>
      <vt:lpstr>الشريحة 2</vt:lpstr>
      <vt:lpstr>الشريحة 3</vt:lpstr>
      <vt:lpstr>الشريحة 4</vt:lpstr>
      <vt:lpstr>الشريحة 5</vt:lpstr>
      <vt:lpstr>الشريحة 6</vt:lpstr>
      <vt:lpstr>الشريحة 7</vt:lpstr>
    </vt:vector>
  </TitlesOfParts>
  <Company>mtech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shasha</dc:creator>
  <cp:lastModifiedBy>shasha</cp:lastModifiedBy>
  <cp:revision>11</cp:revision>
  <dcterms:created xsi:type="dcterms:W3CDTF">2014-04-19T15:35:10Z</dcterms:created>
  <dcterms:modified xsi:type="dcterms:W3CDTF">2014-04-20T06:23:54Z</dcterms:modified>
</cp:coreProperties>
</file>