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t>29/01/41</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t>29/01/41</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t>29/01/41</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t>29/01/41</a:t>
            </a:fld>
            <a:endParaRPr lang="ar-SA"/>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t>29/01/41</a:t>
            </a:fld>
            <a:endParaRPr lang="ar-SA"/>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29/01/41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29/01/41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t>29/01/41</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t>29/01/41</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188640"/>
            <a:ext cx="7772400" cy="1470025"/>
          </a:xfrm>
        </p:spPr>
        <p:txBody>
          <a:bodyPr/>
          <a:lstStyle/>
          <a:p>
            <a:r>
              <a:rPr lang="ar-SA" b="1" dirty="0" smtClean="0">
                <a:solidFill>
                  <a:srgbClr val="FF0000"/>
                </a:solidFill>
              </a:rPr>
              <a:t>تعريف العلم </a:t>
            </a:r>
            <a:endParaRPr lang="ar-SA" b="1" dirty="0">
              <a:solidFill>
                <a:srgbClr val="FF0000"/>
              </a:solidFill>
            </a:endParaRPr>
          </a:p>
        </p:txBody>
      </p:sp>
      <p:sp>
        <p:nvSpPr>
          <p:cNvPr id="3" name="عنوان فرعي 2"/>
          <p:cNvSpPr>
            <a:spLocks noGrp="1"/>
          </p:cNvSpPr>
          <p:nvPr>
            <p:ph type="subTitle" idx="1"/>
          </p:nvPr>
        </p:nvSpPr>
        <p:spPr>
          <a:xfrm>
            <a:off x="611560" y="1628800"/>
            <a:ext cx="7848871" cy="4464496"/>
          </a:xfrm>
        </p:spPr>
        <p:txBody>
          <a:bodyPr>
            <a:noAutofit/>
          </a:bodyPr>
          <a:lstStyle/>
          <a:p>
            <a:pPr>
              <a:lnSpc>
                <a:spcPct val="170000"/>
              </a:lnSpc>
            </a:pPr>
            <a:r>
              <a:rPr lang="ar-SA" sz="2400" dirty="0">
                <a:solidFill>
                  <a:schemeClr val="tx1"/>
                </a:solidFill>
              </a:rPr>
              <a:t>العِلْم في اللغة هو مصدر الفعل عَلِمَ، وجمعه عُلوم، وهو: (إِدراك الشيء بحقيقته</a:t>
            </a:r>
            <a:r>
              <a:rPr lang="ar-SA" sz="2400" dirty="0" smtClean="0">
                <a:solidFill>
                  <a:schemeClr val="tx1"/>
                </a:solidFill>
              </a:rPr>
              <a:t>)،والعلم </a:t>
            </a:r>
            <a:r>
              <a:rPr lang="ar-SA" sz="2400" dirty="0">
                <a:solidFill>
                  <a:schemeClr val="tx1"/>
                </a:solidFill>
              </a:rPr>
              <a:t>عبارة عن مفاهيم وقوانين متسلسلة ومترابطة مع بعضها، وتنشأ هذه المفاهيم من التجارب أو الملاحظات، ويمكن تعريف العلم أنه معرفة منظمة تأتي من البحث والتفكير، وهو نشاط يسعى به الإنسان إلى تطوير قدراته في السيطرة على الطبيعة، أما أهداف العلم فهي وصف الظواهر المختلفة عن طريق الملاحظة واستخدام أدوات العلم</a:t>
            </a:r>
            <a:r>
              <a:rPr lang="ar-SA" sz="2400" dirty="0">
                <a:solidFill>
                  <a:schemeClr val="tx1"/>
                </a:solidFill>
              </a:rPr>
              <a:t/>
            </a:r>
            <a:br>
              <a:rPr lang="ar-SA" sz="2400" dirty="0">
                <a:solidFill>
                  <a:schemeClr val="tx1"/>
                </a:solidFill>
              </a:rPr>
            </a:br>
            <a:r>
              <a:rPr lang="ar-SA" sz="2400" dirty="0">
                <a:solidFill>
                  <a:schemeClr val="tx1"/>
                </a:solidFill>
              </a:rPr>
              <a:t/>
            </a:r>
            <a:br>
              <a:rPr lang="ar-SA" sz="2400" dirty="0">
                <a:solidFill>
                  <a:schemeClr val="tx1"/>
                </a:solidFill>
              </a:rPr>
            </a:br>
            <a:endParaRPr lang="ar-SA" sz="2400" dirty="0">
              <a:solidFill>
                <a:schemeClr val="tx1"/>
              </a:solidFill>
            </a:endParaRPr>
          </a:p>
        </p:txBody>
      </p:sp>
    </p:spTree>
    <p:extLst>
      <p:ext uri="{BB962C8B-B14F-4D97-AF65-F5344CB8AC3E}">
        <p14:creationId xmlns:p14="http://schemas.microsoft.com/office/powerpoint/2010/main" val="114835166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
            </a:r>
            <a:br>
              <a:rPr lang="ar-SA" b="1" dirty="0" smtClean="0">
                <a:solidFill>
                  <a:srgbClr val="FF0000"/>
                </a:solidFill>
              </a:rPr>
            </a:br>
            <a:r>
              <a:rPr lang="ar-SA" b="1" dirty="0" smtClean="0">
                <a:solidFill>
                  <a:srgbClr val="FF0000"/>
                </a:solidFill>
              </a:rPr>
              <a:t/>
            </a:r>
            <a:br>
              <a:rPr lang="ar-SA" b="1" dirty="0" smtClean="0">
                <a:solidFill>
                  <a:srgbClr val="FF0000"/>
                </a:solidFill>
              </a:rPr>
            </a:br>
            <a:r>
              <a:rPr lang="ar-SA" b="1" dirty="0" smtClean="0">
                <a:solidFill>
                  <a:srgbClr val="FF0000"/>
                </a:solidFill>
              </a:rPr>
              <a:t>خصائص العلم</a:t>
            </a:r>
            <a:br>
              <a:rPr lang="ar-SA" b="1" dirty="0" smtClean="0">
                <a:solidFill>
                  <a:srgbClr val="FF0000"/>
                </a:solidFill>
              </a:rPr>
            </a:br>
            <a:r>
              <a:rPr lang="ar-SA" b="1" dirty="0" smtClean="0">
                <a:solidFill>
                  <a:srgbClr val="FF0000"/>
                </a:solidFill>
              </a:rPr>
              <a:t/>
            </a:r>
            <a:br>
              <a:rPr lang="ar-SA" b="1" dirty="0" smtClean="0">
                <a:solidFill>
                  <a:srgbClr val="FF0000"/>
                </a:solidFill>
              </a:rPr>
            </a:br>
            <a:endParaRPr lang="ar-SA" b="1" dirty="0">
              <a:solidFill>
                <a:srgbClr val="FF0000"/>
              </a:solidFill>
            </a:endParaRPr>
          </a:p>
        </p:txBody>
      </p:sp>
      <p:sp>
        <p:nvSpPr>
          <p:cNvPr id="3" name="عنصر نائب للمحتوى 2"/>
          <p:cNvSpPr>
            <a:spLocks noGrp="1"/>
          </p:cNvSpPr>
          <p:nvPr>
            <p:ph sz="quarter" idx="1"/>
          </p:nvPr>
        </p:nvSpPr>
        <p:spPr/>
        <p:txBody>
          <a:bodyPr>
            <a:normAutofit/>
          </a:bodyPr>
          <a:lstStyle/>
          <a:p>
            <a:pPr marL="0" indent="0">
              <a:buNone/>
            </a:pPr>
            <a:r>
              <a:rPr lang="ar-SA" dirty="0" smtClean="0"/>
              <a:t>* العلم </a:t>
            </a:r>
            <a:r>
              <a:rPr lang="ar-SA" dirty="0"/>
              <a:t>في تطور </a:t>
            </a:r>
            <a:r>
              <a:rPr lang="ar-SA" dirty="0" smtClean="0"/>
              <a:t>مستمر .</a:t>
            </a:r>
          </a:p>
          <a:p>
            <a:pPr marL="0" indent="0">
              <a:buNone/>
            </a:pPr>
            <a:r>
              <a:rPr lang="ar-SA" dirty="0" smtClean="0"/>
              <a:t>* للعلم </a:t>
            </a:r>
            <a:r>
              <a:rPr lang="ar-SA" dirty="0"/>
              <a:t>أدوات خاصة </a:t>
            </a:r>
            <a:r>
              <a:rPr lang="ar-SA" dirty="0" smtClean="0"/>
              <a:t>به .</a:t>
            </a:r>
          </a:p>
          <a:p>
            <a:pPr marL="0" indent="0">
              <a:buNone/>
            </a:pPr>
            <a:r>
              <a:rPr lang="ar-SA" dirty="0" smtClean="0"/>
              <a:t>* العلم عالمي .</a:t>
            </a:r>
          </a:p>
          <a:p>
            <a:pPr marL="0" indent="0">
              <a:buNone/>
            </a:pPr>
            <a:r>
              <a:rPr lang="ar-SA" dirty="0" smtClean="0"/>
              <a:t>* العلم </a:t>
            </a:r>
            <a:r>
              <a:rPr lang="ar-SA" dirty="0"/>
              <a:t>شامل ويمكن </a:t>
            </a:r>
            <a:r>
              <a:rPr lang="ar-SA" dirty="0" smtClean="0"/>
              <a:t>تعميمه .</a:t>
            </a:r>
          </a:p>
          <a:p>
            <a:pPr marL="0" indent="0">
              <a:buNone/>
            </a:pPr>
            <a:r>
              <a:rPr lang="ar-SA" dirty="0" smtClean="0"/>
              <a:t>* العلم </a:t>
            </a:r>
            <a:r>
              <a:rPr lang="ar-SA" dirty="0"/>
              <a:t>تراكمي وقابل </a:t>
            </a:r>
            <a:r>
              <a:rPr lang="ar-SA" dirty="0" smtClean="0"/>
              <a:t>للتعديل.</a:t>
            </a:r>
          </a:p>
          <a:p>
            <a:pPr marL="0" indent="0">
              <a:buNone/>
            </a:pPr>
            <a:r>
              <a:rPr lang="ar-SA" dirty="0" smtClean="0"/>
              <a:t>* </a:t>
            </a:r>
            <a:r>
              <a:rPr lang="ar-SA" dirty="0"/>
              <a:t>العلم يتأثر بالمجتمع كما يؤثر </a:t>
            </a:r>
            <a:r>
              <a:rPr lang="ar-SA" dirty="0" smtClean="0"/>
              <a:t>به .</a:t>
            </a:r>
            <a:r>
              <a:rPr lang="ar-SA" dirty="0"/>
              <a:t/>
            </a:r>
            <a:br>
              <a:rPr lang="ar-SA" dirty="0"/>
            </a:br>
            <a:r>
              <a:rPr lang="ar-SA" dirty="0"/>
              <a:t/>
            </a:r>
            <a:br>
              <a:rPr lang="ar-SA" dirty="0"/>
            </a:br>
            <a:endParaRPr lang="ar-SA" dirty="0"/>
          </a:p>
        </p:txBody>
      </p:sp>
    </p:spTree>
    <p:extLst>
      <p:ext uri="{BB962C8B-B14F-4D97-AF65-F5344CB8AC3E}">
        <p14:creationId xmlns:p14="http://schemas.microsoft.com/office/powerpoint/2010/main" val="343362457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6856" y="332656"/>
            <a:ext cx="8229600" cy="1143000"/>
          </a:xfrm>
        </p:spPr>
        <p:txBody>
          <a:bodyPr>
            <a:normAutofit/>
          </a:bodyPr>
          <a:lstStyle/>
          <a:p>
            <a:r>
              <a:rPr lang="ar-SA" b="1" dirty="0" smtClean="0">
                <a:solidFill>
                  <a:srgbClr val="FF0000"/>
                </a:solidFill>
              </a:rPr>
              <a:t>تعريف المعرفة </a:t>
            </a:r>
            <a:endParaRPr lang="ar-SA" b="1" dirty="0">
              <a:solidFill>
                <a:srgbClr val="FF0000"/>
              </a:solidFill>
            </a:endParaRPr>
          </a:p>
        </p:txBody>
      </p:sp>
      <p:sp>
        <p:nvSpPr>
          <p:cNvPr id="3" name="عنصر نائب للمحتوى 2"/>
          <p:cNvSpPr>
            <a:spLocks noGrp="1"/>
          </p:cNvSpPr>
          <p:nvPr>
            <p:ph sz="quarter" idx="1"/>
          </p:nvPr>
        </p:nvSpPr>
        <p:spPr>
          <a:xfrm>
            <a:off x="683568" y="1700808"/>
            <a:ext cx="8153400" cy="4495800"/>
          </a:xfrm>
        </p:spPr>
        <p:txBody>
          <a:bodyPr>
            <a:normAutofit fontScale="85000" lnSpcReduction="20000"/>
          </a:bodyPr>
          <a:lstStyle/>
          <a:p>
            <a:pPr marL="0" indent="0">
              <a:buNone/>
            </a:pPr>
            <a:r>
              <a:rPr lang="ar-SA" dirty="0"/>
              <a:t>المَعرِفة لغة هي مصدر الفعل عَرَفَ، وهي: (حصيلة التَّعلُّم عبر العصور</a:t>
            </a:r>
            <a:r>
              <a:rPr lang="ar-SA" dirty="0" smtClean="0"/>
              <a:t>)، وتعني </a:t>
            </a:r>
            <a:r>
              <a:rPr lang="ar-SA" dirty="0"/>
              <a:t>المعرفة العلم بالشيء، وتتميز بأنها أشمل من العلم </a:t>
            </a:r>
            <a:r>
              <a:rPr lang="ar-SA" dirty="0" smtClean="0"/>
              <a:t>حيث تشتمل على مختلف </a:t>
            </a:r>
            <a:r>
              <a:rPr lang="ar-SA" dirty="0"/>
              <a:t>العلوم والمجالات والمعلومات التي توصل إليها الأفراد على مر التاريخ، وهناك اختلاف بين المعرفة العلمية والمعرفة العادية، فالمعرفة العادية هي العلم نفسه، أما المعرفة العلمية فهي التي تصل إلى درجة أعلى من المصداقية وتكون قائمة على الأدلة والبراهين</a:t>
            </a:r>
            <a:r>
              <a:rPr lang="ar-SA" dirty="0" smtClean="0"/>
              <a:t>.</a:t>
            </a:r>
          </a:p>
          <a:p>
            <a:pPr marL="0" indent="0">
              <a:buNone/>
            </a:pPr>
            <a:r>
              <a:rPr lang="ar-SA" dirty="0" smtClean="0"/>
              <a:t>كما </a:t>
            </a:r>
            <a:r>
              <a:rPr lang="ar-SA" dirty="0"/>
              <a:t>يمكن تعريف المعرفة العلمية بأنها حصيلة الآراء والتصورات والحقائق والمعتقدات التي يكوّنها الفرد من تكرار محاولته لفهم ما يحدث حوله من ظواهر، وهي تشتمل على كل ما يحيط بالفرد ويتعلق به</a:t>
            </a:r>
            <a:r>
              <a:rPr lang="ar-SA" dirty="0" smtClean="0"/>
              <a:t>، وتكمن </a:t>
            </a:r>
            <a:r>
              <a:rPr lang="ar-SA" dirty="0"/>
              <a:t>أهمية المعرفة في أنها تساعد الفرد أن يفهم الأمور التي تواجهه في حياته، ويصبح قادراً على اجتياز أي مشكلات أو عقبات قد تواجهه وتحول دون الوصول إلى ما يطمح إليه، كما تمنحه القدرة على اتخاذ الإجراءات والقرارات المناسبة، ويستطيع من خلال معرفته أن يدرك أخطاءه ويصححها.</a:t>
            </a:r>
            <a:r>
              <a:rPr lang="ar-SA" dirty="0"/>
              <a:t/>
            </a:r>
            <a:br>
              <a:rPr lang="ar-SA" dirty="0"/>
            </a:br>
            <a:endParaRPr lang="ar-SA" dirty="0"/>
          </a:p>
        </p:txBody>
      </p:sp>
    </p:spTree>
    <p:extLst>
      <p:ext uri="{BB962C8B-B14F-4D97-AF65-F5344CB8AC3E}">
        <p14:creationId xmlns:p14="http://schemas.microsoft.com/office/powerpoint/2010/main" val="133376615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a:t/>
            </a:r>
            <a:br>
              <a:rPr lang="ar-SA" dirty="0"/>
            </a:br>
            <a:r>
              <a:rPr lang="ar-SA" b="1" dirty="0" smtClean="0">
                <a:solidFill>
                  <a:srgbClr val="FF0000"/>
                </a:solidFill>
              </a:rPr>
              <a:t>أساليب </a:t>
            </a:r>
            <a:r>
              <a:rPr lang="ar-SA" b="1" dirty="0">
                <a:solidFill>
                  <a:srgbClr val="FF0000"/>
                </a:solidFill>
              </a:rPr>
              <a:t>الوصول إلى المعرفة</a:t>
            </a:r>
            <a:r>
              <a:rPr lang="ar-SA" b="1" dirty="0">
                <a:solidFill>
                  <a:srgbClr val="FF0000"/>
                </a:solidFill>
              </a:rPr>
              <a:t/>
            </a:r>
            <a:br>
              <a:rPr lang="ar-SA" b="1" dirty="0">
                <a:solidFill>
                  <a:srgbClr val="FF0000"/>
                </a:solidFill>
              </a:rPr>
            </a:br>
            <a:r>
              <a:rPr lang="ar-SA" b="1" dirty="0">
                <a:solidFill>
                  <a:srgbClr val="FF0000"/>
                </a:solidFill>
              </a:rPr>
              <a:t/>
            </a:r>
            <a:br>
              <a:rPr lang="ar-SA" b="1" dirty="0">
                <a:solidFill>
                  <a:srgbClr val="FF0000"/>
                </a:solidFill>
              </a:rPr>
            </a:br>
            <a:endParaRPr lang="ar-SA" b="1" dirty="0">
              <a:solidFill>
                <a:srgbClr val="FF0000"/>
              </a:solidFill>
            </a:endParaRPr>
          </a:p>
        </p:txBody>
      </p:sp>
      <p:sp>
        <p:nvSpPr>
          <p:cNvPr id="3" name="عنصر نائب للمحتوى 2"/>
          <p:cNvSpPr>
            <a:spLocks noGrp="1"/>
          </p:cNvSpPr>
          <p:nvPr>
            <p:ph sz="quarter" idx="1"/>
          </p:nvPr>
        </p:nvSpPr>
        <p:spPr>
          <a:xfrm>
            <a:off x="467544" y="1556792"/>
            <a:ext cx="8229600" cy="4525963"/>
          </a:xfrm>
        </p:spPr>
        <p:txBody>
          <a:bodyPr>
            <a:normAutofit/>
          </a:bodyPr>
          <a:lstStyle/>
          <a:p>
            <a:pPr marL="0" indent="0">
              <a:buNone/>
            </a:pPr>
            <a:r>
              <a:rPr lang="ar-SA" dirty="0" smtClean="0"/>
              <a:t>* الاستفادة </a:t>
            </a:r>
            <a:r>
              <a:rPr lang="ar-SA" dirty="0"/>
              <a:t>من الخبرات والتجارب </a:t>
            </a:r>
            <a:r>
              <a:rPr lang="ar-SA" dirty="0" smtClean="0"/>
              <a:t>السابقة .</a:t>
            </a:r>
          </a:p>
          <a:p>
            <a:pPr marL="0" indent="0">
              <a:buNone/>
            </a:pPr>
            <a:r>
              <a:rPr lang="ar-SA" dirty="0" smtClean="0"/>
              <a:t>* اتباع </a:t>
            </a:r>
            <a:r>
              <a:rPr lang="ar-SA" dirty="0"/>
              <a:t>التقاليد والأعراف ومشاورة أهل </a:t>
            </a:r>
            <a:r>
              <a:rPr lang="ar-SA" dirty="0" smtClean="0"/>
              <a:t>الرأي .</a:t>
            </a:r>
          </a:p>
          <a:p>
            <a:pPr marL="0" indent="0">
              <a:buNone/>
            </a:pPr>
            <a:r>
              <a:rPr lang="ar-SA" dirty="0" smtClean="0"/>
              <a:t>* التجريب .</a:t>
            </a:r>
          </a:p>
          <a:p>
            <a:pPr marL="0" indent="0">
              <a:buNone/>
            </a:pPr>
            <a:r>
              <a:rPr lang="ar-SA" dirty="0" smtClean="0"/>
              <a:t>* </a:t>
            </a:r>
            <a:r>
              <a:rPr lang="ar-SA" dirty="0"/>
              <a:t>الاستدلال والقياس</a:t>
            </a:r>
            <a:r>
              <a:rPr lang="ar-SA" dirty="0"/>
              <a:t/>
            </a:r>
            <a:br>
              <a:rPr lang="ar-SA" dirty="0"/>
            </a:br>
            <a:r>
              <a:rPr lang="ar-SA" dirty="0"/>
              <a:t/>
            </a:r>
            <a:br>
              <a:rPr lang="ar-SA" dirty="0"/>
            </a:br>
            <a:endParaRPr lang="ar-SA" dirty="0"/>
          </a:p>
        </p:txBody>
      </p:sp>
    </p:spTree>
    <p:extLst>
      <p:ext uri="{BB962C8B-B14F-4D97-AF65-F5344CB8AC3E}">
        <p14:creationId xmlns:p14="http://schemas.microsoft.com/office/powerpoint/2010/main" val="1125593523"/>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18864" y="274638"/>
            <a:ext cx="8229600" cy="1143000"/>
          </a:xfrm>
        </p:spPr>
        <p:txBody>
          <a:bodyPr>
            <a:normAutofit fontScale="90000"/>
          </a:bodyPr>
          <a:lstStyle/>
          <a:p>
            <a:r>
              <a:rPr lang="ar-SA" b="1" dirty="0" smtClean="0">
                <a:solidFill>
                  <a:srgbClr val="FF0000"/>
                </a:solidFill>
              </a:rPr>
              <a:t/>
            </a:r>
            <a:br>
              <a:rPr lang="ar-SA" b="1" dirty="0" smtClean="0">
                <a:solidFill>
                  <a:srgbClr val="FF0000"/>
                </a:solidFill>
              </a:rPr>
            </a:br>
            <a:r>
              <a:rPr lang="ar-SA" b="1" dirty="0">
                <a:solidFill>
                  <a:srgbClr val="FF0000"/>
                </a:solidFill>
              </a:rPr>
              <a:t/>
            </a:r>
            <a:br>
              <a:rPr lang="ar-SA" b="1" dirty="0">
                <a:solidFill>
                  <a:srgbClr val="FF0000"/>
                </a:solidFill>
              </a:rPr>
            </a:br>
            <a:r>
              <a:rPr lang="ar-SA" b="1" dirty="0" smtClean="0">
                <a:solidFill>
                  <a:srgbClr val="FF0000"/>
                </a:solidFill>
              </a:rPr>
              <a:t>تصنيف </a:t>
            </a:r>
            <a:r>
              <a:rPr lang="ar-SA" b="1" dirty="0">
                <a:solidFill>
                  <a:srgbClr val="FF0000"/>
                </a:solidFill>
              </a:rPr>
              <a:t>المعرفة</a:t>
            </a:r>
            <a:r>
              <a:rPr lang="ar-SA" b="1" dirty="0">
                <a:solidFill>
                  <a:srgbClr val="FF0000"/>
                </a:solidFill>
              </a:rPr>
              <a:t/>
            </a:r>
            <a:br>
              <a:rPr lang="ar-SA" b="1" dirty="0">
                <a:solidFill>
                  <a:srgbClr val="FF0000"/>
                </a:solidFill>
              </a:rPr>
            </a:br>
            <a:r>
              <a:rPr lang="ar-SA" b="1" dirty="0">
                <a:solidFill>
                  <a:srgbClr val="FF0000"/>
                </a:solidFill>
              </a:rPr>
              <a:t/>
            </a:r>
            <a:br>
              <a:rPr lang="ar-SA" b="1" dirty="0">
                <a:solidFill>
                  <a:srgbClr val="FF0000"/>
                </a:solidFill>
              </a:rPr>
            </a:br>
            <a:endParaRPr lang="ar-SA" b="1" dirty="0">
              <a:solidFill>
                <a:srgbClr val="FF0000"/>
              </a:solidFill>
            </a:endParaRPr>
          </a:p>
        </p:txBody>
      </p:sp>
      <p:sp>
        <p:nvSpPr>
          <p:cNvPr id="3" name="عنصر نائب للمحتوى 2"/>
          <p:cNvSpPr>
            <a:spLocks noGrp="1"/>
          </p:cNvSpPr>
          <p:nvPr>
            <p:ph sz="quarter" idx="1"/>
          </p:nvPr>
        </p:nvSpPr>
        <p:spPr/>
        <p:txBody>
          <a:bodyPr>
            <a:normAutofit/>
          </a:bodyPr>
          <a:lstStyle/>
          <a:p>
            <a:pPr marL="0" indent="0">
              <a:buNone/>
            </a:pPr>
            <a:r>
              <a:rPr lang="ar-SA" dirty="0" smtClean="0"/>
              <a:t>* المعرفة التأملية .</a:t>
            </a:r>
          </a:p>
          <a:p>
            <a:pPr marL="0" indent="0">
              <a:buNone/>
            </a:pPr>
            <a:r>
              <a:rPr lang="ar-SA" dirty="0" smtClean="0"/>
              <a:t>* المعرفة الحسية .</a:t>
            </a:r>
          </a:p>
          <a:p>
            <a:pPr marL="0" indent="0">
              <a:buNone/>
            </a:pPr>
            <a:r>
              <a:rPr lang="ar-SA" dirty="0" smtClean="0"/>
              <a:t>* </a:t>
            </a:r>
            <a:r>
              <a:rPr lang="ar-SA" dirty="0"/>
              <a:t>المعرفة العلمية</a:t>
            </a:r>
            <a:r>
              <a:rPr lang="ar-SA" dirty="0"/>
              <a:t/>
            </a:r>
            <a:br>
              <a:rPr lang="ar-SA" dirty="0"/>
            </a:br>
            <a:r>
              <a:rPr lang="ar-SA" dirty="0"/>
              <a:t/>
            </a:r>
            <a:br>
              <a:rPr lang="ar-SA" dirty="0"/>
            </a:br>
            <a:r>
              <a:rPr lang="ar-SA" dirty="0"/>
              <a:t/>
            </a:r>
            <a:br>
              <a:rPr lang="ar-SA" dirty="0"/>
            </a:br>
            <a:r>
              <a:rPr lang="ar-SA" dirty="0"/>
              <a:t/>
            </a:r>
            <a:br>
              <a:rPr lang="ar-SA" dirty="0"/>
            </a:br>
            <a:r>
              <a:rPr lang="ar-SA" dirty="0"/>
              <a:t/>
            </a:r>
            <a:br>
              <a:rPr lang="ar-SA" dirty="0"/>
            </a:br>
            <a:endParaRPr lang="ar-SA" dirty="0"/>
          </a:p>
        </p:txBody>
      </p:sp>
    </p:spTree>
    <p:extLst>
      <p:ext uri="{BB962C8B-B14F-4D97-AF65-F5344CB8AC3E}">
        <p14:creationId xmlns:p14="http://schemas.microsoft.com/office/powerpoint/2010/main" val="99595980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
            </a:r>
            <a:br>
              <a:rPr lang="ar-SA" b="1" dirty="0" smtClean="0">
                <a:solidFill>
                  <a:srgbClr val="FF0000"/>
                </a:solidFill>
              </a:rPr>
            </a:br>
            <a:r>
              <a:rPr lang="ar-SA" b="1" dirty="0">
                <a:solidFill>
                  <a:srgbClr val="FF0000"/>
                </a:solidFill>
              </a:rPr>
              <a:t/>
            </a:r>
            <a:br>
              <a:rPr lang="ar-SA" b="1" dirty="0">
                <a:solidFill>
                  <a:srgbClr val="FF0000"/>
                </a:solidFill>
              </a:rPr>
            </a:br>
            <a:r>
              <a:rPr lang="ar-SA" b="1" dirty="0" smtClean="0">
                <a:solidFill>
                  <a:srgbClr val="FF0000"/>
                </a:solidFill>
              </a:rPr>
              <a:t>الفروقات </a:t>
            </a:r>
            <a:r>
              <a:rPr lang="ar-SA" b="1" dirty="0">
                <a:solidFill>
                  <a:srgbClr val="FF0000"/>
                </a:solidFill>
              </a:rPr>
              <a:t>الاصطلاحية بين العلم والمعرفة</a:t>
            </a:r>
            <a:r>
              <a:rPr lang="ar-SA" b="1" dirty="0">
                <a:solidFill>
                  <a:srgbClr val="FF0000"/>
                </a:solidFill>
              </a:rPr>
              <a:t/>
            </a:r>
            <a:br>
              <a:rPr lang="ar-SA" b="1" dirty="0">
                <a:solidFill>
                  <a:srgbClr val="FF0000"/>
                </a:solidFill>
              </a:rPr>
            </a:br>
            <a:r>
              <a:rPr lang="ar-SA" b="1" dirty="0">
                <a:solidFill>
                  <a:srgbClr val="FF0000"/>
                </a:solidFill>
              </a:rPr>
              <a:t/>
            </a:r>
            <a:br>
              <a:rPr lang="ar-SA" b="1" dirty="0">
                <a:solidFill>
                  <a:srgbClr val="FF0000"/>
                </a:solidFill>
              </a:rPr>
            </a:br>
            <a:endParaRPr lang="ar-SA" b="1" dirty="0">
              <a:solidFill>
                <a:srgbClr val="FF0000"/>
              </a:solidFill>
            </a:endParaRPr>
          </a:p>
        </p:txBody>
      </p:sp>
      <p:sp>
        <p:nvSpPr>
          <p:cNvPr id="3" name="عنصر نائب للمحتوى 2"/>
          <p:cNvSpPr>
            <a:spLocks noGrp="1"/>
          </p:cNvSpPr>
          <p:nvPr>
            <p:ph sz="quarter" idx="1"/>
          </p:nvPr>
        </p:nvSpPr>
        <p:spPr/>
        <p:txBody>
          <a:bodyPr>
            <a:normAutofit fontScale="70000" lnSpcReduction="20000"/>
          </a:bodyPr>
          <a:lstStyle/>
          <a:p>
            <a:pPr marL="0" indent="0">
              <a:lnSpc>
                <a:spcPct val="160000"/>
              </a:lnSpc>
              <a:buNone/>
            </a:pPr>
            <a:r>
              <a:rPr lang="ar-SA" dirty="0" smtClean="0"/>
              <a:t>* إن </a:t>
            </a:r>
            <a:r>
              <a:rPr lang="ar-SA" dirty="0"/>
              <a:t>كل معرفة علم وليس كل علم معرفة، فالمعرفة أوسع وأشمل من العلم؛ حيث تشتمل على معارف علمية وغير علمية</a:t>
            </a:r>
            <a:r>
              <a:rPr lang="ar-SA" dirty="0" smtClean="0"/>
              <a:t>.</a:t>
            </a:r>
          </a:p>
          <a:p>
            <a:pPr marL="0" indent="0">
              <a:lnSpc>
                <a:spcPct val="160000"/>
              </a:lnSpc>
              <a:buNone/>
            </a:pPr>
            <a:r>
              <a:rPr lang="ar-SA" dirty="0" smtClean="0"/>
              <a:t>* المعرفة </a:t>
            </a:r>
            <a:r>
              <a:rPr lang="ar-SA" dirty="0"/>
              <a:t>نقيض الإنكار والجحود، أما العلم فهو نقيض الجهل والهوى</a:t>
            </a:r>
            <a:r>
              <a:rPr lang="ar-SA" dirty="0" smtClean="0"/>
              <a:t>. </a:t>
            </a:r>
          </a:p>
          <a:p>
            <a:pPr marL="0" indent="0">
              <a:lnSpc>
                <a:spcPct val="160000"/>
              </a:lnSpc>
              <a:buNone/>
            </a:pPr>
            <a:r>
              <a:rPr lang="ar-SA" dirty="0" smtClean="0"/>
              <a:t>* ترتبط </a:t>
            </a:r>
            <a:r>
              <a:rPr lang="ar-SA" dirty="0"/>
              <a:t>المعرفة بذات الشيء أما العلم يرتبط بصفاته، ومن الأمثلة على ذلك عندما يقول شخص لآخر: لقد عرفت أباك وعلمته رجلاً صالحاً</a:t>
            </a:r>
            <a:r>
              <a:rPr lang="ar-SA" dirty="0" smtClean="0"/>
              <a:t>.</a:t>
            </a:r>
          </a:p>
          <a:p>
            <a:pPr marL="0" indent="0">
              <a:lnSpc>
                <a:spcPct val="160000"/>
              </a:lnSpc>
              <a:buNone/>
            </a:pPr>
            <a:r>
              <a:rPr lang="ar-SA" dirty="0" smtClean="0"/>
              <a:t>* المعرفة </a:t>
            </a:r>
            <a:r>
              <a:rPr lang="ar-SA" dirty="0"/>
              <a:t>ترتبط بحضور صورة الشيء؛ أي أنه يُشبّه بالتصور، أما العلم فيرتبط بالأحوال والصفات ونسبتها إلى الشي؛ أي أنه يُشبّه بالتصديق.</a:t>
            </a:r>
            <a:r>
              <a:rPr lang="ar-SA" dirty="0"/>
              <a:t/>
            </a:r>
            <a:br>
              <a:rPr lang="ar-SA" dirty="0"/>
            </a:br>
            <a:r>
              <a:rPr lang="ar-SA" dirty="0"/>
              <a:t/>
            </a:r>
            <a:br>
              <a:rPr lang="ar-SA" dirty="0"/>
            </a:br>
            <a:endParaRPr lang="ar-SA" dirty="0"/>
          </a:p>
        </p:txBody>
      </p:sp>
    </p:spTree>
    <p:extLst>
      <p:ext uri="{BB962C8B-B14F-4D97-AF65-F5344CB8AC3E}">
        <p14:creationId xmlns:p14="http://schemas.microsoft.com/office/powerpoint/2010/main" val="5820468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149</TotalTime>
  <Words>390</Words>
  <Application>Microsoft Office PowerPoint</Application>
  <PresentationFormat>عرض على الشاشة (3:4)‏</PresentationFormat>
  <Paragraphs>26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ألوان متوسطة</vt:lpstr>
      <vt:lpstr>تعريف العلم </vt:lpstr>
      <vt:lpstr>  خصائص العلم  </vt:lpstr>
      <vt:lpstr>تعريف المعرفة </vt:lpstr>
      <vt:lpstr>  أساليب الوصول إلى المعرفة  </vt:lpstr>
      <vt:lpstr>  تصنيف المعرفة  </vt:lpstr>
      <vt:lpstr>  الفروقات الاصطلاحية بين العلم والمعرفة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العلم </dc:title>
  <dc:creator>DELL</dc:creator>
  <cp:lastModifiedBy>DELL</cp:lastModifiedBy>
  <cp:revision>4</cp:revision>
  <dcterms:created xsi:type="dcterms:W3CDTF">2019-09-28T13:22:43Z</dcterms:created>
  <dcterms:modified xsi:type="dcterms:W3CDTF">2019-09-28T16:02:16Z</dcterms:modified>
</cp:coreProperties>
</file>