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9" r:id="rId2"/>
    <p:sldId id="257" r:id="rId3"/>
    <p:sldId id="258" r:id="rId4"/>
    <p:sldId id="267" r:id="rId5"/>
    <p:sldId id="263" r:id="rId6"/>
    <p:sldId id="262" r:id="rId7"/>
    <p:sldId id="268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514916721541294E-2"/>
          <c:y val="0.18084627963344499"/>
          <c:w val="0.89918628950439805"/>
          <c:h val="0.62845155845142897"/>
        </c:manualLayout>
      </c:layout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VC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20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60</c:v>
                </c:pt>
                <c:pt idx="6">
                  <c:v>80</c:v>
                </c:pt>
                <c:pt idx="7">
                  <c:v>105</c:v>
                </c:pt>
                <c:pt idx="8">
                  <c:v>130</c:v>
                </c:pt>
                <c:pt idx="9">
                  <c:v>170</c:v>
                </c:pt>
                <c:pt idx="10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2A-1045-BB4D-286096C0AA95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Sheet1!$F$2:$F$12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2A-1045-BB4D-286096C0AA95}"/>
            </c:ext>
          </c:extLst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TC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Sheet1!$G$2:$G$12</c:f>
              <c:numCache>
                <c:formatCode>General</c:formatCode>
                <c:ptCount val="11"/>
                <c:pt idx="0">
                  <c:v>10</c:v>
                </c:pt>
                <c:pt idx="1">
                  <c:v>30</c:v>
                </c:pt>
                <c:pt idx="2">
                  <c:v>40</c:v>
                </c:pt>
                <c:pt idx="3">
                  <c:v>45</c:v>
                </c:pt>
                <c:pt idx="4">
                  <c:v>55</c:v>
                </c:pt>
                <c:pt idx="5">
                  <c:v>70</c:v>
                </c:pt>
                <c:pt idx="6">
                  <c:v>90</c:v>
                </c:pt>
                <c:pt idx="7">
                  <c:v>115</c:v>
                </c:pt>
                <c:pt idx="8">
                  <c:v>140</c:v>
                </c:pt>
                <c:pt idx="9">
                  <c:v>180</c:v>
                </c:pt>
                <c:pt idx="10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2A-1045-BB4D-286096C0AA95}"/>
            </c:ext>
          </c:extLst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Q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Sheet1!$H$2:$H$12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2A-1045-BB4D-286096C0A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16249248"/>
        <c:axId val="-571266656"/>
      </c:lineChart>
      <c:catAx>
        <c:axId val="-9162492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266656"/>
        <c:crosses val="autoZero"/>
        <c:auto val="1"/>
        <c:lblAlgn val="ctr"/>
        <c:lblOffset val="100"/>
        <c:noMultiLvlLbl val="0"/>
      </c:catAx>
      <c:valAx>
        <c:axId val="-57126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1624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F260D-25B5-D346-9548-511195931839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FFEA-74CA-EB4F-992C-2181F61C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E272-4E95-D148-B6CE-E2AA7416236A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AF70-3684-314F-AB6A-54434814611A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5D3C-B8A9-8044-B6C2-3AD80A575413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5BA1-1FEB-9A4C-B58D-47F9B145B45A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267-F10F-CB4A-8048-F4AC9BC52E79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103A-6AE9-D948-A07D-2E4241555ED1}" type="datetime1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2FFA-81D7-0743-A8D4-9C88CC16AEDA}" type="datetime1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D694-A183-F744-B243-7F2D50B445C9}" type="datetime1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5AED-6C23-F746-B569-97C62473BCC2}" type="datetime1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D1C3-05B6-EF4D-8112-36F9440614EA}" type="datetime1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E274-66B3-F44D-BFB0-7E59AE541A09}" type="datetime1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342122-2351-574D-94AC-F580191705D5}" type="datetime1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D8A4DE-0693-2341-B9A4-73F332ED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9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rtl="1"/>
            <a:br>
              <a:rPr lang="ar-SA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</a:br>
            <a:r>
              <a:rPr lang="ar-SA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  <a:t>الفصل الثالث عشر</a:t>
            </a:r>
            <a:br>
              <a:rPr lang="ar-SA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</a:br>
            <a:br>
              <a:rPr lang="ar-SA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</a:br>
            <a:r>
              <a:rPr lang="ar-SA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  <a:t>التكاليف في الأجل القصير</a:t>
            </a:r>
            <a:br>
              <a:rPr lang="fr-FR" altLang="x-none" b="1" dirty="0">
                <a:solidFill>
                  <a:schemeClr val="accent6"/>
                </a:solidFill>
                <a:ea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/>
          </p:cNvSpPr>
          <p:nvPr/>
        </p:nvSpPr>
        <p:spPr bwMode="auto">
          <a:xfrm>
            <a:off x="2670175" y="-41275"/>
            <a:ext cx="68072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rtl="1" eaLnBrk="1" hangingPunct="1"/>
            <a:r>
              <a:rPr lang="ar-SA" altLang="x-none" sz="3600" b="1" dirty="0">
                <a:solidFill>
                  <a:schemeClr val="accent6"/>
                </a:solidFill>
                <a:ea typeface="Arial" charset="0"/>
                <a:cs typeface="Arial" charset="0"/>
              </a:rPr>
              <a:t>التكاليف في الأجل القصير</a:t>
            </a:r>
            <a:endParaRPr lang="fr-FR" altLang="x-none" sz="3600" b="1" dirty="0">
              <a:solidFill>
                <a:schemeClr val="accent6"/>
              </a:solidFill>
              <a:ea typeface="Arial" charset="0"/>
              <a:cs typeface="Arial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4695" y="404734"/>
            <a:ext cx="11437495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rtl="1" eaLnBrk="1" hangingPunct="1">
              <a:spcBef>
                <a:spcPct val="50000"/>
              </a:spcBef>
            </a:pPr>
            <a:endParaRPr lang="en-GB" altLang="x-none" sz="2800" b="1" dirty="0"/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b="1" dirty="0">
                <a:solidFill>
                  <a:schemeClr val="accent6"/>
                </a:solidFill>
                <a:ea typeface="Arial" charset="0"/>
                <a:cs typeface="Arial" charset="0"/>
              </a:rPr>
              <a:t>تكاليف الإنتاج في الأجل القصير:</a:t>
            </a:r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b="1" dirty="0">
                <a:ea typeface="Arial" charset="0"/>
                <a:cs typeface="Arial" charset="0"/>
              </a:rPr>
              <a:t>	</a:t>
            </a:r>
            <a:r>
              <a:rPr lang="ar-SA" altLang="x-none" sz="2800" dirty="0">
                <a:ea typeface="Arial" charset="0"/>
                <a:cs typeface="Arial" charset="0"/>
              </a:rPr>
              <a:t>هدف المنشأة/ اختيار مزيج من عناصر الإنتاج يعطي المشتري الإنتاجية المرغوبة بأقل تكاليف ممكنة.</a:t>
            </a:r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dirty="0">
                <a:ea typeface="Arial" charset="0"/>
                <a:cs typeface="Arial" charset="0"/>
              </a:rPr>
              <a:t>	المفهوم الاقتصادي/ تكلفة الفرصة البديلة وهي عبارة عن أعلى قيمة إنتاج كان بإمكان هذا العنصر المساهمة بها في عملية إنتاجية بديلة.</a:t>
            </a:r>
            <a:endParaRPr lang="ar-SA" altLang="x-none" sz="2400" dirty="0">
              <a:ea typeface="Arial" charset="0"/>
              <a:cs typeface="Arial" charset="0"/>
            </a:endParaRPr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b="1" dirty="0">
                <a:solidFill>
                  <a:schemeClr val="accent6"/>
                </a:solidFill>
                <a:ea typeface="Arial" charset="0"/>
                <a:cs typeface="Arial" charset="0"/>
              </a:rPr>
              <a:t>التكاليف الصريحة والضمنية:</a:t>
            </a:r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b="1" dirty="0">
                <a:ea typeface="Arial" charset="0"/>
                <a:cs typeface="Arial" charset="0"/>
              </a:rPr>
              <a:t>	</a:t>
            </a:r>
            <a:r>
              <a:rPr lang="ar-SA" altLang="x-none" sz="2800" dirty="0">
                <a:ea typeface="Arial" charset="0"/>
                <a:cs typeface="Arial" charset="0"/>
              </a:rPr>
              <a:t>الصريحة/ النفقات (المدفوعات) المباشرة التي تتحملها المنشأة مقابل الحصول على عناصر الإنتاج المختلفة.</a:t>
            </a:r>
          </a:p>
          <a:p>
            <a:pPr algn="just" rtl="1" eaLnBrk="1" hangingPunct="1">
              <a:spcBef>
                <a:spcPct val="50000"/>
              </a:spcBef>
            </a:pPr>
            <a:r>
              <a:rPr lang="ar-SA" altLang="x-none" sz="2800" dirty="0">
                <a:ea typeface="Arial" charset="0"/>
                <a:cs typeface="Arial" charset="0"/>
              </a:rPr>
              <a:t>	الضمنية/ النفقات التي لا تتحملها المنشأة بشكل مباشر وتمثل التكاليف عناصر الإنتاج المملوكة لصاحب المنشأة.</a:t>
            </a:r>
          </a:p>
          <a:p>
            <a:pPr algn="just" rtl="1" eaLnBrk="1" hangingPunct="1">
              <a:spcBef>
                <a:spcPct val="50000"/>
              </a:spcBef>
            </a:pPr>
            <a:endParaRPr lang="ar-SA" altLang="x-none" sz="2400" b="1" dirty="0">
              <a:solidFill>
                <a:schemeClr val="accent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39843" y="237067"/>
            <a:ext cx="1181668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x-none" sz="2800" b="1" dirty="0">
                <a:solidFill>
                  <a:schemeClr val="accent6"/>
                </a:solidFill>
                <a:ea typeface="Arial" charset="0"/>
                <a:cs typeface="Arial" charset="0"/>
              </a:rPr>
              <a:t>أنواع التكاليف في الأجل القصير:</a:t>
            </a:r>
          </a:p>
          <a:p>
            <a:pPr algn="r" rtl="1" eaLnBrk="1" hangingPunct="1">
              <a:spcBef>
                <a:spcPct val="50000"/>
              </a:spcBef>
              <a:buFontTx/>
              <a:buAutoNum type="arabicParenR"/>
            </a:pPr>
            <a:r>
              <a:rPr lang="ar-SA" altLang="x-none" sz="2400" b="1" dirty="0">
                <a:ea typeface="Arial" charset="0"/>
                <a:cs typeface="Arial" charset="0"/>
              </a:rPr>
              <a:t>التكاليف الثابتة (</a:t>
            </a:r>
            <a:r>
              <a:rPr lang="en-US" altLang="x-none" sz="2400" b="1" dirty="0">
                <a:ea typeface="Arial" charset="0"/>
                <a:cs typeface="Arial" charset="0"/>
              </a:rPr>
              <a:t>Fixed cost</a:t>
            </a:r>
            <a:r>
              <a:rPr lang="ar-SA" altLang="x-none" sz="2400" b="1" dirty="0">
                <a:ea typeface="Arial" charset="0"/>
                <a:cs typeface="Arial" charset="0"/>
              </a:rPr>
              <a:t>) </a:t>
            </a:r>
            <a:r>
              <a:rPr lang="en-US" altLang="x-none" sz="2400" b="1" dirty="0">
                <a:ea typeface="Arial" charset="0"/>
                <a:cs typeface="Arial" charset="0"/>
              </a:rPr>
              <a:t>FC</a:t>
            </a:r>
            <a:r>
              <a:rPr lang="ar-SA" altLang="x-none" sz="2400" b="1" dirty="0">
                <a:ea typeface="Arial" charset="0"/>
                <a:cs typeface="Arial" charset="0"/>
              </a:rPr>
              <a:t>: </a:t>
            </a:r>
            <a:r>
              <a:rPr lang="ar-SA" altLang="x-none" sz="2400" dirty="0">
                <a:ea typeface="Arial" charset="0"/>
                <a:cs typeface="Arial" charset="0"/>
              </a:rPr>
              <a:t>هي التكاليف التي تدفعها المنشأة لعناصر الإنتاج الثابتة لا تتغير بتغير حجم الإنتاج، مثال: (الإيجار، التأمين، الضرائب).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b="1" dirty="0">
                <a:ea typeface="Arial" charset="0"/>
                <a:cs typeface="Arial" charset="0"/>
              </a:rPr>
              <a:t>2) التكاليف المتغيرة (</a:t>
            </a:r>
            <a:r>
              <a:rPr lang="en-US" altLang="x-none" sz="2400" b="1" dirty="0">
                <a:ea typeface="Arial" charset="0"/>
                <a:cs typeface="Arial" charset="0"/>
              </a:rPr>
              <a:t>Variable cost</a:t>
            </a:r>
            <a:r>
              <a:rPr lang="ar-SA" altLang="x-none" sz="2400" b="1" dirty="0">
                <a:ea typeface="Arial" charset="0"/>
                <a:cs typeface="Arial" charset="0"/>
              </a:rPr>
              <a:t>)</a:t>
            </a:r>
            <a:r>
              <a:rPr lang="en-US" altLang="x-none" sz="2400" b="1" dirty="0">
                <a:ea typeface="Arial" charset="0"/>
                <a:cs typeface="Arial" charset="0"/>
              </a:rPr>
              <a:t>VC </a:t>
            </a:r>
            <a:r>
              <a:rPr lang="ar-SA" altLang="x-none" sz="2400" b="1" dirty="0">
                <a:ea typeface="Arial" charset="0"/>
                <a:cs typeface="Arial" charset="0"/>
              </a:rPr>
              <a:t>: </a:t>
            </a:r>
            <a:r>
              <a:rPr lang="ar-SA" altLang="x-none" sz="2400" dirty="0">
                <a:ea typeface="Arial" charset="0"/>
                <a:cs typeface="Arial" charset="0"/>
              </a:rPr>
              <a:t>هي</a:t>
            </a:r>
            <a:r>
              <a:rPr lang="ar-SA" altLang="x-none" sz="2400" b="1" dirty="0">
                <a:ea typeface="Arial" charset="0"/>
                <a:cs typeface="Arial" charset="0"/>
              </a:rPr>
              <a:t> </a:t>
            </a:r>
            <a:r>
              <a:rPr lang="ar-SA" altLang="x-none" sz="2400" dirty="0">
                <a:ea typeface="Arial" charset="0"/>
                <a:cs typeface="Arial" charset="0"/>
              </a:rPr>
              <a:t>التكاليف التي تدفعها المنشأة لعناصر الإنتاج المتغيرة بشكل مستوى من الإنتاج  وتتغير مباشرة مع تغير حجم الإنتاج.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علاقة طردية </a:t>
            </a:r>
            <a:r>
              <a:rPr lang="en-US" altLang="x-none" sz="2400" dirty="0">
                <a:ea typeface="Arial" charset="0"/>
                <a:cs typeface="Arial" charset="0"/>
              </a:rPr>
              <a:t>VC = w . L </a:t>
            </a:r>
            <a:r>
              <a:rPr lang="ar-SA" altLang="x-none" sz="2400" dirty="0">
                <a:ea typeface="Arial" charset="0"/>
                <a:cs typeface="Arial" charset="0"/>
              </a:rPr>
              <a:t> حيث </a:t>
            </a:r>
            <a:r>
              <a:rPr lang="en-US" altLang="x-none" sz="2400" dirty="0">
                <a:ea typeface="Arial" charset="0"/>
                <a:cs typeface="Arial" charset="0"/>
              </a:rPr>
              <a:t>L</a:t>
            </a:r>
            <a:r>
              <a:rPr lang="ar-SA" altLang="x-none" sz="2400" dirty="0">
                <a:ea typeface="Arial" charset="0"/>
                <a:cs typeface="Arial" charset="0"/>
              </a:rPr>
              <a:t> هو عدد العمال </a:t>
            </a:r>
            <a:r>
              <a:rPr lang="en-US" altLang="x-none" sz="2400" dirty="0">
                <a:ea typeface="Arial" charset="0"/>
                <a:cs typeface="Arial" charset="0"/>
              </a:rPr>
              <a:t>W</a:t>
            </a:r>
            <a:r>
              <a:rPr lang="ar-SA" altLang="x-none" sz="2400" dirty="0">
                <a:ea typeface="Arial" charset="0"/>
                <a:cs typeface="Arial" charset="0"/>
              </a:rPr>
              <a:t> هو أجر العامل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و </a:t>
            </a:r>
            <a:r>
              <a:rPr lang="ar-SA" altLang="x-none" sz="2400" dirty="0" err="1">
                <a:ea typeface="Arial" charset="0"/>
                <a:cs typeface="Arial" charset="0"/>
              </a:rPr>
              <a:t>تتميّزالتكاليف</a:t>
            </a:r>
            <a:r>
              <a:rPr lang="ar-SA" altLang="x-none" sz="2400" dirty="0">
                <a:ea typeface="Arial" charset="0"/>
                <a:cs typeface="Arial" charset="0"/>
              </a:rPr>
              <a:t> المتغيرة بالتالي: 1) تبدأ من نقطة الأصل.   2) تعتمد على ثمن أو أجر محدد للعنصر الإنتاجي.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           3) شكل دالة التكاليف المتغيرة يتحدد تبعاً لشكل دالة الإنتاج الكلي. </a:t>
            </a:r>
            <a:r>
              <a:rPr lang="en-GB" altLang="x-none" sz="2400" dirty="0">
                <a:ea typeface="Arial" charset="0"/>
                <a:cs typeface="Arial" charset="0"/>
              </a:rPr>
              <a:t>4</a:t>
            </a:r>
            <a:r>
              <a:rPr lang="ar-SA" altLang="x-none" sz="2400" dirty="0">
                <a:ea typeface="Arial" charset="0"/>
                <a:cs typeface="Arial" charset="0"/>
              </a:rPr>
              <a:t>) تعتمد على مستوى معين من التكنولوجيا.</a:t>
            </a:r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2855913" y="6453188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7032626" y="661035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 flipV="1">
            <a:off x="2855913" y="5013326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 flipV="1">
            <a:off x="7032625" y="517048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2855914" y="558958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4440238" y="53736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FC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2351088" y="4724401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FC</a:t>
            </a:r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4583113" y="62309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Q</a:t>
            </a:r>
          </a:p>
        </p:txBody>
      </p:sp>
      <p:sp>
        <p:nvSpPr>
          <p:cNvPr id="7180" name="Freeform 21"/>
          <p:cNvSpPr>
            <a:spLocks/>
          </p:cNvSpPr>
          <p:nvPr/>
        </p:nvSpPr>
        <p:spPr bwMode="auto">
          <a:xfrm>
            <a:off x="7031038" y="5602288"/>
            <a:ext cx="2305050" cy="1008062"/>
          </a:xfrm>
          <a:custGeom>
            <a:avLst/>
            <a:gdLst>
              <a:gd name="T0" fmla="*/ 0 w 635"/>
              <a:gd name="T1" fmla="*/ 2147483647 h 454"/>
              <a:gd name="T2" fmla="*/ 2147483647 w 635"/>
              <a:gd name="T3" fmla="*/ 2147483647 h 454"/>
              <a:gd name="T4" fmla="*/ 2147483647 w 635"/>
              <a:gd name="T5" fmla="*/ 2147483647 h 454"/>
              <a:gd name="T6" fmla="*/ 2147483647 w 635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454"/>
              <a:gd name="T14" fmla="*/ 635 w 635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454">
                <a:moveTo>
                  <a:pt x="0" y="454"/>
                </a:moveTo>
                <a:cubicBezTo>
                  <a:pt x="11" y="340"/>
                  <a:pt x="23" y="227"/>
                  <a:pt x="91" y="182"/>
                </a:cubicBezTo>
                <a:cubicBezTo>
                  <a:pt x="159" y="137"/>
                  <a:pt x="318" y="212"/>
                  <a:pt x="409" y="182"/>
                </a:cubicBezTo>
                <a:cubicBezTo>
                  <a:pt x="500" y="152"/>
                  <a:pt x="598" y="30"/>
                  <a:pt x="63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8904288" y="53482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VC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8737600" y="64150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Q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6451600" y="4895851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/>
              <a:t>VC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40238" y="714375"/>
            <a:ext cx="740199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x-none" sz="2400" b="1" dirty="0">
                <a:solidFill>
                  <a:schemeClr val="accent6"/>
                </a:solidFill>
                <a:ea typeface="Arial" charset="0"/>
                <a:cs typeface="Arial" charset="0"/>
              </a:rPr>
              <a:t>التكاليف الكلية </a:t>
            </a:r>
            <a:r>
              <a:rPr lang="en-US" altLang="x-none" sz="2400" b="1" dirty="0">
                <a:solidFill>
                  <a:schemeClr val="accent6"/>
                </a:solidFill>
                <a:ea typeface="Arial" charset="0"/>
                <a:cs typeface="Arial" charset="0"/>
              </a:rPr>
              <a:t>Total cost)</a:t>
            </a:r>
            <a:r>
              <a:rPr lang="ar-SA" altLang="x-none" sz="2400" b="1" dirty="0">
                <a:solidFill>
                  <a:schemeClr val="accent6"/>
                </a:solidFill>
                <a:ea typeface="Arial" charset="0"/>
                <a:cs typeface="Arial" charset="0"/>
              </a:rPr>
              <a:t>) </a:t>
            </a:r>
            <a:r>
              <a:rPr lang="en-US" altLang="x-none" sz="2400" b="1" dirty="0">
                <a:solidFill>
                  <a:schemeClr val="accent6"/>
                </a:solidFill>
                <a:ea typeface="Arial" charset="0"/>
                <a:cs typeface="Arial" charset="0"/>
              </a:rPr>
              <a:t>TC</a:t>
            </a:r>
            <a:r>
              <a:rPr lang="ar-SA" altLang="x-none" sz="2400" b="1" dirty="0">
                <a:solidFill>
                  <a:schemeClr val="accent6"/>
                </a:solidFill>
                <a:ea typeface="Arial" charset="0"/>
                <a:cs typeface="Arial" charset="0"/>
              </a:rPr>
              <a:t>: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تعرف بأنها مجموعة التكاليف الثابتة والمتغيرة عند مستويات الإنتاج المختلفة.</a:t>
            </a:r>
          </a:p>
          <a:p>
            <a:pPr algn="ctr" rtl="1" eaLnBrk="1" hangingPunct="1">
              <a:spcBef>
                <a:spcPct val="50000"/>
              </a:spcBef>
            </a:pPr>
            <a:r>
              <a:rPr lang="en-US" altLang="x-none" sz="2400" dirty="0">
                <a:ea typeface="Arial" charset="0"/>
                <a:cs typeface="Arial" charset="0"/>
              </a:rPr>
              <a:t>TC = FC + VC</a:t>
            </a:r>
            <a:endParaRPr lang="ar-SA" altLang="x-none" sz="2400" dirty="0">
              <a:ea typeface="Arial" charset="0"/>
              <a:cs typeface="Arial" charset="0"/>
            </a:endParaRPr>
          </a:p>
          <a:p>
            <a:pPr algn="ctr" rtl="1" eaLnBrk="1" hangingPunct="1">
              <a:spcBef>
                <a:spcPct val="50000"/>
              </a:spcBef>
            </a:pPr>
            <a:endParaRPr lang="ar-SA" altLang="x-none" sz="2400" dirty="0">
              <a:ea typeface="Arial" charset="0"/>
              <a:cs typeface="Arial" charset="0"/>
            </a:endParaRP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- منحنى </a:t>
            </a:r>
            <a:r>
              <a:rPr lang="en-US" altLang="x-none" sz="2400" dirty="0">
                <a:ea typeface="Arial" charset="0"/>
                <a:cs typeface="Arial" charset="0"/>
              </a:rPr>
              <a:t>TC</a:t>
            </a:r>
            <a:r>
              <a:rPr lang="ar-SA" altLang="x-none" sz="2400" dirty="0">
                <a:ea typeface="Arial" charset="0"/>
                <a:cs typeface="Arial" charset="0"/>
              </a:rPr>
              <a:t> يأخذ شكل منحنى </a:t>
            </a:r>
            <a:r>
              <a:rPr lang="en-US" altLang="x-none" sz="2400" dirty="0">
                <a:ea typeface="Arial" charset="0"/>
                <a:cs typeface="Arial" charset="0"/>
              </a:rPr>
              <a:t>VC</a:t>
            </a:r>
            <a:r>
              <a:rPr lang="ar-SA" altLang="x-none" sz="2400" dirty="0">
                <a:ea typeface="Arial" charset="0"/>
                <a:cs typeface="Arial" charset="0"/>
              </a:rPr>
              <a:t>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لأن أي زيادة في </a:t>
            </a:r>
            <a:r>
              <a:rPr lang="en-US" altLang="x-none" sz="2400" dirty="0">
                <a:ea typeface="Arial" charset="0"/>
                <a:cs typeface="Arial" charset="0"/>
              </a:rPr>
              <a:t>VC</a:t>
            </a:r>
            <a:r>
              <a:rPr lang="ar-SA" altLang="x-none" sz="2400" dirty="0">
                <a:ea typeface="Arial" charset="0"/>
                <a:cs typeface="Arial" charset="0"/>
              </a:rPr>
              <a:t> تؤدي لزيادة في </a:t>
            </a:r>
            <a:r>
              <a:rPr lang="en-US" altLang="x-none" sz="2400" dirty="0">
                <a:ea typeface="Arial" charset="0"/>
                <a:cs typeface="Arial" charset="0"/>
              </a:rPr>
              <a:t>TC</a:t>
            </a:r>
            <a:r>
              <a:rPr lang="ar-SA" altLang="x-none" sz="2400" dirty="0">
                <a:ea typeface="Arial" charset="0"/>
                <a:cs typeface="Arial" charset="0"/>
              </a:rPr>
              <a:t> </a:t>
            </a:r>
          </a:p>
          <a:p>
            <a:pPr algn="r" rtl="1" eaLnBrk="1" hangingPunct="1">
              <a:spcBef>
                <a:spcPct val="50000"/>
              </a:spcBef>
              <a:buFontTx/>
              <a:buChar char="-"/>
            </a:pPr>
            <a:r>
              <a:rPr lang="ar-SA" altLang="x-none" sz="2400" dirty="0">
                <a:ea typeface="Arial" charset="0"/>
                <a:cs typeface="Arial" charset="0"/>
              </a:rPr>
              <a:t>منحنى </a:t>
            </a:r>
            <a:r>
              <a:rPr lang="en-US" altLang="x-none" sz="2400" dirty="0">
                <a:ea typeface="Arial" charset="0"/>
                <a:cs typeface="Arial" charset="0"/>
              </a:rPr>
              <a:t>TC</a:t>
            </a:r>
            <a:r>
              <a:rPr lang="ar-SA" altLang="x-none" sz="2400" dirty="0">
                <a:ea typeface="Arial" charset="0"/>
                <a:cs typeface="Arial" charset="0"/>
              </a:rPr>
              <a:t> يكون فوق </a:t>
            </a:r>
            <a:r>
              <a:rPr lang="en-US" altLang="x-none" sz="2400" dirty="0">
                <a:ea typeface="Arial" charset="0"/>
                <a:cs typeface="Arial" charset="0"/>
              </a:rPr>
              <a:t>VC</a:t>
            </a:r>
            <a:r>
              <a:rPr lang="ar-SA" altLang="x-none" sz="2400" dirty="0">
                <a:ea typeface="Arial" charset="0"/>
                <a:cs typeface="Arial" charset="0"/>
              </a:rPr>
              <a:t> بمقدار </a:t>
            </a:r>
            <a:r>
              <a:rPr lang="en-US" altLang="x-none" sz="2400" dirty="0">
                <a:ea typeface="Arial" charset="0"/>
                <a:cs typeface="Arial" charset="0"/>
              </a:rPr>
              <a:t>FC</a:t>
            </a:r>
            <a:r>
              <a:rPr lang="ar-SA" altLang="x-none" sz="2400" dirty="0">
                <a:ea typeface="Arial" charset="0"/>
                <a:cs typeface="Arial" charset="0"/>
              </a:rPr>
              <a:t> </a:t>
            </a:r>
          </a:p>
          <a:p>
            <a:pPr algn="r" rtl="1" eaLnBrk="1" hangingPunct="1">
              <a:spcBef>
                <a:spcPct val="50000"/>
              </a:spcBef>
              <a:buFontTx/>
              <a:buChar char="-"/>
            </a:pPr>
            <a:r>
              <a:rPr lang="ar-SA" altLang="x-none" sz="2400" dirty="0">
                <a:ea typeface="Arial" charset="0"/>
                <a:cs typeface="Arial" charset="0"/>
              </a:rPr>
              <a:t>منحنى </a:t>
            </a:r>
            <a:r>
              <a:rPr lang="en-US" altLang="x-none" sz="2400" dirty="0">
                <a:ea typeface="Arial" charset="0"/>
                <a:cs typeface="Arial" charset="0"/>
              </a:rPr>
              <a:t>TC</a:t>
            </a:r>
            <a:r>
              <a:rPr lang="ar-SA" altLang="x-none" sz="2400" dirty="0">
                <a:ea typeface="Arial" charset="0"/>
                <a:cs typeface="Arial" charset="0"/>
              </a:rPr>
              <a:t> لا يبدأ من نقطة الأصل ولكن </a:t>
            </a:r>
          </a:p>
          <a:p>
            <a:pPr algn="r" rtl="1" eaLnBrk="1" hangingPunct="1">
              <a:spcBef>
                <a:spcPct val="50000"/>
              </a:spcBef>
            </a:pPr>
            <a:r>
              <a:rPr lang="ar-SA" altLang="x-none" sz="2400" dirty="0">
                <a:ea typeface="Arial" charset="0"/>
                <a:cs typeface="Arial" charset="0"/>
              </a:rPr>
              <a:t>من نقطة التقاء </a:t>
            </a:r>
            <a:r>
              <a:rPr lang="en-US" altLang="x-none" sz="2400" dirty="0">
                <a:ea typeface="Arial" charset="0"/>
                <a:cs typeface="Arial" charset="0"/>
              </a:rPr>
              <a:t>FC</a:t>
            </a:r>
            <a:r>
              <a:rPr lang="ar-SA" altLang="x-none" sz="2400" dirty="0">
                <a:ea typeface="Arial" charset="0"/>
                <a:cs typeface="Arial" charset="0"/>
              </a:rPr>
              <a:t> مع المحور الرأسي.</a:t>
            </a:r>
          </a:p>
        </p:txBody>
      </p:sp>
      <p:sp>
        <p:nvSpPr>
          <p:cNvPr id="34822" name="Line 18"/>
          <p:cNvSpPr>
            <a:spLocks noChangeShapeType="1"/>
          </p:cNvSpPr>
          <p:nvPr/>
        </p:nvSpPr>
        <p:spPr bwMode="auto">
          <a:xfrm>
            <a:off x="2208212" y="6051817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9"/>
          <p:cNvSpPr>
            <a:spLocks noChangeShapeType="1"/>
          </p:cNvSpPr>
          <p:nvPr/>
        </p:nvSpPr>
        <p:spPr bwMode="auto">
          <a:xfrm flipV="1">
            <a:off x="2208213" y="38608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Freeform 20"/>
          <p:cNvSpPr>
            <a:spLocks/>
          </p:cNvSpPr>
          <p:nvPr/>
        </p:nvSpPr>
        <p:spPr bwMode="auto">
          <a:xfrm>
            <a:off x="2208212" y="4834733"/>
            <a:ext cx="2663825" cy="1223963"/>
          </a:xfrm>
          <a:custGeom>
            <a:avLst/>
            <a:gdLst>
              <a:gd name="T0" fmla="*/ 0 w 635"/>
              <a:gd name="T1" fmla="*/ 2147483647 h 454"/>
              <a:gd name="T2" fmla="*/ 2147483647 w 635"/>
              <a:gd name="T3" fmla="*/ 2147483647 h 454"/>
              <a:gd name="T4" fmla="*/ 2147483647 w 635"/>
              <a:gd name="T5" fmla="*/ 2147483647 h 454"/>
              <a:gd name="T6" fmla="*/ 2147483647 w 635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454"/>
              <a:gd name="T14" fmla="*/ 635 w 635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454">
                <a:moveTo>
                  <a:pt x="0" y="454"/>
                </a:moveTo>
                <a:cubicBezTo>
                  <a:pt x="11" y="340"/>
                  <a:pt x="23" y="227"/>
                  <a:pt x="91" y="182"/>
                </a:cubicBezTo>
                <a:cubicBezTo>
                  <a:pt x="159" y="137"/>
                  <a:pt x="318" y="212"/>
                  <a:pt x="409" y="182"/>
                </a:cubicBezTo>
                <a:cubicBezTo>
                  <a:pt x="500" y="152"/>
                  <a:pt x="598" y="30"/>
                  <a:pt x="63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21"/>
          <p:cNvSpPr>
            <a:spLocks noChangeShapeType="1"/>
          </p:cNvSpPr>
          <p:nvPr/>
        </p:nvSpPr>
        <p:spPr bwMode="auto">
          <a:xfrm>
            <a:off x="2208214" y="515778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23"/>
          <p:cNvSpPr>
            <a:spLocks/>
          </p:cNvSpPr>
          <p:nvPr/>
        </p:nvSpPr>
        <p:spPr bwMode="auto">
          <a:xfrm>
            <a:off x="2208214" y="3933826"/>
            <a:ext cx="2663825" cy="1223963"/>
          </a:xfrm>
          <a:custGeom>
            <a:avLst/>
            <a:gdLst>
              <a:gd name="T0" fmla="*/ 0 w 635"/>
              <a:gd name="T1" fmla="*/ 2147483647 h 454"/>
              <a:gd name="T2" fmla="*/ 2147483647 w 635"/>
              <a:gd name="T3" fmla="*/ 2147483647 h 454"/>
              <a:gd name="T4" fmla="*/ 2147483647 w 635"/>
              <a:gd name="T5" fmla="*/ 2147483647 h 454"/>
              <a:gd name="T6" fmla="*/ 2147483647 w 635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454"/>
              <a:gd name="T14" fmla="*/ 635 w 635"/>
              <a:gd name="T15" fmla="*/ 454 h 4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454">
                <a:moveTo>
                  <a:pt x="0" y="454"/>
                </a:moveTo>
                <a:cubicBezTo>
                  <a:pt x="11" y="340"/>
                  <a:pt x="23" y="227"/>
                  <a:pt x="91" y="182"/>
                </a:cubicBezTo>
                <a:cubicBezTo>
                  <a:pt x="159" y="137"/>
                  <a:pt x="318" y="212"/>
                  <a:pt x="409" y="182"/>
                </a:cubicBezTo>
                <a:cubicBezTo>
                  <a:pt x="500" y="152"/>
                  <a:pt x="598" y="30"/>
                  <a:pt x="63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Text Box 24"/>
          <p:cNvSpPr txBox="1">
            <a:spLocks noChangeArrowheads="1"/>
          </p:cNvSpPr>
          <p:nvPr/>
        </p:nvSpPr>
        <p:spPr bwMode="auto">
          <a:xfrm>
            <a:off x="4440238" y="4581526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>
                <a:ea typeface="Arial" charset="0"/>
                <a:cs typeface="Arial" charset="0"/>
              </a:rPr>
              <a:t>VC</a:t>
            </a:r>
          </a:p>
        </p:txBody>
      </p:sp>
      <p:sp>
        <p:nvSpPr>
          <p:cNvPr id="34828" name="Text Box 25"/>
          <p:cNvSpPr txBox="1">
            <a:spLocks noChangeArrowheads="1"/>
          </p:cNvSpPr>
          <p:nvPr/>
        </p:nvSpPr>
        <p:spPr bwMode="auto">
          <a:xfrm>
            <a:off x="4727575" y="49418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>
                <a:ea typeface="Arial" charset="0"/>
                <a:cs typeface="Arial" charset="0"/>
              </a:rPr>
              <a:t>FC</a:t>
            </a:r>
          </a:p>
        </p:txBody>
      </p:sp>
      <p:sp>
        <p:nvSpPr>
          <p:cNvPr id="34829" name="Text Box 26"/>
          <p:cNvSpPr txBox="1">
            <a:spLocks noChangeArrowheads="1"/>
          </p:cNvSpPr>
          <p:nvPr/>
        </p:nvSpPr>
        <p:spPr bwMode="auto">
          <a:xfrm>
            <a:off x="4461397" y="3730924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 dirty="0">
                <a:ea typeface="Arial" charset="0"/>
                <a:cs typeface="Arial" charset="0"/>
              </a:rPr>
              <a:t>TC</a:t>
            </a:r>
          </a:p>
        </p:txBody>
      </p:sp>
      <p:sp>
        <p:nvSpPr>
          <p:cNvPr id="34830" name="Text Box 27"/>
          <p:cNvSpPr txBox="1">
            <a:spLocks noChangeArrowheads="1"/>
          </p:cNvSpPr>
          <p:nvPr/>
        </p:nvSpPr>
        <p:spPr bwMode="auto">
          <a:xfrm>
            <a:off x="4872038" y="5876926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34831" name="Text Box 28"/>
          <p:cNvSpPr txBox="1">
            <a:spLocks noChangeArrowheads="1"/>
          </p:cNvSpPr>
          <p:nvPr/>
        </p:nvSpPr>
        <p:spPr bwMode="auto">
          <a:xfrm>
            <a:off x="1703388" y="357346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en-US" altLang="x-none">
                <a:ea typeface="Arial" charset="0"/>
                <a:cs typeface="Arial" charset="0"/>
              </a:rPr>
              <a:t>TC</a:t>
            </a:r>
          </a:p>
        </p:txBody>
      </p:sp>
    </p:spTree>
    <p:extLst>
      <p:ext uri="{BB962C8B-B14F-4D97-AF65-F5344CB8AC3E}">
        <p14:creationId xmlns:p14="http://schemas.microsoft.com/office/powerpoint/2010/main" val="1305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46" y="203200"/>
            <a:ext cx="7794886" cy="706751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36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التكاليف المتوسطة في الأجل القصير</a:t>
            </a:r>
            <a:r>
              <a:rPr lang="ar-SA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24" y="1019330"/>
            <a:ext cx="11722308" cy="5337019"/>
          </a:xfrm>
        </p:spPr>
        <p:txBody>
          <a:bodyPr/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/>
              <a:t>ATC = TC/Q</a:t>
            </a:r>
          </a:p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/>
              <a:t>AFC = FC/Q</a:t>
            </a:r>
          </a:p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/>
              <a:t>AVC= VC/Q</a:t>
            </a:r>
            <a:endParaRPr lang="ar-SA" dirty="0"/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dirty="0"/>
          </a:p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0399" y="3488266"/>
            <a:ext cx="11331733" cy="2758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r" rtl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dirty="0"/>
          </a:p>
          <a:p>
            <a:pPr algn="r" rtl="1">
              <a:lnSpc>
                <a:spcPct val="90000"/>
              </a:lnSpc>
              <a:spcBef>
                <a:spcPts val="1000"/>
              </a:spcBef>
            </a:pPr>
            <a:r>
              <a:rPr lang="ar-SA" sz="36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التكاليف الحديّة </a:t>
            </a:r>
            <a:r>
              <a:rPr lang="en-GB" sz="36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MC</a:t>
            </a:r>
            <a:r>
              <a:rPr lang="ar-SA" sz="36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:</a:t>
            </a:r>
            <a:endParaRPr lang="ar-SA" sz="4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algn="r" rtl="1">
              <a:lnSpc>
                <a:spcPct val="90000"/>
              </a:lnSpc>
              <a:spcBef>
                <a:spcPts val="1000"/>
              </a:spcBef>
            </a:pPr>
            <a:r>
              <a:rPr lang="ar-SA" sz="4000" dirty="0">
                <a:latin typeface="Arial" charset="0"/>
                <a:ea typeface="Arial" charset="0"/>
                <a:cs typeface="Arial" charset="0"/>
              </a:rPr>
              <a:t> هي التغير في التكاليف الكلية الناتج عن تغير حجم الإنتاج بوحدة واحدة. ومنحنى التكاليف الحدية يتناقص في البداية مع زيادة حجم الإنتاج حتى يصل لأدنى قيمة له ثم يبدأ بالتزايد.</a:t>
            </a:r>
          </a:p>
        </p:txBody>
      </p:sp>
    </p:spTree>
    <p:extLst>
      <p:ext uri="{BB962C8B-B14F-4D97-AF65-F5344CB8AC3E}">
        <p14:creationId xmlns:p14="http://schemas.microsoft.com/office/powerpoint/2010/main" val="9816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254833"/>
            <a:ext cx="11572406" cy="6466642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العلاقة بين منحنيات الإنتاج والتكاليف: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sz="30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أولاً: العلاقة بين الإنتاج الحدي </a:t>
            </a:r>
            <a:r>
              <a:rPr lang="en-GB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 MP </a:t>
            </a:r>
            <a:r>
              <a:rPr lang="ar-SA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والتكاليف الحدية</a:t>
            </a:r>
            <a:r>
              <a:rPr lang="en-GB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MC </a:t>
            </a:r>
            <a:r>
              <a:rPr lang="ar-SA" sz="30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عندما يكون الإنتاج الحدي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MP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متزايد يتناقص عندها منحنى التكاليف الحدية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MC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وذلك عند بداية الإنتاج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Q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228600" indent="-228600" algn="r" defTabSz="914400" rtl="1">
              <a:lnSpc>
                <a:spcPct val="90000"/>
              </a:lnSpc>
              <a:spcBef>
                <a:spcPts val="1000"/>
              </a:spcBef>
            </a:pP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بعدها يصل الإنتاج الحدي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MP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إلي أعلى قيمة له ويصل منحنى التكاليف الحدية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MC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إلى أدنى قيمة.</a:t>
            </a:r>
          </a:p>
          <a:p>
            <a:pPr marL="228600" indent="-228600" algn="r" defTabSz="914400" rtl="1">
              <a:lnSpc>
                <a:spcPct val="90000"/>
              </a:lnSpc>
              <a:spcBef>
                <a:spcPts val="1000"/>
              </a:spcBef>
            </a:pP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عندما يبدأ الإنتاج الحدي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MP 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بالتناقص يتزايد منحنى التكاليف الحدية</a:t>
            </a:r>
            <a:r>
              <a:rPr lang="en-GB" sz="3000">
                <a:latin typeface="Arial" charset="0"/>
                <a:ea typeface="Arial" charset="0"/>
                <a:cs typeface="Arial" charset="0"/>
              </a:rPr>
              <a:t> MC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وذلك عند مستويات إنتاج مرتفعة.</a:t>
            </a:r>
            <a:endParaRPr lang="en-GB" sz="3000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ar-SA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9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800" y="685800"/>
            <a:ext cx="6880224" cy="71966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العلاقة بين منحنيات الإنتاج والتكاليف:</a:t>
            </a:r>
            <a:br>
              <a:rPr lang="ar-SA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34" y="1591733"/>
            <a:ext cx="11142134" cy="4893734"/>
          </a:xfrm>
        </p:spPr>
        <p:txBody>
          <a:bodyPr/>
          <a:lstStyle/>
          <a:p>
            <a:pPr marL="0" indent="0" algn="r" rtl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800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ثانياً: العلاقة بين التكاليف المتوسطة والإنتاج المتوسط :</a:t>
            </a:r>
            <a:endParaRPr lang="en-GB" sz="2800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algn="r" rtl="1">
              <a:lnSpc>
                <a:spcPct val="90000"/>
              </a:lnSpc>
              <a:spcBef>
                <a:spcPts val="1000"/>
              </a:spcBef>
            </a:pPr>
            <a:endParaRPr lang="ar-SA" sz="2800" b="1" dirty="0">
              <a:latin typeface="Arial" charset="0"/>
              <a:ea typeface="Arial" charset="0"/>
              <a:cs typeface="Arial" charset="0"/>
            </a:endParaRPr>
          </a:p>
          <a:p>
            <a:pPr marL="22860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عندما يكون الإنتاج المتوسط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AP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متزايد في البداية أي عند مستويات الإنتاج المنخفضة تتناقص التكاليف المتوسطة المتغيرة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AVC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22860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عندما يصل منحنى الإنتاج المتوسط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 AP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لأقصى قيمة له فإن منحنى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AVC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يكون عند أدنى قيمة له.</a:t>
            </a:r>
          </a:p>
          <a:p>
            <a:pPr algn="r" rtl="1"/>
            <a:r>
              <a:rPr lang="ar-SA" sz="3000" dirty="0">
                <a:latin typeface="Arial" charset="0"/>
                <a:ea typeface="Arial" charset="0"/>
                <a:cs typeface="Arial" charset="0"/>
              </a:rPr>
              <a:t>عندما يتناقص منحنى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AP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فإن منحنى </a:t>
            </a:r>
            <a:r>
              <a:rPr lang="en-GB" sz="3000" dirty="0">
                <a:latin typeface="Arial" charset="0"/>
                <a:ea typeface="Arial" charset="0"/>
                <a:cs typeface="Arial" charset="0"/>
              </a:rPr>
              <a:t>AVC </a:t>
            </a:r>
            <a:r>
              <a:rPr lang="ar-SA" sz="3000" dirty="0">
                <a:latin typeface="Arial" charset="0"/>
                <a:ea typeface="Arial" charset="0"/>
                <a:cs typeface="Arial" charset="0"/>
              </a:rPr>
              <a:t> يتزايد عند مستويات الإنتاج المرتفعة.</a:t>
            </a:r>
            <a:endParaRPr lang="en-US" sz="30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0800" y="179882"/>
            <a:ext cx="6846341" cy="514385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2800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مثال (1): جدول ٣-١٣ ص٣٧٣ 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029"/>
              </p:ext>
            </p:extLst>
          </p:nvPr>
        </p:nvGraphicFramePr>
        <p:xfrm>
          <a:off x="5130799" y="829729"/>
          <a:ext cx="6846336" cy="570168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5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648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AFC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AVC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ATC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VC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FC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dirty="0"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48.3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81.7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4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16.6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31.7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48.4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14.9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31.4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45.7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260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34.4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4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370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470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1" y="419486"/>
            <a:ext cx="352213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SA" sz="2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TC= FC+VC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VC=TC-FC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FC= TC </a:t>
            </a:r>
            <a:r>
              <a:rPr lang="ar-SA" sz="2000" dirty="0">
                <a:latin typeface="Arial" charset="0"/>
                <a:ea typeface="Arial" charset="0"/>
                <a:cs typeface="Arial" charset="0"/>
              </a:rPr>
              <a:t>عندما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Q=0</a:t>
            </a: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AVC=VC/Q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AFC=FC/Q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ATC=TC/Q</a:t>
            </a:r>
            <a:endParaRPr lang="ar-SA" sz="28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ar-SA" sz="2800" dirty="0">
                <a:latin typeface="Arial" charset="0"/>
                <a:ea typeface="Arial" charset="0"/>
                <a:cs typeface="Arial" charset="0"/>
              </a:rPr>
              <a:t>نلاحظ أن:</a:t>
            </a:r>
          </a:p>
          <a:p>
            <a:pPr algn="ctr"/>
            <a:r>
              <a:rPr lang="ar-SA" sz="2800" dirty="0">
                <a:latin typeface="Arial" charset="0"/>
                <a:ea typeface="Arial" charset="0"/>
                <a:cs typeface="Arial" charset="0"/>
              </a:rPr>
              <a:t> التكاليف الكلية والمتغيرة تتزايد في بداية الإنتاج بمعدل متناقص حتى مستوى إنتاجي الخامس ثم تتزايد بمعدل متزايد.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00" y="365126"/>
            <a:ext cx="4292599" cy="48154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 rtl="1">
              <a:lnSpc>
                <a:spcPct val="90000"/>
              </a:lnSpc>
            </a:pPr>
            <a:r>
              <a:rPr lang="ar-SA" sz="2800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مثال (2) س2 ص375</a:t>
            </a:r>
            <a:endParaRPr lang="en-US" sz="28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548425"/>
              </p:ext>
            </p:extLst>
          </p:nvPr>
        </p:nvGraphicFramePr>
        <p:xfrm>
          <a:off x="6383865" y="1154249"/>
          <a:ext cx="5588002" cy="516953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7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51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dirty="0"/>
                        <a:t>MC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AFC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ATC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TC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dirty="0"/>
                        <a:t>Q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-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-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-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-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30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30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30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40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3.3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11.6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35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45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6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2.5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11.25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13.75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40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55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12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14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60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70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1.6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13.3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80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90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377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1.4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16.4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115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315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1.25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16.25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17.5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130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140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161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40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1.1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18.8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170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180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5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40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21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22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800" dirty="0"/>
                        <a:t>220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  <a:endParaRPr lang="en-US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A4DE-0693-2341-B9A4-73F332EDF2A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58800"/>
            <a:ext cx="614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ar-SA" sz="3200" dirty="0" err="1">
                <a:latin typeface="Arial" charset="0"/>
                <a:ea typeface="Arial" charset="0"/>
                <a:cs typeface="Arial" charset="0"/>
              </a:rPr>
              <a:t>أ</a:t>
            </a:r>
            <a:r>
              <a:rPr lang="ar-SA" sz="3200" dirty="0">
                <a:latin typeface="Arial" charset="0"/>
                <a:ea typeface="Arial" charset="0"/>
                <a:cs typeface="Arial" charset="0"/>
              </a:rPr>
              <a:t>/ أكملي الجدول.</a:t>
            </a:r>
          </a:p>
          <a:p>
            <a:pPr marL="0" algn="r" defTabSz="914400" rtl="1" eaLnBrk="1" latinLnBrk="0" hangingPunct="1"/>
            <a:r>
              <a:rPr lang="ar-SA" sz="3200" dirty="0">
                <a:latin typeface="Arial" charset="0"/>
                <a:ea typeface="Arial" charset="0"/>
                <a:cs typeface="Arial" charset="0"/>
              </a:rPr>
              <a:t>ب/ ارسمي منحنيات التكاليف الكلية والمتغيرة </a:t>
            </a:r>
            <a:r>
              <a:rPr lang="ar-SA" sz="3600" dirty="0">
                <a:latin typeface="Arial" charset="0"/>
                <a:ea typeface="Arial" charset="0"/>
                <a:cs typeface="Arial" charset="0"/>
              </a:rPr>
              <a:t>والثابتة</a:t>
            </a:r>
            <a:r>
              <a:rPr lang="ar-SA" sz="2400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577351"/>
              </p:ext>
            </p:extLst>
          </p:nvPr>
        </p:nvGraphicFramePr>
        <p:xfrm>
          <a:off x="745068" y="2190016"/>
          <a:ext cx="5401732" cy="380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97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372</TotalTime>
  <Words>779</Words>
  <Application>Microsoft Macintosh PowerPoint</Application>
  <PresentationFormat>Widescreen</PresentationFormat>
  <Paragraphs>268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Corbel</vt:lpstr>
      <vt:lpstr>Tahoma</vt:lpstr>
      <vt:lpstr>Parallax</vt:lpstr>
      <vt:lpstr> الفصل الثالث عشر  التكاليف في الأجل القصير </vt:lpstr>
      <vt:lpstr>PowerPoint Presentation</vt:lpstr>
      <vt:lpstr>PowerPoint Presentation</vt:lpstr>
      <vt:lpstr>PowerPoint Presentation</vt:lpstr>
      <vt:lpstr>التكاليف المتوسطة في الأجل القصير:</vt:lpstr>
      <vt:lpstr>PowerPoint Presentation</vt:lpstr>
      <vt:lpstr>العلاقة بين منحنيات الإنتاج والتكاليف: </vt:lpstr>
      <vt:lpstr>مثال (1): جدول ٣-١٣ ص٣٧٣ </vt:lpstr>
      <vt:lpstr>مثال (2) س2 ص375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deemah alammar</dc:creator>
  <cp:lastModifiedBy>deemah alammar</cp:lastModifiedBy>
  <cp:revision>47</cp:revision>
  <dcterms:created xsi:type="dcterms:W3CDTF">2019-01-23T07:23:23Z</dcterms:created>
  <dcterms:modified xsi:type="dcterms:W3CDTF">2020-11-10T08:07:55Z</dcterms:modified>
</cp:coreProperties>
</file>