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BE45672-AEAC-4C5C-9BA3-1C559EEA895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4058249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E45672-AEAC-4C5C-9BA3-1C559EEA895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397419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E45672-AEAC-4C5C-9BA3-1C559EEA895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245A55-6D28-4AFF-8074-54132467517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6618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CBE45672-AEAC-4C5C-9BA3-1C559EEA895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3632324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CBE45672-AEAC-4C5C-9BA3-1C559EEA895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245A55-6D28-4AFF-8074-54132467517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9764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CBE45672-AEAC-4C5C-9BA3-1C559EEA895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644510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E45672-AEAC-4C5C-9BA3-1C559EEA895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1100473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E45672-AEAC-4C5C-9BA3-1C559EEA895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301101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E45672-AEAC-4C5C-9BA3-1C559EEA895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36773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E45672-AEAC-4C5C-9BA3-1C559EEA895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419761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BE45672-AEAC-4C5C-9BA3-1C559EEA895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80430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BE45672-AEAC-4C5C-9BA3-1C559EEA8953}"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346616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BE45672-AEAC-4C5C-9BA3-1C559EEA8953}"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381866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45672-AEAC-4C5C-9BA3-1C559EEA8953}"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73647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BE45672-AEAC-4C5C-9BA3-1C559EEA895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3028835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BE45672-AEAC-4C5C-9BA3-1C559EEA895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245A55-6D28-4AFF-8074-54132467517E}" type="slidenum">
              <a:rPr lang="en-US" smtClean="0"/>
              <a:t>‹#›</a:t>
            </a:fld>
            <a:endParaRPr lang="en-US"/>
          </a:p>
        </p:txBody>
      </p:sp>
    </p:spTree>
    <p:extLst>
      <p:ext uri="{BB962C8B-B14F-4D97-AF65-F5344CB8AC3E}">
        <p14:creationId xmlns:p14="http://schemas.microsoft.com/office/powerpoint/2010/main" val="72251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E45672-AEAC-4C5C-9BA3-1C559EEA8953}" type="datetimeFigureOut">
              <a:rPr lang="en-US" smtClean="0"/>
              <a:t>11/14/2018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245A55-6D28-4AFF-8074-54132467517E}" type="slidenum">
              <a:rPr lang="en-US" smtClean="0"/>
              <a:t>‹#›</a:t>
            </a:fld>
            <a:endParaRPr lang="en-US"/>
          </a:p>
        </p:txBody>
      </p:sp>
    </p:spTree>
    <p:extLst>
      <p:ext uri="{BB962C8B-B14F-4D97-AF65-F5344CB8AC3E}">
        <p14:creationId xmlns:p14="http://schemas.microsoft.com/office/powerpoint/2010/main" val="346114862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SA" dirty="0" smtClean="0"/>
              <a:t>الكشف المبكر عن الإعاقة</a:t>
            </a:r>
            <a:endParaRPr lang="en-US"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98940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r" rtl="1"/>
            <a:r>
              <a:rPr lang="ar-SA" sz="2400" b="1" dirty="0"/>
              <a:t>-العلامات المبكرة للضعف الحركي/الجسمي:</a:t>
            </a:r>
            <a:endParaRPr lang="en-US" sz="2400" dirty="0"/>
          </a:p>
          <a:p>
            <a:pPr algn="r" rtl="1"/>
            <a:r>
              <a:rPr lang="ar-SA" sz="2400" dirty="0"/>
              <a:t>1-التغيرات المفاجئة أو التدريجية في الصحة العامة للطفل.</a:t>
            </a:r>
            <a:endParaRPr lang="en-US" sz="2400" dirty="0"/>
          </a:p>
          <a:p>
            <a:pPr algn="r" rtl="1"/>
            <a:r>
              <a:rPr lang="ar-SA" sz="2400" dirty="0"/>
              <a:t>2- الشعور بالتعب والإرهاق المفرط بعد تأدية الأنشطة الجسمية</a:t>
            </a:r>
            <a:endParaRPr lang="en-US" sz="2400" dirty="0"/>
          </a:p>
          <a:p>
            <a:pPr algn="r" rtl="1"/>
            <a:r>
              <a:rPr lang="ar-SA" sz="2400" dirty="0"/>
              <a:t>3-تجنب القيام بالأنشطة الجسمية.</a:t>
            </a:r>
            <a:endParaRPr lang="en-US" sz="2400" dirty="0"/>
          </a:p>
          <a:p>
            <a:pPr algn="r" rtl="1"/>
            <a:r>
              <a:rPr lang="ar-SA" sz="2400" dirty="0"/>
              <a:t>4- ضيق التنفس عند بذل مجهود جسمي بسيط نسبيا </a:t>
            </a:r>
            <a:endParaRPr lang="en-US" sz="2400" dirty="0"/>
          </a:p>
          <a:p>
            <a:pPr algn="r" rtl="1"/>
            <a:r>
              <a:rPr lang="ar-SA" sz="2400" dirty="0"/>
              <a:t>5- الشكوى من الغثيان او الصداع او الدوار او التعرق او الجوع او العطش بشكل مبالغ فيه </a:t>
            </a:r>
            <a:endParaRPr lang="en-US" sz="2400" dirty="0"/>
          </a:p>
          <a:p>
            <a:pPr algn="r" rtl="1"/>
            <a:r>
              <a:rPr lang="ar-SA" sz="2400" dirty="0"/>
              <a:t>6- السعال او العطاس وردود الفعل التحسسية الأخرى المعروفة </a:t>
            </a:r>
            <a:endParaRPr lang="en-US" sz="2400" dirty="0"/>
          </a:p>
          <a:p>
            <a:pPr algn="r"/>
            <a:endParaRPr lang="en-US" sz="2400" dirty="0"/>
          </a:p>
        </p:txBody>
      </p:sp>
    </p:spTree>
    <p:extLst>
      <p:ext uri="{BB962C8B-B14F-4D97-AF65-F5344CB8AC3E}">
        <p14:creationId xmlns:p14="http://schemas.microsoft.com/office/powerpoint/2010/main" val="205909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A" sz="2400" b="1" dirty="0" smtClean="0"/>
              <a:t>العلامات المبكرة للصعوبات التعلمية:</a:t>
            </a:r>
            <a:endParaRPr lang="en-US" sz="2400" dirty="0" smtClean="0"/>
          </a:p>
          <a:p>
            <a:pPr algn="r" rtl="1"/>
            <a:r>
              <a:rPr lang="ar-SA" sz="2400" dirty="0" smtClean="0"/>
              <a:t>1-السلوك الاندفاعي </a:t>
            </a:r>
            <a:r>
              <a:rPr lang="ar-SA" sz="2400" dirty="0" err="1" smtClean="0"/>
              <a:t>التهوري</a:t>
            </a:r>
            <a:endParaRPr lang="en-US" sz="2400" dirty="0" smtClean="0"/>
          </a:p>
          <a:p>
            <a:pPr algn="r" rtl="1"/>
            <a:r>
              <a:rPr lang="ar-SA" sz="2400" dirty="0" smtClean="0"/>
              <a:t>2- النشاط الزائد او الخمول المفرط </a:t>
            </a:r>
            <a:endParaRPr lang="en-US" sz="2400" dirty="0" smtClean="0"/>
          </a:p>
          <a:p>
            <a:pPr algn="r" rtl="1"/>
            <a:r>
              <a:rPr lang="ar-SA" sz="2400" dirty="0" smtClean="0"/>
              <a:t>3- الافتقار الى مهارات التنظيم </a:t>
            </a:r>
            <a:endParaRPr lang="en-US" sz="2400" dirty="0" smtClean="0"/>
          </a:p>
          <a:p>
            <a:pPr algn="r" rtl="1"/>
            <a:r>
              <a:rPr lang="ar-SA" sz="2400" dirty="0" smtClean="0"/>
              <a:t>4-عدم المثابرة </a:t>
            </a:r>
            <a:endParaRPr lang="en-US" sz="2400" dirty="0" smtClean="0"/>
          </a:p>
          <a:p>
            <a:pPr algn="r" rtl="1"/>
            <a:r>
              <a:rPr lang="ar-SA" sz="2400" dirty="0" smtClean="0"/>
              <a:t>5- الصعوبات الادراكية البصرية </a:t>
            </a:r>
            <a:endParaRPr lang="en-US" sz="2400" dirty="0" smtClean="0"/>
          </a:p>
          <a:p>
            <a:pPr algn="r" rtl="1"/>
            <a:r>
              <a:rPr lang="ar-SA" sz="2400" dirty="0" smtClean="0"/>
              <a:t>6- الارتباك</a:t>
            </a:r>
            <a:endParaRPr lang="en-US" sz="2400" dirty="0" smtClean="0"/>
          </a:p>
          <a:p>
            <a:pPr algn="r"/>
            <a:endParaRPr lang="en-US" sz="2400" dirty="0"/>
          </a:p>
        </p:txBody>
      </p:sp>
    </p:spTree>
    <p:extLst>
      <p:ext uri="{BB962C8B-B14F-4D97-AF65-F5344CB8AC3E}">
        <p14:creationId xmlns:p14="http://schemas.microsoft.com/office/powerpoint/2010/main" val="2850503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A" sz="2400" b="1" dirty="0"/>
              <a:t>العلامات المبكرة للاضطرابات السلوكية:</a:t>
            </a:r>
            <a:endParaRPr lang="en-US" sz="2400" dirty="0"/>
          </a:p>
          <a:p>
            <a:pPr algn="r" rtl="1"/>
            <a:r>
              <a:rPr lang="ar-SA" sz="2400" dirty="0"/>
              <a:t>1-عدم الثقة بالنفس</a:t>
            </a:r>
            <a:endParaRPr lang="en-US" sz="2400" dirty="0"/>
          </a:p>
          <a:p>
            <a:pPr algn="r" rtl="1"/>
            <a:r>
              <a:rPr lang="ar-SA" sz="2400" dirty="0"/>
              <a:t>2-الانسحاب الاجتماعي</a:t>
            </a:r>
            <a:endParaRPr lang="en-US" sz="2400" dirty="0"/>
          </a:p>
          <a:p>
            <a:pPr algn="r" rtl="1"/>
            <a:r>
              <a:rPr lang="ar-SA" sz="2400" dirty="0"/>
              <a:t>3-نوبات الغضب</a:t>
            </a:r>
            <a:endParaRPr lang="en-US" sz="2400" dirty="0"/>
          </a:p>
          <a:p>
            <a:pPr algn="r" rtl="1"/>
            <a:r>
              <a:rPr lang="ar-SA" sz="2400" dirty="0"/>
              <a:t>4-العدوانية المفرط</a:t>
            </a:r>
            <a:endParaRPr lang="en-US" sz="2400" dirty="0"/>
          </a:p>
          <a:p>
            <a:pPr algn="r" rtl="1"/>
            <a:r>
              <a:rPr lang="ar-SA" sz="2400" dirty="0"/>
              <a:t>5-عدم القدرة على التركيز والانتباه</a:t>
            </a:r>
            <a:endParaRPr lang="en-US" sz="2400" dirty="0"/>
          </a:p>
          <a:p>
            <a:pPr algn="r" rtl="1"/>
            <a:r>
              <a:rPr lang="ar-SA" sz="2400" dirty="0"/>
              <a:t>6-عدم إدراك نتائج الافعال</a:t>
            </a:r>
            <a:endParaRPr lang="en-US" sz="2400" dirty="0"/>
          </a:p>
          <a:p>
            <a:pPr algn="r"/>
            <a:endParaRPr lang="en-US" sz="2400" dirty="0"/>
          </a:p>
        </p:txBody>
      </p:sp>
    </p:spTree>
    <p:extLst>
      <p:ext uri="{BB962C8B-B14F-4D97-AF65-F5344CB8AC3E}">
        <p14:creationId xmlns:p14="http://schemas.microsoft.com/office/powerpoint/2010/main" val="408284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A" sz="2400" b="1" dirty="0"/>
              <a:t>العلامات المبكرة للصعوبات العقلية البسيطة:</a:t>
            </a:r>
            <a:endParaRPr lang="en-US" sz="2400" dirty="0"/>
          </a:p>
          <a:p>
            <a:pPr lvl="0" algn="r" rtl="1"/>
            <a:r>
              <a:rPr lang="ar-SA" sz="2400" dirty="0"/>
              <a:t>بطء معدل التعلم بشكل ملحوظ</a:t>
            </a:r>
            <a:endParaRPr lang="en-US" sz="2400" dirty="0"/>
          </a:p>
          <a:p>
            <a:pPr lvl="0" algn="r" rtl="1"/>
            <a:r>
              <a:rPr lang="ar-SA" sz="2400" dirty="0"/>
              <a:t>التأخر في معظم مجالات النمو</a:t>
            </a:r>
            <a:endParaRPr lang="en-US" sz="2400" dirty="0"/>
          </a:p>
          <a:p>
            <a:pPr lvl="0" algn="r" rtl="1"/>
            <a:r>
              <a:rPr lang="ar-SA" sz="2400" dirty="0"/>
              <a:t>عدم التمتع بالكفاية الاجتماعية</a:t>
            </a:r>
            <a:endParaRPr lang="en-US" sz="2400" dirty="0"/>
          </a:p>
          <a:p>
            <a:pPr lvl="0" algn="r" rtl="1"/>
            <a:r>
              <a:rPr lang="ar-SA" sz="2400" dirty="0"/>
              <a:t>التأخر اللغوي الملحوظ</a:t>
            </a:r>
            <a:endParaRPr lang="en-US" sz="2400" dirty="0"/>
          </a:p>
          <a:p>
            <a:pPr lvl="0" algn="r" rtl="1"/>
            <a:r>
              <a:rPr lang="ar-SA" sz="2400" dirty="0"/>
              <a:t>عدم القدرة على التركيز</a:t>
            </a:r>
            <a:endParaRPr lang="en-US" sz="2400" dirty="0"/>
          </a:p>
          <a:p>
            <a:pPr lvl="0" algn="r" rtl="1"/>
            <a:r>
              <a:rPr lang="ar-SA" sz="2400" dirty="0"/>
              <a:t>عدم الانتباه</a:t>
            </a:r>
            <a:endParaRPr lang="en-US" sz="2400" dirty="0"/>
          </a:p>
          <a:p>
            <a:pPr algn="r"/>
            <a:endParaRPr lang="en-US" sz="2400" dirty="0"/>
          </a:p>
        </p:txBody>
      </p:sp>
    </p:spTree>
    <p:extLst>
      <p:ext uri="{BB962C8B-B14F-4D97-AF65-F5344CB8AC3E}">
        <p14:creationId xmlns:p14="http://schemas.microsoft.com/office/powerpoint/2010/main" val="238222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ctr"/>
            <a:r>
              <a:rPr lang="ar-SA" sz="2400" b="1" dirty="0"/>
              <a:t>*أصبح من الممكن في الآونة الأخيرة الكشف عن عدة اضطرابات لدى الأطفال حديثي الولادة وذلك من خلال سحب عينات من الدم وتحليلها ومن هذه الاضطرابات: اضطراب قصور الغدة الدرقية والولادي واضطراب </a:t>
            </a:r>
            <a:r>
              <a:rPr lang="ar-SA" sz="2400" b="1" dirty="0" err="1"/>
              <a:t>الفينل</a:t>
            </a:r>
            <a:r>
              <a:rPr lang="ar-SA" sz="2400" b="1" dirty="0"/>
              <a:t> </a:t>
            </a:r>
            <a:r>
              <a:rPr lang="ar-SA" sz="2400" b="1" dirty="0" err="1"/>
              <a:t>كيتون</a:t>
            </a:r>
            <a:r>
              <a:rPr lang="ar-SA" sz="2400" b="1" dirty="0"/>
              <a:t> يوريا، إن التعرف المبكر على مثل هذه الحالات المرضية ومعالجتها قبل حدوث تلف في الدماغ يمنع حدوث التخلف العقلي.</a:t>
            </a:r>
            <a:endParaRPr lang="en-US" sz="2400" dirty="0"/>
          </a:p>
          <a:p>
            <a:pPr algn="ctr"/>
            <a:endParaRPr lang="en-US" sz="2400" dirty="0"/>
          </a:p>
        </p:txBody>
      </p:sp>
    </p:spTree>
    <p:extLst>
      <p:ext uri="{BB962C8B-B14F-4D97-AF65-F5344CB8AC3E}">
        <p14:creationId xmlns:p14="http://schemas.microsoft.com/office/powerpoint/2010/main" val="3927660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ctr"/>
            <a:r>
              <a:rPr lang="ar-SA" sz="2400" b="1" dirty="0"/>
              <a:t>*وهناك الإجراءات المعروفة لتحديد الأطفال الذين قد يكونون بحاجة إلى خدمات التدخل المبكر الإجراء المعروف بالكشف العام الشامل ويشتمل هذا النوع من الكشف على الفحوص الصحية (السمعية والبصرية) والنمائية (التحصيلية </a:t>
            </a:r>
            <a:r>
              <a:rPr lang="ar-SA" sz="2400" b="1" dirty="0" err="1"/>
              <a:t>والذكائية</a:t>
            </a:r>
            <a:r>
              <a:rPr lang="ar-SA" sz="2400" b="1" dirty="0"/>
              <a:t>) وتتمثل الخطوة الأولى في الكشف العام بتحديد نوع الكشف الذي سيتم إجراؤه والخطوة الثانية في الكشف العام بإحالة الأطفال الذين تبين من الكشف أنهم يعانون من ضعف حسي أو تعلمي.</a:t>
            </a:r>
            <a:endParaRPr lang="en-US" sz="2400" dirty="0"/>
          </a:p>
          <a:p>
            <a:pPr algn="ctr"/>
            <a:endParaRPr lang="en-US" sz="2400" dirty="0"/>
          </a:p>
        </p:txBody>
      </p:sp>
    </p:spTree>
    <p:extLst>
      <p:ext uri="{BB962C8B-B14F-4D97-AF65-F5344CB8AC3E}">
        <p14:creationId xmlns:p14="http://schemas.microsoft.com/office/powerpoint/2010/main" val="132974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A" sz="2400" b="1" dirty="0"/>
              <a:t> </a:t>
            </a:r>
            <a:endParaRPr lang="en-US" sz="2400" dirty="0"/>
          </a:p>
          <a:p>
            <a:pPr algn="r" rtl="1"/>
            <a:r>
              <a:rPr lang="ar-SA" sz="2400" b="1" dirty="0"/>
              <a:t>*قد تخفق البرامج الكشفية في التعرف على الأطفال المعوقين:</a:t>
            </a:r>
            <a:endParaRPr lang="en-US" sz="2400" dirty="0"/>
          </a:p>
          <a:p>
            <a:pPr algn="r" rtl="1"/>
            <a:r>
              <a:rPr lang="ar-SA" sz="2400" b="1" dirty="0"/>
              <a:t>1)الخطأ الأول: اعتبار الطفل المعوق طفلًا عاديًا "عندما تكون الإعاقة بسيطة"</a:t>
            </a:r>
            <a:endParaRPr lang="en-US" sz="2400" dirty="0"/>
          </a:p>
          <a:p>
            <a:pPr algn="r" rtl="1"/>
            <a:r>
              <a:rPr lang="ar-SA" sz="2400" b="1" dirty="0"/>
              <a:t>2)الخطأ الثاني: اعتبار الطفل اعادي طفلًا معوقًا "عندما تكون الأدوات الكشفية مفرطة في تشددها"</a:t>
            </a:r>
            <a:endParaRPr lang="en-US" sz="2400" dirty="0"/>
          </a:p>
          <a:p>
            <a:pPr algn="r"/>
            <a:endParaRPr lang="en-US" sz="2400" dirty="0"/>
          </a:p>
        </p:txBody>
      </p:sp>
    </p:spTree>
    <p:extLst>
      <p:ext uri="{BB962C8B-B14F-4D97-AF65-F5344CB8AC3E}">
        <p14:creationId xmlns:p14="http://schemas.microsoft.com/office/powerpoint/2010/main" val="3219389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A" sz="2400" b="1" dirty="0"/>
              <a:t>*إن عمليات الكشف يجب أن تقوم على جملة من المبادئ الأساسية وهي:</a:t>
            </a:r>
            <a:endParaRPr lang="en-US" sz="2400" dirty="0"/>
          </a:p>
          <a:p>
            <a:pPr algn="r" rtl="1"/>
            <a:r>
              <a:rPr lang="ar-SA" sz="2400" dirty="0"/>
              <a:t>1-يجب أن تستخدم إجراءات الكشف والتقييم للأهداف والغايات المحددة التي طورت من أجلها فقط.</a:t>
            </a:r>
            <a:endParaRPr lang="en-US" sz="2400" dirty="0"/>
          </a:p>
          <a:p>
            <a:pPr algn="r" rtl="1"/>
            <a:r>
              <a:rPr lang="ar-SA" sz="2400" dirty="0"/>
              <a:t>2-يجب أن تشتمل عمليات الكشف والتقييم على مصادر متعددة المعلومات.</a:t>
            </a:r>
            <a:endParaRPr lang="en-US" sz="2400" dirty="0"/>
          </a:p>
          <a:p>
            <a:pPr algn="r" rtl="1"/>
            <a:r>
              <a:rPr lang="ar-SA" sz="2400" dirty="0"/>
              <a:t>3-يجب أن ينفذ الكشف </a:t>
            </a:r>
            <a:r>
              <a:rPr lang="ar-SA" sz="2400" dirty="0" err="1"/>
              <a:t>النمائي</a:t>
            </a:r>
            <a:r>
              <a:rPr lang="ar-SA" sz="2400" dirty="0"/>
              <a:t> والصحي دوريًا.</a:t>
            </a:r>
            <a:endParaRPr lang="en-US" sz="2400" dirty="0"/>
          </a:p>
          <a:p>
            <a:pPr algn="r"/>
            <a:endParaRPr lang="en-US" sz="2400" dirty="0"/>
          </a:p>
        </p:txBody>
      </p:sp>
    </p:spTree>
    <p:extLst>
      <p:ext uri="{BB962C8B-B14F-4D97-AF65-F5344CB8AC3E}">
        <p14:creationId xmlns:p14="http://schemas.microsoft.com/office/powerpoint/2010/main" val="2328419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r" rtl="1"/>
            <a:r>
              <a:rPr lang="ar-SA" sz="2400" b="1" dirty="0"/>
              <a:t>*يقترح </a:t>
            </a:r>
            <a:r>
              <a:rPr lang="ar-SA" sz="2400" b="1" dirty="0" err="1"/>
              <a:t>ميزلز</a:t>
            </a:r>
            <a:r>
              <a:rPr lang="ar-SA" sz="2400" b="1" dirty="0"/>
              <a:t> إيلاء القضايا التالية اهتمامًا كافيًا في السنوات القادمة:</a:t>
            </a:r>
            <a:endParaRPr lang="en-US" sz="2400" dirty="0"/>
          </a:p>
          <a:p>
            <a:pPr algn="r" rtl="1"/>
            <a:r>
              <a:rPr lang="ar-SA" sz="2400" dirty="0"/>
              <a:t>1-الوقاية                            </a:t>
            </a:r>
            <a:endParaRPr lang="ar-SA" sz="2400" dirty="0"/>
          </a:p>
          <a:p>
            <a:pPr algn="r" rtl="1"/>
            <a:r>
              <a:rPr lang="ar-SA" sz="2400" dirty="0" smtClean="0"/>
              <a:t>2-الأهلية</a:t>
            </a:r>
            <a:endParaRPr lang="en-US" sz="2400" dirty="0" smtClean="0"/>
          </a:p>
          <a:p>
            <a:pPr algn="r" rtl="1"/>
            <a:r>
              <a:rPr lang="ar-SA" sz="2400" dirty="0" smtClean="0"/>
              <a:t>3-الصدق </a:t>
            </a:r>
            <a:r>
              <a:rPr lang="ar-SA" sz="2400" dirty="0"/>
              <a:t>والثبات </a:t>
            </a:r>
            <a:endParaRPr lang="en-US" sz="2400" dirty="0"/>
          </a:p>
          <a:p>
            <a:pPr algn="r" rtl="1"/>
            <a:r>
              <a:rPr lang="ar-SA" sz="2400" dirty="0"/>
              <a:t>4-البيانات </a:t>
            </a:r>
            <a:r>
              <a:rPr lang="ar-SA" sz="2400" dirty="0" err="1"/>
              <a:t>العيادية</a:t>
            </a:r>
            <a:r>
              <a:rPr lang="ar-SA" sz="2400" dirty="0"/>
              <a:t> </a:t>
            </a:r>
            <a:endParaRPr lang="ar-SA" sz="2400" dirty="0" smtClean="0"/>
          </a:p>
          <a:p>
            <a:pPr algn="r" rtl="1"/>
            <a:r>
              <a:rPr lang="ar-SA" sz="2400" dirty="0"/>
              <a:t>5-أنماط التفاعل بين الوالدين والطفل</a:t>
            </a:r>
            <a:endParaRPr lang="en-US" sz="2400" dirty="0"/>
          </a:p>
          <a:p>
            <a:pPr algn="r" rtl="1"/>
            <a:r>
              <a:rPr lang="ar-SA" sz="2400" b="1" dirty="0" smtClean="0"/>
              <a:t> </a:t>
            </a:r>
            <a:endParaRPr lang="en-US" sz="2400" dirty="0"/>
          </a:p>
          <a:p>
            <a:pPr algn="r"/>
            <a:endParaRPr lang="en-US" sz="2400" dirty="0"/>
          </a:p>
        </p:txBody>
      </p:sp>
    </p:spTree>
    <p:extLst>
      <p:ext uri="{BB962C8B-B14F-4D97-AF65-F5344CB8AC3E}">
        <p14:creationId xmlns:p14="http://schemas.microsoft.com/office/powerpoint/2010/main" val="1209896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A" sz="2400" b="1" dirty="0"/>
              <a:t>الكشف المبكر عن الإعاقة:</a:t>
            </a:r>
            <a:endParaRPr lang="en-US" sz="2400" dirty="0"/>
          </a:p>
          <a:p>
            <a:pPr algn="r" rtl="1"/>
            <a:r>
              <a:rPr lang="ar-SA" sz="2400" dirty="0"/>
              <a:t>ان للتدخل المبكر وظائف وقائية هامة، و جدوى اقتصادية، وأن له فوائد طويلة المدى بالنسبة لكل من الطفل وأسرته.</a:t>
            </a:r>
            <a:endParaRPr lang="en-US" sz="2400" dirty="0"/>
          </a:p>
          <a:p>
            <a:pPr algn="r"/>
            <a:endParaRPr lang="en-US" sz="2400" dirty="0"/>
          </a:p>
        </p:txBody>
      </p:sp>
    </p:spTree>
    <p:extLst>
      <p:ext uri="{BB962C8B-B14F-4D97-AF65-F5344CB8AC3E}">
        <p14:creationId xmlns:p14="http://schemas.microsoft.com/office/powerpoint/2010/main" val="14485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r" rtl="1"/>
            <a:r>
              <a:rPr lang="ar-SA" sz="2400" b="1" dirty="0"/>
              <a:t>المفاهيم الأساسية</a:t>
            </a:r>
            <a:endParaRPr lang="en-US" sz="2400" dirty="0"/>
          </a:p>
          <a:p>
            <a:pPr algn="r" rtl="1"/>
            <a:r>
              <a:rPr lang="ar-SA" sz="2400" dirty="0"/>
              <a:t>يرتبط الكشف المبكر ارتباطاً وثيقاً بالوقاية من الإعاقة.  فالكشف المبكر يتطلب تنفيد حملات توعية واسعة النطاق بغية تشجيع المجتمع على التعرف إلى الأطفال الرشحين لبرامج التدخل المبكر.</a:t>
            </a:r>
            <a:endParaRPr lang="en-US" sz="2400" dirty="0"/>
          </a:p>
          <a:p>
            <a:pPr algn="r" rtl="1"/>
            <a:r>
              <a:rPr lang="ar-SA" sz="2400" dirty="0"/>
              <a:t>فالكشف المبكر يتطلب تنفيذ حملات توعية واسعة النطاق بغية تشجيع المجتمع على التعرف إلى الأطفال المرشحين لبرامج التدخل المبكر. علاوة على ذلك، فإن الكشف يسعى الى فرز الأطفال المعوقين ويستهدف الوصول إلى الأطفال المعرضين لخطر الإعاقة على اعتبار أن التدخل المبكر الموجه نحوهم قد يحول دون تفاقم مشكلاتهم وبالتالي الوقاية من حدوث الإعاقة لديهم.</a:t>
            </a:r>
            <a:r>
              <a:rPr lang="ar-SA" sz="2400" b="1" dirty="0"/>
              <a:t> </a:t>
            </a:r>
            <a:endParaRPr lang="en-US" sz="2400" dirty="0"/>
          </a:p>
          <a:p>
            <a:pPr algn="r"/>
            <a:endParaRPr lang="en-US" sz="2400" dirty="0"/>
          </a:p>
        </p:txBody>
      </p:sp>
    </p:spTree>
    <p:extLst>
      <p:ext uri="{BB962C8B-B14F-4D97-AF65-F5344CB8AC3E}">
        <p14:creationId xmlns:p14="http://schemas.microsoft.com/office/powerpoint/2010/main" val="1046145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r" rtl="1"/>
            <a:r>
              <a:rPr lang="ar-SA" sz="2400" b="1" dirty="0"/>
              <a:t>*نظام الكشف المبكر </a:t>
            </a:r>
            <a:endParaRPr lang="en-US" sz="2400" dirty="0"/>
          </a:p>
          <a:p>
            <a:pPr algn="r" rtl="1"/>
            <a:r>
              <a:rPr lang="ar-SA" sz="2400" b="1" dirty="0"/>
              <a:t>غالبا ما ينصب الاهتمام في البرامج الكشفية على واحد او اكثر من المجالات التالية :</a:t>
            </a:r>
            <a:r>
              <a:rPr lang="ar-SA" sz="2400" dirty="0"/>
              <a:t> </a:t>
            </a:r>
            <a:endParaRPr lang="en-US" sz="2400" dirty="0"/>
          </a:p>
          <a:p>
            <a:pPr lvl="0" algn="r" rtl="1"/>
            <a:r>
              <a:rPr lang="ar-SA" sz="2400" dirty="0"/>
              <a:t>البصر </a:t>
            </a:r>
            <a:endParaRPr lang="en-US" sz="2400" dirty="0"/>
          </a:p>
          <a:p>
            <a:pPr lvl="0" algn="r" rtl="1"/>
            <a:r>
              <a:rPr lang="ar-SA" sz="2400" dirty="0"/>
              <a:t>السمع </a:t>
            </a:r>
            <a:endParaRPr lang="en-US" sz="2400" dirty="0"/>
          </a:p>
          <a:p>
            <a:pPr lvl="0" algn="r" rtl="1"/>
            <a:r>
              <a:rPr lang="ar-SA" sz="2400" dirty="0"/>
              <a:t>الوضع الصحي </a:t>
            </a:r>
            <a:endParaRPr lang="en-US" sz="2400" dirty="0"/>
          </a:p>
          <a:p>
            <a:pPr lvl="0" algn="r" rtl="1"/>
            <a:r>
              <a:rPr lang="ar-SA" sz="2400" dirty="0"/>
              <a:t>التواصل</a:t>
            </a:r>
            <a:endParaRPr lang="en-US" sz="2400" dirty="0"/>
          </a:p>
          <a:p>
            <a:pPr lvl="0" algn="r" rtl="1"/>
            <a:r>
              <a:rPr lang="ar-SA" sz="2400" dirty="0"/>
              <a:t>النمو العام </a:t>
            </a:r>
            <a:endParaRPr lang="en-US" sz="2400" dirty="0"/>
          </a:p>
          <a:p>
            <a:pPr algn="r" rtl="1"/>
            <a:endParaRPr lang="en-US" sz="2400" dirty="0"/>
          </a:p>
        </p:txBody>
      </p:sp>
    </p:spTree>
    <p:extLst>
      <p:ext uri="{BB962C8B-B14F-4D97-AF65-F5344CB8AC3E}">
        <p14:creationId xmlns:p14="http://schemas.microsoft.com/office/powerpoint/2010/main" val="53406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r" rtl="1"/>
            <a:r>
              <a:rPr lang="ar-SA" sz="2400" b="1" dirty="0"/>
              <a:t>ان أي اجراء يقود إلى التعرف على الأطفال الذين يتوقع ان يكون لديه حاجات </a:t>
            </a:r>
            <a:r>
              <a:rPr lang="ar-SA" sz="2400" b="1" dirty="0" err="1"/>
              <a:t>تربويه</a:t>
            </a:r>
            <a:r>
              <a:rPr lang="ar-SA" sz="2400" b="1" dirty="0"/>
              <a:t> خاصه هو تعريفا إجراء كشفي .</a:t>
            </a:r>
            <a:endParaRPr lang="en-US" sz="2400" dirty="0"/>
          </a:p>
          <a:p>
            <a:pPr algn="r" rtl="1"/>
            <a:r>
              <a:rPr lang="ar-SA" sz="2400" b="1" dirty="0"/>
              <a:t>-البرامج الكشفية غالبًا ما تستند إلى الإجراءات التالية:</a:t>
            </a:r>
            <a:endParaRPr lang="en-US" sz="2400" dirty="0"/>
          </a:p>
          <a:p>
            <a:pPr algn="r" rtl="1"/>
            <a:r>
              <a:rPr lang="ar-SA" sz="2400" dirty="0"/>
              <a:t>1- لإحالة بمبادرة الوالدين.</a:t>
            </a:r>
            <a:endParaRPr lang="en-US" sz="2400" dirty="0"/>
          </a:p>
          <a:p>
            <a:pPr algn="r" rtl="1"/>
            <a:r>
              <a:rPr lang="ar-SA" sz="2400" dirty="0"/>
              <a:t>2- الملاحظة المنتظمة للمعلمين.</a:t>
            </a:r>
            <a:endParaRPr lang="en-US" sz="2400" dirty="0"/>
          </a:p>
          <a:p>
            <a:pPr algn="r" rtl="1"/>
            <a:r>
              <a:rPr lang="ar-SA" sz="2400" dirty="0"/>
              <a:t>3-الملاحظات المنزلية.</a:t>
            </a:r>
            <a:endParaRPr lang="en-US" sz="2400" dirty="0"/>
          </a:p>
          <a:p>
            <a:pPr algn="r" rtl="1"/>
            <a:r>
              <a:rPr lang="ar-SA" sz="2400" dirty="0"/>
              <a:t>4 - رصد عوامل الخطر الطبية.</a:t>
            </a:r>
            <a:endParaRPr lang="en-US" sz="2400" dirty="0"/>
          </a:p>
          <a:p>
            <a:pPr algn="r" rtl="1"/>
            <a:r>
              <a:rPr lang="ar-SA" sz="2400" dirty="0"/>
              <a:t>5-رصد عوامل الخطر الديمغرافية  .</a:t>
            </a:r>
            <a:endParaRPr lang="en-US" sz="2400" dirty="0"/>
          </a:p>
          <a:p>
            <a:pPr algn="r"/>
            <a:endParaRPr lang="en-US" sz="2400" dirty="0"/>
          </a:p>
        </p:txBody>
      </p:sp>
    </p:spTree>
    <p:extLst>
      <p:ext uri="{BB962C8B-B14F-4D97-AF65-F5344CB8AC3E}">
        <p14:creationId xmlns:p14="http://schemas.microsoft.com/office/powerpoint/2010/main" val="3911284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SA" sz="2400" b="1" dirty="0"/>
              <a:t>غالبًا ما توجه الجهود الكشفية نحو الفئات الرئيسية التالية:</a:t>
            </a:r>
            <a:endParaRPr lang="en-US" sz="2400" dirty="0"/>
          </a:p>
          <a:p>
            <a:pPr algn="r" rtl="1"/>
            <a:r>
              <a:rPr lang="ar-SA" sz="2400" dirty="0"/>
              <a:t>1-الكشف عن جميع الأطفال الذين تتراوح أعمارهم بين يوم واحد وخمس سنوات.</a:t>
            </a:r>
            <a:endParaRPr lang="en-US" sz="2400" dirty="0"/>
          </a:p>
          <a:p>
            <a:pPr algn="r" rtl="1"/>
            <a:r>
              <a:rPr lang="ar-SA" sz="2400" dirty="0"/>
              <a:t>2-الكشف عن الأطفال من فئات عمرية معينة (مثلًا الأطفال من يوم واحد إلى 18 شهر أو أطفال الروضة وهكذا)</a:t>
            </a:r>
            <a:endParaRPr lang="en-US" sz="2400" dirty="0"/>
          </a:p>
          <a:p>
            <a:pPr algn="r" rtl="1"/>
            <a:r>
              <a:rPr lang="ar-SA" sz="2400" dirty="0"/>
              <a:t>3-الكشف عن الأطفال في منطقة جغرافية محددة.</a:t>
            </a:r>
            <a:endParaRPr lang="en-US" sz="2400" dirty="0"/>
          </a:p>
          <a:p>
            <a:pPr algn="r" rtl="1"/>
            <a:r>
              <a:rPr lang="ar-SA" sz="2400" dirty="0"/>
              <a:t>4-الكشف عن الأطفال الذين يتم إحالتهم من قبل المعلمين واولياء الأمور والمؤسسات </a:t>
            </a:r>
            <a:endParaRPr lang="en-US" sz="2400" dirty="0"/>
          </a:p>
          <a:p>
            <a:pPr algn="r" rtl="1"/>
            <a:endParaRPr lang="en-US" sz="2400" dirty="0"/>
          </a:p>
        </p:txBody>
      </p:sp>
    </p:spTree>
    <p:extLst>
      <p:ext uri="{BB962C8B-B14F-4D97-AF65-F5344CB8AC3E}">
        <p14:creationId xmlns:p14="http://schemas.microsoft.com/office/powerpoint/2010/main" val="317552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0776" y="651163"/>
            <a:ext cx="8915400" cy="3777622"/>
          </a:xfrm>
        </p:spPr>
        <p:txBody>
          <a:bodyPr>
            <a:noAutofit/>
          </a:bodyPr>
          <a:lstStyle/>
          <a:p>
            <a:pPr algn="r" rtl="1"/>
            <a:r>
              <a:rPr lang="ar-SA" sz="2000" b="1" dirty="0"/>
              <a:t>تأخذ النشاطات التقييمية ثلاثة أشكال رئيسية:</a:t>
            </a:r>
            <a:endParaRPr lang="en-US" sz="2000" dirty="0"/>
          </a:p>
          <a:p>
            <a:pPr algn="r" rtl="1"/>
            <a:r>
              <a:rPr lang="ar-SA" sz="2000" dirty="0"/>
              <a:t>أ-الكشف </a:t>
            </a:r>
            <a:endParaRPr lang="en-US" sz="2000" dirty="0"/>
          </a:p>
          <a:p>
            <a:pPr algn="r" rtl="1"/>
            <a:r>
              <a:rPr lang="ar-SA" sz="2000" dirty="0"/>
              <a:t>ويشير الكشف </a:t>
            </a:r>
            <a:r>
              <a:rPr lang="ar-SA" sz="2000" dirty="0" err="1"/>
              <a:t>النمائي</a:t>
            </a:r>
            <a:r>
              <a:rPr lang="ar-SA" sz="2000" dirty="0"/>
              <a:t> و الصحي إلى النشاطات الموجهة نحو تحديد الأطفال الذين لديهم احتمالات كبيره لأن يظهروا خصائص نمائية غير عادية او تأخرا في النمو وذلك في اسرع وقت ممكن </a:t>
            </a:r>
            <a:endParaRPr lang="en-US" sz="2000" dirty="0"/>
          </a:p>
          <a:p>
            <a:pPr algn="r" rtl="1"/>
            <a:r>
              <a:rPr lang="ar-SA" sz="2000" dirty="0"/>
              <a:t>ب-التقييم التشخيصي </a:t>
            </a:r>
            <a:endParaRPr lang="en-US" sz="2000" dirty="0"/>
          </a:p>
          <a:p>
            <a:pPr algn="r" rtl="1"/>
            <a:r>
              <a:rPr lang="ar-SA" sz="2000" dirty="0"/>
              <a:t>مصطلح التقييم غالبا ما يشمل نوعين من النشاطات وهما التقييم التشخيصي والبرامجي بالنسبة للتقييم التشخيصي فهو يستخدم لتحقق من وجود حاجات خاصة لدى الطفل وتحديد طبيعة مشكلات الطفل وتحديد أسباب المشكلات ويجب استخدام اختبارات التقييم من قبل أعضاء فريق متعدد التخصصات .</a:t>
            </a:r>
            <a:endParaRPr lang="en-US" sz="2000" dirty="0"/>
          </a:p>
          <a:p>
            <a:pPr algn="r" rtl="1"/>
            <a:r>
              <a:rPr lang="ar-SA" sz="2000" dirty="0"/>
              <a:t>ج-التقييم من أجل التخطيط للبرامج</a:t>
            </a:r>
            <a:endParaRPr lang="en-US" sz="2000" dirty="0"/>
          </a:p>
          <a:p>
            <a:pPr algn="r" rtl="1"/>
            <a:r>
              <a:rPr lang="ar-SA" sz="2000" dirty="0"/>
              <a:t>فهو يتم بعد اتخاذ القرار الأولى ببدء خدمات التدخل المبكر ويستند هذا التقييم على الاختبارات المحكية والتي ترتكز على مدى اتقان الطفل لمهارات معينه وليس مقارنه أداء الطفل بأداء مجموعات معيارية .</a:t>
            </a:r>
            <a:endParaRPr lang="en-US" sz="2000" dirty="0"/>
          </a:p>
          <a:p>
            <a:pPr algn="r"/>
            <a:endParaRPr lang="en-US" sz="2000" dirty="0"/>
          </a:p>
        </p:txBody>
      </p:sp>
    </p:spTree>
    <p:extLst>
      <p:ext uri="{BB962C8B-B14F-4D97-AF65-F5344CB8AC3E}">
        <p14:creationId xmlns:p14="http://schemas.microsoft.com/office/powerpoint/2010/main" val="95954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r" rtl="1"/>
            <a:r>
              <a:rPr lang="ar-SA" sz="2400" b="1" dirty="0"/>
              <a:t>العلامات التحذيرية المبكرة :</a:t>
            </a:r>
            <a:endParaRPr lang="en-US" sz="2400" dirty="0"/>
          </a:p>
          <a:p>
            <a:pPr algn="r" rtl="1"/>
            <a:r>
              <a:rPr lang="ar-SA" sz="2400" b="1" dirty="0"/>
              <a:t>-العلامات المبكرة للضعف السمعي:</a:t>
            </a:r>
            <a:endParaRPr lang="en-US" sz="2400" dirty="0"/>
          </a:p>
          <a:p>
            <a:pPr algn="r" rtl="1"/>
            <a:r>
              <a:rPr lang="ar-SA" sz="2400" dirty="0"/>
              <a:t>1- اداره الاذن او الرأس نحو المتكلم </a:t>
            </a:r>
            <a:endParaRPr lang="en-US" sz="2400" dirty="0"/>
          </a:p>
          <a:p>
            <a:pPr algn="r" rtl="1"/>
            <a:r>
              <a:rPr lang="ar-SA" sz="2400" dirty="0"/>
              <a:t>2-عدم الانتباه</a:t>
            </a:r>
            <a:endParaRPr lang="en-US" sz="2400" dirty="0"/>
          </a:p>
          <a:p>
            <a:pPr algn="r" rtl="1"/>
            <a:r>
              <a:rPr lang="ar-SA" sz="2400" dirty="0"/>
              <a:t>3- عدم الامتثال للتعليمات اللفظية وخاصة في الأوضاع الجماعية .</a:t>
            </a:r>
            <a:endParaRPr lang="en-US" sz="2400" dirty="0"/>
          </a:p>
          <a:p>
            <a:pPr algn="r" rtl="1"/>
            <a:r>
              <a:rPr lang="ar-SA" sz="2400" dirty="0"/>
              <a:t>4- عدم ملائمة الاستجابات الصادرة عن الطفل </a:t>
            </a:r>
            <a:endParaRPr lang="en-US" sz="2400" dirty="0"/>
          </a:p>
          <a:p>
            <a:pPr algn="r" rtl="1"/>
            <a:r>
              <a:rPr lang="ar-SA" sz="2400" dirty="0"/>
              <a:t>5-التركيز المبالغ فيه في وجه أو فم المتكلم.</a:t>
            </a:r>
            <a:endParaRPr lang="en-US" sz="2400" dirty="0"/>
          </a:p>
          <a:p>
            <a:pPr algn="r" rtl="1"/>
            <a:r>
              <a:rPr lang="ar-SA" sz="2400" dirty="0"/>
              <a:t>6-طلب إعادة ما يقال.</a:t>
            </a:r>
            <a:endParaRPr lang="en-US" sz="2400" dirty="0"/>
          </a:p>
          <a:p>
            <a:pPr algn="r"/>
            <a:endParaRPr lang="en-US" sz="2400" dirty="0"/>
          </a:p>
        </p:txBody>
      </p:sp>
    </p:spTree>
    <p:extLst>
      <p:ext uri="{BB962C8B-B14F-4D97-AF65-F5344CB8AC3E}">
        <p14:creationId xmlns:p14="http://schemas.microsoft.com/office/powerpoint/2010/main" val="301739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pPr algn="r" rtl="1"/>
            <a:r>
              <a:rPr lang="ar-SA" sz="2400" b="1" dirty="0"/>
              <a:t>العلامات المبكرة للضعف البصري:</a:t>
            </a:r>
            <a:endParaRPr lang="en-US" sz="2400" dirty="0"/>
          </a:p>
          <a:p>
            <a:pPr algn="r" rtl="1"/>
            <a:r>
              <a:rPr lang="ar-SA" sz="2400" dirty="0"/>
              <a:t>1-الانزعاج من الاضاءة بشكل ملفت للنظر.</a:t>
            </a:r>
            <a:endParaRPr lang="en-US" sz="2400" dirty="0"/>
          </a:p>
          <a:p>
            <a:pPr algn="r" rtl="1"/>
            <a:r>
              <a:rPr lang="ar-SA" sz="2400" dirty="0"/>
              <a:t>2- مواجهة صعوبات كبيرة في التنقل في الأماكن غير المألوفة </a:t>
            </a:r>
            <a:endParaRPr lang="en-US" sz="2400" dirty="0"/>
          </a:p>
          <a:p>
            <a:pPr algn="r" rtl="1"/>
            <a:r>
              <a:rPr lang="ar-SA" sz="2400" dirty="0"/>
              <a:t>3- إظهار تعبيرات وجهية ولغة جسمية تتم عن عدم الارتياح والتشتت عند ممارسة أنشطة </a:t>
            </a:r>
            <a:r>
              <a:rPr lang="ar-SA" sz="2400" dirty="0" err="1"/>
              <a:t>بإستخدام</a:t>
            </a:r>
            <a:r>
              <a:rPr lang="ar-SA" sz="2400" dirty="0"/>
              <a:t> السبورة </a:t>
            </a:r>
            <a:endParaRPr lang="en-US" sz="2400" dirty="0"/>
          </a:p>
          <a:p>
            <a:pPr algn="r" rtl="1"/>
            <a:r>
              <a:rPr lang="ar-SA" sz="2400" dirty="0"/>
              <a:t>4-الطلب بشكل متكرر من الزملاء في الصف أو من المعلم أن يفسروا ما يحدث.</a:t>
            </a:r>
            <a:endParaRPr lang="en-US" sz="2400" dirty="0"/>
          </a:p>
          <a:p>
            <a:pPr algn="r" rtl="1"/>
            <a:r>
              <a:rPr lang="ar-SA" sz="2400" dirty="0"/>
              <a:t>5- فرك العينين بشكل ملفت للنظر.</a:t>
            </a:r>
            <a:endParaRPr lang="en-US" sz="2400" dirty="0"/>
          </a:p>
          <a:p>
            <a:pPr algn="r" rtl="1"/>
            <a:r>
              <a:rPr lang="ar-SA" sz="2400" dirty="0"/>
              <a:t>6- الدماع المفرط</a:t>
            </a:r>
            <a:endParaRPr lang="en-US" sz="2400" dirty="0"/>
          </a:p>
          <a:p>
            <a:pPr algn="r"/>
            <a:endParaRPr lang="en-US" sz="2400" dirty="0"/>
          </a:p>
        </p:txBody>
      </p:sp>
    </p:spTree>
    <p:extLst>
      <p:ext uri="{BB962C8B-B14F-4D97-AF65-F5344CB8AC3E}">
        <p14:creationId xmlns:p14="http://schemas.microsoft.com/office/powerpoint/2010/main" val="1242223104"/>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778</TotalTime>
  <Words>835</Words>
  <Application>Microsoft Office PowerPoint</Application>
  <PresentationFormat>شاشة عريضة</PresentationFormat>
  <Paragraphs>92</Paragraphs>
  <Slides>18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18</vt:i4>
      </vt:variant>
    </vt:vector>
  </HeadingPairs>
  <TitlesOfParts>
    <vt:vector size="23" baseType="lpstr">
      <vt:lpstr>Arial</vt:lpstr>
      <vt:lpstr>Century Gothic</vt:lpstr>
      <vt:lpstr>Tahoma</vt:lpstr>
      <vt:lpstr>Wingdings 3</vt:lpstr>
      <vt:lpstr>ربطة</vt:lpstr>
      <vt:lpstr>الكشف المبكر عن الإعاقة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الكشف المبكر عن الإعاقة</dc:title>
  <dc:creator>user</dc:creator>
  <cp:lastModifiedBy>user</cp:lastModifiedBy>
  <cp:revision>4</cp:revision>
  <dcterms:created xsi:type="dcterms:W3CDTF">2018-11-14T16:39:56Z</dcterms:created>
  <dcterms:modified xsi:type="dcterms:W3CDTF">2018-11-15T05:38:11Z</dcterms:modified>
</cp:coreProperties>
</file>