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308" r:id="rId2"/>
    <p:sldId id="257" r:id="rId3"/>
    <p:sldId id="262" r:id="rId4"/>
    <p:sldId id="277" r:id="rId5"/>
    <p:sldId id="286" r:id="rId6"/>
    <p:sldId id="303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BFDEB798-7405-4E4C-A5F1-8C59BCF29ADF}">
          <p14:sldIdLst>
            <p14:sldId id="256"/>
            <p14:sldId id="261"/>
            <p14:sldId id="257"/>
            <p14:sldId id="274"/>
            <p14:sldId id="258"/>
            <p14:sldId id="262"/>
            <p14:sldId id="290"/>
            <p14:sldId id="298"/>
            <p14:sldId id="301"/>
            <p14:sldId id="302"/>
            <p14:sldId id="299"/>
            <p14:sldId id="277"/>
            <p14:sldId id="286"/>
            <p14:sldId id="303"/>
            <p14:sldId id="287"/>
            <p14:sldId id="304"/>
            <p14:sldId id="305"/>
            <p14:sldId id="300"/>
            <p14:sldId id="307"/>
          </p14:sldIdLst>
        </p14:section>
        <p14:section name="Untitled Section" id="{859B1B2E-432C-41CD-BBC0-DCFE2AB1B08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>
    <p:restoredLeft sz="65412" autoAdjust="0"/>
    <p:restoredTop sz="86364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2FAEB36-D4A7-4DCD-8EB2-8348D4833B76}" type="datetimeFigureOut">
              <a:rPr lang="ar-SA" smtClean="0"/>
              <a:pPr/>
              <a:t>25/01/1438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A233787-4D02-4ABD-AAA4-391A02B8552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0802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33787-4D02-4ABD-AAA4-391A02B85529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52716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F7DF4-83B3-4BE2-AA93-60F4F6954269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353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5B7-B882-483A-A0CB-B58EF8708FA1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51123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A2F3-C167-4D26-A659-2A81349C6646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742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B2C6-8528-4278-A9BD-716AA3E6F826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8807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D27F5-06D6-44BB-AA19-6F75D167526B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5081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FD20-C2F2-4C27-98B6-D0309C5F209E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373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F487-146E-415D-8440-52F4424842DC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5153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1229D-F154-4463-9D97-A499B654C662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44345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6454-4A0A-4F70-A23F-01401E45108A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55187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533A6-4865-47E3-A503-D4BDB5325766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923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3906B-62DF-4407-8FA5-C41FE0AEB13B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9181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FD703-D2FD-4074-8464-A9C1362D06D7}" type="datetime1">
              <a:rPr lang="ar-SA" smtClean="0"/>
              <a:pPr/>
              <a:t>25/01/1438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AA60-B5B4-4371-B6B4-21BFE913F1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7118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Content="1" isInverted="1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560839" cy="462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النقود والبنوك والاسواق المالية (211 قصد)</a:t>
            </a:r>
            <a:endParaRPr lang="ar-SA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82440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5000">
        <p14:prism dir="r" isContent="1" isInverted="1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14478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الفصول الحادي عشرة: محددات عرض النقود</a:t>
            </a:r>
            <a:endParaRPr lang="ar-SA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3015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09600"/>
            <a:ext cx="82296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خلق نقود الودائع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1600200"/>
            <a:ext cx="7855020" cy="1400200"/>
          </a:xfrm>
          <a:prstGeom prst="rect">
            <a:avLst/>
          </a:prstGeom>
        </p:spPr>
        <p:txBody>
          <a:bodyPr vert="horz" lIns="91440" tIns="45720" rIns="91440" bIns="45720" rtlCol="1"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يمثل الاصدار النقدي (اوراق البنكنوت والنقود المعدنية المساعدة) نسبة محدودة من اجمالي السيولة المتداولة (نحو 18%) والبقيه تخلقها البنوك والمؤسسات المالية الأخرى، وبوجه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عام هناك أربعة أطراف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مسؤولة </a:t>
            </a:r>
            <a:r>
              <a:rPr lang="ar-SA" sz="2800" b="1" dirty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عن المعروض </a:t>
            </a:r>
            <a:r>
              <a:rPr lang="ar-SA" sz="28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النقدي.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75274" y="3381400"/>
            <a:ext cx="7855020" cy="5937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1- البنك </a:t>
            </a:r>
            <a:r>
              <a:rPr lang="ar-SA" sz="2400" b="1" dirty="0">
                <a:solidFill>
                  <a:srgbClr val="FF0000"/>
                </a:solidFill>
              </a:rPr>
              <a:t>المركزي : </a:t>
            </a:r>
            <a:r>
              <a:rPr lang="ar-SA" sz="2400" b="1" dirty="0" smtClean="0">
                <a:solidFill>
                  <a:srgbClr val="FF0000"/>
                </a:solidFill>
              </a:rPr>
              <a:t>سبق تناوله </a:t>
            </a:r>
            <a:r>
              <a:rPr lang="ar-SA" sz="2400" b="1" dirty="0">
                <a:solidFill>
                  <a:srgbClr val="FF0000"/>
                </a:solidFill>
              </a:rPr>
              <a:t>في الفصل </a:t>
            </a:r>
            <a:r>
              <a:rPr lang="ar-SA" sz="2400" b="1" dirty="0" smtClean="0">
                <a:solidFill>
                  <a:srgbClr val="FF0000"/>
                </a:solidFill>
              </a:rPr>
              <a:t>السادس.</a:t>
            </a:r>
            <a:endParaRPr lang="ar-SA" sz="24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75274" y="4022700"/>
            <a:ext cx="7855020" cy="7017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2- البنوك </a:t>
            </a:r>
            <a:r>
              <a:rPr lang="ar-SA" sz="2400" b="1" dirty="0">
                <a:solidFill>
                  <a:srgbClr val="FF0000"/>
                </a:solidFill>
              </a:rPr>
              <a:t>التجارية: وقد سبق تناولها في الفصل الثامن .</a:t>
            </a:r>
            <a:endParaRPr lang="ar-SA" sz="24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4724400"/>
            <a:ext cx="8360394" cy="6541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3- المودعـون</a:t>
            </a:r>
            <a:r>
              <a:rPr lang="ar-SA" sz="2400" b="1" dirty="0">
                <a:solidFill>
                  <a:srgbClr val="FF0000"/>
                </a:solidFill>
              </a:rPr>
              <a:t>: أشخاص </a:t>
            </a:r>
            <a:r>
              <a:rPr lang="ar-SA" sz="2400" b="1" dirty="0" smtClean="0">
                <a:solidFill>
                  <a:srgbClr val="FF0000"/>
                </a:solidFill>
              </a:rPr>
              <a:t>طبيعية </a:t>
            </a:r>
            <a:r>
              <a:rPr lang="ar-SA" sz="2400" b="1" dirty="0">
                <a:solidFill>
                  <a:srgbClr val="FF0000"/>
                </a:solidFill>
              </a:rPr>
              <a:t>أو اعتباريه أفراد أو مؤسسات خاصة أو </a:t>
            </a:r>
            <a:r>
              <a:rPr lang="ar-SA" sz="2400" b="1" dirty="0" smtClean="0">
                <a:solidFill>
                  <a:srgbClr val="FF0000"/>
                </a:solidFill>
              </a:rPr>
              <a:t>عامه. </a:t>
            </a:r>
            <a:endParaRPr lang="ar-SA" sz="24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44500" y="5378500"/>
            <a:ext cx="8373094" cy="1143000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4- المقترضون</a:t>
            </a:r>
            <a:r>
              <a:rPr lang="ar-SA" sz="2400" b="1" dirty="0">
                <a:solidFill>
                  <a:srgbClr val="FF0000"/>
                </a:solidFill>
              </a:rPr>
              <a:t>: أشخاص </a:t>
            </a:r>
            <a:r>
              <a:rPr lang="ar-SA" sz="2400" b="1" dirty="0" smtClean="0">
                <a:solidFill>
                  <a:srgbClr val="FF0000"/>
                </a:solidFill>
              </a:rPr>
              <a:t>طبيعية </a:t>
            </a:r>
            <a:r>
              <a:rPr lang="ar-SA" sz="2400" b="1" dirty="0">
                <a:solidFill>
                  <a:srgbClr val="FF0000"/>
                </a:solidFill>
              </a:rPr>
              <a:t>أو اعتباريه: أفراد أو مؤسسات خاصة أو </a:t>
            </a:r>
            <a:r>
              <a:rPr lang="ar-SA" sz="2400" b="1" dirty="0" smtClean="0">
                <a:solidFill>
                  <a:srgbClr val="FF0000"/>
                </a:solidFill>
              </a:rPr>
              <a:t>عامه.</a:t>
            </a:r>
            <a:endParaRPr lang="ar-SA" sz="24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89882508"/>
      </p:ext>
    </p:extLst>
  </p:cSld>
  <p:clrMapOvr>
    <a:masterClrMapping/>
  </p:clrMapOvr>
  <p:transition spd="slow" advClick="0" advTm="4000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85800"/>
            <a:ext cx="82296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محددات عرض النقود </a:t>
            </a: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 smtClean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789312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0" y="1752600"/>
            <a:ext cx="7959532" cy="1524000"/>
          </a:xfrm>
          <a:prstGeom prst="rect">
            <a:avLst/>
          </a:prstGeom>
        </p:spPr>
        <p:txBody>
          <a:bodyPr vert="horz" lIns="91440" tIns="45720" rIns="91440" bIns="45720" rtlCol="1">
            <a:normAutofit fontScale="85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إن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الافتراضات السابقة لمضاعف الائتمان تعني أن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قيمة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المضاعف النظرية أكبر </a:t>
            </a:r>
          </a:p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كثيرا من القيمة الواقعية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له، وذلك بسبب التسرب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 دوره الإيداع /القرض السالف الإشارة لها وبالتالي تؤدي إلى اختلافات في تقدير تغيرات المعروض النقدي.</a:t>
            </a:r>
          </a:p>
          <a:p>
            <a:pPr marL="0" indent="0">
              <a:buNone/>
            </a:pPr>
            <a:endParaRPr lang="ar-SA" sz="26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3657600"/>
            <a:ext cx="7959532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- ولمعرفة النموذج الكامل لعرض النقود يجب معرفة القاعدة النقدية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MB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والتفرقة بينها وبين عرض النقود.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14400" y="4953000"/>
            <a:ext cx="7835316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سبق تعريف عرض النقود: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M1, M2, M3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 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" y="5791200"/>
            <a:ext cx="8458200" cy="820688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أما القاعدة النقدية فهي الاحتياطيات بالبنوك، والنقود السائلة بالتداول.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8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87770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0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2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85800"/>
            <a:ext cx="82296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التحكم 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في القاعدة النقدية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3657600"/>
            <a:ext cx="8229600" cy="561206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1- عمليات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السوق المفتوحة</a:t>
            </a:r>
            <a:r>
              <a:rPr lang="ar-SA" sz="2800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(يقابلها في المملكة عمليات أعادة الشراء)</a:t>
            </a:r>
            <a:endParaRPr lang="ar-SA" sz="2800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9600" y="16764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200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 المتفق عليه أن قدرة البنوك المركزية على التحكم في العملات المتداولة </a:t>
            </a:r>
            <a:r>
              <a:rPr lang="en-US" sz="2800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 </a:t>
            </a:r>
            <a:r>
              <a:rPr lang="ar-SA" sz="2800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أكبر بكثير من قدرتها على التحكم في الاحتياطات الإجمالية بالبنوك التجارية </a:t>
            </a:r>
            <a:r>
              <a:rPr lang="en-US" sz="2800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 </a:t>
            </a:r>
            <a:r>
              <a:rPr lang="ar-SA" sz="2800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ar-SA" sz="2800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بوجه عام يتدخل البنك المركزي في تحديد القاعدة النقدية من خلال ما </a:t>
            </a:r>
            <a:r>
              <a:rPr lang="ar-SA" sz="2800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يلي:</a:t>
            </a:r>
            <a:endParaRPr lang="ar-SA" sz="2800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572000"/>
            <a:ext cx="8229600" cy="502518"/>
          </a:xfrm>
          <a:prstGeom prst="rect">
            <a:avLst/>
          </a:prstGeom>
        </p:spPr>
        <p:txBody>
          <a:bodyPr vert="horz" lIns="91440" tIns="45720" rIns="91440" bIns="45720" rtlCol="1">
            <a:normAutofit fontScale="2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112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2- تحويل الودائع إلى نقدية.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800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5372100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3- القروض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المخصومة.</a:t>
            </a:r>
            <a:r>
              <a:rPr lang="ar-SA" sz="2800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800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1155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0000">
        <p14:prism dir="r" isContent="1" isInverted="1"/>
        <p:sndAc>
          <p:stSnd>
            <p:snd r:embed="rId3" name="chimes.wav"/>
          </p:stSnd>
        </p:sndAc>
      </p:transition>
    </mc:Choice>
    <mc:Fallback>
      <p:transition spd="slow" advTm="2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0" grpId="0" build="p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820688"/>
          </a:xfrm>
        </p:spPr>
        <p:txBody>
          <a:bodyPr>
            <a:normAutofit/>
          </a:bodyPr>
          <a:lstStyle/>
          <a:p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عرض النقود: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5284" y="2809900"/>
            <a:ext cx="8229600" cy="8206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79999" y="2243849"/>
                <a:ext cx="9001326" cy="996239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>
                <a:lvl1pPr marL="342900" indent="-3429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ar-SA" sz="2800" b="1" dirty="0">
                    <a:ln>
                      <a:solidFill>
                        <a:srgbClr val="FF0000"/>
                      </a:solidFill>
                      <a:prstDash val="solid"/>
                    </a:ln>
                    <a:gradFill rotWithShape="1">
                      <a:gsLst>
                        <a:gs pos="0">
                          <a:schemeClr val="accent4">
                            <a:tint val="70000"/>
                            <a:satMod val="200000"/>
                          </a:schemeClr>
                        </a:gs>
                        <a:gs pos="40000">
                          <a:schemeClr val="accent4">
                            <a:tint val="90000"/>
                            <a:satMod val="130000"/>
                          </a:schemeClr>
                        </a:gs>
                        <a:gs pos="50000">
                          <a:schemeClr val="accent4">
                            <a:tint val="90000"/>
                            <a:satMod val="130000"/>
                          </a:schemeClr>
                        </a:gs>
                        <a:gs pos="68000">
                          <a:schemeClr val="accent4">
                            <a:tint val="90000"/>
                            <a:satMod val="130000"/>
                          </a:schemeClr>
                        </a:gs>
                        <a:gs pos="100000">
                          <a:schemeClr val="accent4">
                            <a:tint val="70000"/>
                            <a:satMod val="200000"/>
                          </a:schemeClr>
                        </a:gs>
                      </a:gsLst>
                      <a:lin ang="5400000"/>
                    </a:gra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عرض النقود= </a:t>
                </a:r>
                <a:r>
                  <a:rPr lang="ar-SA" sz="2800" b="1" dirty="0" smtClean="0">
                    <a:ln>
                      <a:solidFill>
                        <a:srgbClr val="FF0000"/>
                      </a:solidFill>
                      <a:prstDash val="solid"/>
                    </a:ln>
                    <a:gradFill rotWithShape="1">
                      <a:gsLst>
                        <a:gs pos="0">
                          <a:schemeClr val="accent4">
                            <a:tint val="70000"/>
                            <a:satMod val="200000"/>
                          </a:schemeClr>
                        </a:gs>
                        <a:gs pos="40000">
                          <a:schemeClr val="accent4">
                            <a:tint val="90000"/>
                            <a:satMod val="130000"/>
                          </a:schemeClr>
                        </a:gs>
                        <a:gs pos="50000">
                          <a:schemeClr val="accent4">
                            <a:tint val="90000"/>
                            <a:satMod val="130000"/>
                          </a:schemeClr>
                        </a:gs>
                        <a:gs pos="68000">
                          <a:schemeClr val="accent4">
                            <a:tint val="90000"/>
                            <a:satMod val="130000"/>
                          </a:schemeClr>
                        </a:gs>
                        <a:gs pos="100000">
                          <a:schemeClr val="accent4">
                            <a:tint val="70000"/>
                            <a:satMod val="200000"/>
                          </a:schemeClr>
                        </a:gs>
                      </a:gsLst>
                      <a:lin ang="5400000"/>
                    </a:gra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القاعدة النقدية</a:t>
                </a:r>
                <a:r>
                  <a:rPr lang="en-US" sz="2800" b="1" dirty="0" smtClean="0">
                    <a:ln>
                      <a:solidFill>
                        <a:srgbClr val="FF0000"/>
                      </a:solidFill>
                      <a:prstDash val="solid"/>
                    </a:ln>
                    <a:gradFill rotWithShape="1">
                      <a:gsLst>
                        <a:gs pos="0">
                          <a:schemeClr val="accent4">
                            <a:tint val="70000"/>
                            <a:satMod val="200000"/>
                          </a:schemeClr>
                        </a:gs>
                        <a:gs pos="40000">
                          <a:schemeClr val="accent4">
                            <a:tint val="90000"/>
                            <a:satMod val="130000"/>
                          </a:schemeClr>
                        </a:gs>
                        <a:gs pos="50000">
                          <a:schemeClr val="accent4">
                            <a:tint val="90000"/>
                            <a:satMod val="130000"/>
                          </a:schemeClr>
                        </a:gs>
                        <a:gs pos="68000">
                          <a:schemeClr val="accent4">
                            <a:tint val="90000"/>
                            <a:satMod val="130000"/>
                          </a:schemeClr>
                        </a:gs>
                        <a:gs pos="100000">
                          <a:schemeClr val="accent4">
                            <a:tint val="70000"/>
                            <a:satMod val="200000"/>
                          </a:schemeClr>
                        </a:gs>
                      </a:gsLst>
                      <a:lin ang="5400000"/>
                    </a:gra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MB</a:t>
                </a:r>
                <a14:m>
                  <m:oMath xmlns:m="http://schemas.openxmlformats.org/officeDocument/2006/math">
                    <m:r>
                      <a:rPr lang="ar-SA" sz="2800" b="1" i="0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ar-SA" sz="2800" b="1" i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النقدي</m:t>
                    </m:r>
                    <m:r>
                      <a:rPr lang="ar-SA" sz="2800" b="1" i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ar-SA" sz="2800" b="1" i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  <a:latin typeface="Cambria Math"/>
                      </a:rPr>
                      <m:t>المضاعف</m:t>
                    </m:r>
                    <m:r>
                      <m:rPr>
                        <m:nor/>
                      </m:rPr>
                      <a:rPr lang="ar-SA" sz="2800" b="1" dirty="0" smtClean="0">
                        <a:ln>
                          <a:solidFill>
                            <a:srgbClr val="FF0000"/>
                          </a:solidFill>
                          <a:prstDash val="solid"/>
                        </a:ln>
                        <a:gradFill rotWithShape="1">
                          <a:gsLst>
                            <a:gs pos="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  <a:gs pos="4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50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68000">
                              <a:schemeClr val="accent4">
                                <a:tint val="90000"/>
                                <a:satMod val="130000"/>
                              </a:schemeClr>
                            </a:gs>
                            <a:gs pos="100000">
                              <a:schemeClr val="accent4">
                                <a:tint val="70000"/>
                                <a:satMod val="2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88000" dist="50800" dir="5040000" algn="tl">
                            <a:schemeClr val="accent4">
                              <a:tint val="80000"/>
                              <a:satMod val="250000"/>
                              <a:alpha val="45000"/>
                            </a:schemeClr>
                          </a:outerShdw>
                        </a:effectLst>
                      </a:rPr>
                      <m:t>×</m:t>
                    </m:r>
                  </m:oMath>
                </a14:m>
                <a:endParaRPr lang="ar-SA" sz="2800" b="1" dirty="0">
                  <a:ln>
                    <a:solidFill>
                      <a:srgbClr val="FF0000"/>
                    </a:solidFill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endParaRPr>
              </a:p>
            </p:txBody>
          </p:sp>
        </mc:Choice>
        <mc:Fallback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99" y="2243849"/>
                <a:ext cx="9001326" cy="996239"/>
              </a:xfrm>
              <a:prstGeom prst="rect">
                <a:avLst/>
              </a:prstGeom>
              <a:blipFill rotWithShape="1">
                <a:blip r:embed="rId3"/>
                <a:stretch>
                  <a:fillRect t="-48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/>
          <p:cNvSpPr txBox="1">
            <a:spLocks/>
          </p:cNvSpPr>
          <p:nvPr/>
        </p:nvSpPr>
        <p:spPr>
          <a:xfrm>
            <a:off x="318085" y="4267200"/>
            <a:ext cx="7987716" cy="1215829"/>
          </a:xfrm>
          <a:prstGeom prst="rect">
            <a:avLst/>
          </a:prstGeom>
        </p:spPr>
        <p:txBody>
          <a:bodyPr vert="horz" lIns="91440" tIns="45720" rIns="91440" bIns="45720" rtlCol="1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en-US" sz="2800" b="1" dirty="0" err="1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rD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نسبه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الاحتياطي القانوني 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ER/D 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نسبه الاحتياطات الإضافية</a:t>
            </a:r>
          </a:p>
          <a:p>
            <a:pPr marL="0" indent="0">
              <a:buNone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</a:t>
            </a:r>
            <a:r>
              <a:rPr lang="en-US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C/D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نسبه النقود التداول إلى الودائع 	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8026" y="3220244"/>
            <a:ext cx="9075974" cy="685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b="1" dirty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المضاعف النقدي</a:t>
            </a:r>
            <a:r>
              <a:rPr lang="ar-SA" b="1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 _______________ </a:t>
            </a:r>
            <a:endParaRPr lang="ar-SA" b="1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3098800"/>
            <a:ext cx="2530275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1 + C/D</a:t>
            </a:r>
          </a:p>
          <a:p>
            <a:endParaRPr lang="ar-SA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57400" y="3790146"/>
            <a:ext cx="313748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err="1"/>
              <a:t>rD</a:t>
            </a:r>
            <a:r>
              <a:rPr lang="en-US" sz="2800" b="1" dirty="0"/>
              <a:t> + ER/D</a:t>
            </a:r>
            <a:r>
              <a:rPr lang="en-US" sz="2800" b="1" dirty="0" smtClean="0"/>
              <a:t> </a:t>
            </a:r>
            <a:r>
              <a:rPr lang="en-US" sz="2800" b="1" dirty="0"/>
              <a:t>+ C/D</a:t>
            </a:r>
          </a:p>
          <a:p>
            <a:endParaRPr lang="ar-SA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A60-B5B4-4371-B6B4-21BFE913F1AA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1051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5000">
        <p14:prism dir="r" isContent="1" isInverted="1"/>
        <p:sndAc>
          <p:stSnd>
            <p:snd r:embed="rId4" name="chimes.wav"/>
          </p:stSnd>
        </p:sndAc>
      </p:transition>
    </mc:Choice>
    <mc:Fallback>
      <p:transition spd="slow" advTm="15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/>
      <p:bldP spid="13" grpId="0"/>
      <p:bldP spid="6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287</Words>
  <Application>Microsoft Office PowerPoint</Application>
  <PresentationFormat>On-screen Show (4:3)</PresentationFormat>
  <Paragraphs>816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النقود والبنوك والاسواق المالية (211 قصد)</vt:lpstr>
      <vt:lpstr>Slide 2</vt:lpstr>
      <vt:lpstr>Slide 3</vt:lpstr>
      <vt:lpstr>Slide 4</vt:lpstr>
      <vt:lpstr>Slide 5</vt:lpstr>
      <vt:lpstr>Slide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النقود والبنوك والاسواق المالية (211 قصد)</dc:title>
  <dc:creator>AYMAN HENDY</dc:creator>
  <cp:lastModifiedBy>Ahmad</cp:lastModifiedBy>
  <cp:revision>134</cp:revision>
  <dcterms:created xsi:type="dcterms:W3CDTF">2013-03-24T14:02:01Z</dcterms:created>
  <dcterms:modified xsi:type="dcterms:W3CDTF">2016-10-26T19:59:58Z</dcterms:modified>
</cp:coreProperties>
</file>