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customXml/itemProps1.xml" ContentType="application/vnd.openxmlformats-officedocument.customXmlProperti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73" r:id="rId1"/>
  </p:sldMasterIdLst>
  <p:notesMasterIdLst>
    <p:notesMasterId r:id="rId27"/>
  </p:notesMasterIdLst>
  <p:handoutMasterIdLst>
    <p:handoutMasterId r:id="rId28"/>
  </p:handoutMasterIdLst>
  <p:sldIdLst>
    <p:sldId id="256" r:id="rId2"/>
    <p:sldId id="278" r:id="rId3"/>
    <p:sldId id="257" r:id="rId4"/>
    <p:sldId id="258" r:id="rId5"/>
    <p:sldId id="259" r:id="rId6"/>
    <p:sldId id="260" r:id="rId7"/>
    <p:sldId id="262" r:id="rId8"/>
    <p:sldId id="261" r:id="rId9"/>
    <p:sldId id="263" r:id="rId10"/>
    <p:sldId id="264" r:id="rId11"/>
    <p:sldId id="265" r:id="rId12"/>
    <p:sldId id="266" r:id="rId13"/>
    <p:sldId id="267" r:id="rId14"/>
    <p:sldId id="268" r:id="rId15"/>
    <p:sldId id="270" r:id="rId16"/>
    <p:sldId id="269" r:id="rId17"/>
    <p:sldId id="271" r:id="rId18"/>
    <p:sldId id="272" r:id="rId19"/>
    <p:sldId id="273" r:id="rId20"/>
    <p:sldId id="274" r:id="rId21"/>
    <p:sldId id="275" r:id="rId22"/>
    <p:sldId id="276" r:id="rId23"/>
    <p:sldId id="277" r:id="rId24"/>
    <p:sldId id="279" r:id="rId25"/>
    <p:sldId id="28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80"/>
    <p:restoredTop sz="95820" autoAdjust="0"/>
  </p:normalViewPr>
  <p:slideViewPr>
    <p:cSldViewPr>
      <p:cViewPr varScale="1">
        <p:scale>
          <a:sx n="91" d="100"/>
          <a:sy n="91" d="100"/>
        </p:scale>
        <p:origin x="-137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3C60F3-EA81-44E7-B01C-3CE98DD4B53B}" type="doc">
      <dgm:prSet loTypeId="urn:microsoft.com/office/officeart/2005/8/layout/hProcess9" loCatId="process" qsTypeId="urn:microsoft.com/office/officeart/2005/8/quickstyle/simple3" qsCatId="simple" csTypeId="urn:microsoft.com/office/officeart/2005/8/colors/accent1_2" csCatId="accent1" phldr="1"/>
      <dgm:spPr/>
      <dgm:t>
        <a:bodyPr/>
        <a:lstStyle/>
        <a:p>
          <a:pPr rtl="1"/>
          <a:endParaRPr lang="ar-SA"/>
        </a:p>
      </dgm:t>
    </dgm:pt>
    <dgm:pt modelId="{09AB55A0-1830-40C7-B557-092A08DB870B}">
      <dgm:prSet phldrT="[نص]"/>
      <dgm:spPr/>
      <dgm:t>
        <a:bodyPr/>
        <a:lstStyle/>
        <a:p>
          <a:pPr rtl="1"/>
          <a:r>
            <a:rPr lang="ar-SA" dirty="0" smtClean="0"/>
            <a:t>موازنة المبيعات (بالوحدات، بالريال)</a:t>
          </a:r>
          <a:endParaRPr lang="ar-SA" dirty="0"/>
        </a:p>
      </dgm:t>
    </dgm:pt>
    <dgm:pt modelId="{E5DCA17C-8818-4B62-896D-37528AFA112E}" type="parTrans" cxnId="{C3DFB75A-DD63-41FC-B63B-5E10561BF447}">
      <dgm:prSet/>
      <dgm:spPr/>
      <dgm:t>
        <a:bodyPr/>
        <a:lstStyle/>
        <a:p>
          <a:pPr rtl="1"/>
          <a:endParaRPr lang="ar-SA"/>
        </a:p>
      </dgm:t>
    </dgm:pt>
    <dgm:pt modelId="{C8CF4114-2AD4-4F4F-A8A6-22A32CC53FE0}" type="sibTrans" cxnId="{C3DFB75A-DD63-41FC-B63B-5E10561BF447}">
      <dgm:prSet/>
      <dgm:spPr/>
      <dgm:t>
        <a:bodyPr/>
        <a:lstStyle/>
        <a:p>
          <a:pPr rtl="1"/>
          <a:endParaRPr lang="ar-SA"/>
        </a:p>
      </dgm:t>
    </dgm:pt>
    <dgm:pt modelId="{0E1952CB-0E80-4680-A001-3CC55950D992}">
      <dgm:prSet phldrT="[نص]"/>
      <dgm:spPr/>
      <dgm:t>
        <a:bodyPr/>
        <a:lstStyle/>
        <a:p>
          <a:pPr rtl="1"/>
          <a:r>
            <a:rPr lang="ar-SA" dirty="0" smtClean="0"/>
            <a:t>موازنة مخزون الإنتاج التام</a:t>
          </a:r>
          <a:endParaRPr lang="ar-SA" dirty="0"/>
        </a:p>
      </dgm:t>
    </dgm:pt>
    <dgm:pt modelId="{4F9669D0-A51C-4B3B-A6B0-F2E6F10E75DA}" type="parTrans" cxnId="{023E44B6-6669-42B0-8319-32ADFE658539}">
      <dgm:prSet/>
      <dgm:spPr/>
      <dgm:t>
        <a:bodyPr/>
        <a:lstStyle/>
        <a:p>
          <a:pPr rtl="1"/>
          <a:endParaRPr lang="ar-SA"/>
        </a:p>
      </dgm:t>
    </dgm:pt>
    <dgm:pt modelId="{16631078-4F99-41E5-B7EF-E565DB182BA6}" type="sibTrans" cxnId="{023E44B6-6669-42B0-8319-32ADFE658539}">
      <dgm:prSet/>
      <dgm:spPr/>
      <dgm:t>
        <a:bodyPr/>
        <a:lstStyle/>
        <a:p>
          <a:pPr rtl="1"/>
          <a:endParaRPr lang="ar-SA"/>
        </a:p>
      </dgm:t>
    </dgm:pt>
    <dgm:pt modelId="{589FE06B-6971-4362-98E7-5317A02470CB}">
      <dgm:prSet phldrT="[نص]"/>
      <dgm:spPr/>
      <dgm:t>
        <a:bodyPr/>
        <a:lstStyle/>
        <a:p>
          <a:pPr rtl="1"/>
          <a:r>
            <a:rPr lang="ar-SA" dirty="0" smtClean="0"/>
            <a:t>موازنة الإنتاج</a:t>
          </a:r>
          <a:endParaRPr lang="ar-SA" dirty="0"/>
        </a:p>
      </dgm:t>
    </dgm:pt>
    <dgm:pt modelId="{481733C1-873C-47AB-AA4E-8732B4AC85A0}" type="parTrans" cxnId="{FEC9D2BC-AE74-468A-A8E2-41F50C89E610}">
      <dgm:prSet/>
      <dgm:spPr/>
      <dgm:t>
        <a:bodyPr/>
        <a:lstStyle/>
        <a:p>
          <a:pPr rtl="1"/>
          <a:endParaRPr lang="ar-SA"/>
        </a:p>
      </dgm:t>
    </dgm:pt>
    <dgm:pt modelId="{F67FF7A0-A7B3-41B9-8547-5825F768DEF3}" type="sibTrans" cxnId="{FEC9D2BC-AE74-468A-A8E2-41F50C89E610}">
      <dgm:prSet/>
      <dgm:spPr/>
      <dgm:t>
        <a:bodyPr/>
        <a:lstStyle/>
        <a:p>
          <a:pPr rtl="1"/>
          <a:endParaRPr lang="ar-SA"/>
        </a:p>
      </dgm:t>
    </dgm:pt>
    <dgm:pt modelId="{D54A7212-E4CF-466D-A4CD-79BC5A553C23}">
      <dgm:prSet/>
      <dgm:spPr/>
      <dgm:t>
        <a:bodyPr/>
        <a:lstStyle/>
        <a:p>
          <a:pPr rtl="1"/>
          <a:r>
            <a:rPr lang="ar-SA" dirty="0" smtClean="0"/>
            <a:t>موازنة المشتريات</a:t>
          </a:r>
          <a:endParaRPr lang="ar-SA" dirty="0"/>
        </a:p>
      </dgm:t>
    </dgm:pt>
    <dgm:pt modelId="{8F633D1A-7A51-4BD1-B942-A3FD231576B7}" type="parTrans" cxnId="{63558F2D-0334-4EC6-9D6C-E11FDBE82E99}">
      <dgm:prSet/>
      <dgm:spPr/>
      <dgm:t>
        <a:bodyPr/>
        <a:lstStyle/>
        <a:p>
          <a:pPr rtl="1"/>
          <a:endParaRPr lang="ar-SA"/>
        </a:p>
      </dgm:t>
    </dgm:pt>
    <dgm:pt modelId="{FA3CA047-CAD7-4F59-A2A1-2FCB382A5A24}" type="sibTrans" cxnId="{63558F2D-0334-4EC6-9D6C-E11FDBE82E99}">
      <dgm:prSet/>
      <dgm:spPr/>
      <dgm:t>
        <a:bodyPr/>
        <a:lstStyle/>
        <a:p>
          <a:pPr rtl="1"/>
          <a:endParaRPr lang="ar-SA"/>
        </a:p>
      </dgm:t>
    </dgm:pt>
    <dgm:pt modelId="{FB71C75B-9622-4D01-8AED-5229150EC7A3}">
      <dgm:prSet/>
      <dgm:spPr/>
      <dgm:t>
        <a:bodyPr/>
        <a:lstStyle/>
        <a:p>
          <a:pPr rtl="1"/>
          <a:r>
            <a:rPr lang="ar-SA" dirty="0" smtClean="0"/>
            <a:t>موازنة العمالة المباشرة</a:t>
          </a:r>
          <a:endParaRPr lang="ar-SA" dirty="0"/>
        </a:p>
      </dgm:t>
    </dgm:pt>
    <dgm:pt modelId="{CF439A5C-7660-452F-AD02-F6638944B130}" type="parTrans" cxnId="{D4A55346-8EE6-4A6B-9E97-E8AE50F01CF8}">
      <dgm:prSet/>
      <dgm:spPr/>
      <dgm:t>
        <a:bodyPr/>
        <a:lstStyle/>
        <a:p>
          <a:pPr rtl="1"/>
          <a:endParaRPr lang="ar-SA"/>
        </a:p>
      </dgm:t>
    </dgm:pt>
    <dgm:pt modelId="{F3DDB1A4-B318-48CC-B7BC-DB11A319D04C}" type="sibTrans" cxnId="{D4A55346-8EE6-4A6B-9E97-E8AE50F01CF8}">
      <dgm:prSet/>
      <dgm:spPr/>
      <dgm:t>
        <a:bodyPr/>
        <a:lstStyle/>
        <a:p>
          <a:pPr rtl="1"/>
          <a:endParaRPr lang="ar-SA"/>
        </a:p>
      </dgm:t>
    </dgm:pt>
    <dgm:pt modelId="{22684901-5590-44A4-AA55-E80060446491}">
      <dgm:prSet/>
      <dgm:spPr/>
      <dgm:t>
        <a:bodyPr/>
        <a:lstStyle/>
        <a:p>
          <a:pPr rtl="1"/>
          <a:r>
            <a:rPr lang="ar-SA" dirty="0" smtClean="0"/>
            <a:t>موازنة التكاليف الإضافية</a:t>
          </a:r>
          <a:endParaRPr lang="ar-SA" dirty="0"/>
        </a:p>
      </dgm:t>
    </dgm:pt>
    <dgm:pt modelId="{800EB984-6837-43B4-BABF-FC054D669F44}" type="parTrans" cxnId="{61FE61A5-CF0C-4BC7-8278-FFB513E061DA}">
      <dgm:prSet/>
      <dgm:spPr/>
      <dgm:t>
        <a:bodyPr/>
        <a:lstStyle/>
        <a:p>
          <a:pPr rtl="1"/>
          <a:endParaRPr lang="ar-SA"/>
        </a:p>
      </dgm:t>
    </dgm:pt>
    <dgm:pt modelId="{31351DB9-AD0B-497A-9E49-2774366A3E74}" type="sibTrans" cxnId="{61FE61A5-CF0C-4BC7-8278-FFB513E061DA}">
      <dgm:prSet/>
      <dgm:spPr/>
      <dgm:t>
        <a:bodyPr/>
        <a:lstStyle/>
        <a:p>
          <a:pPr rtl="1"/>
          <a:endParaRPr lang="ar-SA"/>
        </a:p>
      </dgm:t>
    </dgm:pt>
    <dgm:pt modelId="{998D5F4A-0053-4C35-AE2D-7153E19B3BB9}">
      <dgm:prSet/>
      <dgm:spPr/>
      <dgm:t>
        <a:bodyPr/>
        <a:lstStyle/>
        <a:p>
          <a:pPr rtl="1"/>
          <a:r>
            <a:rPr lang="ar-SA" dirty="0" smtClean="0"/>
            <a:t>موازنة النقدية</a:t>
          </a:r>
          <a:endParaRPr lang="ar-SA" dirty="0"/>
        </a:p>
      </dgm:t>
    </dgm:pt>
    <dgm:pt modelId="{A6A6BDB9-100C-4DDA-B02E-BF55DB1F0BC8}" type="parTrans" cxnId="{E0C8E8B3-CCD3-4D43-9907-EF6332B92728}">
      <dgm:prSet/>
      <dgm:spPr/>
      <dgm:t>
        <a:bodyPr/>
        <a:lstStyle/>
        <a:p>
          <a:pPr rtl="1"/>
          <a:endParaRPr lang="ar-SA"/>
        </a:p>
      </dgm:t>
    </dgm:pt>
    <dgm:pt modelId="{0CEEE618-4C0C-449C-8D2D-D1381875AEF0}" type="sibTrans" cxnId="{E0C8E8B3-CCD3-4D43-9907-EF6332B92728}">
      <dgm:prSet/>
      <dgm:spPr/>
      <dgm:t>
        <a:bodyPr/>
        <a:lstStyle/>
        <a:p>
          <a:pPr rtl="1"/>
          <a:endParaRPr lang="ar-SA"/>
        </a:p>
      </dgm:t>
    </dgm:pt>
    <dgm:pt modelId="{7F38A77D-F359-405B-B84F-6067A5559B2D}" type="pres">
      <dgm:prSet presAssocID="{C73C60F3-EA81-44E7-B01C-3CE98DD4B53B}" presName="CompostProcess" presStyleCnt="0">
        <dgm:presLayoutVars>
          <dgm:dir val="rev"/>
          <dgm:resizeHandles val="exact"/>
        </dgm:presLayoutVars>
      </dgm:prSet>
      <dgm:spPr/>
      <dgm:t>
        <a:bodyPr/>
        <a:lstStyle/>
        <a:p>
          <a:pPr rtl="1"/>
          <a:endParaRPr lang="ar-SA"/>
        </a:p>
      </dgm:t>
    </dgm:pt>
    <dgm:pt modelId="{0BC7C19A-F526-42AC-A953-A94B2F77A731}" type="pres">
      <dgm:prSet presAssocID="{C73C60F3-EA81-44E7-B01C-3CE98DD4B53B}" presName="arrow" presStyleLbl="bgShp" presStyleIdx="0" presStyleCnt="1"/>
      <dgm:spPr/>
    </dgm:pt>
    <dgm:pt modelId="{59FB7536-5A9C-4859-852B-10BE4B6E47CD}" type="pres">
      <dgm:prSet presAssocID="{C73C60F3-EA81-44E7-B01C-3CE98DD4B53B}" presName="linearProcess" presStyleCnt="0"/>
      <dgm:spPr/>
    </dgm:pt>
    <dgm:pt modelId="{19A1CF9B-33B7-4F85-8261-D40CB31A3FA7}" type="pres">
      <dgm:prSet presAssocID="{09AB55A0-1830-40C7-B557-092A08DB870B}" presName="textNode" presStyleLbl="node1" presStyleIdx="0" presStyleCnt="7">
        <dgm:presLayoutVars>
          <dgm:bulletEnabled val="1"/>
        </dgm:presLayoutVars>
      </dgm:prSet>
      <dgm:spPr/>
      <dgm:t>
        <a:bodyPr/>
        <a:lstStyle/>
        <a:p>
          <a:pPr rtl="1"/>
          <a:endParaRPr lang="ar-SA"/>
        </a:p>
      </dgm:t>
    </dgm:pt>
    <dgm:pt modelId="{CEE85449-2D6D-45C1-A22F-962DB0B309FA}" type="pres">
      <dgm:prSet presAssocID="{C8CF4114-2AD4-4F4F-A8A6-22A32CC53FE0}" presName="sibTrans" presStyleCnt="0"/>
      <dgm:spPr/>
    </dgm:pt>
    <dgm:pt modelId="{CD05543D-03DD-4F46-8912-EFE95666AFEC}" type="pres">
      <dgm:prSet presAssocID="{0E1952CB-0E80-4680-A001-3CC55950D992}" presName="textNode" presStyleLbl="node1" presStyleIdx="1" presStyleCnt="7">
        <dgm:presLayoutVars>
          <dgm:bulletEnabled val="1"/>
        </dgm:presLayoutVars>
      </dgm:prSet>
      <dgm:spPr/>
      <dgm:t>
        <a:bodyPr/>
        <a:lstStyle/>
        <a:p>
          <a:pPr rtl="1"/>
          <a:endParaRPr lang="ar-SA"/>
        </a:p>
      </dgm:t>
    </dgm:pt>
    <dgm:pt modelId="{7E31580D-66DB-4088-9624-BA924EC6A7A2}" type="pres">
      <dgm:prSet presAssocID="{16631078-4F99-41E5-B7EF-E565DB182BA6}" presName="sibTrans" presStyleCnt="0"/>
      <dgm:spPr/>
    </dgm:pt>
    <dgm:pt modelId="{BD27D83D-8EF4-4CEB-A10D-1752EA0A00A0}" type="pres">
      <dgm:prSet presAssocID="{589FE06B-6971-4362-98E7-5317A02470CB}" presName="textNode" presStyleLbl="node1" presStyleIdx="2" presStyleCnt="7">
        <dgm:presLayoutVars>
          <dgm:bulletEnabled val="1"/>
        </dgm:presLayoutVars>
      </dgm:prSet>
      <dgm:spPr/>
      <dgm:t>
        <a:bodyPr/>
        <a:lstStyle/>
        <a:p>
          <a:pPr rtl="1"/>
          <a:endParaRPr lang="ar-SA"/>
        </a:p>
      </dgm:t>
    </dgm:pt>
    <dgm:pt modelId="{3E733AF7-5C6D-4847-BF08-0CA2B61BEAC7}" type="pres">
      <dgm:prSet presAssocID="{F67FF7A0-A7B3-41B9-8547-5825F768DEF3}" presName="sibTrans" presStyleCnt="0"/>
      <dgm:spPr/>
    </dgm:pt>
    <dgm:pt modelId="{72C751F2-5F77-4F07-9F54-B68C4ADFCDE8}" type="pres">
      <dgm:prSet presAssocID="{D54A7212-E4CF-466D-A4CD-79BC5A553C23}" presName="textNode" presStyleLbl="node1" presStyleIdx="3" presStyleCnt="7">
        <dgm:presLayoutVars>
          <dgm:bulletEnabled val="1"/>
        </dgm:presLayoutVars>
      </dgm:prSet>
      <dgm:spPr/>
      <dgm:t>
        <a:bodyPr/>
        <a:lstStyle/>
        <a:p>
          <a:pPr rtl="1"/>
          <a:endParaRPr lang="ar-SA"/>
        </a:p>
      </dgm:t>
    </dgm:pt>
    <dgm:pt modelId="{F629E22A-7994-49F2-8C30-62143BBB3E78}" type="pres">
      <dgm:prSet presAssocID="{FA3CA047-CAD7-4F59-A2A1-2FCB382A5A24}" presName="sibTrans" presStyleCnt="0"/>
      <dgm:spPr/>
    </dgm:pt>
    <dgm:pt modelId="{95D19FC6-9BCA-4511-B72D-91B1572A8761}" type="pres">
      <dgm:prSet presAssocID="{FB71C75B-9622-4D01-8AED-5229150EC7A3}" presName="textNode" presStyleLbl="node1" presStyleIdx="4" presStyleCnt="7">
        <dgm:presLayoutVars>
          <dgm:bulletEnabled val="1"/>
        </dgm:presLayoutVars>
      </dgm:prSet>
      <dgm:spPr/>
      <dgm:t>
        <a:bodyPr/>
        <a:lstStyle/>
        <a:p>
          <a:pPr rtl="1"/>
          <a:endParaRPr lang="ar-SA"/>
        </a:p>
      </dgm:t>
    </dgm:pt>
    <dgm:pt modelId="{0951C982-C563-40DF-A611-8941F03325F2}" type="pres">
      <dgm:prSet presAssocID="{F3DDB1A4-B318-48CC-B7BC-DB11A319D04C}" presName="sibTrans" presStyleCnt="0"/>
      <dgm:spPr/>
    </dgm:pt>
    <dgm:pt modelId="{E0A5BB28-ED15-47F9-8F16-804537BA51D7}" type="pres">
      <dgm:prSet presAssocID="{22684901-5590-44A4-AA55-E80060446491}" presName="textNode" presStyleLbl="node1" presStyleIdx="5" presStyleCnt="7">
        <dgm:presLayoutVars>
          <dgm:bulletEnabled val="1"/>
        </dgm:presLayoutVars>
      </dgm:prSet>
      <dgm:spPr/>
      <dgm:t>
        <a:bodyPr/>
        <a:lstStyle/>
        <a:p>
          <a:pPr rtl="1"/>
          <a:endParaRPr lang="ar-SA"/>
        </a:p>
      </dgm:t>
    </dgm:pt>
    <dgm:pt modelId="{450CAA4F-D8C1-4978-9A37-4A5C5CE8A5DE}" type="pres">
      <dgm:prSet presAssocID="{31351DB9-AD0B-497A-9E49-2774366A3E74}" presName="sibTrans" presStyleCnt="0"/>
      <dgm:spPr/>
    </dgm:pt>
    <dgm:pt modelId="{E0CCFBDC-A6CC-4A37-BDBC-0A1883016A0F}" type="pres">
      <dgm:prSet presAssocID="{998D5F4A-0053-4C35-AE2D-7153E19B3BB9}" presName="textNode" presStyleLbl="node1" presStyleIdx="6" presStyleCnt="7">
        <dgm:presLayoutVars>
          <dgm:bulletEnabled val="1"/>
        </dgm:presLayoutVars>
      </dgm:prSet>
      <dgm:spPr/>
      <dgm:t>
        <a:bodyPr/>
        <a:lstStyle/>
        <a:p>
          <a:pPr rtl="1"/>
          <a:endParaRPr lang="ar-SA"/>
        </a:p>
      </dgm:t>
    </dgm:pt>
  </dgm:ptLst>
  <dgm:cxnLst>
    <dgm:cxn modelId="{023E44B6-6669-42B0-8319-32ADFE658539}" srcId="{C73C60F3-EA81-44E7-B01C-3CE98DD4B53B}" destId="{0E1952CB-0E80-4680-A001-3CC55950D992}" srcOrd="1" destOrd="0" parTransId="{4F9669D0-A51C-4B3B-A6B0-F2E6F10E75DA}" sibTransId="{16631078-4F99-41E5-B7EF-E565DB182BA6}"/>
    <dgm:cxn modelId="{902FBB6A-7099-4BE8-A71E-98D01E60E60E}" type="presOf" srcId="{589FE06B-6971-4362-98E7-5317A02470CB}" destId="{BD27D83D-8EF4-4CEB-A10D-1752EA0A00A0}" srcOrd="0" destOrd="0" presId="urn:microsoft.com/office/officeart/2005/8/layout/hProcess9"/>
    <dgm:cxn modelId="{61FE61A5-CF0C-4BC7-8278-FFB513E061DA}" srcId="{C73C60F3-EA81-44E7-B01C-3CE98DD4B53B}" destId="{22684901-5590-44A4-AA55-E80060446491}" srcOrd="5" destOrd="0" parTransId="{800EB984-6837-43B4-BABF-FC054D669F44}" sibTransId="{31351DB9-AD0B-497A-9E49-2774366A3E74}"/>
    <dgm:cxn modelId="{BD75D901-7B84-4C32-9C10-CA6E99B83D09}" type="presOf" srcId="{0E1952CB-0E80-4680-A001-3CC55950D992}" destId="{CD05543D-03DD-4F46-8912-EFE95666AFEC}" srcOrd="0" destOrd="0" presId="urn:microsoft.com/office/officeart/2005/8/layout/hProcess9"/>
    <dgm:cxn modelId="{D4A55346-8EE6-4A6B-9E97-E8AE50F01CF8}" srcId="{C73C60F3-EA81-44E7-B01C-3CE98DD4B53B}" destId="{FB71C75B-9622-4D01-8AED-5229150EC7A3}" srcOrd="4" destOrd="0" parTransId="{CF439A5C-7660-452F-AD02-F6638944B130}" sibTransId="{F3DDB1A4-B318-48CC-B7BC-DB11A319D04C}"/>
    <dgm:cxn modelId="{E0C8E8B3-CCD3-4D43-9907-EF6332B92728}" srcId="{C73C60F3-EA81-44E7-B01C-3CE98DD4B53B}" destId="{998D5F4A-0053-4C35-AE2D-7153E19B3BB9}" srcOrd="6" destOrd="0" parTransId="{A6A6BDB9-100C-4DDA-B02E-BF55DB1F0BC8}" sibTransId="{0CEEE618-4C0C-449C-8D2D-D1381875AEF0}"/>
    <dgm:cxn modelId="{FEC9D2BC-AE74-468A-A8E2-41F50C89E610}" srcId="{C73C60F3-EA81-44E7-B01C-3CE98DD4B53B}" destId="{589FE06B-6971-4362-98E7-5317A02470CB}" srcOrd="2" destOrd="0" parTransId="{481733C1-873C-47AB-AA4E-8732B4AC85A0}" sibTransId="{F67FF7A0-A7B3-41B9-8547-5825F768DEF3}"/>
    <dgm:cxn modelId="{4752E2B9-7C97-4B45-A464-D1AFE1501ADA}" type="presOf" srcId="{998D5F4A-0053-4C35-AE2D-7153E19B3BB9}" destId="{E0CCFBDC-A6CC-4A37-BDBC-0A1883016A0F}" srcOrd="0" destOrd="0" presId="urn:microsoft.com/office/officeart/2005/8/layout/hProcess9"/>
    <dgm:cxn modelId="{61EF1498-9869-49DC-8A48-A6AD93E1F7D9}" type="presOf" srcId="{FB71C75B-9622-4D01-8AED-5229150EC7A3}" destId="{95D19FC6-9BCA-4511-B72D-91B1572A8761}" srcOrd="0" destOrd="0" presId="urn:microsoft.com/office/officeart/2005/8/layout/hProcess9"/>
    <dgm:cxn modelId="{92EDA24C-D51E-4F0A-9D70-48E0A52DAB12}" type="presOf" srcId="{C73C60F3-EA81-44E7-B01C-3CE98DD4B53B}" destId="{7F38A77D-F359-405B-B84F-6067A5559B2D}" srcOrd="0" destOrd="0" presId="urn:microsoft.com/office/officeart/2005/8/layout/hProcess9"/>
    <dgm:cxn modelId="{6B90E476-6E57-4DCC-84A9-E7FEEC74CC9F}" type="presOf" srcId="{D54A7212-E4CF-466D-A4CD-79BC5A553C23}" destId="{72C751F2-5F77-4F07-9F54-B68C4ADFCDE8}" srcOrd="0" destOrd="0" presId="urn:microsoft.com/office/officeart/2005/8/layout/hProcess9"/>
    <dgm:cxn modelId="{8865C2C7-A93C-4E58-8990-7A3206095073}" type="presOf" srcId="{09AB55A0-1830-40C7-B557-092A08DB870B}" destId="{19A1CF9B-33B7-4F85-8261-D40CB31A3FA7}" srcOrd="0" destOrd="0" presId="urn:microsoft.com/office/officeart/2005/8/layout/hProcess9"/>
    <dgm:cxn modelId="{C3DFB75A-DD63-41FC-B63B-5E10561BF447}" srcId="{C73C60F3-EA81-44E7-B01C-3CE98DD4B53B}" destId="{09AB55A0-1830-40C7-B557-092A08DB870B}" srcOrd="0" destOrd="0" parTransId="{E5DCA17C-8818-4B62-896D-37528AFA112E}" sibTransId="{C8CF4114-2AD4-4F4F-A8A6-22A32CC53FE0}"/>
    <dgm:cxn modelId="{A1C8AB69-BF08-42D8-AB9F-FAD6B1E30801}" type="presOf" srcId="{22684901-5590-44A4-AA55-E80060446491}" destId="{E0A5BB28-ED15-47F9-8F16-804537BA51D7}" srcOrd="0" destOrd="0" presId="urn:microsoft.com/office/officeart/2005/8/layout/hProcess9"/>
    <dgm:cxn modelId="{63558F2D-0334-4EC6-9D6C-E11FDBE82E99}" srcId="{C73C60F3-EA81-44E7-B01C-3CE98DD4B53B}" destId="{D54A7212-E4CF-466D-A4CD-79BC5A553C23}" srcOrd="3" destOrd="0" parTransId="{8F633D1A-7A51-4BD1-B942-A3FD231576B7}" sibTransId="{FA3CA047-CAD7-4F59-A2A1-2FCB382A5A24}"/>
    <dgm:cxn modelId="{93BFDB50-6B46-4525-9E23-E82CFE30B242}" type="presParOf" srcId="{7F38A77D-F359-405B-B84F-6067A5559B2D}" destId="{0BC7C19A-F526-42AC-A953-A94B2F77A731}" srcOrd="0" destOrd="0" presId="urn:microsoft.com/office/officeart/2005/8/layout/hProcess9"/>
    <dgm:cxn modelId="{BF508408-D2C3-4B85-8944-87812AF6CC2F}" type="presParOf" srcId="{7F38A77D-F359-405B-B84F-6067A5559B2D}" destId="{59FB7536-5A9C-4859-852B-10BE4B6E47CD}" srcOrd="1" destOrd="0" presId="urn:microsoft.com/office/officeart/2005/8/layout/hProcess9"/>
    <dgm:cxn modelId="{85CE22CD-7FF2-4146-80CF-36EFC2955F17}" type="presParOf" srcId="{59FB7536-5A9C-4859-852B-10BE4B6E47CD}" destId="{19A1CF9B-33B7-4F85-8261-D40CB31A3FA7}" srcOrd="0" destOrd="0" presId="urn:microsoft.com/office/officeart/2005/8/layout/hProcess9"/>
    <dgm:cxn modelId="{B809F752-4920-4878-A5DD-D77F408BCD99}" type="presParOf" srcId="{59FB7536-5A9C-4859-852B-10BE4B6E47CD}" destId="{CEE85449-2D6D-45C1-A22F-962DB0B309FA}" srcOrd="1" destOrd="0" presId="urn:microsoft.com/office/officeart/2005/8/layout/hProcess9"/>
    <dgm:cxn modelId="{95EE29D9-27F0-48C4-A314-9D7A35B10A49}" type="presParOf" srcId="{59FB7536-5A9C-4859-852B-10BE4B6E47CD}" destId="{CD05543D-03DD-4F46-8912-EFE95666AFEC}" srcOrd="2" destOrd="0" presId="urn:microsoft.com/office/officeart/2005/8/layout/hProcess9"/>
    <dgm:cxn modelId="{0D9B28CB-0F92-4BA4-90DC-CE833295EF0A}" type="presParOf" srcId="{59FB7536-5A9C-4859-852B-10BE4B6E47CD}" destId="{7E31580D-66DB-4088-9624-BA924EC6A7A2}" srcOrd="3" destOrd="0" presId="urn:microsoft.com/office/officeart/2005/8/layout/hProcess9"/>
    <dgm:cxn modelId="{C8505AF1-83F6-44F4-BE82-1F6EB948AF84}" type="presParOf" srcId="{59FB7536-5A9C-4859-852B-10BE4B6E47CD}" destId="{BD27D83D-8EF4-4CEB-A10D-1752EA0A00A0}" srcOrd="4" destOrd="0" presId="urn:microsoft.com/office/officeart/2005/8/layout/hProcess9"/>
    <dgm:cxn modelId="{7FA71D64-C8C4-4676-8C7A-2902BB5ADDA2}" type="presParOf" srcId="{59FB7536-5A9C-4859-852B-10BE4B6E47CD}" destId="{3E733AF7-5C6D-4847-BF08-0CA2B61BEAC7}" srcOrd="5" destOrd="0" presId="urn:microsoft.com/office/officeart/2005/8/layout/hProcess9"/>
    <dgm:cxn modelId="{903E2619-0FB5-42E5-9F60-DFEF2C93DBCF}" type="presParOf" srcId="{59FB7536-5A9C-4859-852B-10BE4B6E47CD}" destId="{72C751F2-5F77-4F07-9F54-B68C4ADFCDE8}" srcOrd="6" destOrd="0" presId="urn:microsoft.com/office/officeart/2005/8/layout/hProcess9"/>
    <dgm:cxn modelId="{DE47FA08-404E-4D19-90C6-3C00FFE9685B}" type="presParOf" srcId="{59FB7536-5A9C-4859-852B-10BE4B6E47CD}" destId="{F629E22A-7994-49F2-8C30-62143BBB3E78}" srcOrd="7" destOrd="0" presId="urn:microsoft.com/office/officeart/2005/8/layout/hProcess9"/>
    <dgm:cxn modelId="{530E201D-7440-4F52-A9B1-BF272E6E3176}" type="presParOf" srcId="{59FB7536-5A9C-4859-852B-10BE4B6E47CD}" destId="{95D19FC6-9BCA-4511-B72D-91B1572A8761}" srcOrd="8" destOrd="0" presId="urn:microsoft.com/office/officeart/2005/8/layout/hProcess9"/>
    <dgm:cxn modelId="{25C65416-5446-4AE9-B63D-E974B8A1731F}" type="presParOf" srcId="{59FB7536-5A9C-4859-852B-10BE4B6E47CD}" destId="{0951C982-C563-40DF-A611-8941F03325F2}" srcOrd="9" destOrd="0" presId="urn:microsoft.com/office/officeart/2005/8/layout/hProcess9"/>
    <dgm:cxn modelId="{22A34B62-565C-4A22-ACFE-6A66B5AE00D4}" type="presParOf" srcId="{59FB7536-5A9C-4859-852B-10BE4B6E47CD}" destId="{E0A5BB28-ED15-47F9-8F16-804537BA51D7}" srcOrd="10" destOrd="0" presId="urn:microsoft.com/office/officeart/2005/8/layout/hProcess9"/>
    <dgm:cxn modelId="{DA0EF6CB-90FA-4B73-AABA-46255A245A79}" type="presParOf" srcId="{59FB7536-5A9C-4859-852B-10BE4B6E47CD}" destId="{450CAA4F-D8C1-4978-9A37-4A5C5CE8A5DE}" srcOrd="11" destOrd="0" presId="urn:microsoft.com/office/officeart/2005/8/layout/hProcess9"/>
    <dgm:cxn modelId="{2CFAC779-2DDA-4316-AC96-95BCD883AC16}" type="presParOf" srcId="{59FB7536-5A9C-4859-852B-10BE4B6E47CD}" destId="{E0CCFBDC-A6CC-4A37-BDBC-0A1883016A0F}" srcOrd="12"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C7C19A-F526-42AC-A953-A94B2F77A731}">
      <dsp:nvSpPr>
        <dsp:cNvPr id="0" name=""/>
        <dsp:cNvSpPr/>
      </dsp:nvSpPr>
      <dsp:spPr>
        <a:xfrm>
          <a:off x="617219" y="0"/>
          <a:ext cx="6995160" cy="5026025"/>
        </a:xfrm>
        <a:prstGeom prst="leftArrow">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19A1CF9B-33B7-4F85-8261-D40CB31A3FA7}">
      <dsp:nvSpPr>
        <dsp:cNvPr id="0" name=""/>
        <dsp:cNvSpPr/>
      </dsp:nvSpPr>
      <dsp:spPr>
        <a:xfrm>
          <a:off x="7101746"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المبيعات (بالوحدات، بالريال)</a:t>
          </a:r>
          <a:endParaRPr lang="ar-SA" sz="1900" kern="1200" dirty="0"/>
        </a:p>
      </dsp:txBody>
      <dsp:txXfrm>
        <a:off x="7101746" y="1507807"/>
        <a:ext cx="1127149" cy="2010410"/>
      </dsp:txXfrm>
    </dsp:sp>
    <dsp:sp modelId="{CD05543D-03DD-4F46-8912-EFE95666AFEC}">
      <dsp:nvSpPr>
        <dsp:cNvPr id="0" name=""/>
        <dsp:cNvSpPr/>
      </dsp:nvSpPr>
      <dsp:spPr>
        <a:xfrm>
          <a:off x="5918239"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مخزون الإنتاج التام</a:t>
          </a:r>
          <a:endParaRPr lang="ar-SA" sz="1900" kern="1200" dirty="0"/>
        </a:p>
      </dsp:txBody>
      <dsp:txXfrm>
        <a:off x="5918239" y="1507807"/>
        <a:ext cx="1127149" cy="2010410"/>
      </dsp:txXfrm>
    </dsp:sp>
    <dsp:sp modelId="{BD27D83D-8EF4-4CEB-A10D-1752EA0A00A0}">
      <dsp:nvSpPr>
        <dsp:cNvPr id="0" name=""/>
        <dsp:cNvSpPr/>
      </dsp:nvSpPr>
      <dsp:spPr>
        <a:xfrm>
          <a:off x="4734732"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الإنتاج</a:t>
          </a:r>
          <a:endParaRPr lang="ar-SA" sz="1900" kern="1200" dirty="0"/>
        </a:p>
      </dsp:txBody>
      <dsp:txXfrm>
        <a:off x="4734732" y="1507807"/>
        <a:ext cx="1127149" cy="2010410"/>
      </dsp:txXfrm>
    </dsp:sp>
    <dsp:sp modelId="{72C751F2-5F77-4F07-9F54-B68C4ADFCDE8}">
      <dsp:nvSpPr>
        <dsp:cNvPr id="0" name=""/>
        <dsp:cNvSpPr/>
      </dsp:nvSpPr>
      <dsp:spPr>
        <a:xfrm>
          <a:off x="3551225"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المشتريات</a:t>
          </a:r>
          <a:endParaRPr lang="ar-SA" sz="1900" kern="1200" dirty="0"/>
        </a:p>
      </dsp:txBody>
      <dsp:txXfrm>
        <a:off x="3551225" y="1507807"/>
        <a:ext cx="1127149" cy="2010410"/>
      </dsp:txXfrm>
    </dsp:sp>
    <dsp:sp modelId="{95D19FC6-9BCA-4511-B72D-91B1572A8761}">
      <dsp:nvSpPr>
        <dsp:cNvPr id="0" name=""/>
        <dsp:cNvSpPr/>
      </dsp:nvSpPr>
      <dsp:spPr>
        <a:xfrm>
          <a:off x="2367717"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العمالة المباشرة</a:t>
          </a:r>
          <a:endParaRPr lang="ar-SA" sz="1900" kern="1200" dirty="0"/>
        </a:p>
      </dsp:txBody>
      <dsp:txXfrm>
        <a:off x="2367717" y="1507807"/>
        <a:ext cx="1127149" cy="2010410"/>
      </dsp:txXfrm>
    </dsp:sp>
    <dsp:sp modelId="{E0A5BB28-ED15-47F9-8F16-804537BA51D7}">
      <dsp:nvSpPr>
        <dsp:cNvPr id="0" name=""/>
        <dsp:cNvSpPr/>
      </dsp:nvSpPr>
      <dsp:spPr>
        <a:xfrm>
          <a:off x="1184210"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التكاليف الإضافية</a:t>
          </a:r>
          <a:endParaRPr lang="ar-SA" sz="1900" kern="1200" dirty="0"/>
        </a:p>
      </dsp:txBody>
      <dsp:txXfrm>
        <a:off x="1184210" y="1507807"/>
        <a:ext cx="1127149" cy="2010410"/>
      </dsp:txXfrm>
    </dsp:sp>
    <dsp:sp modelId="{E0CCFBDC-A6CC-4A37-BDBC-0A1883016A0F}">
      <dsp:nvSpPr>
        <dsp:cNvPr id="0" name=""/>
        <dsp:cNvSpPr/>
      </dsp:nvSpPr>
      <dsp:spPr>
        <a:xfrm>
          <a:off x="703" y="1507807"/>
          <a:ext cx="1127149" cy="201041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موازنة النقدية</a:t>
          </a:r>
          <a:endParaRPr lang="ar-SA" sz="1900" kern="1200" dirty="0"/>
        </a:p>
      </dsp:txBody>
      <dsp:txXfrm>
        <a:off x="703" y="1507807"/>
        <a:ext cx="1127149" cy="201041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1442F8B6-3B89-4BCD-9D16-9400A28ED1FD}" type="datetimeFigureOut">
              <a:rPr lang="ar-SA" smtClean="0"/>
              <a:pPr/>
              <a:t>15/05/1432</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C8157FB-DE46-4507-8E1E-5B68606732F4}"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A3546F1-6C00-4797-BD13-22456F7D1535}" type="datetimeFigureOut">
              <a:rPr lang="ar-SA" smtClean="0"/>
              <a:pPr/>
              <a:t>15/05/1432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CD24C2B-889A-49BA-AEDD-2DB95246AF6D}"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3124" name="Rectangle 52"/>
          <p:cNvSpPr>
            <a:spLocks noChangeArrowheads="1"/>
          </p:cNvSpPr>
          <p:nvPr/>
        </p:nvSpPr>
        <p:spPr bwMode="gray">
          <a:xfrm>
            <a:off x="0" y="0"/>
            <a:ext cx="9144000" cy="5157788"/>
          </a:xfrm>
          <a:prstGeom prst="rect">
            <a:avLst/>
          </a:prstGeom>
          <a:solidFill>
            <a:schemeClr val="accent1"/>
          </a:solidFill>
          <a:ln w="0" algn="ctr">
            <a:noFill/>
            <a:miter lim="800000"/>
            <a:headEnd/>
            <a:tailEnd/>
          </a:ln>
          <a:effectLst/>
        </p:spPr>
        <p:txBody>
          <a:bodyPr wrap="none" anchor="ctr"/>
          <a:lstStyle/>
          <a:p>
            <a:endParaRPr lang="ar-SA"/>
          </a:p>
        </p:txBody>
      </p:sp>
      <p:sp>
        <p:nvSpPr>
          <p:cNvPr id="3136" name="Rectangle 64"/>
          <p:cNvSpPr>
            <a:spLocks noChangeArrowheads="1"/>
          </p:cNvSpPr>
          <p:nvPr/>
        </p:nvSpPr>
        <p:spPr bwMode="gray">
          <a:xfrm>
            <a:off x="1262063" y="0"/>
            <a:ext cx="2362200" cy="4953000"/>
          </a:xfrm>
          <a:prstGeom prst="rect">
            <a:avLst/>
          </a:prstGeom>
          <a:gradFill rotWithShape="1">
            <a:gsLst>
              <a:gs pos="0">
                <a:schemeClr val="accent1"/>
              </a:gs>
              <a:gs pos="100000">
                <a:schemeClr val="accent1">
                  <a:gamma/>
                  <a:shade val="72549"/>
                  <a:invGamma/>
                </a:schemeClr>
              </a:gs>
            </a:gsLst>
            <a:lin ang="5400000" scaled="1"/>
          </a:gradFill>
          <a:ln w="9525">
            <a:noFill/>
            <a:miter lim="800000"/>
            <a:headEnd/>
            <a:tailEnd/>
          </a:ln>
          <a:effectLst/>
        </p:spPr>
        <p:txBody>
          <a:bodyPr wrap="none" anchor="ctr"/>
          <a:lstStyle/>
          <a:p>
            <a:endParaRPr lang="ar-SA"/>
          </a:p>
        </p:txBody>
      </p:sp>
      <p:sp>
        <p:nvSpPr>
          <p:cNvPr id="3137" name="Rectangle 65"/>
          <p:cNvSpPr>
            <a:spLocks noChangeArrowheads="1"/>
          </p:cNvSpPr>
          <p:nvPr/>
        </p:nvSpPr>
        <p:spPr bwMode="gray">
          <a:xfrm>
            <a:off x="304800" y="2400300"/>
            <a:ext cx="8458200" cy="1104900"/>
          </a:xfrm>
          <a:prstGeom prst="rect">
            <a:avLst/>
          </a:prstGeom>
          <a:gradFill rotWithShape="1">
            <a:gsLst>
              <a:gs pos="0">
                <a:schemeClr val="tx1"/>
              </a:gs>
              <a:gs pos="100000">
                <a:schemeClr val="accent1"/>
              </a:gs>
            </a:gsLst>
            <a:lin ang="0" scaled="1"/>
          </a:gradFill>
          <a:ln w="9525">
            <a:noFill/>
            <a:miter lim="800000"/>
            <a:headEnd/>
            <a:tailEnd/>
          </a:ln>
          <a:effectLst/>
        </p:spPr>
        <p:txBody>
          <a:bodyPr wrap="none" anchor="ctr"/>
          <a:lstStyle/>
          <a:p>
            <a:endParaRPr lang="ar-SA"/>
          </a:p>
        </p:txBody>
      </p:sp>
      <p:sp>
        <p:nvSpPr>
          <p:cNvPr id="3074" name="Rectangle 2"/>
          <p:cNvSpPr>
            <a:spLocks noGrp="1" noChangeArrowheads="1"/>
          </p:cNvSpPr>
          <p:nvPr>
            <p:ph type="ctrTitle"/>
          </p:nvPr>
        </p:nvSpPr>
        <p:spPr>
          <a:xfrm>
            <a:off x="457200" y="2590800"/>
            <a:ext cx="8229600" cy="685800"/>
          </a:xfrm>
        </p:spPr>
        <p:txBody>
          <a:bodyPr/>
          <a:lstStyle>
            <a:lvl1pPr>
              <a:defRPr sz="4800"/>
            </a:lvl1pPr>
          </a:lstStyle>
          <a:p>
            <a:r>
              <a:rPr lang="ar-SA" smtClean="0"/>
              <a:t>انقر لتحرير نمط العنوان الرئيسي</a:t>
            </a:r>
            <a:endParaRPr lang="en-US"/>
          </a:p>
        </p:txBody>
      </p:sp>
      <p:sp>
        <p:nvSpPr>
          <p:cNvPr id="3075" name="Rectangle 3"/>
          <p:cNvSpPr>
            <a:spLocks noGrp="1" noChangeArrowheads="1"/>
          </p:cNvSpPr>
          <p:nvPr>
            <p:ph type="subTitle" idx="1"/>
          </p:nvPr>
        </p:nvSpPr>
        <p:spPr>
          <a:xfrm>
            <a:off x="1828800" y="3733800"/>
            <a:ext cx="5867400" cy="457200"/>
          </a:xfrm>
        </p:spPr>
        <p:txBody>
          <a:bodyPr/>
          <a:lstStyle>
            <a:lvl1pPr marL="0" indent="0" algn="ctr">
              <a:buFont typeface="Wingdings" pitchFamily="2" charset="2"/>
              <a:buNone/>
              <a:defRPr b="1">
                <a:solidFill>
                  <a:schemeClr val="bg1"/>
                </a:solidFill>
              </a:defRPr>
            </a:lvl1pPr>
          </a:lstStyle>
          <a:p>
            <a:r>
              <a:rPr lang="ar-SA" smtClean="0"/>
              <a:t>انقر لتحرير نمط العنوان الثانوي الرئيسي</a:t>
            </a:r>
            <a:endParaRPr lang="en-US"/>
          </a:p>
        </p:txBody>
      </p:sp>
      <p:sp>
        <p:nvSpPr>
          <p:cNvPr id="3076" name="Rectangle 4"/>
          <p:cNvSpPr>
            <a:spLocks noGrp="1" noChangeArrowheads="1"/>
          </p:cNvSpPr>
          <p:nvPr>
            <p:ph type="dt" sz="half" idx="2"/>
          </p:nvPr>
        </p:nvSpPr>
        <p:spPr bwMode="auto">
          <a:xfrm>
            <a:off x="457200" y="6400800"/>
            <a:ext cx="2133600" cy="320675"/>
          </a:xfrm>
        </p:spPr>
        <p:txBody>
          <a:bodyPr/>
          <a:lstStyle>
            <a:lvl1pPr>
              <a:defRPr>
                <a:solidFill>
                  <a:schemeClr val="tx1"/>
                </a:solidFill>
              </a:defRPr>
            </a:lvl1pPr>
          </a:lstStyle>
          <a:p>
            <a:fld id="{783D43E4-3A57-4052-8BAB-9912EDA2F466}" type="datetime1">
              <a:rPr lang="ar-SA" smtClean="0"/>
              <a:pPr/>
              <a:t>15/05/1432</a:t>
            </a:fld>
            <a:endParaRPr lang="ar-SA"/>
          </a:p>
        </p:txBody>
      </p:sp>
      <p:sp>
        <p:nvSpPr>
          <p:cNvPr id="3077" name="Rectangle 5"/>
          <p:cNvSpPr>
            <a:spLocks noGrp="1" noChangeArrowheads="1"/>
          </p:cNvSpPr>
          <p:nvPr>
            <p:ph type="ftr" sz="quarter" idx="3"/>
          </p:nvPr>
        </p:nvSpPr>
        <p:spPr bwMode="auto">
          <a:xfrm>
            <a:off x="3124200" y="6400800"/>
            <a:ext cx="2895600" cy="320675"/>
          </a:xfrm>
        </p:spPr>
        <p:txBody>
          <a:bodyPr/>
          <a:lstStyle>
            <a:lvl1pPr>
              <a:defRPr>
                <a:solidFill>
                  <a:schemeClr val="tx1"/>
                </a:solidFill>
              </a:defRPr>
            </a:lvl1pPr>
          </a:lstStyle>
          <a:p>
            <a:r>
              <a:rPr lang="ar-SA" smtClean="0"/>
              <a:t>سمية أبوداود</a:t>
            </a:r>
            <a:endParaRPr lang="ar-SA"/>
          </a:p>
        </p:txBody>
      </p:sp>
      <p:sp>
        <p:nvSpPr>
          <p:cNvPr id="3078" name="Rectangle 6"/>
          <p:cNvSpPr>
            <a:spLocks noGrp="1" noChangeArrowheads="1"/>
          </p:cNvSpPr>
          <p:nvPr>
            <p:ph type="sldNum" sz="quarter" idx="4"/>
          </p:nvPr>
        </p:nvSpPr>
        <p:spPr bwMode="auto">
          <a:xfrm>
            <a:off x="6553200" y="6400800"/>
            <a:ext cx="2133600" cy="320675"/>
          </a:xfrm>
        </p:spPr>
        <p:txBody>
          <a:bodyPr/>
          <a:lstStyle>
            <a:lvl1pPr>
              <a:defRPr>
                <a:solidFill>
                  <a:schemeClr val="tx1"/>
                </a:solidFill>
              </a:defRPr>
            </a:lvl1pPr>
          </a:lstStyle>
          <a:p>
            <a:fld id="{0AF54F1A-D7EE-4DAF-8A0D-3F58BDAE493D}" type="slidenum">
              <a:rPr lang="ar-SA" smtClean="0"/>
              <a:pPr/>
              <a:t>‹#›</a:t>
            </a:fld>
            <a:endParaRPr lang="ar-SA"/>
          </a:p>
        </p:txBody>
      </p:sp>
      <p:sp>
        <p:nvSpPr>
          <p:cNvPr id="3106" name="Text Box 34"/>
          <p:cNvSpPr txBox="1">
            <a:spLocks noChangeArrowheads="1"/>
          </p:cNvSpPr>
          <p:nvPr/>
        </p:nvSpPr>
        <p:spPr bwMode="gray">
          <a:xfrm>
            <a:off x="4267200" y="5257800"/>
            <a:ext cx="1157288" cy="733425"/>
          </a:xfrm>
          <a:prstGeom prst="rect">
            <a:avLst/>
          </a:prstGeom>
          <a:noFill/>
          <a:ln w="9525">
            <a:noFill/>
            <a:miter lim="800000"/>
            <a:headEnd/>
            <a:tailEnd/>
          </a:ln>
          <a:effectLst/>
        </p:spPr>
        <p:txBody>
          <a:bodyPr wrap="none">
            <a:spAutoFit/>
          </a:bodyPr>
          <a:lstStyle/>
          <a:p>
            <a:r>
              <a:rPr lang="en-US" sz="1600" b="1"/>
              <a:t>Company</a:t>
            </a:r>
          </a:p>
          <a:p>
            <a:r>
              <a:rPr lang="en-US" sz="2600" b="1"/>
              <a:t>LOGO</a:t>
            </a:r>
          </a:p>
        </p:txBody>
      </p:sp>
      <p:pic>
        <p:nvPicPr>
          <p:cNvPr id="3133" name="Picture 61"/>
          <p:cNvPicPr>
            <a:picLocks noChangeAspect="1" noChangeArrowheads="1"/>
          </p:cNvPicPr>
          <p:nvPr/>
        </p:nvPicPr>
        <p:blipFill>
          <a:blip r:embed="rId2" cstate="print"/>
          <a:srcRect/>
          <a:stretch>
            <a:fillRect/>
          </a:stretch>
        </p:blipFill>
        <p:spPr bwMode="gray">
          <a:xfrm>
            <a:off x="0" y="3490913"/>
            <a:ext cx="1258888" cy="1438275"/>
          </a:xfrm>
          <a:prstGeom prst="rect">
            <a:avLst/>
          </a:prstGeom>
          <a:noFill/>
        </p:spPr>
      </p:pic>
      <p:sp>
        <p:nvSpPr>
          <p:cNvPr id="3135" name="Rectangle 63"/>
          <p:cNvSpPr>
            <a:spLocks noChangeArrowheads="1"/>
          </p:cNvSpPr>
          <p:nvPr/>
        </p:nvSpPr>
        <p:spPr bwMode="gray">
          <a:xfrm>
            <a:off x="1276350" y="4941888"/>
            <a:ext cx="7867650" cy="217487"/>
          </a:xfrm>
          <a:prstGeom prst="rect">
            <a:avLst/>
          </a:prstGeom>
          <a:solidFill>
            <a:schemeClr val="folHlink"/>
          </a:solidFill>
          <a:ln w="9525">
            <a:noFill/>
            <a:miter lim="800000"/>
            <a:headEnd/>
            <a:tailEnd/>
          </a:ln>
          <a:effectLst/>
        </p:spPr>
        <p:txBody>
          <a:bodyPr wrap="none" anchor="ctr"/>
          <a:lstStyle/>
          <a:p>
            <a:endParaRPr lang="ar-SA"/>
          </a:p>
        </p:txBody>
      </p:sp>
      <p:pic>
        <p:nvPicPr>
          <p:cNvPr id="3134" name="Picture 62"/>
          <p:cNvPicPr>
            <a:picLocks noChangeAspect="1" noChangeArrowheads="1"/>
          </p:cNvPicPr>
          <p:nvPr/>
        </p:nvPicPr>
        <p:blipFill>
          <a:blip r:embed="rId3" cstate="print"/>
          <a:srcRect/>
          <a:stretch>
            <a:fillRect/>
          </a:stretch>
        </p:blipFill>
        <p:spPr bwMode="gray">
          <a:xfrm>
            <a:off x="1281113" y="4927600"/>
            <a:ext cx="2370137" cy="1096963"/>
          </a:xfrm>
          <a:prstGeom prst="rect">
            <a:avLst/>
          </a:prstGeom>
          <a:noFill/>
        </p:spPr>
      </p:pic>
      <p:sp>
        <p:nvSpPr>
          <p:cNvPr id="3138" name="Rectangle 66"/>
          <p:cNvSpPr>
            <a:spLocks noChangeArrowheads="1"/>
          </p:cNvSpPr>
          <p:nvPr/>
        </p:nvSpPr>
        <p:spPr bwMode="gray">
          <a:xfrm>
            <a:off x="304800" y="304800"/>
            <a:ext cx="8534400" cy="4343400"/>
          </a:xfrm>
          <a:prstGeom prst="rect">
            <a:avLst/>
          </a:prstGeom>
          <a:noFill/>
          <a:ln w="9525">
            <a:solidFill>
              <a:schemeClr val="accent2"/>
            </a:solidFill>
            <a:miter lim="800000"/>
            <a:headEnd/>
            <a:tailEnd/>
          </a:ln>
          <a:effectLst/>
        </p:spPr>
        <p:txBody>
          <a:bodyPr wrap="none" anchor="ctr"/>
          <a:lstStyle/>
          <a:p>
            <a:endParaRPr lang="ar-SA"/>
          </a:p>
        </p:txBody>
      </p:sp>
      <p:sp>
        <p:nvSpPr>
          <p:cNvPr id="3139" name="Rectangle 67"/>
          <p:cNvSpPr>
            <a:spLocks noChangeArrowheads="1"/>
          </p:cNvSpPr>
          <p:nvPr/>
        </p:nvSpPr>
        <p:spPr bwMode="gray">
          <a:xfrm>
            <a:off x="7391400" y="914400"/>
            <a:ext cx="1600200" cy="1447800"/>
          </a:xfrm>
          <a:prstGeom prst="rect">
            <a:avLst/>
          </a:prstGeom>
          <a:noFill/>
          <a:ln w="9525">
            <a:solidFill>
              <a:schemeClr val="accent2"/>
            </a:solidFill>
            <a:miter lim="800000"/>
            <a:headEnd/>
            <a:tailEnd/>
          </a:ln>
          <a:effectLst/>
        </p:spPr>
        <p:txBody>
          <a:bodyPr wrap="none" anchor="ctr"/>
          <a:lstStyle/>
          <a:p>
            <a:endParaRPr lang="ar-SA"/>
          </a:p>
        </p:txBody>
      </p:sp>
      <p:sp>
        <p:nvSpPr>
          <p:cNvPr id="3140" name="Rectangle 68"/>
          <p:cNvSpPr>
            <a:spLocks noChangeArrowheads="1"/>
          </p:cNvSpPr>
          <p:nvPr/>
        </p:nvSpPr>
        <p:spPr bwMode="gray">
          <a:xfrm>
            <a:off x="8305800" y="0"/>
            <a:ext cx="76200" cy="1752600"/>
          </a:xfrm>
          <a:prstGeom prst="rect">
            <a:avLst/>
          </a:prstGeom>
          <a:solidFill>
            <a:schemeClr val="hlink"/>
          </a:solidFill>
          <a:ln w="9525">
            <a:noFill/>
            <a:miter lim="800000"/>
            <a:headEnd/>
            <a:tailEnd/>
          </a:ln>
          <a:effectLst/>
        </p:spPr>
        <p:txBody>
          <a:bodyPr wrap="none" anchor="ct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36"/>
                                        </p:tgtEl>
                                        <p:attrNameLst>
                                          <p:attrName>style.visibility</p:attrName>
                                        </p:attrNameLst>
                                      </p:cBhvr>
                                      <p:to>
                                        <p:strVal val="visible"/>
                                      </p:to>
                                    </p:set>
                                    <p:animEffect transition="in" filter="wipe(down)">
                                      <p:cBhvr>
                                        <p:cTn id="7" dur="500"/>
                                        <p:tgtEl>
                                          <p:spTgt spid="313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34"/>
                                        </p:tgtEl>
                                        <p:attrNameLst>
                                          <p:attrName>style.visibility</p:attrName>
                                        </p:attrNameLst>
                                      </p:cBhvr>
                                      <p:to>
                                        <p:strVal val="visible"/>
                                      </p:to>
                                    </p:set>
                                    <p:animEffect transition="in" filter="wipe(left)">
                                      <p:cBhvr>
                                        <p:cTn id="11" dur="500"/>
                                        <p:tgtEl>
                                          <p:spTgt spid="313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37"/>
                                        </p:tgtEl>
                                        <p:attrNameLst>
                                          <p:attrName>style.visibility</p:attrName>
                                        </p:attrNameLst>
                                      </p:cBhvr>
                                      <p:to>
                                        <p:strVal val="visible"/>
                                      </p:to>
                                    </p:set>
                                    <p:animEffect transition="in" filter="wipe(left)">
                                      <p:cBhvr>
                                        <p:cTn id="15" dur="500"/>
                                        <p:tgtEl>
                                          <p:spTgt spid="313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40"/>
                                        </p:tgtEl>
                                        <p:attrNameLst>
                                          <p:attrName>style.visibility</p:attrName>
                                        </p:attrNameLst>
                                      </p:cBhvr>
                                      <p:to>
                                        <p:strVal val="visible"/>
                                      </p:to>
                                    </p:set>
                                    <p:animEffect transition="in" filter="wipe(up)">
                                      <p:cBhvr>
                                        <p:cTn id="19" dur="500"/>
                                        <p:tgtEl>
                                          <p:spTgt spid="3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6" grpId="0" animBg="1"/>
      <p:bldP spid="3137" grpId="0" animBg="1"/>
      <p:bldP spid="314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4DEC7855-FD23-4E5C-8B88-FED8C1B4BAB9}" type="datetime1">
              <a:rPr lang="ar-SA" smtClean="0"/>
              <a:pPr/>
              <a:t>15/05/1432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a:t>
            </a:r>
            <a:endParaRPr lang="ar-SA"/>
          </a:p>
        </p:txBody>
      </p:sp>
      <p:sp>
        <p:nvSpPr>
          <p:cNvPr id="6" name="عنصر نائب لرقم الشريحة 5"/>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06375"/>
            <a:ext cx="2057400" cy="619125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06375"/>
            <a:ext cx="6019800" cy="619125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F83301EA-8A95-473D-9251-03E40D25F773}" type="datetime1">
              <a:rPr lang="ar-SA" smtClean="0"/>
              <a:pPr/>
              <a:t>15/05/1432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a:t>
            </a:r>
            <a:endParaRPr lang="ar-SA"/>
          </a:p>
        </p:txBody>
      </p:sp>
      <p:sp>
        <p:nvSpPr>
          <p:cNvPr id="6" name="عنصر نائب لرقم الشريحة 5"/>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عنوان وجدول">
    <p:spTree>
      <p:nvGrpSpPr>
        <p:cNvPr id="1" name=""/>
        <p:cNvGrpSpPr/>
        <p:nvPr/>
      </p:nvGrpSpPr>
      <p:grpSpPr>
        <a:xfrm>
          <a:off x="0" y="0"/>
          <a:ext cx="0" cy="0"/>
          <a:chOff x="0" y="0"/>
          <a:chExt cx="0" cy="0"/>
        </a:xfrm>
      </p:grpSpPr>
      <p:sp>
        <p:nvSpPr>
          <p:cNvPr id="2" name="عنوان 1"/>
          <p:cNvSpPr>
            <a:spLocks noGrp="1"/>
          </p:cNvSpPr>
          <p:nvPr>
            <p:ph type="title"/>
          </p:nvPr>
        </p:nvSpPr>
        <p:spPr>
          <a:xfrm>
            <a:off x="1447800" y="206375"/>
            <a:ext cx="6858000" cy="533400"/>
          </a:xfrm>
        </p:spPr>
        <p:txBody>
          <a:bodyPr/>
          <a:lstStyle/>
          <a:p>
            <a:r>
              <a:rPr lang="ar-SA" smtClean="0"/>
              <a:t>انقر لتحرير نمط العنوان الرئيسي</a:t>
            </a:r>
            <a:endParaRPr lang="ar-SA"/>
          </a:p>
        </p:txBody>
      </p:sp>
      <p:sp>
        <p:nvSpPr>
          <p:cNvPr id="3" name="عنصر نائب للجدول 2"/>
          <p:cNvSpPr>
            <a:spLocks noGrp="1"/>
          </p:cNvSpPr>
          <p:nvPr>
            <p:ph type="tbl" idx="1"/>
          </p:nvPr>
        </p:nvSpPr>
        <p:spPr>
          <a:xfrm>
            <a:off x="457200" y="1371600"/>
            <a:ext cx="8229600" cy="5026025"/>
          </a:xfrm>
        </p:spPr>
        <p:txBody>
          <a:bodyPr/>
          <a:lstStyle/>
          <a:p>
            <a:r>
              <a:rPr lang="ar-SA" smtClean="0"/>
              <a:t>انقر فوق الرمز لإضافة جدول</a:t>
            </a:r>
            <a:endParaRPr lang="ar-SA"/>
          </a:p>
        </p:txBody>
      </p:sp>
      <p:sp>
        <p:nvSpPr>
          <p:cNvPr id="4" name="عنصر نائب للتاريخ 3"/>
          <p:cNvSpPr>
            <a:spLocks noGrp="1"/>
          </p:cNvSpPr>
          <p:nvPr>
            <p:ph type="dt" sz="half" idx="10"/>
          </p:nvPr>
        </p:nvSpPr>
        <p:spPr>
          <a:xfrm>
            <a:off x="457200" y="6521450"/>
            <a:ext cx="2133600" cy="244475"/>
          </a:xfrm>
        </p:spPr>
        <p:txBody>
          <a:bodyPr/>
          <a:lstStyle>
            <a:lvl1pPr>
              <a:defRPr/>
            </a:lvl1pPr>
          </a:lstStyle>
          <a:p>
            <a:fld id="{736C90F3-31F3-498A-A7EE-6EEC05762265}" type="datetime1">
              <a:rPr lang="ar-SA" smtClean="0"/>
              <a:pPr/>
              <a:t>15/05/1432</a:t>
            </a:fld>
            <a:endParaRPr lang="ar-SA"/>
          </a:p>
        </p:txBody>
      </p:sp>
      <p:sp>
        <p:nvSpPr>
          <p:cNvPr id="5" name="عنصر نائب للتذييل 4"/>
          <p:cNvSpPr>
            <a:spLocks noGrp="1"/>
          </p:cNvSpPr>
          <p:nvPr>
            <p:ph type="ftr" sz="quarter" idx="11"/>
          </p:nvPr>
        </p:nvSpPr>
        <p:spPr>
          <a:xfrm>
            <a:off x="3124200" y="6521450"/>
            <a:ext cx="2895600" cy="244475"/>
          </a:xfrm>
        </p:spPr>
        <p:txBody>
          <a:bodyPr/>
          <a:lstStyle>
            <a:lvl1pPr>
              <a:defRPr/>
            </a:lvl1pPr>
          </a:lstStyle>
          <a:p>
            <a:r>
              <a:rPr lang="ar-SA" smtClean="0"/>
              <a:t>سمية أبوداود</a:t>
            </a:r>
            <a:endParaRPr lang="ar-SA"/>
          </a:p>
        </p:txBody>
      </p:sp>
      <p:sp>
        <p:nvSpPr>
          <p:cNvPr id="6" name="عنصر نائب لرقم الشريحة 5"/>
          <p:cNvSpPr>
            <a:spLocks noGrp="1"/>
          </p:cNvSpPr>
          <p:nvPr>
            <p:ph type="sldNum" sz="quarter" idx="12"/>
          </p:nvPr>
        </p:nvSpPr>
        <p:spPr>
          <a:xfrm>
            <a:off x="6553200" y="6521450"/>
            <a:ext cx="2133600" cy="244475"/>
          </a:xfrm>
        </p:spPr>
        <p:txBody>
          <a:bodyPr/>
          <a:lstStyle>
            <a:lvl1pPr>
              <a:defRPr/>
            </a:lvl1pPr>
          </a:lstStyle>
          <a:p>
            <a:fld id="{0AF54F1A-D7EE-4DAF-8A0D-3F58BDAE493D}" type="slidenum">
              <a:rPr lang="ar-SA" smtClean="0"/>
              <a:pPr/>
              <a:t>‹#›</a:t>
            </a:fld>
            <a:endParaRPr lang="ar-SA"/>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fld id="{FF60ED03-7375-439D-BA60-3640A1084935}" type="datetime1">
              <a:rPr lang="ar-SA" smtClean="0"/>
              <a:pPr/>
              <a:t>15/05/1432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a:t>
            </a:r>
            <a:endParaRPr lang="ar-SA"/>
          </a:p>
        </p:txBody>
      </p:sp>
      <p:sp>
        <p:nvSpPr>
          <p:cNvPr id="6" name="عنصر نائب لرقم الشريحة 5"/>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fld id="{F2BA1F57-0F70-4382-B06B-E82CD7E129D2}" type="datetime1">
              <a:rPr lang="ar-SA" smtClean="0"/>
              <a:pPr/>
              <a:t>15/05/1432</a:t>
            </a:fld>
            <a:endParaRPr lang="ar-SA"/>
          </a:p>
        </p:txBody>
      </p:sp>
      <p:sp>
        <p:nvSpPr>
          <p:cNvPr id="5" name="عنصر نائب للتذييل 4"/>
          <p:cNvSpPr>
            <a:spLocks noGrp="1"/>
          </p:cNvSpPr>
          <p:nvPr>
            <p:ph type="ftr" sz="quarter" idx="11"/>
          </p:nvPr>
        </p:nvSpPr>
        <p:spPr/>
        <p:txBody>
          <a:bodyPr/>
          <a:lstStyle>
            <a:lvl1pPr>
              <a:defRPr/>
            </a:lvl1pPr>
          </a:lstStyle>
          <a:p>
            <a:r>
              <a:rPr lang="ar-SA" smtClean="0"/>
              <a:t>سمية أبوداود</a:t>
            </a:r>
            <a:endParaRPr lang="ar-SA"/>
          </a:p>
        </p:txBody>
      </p:sp>
      <p:sp>
        <p:nvSpPr>
          <p:cNvPr id="6" name="عنصر نائب لرقم الشريحة 5"/>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371600"/>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fld id="{35A11D99-166F-4D6E-B9A5-D3E601E44DF9}" type="datetime1">
              <a:rPr lang="ar-SA" smtClean="0"/>
              <a:pPr/>
              <a:t>15/05/1432</a:t>
            </a:fld>
            <a:endParaRPr lang="ar-SA"/>
          </a:p>
        </p:txBody>
      </p:sp>
      <p:sp>
        <p:nvSpPr>
          <p:cNvPr id="6" name="عنصر نائب للتذييل 5"/>
          <p:cNvSpPr>
            <a:spLocks noGrp="1"/>
          </p:cNvSpPr>
          <p:nvPr>
            <p:ph type="ftr" sz="quarter" idx="11"/>
          </p:nvPr>
        </p:nvSpPr>
        <p:spPr/>
        <p:txBody>
          <a:bodyPr/>
          <a:lstStyle>
            <a:lvl1pPr>
              <a:defRPr/>
            </a:lvl1pPr>
          </a:lstStyle>
          <a:p>
            <a:r>
              <a:rPr lang="ar-SA" smtClean="0"/>
              <a:t>سمية أبوداود</a:t>
            </a:r>
            <a:endParaRPr lang="ar-SA"/>
          </a:p>
        </p:txBody>
      </p:sp>
      <p:sp>
        <p:nvSpPr>
          <p:cNvPr id="7" name="عنصر نائب لرقم الشريحة 6"/>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fld id="{14FBADB4-3B59-4F7B-8D44-A085CA288279}" type="datetime1">
              <a:rPr lang="ar-SA" smtClean="0"/>
              <a:pPr/>
              <a:t>15/05/1432</a:t>
            </a:fld>
            <a:endParaRPr lang="ar-SA"/>
          </a:p>
        </p:txBody>
      </p:sp>
      <p:sp>
        <p:nvSpPr>
          <p:cNvPr id="8" name="عنصر نائب للتذييل 7"/>
          <p:cNvSpPr>
            <a:spLocks noGrp="1"/>
          </p:cNvSpPr>
          <p:nvPr>
            <p:ph type="ftr" sz="quarter" idx="11"/>
          </p:nvPr>
        </p:nvSpPr>
        <p:spPr/>
        <p:txBody>
          <a:bodyPr/>
          <a:lstStyle>
            <a:lvl1pPr>
              <a:defRPr/>
            </a:lvl1pPr>
          </a:lstStyle>
          <a:p>
            <a:r>
              <a:rPr lang="ar-SA" smtClean="0"/>
              <a:t>سمية أبوداود</a:t>
            </a:r>
            <a:endParaRPr lang="ar-SA"/>
          </a:p>
        </p:txBody>
      </p:sp>
      <p:sp>
        <p:nvSpPr>
          <p:cNvPr id="9" name="عنصر نائب لرقم الشريحة 8"/>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fld id="{665F56CB-84F5-4AB3-8CDF-EF4345A23404}" type="datetime1">
              <a:rPr lang="ar-SA" smtClean="0"/>
              <a:pPr/>
              <a:t>15/05/1432</a:t>
            </a:fld>
            <a:endParaRPr lang="ar-SA"/>
          </a:p>
        </p:txBody>
      </p:sp>
      <p:sp>
        <p:nvSpPr>
          <p:cNvPr id="4" name="عنصر نائب للتذييل 3"/>
          <p:cNvSpPr>
            <a:spLocks noGrp="1"/>
          </p:cNvSpPr>
          <p:nvPr>
            <p:ph type="ftr" sz="quarter" idx="11"/>
          </p:nvPr>
        </p:nvSpPr>
        <p:spPr/>
        <p:txBody>
          <a:bodyPr/>
          <a:lstStyle>
            <a:lvl1pPr>
              <a:defRPr/>
            </a:lvl1p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fld id="{1FED9527-001B-4C34-A2C3-611FB254C533}" type="datetime1">
              <a:rPr lang="ar-SA" smtClean="0"/>
              <a:pPr/>
              <a:t>15/05/1432</a:t>
            </a:fld>
            <a:endParaRPr lang="ar-SA"/>
          </a:p>
        </p:txBody>
      </p:sp>
      <p:sp>
        <p:nvSpPr>
          <p:cNvPr id="3" name="عنصر نائب للتذييل 2"/>
          <p:cNvSpPr>
            <a:spLocks noGrp="1"/>
          </p:cNvSpPr>
          <p:nvPr>
            <p:ph type="ftr" sz="quarter" idx="11"/>
          </p:nvPr>
        </p:nvSpPr>
        <p:spPr/>
        <p:txBody>
          <a:bodyPr/>
          <a:lstStyle>
            <a:lvl1pPr>
              <a:defRPr/>
            </a:lvl1p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61BC8A13-630A-452F-8746-9DD01EBE805C}" type="datetime1">
              <a:rPr lang="ar-SA" smtClean="0"/>
              <a:pPr/>
              <a:t>15/05/1432</a:t>
            </a:fld>
            <a:endParaRPr lang="ar-SA"/>
          </a:p>
        </p:txBody>
      </p:sp>
      <p:sp>
        <p:nvSpPr>
          <p:cNvPr id="6" name="عنصر نائب للتذييل 5"/>
          <p:cNvSpPr>
            <a:spLocks noGrp="1"/>
          </p:cNvSpPr>
          <p:nvPr>
            <p:ph type="ftr" sz="quarter" idx="11"/>
          </p:nvPr>
        </p:nvSpPr>
        <p:spPr/>
        <p:txBody>
          <a:bodyPr/>
          <a:lstStyle>
            <a:lvl1pPr>
              <a:defRPr/>
            </a:lvl1pPr>
          </a:lstStyle>
          <a:p>
            <a:r>
              <a:rPr lang="ar-SA" smtClean="0"/>
              <a:t>سمية أبوداود</a:t>
            </a:r>
            <a:endParaRPr lang="ar-SA"/>
          </a:p>
        </p:txBody>
      </p:sp>
      <p:sp>
        <p:nvSpPr>
          <p:cNvPr id="7" name="عنصر نائب لرقم الشريحة 6"/>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fld id="{72C4C56E-9F23-4A56-8704-B4C39D84CD0C}" type="datetime1">
              <a:rPr lang="ar-SA" smtClean="0"/>
              <a:pPr/>
              <a:t>15/05/1432</a:t>
            </a:fld>
            <a:endParaRPr lang="ar-SA"/>
          </a:p>
        </p:txBody>
      </p:sp>
      <p:sp>
        <p:nvSpPr>
          <p:cNvPr id="6" name="عنصر نائب للتذييل 5"/>
          <p:cNvSpPr>
            <a:spLocks noGrp="1"/>
          </p:cNvSpPr>
          <p:nvPr>
            <p:ph type="ftr" sz="quarter" idx="11"/>
          </p:nvPr>
        </p:nvSpPr>
        <p:spPr/>
        <p:txBody>
          <a:bodyPr/>
          <a:lstStyle>
            <a:lvl1pPr>
              <a:defRPr/>
            </a:lvl1pPr>
          </a:lstStyle>
          <a:p>
            <a:r>
              <a:rPr lang="ar-SA" smtClean="0"/>
              <a:t>سمية أبوداود</a:t>
            </a:r>
            <a:endParaRPr lang="ar-SA"/>
          </a:p>
        </p:txBody>
      </p:sp>
      <p:sp>
        <p:nvSpPr>
          <p:cNvPr id="7" name="عنصر نائب لرقم الشريحة 6"/>
          <p:cNvSpPr>
            <a:spLocks noGrp="1"/>
          </p:cNvSpPr>
          <p:nvPr>
            <p:ph type="sldNum" sz="quarter" idx="12"/>
          </p:nvPr>
        </p:nvSpPr>
        <p:spPr/>
        <p:txBody>
          <a:bodyPr/>
          <a:lstStyle>
            <a:lvl1pPr>
              <a:defRPr/>
            </a:lvl1pPr>
          </a:lstStyle>
          <a:p>
            <a:fld id="{0AF54F1A-D7EE-4DAF-8A0D-3F58BDAE493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sp>
        <p:nvSpPr>
          <p:cNvPr id="1067" name="Rectangle 43"/>
          <p:cNvSpPr>
            <a:spLocks noChangeArrowheads="1"/>
          </p:cNvSpPr>
          <p:nvPr/>
        </p:nvSpPr>
        <p:spPr bwMode="gray">
          <a:xfrm>
            <a:off x="0" y="9525"/>
            <a:ext cx="9144000" cy="1028700"/>
          </a:xfrm>
          <a:prstGeom prst="rect">
            <a:avLst/>
          </a:prstGeom>
          <a:solidFill>
            <a:schemeClr val="tx1"/>
          </a:solidFill>
          <a:ln w="9525">
            <a:noFill/>
            <a:miter lim="800000"/>
            <a:headEnd/>
            <a:tailEnd/>
          </a:ln>
          <a:effectLst/>
        </p:spPr>
        <p:txBody>
          <a:bodyPr wrap="none" anchor="ctr"/>
          <a:lstStyle/>
          <a:p>
            <a:endParaRPr lang="ar-SA"/>
          </a:p>
        </p:txBody>
      </p:sp>
      <p:sp>
        <p:nvSpPr>
          <p:cNvPr id="1068" name="Rectangle 44"/>
          <p:cNvSpPr>
            <a:spLocks noChangeArrowheads="1"/>
          </p:cNvSpPr>
          <p:nvPr/>
        </p:nvSpPr>
        <p:spPr bwMode="gray">
          <a:xfrm>
            <a:off x="1447800" y="0"/>
            <a:ext cx="7696200" cy="879475"/>
          </a:xfrm>
          <a:prstGeom prst="rect">
            <a:avLst/>
          </a:prstGeom>
          <a:solidFill>
            <a:schemeClr val="tx2"/>
          </a:solidFill>
          <a:ln w="9525">
            <a:noFill/>
            <a:miter lim="800000"/>
            <a:headEnd/>
            <a:tailEnd/>
          </a:ln>
          <a:effectLst/>
        </p:spPr>
        <p:txBody>
          <a:bodyPr wrap="none" anchor="ctr"/>
          <a:lstStyle/>
          <a:p>
            <a:endParaRPr lang="ar-SA"/>
          </a:p>
        </p:txBody>
      </p:sp>
      <p:sp>
        <p:nvSpPr>
          <p:cNvPr id="1069" name="Rectangle 45"/>
          <p:cNvSpPr>
            <a:spLocks noChangeArrowheads="1"/>
          </p:cNvSpPr>
          <p:nvPr/>
        </p:nvSpPr>
        <p:spPr bwMode="gray">
          <a:xfrm>
            <a:off x="0" y="158750"/>
            <a:ext cx="9144000" cy="603250"/>
          </a:xfrm>
          <a:prstGeom prst="rect">
            <a:avLst/>
          </a:prstGeom>
          <a:gradFill rotWithShape="1">
            <a:gsLst>
              <a:gs pos="0">
                <a:schemeClr val="accent1">
                  <a:gamma/>
                  <a:shade val="46275"/>
                  <a:invGamma/>
                </a:schemeClr>
              </a:gs>
              <a:gs pos="100000">
                <a:schemeClr val="accent1"/>
              </a:gs>
            </a:gsLst>
            <a:lin ang="0" scaled="1"/>
          </a:gradFill>
          <a:ln w="9525">
            <a:solidFill>
              <a:schemeClr val="accent1"/>
            </a:solidFill>
            <a:miter lim="800000"/>
            <a:headEnd/>
            <a:tailEnd/>
          </a:ln>
          <a:effectLst/>
        </p:spPr>
        <p:txBody>
          <a:bodyPr wrap="none" anchor="ctr"/>
          <a:lstStyle/>
          <a:p>
            <a:endParaRPr lang="ar-SA"/>
          </a:p>
        </p:txBody>
      </p:sp>
      <p:sp>
        <p:nvSpPr>
          <p:cNvPr id="1071" name="Rectangle 47"/>
          <p:cNvSpPr>
            <a:spLocks noChangeArrowheads="1"/>
          </p:cNvSpPr>
          <p:nvPr/>
        </p:nvSpPr>
        <p:spPr bwMode="gray">
          <a:xfrm>
            <a:off x="0" y="1143000"/>
            <a:ext cx="228600" cy="5715000"/>
          </a:xfrm>
          <a:prstGeom prst="rect">
            <a:avLst/>
          </a:prstGeom>
          <a:gradFill rotWithShape="1">
            <a:gsLst>
              <a:gs pos="0">
                <a:schemeClr val="hlink"/>
              </a:gs>
              <a:gs pos="100000">
                <a:schemeClr val="hlink">
                  <a:gamma/>
                  <a:tint val="0"/>
                  <a:invGamma/>
                </a:schemeClr>
              </a:gs>
            </a:gsLst>
            <a:lin ang="5400000" scaled="1"/>
          </a:gradFill>
          <a:ln w="9525">
            <a:noFill/>
            <a:miter lim="800000"/>
            <a:headEnd/>
            <a:tailEnd/>
          </a:ln>
          <a:effectLst/>
        </p:spPr>
        <p:txBody>
          <a:bodyPr wrap="none" anchor="ctr"/>
          <a:lstStyle/>
          <a:p>
            <a:endParaRPr lang="ar-SA"/>
          </a:p>
        </p:txBody>
      </p:sp>
      <p:sp>
        <p:nvSpPr>
          <p:cNvPr id="1072" name="Rectangle 48"/>
          <p:cNvSpPr>
            <a:spLocks noChangeArrowheads="1"/>
          </p:cNvSpPr>
          <p:nvPr/>
        </p:nvSpPr>
        <p:spPr bwMode="gray">
          <a:xfrm>
            <a:off x="8686800" y="0"/>
            <a:ext cx="76200" cy="609600"/>
          </a:xfrm>
          <a:prstGeom prst="rect">
            <a:avLst/>
          </a:prstGeom>
          <a:solidFill>
            <a:schemeClr val="hlink"/>
          </a:solidFill>
          <a:ln w="9525">
            <a:noFill/>
            <a:miter lim="800000"/>
            <a:headEnd/>
            <a:tailEnd/>
          </a:ln>
          <a:effectLst/>
        </p:spPr>
        <p:txBody>
          <a:bodyPr wrap="none" anchor="ctr"/>
          <a:lstStyle/>
          <a:p>
            <a:endParaRPr lang="ar-SA"/>
          </a:p>
        </p:txBody>
      </p:sp>
      <p:sp>
        <p:nvSpPr>
          <p:cNvPr id="1027" name="Rectangle 3"/>
          <p:cNvSpPr>
            <a:spLocks noGrp="1" noChangeArrowheads="1"/>
          </p:cNvSpPr>
          <p:nvPr>
            <p:ph type="body" idx="1"/>
          </p:nvPr>
        </p:nvSpPr>
        <p:spPr bwMode="gray">
          <a:xfrm>
            <a:off x="457200" y="1371600"/>
            <a:ext cx="8229600" cy="5026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smtClean="0"/>
          </a:p>
        </p:txBody>
      </p:sp>
      <p:sp>
        <p:nvSpPr>
          <p:cNvPr id="1028" name="Rectangle 4"/>
          <p:cNvSpPr>
            <a:spLocks noGrp="1" noChangeArrowheads="1"/>
          </p:cNvSpPr>
          <p:nvPr>
            <p:ph type="dt" sz="half" idx="2"/>
          </p:nvPr>
        </p:nvSpPr>
        <p:spPr bwMode="gray">
          <a:xfrm>
            <a:off x="457200" y="65214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accent1"/>
                </a:solidFill>
              </a:defRPr>
            </a:lvl1pPr>
          </a:lstStyle>
          <a:p>
            <a:fld id="{736C90F3-31F3-498A-A7EE-6EEC05762265}" type="datetime1">
              <a:rPr lang="ar-SA" smtClean="0"/>
              <a:pPr/>
              <a:t>15/05/1432</a:t>
            </a:fld>
            <a:endParaRPr lang="ar-SA"/>
          </a:p>
        </p:txBody>
      </p:sp>
      <p:sp>
        <p:nvSpPr>
          <p:cNvPr id="1029" name="Rectangle 5"/>
          <p:cNvSpPr>
            <a:spLocks noGrp="1" noChangeArrowheads="1"/>
          </p:cNvSpPr>
          <p:nvPr>
            <p:ph type="ftr" sz="quarter" idx="3"/>
          </p:nvPr>
        </p:nvSpPr>
        <p:spPr bwMode="gray">
          <a:xfrm>
            <a:off x="3124200" y="652145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accent1"/>
                </a:solidFill>
              </a:defRPr>
            </a:lvl1pPr>
          </a:lstStyle>
          <a:p>
            <a:r>
              <a:rPr lang="ar-SA" smtClean="0"/>
              <a:t>سمية أبوداود</a:t>
            </a:r>
            <a:endParaRPr lang="ar-SA"/>
          </a:p>
        </p:txBody>
      </p:sp>
      <p:sp>
        <p:nvSpPr>
          <p:cNvPr id="1030" name="Rectangle 6"/>
          <p:cNvSpPr>
            <a:spLocks noGrp="1" noChangeArrowheads="1"/>
          </p:cNvSpPr>
          <p:nvPr>
            <p:ph type="sldNum" sz="quarter" idx="4"/>
          </p:nvPr>
        </p:nvSpPr>
        <p:spPr bwMode="gray">
          <a:xfrm>
            <a:off x="6553200" y="652145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accent1"/>
                </a:solidFill>
              </a:defRPr>
            </a:lvl1pPr>
          </a:lstStyle>
          <a:p>
            <a:fld id="{0AF54F1A-D7EE-4DAF-8A0D-3F58BDAE493D}" type="slidenum">
              <a:rPr lang="ar-SA" smtClean="0"/>
              <a:pPr/>
              <a:t>‹#›</a:t>
            </a:fld>
            <a:endParaRPr lang="ar-SA"/>
          </a:p>
        </p:txBody>
      </p:sp>
      <p:sp>
        <p:nvSpPr>
          <p:cNvPr id="1073" name="Rectangle 49"/>
          <p:cNvSpPr>
            <a:spLocks noChangeArrowheads="1"/>
          </p:cNvSpPr>
          <p:nvPr/>
        </p:nvSpPr>
        <p:spPr bwMode="gray">
          <a:xfrm>
            <a:off x="0" y="0"/>
            <a:ext cx="1447800" cy="1066800"/>
          </a:xfrm>
          <a:prstGeom prst="rect">
            <a:avLst/>
          </a:prstGeom>
          <a:solidFill>
            <a:schemeClr val="tx1"/>
          </a:solidFill>
          <a:ln w="9525">
            <a:noFill/>
            <a:miter lim="800000"/>
            <a:headEnd/>
            <a:tailEnd/>
          </a:ln>
          <a:effectLst/>
        </p:spPr>
        <p:txBody>
          <a:bodyPr wrap="none" anchor="ctr"/>
          <a:lstStyle/>
          <a:p>
            <a:endParaRPr lang="ar-SA"/>
          </a:p>
        </p:txBody>
      </p:sp>
      <p:pic>
        <p:nvPicPr>
          <p:cNvPr id="1065" name="Picture 41"/>
          <p:cNvPicPr>
            <a:picLocks noChangeAspect="1" noChangeArrowheads="1"/>
          </p:cNvPicPr>
          <p:nvPr/>
        </p:nvPicPr>
        <p:blipFill>
          <a:blip r:embed="rId14" cstate="print"/>
          <a:srcRect/>
          <a:stretch>
            <a:fillRect/>
          </a:stretch>
        </p:blipFill>
        <p:spPr bwMode="gray">
          <a:xfrm>
            <a:off x="0" y="0"/>
            <a:ext cx="1243013" cy="1038225"/>
          </a:xfrm>
          <a:prstGeom prst="rect">
            <a:avLst/>
          </a:prstGeom>
          <a:noFill/>
        </p:spPr>
      </p:pic>
      <p:sp>
        <p:nvSpPr>
          <p:cNvPr id="1070" name="Rectangle 46"/>
          <p:cNvSpPr>
            <a:spLocks noChangeArrowheads="1"/>
          </p:cNvSpPr>
          <p:nvPr/>
        </p:nvSpPr>
        <p:spPr bwMode="gray">
          <a:xfrm>
            <a:off x="0" y="1035050"/>
            <a:ext cx="1447800" cy="228600"/>
          </a:xfrm>
          <a:prstGeom prst="rect">
            <a:avLst/>
          </a:prstGeom>
          <a:solidFill>
            <a:schemeClr val="accent1"/>
          </a:solidFill>
          <a:ln w="9525">
            <a:noFill/>
            <a:miter lim="800000"/>
            <a:headEnd/>
            <a:tailEnd/>
          </a:ln>
          <a:effectLst/>
        </p:spPr>
        <p:txBody>
          <a:bodyPr wrap="none" anchor="ctr"/>
          <a:lstStyle/>
          <a:p>
            <a:endParaRPr lang="ar-SA"/>
          </a:p>
        </p:txBody>
      </p:sp>
      <p:sp>
        <p:nvSpPr>
          <p:cNvPr id="1074" name="Rectangle 50"/>
          <p:cNvSpPr>
            <a:spLocks noGrp="1" noChangeArrowheads="1"/>
          </p:cNvSpPr>
          <p:nvPr>
            <p:ph type="title"/>
          </p:nvPr>
        </p:nvSpPr>
        <p:spPr bwMode="gray">
          <a:xfrm>
            <a:off x="1447800" y="206375"/>
            <a:ext cx="68580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69"/>
                                        </p:tgtEl>
                                        <p:attrNameLst>
                                          <p:attrName>style.visibility</p:attrName>
                                        </p:attrNameLst>
                                      </p:cBhvr>
                                      <p:to>
                                        <p:strVal val="visible"/>
                                      </p:to>
                                    </p:set>
                                    <p:animEffect transition="in" filter="wipe(left)">
                                      <p:cBhvr>
                                        <p:cTn id="7" dur="500"/>
                                        <p:tgtEl>
                                          <p:spTgt spid="106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72"/>
                                        </p:tgtEl>
                                        <p:attrNameLst>
                                          <p:attrName>style.visibility</p:attrName>
                                        </p:attrNameLst>
                                      </p:cBhvr>
                                      <p:to>
                                        <p:strVal val="visible"/>
                                      </p:to>
                                    </p:set>
                                    <p:animEffect transition="in" filter="wipe(up)">
                                      <p:cBhvr>
                                        <p:cTn id="11" dur="500"/>
                                        <p:tgtEl>
                                          <p:spTgt spid="10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9" grpId="0" animBg="1"/>
      <p:bldP spid="1072" grpId="0" animBg="1"/>
    </p:bldLst>
  </p:timing>
  <p:hf hdr="0" dt="0"/>
  <p:txStyles>
    <p:titleStyle>
      <a:lvl1pPr algn="ctr" rtl="1" eaLnBrk="1" fontAlgn="base" hangingPunct="1">
        <a:spcBef>
          <a:spcPct val="0"/>
        </a:spcBef>
        <a:spcAft>
          <a:spcPct val="0"/>
        </a:spcAft>
        <a:defRPr sz="3600">
          <a:solidFill>
            <a:schemeClr val="bg1"/>
          </a:solidFill>
          <a:latin typeface="+mj-lt"/>
          <a:ea typeface="+mj-ea"/>
          <a:cs typeface="+mj-cs"/>
        </a:defRPr>
      </a:lvl1pPr>
      <a:lvl2pPr algn="ctr" rtl="1" eaLnBrk="1" fontAlgn="base" hangingPunct="1">
        <a:spcBef>
          <a:spcPct val="0"/>
        </a:spcBef>
        <a:spcAft>
          <a:spcPct val="0"/>
        </a:spcAft>
        <a:defRPr sz="3600">
          <a:solidFill>
            <a:schemeClr val="bg1"/>
          </a:solidFill>
          <a:latin typeface="Arial" pitchFamily="34" charset="0"/>
        </a:defRPr>
      </a:lvl2pPr>
      <a:lvl3pPr algn="ctr" rtl="1" eaLnBrk="1" fontAlgn="base" hangingPunct="1">
        <a:spcBef>
          <a:spcPct val="0"/>
        </a:spcBef>
        <a:spcAft>
          <a:spcPct val="0"/>
        </a:spcAft>
        <a:defRPr sz="3600">
          <a:solidFill>
            <a:schemeClr val="bg1"/>
          </a:solidFill>
          <a:latin typeface="Arial" pitchFamily="34" charset="0"/>
        </a:defRPr>
      </a:lvl3pPr>
      <a:lvl4pPr algn="ctr" rtl="1" eaLnBrk="1" fontAlgn="base" hangingPunct="1">
        <a:spcBef>
          <a:spcPct val="0"/>
        </a:spcBef>
        <a:spcAft>
          <a:spcPct val="0"/>
        </a:spcAft>
        <a:defRPr sz="3600">
          <a:solidFill>
            <a:schemeClr val="bg1"/>
          </a:solidFill>
          <a:latin typeface="Arial" pitchFamily="34" charset="0"/>
        </a:defRPr>
      </a:lvl4pPr>
      <a:lvl5pPr algn="ctr" rtl="1" eaLnBrk="1" fontAlgn="base" hangingPunct="1">
        <a:spcBef>
          <a:spcPct val="0"/>
        </a:spcBef>
        <a:spcAft>
          <a:spcPct val="0"/>
        </a:spcAft>
        <a:defRPr sz="3600">
          <a:solidFill>
            <a:schemeClr val="bg1"/>
          </a:solidFill>
          <a:latin typeface="Arial" pitchFamily="34" charset="0"/>
        </a:defRPr>
      </a:lvl5pPr>
      <a:lvl6pPr marL="457200" algn="ctr" rtl="1" eaLnBrk="1" fontAlgn="base" hangingPunct="1">
        <a:spcBef>
          <a:spcPct val="0"/>
        </a:spcBef>
        <a:spcAft>
          <a:spcPct val="0"/>
        </a:spcAft>
        <a:defRPr sz="3600">
          <a:solidFill>
            <a:schemeClr val="bg1"/>
          </a:solidFill>
          <a:latin typeface="Arial" pitchFamily="34" charset="0"/>
        </a:defRPr>
      </a:lvl6pPr>
      <a:lvl7pPr marL="914400" algn="ctr" rtl="1" eaLnBrk="1" fontAlgn="base" hangingPunct="1">
        <a:spcBef>
          <a:spcPct val="0"/>
        </a:spcBef>
        <a:spcAft>
          <a:spcPct val="0"/>
        </a:spcAft>
        <a:defRPr sz="3600">
          <a:solidFill>
            <a:schemeClr val="bg1"/>
          </a:solidFill>
          <a:latin typeface="Arial" pitchFamily="34" charset="0"/>
        </a:defRPr>
      </a:lvl7pPr>
      <a:lvl8pPr marL="1371600" algn="ctr" rtl="1" eaLnBrk="1" fontAlgn="base" hangingPunct="1">
        <a:spcBef>
          <a:spcPct val="0"/>
        </a:spcBef>
        <a:spcAft>
          <a:spcPct val="0"/>
        </a:spcAft>
        <a:defRPr sz="3600">
          <a:solidFill>
            <a:schemeClr val="bg1"/>
          </a:solidFill>
          <a:latin typeface="Arial" pitchFamily="34" charset="0"/>
        </a:defRPr>
      </a:lvl8pPr>
      <a:lvl9pPr marL="1828800" algn="ctr" rtl="1" eaLnBrk="1" fontAlgn="base" hangingPunct="1">
        <a:spcBef>
          <a:spcPct val="0"/>
        </a:spcBef>
        <a:spcAft>
          <a:spcPct val="0"/>
        </a:spcAft>
        <a:defRPr sz="3600">
          <a:solidFill>
            <a:schemeClr val="bg1"/>
          </a:solidFill>
          <a:latin typeface="Arial" pitchFamily="34" charset="0"/>
        </a:defRPr>
      </a:lvl9pPr>
    </p:titleStyle>
    <p:bodyStyle>
      <a:lvl1pPr marL="342900" indent="-342900" algn="r" rtl="1" eaLnBrk="1" fontAlgn="base" hangingPunct="1">
        <a:spcBef>
          <a:spcPct val="20000"/>
        </a:spcBef>
        <a:spcAft>
          <a:spcPct val="0"/>
        </a:spcAft>
        <a:buFont typeface="Wingdings" pitchFamily="2" charset="2"/>
        <a:buChar char="v"/>
        <a:defRPr sz="3200">
          <a:solidFill>
            <a:schemeClr val="tx1"/>
          </a:solidFill>
          <a:latin typeface="+mn-lt"/>
          <a:ea typeface="+mn-ea"/>
          <a:cs typeface="+mn-cs"/>
        </a:defRPr>
      </a:lvl1pPr>
      <a:lvl2pPr marL="742950" indent="-285750" algn="r" rtl="1" eaLnBrk="1" fontAlgn="base" hangingPunct="1">
        <a:spcBef>
          <a:spcPct val="20000"/>
        </a:spcBef>
        <a:spcAft>
          <a:spcPct val="0"/>
        </a:spcAft>
        <a:buClr>
          <a:schemeClr val="accent1"/>
        </a:buClr>
        <a:buSzPct val="50000"/>
        <a:buFont typeface="Wingdings 2" pitchFamily="18" charset="2"/>
        <a:buChar char=""/>
        <a:defRPr sz="2800">
          <a:solidFill>
            <a:schemeClr val="tx1"/>
          </a:solidFill>
          <a:latin typeface="+mn-lt"/>
        </a:defRPr>
      </a:lvl2pPr>
      <a:lvl3pPr marL="1143000" indent="-228600" algn="r" rtl="1" eaLnBrk="1" fontAlgn="base" hangingPunct="1">
        <a:spcBef>
          <a:spcPct val="20000"/>
        </a:spcBef>
        <a:spcAft>
          <a:spcPct val="0"/>
        </a:spcAft>
        <a:buClr>
          <a:schemeClr val="hlink"/>
        </a:buClr>
        <a:buFont typeface="Wingdings" pitchFamily="2" charset="2"/>
        <a:buChar char="§"/>
        <a:defRPr sz="2400">
          <a:solidFill>
            <a:schemeClr val="tx1"/>
          </a:solidFill>
          <a:latin typeface="+mn-lt"/>
        </a:defRPr>
      </a:lvl3pPr>
      <a:lvl4pPr marL="1600200" indent="-228600" algn="r" rtl="1" eaLnBrk="1" fontAlgn="base" hangingPunct="1">
        <a:spcBef>
          <a:spcPct val="20000"/>
        </a:spcBef>
        <a:spcAft>
          <a:spcPct val="0"/>
        </a:spcAft>
        <a:buClr>
          <a:schemeClr val="folHlink"/>
        </a:buClr>
        <a:buSzPct val="60000"/>
        <a:buFont typeface="Wingdings 2" pitchFamily="18" charset="2"/>
        <a:buChar char=""/>
        <a:defRPr sz="2000">
          <a:solidFill>
            <a:schemeClr val="tx1"/>
          </a:solidFill>
          <a:latin typeface="+mn-lt"/>
        </a:defRPr>
      </a:lvl4pPr>
      <a:lvl5pPr marL="2057400" indent="-228600" algn="r" rtl="1" eaLnBrk="1" fontAlgn="base" hangingPunct="1">
        <a:spcBef>
          <a:spcPct val="20000"/>
        </a:spcBef>
        <a:spcAft>
          <a:spcPct val="0"/>
        </a:spcAft>
        <a:buFont typeface="Wingdings" pitchFamily="2" charset="2"/>
        <a:buChar char="§"/>
        <a:defRPr sz="2000">
          <a:solidFill>
            <a:schemeClr val="tx1"/>
          </a:solidFill>
          <a:latin typeface="+mn-lt"/>
        </a:defRPr>
      </a:lvl5pPr>
      <a:lvl6pPr marL="2514600" indent="-228600" algn="r" rtl="1" eaLnBrk="1" fontAlgn="base" hangingPunct="1">
        <a:spcBef>
          <a:spcPct val="20000"/>
        </a:spcBef>
        <a:spcAft>
          <a:spcPct val="0"/>
        </a:spcAft>
        <a:buFont typeface="Wingdings" pitchFamily="2" charset="2"/>
        <a:buChar char="§"/>
        <a:defRPr sz="2000">
          <a:solidFill>
            <a:schemeClr val="tx1"/>
          </a:solidFill>
          <a:latin typeface="+mn-lt"/>
        </a:defRPr>
      </a:lvl6pPr>
      <a:lvl7pPr marL="2971800" indent="-228600" algn="r" rtl="1" eaLnBrk="1" fontAlgn="base" hangingPunct="1">
        <a:spcBef>
          <a:spcPct val="20000"/>
        </a:spcBef>
        <a:spcAft>
          <a:spcPct val="0"/>
        </a:spcAft>
        <a:buFont typeface="Wingdings" pitchFamily="2" charset="2"/>
        <a:buChar char="§"/>
        <a:defRPr sz="2000">
          <a:solidFill>
            <a:schemeClr val="tx1"/>
          </a:solidFill>
          <a:latin typeface="+mn-lt"/>
        </a:defRPr>
      </a:lvl7pPr>
      <a:lvl8pPr marL="3429000" indent="-228600" algn="r" rtl="1" eaLnBrk="1" fontAlgn="base" hangingPunct="1">
        <a:spcBef>
          <a:spcPct val="20000"/>
        </a:spcBef>
        <a:spcAft>
          <a:spcPct val="0"/>
        </a:spcAft>
        <a:buFont typeface="Wingdings" pitchFamily="2" charset="2"/>
        <a:buChar char="§"/>
        <a:defRPr sz="2000">
          <a:solidFill>
            <a:schemeClr val="tx1"/>
          </a:solidFill>
          <a:latin typeface="+mn-lt"/>
        </a:defRPr>
      </a:lvl8pPr>
      <a:lvl9pPr marL="3886200" indent="-228600" algn="r" rtl="1" eaLnBrk="1" fontAlgn="base" hangingPunct="1">
        <a:spcBef>
          <a:spcPct val="20000"/>
        </a:spcBef>
        <a:spcAft>
          <a:spcPct val="0"/>
        </a:spcAft>
        <a:buFont typeface="Wingdings" pitchFamily="2" charset="2"/>
        <a:buChar char="§"/>
        <a:defRPr sz="2000">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Office_Excel_Worksheet3.xls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package" Target="../embeddings/Microsoft_Office_Excel_Worksheet4.xlsx"/><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Office_Excel_Worksheet5.xlsx"/><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Office_Excel_Worksheet6.xlsx"/><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Office_Excel_Worksheet7.xlsx"/><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Office_Excel_Worksheet8.xlsx"/><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الفصل الخامس</a:t>
            </a:r>
            <a:endParaRPr lang="ar-SA" dirty="0"/>
          </a:p>
        </p:txBody>
      </p:sp>
      <p:sp>
        <p:nvSpPr>
          <p:cNvPr id="3" name="عنوان فرعي 2"/>
          <p:cNvSpPr>
            <a:spLocks noGrp="1"/>
          </p:cNvSpPr>
          <p:nvPr>
            <p:ph type="subTitle" idx="1"/>
          </p:nvPr>
        </p:nvSpPr>
        <p:spPr/>
        <p:txBody>
          <a:bodyPr/>
          <a:lstStyle/>
          <a:p>
            <a:r>
              <a:rPr lang="ar-SA" dirty="0" smtClean="0"/>
              <a:t>نموذج الموازنة الجارية الشاملة</a:t>
            </a:r>
          </a:p>
          <a:p>
            <a:r>
              <a:rPr lang="ar-SA" dirty="0" smtClean="0"/>
              <a:t>إعداد: </a:t>
            </a:r>
            <a:r>
              <a:rPr lang="ar-SA" dirty="0" err="1" smtClean="0"/>
              <a:t>أ</a:t>
            </a:r>
            <a:r>
              <a:rPr lang="ar-SA" dirty="0" smtClean="0"/>
              <a:t>. سمية </a:t>
            </a:r>
            <a:r>
              <a:rPr lang="ar-SA" dirty="0" err="1" smtClean="0"/>
              <a:t>ابوداود</a:t>
            </a:r>
            <a:endParaRPr lang="ar-SA" dirty="0"/>
          </a:p>
        </p:txBody>
      </p:sp>
      <p:pic>
        <p:nvPicPr>
          <p:cNvPr id="4" name="صورة 3" descr="my_college_logo.jpg"/>
          <p:cNvPicPr>
            <a:picLocks noChangeAspect="1"/>
          </p:cNvPicPr>
          <p:nvPr/>
        </p:nvPicPr>
        <p:blipFill>
          <a:blip r:embed="rId2" cstate="print"/>
          <a:stretch>
            <a:fillRect/>
          </a:stretch>
        </p:blipFill>
        <p:spPr>
          <a:xfrm>
            <a:off x="3886200" y="5181600"/>
            <a:ext cx="1828800" cy="1447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الحالة التطبيقية</a:t>
            </a:r>
            <a:endParaRPr lang="ar-SA" dirty="0"/>
          </a:p>
        </p:txBody>
      </p:sp>
      <p:sp>
        <p:nvSpPr>
          <p:cNvPr id="3" name="عنصر نائب للمحتوى 2"/>
          <p:cNvSpPr>
            <a:spLocks noGrp="1"/>
          </p:cNvSpPr>
          <p:nvPr>
            <p:ph idx="1"/>
          </p:nvPr>
        </p:nvSpPr>
        <p:spPr/>
        <p:txBody>
          <a:bodyPr/>
          <a:lstStyle/>
          <a:p>
            <a:r>
              <a:rPr lang="ar-SA" dirty="0" smtClean="0"/>
              <a:t>ترغب إدارة شركة العالمية في الاحتفاظ بمخزون من الإنتاج التام ”أجهزة الهاتف الجوال“ في نهاية كل ربع سنة يعادل 30% من مبيعات </a:t>
            </a:r>
            <a:r>
              <a:rPr lang="ar-SA" smtClean="0"/>
              <a:t>الربع التالي.</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10</a:t>
            </a:fld>
            <a:endParaRPr lang="ar-S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مخزون الإنتاج التام</a:t>
            </a:r>
            <a:endParaRPr lang="ar-SA" dirty="0"/>
          </a:p>
        </p:txBody>
      </p:sp>
      <p:graphicFrame>
        <p:nvGraphicFramePr>
          <p:cNvPr id="4" name="عنصر نائب للمحتوى 3"/>
          <p:cNvGraphicFramePr>
            <a:graphicFrameLocks noChangeAspect="1"/>
          </p:cNvGraphicFramePr>
          <p:nvPr>
            <p:ph idx="1"/>
          </p:nvPr>
        </p:nvGraphicFramePr>
        <p:xfrm>
          <a:off x="608013" y="1828800"/>
          <a:ext cx="8260862" cy="4267200"/>
        </p:xfrm>
        <a:graphic>
          <a:graphicData uri="http://schemas.openxmlformats.org/presentationml/2006/ole">
            <p:oleObj spid="_x0000_s35842" name="Worksheet" r:id="rId3" imgW="6324600" imgH="3266985" progId="Excel.Sheet.12">
              <p:embed/>
            </p:oleObj>
          </a:graphicData>
        </a:graphic>
      </p:graphicFrame>
      <p:sp>
        <p:nvSpPr>
          <p:cNvPr id="6" name="عنصر نائب للتذييل 5"/>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11</a:t>
            </a:fld>
            <a:endParaRPr lang="ar-S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برنامج الإنتاج</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تحاول جميع الشركات الإنتاج بكميات تكفي احتياجات السوق بحيث تحقق المعادلة التالية: </a:t>
            </a:r>
          </a:p>
          <a:p>
            <a:pPr algn="ctr">
              <a:buNone/>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الإنتاج = المبيعات   </a:t>
            </a:r>
            <a:r>
              <a:rPr lang="ar-SA" dirty="0" smtClean="0"/>
              <a:t>(يتحقق في المنشآت الخدمية فقط)</a:t>
            </a:r>
          </a:p>
          <a:p>
            <a:r>
              <a:rPr lang="ar-SA" dirty="0" smtClean="0"/>
              <a:t>أما في المنشآت الصناعية فلابد من الاحتفاظ بمخزون ولو بكميات قليلة لمواجهة مخاطر نفاذ المخزون، لذا فإن المعادل تصبح:</a:t>
            </a:r>
          </a:p>
          <a:p>
            <a:pPr algn="ctr">
              <a:buNone/>
            </a:pPr>
            <a:r>
              <a:rPr lang="ar-SA" dirty="0" smtClean="0"/>
              <a:t>الإنتاج= المبيعات + المخزون     (للمنشآت الصناعية)</a:t>
            </a:r>
          </a:p>
          <a:p>
            <a:r>
              <a:rPr lang="ar-SA" dirty="0" smtClean="0"/>
              <a:t>وعند الحديث عن أرباع سنوية تصبح المعادلة:</a:t>
            </a:r>
          </a:p>
          <a:p>
            <a:pPr algn="ctr">
              <a:buNone/>
            </a:pPr>
            <a:r>
              <a:rPr lang="ar-SA" dirty="0" smtClean="0"/>
              <a:t>برنامج الإنتاج= مبيعات الفترة الحالية + مخزون الفترة الحالية - مخزون الفترة السابقة</a:t>
            </a:r>
          </a:p>
          <a:p>
            <a:r>
              <a:rPr lang="ar-SA" dirty="0" smtClean="0"/>
              <a:t>وبما أن </a:t>
            </a:r>
            <a:r>
              <a:rPr lang="ar-SA" sz="3100" dirty="0" smtClean="0"/>
              <a:t>المخزون</a:t>
            </a:r>
            <a:r>
              <a:rPr lang="ar-SA" dirty="0" smtClean="0"/>
              <a:t> يتغير من يوم لآخر سنتحكم فيه من خلال آخر الفترة لتصبح المعادلة:</a:t>
            </a:r>
          </a:p>
          <a:p>
            <a:pPr algn="ctr">
              <a:buNone/>
            </a:pPr>
            <a:r>
              <a:rPr lang="ar-SA" dirty="0" smtClean="0"/>
              <a:t>برنامج الإنتاج= مبيعات الفترة الحالية + مخزون آخر الفترة الحالية – مخزون آخر الفترة السابقة</a:t>
            </a:r>
          </a:p>
          <a:p>
            <a:r>
              <a:rPr lang="ar-SA" dirty="0" smtClean="0"/>
              <a:t>وللتسهيل سنعتمد المعادلة التالية:</a:t>
            </a:r>
          </a:p>
          <a:p>
            <a:pPr algn="ctr">
              <a:buNone/>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برنامج الإنتاج = المبيعات + مخزون آخر الفترة – مخزون أول الفترة</a:t>
            </a:r>
          </a:p>
          <a:p>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12</a:t>
            </a:fld>
            <a:endParaRPr lang="ar-S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برنامج الإنتاج</a:t>
            </a:r>
            <a:endParaRPr lang="ar-SA" dirty="0"/>
          </a:p>
        </p:txBody>
      </p:sp>
      <p:graphicFrame>
        <p:nvGraphicFramePr>
          <p:cNvPr id="4" name="عنصر نائب للمحتوى 3"/>
          <p:cNvGraphicFramePr>
            <a:graphicFrameLocks noChangeAspect="1"/>
          </p:cNvGraphicFramePr>
          <p:nvPr>
            <p:ph idx="1"/>
          </p:nvPr>
        </p:nvGraphicFramePr>
        <p:xfrm>
          <a:off x="533400" y="1981201"/>
          <a:ext cx="8020050" cy="3208338"/>
        </p:xfrm>
        <a:graphic>
          <a:graphicData uri="http://schemas.openxmlformats.org/presentationml/2006/ole">
            <p:oleObj spid="_x0000_s36866" name="Worksheet" r:id="rId3" imgW="6658043" imgH="2038260" progId="Excel.Sheet.12">
              <p:embed/>
            </p:oleObj>
          </a:graphicData>
        </a:graphic>
      </p:graphicFrame>
      <p:sp>
        <p:nvSpPr>
          <p:cNvPr id="6" name="عنصر نائب للتذييل 5"/>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13</a:t>
            </a:fld>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المشتريات</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تتولى إدارة المشتريات في أي منشأة تدبير احتياجاتها من المواد الخام بدون زيادة أو نقصان حتى لا يتوقف برنامج الإنتاج الخاص </a:t>
            </a:r>
            <a:r>
              <a:rPr lang="ar-SA" dirty="0" err="1" smtClean="0"/>
              <a:t>بها</a:t>
            </a:r>
            <a:r>
              <a:rPr lang="ar-SA" dirty="0" smtClean="0"/>
              <a:t>، أو تتكدس لديها المواد الخام؛ لذا تسعى المنشآت لتحقيق المعالة التالية:</a:t>
            </a:r>
          </a:p>
          <a:p>
            <a:pPr algn="ctr">
              <a:buNone/>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المشتريات = احتياجات برنامج الإنتاج</a:t>
            </a:r>
          </a:p>
          <a:p>
            <a:r>
              <a:rPr lang="ar-SA" dirty="0" smtClean="0"/>
              <a:t>ونظرا لطول الفترة الزمنية بين طلب المواد الخام والحصول عليها، لا بد من الاحتفاظ بمخزون أمان من المواد الخام، لذا تصبح المعادلة:</a:t>
            </a:r>
          </a:p>
          <a:p>
            <a:pPr algn="ctr">
              <a:buNone/>
            </a:pPr>
            <a:r>
              <a:rPr lang="ar-SA" dirty="0" smtClean="0"/>
              <a:t>المشتريات = احتياج برنامج الإنتاج + مخزون الأمان</a:t>
            </a:r>
          </a:p>
          <a:p>
            <a:r>
              <a:rPr lang="ar-SA" dirty="0" smtClean="0"/>
              <a:t>ولأن المنشآت تتعامل مع فترات زمنية ( أرباع سنوية) تصبح المعادلة:</a:t>
            </a:r>
          </a:p>
          <a:p>
            <a:pPr algn="ctr">
              <a:buNone/>
            </a:pPr>
            <a:r>
              <a:rPr lang="ar-SA" dirty="0" smtClean="0"/>
              <a:t>كمية المشتريات= احتياجات برنامج الإنتاج + مخزون الفترة الحالية - مخزون الفترة السابقة</a:t>
            </a:r>
          </a:p>
          <a:p>
            <a:r>
              <a:rPr lang="ar-SA" dirty="0" smtClean="0"/>
              <a:t>وبما أن </a:t>
            </a:r>
            <a:r>
              <a:rPr lang="ar-SA" sz="3100" dirty="0" smtClean="0"/>
              <a:t>الإنتاج</a:t>
            </a:r>
            <a:r>
              <a:rPr lang="ar-SA" dirty="0" smtClean="0"/>
              <a:t> يتغير من يوم لآخر سنتحكم فيه من خلال آخر الفترة لتصبح المعادلة:</a:t>
            </a:r>
          </a:p>
          <a:p>
            <a:pPr algn="ctr">
              <a:buNone/>
            </a:pPr>
            <a:r>
              <a:rPr lang="ar-SA" dirty="0" smtClean="0"/>
              <a:t>كمية المشتريات= احتياجات برنامج الإنتاج + مخزون آخر القترة الحالية – مخزون آخر الفترة السابقة</a:t>
            </a:r>
          </a:p>
          <a:p>
            <a:r>
              <a:rPr lang="ar-SA" dirty="0" smtClean="0"/>
              <a:t>وللتسهيل سنعتمد المعادلة التالية:</a:t>
            </a:r>
          </a:p>
          <a:p>
            <a:pPr algn="ctr">
              <a:buNone/>
            </a:pPr>
            <a:r>
              <a:rPr lang="ar-SA"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كمية المشتريات = احتياجات الإنتاج + مخزون آخر الفترة – مخزون أول الفترة</a:t>
            </a:r>
          </a:p>
          <a:p>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14</a:t>
            </a:fld>
            <a:endParaRPr lang="ar-S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الحالة التطبيقية</a:t>
            </a:r>
            <a:endParaRPr lang="ar-SA" dirty="0"/>
          </a:p>
        </p:txBody>
      </p:sp>
      <p:sp>
        <p:nvSpPr>
          <p:cNvPr id="3" name="عنصر نائب للمحتوى 2"/>
          <p:cNvSpPr>
            <a:spLocks noGrp="1"/>
          </p:cNvSpPr>
          <p:nvPr>
            <p:ph idx="1"/>
          </p:nvPr>
        </p:nvSpPr>
        <p:spPr/>
        <p:txBody>
          <a:bodyPr/>
          <a:lstStyle/>
          <a:p>
            <a:r>
              <a:rPr lang="ar-SA" dirty="0" smtClean="0"/>
              <a:t>يتطلب إنتاج الجهاز الواحد (الهاتف المحمول) </a:t>
            </a:r>
            <a:r>
              <a:rPr lang="en-US" dirty="0" smtClean="0"/>
              <a:t>7,5</a:t>
            </a:r>
            <a:r>
              <a:rPr lang="ar-SA" dirty="0" smtClean="0"/>
              <a:t> من المادة الخام، وترغب الشركة في الاحتفاظ بمخزون يعادل 20% من احتياجات برنامج الإنتاج في الربع التالي، مع العلم أن كمية الإنتاج بالربع الأول من العام التالي تعادل كمية الإنتاج بالربع الأول من العام الحالي. كما أن سعر شراء الكيلو من المادة الخام يبلغ 700 ريال.</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15</a:t>
            </a:fld>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المشتريات</a:t>
            </a:r>
            <a:endParaRPr lang="ar-SA" dirty="0"/>
          </a:p>
        </p:txBody>
      </p:sp>
      <p:graphicFrame>
        <p:nvGraphicFramePr>
          <p:cNvPr id="4" name="عنصر نائب للمحتوى 3"/>
          <p:cNvGraphicFramePr>
            <a:graphicFrameLocks noChangeAspect="1"/>
          </p:cNvGraphicFramePr>
          <p:nvPr>
            <p:ph idx="1"/>
          </p:nvPr>
        </p:nvGraphicFramePr>
        <p:xfrm>
          <a:off x="881063" y="1676400"/>
          <a:ext cx="7381875" cy="4191000"/>
        </p:xfrm>
        <a:graphic>
          <a:graphicData uri="http://schemas.openxmlformats.org/presentationml/2006/ole">
            <p:oleObj spid="_x0000_s37890" name="Worksheet" r:id="rId3" imgW="7381943" imgH="3181260" progId="Excel.Sheet.12">
              <p:embed/>
            </p:oleObj>
          </a:graphicData>
        </a:graphic>
      </p:graphicFrame>
      <p:sp>
        <p:nvSpPr>
          <p:cNvPr id="6" name="عنصر نائب للتذييل 5"/>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16</a:t>
            </a:fld>
            <a:endParaRPr lang="ar-S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العمالة المباشرة</a:t>
            </a:r>
            <a:endParaRPr lang="ar-SA" dirty="0"/>
          </a:p>
        </p:txBody>
      </p:sp>
      <p:sp>
        <p:nvSpPr>
          <p:cNvPr id="3" name="عنصر نائب للمحتوى 2"/>
          <p:cNvSpPr>
            <a:spLocks noGrp="1"/>
          </p:cNvSpPr>
          <p:nvPr>
            <p:ph idx="1"/>
          </p:nvPr>
        </p:nvSpPr>
        <p:spPr/>
        <p:txBody>
          <a:bodyPr/>
          <a:lstStyle/>
          <a:p>
            <a:r>
              <a:rPr lang="ar-SA" dirty="0" smtClean="0"/>
              <a:t>يعتبر تدبير العمالة اللازمة للمنشأة من أكبر التحديات التي تواجهها، وتعتمد بشكل أساسي على برنامج الإنتاج لدراسة احتياجاتها من العمالة.</a:t>
            </a:r>
          </a:p>
          <a:p>
            <a:r>
              <a:rPr lang="ar-SA" dirty="0" smtClean="0"/>
              <a:t>يتم تحديد عدد الساعات المطلوبة لإنتاج الوحدة الواحدة من العمالة باختلاف مهاراتها، ثم حساب إجمالي الساعات المطلوبة ومن حساب إجمالي تكاليف العمالة المباشرة.</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17</a:t>
            </a:fld>
            <a:endParaRPr lang="ar-S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الحالة التطبيقية</a:t>
            </a:r>
            <a:endParaRPr lang="ar-SA" dirty="0"/>
          </a:p>
        </p:txBody>
      </p:sp>
      <p:sp>
        <p:nvSpPr>
          <p:cNvPr id="3" name="عنصر نائب للمحتوى 2"/>
          <p:cNvSpPr>
            <a:spLocks noGrp="1"/>
          </p:cNvSpPr>
          <p:nvPr>
            <p:ph idx="1"/>
          </p:nvPr>
        </p:nvSpPr>
        <p:spPr/>
        <p:txBody>
          <a:bodyPr/>
          <a:lstStyle/>
          <a:p>
            <a:r>
              <a:rPr lang="ar-SA" dirty="0" smtClean="0"/>
              <a:t>يحتاج إنتاج الجهاز الواحد إلى 7 ساعات من العمالة الماهرة </a:t>
            </a:r>
            <a:r>
              <a:rPr lang="ar-SA" dirty="0" err="1" smtClean="0"/>
              <a:t>و</a:t>
            </a:r>
            <a:r>
              <a:rPr lang="ar-SA" dirty="0" smtClean="0"/>
              <a:t> 3 ساعات من العمالة متوسطة المهارة.</a:t>
            </a:r>
          </a:p>
          <a:p>
            <a:r>
              <a:rPr lang="ar-SA" dirty="0" smtClean="0"/>
              <a:t>تكلفة الساعة من العمالة الماهرة 40 ريال/ ساعة، ومن العمالة متوسطة المهارة 10 ريال/ ساعة.</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18</a:t>
            </a:fld>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العمالة المباشرة</a:t>
            </a:r>
            <a:endParaRPr lang="ar-SA" dirty="0"/>
          </a:p>
        </p:txBody>
      </p:sp>
      <p:graphicFrame>
        <p:nvGraphicFramePr>
          <p:cNvPr id="4" name="عنصر نائب للمحتوى 3"/>
          <p:cNvGraphicFramePr>
            <a:graphicFrameLocks noChangeAspect="1"/>
          </p:cNvGraphicFramePr>
          <p:nvPr>
            <p:ph idx="1"/>
          </p:nvPr>
        </p:nvGraphicFramePr>
        <p:xfrm>
          <a:off x="-257175" y="1884363"/>
          <a:ext cx="9248775" cy="4059237"/>
        </p:xfrm>
        <a:graphic>
          <a:graphicData uri="http://schemas.openxmlformats.org/presentationml/2006/ole">
            <p:oleObj spid="_x0000_s34818" name="Worksheet" r:id="rId3" imgW="8182043" imgH="3591015" progId="Excel.Sheet.12">
              <p:embed/>
            </p:oleObj>
          </a:graphicData>
        </a:graphic>
      </p:graphicFrame>
      <p:sp>
        <p:nvSpPr>
          <p:cNvPr id="6" name="عنصر نائب للتذييل 5"/>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19</a:t>
            </a:fld>
            <a:endParaRPr lang="ar-S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المحاضرة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مراجعة الموازنة الجارية الشاملة.</a:t>
            </a:r>
          </a:p>
          <a:p>
            <a:r>
              <a:rPr lang="ar-SA" dirty="0" smtClean="0"/>
              <a:t>بناء نموذج عام للموازنة الجارية الشاملة بواسطة بناء النماذج التالية:</a:t>
            </a:r>
          </a:p>
          <a:p>
            <a:pPr lvl="1"/>
            <a:r>
              <a:rPr lang="ar-SA" dirty="0" smtClean="0"/>
              <a:t>موازنة المبيعات.</a:t>
            </a:r>
          </a:p>
          <a:p>
            <a:pPr lvl="1"/>
            <a:r>
              <a:rPr lang="ar-SA" dirty="0" smtClean="0"/>
              <a:t>موازنة مخزون الإنتاج التام.</a:t>
            </a:r>
          </a:p>
          <a:p>
            <a:pPr lvl="1"/>
            <a:r>
              <a:rPr lang="ar-SA" dirty="0" smtClean="0"/>
              <a:t>موازنة الإنتاج.</a:t>
            </a:r>
          </a:p>
          <a:p>
            <a:pPr lvl="1"/>
            <a:r>
              <a:rPr lang="ar-SA" dirty="0" smtClean="0"/>
              <a:t>موازنة المشتريات.</a:t>
            </a:r>
          </a:p>
          <a:p>
            <a:pPr lvl="1"/>
            <a:r>
              <a:rPr lang="ar-SA" dirty="0" smtClean="0"/>
              <a:t>موازنة العمالة المباشرة.</a:t>
            </a:r>
          </a:p>
          <a:p>
            <a:pPr lvl="1"/>
            <a:r>
              <a:rPr lang="ar-SA" dirty="0" smtClean="0"/>
              <a:t>موازنة التكاليف الإضافية.</a:t>
            </a:r>
          </a:p>
          <a:p>
            <a:pPr lvl="1"/>
            <a:r>
              <a:rPr lang="ar-SA" dirty="0" smtClean="0"/>
              <a:t>موازنة النقدية.</a:t>
            </a:r>
          </a:p>
          <a:p>
            <a:r>
              <a:rPr lang="ar-SA" dirty="0" smtClean="0"/>
              <a:t>تدعيم نموذج الموازنة الجارية الشاملة بالخرائط البيانية.</a:t>
            </a:r>
          </a:p>
          <a:p>
            <a:r>
              <a:rPr lang="ar-SA" dirty="0" smtClean="0"/>
              <a:t>إتقان مهارة الربط بين أوراق العمل.</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2</a:t>
            </a:fld>
            <a:endParaRPr lang="ar-S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التكاليف الإضافية</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التكاليف الإضافية هي التكاليف العامة التي تنفقها المنشأة للحصول على الطاقة أو المحافظة عليها وقد تكون ثابتة أو متغيرة.</a:t>
            </a:r>
          </a:p>
          <a:p>
            <a:r>
              <a:rPr lang="ar-SA" dirty="0" smtClean="0"/>
              <a:t>من أمثلتها: مواد غير مباشرة، أجور غير مباشرة، صيانة، إشراف، إيجار وغيرها.</a:t>
            </a:r>
          </a:p>
          <a:p>
            <a:r>
              <a:rPr lang="ar-SA" dirty="0" smtClean="0"/>
              <a:t>خطوات بناء النموذج:</a:t>
            </a:r>
          </a:p>
          <a:p>
            <a:pPr lvl="1"/>
            <a:r>
              <a:rPr lang="ar-SA" dirty="0" smtClean="0"/>
              <a:t>الفصل بين التكاليف الإضافية الثابتة والتكاليف الإضافية المتغيرة.</a:t>
            </a:r>
          </a:p>
          <a:p>
            <a:pPr lvl="1"/>
            <a:r>
              <a:rPr lang="ar-SA" dirty="0" smtClean="0"/>
              <a:t>تحديد معدل زيادة التكاليف الإضافية المتغيرة.</a:t>
            </a:r>
          </a:p>
          <a:p>
            <a:pPr lvl="1"/>
            <a:r>
              <a:rPr lang="ar-SA" dirty="0" smtClean="0"/>
              <a:t>تقدير إجمالي التكاليف الإضافية.</a:t>
            </a:r>
          </a:p>
          <a:p>
            <a:pPr lvl="1"/>
            <a:r>
              <a:rPr lang="ar-SA" dirty="0" smtClean="0"/>
              <a:t>تحديد معدل التحميل التقديري بناء على أساس معين.</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20</a:t>
            </a:fld>
            <a:endParaRPr lang="ar-SA"/>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الحالة التطبيقية</a:t>
            </a:r>
            <a:endParaRPr lang="ar-SA" dirty="0"/>
          </a:p>
        </p:txBody>
      </p:sp>
      <p:sp>
        <p:nvSpPr>
          <p:cNvPr id="3" name="عنصر نائب للمحتوى 2"/>
          <p:cNvSpPr>
            <a:spLocks noGrp="1"/>
          </p:cNvSpPr>
          <p:nvPr>
            <p:ph idx="1"/>
          </p:nvPr>
        </p:nvSpPr>
        <p:spPr>
          <a:xfrm>
            <a:off x="457200" y="1295400"/>
            <a:ext cx="8229600" cy="5562600"/>
          </a:xfrm>
        </p:spPr>
        <p:txBody>
          <a:bodyPr>
            <a:noAutofit/>
          </a:bodyPr>
          <a:lstStyle/>
          <a:p>
            <a:r>
              <a:rPr lang="ar-SA" dirty="0" smtClean="0"/>
              <a:t>قدمت البيانات التالية عن التكاليف الإضافية:</a:t>
            </a:r>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ar-SA" sz="2400" dirty="0" smtClean="0"/>
              <a:t>علماً بأن سياسة الشركة تعتمد ساعات العمل المباشر كأساس للتحميل </a:t>
            </a:r>
            <a:br>
              <a:rPr lang="ar-SA" sz="2400" dirty="0" smtClean="0"/>
            </a:br>
            <a:r>
              <a:rPr lang="ar-SA" sz="2400" dirty="0" smtClean="0"/>
              <a:t>(تحميل التكاليف الإضافية على الأجهزة المنتجة)</a:t>
            </a:r>
          </a:p>
          <a:p>
            <a:pPr>
              <a:buNone/>
            </a:pPr>
            <a:endParaRPr lang="ar-SA" dirty="0"/>
          </a:p>
        </p:txBody>
      </p:sp>
      <p:sp>
        <p:nvSpPr>
          <p:cNvPr id="7" name="عنصر نائب للتذييل 6"/>
          <p:cNvSpPr>
            <a:spLocks noGrp="1"/>
          </p:cNvSpPr>
          <p:nvPr>
            <p:ph type="ftr" sz="quarter" idx="11"/>
          </p:nvPr>
        </p:nvSpPr>
        <p:spPr/>
        <p:txBody>
          <a:bodyPr/>
          <a:lstStyle/>
          <a:p>
            <a:r>
              <a:rPr lang="ar-SA" smtClean="0"/>
              <a:t>سمية أبوداود</a:t>
            </a:r>
            <a:endParaRPr lang="ar-SA"/>
          </a:p>
        </p:txBody>
      </p:sp>
      <p:sp>
        <p:nvSpPr>
          <p:cNvPr id="6" name="عنصر نائب لرقم الشريحة 5"/>
          <p:cNvSpPr>
            <a:spLocks noGrp="1"/>
          </p:cNvSpPr>
          <p:nvPr>
            <p:ph type="sldNum" sz="quarter" idx="12"/>
          </p:nvPr>
        </p:nvSpPr>
        <p:spPr/>
        <p:txBody>
          <a:bodyPr/>
          <a:lstStyle/>
          <a:p>
            <a:fld id="{0AF54F1A-D7EE-4DAF-8A0D-3F58BDAE493D}" type="slidenum">
              <a:rPr lang="ar-SA" smtClean="0"/>
              <a:pPr/>
              <a:t>21</a:t>
            </a:fld>
            <a:endParaRPr lang="ar-SA"/>
          </a:p>
        </p:txBody>
      </p:sp>
      <p:graphicFrame>
        <p:nvGraphicFramePr>
          <p:cNvPr id="4" name="جدول 3"/>
          <p:cNvGraphicFramePr>
            <a:graphicFrameLocks noGrp="1"/>
          </p:cNvGraphicFramePr>
          <p:nvPr/>
        </p:nvGraphicFramePr>
        <p:xfrm>
          <a:off x="1524000" y="1981200"/>
          <a:ext cx="6096000" cy="1854200"/>
        </p:xfrm>
        <a:graphic>
          <a:graphicData uri="http://schemas.openxmlformats.org/drawingml/2006/table">
            <a:tbl>
              <a:tblPr rtl="1" firstRow="1" bandRow="1">
                <a:tableStyleId>{5940675A-B579-460E-94D1-54222C63F5DA}</a:tableStyleId>
              </a:tblPr>
              <a:tblGrid>
                <a:gridCol w="3048000"/>
                <a:gridCol w="3048000"/>
              </a:tblGrid>
              <a:tr h="370840">
                <a:tc gridSpan="2">
                  <a:txBody>
                    <a:bodyPr/>
                    <a:lstStyle/>
                    <a:p>
                      <a:pPr rtl="1"/>
                      <a:r>
                        <a:rPr lang="ar-SA" dirty="0" smtClean="0"/>
                        <a:t>التكاليف الإضافية المتغيرة:</a:t>
                      </a:r>
                      <a:endParaRPr lang="ar-SA" dirty="0"/>
                    </a:p>
                  </a:txBody>
                  <a:tcPr/>
                </a:tc>
                <a:tc hMerge="1">
                  <a:txBody>
                    <a:bodyPr/>
                    <a:lstStyle/>
                    <a:p>
                      <a:pPr rtl="1"/>
                      <a:endParaRPr lang="ar-SA" dirty="0"/>
                    </a:p>
                  </a:txBody>
                  <a:tcPr/>
                </a:tc>
              </a:tr>
              <a:tr h="370840">
                <a:tc>
                  <a:txBody>
                    <a:bodyPr/>
                    <a:lstStyle/>
                    <a:p>
                      <a:pPr algn="ctr" rtl="1"/>
                      <a:r>
                        <a:rPr lang="ar-SA" dirty="0" smtClean="0"/>
                        <a:t>عنصر التكلفة</a:t>
                      </a:r>
                      <a:endParaRPr lang="ar-SA" dirty="0"/>
                    </a:p>
                  </a:txBody>
                  <a:tcPr/>
                </a:tc>
                <a:tc>
                  <a:txBody>
                    <a:bodyPr/>
                    <a:lstStyle/>
                    <a:p>
                      <a:pPr algn="ctr" rtl="1"/>
                      <a:r>
                        <a:rPr lang="ar-SA" dirty="0" smtClean="0"/>
                        <a:t>معدل التغير</a:t>
                      </a:r>
                      <a:endParaRPr lang="ar-SA" dirty="0"/>
                    </a:p>
                  </a:txBody>
                  <a:tcPr/>
                </a:tc>
              </a:tr>
              <a:tr h="370840">
                <a:tc>
                  <a:txBody>
                    <a:bodyPr/>
                    <a:lstStyle/>
                    <a:p>
                      <a:pPr algn="ctr" rtl="1"/>
                      <a:r>
                        <a:rPr lang="ar-SA" dirty="0" smtClean="0"/>
                        <a:t>مواد</a:t>
                      </a:r>
                      <a:r>
                        <a:rPr lang="ar-SA" baseline="0" dirty="0" smtClean="0"/>
                        <a:t> غير مباشرة</a:t>
                      </a:r>
                      <a:endParaRPr lang="ar-SA" dirty="0"/>
                    </a:p>
                  </a:txBody>
                  <a:tcPr/>
                </a:tc>
                <a:tc>
                  <a:txBody>
                    <a:bodyPr/>
                    <a:lstStyle/>
                    <a:p>
                      <a:pPr algn="ctr" rtl="1"/>
                      <a:r>
                        <a:rPr lang="en-US" dirty="0" smtClean="0"/>
                        <a:t>0.5</a:t>
                      </a:r>
                      <a:r>
                        <a:rPr lang="ar-SA" dirty="0" smtClean="0"/>
                        <a:t> ريال/ ساعة عمل مباشر</a:t>
                      </a:r>
                      <a:endParaRPr lang="ar-SA" dirty="0"/>
                    </a:p>
                  </a:txBody>
                  <a:tcPr/>
                </a:tc>
              </a:tr>
              <a:tr h="370840">
                <a:tc>
                  <a:txBody>
                    <a:bodyPr/>
                    <a:lstStyle/>
                    <a:p>
                      <a:pPr algn="ctr" rtl="1"/>
                      <a:r>
                        <a:rPr lang="ar-SA" dirty="0" smtClean="0"/>
                        <a:t>أجور غير مباشرة</a:t>
                      </a:r>
                      <a:endParaRPr lang="ar-SA" dirty="0"/>
                    </a:p>
                  </a:txBody>
                  <a:tcPr/>
                </a:tc>
                <a:tc>
                  <a:txBody>
                    <a:bodyPr/>
                    <a:lstStyle/>
                    <a:p>
                      <a:pPr algn="ctr" rtl="1"/>
                      <a:r>
                        <a:rPr lang="en-US" dirty="0" smtClean="0"/>
                        <a:t>1</a:t>
                      </a:r>
                      <a:r>
                        <a:rPr lang="ar-SA" dirty="0" smtClean="0"/>
                        <a:t> ريال/ ساعة عمل مباشر</a:t>
                      </a:r>
                      <a:endParaRPr lang="ar-SA" dirty="0"/>
                    </a:p>
                  </a:txBody>
                  <a:tcPr/>
                </a:tc>
              </a:tr>
              <a:tr h="370840">
                <a:tc>
                  <a:txBody>
                    <a:bodyPr/>
                    <a:lstStyle/>
                    <a:p>
                      <a:pPr algn="ctr" rtl="1"/>
                      <a:r>
                        <a:rPr lang="ar-SA" dirty="0" smtClean="0"/>
                        <a:t>الصيانة</a:t>
                      </a:r>
                      <a:endParaRPr lang="ar-SA" dirty="0"/>
                    </a:p>
                  </a:txBody>
                  <a:tcPr/>
                </a:tc>
                <a:tc>
                  <a:txBody>
                    <a:bodyPr/>
                    <a:lstStyle/>
                    <a:p>
                      <a:pPr algn="ctr" rtl="1"/>
                      <a:r>
                        <a:rPr lang="en-US" dirty="0" smtClean="0"/>
                        <a:t>0.25</a:t>
                      </a:r>
                      <a:r>
                        <a:rPr lang="ar-SA" dirty="0" smtClean="0"/>
                        <a:t> ريال/ ساعة عمل مباشر</a:t>
                      </a:r>
                      <a:endParaRPr lang="ar-SA" dirty="0"/>
                    </a:p>
                  </a:txBody>
                  <a:tcPr/>
                </a:tc>
              </a:tr>
            </a:tbl>
          </a:graphicData>
        </a:graphic>
      </p:graphicFrame>
      <p:graphicFrame>
        <p:nvGraphicFramePr>
          <p:cNvPr id="5" name="جدول 4"/>
          <p:cNvGraphicFramePr>
            <a:graphicFrameLocks noGrp="1"/>
          </p:cNvGraphicFramePr>
          <p:nvPr/>
        </p:nvGraphicFramePr>
        <p:xfrm>
          <a:off x="1524000" y="4089400"/>
          <a:ext cx="6096000" cy="1854200"/>
        </p:xfrm>
        <a:graphic>
          <a:graphicData uri="http://schemas.openxmlformats.org/drawingml/2006/table">
            <a:tbl>
              <a:tblPr rtl="1" firstRow="1" bandRow="1">
                <a:tableStyleId>{5940675A-B579-460E-94D1-54222C63F5DA}</a:tableStyleId>
              </a:tblPr>
              <a:tblGrid>
                <a:gridCol w="3048000"/>
                <a:gridCol w="3048000"/>
              </a:tblGrid>
              <a:tr h="370840">
                <a:tc gridSpan="2">
                  <a:txBody>
                    <a:bodyPr/>
                    <a:lstStyle/>
                    <a:p>
                      <a:pPr rtl="1"/>
                      <a:r>
                        <a:rPr lang="ar-SA" dirty="0" smtClean="0"/>
                        <a:t>التكاليف الإضافية الثابتة:</a:t>
                      </a:r>
                      <a:endParaRPr lang="ar-SA" dirty="0"/>
                    </a:p>
                  </a:txBody>
                  <a:tcPr/>
                </a:tc>
                <a:tc hMerge="1">
                  <a:txBody>
                    <a:bodyPr/>
                    <a:lstStyle/>
                    <a:p>
                      <a:pPr rtl="1"/>
                      <a:endParaRPr lang="ar-SA" dirty="0"/>
                    </a:p>
                  </a:txBody>
                  <a:tcPr/>
                </a:tc>
              </a:tr>
              <a:tr h="370840">
                <a:tc>
                  <a:txBody>
                    <a:bodyPr/>
                    <a:lstStyle/>
                    <a:p>
                      <a:pPr algn="ctr" rtl="1"/>
                      <a:r>
                        <a:rPr lang="ar-SA" dirty="0" smtClean="0"/>
                        <a:t>عنصر التكلفة</a:t>
                      </a:r>
                      <a:endParaRPr lang="ar-SA" dirty="0"/>
                    </a:p>
                  </a:txBody>
                  <a:tcPr/>
                </a:tc>
                <a:tc>
                  <a:txBody>
                    <a:bodyPr/>
                    <a:lstStyle/>
                    <a:p>
                      <a:pPr algn="ctr" rtl="1"/>
                      <a:r>
                        <a:rPr lang="ar-SA" dirty="0" smtClean="0"/>
                        <a:t>معدل التغير</a:t>
                      </a:r>
                      <a:endParaRPr lang="ar-SA" dirty="0"/>
                    </a:p>
                  </a:txBody>
                  <a:tcPr/>
                </a:tc>
              </a:tr>
              <a:tr h="370840">
                <a:tc>
                  <a:txBody>
                    <a:bodyPr/>
                    <a:lstStyle/>
                    <a:p>
                      <a:pPr algn="ctr" rtl="1"/>
                      <a:r>
                        <a:rPr lang="ar-SA" dirty="0" smtClean="0"/>
                        <a:t>الإشراف</a:t>
                      </a:r>
                      <a:endParaRPr lang="ar-SA" dirty="0"/>
                    </a:p>
                  </a:txBody>
                  <a:tcPr/>
                </a:tc>
                <a:tc>
                  <a:txBody>
                    <a:bodyPr/>
                    <a:lstStyle/>
                    <a:p>
                      <a:pPr algn="ctr" rtl="1"/>
                      <a:r>
                        <a:rPr lang="ar-SA" dirty="0" smtClean="0"/>
                        <a:t>2000 ريال</a:t>
                      </a:r>
                      <a:endParaRPr lang="ar-SA" dirty="0"/>
                    </a:p>
                  </a:txBody>
                  <a:tcPr/>
                </a:tc>
              </a:tr>
              <a:tr h="370840">
                <a:tc>
                  <a:txBody>
                    <a:bodyPr/>
                    <a:lstStyle/>
                    <a:p>
                      <a:pPr algn="ctr" rtl="1"/>
                      <a:r>
                        <a:rPr lang="ar-SA" dirty="0" smtClean="0"/>
                        <a:t>الاستهلاك</a:t>
                      </a:r>
                      <a:endParaRPr lang="ar-SA" dirty="0"/>
                    </a:p>
                  </a:txBody>
                  <a:tcPr/>
                </a:tc>
                <a:tc>
                  <a:txBody>
                    <a:bodyPr/>
                    <a:lstStyle/>
                    <a:p>
                      <a:pPr algn="ctr" rtl="1"/>
                      <a:r>
                        <a:rPr lang="ar-SA" dirty="0" smtClean="0"/>
                        <a:t>500 ريال</a:t>
                      </a:r>
                      <a:endParaRPr lang="ar-SA" dirty="0"/>
                    </a:p>
                  </a:txBody>
                  <a:tcPr/>
                </a:tc>
              </a:tr>
              <a:tr h="370840">
                <a:tc>
                  <a:txBody>
                    <a:bodyPr/>
                    <a:lstStyle/>
                    <a:p>
                      <a:pPr algn="ctr" rtl="1"/>
                      <a:r>
                        <a:rPr lang="ar-SA" dirty="0" smtClean="0"/>
                        <a:t>الإيجار</a:t>
                      </a:r>
                      <a:endParaRPr lang="ar-SA" dirty="0"/>
                    </a:p>
                  </a:txBody>
                  <a:tcPr/>
                </a:tc>
                <a:tc>
                  <a:txBody>
                    <a:bodyPr/>
                    <a:lstStyle/>
                    <a:p>
                      <a:pPr algn="ctr" rtl="1"/>
                      <a:r>
                        <a:rPr lang="ar-SA" dirty="0" smtClean="0"/>
                        <a:t>1000 ريال</a:t>
                      </a:r>
                      <a:endParaRPr lang="ar-SA"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التكاليف الإضافية</a:t>
            </a:r>
            <a:endParaRPr lang="ar-SA" dirty="0"/>
          </a:p>
        </p:txBody>
      </p:sp>
      <p:graphicFrame>
        <p:nvGraphicFramePr>
          <p:cNvPr id="4" name="عنصر نائب للمحتوى 3"/>
          <p:cNvGraphicFramePr>
            <a:graphicFrameLocks noChangeAspect="1"/>
          </p:cNvGraphicFramePr>
          <p:nvPr>
            <p:ph idx="1"/>
          </p:nvPr>
        </p:nvGraphicFramePr>
        <p:xfrm>
          <a:off x="923925" y="1389063"/>
          <a:ext cx="7296150" cy="4991100"/>
        </p:xfrm>
        <a:graphic>
          <a:graphicData uri="http://schemas.openxmlformats.org/presentationml/2006/ole">
            <p:oleObj spid="_x0000_s33794" name="Worksheet" r:id="rId3" imgW="7296285" imgH="4991190" progId="Excel.Sheet.12">
              <p:embed/>
            </p:oleObj>
          </a:graphicData>
        </a:graphic>
      </p:graphicFrame>
      <p:sp>
        <p:nvSpPr>
          <p:cNvPr id="6" name="عنصر نائب للتذييل 5"/>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22</a:t>
            </a:fld>
            <a:endParaRPr lang="ar-S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النقدية</a:t>
            </a:r>
            <a:endParaRPr lang="ar-SA" dirty="0"/>
          </a:p>
        </p:txBody>
      </p:sp>
      <p:sp>
        <p:nvSpPr>
          <p:cNvPr id="3" name="عنصر نائب للمحتوى 2"/>
          <p:cNvSpPr>
            <a:spLocks noGrp="1"/>
          </p:cNvSpPr>
          <p:nvPr>
            <p:ph idx="1"/>
          </p:nvPr>
        </p:nvSpPr>
        <p:spPr/>
        <p:txBody>
          <a:bodyPr/>
          <a:lstStyle/>
          <a:p>
            <a:r>
              <a:rPr lang="ar-SA" dirty="0" smtClean="0"/>
              <a:t>تعد موازنة النقدية أهم أدوات التخطيط والرقابة </a:t>
            </a:r>
            <a:r>
              <a:rPr lang="ar-SA" dirty="0" err="1" smtClean="0"/>
              <a:t>اتي</a:t>
            </a:r>
            <a:r>
              <a:rPr lang="ar-SA" dirty="0" smtClean="0"/>
              <a:t> تساعد على تقدير كل التدفقات النقدية الداخلة والخارجة وتحديد مقدار الفائض أو العجز في النقدية والتوقيت المحتمل لحدوثه.</a:t>
            </a:r>
          </a:p>
          <a:p>
            <a:r>
              <a:rPr lang="ar-SA" dirty="0" smtClean="0"/>
              <a:t>تتمكن المنشأة بواسطة هذا النموذج من إدارة النقدية بكفاءة من خلال استثمار الفائض لتحقيق الربحية ودراسة أفضل السبل لتغطية العجز لتجنب مشاكل نقص السيولة.</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23</a:t>
            </a:fld>
            <a:endParaRPr lang="ar-S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الحالة التطبيقية</a:t>
            </a:r>
            <a:endParaRPr lang="ar-SA" dirty="0"/>
          </a:p>
        </p:txBody>
      </p:sp>
      <p:sp>
        <p:nvSpPr>
          <p:cNvPr id="3" name="عنصر نائب للمحتوى 2"/>
          <p:cNvSpPr>
            <a:spLocks noGrp="1"/>
          </p:cNvSpPr>
          <p:nvPr>
            <p:ph idx="1"/>
          </p:nvPr>
        </p:nvSpPr>
        <p:spPr/>
        <p:txBody>
          <a:bodyPr/>
          <a:lstStyle/>
          <a:p>
            <a:pPr>
              <a:buNone/>
            </a:pPr>
            <a:r>
              <a:rPr lang="ar-SA" dirty="0" smtClean="0"/>
              <a:t>فيما يخص النقدية، قدمت إليك البيانات التالية:</a:t>
            </a:r>
          </a:p>
          <a:p>
            <a:r>
              <a:rPr lang="ar-SA" dirty="0" smtClean="0"/>
              <a:t>رصيد النقدية في بداية العام (الربع الأول) 100000 ريال.</a:t>
            </a:r>
          </a:p>
          <a:p>
            <a:r>
              <a:rPr lang="ar-SA" dirty="0" smtClean="0"/>
              <a:t>يتم تحصيل 80% من المبيعات فورا والباقي بعد 3 أشهر، بينما كانت سياسة المنشأة فيما قبل البيع نقدا فقط.</a:t>
            </a:r>
          </a:p>
          <a:p>
            <a:r>
              <a:rPr lang="ar-SA" dirty="0" smtClean="0"/>
              <a:t>يتم دفع 60% من المشتريات فورا والباقي بعد 90 يوما، بينما كانت سياسة المنشأة فيما قبل الشراء نقدا فقط.</a:t>
            </a:r>
          </a:p>
          <a:p>
            <a:r>
              <a:rPr lang="ar-SA" dirty="0" smtClean="0"/>
              <a:t>تدفع الأجور بالكامل نهاية كل أسبوع.</a:t>
            </a:r>
          </a:p>
          <a:p>
            <a:r>
              <a:rPr lang="ar-SA" dirty="0" smtClean="0"/>
              <a:t>تدفع التكاليف الإضافية في نهاية كل شهر.</a:t>
            </a:r>
          </a:p>
        </p:txBody>
      </p:sp>
      <p:sp>
        <p:nvSpPr>
          <p:cNvPr id="4" name="عنصر نائب للتذييل 3"/>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24</a:t>
            </a:fld>
            <a:endParaRPr lang="ar-S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النقدية</a:t>
            </a:r>
            <a:endParaRPr lang="ar-SA" dirty="0"/>
          </a:p>
        </p:txBody>
      </p:sp>
      <p:graphicFrame>
        <p:nvGraphicFramePr>
          <p:cNvPr id="6" name="عنصر نائب للمحتوى 5"/>
          <p:cNvGraphicFramePr>
            <a:graphicFrameLocks noChangeAspect="1"/>
          </p:cNvGraphicFramePr>
          <p:nvPr>
            <p:ph idx="1"/>
          </p:nvPr>
        </p:nvGraphicFramePr>
        <p:xfrm>
          <a:off x="838200" y="1697038"/>
          <a:ext cx="7519988" cy="4092575"/>
        </p:xfrm>
        <a:graphic>
          <a:graphicData uri="http://schemas.openxmlformats.org/presentationml/2006/ole">
            <p:oleObj spid="_x0000_s49154" name="Worksheet" r:id="rId3" imgW="6562657" imgH="3571875" progId="Excel.Sheet.12">
              <p:embed/>
            </p:oleObj>
          </a:graphicData>
        </a:graphic>
      </p:graphicFrame>
      <p:sp>
        <p:nvSpPr>
          <p:cNvPr id="4" name="عنصر نائب للتذييل 3"/>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25</a:t>
            </a:fld>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النقاط الرئيسة</a:t>
            </a:r>
            <a:endParaRPr lang="ar-SA" dirty="0"/>
          </a:p>
        </p:txBody>
      </p:sp>
      <p:sp>
        <p:nvSpPr>
          <p:cNvPr id="3" name="عنصر نائب للمحتوى 2"/>
          <p:cNvSpPr>
            <a:spLocks noGrp="1"/>
          </p:cNvSpPr>
          <p:nvPr>
            <p:ph idx="1"/>
          </p:nvPr>
        </p:nvSpPr>
        <p:spPr/>
        <p:txBody>
          <a:bodyPr>
            <a:normAutofit/>
          </a:bodyPr>
          <a:lstStyle/>
          <a:p>
            <a:r>
              <a:rPr lang="ar-SA" dirty="0" smtClean="0"/>
              <a:t>مفاهيم أساسية.</a:t>
            </a:r>
          </a:p>
          <a:p>
            <a:r>
              <a:rPr lang="ar-SA" dirty="0" smtClean="0"/>
              <a:t>موازنة المبيعات.</a:t>
            </a:r>
          </a:p>
          <a:p>
            <a:r>
              <a:rPr lang="ar-SA" dirty="0" smtClean="0"/>
              <a:t>موازنة مخزون الإنتاج التام.</a:t>
            </a:r>
          </a:p>
          <a:p>
            <a:r>
              <a:rPr lang="ar-SA" dirty="0" smtClean="0"/>
              <a:t>موازنة الإنتاج.</a:t>
            </a:r>
          </a:p>
          <a:p>
            <a:r>
              <a:rPr lang="ar-SA" dirty="0" smtClean="0"/>
              <a:t>موازنة المشتريات.</a:t>
            </a:r>
          </a:p>
          <a:p>
            <a:r>
              <a:rPr lang="ar-SA" dirty="0" smtClean="0"/>
              <a:t>موازنة العمالة المباشرة.</a:t>
            </a:r>
          </a:p>
          <a:p>
            <a:r>
              <a:rPr lang="ar-SA" dirty="0" smtClean="0"/>
              <a:t>موازنة التكاليف الإضافية.</a:t>
            </a:r>
          </a:p>
          <a:p>
            <a:r>
              <a:rPr lang="ar-SA" dirty="0" smtClean="0"/>
              <a:t>موازنة النقدية.</a:t>
            </a:r>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3</a:t>
            </a:fld>
            <a:endParaRPr lang="ar-S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مفاهيم أساسية</a:t>
            </a:r>
            <a:endParaRPr lang="ar-SA" dirty="0"/>
          </a:p>
        </p:txBody>
      </p:sp>
      <p:sp>
        <p:nvSpPr>
          <p:cNvPr id="3" name="عنصر نائب للمحتوى 2"/>
          <p:cNvSpPr>
            <a:spLocks noGrp="1"/>
          </p:cNvSpPr>
          <p:nvPr>
            <p:ph idx="1"/>
          </p:nvPr>
        </p:nvSpPr>
        <p:spPr/>
        <p:txBody>
          <a:bodyPr>
            <a:normAutofit/>
          </a:bodyPr>
          <a:lstStyle/>
          <a:p>
            <a:r>
              <a:rPr lang="ar-SA" dirty="0" smtClean="0"/>
              <a:t>الموازنة:</a:t>
            </a:r>
            <a:br>
              <a:rPr lang="ar-SA" dirty="0" smtClean="0"/>
            </a:br>
            <a:r>
              <a:rPr lang="ar-SA" dirty="0" smtClean="0"/>
              <a:t>هي خطة رقمية توضح كيفية استغلال الموارد المتاحة للمنشأة خلال فترة زمنية محددة في المستقبل.</a:t>
            </a:r>
          </a:p>
          <a:p>
            <a:r>
              <a:rPr lang="ar-SA" dirty="0" smtClean="0"/>
              <a:t>الموازنة تعتبر أداة تخطيط ورقابة:</a:t>
            </a:r>
            <a:br>
              <a:rPr lang="ar-SA" dirty="0" smtClean="0"/>
            </a:br>
            <a:r>
              <a:rPr lang="ar-SA" dirty="0" smtClean="0"/>
              <a:t>أداة تخطيط: لأنها تتضمن تحديد كمي لأهداف المنشأة وكيفية تحقيق هذه الأهداف.</a:t>
            </a:r>
          </a:p>
          <a:p>
            <a:r>
              <a:rPr lang="ar-SA" dirty="0" smtClean="0"/>
              <a:t>أداة رقابة: تستخدم لمقارنة نتائج الأداء الفعلي بالأداء المخطط له ومن ثم تحديد الانحرافات ودراسة أسبابها واتخاذ اللازم للتغلب عليها.</a:t>
            </a:r>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4</a:t>
            </a:fld>
            <a:endParaRPr lang="ar-S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مفاهيم أساسية</a:t>
            </a:r>
            <a:endParaRPr lang="ar-SA" dirty="0"/>
          </a:p>
        </p:txBody>
      </p:sp>
      <p:sp>
        <p:nvSpPr>
          <p:cNvPr id="3" name="عنصر نائب للمحتوى 2"/>
          <p:cNvSpPr>
            <a:spLocks noGrp="1"/>
          </p:cNvSpPr>
          <p:nvPr>
            <p:ph idx="1"/>
          </p:nvPr>
        </p:nvSpPr>
        <p:spPr/>
        <p:txBody>
          <a:bodyPr>
            <a:normAutofit fontScale="92500" lnSpcReduction="20000"/>
          </a:bodyPr>
          <a:lstStyle/>
          <a:p>
            <a:pPr>
              <a:buNone/>
            </a:pPr>
            <a:r>
              <a:rPr lang="ar-SA" dirty="0" smtClean="0"/>
              <a:t>تتكون الموازنة الجارية الشاملة من عدد من الموازنات الفرعية هي:</a:t>
            </a:r>
          </a:p>
          <a:p>
            <a:pPr marL="914400" lvl="1" indent="-514350">
              <a:buFont typeface="+mj-lt"/>
              <a:buAutoNum type="arabicPeriod"/>
            </a:pPr>
            <a:r>
              <a:rPr lang="ar-SA" sz="3000" dirty="0" smtClean="0"/>
              <a:t>موازنة المبيعات.</a:t>
            </a:r>
          </a:p>
          <a:p>
            <a:pPr marL="914400" lvl="1" indent="-514350">
              <a:buFont typeface="+mj-lt"/>
              <a:buAutoNum type="arabicPeriod"/>
            </a:pPr>
            <a:r>
              <a:rPr lang="ar-SA" sz="3000" dirty="0" smtClean="0"/>
              <a:t>موازنة مخزون الإنتاج التام.</a:t>
            </a:r>
          </a:p>
          <a:p>
            <a:pPr marL="914400" lvl="1" indent="-514350">
              <a:buFont typeface="+mj-lt"/>
              <a:buAutoNum type="arabicPeriod"/>
            </a:pPr>
            <a:r>
              <a:rPr lang="ar-SA" sz="3000" dirty="0" smtClean="0"/>
              <a:t>موازنة الإنتاج.</a:t>
            </a:r>
          </a:p>
          <a:p>
            <a:pPr marL="914400" lvl="1" indent="-514350">
              <a:buFont typeface="+mj-lt"/>
              <a:buAutoNum type="arabicPeriod"/>
            </a:pPr>
            <a:r>
              <a:rPr lang="ar-SA" sz="3000" dirty="0" smtClean="0"/>
              <a:t>موازنة المشتريات.</a:t>
            </a:r>
          </a:p>
          <a:p>
            <a:pPr marL="914400" lvl="1" indent="-514350">
              <a:buFont typeface="+mj-lt"/>
              <a:buAutoNum type="arabicPeriod"/>
            </a:pPr>
            <a:r>
              <a:rPr lang="ar-SA" sz="3000" dirty="0" smtClean="0"/>
              <a:t>موازنة العمالة المباشرة.</a:t>
            </a:r>
          </a:p>
          <a:p>
            <a:pPr marL="914400" lvl="1" indent="-514350">
              <a:buFont typeface="+mj-lt"/>
              <a:buAutoNum type="arabicPeriod"/>
            </a:pPr>
            <a:r>
              <a:rPr lang="ar-SA" sz="3000" dirty="0" smtClean="0"/>
              <a:t>موازنة التكاليف الإضافية.</a:t>
            </a:r>
          </a:p>
          <a:p>
            <a:pPr marL="914400" lvl="1" indent="-514350">
              <a:buFont typeface="+mj-lt"/>
              <a:buAutoNum type="arabicPeriod"/>
            </a:pPr>
            <a:r>
              <a:rPr lang="ar-SA" sz="3100" dirty="0" smtClean="0"/>
              <a:t>موازنة النقدية.</a:t>
            </a:r>
          </a:p>
          <a:p>
            <a:pPr>
              <a:buNone/>
            </a:pPr>
            <a:r>
              <a:rPr lang="ar-SA" dirty="0" smtClean="0"/>
              <a:t>تتداخل هذه الموازنات مع بعضها لبعض ويعتمد بناء أي موازنة منها على بناء موازنة سابقة لها.</a:t>
            </a:r>
          </a:p>
          <a:p>
            <a:pPr lvl="1"/>
            <a:endParaRPr lang="ar-SA" dirty="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5</a:t>
            </a:fld>
            <a:endParaRPr lang="ar-S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يتبع- مفاهيم أساسية</a:t>
            </a:r>
            <a:endParaRPr lang="ar-SA" dirty="0"/>
          </a:p>
        </p:txBody>
      </p:sp>
      <p:graphicFrame>
        <p:nvGraphicFramePr>
          <p:cNvPr id="4" name="عنصر نائب للمحتوى 3"/>
          <p:cNvGraphicFramePr>
            <a:graphicFrameLocks noGrp="1"/>
          </p:cNvGraphicFramePr>
          <p:nvPr>
            <p:ph idx="1"/>
          </p:nvPr>
        </p:nvGraphicFramePr>
        <p:xfrm>
          <a:off x="457200" y="1371600"/>
          <a:ext cx="8229600" cy="5026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عنصر نائب للتذييل 5"/>
          <p:cNvSpPr>
            <a:spLocks noGrp="1"/>
          </p:cNvSpPr>
          <p:nvPr>
            <p:ph type="ftr" sz="quarter" idx="11"/>
          </p:nvPr>
        </p:nvSpPr>
        <p:spPr/>
        <p:txBody>
          <a:bodyPr/>
          <a:lstStyle/>
          <a:p>
            <a:r>
              <a:rPr lang="ar-SA" smtClean="0"/>
              <a:t>سمية أبوداود</a:t>
            </a:r>
            <a:endParaRPr lang="ar-SA"/>
          </a:p>
        </p:txBody>
      </p:sp>
      <p:sp>
        <p:nvSpPr>
          <p:cNvPr id="5" name="عنصر نائب لرقم الشريحة 4"/>
          <p:cNvSpPr>
            <a:spLocks noGrp="1"/>
          </p:cNvSpPr>
          <p:nvPr>
            <p:ph type="sldNum" sz="quarter" idx="12"/>
          </p:nvPr>
        </p:nvSpPr>
        <p:spPr/>
        <p:txBody>
          <a:bodyPr/>
          <a:lstStyle/>
          <a:p>
            <a:fld id="{0AF54F1A-D7EE-4DAF-8A0D-3F58BDAE493D}" type="slidenum">
              <a:rPr lang="ar-SA" smtClean="0"/>
              <a:pPr/>
              <a:t>6</a:t>
            </a:fld>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حالة تطبيقية</a:t>
            </a:r>
            <a:endParaRPr lang="ar-SA" dirty="0"/>
          </a:p>
        </p:txBody>
      </p:sp>
      <p:sp>
        <p:nvSpPr>
          <p:cNvPr id="3" name="عنصر نائب للمحتوى 2"/>
          <p:cNvSpPr>
            <a:spLocks noGrp="1"/>
          </p:cNvSpPr>
          <p:nvPr>
            <p:ph idx="1"/>
          </p:nvPr>
        </p:nvSpPr>
        <p:spPr/>
        <p:txBody>
          <a:bodyPr>
            <a:normAutofit fontScale="85000" lnSpcReduction="10000"/>
          </a:bodyPr>
          <a:lstStyle/>
          <a:p>
            <a:pPr>
              <a:buNone/>
            </a:pPr>
            <a:r>
              <a:rPr lang="ar-SA" dirty="0" smtClean="0"/>
              <a:t>تقوم شركة العالمية بإنتاج وبيع أجهزة الهاتف الجوال بالمملكة العربية السعودية، وقدمت إدارة التسويق إليك البيانات التالية:</a:t>
            </a:r>
          </a:p>
          <a:p>
            <a:pPr>
              <a:buNone/>
            </a:pPr>
            <a:r>
              <a:rPr lang="ar-SA" dirty="0" smtClean="0"/>
              <a:t>المبيعات المتوقعة:</a:t>
            </a:r>
          </a:p>
          <a:p>
            <a:pPr lvl="2">
              <a:lnSpc>
                <a:spcPct val="170000"/>
              </a:lnSpc>
            </a:pPr>
            <a:r>
              <a:rPr lang="ar-SA" b="0" i="0" u="none" strike="noStrike" dirty="0" smtClean="0">
                <a:solidFill>
                  <a:srgbClr val="000000"/>
                </a:solidFill>
                <a:latin typeface="Arial"/>
              </a:rPr>
              <a:t>المنطقة الشمالية</a:t>
            </a:r>
            <a:r>
              <a:rPr lang="ar-SA" dirty="0" smtClean="0"/>
              <a:t> </a:t>
            </a:r>
            <a:r>
              <a:rPr lang="ar-SA" b="0" i="0" u="none" strike="noStrike" dirty="0" smtClean="0">
                <a:solidFill>
                  <a:srgbClr val="000000"/>
                </a:solidFill>
                <a:latin typeface="Arial"/>
              </a:rPr>
              <a:t>4000 جهاز</a:t>
            </a:r>
            <a:r>
              <a:rPr lang="ar-SA" dirty="0" smtClean="0"/>
              <a:t> </a:t>
            </a:r>
          </a:p>
          <a:p>
            <a:pPr lvl="2">
              <a:lnSpc>
                <a:spcPct val="170000"/>
              </a:lnSpc>
            </a:pPr>
            <a:r>
              <a:rPr lang="ar-SA" b="0" i="0" u="none" strike="noStrike" dirty="0" smtClean="0">
                <a:solidFill>
                  <a:srgbClr val="000000"/>
                </a:solidFill>
                <a:latin typeface="Arial"/>
              </a:rPr>
              <a:t>المنطقة الوسطى</a:t>
            </a:r>
            <a:r>
              <a:rPr lang="ar-SA" dirty="0" smtClean="0"/>
              <a:t> </a:t>
            </a:r>
            <a:r>
              <a:rPr lang="ar-SA" b="0" i="0" u="none" strike="noStrike" dirty="0" smtClean="0">
                <a:solidFill>
                  <a:srgbClr val="000000"/>
                </a:solidFill>
                <a:latin typeface="Arial"/>
              </a:rPr>
              <a:t>2500</a:t>
            </a:r>
            <a:r>
              <a:rPr lang="ar-SA" dirty="0" smtClean="0"/>
              <a:t> </a:t>
            </a:r>
            <a:r>
              <a:rPr lang="ar-SA" b="0" i="0" u="none" strike="noStrike" dirty="0" smtClean="0">
                <a:solidFill>
                  <a:srgbClr val="000000"/>
                </a:solidFill>
                <a:latin typeface="Arial"/>
              </a:rPr>
              <a:t>جهاز</a:t>
            </a:r>
            <a:endParaRPr lang="ar-SA" dirty="0" smtClean="0"/>
          </a:p>
          <a:p>
            <a:pPr lvl="2">
              <a:lnSpc>
                <a:spcPct val="170000"/>
              </a:lnSpc>
            </a:pPr>
            <a:r>
              <a:rPr lang="ar-SA" b="0" i="0" u="none" strike="noStrike" dirty="0" smtClean="0">
                <a:solidFill>
                  <a:srgbClr val="000000"/>
                </a:solidFill>
                <a:latin typeface="Arial"/>
              </a:rPr>
              <a:t>المنطقة الشرقية</a:t>
            </a:r>
            <a:r>
              <a:rPr lang="ar-SA" dirty="0" smtClean="0"/>
              <a:t> </a:t>
            </a:r>
            <a:r>
              <a:rPr lang="ar-SA" b="0" i="0" u="none" strike="noStrike" dirty="0" smtClean="0">
                <a:solidFill>
                  <a:srgbClr val="000000"/>
                </a:solidFill>
                <a:latin typeface="Arial"/>
              </a:rPr>
              <a:t>3000</a:t>
            </a:r>
            <a:r>
              <a:rPr lang="ar-SA" dirty="0" smtClean="0"/>
              <a:t> </a:t>
            </a:r>
            <a:r>
              <a:rPr lang="ar-SA" b="0" i="0" u="none" strike="noStrike" dirty="0" smtClean="0">
                <a:solidFill>
                  <a:srgbClr val="000000"/>
                </a:solidFill>
                <a:latin typeface="Arial"/>
              </a:rPr>
              <a:t>جهاز</a:t>
            </a:r>
            <a:endParaRPr lang="ar-SA" dirty="0" smtClean="0"/>
          </a:p>
          <a:p>
            <a:pPr lvl="2">
              <a:lnSpc>
                <a:spcPct val="170000"/>
              </a:lnSpc>
            </a:pPr>
            <a:r>
              <a:rPr lang="ar-SA" b="0" i="0" u="none" strike="noStrike" dirty="0" smtClean="0">
                <a:solidFill>
                  <a:srgbClr val="000000"/>
                </a:solidFill>
                <a:latin typeface="Arial"/>
              </a:rPr>
              <a:t>المنطقة الجنوبية</a:t>
            </a:r>
            <a:r>
              <a:rPr lang="ar-SA" dirty="0" smtClean="0"/>
              <a:t> </a:t>
            </a:r>
            <a:r>
              <a:rPr lang="ar-SA" b="0" i="0" u="none" strike="noStrike" dirty="0" smtClean="0">
                <a:solidFill>
                  <a:srgbClr val="000000"/>
                </a:solidFill>
                <a:latin typeface="Arial"/>
              </a:rPr>
              <a:t>1700</a:t>
            </a:r>
            <a:r>
              <a:rPr lang="ar-SA" dirty="0" smtClean="0"/>
              <a:t> </a:t>
            </a:r>
            <a:r>
              <a:rPr lang="ar-SA" b="0" i="0" u="none" strike="noStrike" dirty="0" smtClean="0">
                <a:solidFill>
                  <a:srgbClr val="000000"/>
                </a:solidFill>
                <a:latin typeface="Arial"/>
              </a:rPr>
              <a:t>جهاز</a:t>
            </a:r>
            <a:endParaRPr lang="ar-SA" dirty="0" smtClean="0"/>
          </a:p>
          <a:p>
            <a:pPr lvl="2">
              <a:lnSpc>
                <a:spcPct val="170000"/>
              </a:lnSpc>
            </a:pPr>
            <a:r>
              <a:rPr lang="ar-SA" b="0" i="0" u="none" strike="noStrike" dirty="0" smtClean="0">
                <a:solidFill>
                  <a:srgbClr val="000000"/>
                </a:solidFill>
                <a:latin typeface="Arial"/>
              </a:rPr>
              <a:t>المنطقة الغربية</a:t>
            </a:r>
            <a:r>
              <a:rPr lang="ar-SA" dirty="0" smtClean="0"/>
              <a:t> </a:t>
            </a:r>
            <a:r>
              <a:rPr lang="ar-SA" b="0" i="0" u="none" strike="noStrike" dirty="0" smtClean="0">
                <a:solidFill>
                  <a:srgbClr val="000000"/>
                </a:solidFill>
                <a:latin typeface="Arial"/>
              </a:rPr>
              <a:t>2800</a:t>
            </a:r>
            <a:r>
              <a:rPr lang="ar-SA" dirty="0" smtClean="0"/>
              <a:t> </a:t>
            </a:r>
            <a:r>
              <a:rPr lang="ar-SA" b="0" i="0" u="none" strike="noStrike" dirty="0" smtClean="0">
                <a:solidFill>
                  <a:srgbClr val="000000"/>
                </a:solidFill>
                <a:latin typeface="Arial"/>
              </a:rPr>
              <a:t>جهاز</a:t>
            </a:r>
          </a:p>
          <a:p>
            <a:pPr>
              <a:buNone/>
            </a:pPr>
            <a:r>
              <a:rPr lang="ar-SA" dirty="0" smtClean="0">
                <a:solidFill>
                  <a:srgbClr val="000000"/>
                </a:solidFill>
                <a:latin typeface="Arial"/>
              </a:rPr>
              <a:t>سعر بيع الجهاز 2000 ريال ومن المتوقع ثباته خلال العام 1420هـ. ومن المتوقع ارتفاع المبيعات بنسبة 10% كل ثلاثة أشهر.</a:t>
            </a:r>
            <a:endParaRPr lang="ar-SA" dirty="0" smtClean="0"/>
          </a:p>
        </p:txBody>
      </p:sp>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7</a:t>
            </a:fld>
            <a:endParaRPr lang="ar-S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المبيعات (بالوحدات)</a:t>
            </a:r>
            <a:endParaRPr lang="ar-SA" dirty="0"/>
          </a:p>
        </p:txBody>
      </p:sp>
      <p:graphicFrame>
        <p:nvGraphicFramePr>
          <p:cNvPr id="6" name="عنصر نائب للمحتوى 5"/>
          <p:cNvGraphicFramePr>
            <a:graphicFrameLocks noChangeAspect="1"/>
          </p:cNvGraphicFramePr>
          <p:nvPr>
            <p:ph idx="1"/>
          </p:nvPr>
        </p:nvGraphicFramePr>
        <p:xfrm>
          <a:off x="685800" y="1841500"/>
          <a:ext cx="7618413" cy="3949700"/>
        </p:xfrm>
        <a:graphic>
          <a:graphicData uri="http://schemas.openxmlformats.org/presentationml/2006/ole">
            <p:oleObj spid="_x0000_s14337" name="Worksheet" r:id="rId3" imgW="6210300" imgH="3219540" progId="Excel.Sheet.12">
              <p:embed/>
            </p:oleObj>
          </a:graphicData>
        </a:graphic>
      </p:graphicFrame>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8</a:t>
            </a:fld>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موازنة المبيعات (بالريال)</a:t>
            </a:r>
            <a:endParaRPr lang="ar-SA" dirty="0"/>
          </a:p>
        </p:txBody>
      </p:sp>
      <p:graphicFrame>
        <p:nvGraphicFramePr>
          <p:cNvPr id="8" name="عنصر نائب للمحتوى 7"/>
          <p:cNvGraphicFramePr>
            <a:graphicFrameLocks noChangeAspect="1"/>
          </p:cNvGraphicFramePr>
          <p:nvPr>
            <p:ph idx="1"/>
          </p:nvPr>
        </p:nvGraphicFramePr>
        <p:xfrm>
          <a:off x="837572" y="1676400"/>
          <a:ext cx="7620628" cy="4343400"/>
        </p:xfrm>
        <a:graphic>
          <a:graphicData uri="http://schemas.openxmlformats.org/presentationml/2006/ole">
            <p:oleObj spid="_x0000_s13315" name="Worksheet" r:id="rId3" imgW="6362700" imgH="2209710" progId="Excel.Sheet.12">
              <p:embed/>
            </p:oleObj>
          </a:graphicData>
        </a:graphic>
      </p:graphicFrame>
      <p:sp>
        <p:nvSpPr>
          <p:cNvPr id="5" name="عنصر نائب للتذييل 4"/>
          <p:cNvSpPr>
            <a:spLocks noGrp="1"/>
          </p:cNvSpPr>
          <p:nvPr>
            <p:ph type="ftr" sz="quarter" idx="11"/>
          </p:nvPr>
        </p:nvSpPr>
        <p:spPr/>
        <p:txBody>
          <a:bodyPr/>
          <a:lstStyle/>
          <a:p>
            <a:r>
              <a:rPr lang="ar-SA" smtClean="0"/>
              <a:t>سمية أبوداود</a:t>
            </a:r>
            <a:endParaRPr lang="ar-SA"/>
          </a:p>
        </p:txBody>
      </p:sp>
      <p:sp>
        <p:nvSpPr>
          <p:cNvPr id="4" name="عنصر نائب لرقم الشريحة 3"/>
          <p:cNvSpPr>
            <a:spLocks noGrp="1"/>
          </p:cNvSpPr>
          <p:nvPr>
            <p:ph type="sldNum" sz="quarter" idx="12"/>
          </p:nvPr>
        </p:nvSpPr>
        <p:spPr/>
        <p:txBody>
          <a:bodyPr/>
          <a:lstStyle/>
          <a:p>
            <a:fld id="{0AF54F1A-D7EE-4DAF-8A0D-3F58BDAE493D}" type="slidenum">
              <a:rPr lang="ar-SA" smtClean="0"/>
              <a:pPr/>
              <a:t>9</a:t>
            </a:fld>
            <a:endParaRPr lang="ar-SA"/>
          </a:p>
        </p:txBody>
      </p:sp>
    </p:spTree>
  </p:cSld>
  <p:clrMapOvr>
    <a:masterClrMapping/>
  </p:clrMapOvr>
</p:sld>
</file>

<file path=ppt/theme/theme1.xml><?xml version="1.0" encoding="utf-8"?>
<a:theme xmlns:a="http://schemas.openxmlformats.org/drawingml/2006/main" name="ms01_1">
  <a:themeElements>
    <a:clrScheme name="ms01_1 1">
      <a:dk1>
        <a:srgbClr val="1A1A70"/>
      </a:dk1>
      <a:lt1>
        <a:srgbClr val="FFFFFF"/>
      </a:lt1>
      <a:dk2>
        <a:srgbClr val="12449E"/>
      </a:dk2>
      <a:lt2>
        <a:srgbClr val="C0C0C0"/>
      </a:lt2>
      <a:accent1>
        <a:srgbClr val="3167D3"/>
      </a:accent1>
      <a:accent2>
        <a:srgbClr val="87A3E9"/>
      </a:accent2>
      <a:accent3>
        <a:srgbClr val="FFFFFF"/>
      </a:accent3>
      <a:accent4>
        <a:srgbClr val="14145F"/>
      </a:accent4>
      <a:accent5>
        <a:srgbClr val="ADB8E6"/>
      </a:accent5>
      <a:accent6>
        <a:srgbClr val="7A93D3"/>
      </a:accent6>
      <a:hlink>
        <a:srgbClr val="90B54D"/>
      </a:hlink>
      <a:folHlink>
        <a:srgbClr val="F6A23C"/>
      </a:folHlink>
    </a:clrScheme>
    <a:fontScheme name="ms01_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ms01_1 1">
        <a:dk1>
          <a:srgbClr val="1A1A70"/>
        </a:dk1>
        <a:lt1>
          <a:srgbClr val="FFFFFF"/>
        </a:lt1>
        <a:dk2>
          <a:srgbClr val="12449E"/>
        </a:dk2>
        <a:lt2>
          <a:srgbClr val="C0C0C0"/>
        </a:lt2>
        <a:accent1>
          <a:srgbClr val="3167D3"/>
        </a:accent1>
        <a:accent2>
          <a:srgbClr val="87A3E9"/>
        </a:accent2>
        <a:accent3>
          <a:srgbClr val="FFFFFF"/>
        </a:accent3>
        <a:accent4>
          <a:srgbClr val="14145F"/>
        </a:accent4>
        <a:accent5>
          <a:srgbClr val="ADB8E6"/>
        </a:accent5>
        <a:accent6>
          <a:srgbClr val="7A93D3"/>
        </a:accent6>
        <a:hlink>
          <a:srgbClr val="90B54D"/>
        </a:hlink>
        <a:folHlink>
          <a:srgbClr val="F6A23C"/>
        </a:folHlink>
      </a:clrScheme>
      <a:clrMap bg1="lt1" tx1="dk1" bg2="lt2" tx2="dk2" accent1="accent1" accent2="accent2" accent3="accent3" accent4="accent4" accent5="accent5" accent6="accent6" hlink="hlink" folHlink="folHlink"/>
    </a:extraClrScheme>
    <a:extraClrScheme>
      <a:clrScheme name="ms01_1 2">
        <a:dk1>
          <a:srgbClr val="0E5D92"/>
        </a:dk1>
        <a:lt1>
          <a:srgbClr val="FFFFFF"/>
        </a:lt1>
        <a:dk2>
          <a:srgbClr val="137C9D"/>
        </a:dk2>
        <a:lt2>
          <a:srgbClr val="C0C0C0"/>
        </a:lt2>
        <a:accent1>
          <a:srgbClr val="35AACF"/>
        </a:accent1>
        <a:accent2>
          <a:srgbClr val="75CDB2"/>
        </a:accent2>
        <a:accent3>
          <a:srgbClr val="FFFFFF"/>
        </a:accent3>
        <a:accent4>
          <a:srgbClr val="0A4E7C"/>
        </a:accent4>
        <a:accent5>
          <a:srgbClr val="AED2E4"/>
        </a:accent5>
        <a:accent6>
          <a:srgbClr val="69BAA1"/>
        </a:accent6>
        <a:hlink>
          <a:srgbClr val="E8C86E"/>
        </a:hlink>
        <a:folHlink>
          <a:srgbClr val="1E68D6"/>
        </a:folHlink>
      </a:clrScheme>
      <a:clrMap bg1="lt1" tx1="dk1" bg2="lt2" tx2="dk2" accent1="accent1" accent2="accent2" accent3="accent3" accent4="accent4" accent5="accent5" accent6="accent6" hlink="hlink" folHlink="folHlink"/>
    </a:extraClrScheme>
    <a:extraClrScheme>
      <a:clrScheme name="ms01_1 3">
        <a:dk1>
          <a:srgbClr val="164D60"/>
        </a:dk1>
        <a:lt1>
          <a:srgbClr val="FFFFFF"/>
        </a:lt1>
        <a:dk2>
          <a:srgbClr val="2A8486"/>
        </a:dk2>
        <a:lt2>
          <a:srgbClr val="C0C0C0"/>
        </a:lt2>
        <a:accent1>
          <a:srgbClr val="48BC77"/>
        </a:accent1>
        <a:accent2>
          <a:srgbClr val="ECCA4C"/>
        </a:accent2>
        <a:accent3>
          <a:srgbClr val="FFFFFF"/>
        </a:accent3>
        <a:accent4>
          <a:srgbClr val="114051"/>
        </a:accent4>
        <a:accent5>
          <a:srgbClr val="B1DABD"/>
        </a:accent5>
        <a:accent6>
          <a:srgbClr val="D6B744"/>
        </a:accent6>
        <a:hlink>
          <a:srgbClr val="3191E9"/>
        </a:hlink>
        <a:folHlink>
          <a:srgbClr val="E3694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ECACD217B082F42BBAC06141347B0FA" ma:contentTypeVersion="0" ma:contentTypeDescription="Create a new document." ma:contentTypeScope="" ma:versionID="5c2848df26dcd2b81cdda20bedff0f3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01BA33F-0699-4F6C-A92E-38FD12A8F59C}"/>
</file>

<file path=customXml/itemProps2.xml><?xml version="1.0" encoding="utf-8"?>
<ds:datastoreItem xmlns:ds="http://schemas.openxmlformats.org/officeDocument/2006/customXml" ds:itemID="{F1EF58D2-974B-4E45-98EB-87A7D9433785}"/>
</file>

<file path=customXml/itemProps3.xml><?xml version="1.0" encoding="utf-8"?>
<ds:datastoreItem xmlns:ds="http://schemas.openxmlformats.org/officeDocument/2006/customXml" ds:itemID="{0177D305-10E1-4361-AC71-B1D11D0FFFA7}"/>
</file>

<file path=docProps/app.xml><?xml version="1.0" encoding="utf-8"?>
<Properties xmlns="http://schemas.openxmlformats.org/officeDocument/2006/extended-properties" xmlns:vt="http://schemas.openxmlformats.org/officeDocument/2006/docPropsVTypes">
  <Template>Sample presentation slides with animation</Template>
  <TotalTime>308</TotalTime>
  <Words>1098</Words>
  <Application>Microsoft Office PowerPoint</Application>
  <PresentationFormat>عرض على الشاشة (3:4)‏</PresentationFormat>
  <Paragraphs>189</Paragraphs>
  <Slides>25</Slides>
  <Notes>0</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25</vt:i4>
      </vt:variant>
    </vt:vector>
  </HeadingPairs>
  <TitlesOfParts>
    <vt:vector size="27" baseType="lpstr">
      <vt:lpstr>ms01_1</vt:lpstr>
      <vt:lpstr>Worksheet</vt:lpstr>
      <vt:lpstr>الفصل الخامس</vt:lpstr>
      <vt:lpstr>أهداف المحاضرة</vt:lpstr>
      <vt:lpstr>النقاط الرئيسة</vt:lpstr>
      <vt:lpstr>مفاهيم أساسية</vt:lpstr>
      <vt:lpstr>يتبع- مفاهيم أساسية</vt:lpstr>
      <vt:lpstr>يتبع- مفاهيم أساسية</vt:lpstr>
      <vt:lpstr>حالة تطبيقية</vt:lpstr>
      <vt:lpstr>موازنة المبيعات (بالوحدات)</vt:lpstr>
      <vt:lpstr>موازنة المبيعات (بالريال)</vt:lpstr>
      <vt:lpstr>يتبع- الحالة التطبيقية</vt:lpstr>
      <vt:lpstr>موازنة مخزون الإنتاج التام</vt:lpstr>
      <vt:lpstr>موازنة برنامج الإنتاج</vt:lpstr>
      <vt:lpstr>موازنة برنامج الإنتاج</vt:lpstr>
      <vt:lpstr>موازنة المشتريات</vt:lpstr>
      <vt:lpstr>يتبع- الحالة التطبيقية</vt:lpstr>
      <vt:lpstr>موازنة المشتريات</vt:lpstr>
      <vt:lpstr>موازنة العمالة المباشرة</vt:lpstr>
      <vt:lpstr>يتبع- الحالة التطبيقية</vt:lpstr>
      <vt:lpstr>موازنة العمالة المباشرة</vt:lpstr>
      <vt:lpstr>موازنة التكاليف الإضافية</vt:lpstr>
      <vt:lpstr>يتبع- الحالة التطبيقية</vt:lpstr>
      <vt:lpstr>موازنة التكاليف الإضافية</vt:lpstr>
      <vt:lpstr>موازنة النقدية</vt:lpstr>
      <vt:lpstr>يتبع- الحالة التطبيقية</vt:lpstr>
      <vt:lpstr>موازنة النقدية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الخامس</dc:title>
  <dc:creator>Sumayah</dc:creator>
  <cp:lastModifiedBy>Sumayah</cp:lastModifiedBy>
  <cp:revision>50</cp:revision>
  <dcterms:created xsi:type="dcterms:W3CDTF">2011-03-19T12:29:05Z</dcterms:created>
  <dcterms:modified xsi:type="dcterms:W3CDTF">2011-04-17T23:58:21Z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0x0101004ECACD217B082F42BBAC06141347B0FA</vt:lpwstr>
  </property>
</Properties>
</file>