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11"/>
  </p:notesMasterIdLst>
  <p:sldIdLst>
    <p:sldId id="256" r:id="rId2"/>
    <p:sldId id="257" r:id="rId3"/>
    <p:sldId id="258" r:id="rId4"/>
    <p:sldId id="262" r:id="rId5"/>
    <p:sldId id="275" r:id="rId6"/>
    <p:sldId id="264" r:id="rId7"/>
    <p:sldId id="276" r:id="rId8"/>
    <p:sldId id="260" r:id="rId9"/>
    <p:sldId id="277" r:id="rId1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inimized">
    <p:restoredLeft sz="65412" autoAdjust="0"/>
    <p:restoredTop sz="86364" autoAdjust="0"/>
  </p:normalViewPr>
  <p:slideViewPr>
    <p:cSldViewPr>
      <p:cViewPr varScale="1">
        <p:scale>
          <a:sx n="63" d="100"/>
          <a:sy n="63" d="100"/>
        </p:scale>
        <p:origin x="-1362" y="-9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99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7C4CC5E6-131D-4F91-B1AC-D8BBD68BFC26}" type="datetimeFigureOut">
              <a:rPr lang="ar-SA" smtClean="0"/>
              <a:pPr/>
              <a:t>02/01/1438</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9FE5197E-7606-4A9C-B26A-CBDC09085C70}" type="slidenum">
              <a:rPr lang="ar-SA" smtClean="0"/>
              <a:pPr/>
              <a:t>‹#›</a:t>
            </a:fld>
            <a:endParaRPr lang="ar-SA"/>
          </a:p>
        </p:txBody>
      </p:sp>
    </p:spTree>
    <p:extLst>
      <p:ext uri="{BB962C8B-B14F-4D97-AF65-F5344CB8AC3E}">
        <p14:creationId xmlns:p14="http://schemas.microsoft.com/office/powerpoint/2010/main" xmlns="" val="1666261588"/>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A8ECB4A8-FF7E-48C0-9E9A-45B72EDC28CD}" type="datetime1">
              <a:rPr lang="ar-SA" smtClean="0"/>
              <a:pPr/>
              <a:t>02/01/1438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C4AAA60-B5B4-4371-B6B4-21BFE913F1AA}" type="slidenum">
              <a:rPr lang="ar-SA" smtClean="0"/>
              <a:pPr/>
              <a:t>‹#›</a:t>
            </a:fld>
            <a:endParaRPr lang="ar-SA"/>
          </a:p>
        </p:txBody>
      </p:sp>
    </p:spTree>
    <p:extLst>
      <p:ext uri="{BB962C8B-B14F-4D97-AF65-F5344CB8AC3E}">
        <p14:creationId xmlns:p14="http://schemas.microsoft.com/office/powerpoint/2010/main" xmlns="" val="323535801"/>
      </p:ext>
    </p:extLst>
  </p:cSld>
  <p:clrMapOvr>
    <a:masterClrMapping/>
  </p:clrMapOvr>
  <mc:AlternateContent xmlns:mc="http://schemas.openxmlformats.org/markup-compatibility/2006">
    <mc:Choice xmlns:p14="http://schemas.microsoft.com/office/powerpoint/2010/main" xmlns="" Requires="p14">
      <p:transition spd="slow" p14:dur="1600">
        <p14:prism dir="r" isContent="1" isInverted="1"/>
      </p:transition>
    </mc:Choice>
    <mc:Fallback>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6B44524C-8B03-4AF2-A111-329A28566374}" type="datetime1">
              <a:rPr lang="ar-SA" smtClean="0"/>
              <a:pPr/>
              <a:t>02/01/1438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C4AAA60-B5B4-4371-B6B4-21BFE913F1AA}" type="slidenum">
              <a:rPr lang="ar-SA" smtClean="0"/>
              <a:pPr/>
              <a:t>‹#›</a:t>
            </a:fld>
            <a:endParaRPr lang="ar-SA"/>
          </a:p>
        </p:txBody>
      </p:sp>
    </p:spTree>
    <p:extLst>
      <p:ext uri="{BB962C8B-B14F-4D97-AF65-F5344CB8AC3E}">
        <p14:creationId xmlns:p14="http://schemas.microsoft.com/office/powerpoint/2010/main" xmlns="" val="4151123384"/>
      </p:ext>
    </p:extLst>
  </p:cSld>
  <p:clrMapOvr>
    <a:masterClrMapping/>
  </p:clrMapOvr>
  <mc:AlternateContent xmlns:mc="http://schemas.openxmlformats.org/markup-compatibility/2006">
    <mc:Choice xmlns:p14="http://schemas.microsoft.com/office/powerpoint/2010/main" xmlns="" Requires="p14">
      <p:transition spd="slow" p14:dur="1600">
        <p14:prism dir="r" isContent="1" isInverted="1"/>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8E7DC740-1EF1-470B-B691-47C772F29B4F}" type="datetime1">
              <a:rPr lang="ar-SA" smtClean="0"/>
              <a:pPr/>
              <a:t>02/01/1438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C4AAA60-B5B4-4371-B6B4-21BFE913F1AA}" type="slidenum">
              <a:rPr lang="ar-SA" smtClean="0"/>
              <a:pPr/>
              <a:t>‹#›</a:t>
            </a:fld>
            <a:endParaRPr lang="ar-SA"/>
          </a:p>
        </p:txBody>
      </p:sp>
    </p:spTree>
    <p:extLst>
      <p:ext uri="{BB962C8B-B14F-4D97-AF65-F5344CB8AC3E}">
        <p14:creationId xmlns:p14="http://schemas.microsoft.com/office/powerpoint/2010/main" xmlns="" val="257421609"/>
      </p:ext>
    </p:extLst>
  </p:cSld>
  <p:clrMapOvr>
    <a:masterClrMapping/>
  </p:clrMapOvr>
  <mc:AlternateContent xmlns:mc="http://schemas.openxmlformats.org/markup-compatibility/2006">
    <mc:Choice xmlns:p14="http://schemas.microsoft.com/office/powerpoint/2010/main" xmlns="" Requires="p14">
      <p:transition spd="slow" p14:dur="1600">
        <p14:prism dir="r" isContent="1" isInverted="1"/>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8A3556F6-B5FC-4FAB-A0FE-283B803828B8}" type="datetime1">
              <a:rPr lang="ar-SA" smtClean="0"/>
              <a:pPr/>
              <a:t>02/01/1438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C4AAA60-B5B4-4371-B6B4-21BFE913F1AA}" type="slidenum">
              <a:rPr lang="ar-SA" smtClean="0"/>
              <a:pPr/>
              <a:t>‹#›</a:t>
            </a:fld>
            <a:endParaRPr lang="ar-SA"/>
          </a:p>
        </p:txBody>
      </p:sp>
    </p:spTree>
    <p:extLst>
      <p:ext uri="{BB962C8B-B14F-4D97-AF65-F5344CB8AC3E}">
        <p14:creationId xmlns:p14="http://schemas.microsoft.com/office/powerpoint/2010/main" xmlns="" val="2788075441"/>
      </p:ext>
    </p:extLst>
  </p:cSld>
  <p:clrMapOvr>
    <a:masterClrMapping/>
  </p:clrMapOvr>
  <mc:AlternateContent xmlns:mc="http://schemas.openxmlformats.org/markup-compatibility/2006">
    <mc:Choice xmlns:p14="http://schemas.microsoft.com/office/powerpoint/2010/main" xmlns="" Requires="p14">
      <p:transition spd="slow" p14:dur="1600">
        <p14:prism dir="r" isContent="1" isInverted="1"/>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BDF5A29-DFCF-488F-B709-C6B1D869B630}" type="datetime1">
              <a:rPr lang="ar-SA" smtClean="0"/>
              <a:pPr/>
              <a:t>02/01/1438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C4AAA60-B5B4-4371-B6B4-21BFE913F1AA}" type="slidenum">
              <a:rPr lang="ar-SA" smtClean="0"/>
              <a:pPr/>
              <a:t>‹#›</a:t>
            </a:fld>
            <a:endParaRPr lang="ar-SA"/>
          </a:p>
        </p:txBody>
      </p:sp>
    </p:spTree>
    <p:extLst>
      <p:ext uri="{BB962C8B-B14F-4D97-AF65-F5344CB8AC3E}">
        <p14:creationId xmlns:p14="http://schemas.microsoft.com/office/powerpoint/2010/main" xmlns="" val="850816465"/>
      </p:ext>
    </p:extLst>
  </p:cSld>
  <p:clrMapOvr>
    <a:masterClrMapping/>
  </p:clrMapOvr>
  <mc:AlternateContent xmlns:mc="http://schemas.openxmlformats.org/markup-compatibility/2006">
    <mc:Choice xmlns:p14="http://schemas.microsoft.com/office/powerpoint/2010/main" xmlns="" Requires="p14">
      <p:transition spd="slow" p14:dur="1600">
        <p14:prism dir="r" isContent="1" isInverted="1"/>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17CCC8B5-BA84-425F-871E-F54582913BA0}" type="datetime1">
              <a:rPr lang="ar-SA" smtClean="0"/>
              <a:pPr/>
              <a:t>02/01/1438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4C4AAA60-B5B4-4371-B6B4-21BFE913F1AA}" type="slidenum">
              <a:rPr lang="ar-SA" smtClean="0"/>
              <a:pPr/>
              <a:t>‹#›</a:t>
            </a:fld>
            <a:endParaRPr lang="ar-SA"/>
          </a:p>
        </p:txBody>
      </p:sp>
    </p:spTree>
    <p:extLst>
      <p:ext uri="{BB962C8B-B14F-4D97-AF65-F5344CB8AC3E}">
        <p14:creationId xmlns:p14="http://schemas.microsoft.com/office/powerpoint/2010/main" xmlns="" val="1903739861"/>
      </p:ext>
    </p:extLst>
  </p:cSld>
  <p:clrMapOvr>
    <a:masterClrMapping/>
  </p:clrMapOvr>
  <mc:AlternateContent xmlns:mc="http://schemas.openxmlformats.org/markup-compatibility/2006">
    <mc:Choice xmlns:p14="http://schemas.microsoft.com/office/powerpoint/2010/main" xmlns="" Requires="p14">
      <p:transition spd="slow" p14:dur="1600">
        <p14:prism dir="r" isContent="1" isInverted="1"/>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AF19862A-2E1E-45E2-9EC6-39DD18526441}" type="datetime1">
              <a:rPr lang="ar-SA" smtClean="0"/>
              <a:pPr/>
              <a:t>02/01/1438</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4C4AAA60-B5B4-4371-B6B4-21BFE913F1AA}" type="slidenum">
              <a:rPr lang="ar-SA" smtClean="0"/>
              <a:pPr/>
              <a:t>‹#›</a:t>
            </a:fld>
            <a:endParaRPr lang="ar-SA"/>
          </a:p>
        </p:txBody>
      </p:sp>
    </p:spTree>
    <p:extLst>
      <p:ext uri="{BB962C8B-B14F-4D97-AF65-F5344CB8AC3E}">
        <p14:creationId xmlns:p14="http://schemas.microsoft.com/office/powerpoint/2010/main" xmlns="" val="851535315"/>
      </p:ext>
    </p:extLst>
  </p:cSld>
  <p:clrMapOvr>
    <a:masterClrMapping/>
  </p:clrMapOvr>
  <mc:AlternateContent xmlns:mc="http://schemas.openxmlformats.org/markup-compatibility/2006">
    <mc:Choice xmlns:p14="http://schemas.microsoft.com/office/powerpoint/2010/main" xmlns="" Requires="p14">
      <p:transition spd="slow" p14:dur="1600">
        <p14:prism dir="r" isContent="1" isInverted="1"/>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45861586-33E2-45E9-8791-B1C5704A01D3}" type="datetime1">
              <a:rPr lang="ar-SA" smtClean="0"/>
              <a:pPr/>
              <a:t>02/01/1438</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4C4AAA60-B5B4-4371-B6B4-21BFE913F1AA}" type="slidenum">
              <a:rPr lang="ar-SA" smtClean="0"/>
              <a:pPr/>
              <a:t>‹#›</a:t>
            </a:fld>
            <a:endParaRPr lang="ar-SA"/>
          </a:p>
        </p:txBody>
      </p:sp>
    </p:spTree>
    <p:extLst>
      <p:ext uri="{BB962C8B-B14F-4D97-AF65-F5344CB8AC3E}">
        <p14:creationId xmlns:p14="http://schemas.microsoft.com/office/powerpoint/2010/main" xmlns="" val="444345457"/>
      </p:ext>
    </p:extLst>
  </p:cSld>
  <p:clrMapOvr>
    <a:masterClrMapping/>
  </p:clrMapOvr>
  <mc:AlternateContent xmlns:mc="http://schemas.openxmlformats.org/markup-compatibility/2006">
    <mc:Choice xmlns:p14="http://schemas.microsoft.com/office/powerpoint/2010/main" xmlns="" Requires="p14">
      <p:transition spd="slow" p14:dur="1600">
        <p14:prism dir="r" isContent="1" isInverted="1"/>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D234F7B-6843-45B8-BFF1-3B69C9E25344}" type="datetime1">
              <a:rPr lang="ar-SA" smtClean="0"/>
              <a:pPr/>
              <a:t>02/01/1438</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4C4AAA60-B5B4-4371-B6B4-21BFE913F1AA}" type="slidenum">
              <a:rPr lang="ar-SA" smtClean="0"/>
              <a:pPr/>
              <a:t>‹#›</a:t>
            </a:fld>
            <a:endParaRPr lang="ar-SA"/>
          </a:p>
        </p:txBody>
      </p:sp>
    </p:spTree>
    <p:extLst>
      <p:ext uri="{BB962C8B-B14F-4D97-AF65-F5344CB8AC3E}">
        <p14:creationId xmlns:p14="http://schemas.microsoft.com/office/powerpoint/2010/main" xmlns="" val="1455187283"/>
      </p:ext>
    </p:extLst>
  </p:cSld>
  <p:clrMapOvr>
    <a:masterClrMapping/>
  </p:clrMapOvr>
  <mc:AlternateContent xmlns:mc="http://schemas.openxmlformats.org/markup-compatibility/2006">
    <mc:Choice xmlns:p14="http://schemas.microsoft.com/office/powerpoint/2010/main" xmlns="" Requires="p14">
      <p:transition spd="slow" p14:dur="1600">
        <p14:prism dir="r" isContent="1" isInverted="1"/>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49746B-3AD6-4EEE-AC30-9A8E7C2A52A1}" type="datetime1">
              <a:rPr lang="ar-SA" smtClean="0"/>
              <a:pPr/>
              <a:t>02/01/1438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4C4AAA60-B5B4-4371-B6B4-21BFE913F1AA}" type="slidenum">
              <a:rPr lang="ar-SA" smtClean="0"/>
              <a:pPr/>
              <a:t>‹#›</a:t>
            </a:fld>
            <a:endParaRPr lang="ar-SA"/>
          </a:p>
        </p:txBody>
      </p:sp>
    </p:spTree>
    <p:extLst>
      <p:ext uri="{BB962C8B-B14F-4D97-AF65-F5344CB8AC3E}">
        <p14:creationId xmlns:p14="http://schemas.microsoft.com/office/powerpoint/2010/main" xmlns="" val="1909238373"/>
      </p:ext>
    </p:extLst>
  </p:cSld>
  <p:clrMapOvr>
    <a:masterClrMapping/>
  </p:clrMapOvr>
  <mc:AlternateContent xmlns:mc="http://schemas.openxmlformats.org/markup-compatibility/2006">
    <mc:Choice xmlns:p14="http://schemas.microsoft.com/office/powerpoint/2010/main" xmlns="" Requires="p14">
      <p:transition spd="slow" p14:dur="1600">
        <p14:prism dir="r" isContent="1" isInverted="1"/>
      </p:transition>
    </mc:Choice>
    <mc:Fallback>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03770EC-6E12-452A-9E3F-F4AB0C4CE007}" type="datetime1">
              <a:rPr lang="ar-SA" smtClean="0"/>
              <a:pPr/>
              <a:t>02/01/1438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4C4AAA60-B5B4-4371-B6B4-21BFE913F1AA}" type="slidenum">
              <a:rPr lang="ar-SA" smtClean="0"/>
              <a:pPr/>
              <a:t>‹#›</a:t>
            </a:fld>
            <a:endParaRPr lang="ar-SA"/>
          </a:p>
        </p:txBody>
      </p:sp>
    </p:spTree>
    <p:extLst>
      <p:ext uri="{BB962C8B-B14F-4D97-AF65-F5344CB8AC3E}">
        <p14:creationId xmlns:p14="http://schemas.microsoft.com/office/powerpoint/2010/main" xmlns="" val="4191812016"/>
      </p:ext>
    </p:extLst>
  </p:cSld>
  <p:clrMapOvr>
    <a:masterClrMapping/>
  </p:clrMapOvr>
  <mc:AlternateContent xmlns:mc="http://schemas.openxmlformats.org/markup-compatibility/2006">
    <mc:Choice xmlns:p14="http://schemas.microsoft.com/office/powerpoint/2010/main" xmlns="" Requires="p14">
      <p:transition spd="slow" p14:dur="1600">
        <p14:prism dir="r" isContent="1" isInverted="1"/>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7CC42A75-6234-490A-9D59-52418ED909CF}" type="datetime1">
              <a:rPr lang="ar-SA" smtClean="0"/>
              <a:pPr/>
              <a:t>02/01/1438</a:t>
            </a:fld>
            <a:endParaRPr lang="ar-S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4C4AAA60-B5B4-4371-B6B4-21BFE913F1AA}" type="slidenum">
              <a:rPr lang="ar-SA" smtClean="0"/>
              <a:pPr/>
              <a:t>‹#›</a:t>
            </a:fld>
            <a:endParaRPr lang="ar-SA"/>
          </a:p>
        </p:txBody>
      </p:sp>
    </p:spTree>
    <p:extLst>
      <p:ext uri="{BB962C8B-B14F-4D97-AF65-F5344CB8AC3E}">
        <p14:creationId xmlns:p14="http://schemas.microsoft.com/office/powerpoint/2010/main" xmlns="" val="11711815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xmlns="" Requires="p14">
      <p:transition spd="slow" p14:dur="1600">
        <p14:prism dir="r" isContent="1" isInverted="1"/>
      </p:transition>
    </mc:Choice>
    <mc:Fallback>
      <p:transition spd="slow">
        <p:fade/>
      </p:transition>
    </mc:Fallback>
  </mc:AlternateContent>
  <p:hf hdr="0" ftr="0" dt="0"/>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audio" Target="../media/audio11.wav"/><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audio" Target="../media/audio21.wav"/><Relationship Id="rId2" Type="http://schemas.openxmlformats.org/officeDocument/2006/relationships/audio" Target="../media/audio2.wav"/><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audio" Target="../media/audio3.wav"/><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audio" Target="../media/audio11.wav"/><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audio" Target="../media/audio11.wav"/><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audio" Target="../media/audio11.wav"/><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audio" Target="../media/audio11.wav"/><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audio" Target="../media/audio11.wav"/><Relationship Id="rId2" Type="http://schemas.openxmlformats.org/officeDocument/2006/relationships/audio" Target="../media/audio1.wav"/><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611560" y="1412776"/>
            <a:ext cx="7560839" cy="4627016"/>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2" name="Title 1"/>
          <p:cNvSpPr>
            <a:spLocks noGrp="1"/>
          </p:cNvSpPr>
          <p:nvPr>
            <p:ph type="ctrTitle"/>
          </p:nvPr>
        </p:nvSpPr>
        <p:spPr>
          <a:xfrm>
            <a:off x="827584" y="404664"/>
            <a:ext cx="7772400" cy="1470025"/>
          </a:xfrm>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ar-SA" sz="4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النقود والبنوك والاسواق المالية (211 قصد)</a:t>
            </a:r>
            <a:endParaRPr lang="ar-SA" sz="40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4" name="Slide Number Placeholder 3"/>
          <p:cNvSpPr>
            <a:spLocks noGrp="1"/>
          </p:cNvSpPr>
          <p:nvPr>
            <p:ph type="sldNum" sz="quarter" idx="12"/>
          </p:nvPr>
        </p:nvSpPr>
        <p:spPr/>
        <p:txBody>
          <a:bodyPr/>
          <a:lstStyle/>
          <a:p>
            <a:fld id="{4C4AAA60-B5B4-4371-B6B4-21BFE913F1AA}" type="slidenum">
              <a:rPr lang="ar-SA" smtClean="0"/>
              <a:pPr/>
              <a:t>1</a:t>
            </a:fld>
            <a:endParaRPr lang="ar-SA"/>
          </a:p>
        </p:txBody>
      </p:sp>
    </p:spTree>
    <p:extLst>
      <p:ext uri="{BB962C8B-B14F-4D97-AF65-F5344CB8AC3E}">
        <p14:creationId xmlns:p14="http://schemas.microsoft.com/office/powerpoint/2010/main" xmlns="" val="3882440650"/>
      </p:ext>
    </p:extLst>
  </p:cSld>
  <p:clrMapOvr>
    <a:masterClrMapping/>
  </p:clrMapOvr>
  <mc:AlternateContent xmlns:mc="http://schemas.openxmlformats.org/markup-compatibility/2006">
    <mc:Choice xmlns:p14="http://schemas.microsoft.com/office/powerpoint/2010/main" xmlns="" Requires="p14">
      <p:transition spd="slow" p14:dur="1600" advTm="15000">
        <p14:prism dir="r" isContent="1" isInverted="1"/>
      </p:transition>
    </mc:Choice>
    <mc:Fallback>
      <p:transition spd="slow" advTm="1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p:cTn id="7" dur="1000" fill="hold"/>
                                        <p:tgtEl>
                                          <p:spTgt spid="1026"/>
                                        </p:tgtEl>
                                        <p:attrNameLst>
                                          <p:attrName>ppt_w</p:attrName>
                                        </p:attrNameLst>
                                      </p:cBhvr>
                                      <p:tavLst>
                                        <p:tav tm="0">
                                          <p:val>
                                            <p:fltVal val="0"/>
                                          </p:val>
                                        </p:tav>
                                        <p:tav tm="100000">
                                          <p:val>
                                            <p:strVal val="#ppt_w"/>
                                          </p:val>
                                        </p:tav>
                                      </p:tavLst>
                                    </p:anim>
                                    <p:anim calcmode="lin" valueType="num">
                                      <p:cBhvr>
                                        <p:cTn id="8" dur="1000" fill="hold"/>
                                        <p:tgtEl>
                                          <p:spTgt spid="1026"/>
                                        </p:tgtEl>
                                        <p:attrNameLst>
                                          <p:attrName>ppt_h</p:attrName>
                                        </p:attrNameLst>
                                      </p:cBhvr>
                                      <p:tavLst>
                                        <p:tav tm="0">
                                          <p:val>
                                            <p:fltVal val="0"/>
                                          </p:val>
                                        </p:tav>
                                        <p:tav tm="100000">
                                          <p:val>
                                            <p:strVal val="#ppt_h"/>
                                          </p:val>
                                        </p:tav>
                                      </p:tavLst>
                                    </p:anim>
                                    <p:animEffect transition="in" filter="fade">
                                      <p:cBhvr>
                                        <p:cTn id="9" dur="1000"/>
                                        <p:tgtEl>
                                          <p:spTgt spid="1026"/>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a:xfrm>
            <a:off x="622884" y="2789312"/>
            <a:ext cx="8229600" cy="820688"/>
          </a:xfrm>
          <a:prstGeom prst="rect">
            <a:avLst/>
          </a:prstGeom>
        </p:spPr>
        <p:txBody>
          <a:bodyPr vert="horz" lIns="91440" tIns="45720" rIns="91440" bIns="45720" rtlCol="1">
            <a:normAutofit/>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ar-SA" b="1" dirty="0" smtClean="0">
                <a:ln w="1905">
                  <a:solidFill>
                    <a:sysClr val="windowText" lastClr="000000"/>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الفصل </a:t>
            </a:r>
            <a:r>
              <a:rPr lang="ar-SA" b="1" dirty="0" smtClean="0">
                <a:ln w="1905">
                  <a:solidFill>
                    <a:sysClr val="windowText" lastClr="000000"/>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الخامس: النقود و الأنظمة النقدية</a:t>
            </a:r>
            <a:endParaRPr lang="ar-SA" b="1" dirty="0">
              <a:ln w="1905">
                <a:solidFill>
                  <a:sysClr val="windowText" lastClr="000000"/>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5" name="Content Placeholder 2"/>
          <p:cNvSpPr txBox="1">
            <a:spLocks/>
          </p:cNvSpPr>
          <p:nvPr/>
        </p:nvSpPr>
        <p:spPr>
          <a:xfrm>
            <a:off x="775284" y="2789312"/>
            <a:ext cx="8229600" cy="820688"/>
          </a:xfrm>
          <a:prstGeom prst="rect">
            <a:avLst/>
          </a:prstGeom>
        </p:spPr>
        <p:txBody>
          <a:bodyPr vert="horz" lIns="91440" tIns="45720" rIns="91440" bIns="45720" rtlCol="1">
            <a:normAutofit/>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ar-SA"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2" name="Slide Number Placeholder 1"/>
          <p:cNvSpPr>
            <a:spLocks noGrp="1"/>
          </p:cNvSpPr>
          <p:nvPr>
            <p:ph type="sldNum" sz="quarter" idx="12"/>
          </p:nvPr>
        </p:nvSpPr>
        <p:spPr/>
        <p:txBody>
          <a:bodyPr/>
          <a:lstStyle/>
          <a:p>
            <a:fld id="{4C4AAA60-B5B4-4371-B6B4-21BFE913F1AA}" type="slidenum">
              <a:rPr lang="ar-SA" smtClean="0"/>
              <a:pPr/>
              <a:t>2</a:t>
            </a:fld>
            <a:endParaRPr lang="ar-SA"/>
          </a:p>
        </p:txBody>
      </p:sp>
    </p:spTree>
    <p:extLst>
      <p:ext uri="{BB962C8B-B14F-4D97-AF65-F5344CB8AC3E}">
        <p14:creationId xmlns:p14="http://schemas.microsoft.com/office/powerpoint/2010/main" xmlns="" val="3330155427"/>
      </p:ext>
    </p:extLst>
  </p:cSld>
  <p:clrMapOvr>
    <a:masterClrMapping/>
  </p:clrMapOvr>
  <mc:AlternateContent xmlns:mc="http://schemas.openxmlformats.org/markup-compatibility/2006">
    <mc:Choice xmlns:p14="http://schemas.microsoft.com/office/powerpoint/2010/main" xmlns="" Requires="p14">
      <p:transition spd="slow" p14:dur="1600" advTm="15000">
        <p14:prism dir="r" isContent="1" isInverted="1"/>
        <p:sndAc>
          <p:stSnd>
            <p:snd r:embed="rId3" name="chimes.wav"/>
          </p:stSnd>
        </p:sndAc>
      </p:transition>
    </mc:Choice>
    <mc:Fallback>
      <p:transition spd="slow" advTm="15000">
        <p:fade/>
        <p:sndAc>
          <p:stSnd>
            <p:snd r:embed="rId2" name="chimes.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57300" y="1556792"/>
            <a:ext cx="8229600" cy="820688"/>
          </a:xfrm>
        </p:spPr>
        <p:txBody>
          <a:bodyPr>
            <a:normAutofit/>
          </a:bodyPr>
          <a:lstStyle/>
          <a:p>
            <a:r>
              <a:rPr lang="ar-SA" b="1" dirty="0">
                <a:ln>
                  <a:solidFill>
                    <a:sysClr val="windowText" lastClr="00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عناصر </a:t>
            </a:r>
            <a:r>
              <a:rPr lang="ar-SA" b="1" dirty="0" smtClean="0">
                <a:ln>
                  <a:solidFill>
                    <a:sysClr val="windowText" lastClr="00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الفصل الخامس:</a:t>
            </a:r>
            <a:endParaRPr lang="ar-SA" b="1" dirty="0">
              <a:ln>
                <a:solidFill>
                  <a:sysClr val="windowText" lastClr="00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4" name="Content Placeholder 2"/>
          <p:cNvSpPr txBox="1">
            <a:spLocks/>
          </p:cNvSpPr>
          <p:nvPr/>
        </p:nvSpPr>
        <p:spPr>
          <a:xfrm>
            <a:off x="622884" y="2276872"/>
            <a:ext cx="8229600" cy="820688"/>
          </a:xfrm>
          <a:prstGeom prst="rect">
            <a:avLst/>
          </a:prstGeom>
        </p:spPr>
        <p:txBody>
          <a:bodyPr vert="horz" lIns="91440" tIns="45720" rIns="91440" bIns="45720" rtlCol="1">
            <a:normAutofit/>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تعريف النقود</a:t>
            </a: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a:t>
            </a:r>
            <a:endPar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5" name="Content Placeholder 2"/>
          <p:cNvSpPr txBox="1">
            <a:spLocks/>
          </p:cNvSpPr>
          <p:nvPr/>
        </p:nvSpPr>
        <p:spPr>
          <a:xfrm>
            <a:off x="775284" y="2789312"/>
            <a:ext cx="8229600" cy="820688"/>
          </a:xfrm>
          <a:prstGeom prst="rect">
            <a:avLst/>
          </a:prstGeom>
        </p:spPr>
        <p:txBody>
          <a:bodyPr vert="horz" lIns="91440" tIns="45720" rIns="91440" bIns="45720" rtlCol="1">
            <a:normAutofit/>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ar-SA"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8" name="Content Placeholder 2"/>
          <p:cNvSpPr txBox="1">
            <a:spLocks/>
          </p:cNvSpPr>
          <p:nvPr/>
        </p:nvSpPr>
        <p:spPr>
          <a:xfrm>
            <a:off x="883718" y="2984978"/>
            <a:ext cx="8229600" cy="820688"/>
          </a:xfrm>
          <a:prstGeom prst="rect">
            <a:avLst/>
          </a:prstGeom>
        </p:spPr>
        <p:txBody>
          <a:bodyPr vert="horz" lIns="91440" tIns="45720" rIns="91440" bIns="45720" rtlCol="1">
            <a:normAutofit/>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 أنواع </a:t>
            </a:r>
            <a:r>
              <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النقود. </a:t>
            </a:r>
          </a:p>
        </p:txBody>
      </p:sp>
      <p:sp>
        <p:nvSpPr>
          <p:cNvPr id="11" name="Content Placeholder 2"/>
          <p:cNvSpPr txBox="1">
            <a:spLocks/>
          </p:cNvSpPr>
          <p:nvPr/>
        </p:nvSpPr>
        <p:spPr>
          <a:xfrm>
            <a:off x="886057" y="3723592"/>
            <a:ext cx="8229600" cy="793568"/>
          </a:xfrm>
          <a:prstGeom prst="rect">
            <a:avLst/>
          </a:prstGeom>
        </p:spPr>
        <p:txBody>
          <a:bodyPr vert="horz" lIns="91440" tIns="45720" rIns="91440" bIns="45720" rtlCol="1">
            <a:normAutofit/>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 وظائف </a:t>
            </a:r>
            <a:r>
              <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النقود</a:t>
            </a:r>
          </a:p>
        </p:txBody>
      </p:sp>
      <p:sp>
        <p:nvSpPr>
          <p:cNvPr id="12" name="Content Placeholder 2"/>
          <p:cNvSpPr txBox="1">
            <a:spLocks/>
          </p:cNvSpPr>
          <p:nvPr/>
        </p:nvSpPr>
        <p:spPr>
          <a:xfrm>
            <a:off x="886057" y="4509120"/>
            <a:ext cx="8229600" cy="733658"/>
          </a:xfrm>
          <a:prstGeom prst="rect">
            <a:avLst/>
          </a:prstGeom>
        </p:spPr>
        <p:txBody>
          <a:bodyPr vert="horz" lIns="91440" tIns="45720" rIns="91440" bIns="45720" rtlCol="1">
            <a:normAutofit/>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 القواعد </a:t>
            </a:r>
            <a:r>
              <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النقدية</a:t>
            </a:r>
          </a:p>
        </p:txBody>
      </p:sp>
      <p:sp>
        <p:nvSpPr>
          <p:cNvPr id="6" name="Slide Number Placeholder 5"/>
          <p:cNvSpPr>
            <a:spLocks noGrp="1"/>
          </p:cNvSpPr>
          <p:nvPr>
            <p:ph type="sldNum" sz="quarter" idx="12"/>
          </p:nvPr>
        </p:nvSpPr>
        <p:spPr/>
        <p:txBody>
          <a:bodyPr/>
          <a:lstStyle/>
          <a:p>
            <a:fld id="{4C4AAA60-B5B4-4371-B6B4-21BFE913F1AA}" type="slidenum">
              <a:rPr lang="ar-SA" smtClean="0"/>
              <a:pPr/>
              <a:t>3</a:t>
            </a:fld>
            <a:endParaRPr lang="ar-SA"/>
          </a:p>
        </p:txBody>
      </p:sp>
    </p:spTree>
    <p:extLst>
      <p:ext uri="{BB962C8B-B14F-4D97-AF65-F5344CB8AC3E}">
        <p14:creationId xmlns:p14="http://schemas.microsoft.com/office/powerpoint/2010/main" xmlns="" val="3238827095"/>
      </p:ext>
    </p:extLst>
  </p:cSld>
  <p:clrMapOvr>
    <a:masterClrMapping/>
  </p:clrMapOvr>
  <mc:AlternateContent xmlns:mc="http://schemas.openxmlformats.org/markup-compatibility/2006">
    <mc:Choice xmlns:p14="http://schemas.microsoft.com/office/powerpoint/2010/main" xmlns="" Requires="p14">
      <p:transition spd="slow" p14:dur="1600" advClick="0" advTm="15000">
        <p14:prism dir="r" isContent="1" isInverted="1"/>
        <p:sndAc>
          <p:stSnd>
            <p:snd r:embed="rId3" name="drumroll.wav"/>
          </p:stSnd>
        </p:sndAc>
      </p:transition>
    </mc:Choice>
    <mc:Fallback>
      <p:transition spd="slow" advClick="0" advTm="15000">
        <p:fade/>
        <p:sndAc>
          <p:stSnd>
            <p:snd r:embed="rId2" name="drumroll.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3">
                                            <p:txEl>
                                              <p:pRg st="0" end="0"/>
                                            </p:txEl>
                                          </p:spTgt>
                                        </p:tgtEl>
                                        <p:attrNameLst>
                                          <p:attrName>ppt_x</p:attrName>
                                          <p:attrName>ppt_y</p:attrName>
                                        </p:attrNameLst>
                                      </p:cBhvr>
                                    </p:animMotion>
                                    <p:animRot by="1500000">
                                      <p:cBhvr>
                                        <p:cTn id="7" dur="125" fill="hold">
                                          <p:stCondLst>
                                            <p:cond delay="0"/>
                                          </p:stCondLst>
                                        </p:cTn>
                                        <p:tgtEl>
                                          <p:spTgt spid="3">
                                            <p:txEl>
                                              <p:pRg st="0" end="0"/>
                                            </p:txEl>
                                          </p:spTgt>
                                        </p:tgtEl>
                                        <p:attrNameLst>
                                          <p:attrName>r</p:attrName>
                                        </p:attrNameLst>
                                      </p:cBhvr>
                                    </p:animRot>
                                    <p:animRot by="-1500000">
                                      <p:cBhvr>
                                        <p:cTn id="8" dur="125" fill="hold">
                                          <p:stCondLst>
                                            <p:cond delay="125"/>
                                          </p:stCondLst>
                                        </p:cTn>
                                        <p:tgtEl>
                                          <p:spTgt spid="3">
                                            <p:txEl>
                                              <p:pRg st="0" end="0"/>
                                            </p:txEl>
                                          </p:spTgt>
                                        </p:tgtEl>
                                        <p:attrNameLst>
                                          <p:attrName>r</p:attrName>
                                        </p:attrNameLst>
                                      </p:cBhvr>
                                    </p:animRot>
                                    <p:animRot by="-1500000">
                                      <p:cBhvr>
                                        <p:cTn id="9" dur="125" fill="hold">
                                          <p:stCondLst>
                                            <p:cond delay="250"/>
                                          </p:stCondLst>
                                        </p:cTn>
                                        <p:tgtEl>
                                          <p:spTgt spid="3">
                                            <p:txEl>
                                              <p:pRg st="0" end="0"/>
                                            </p:txEl>
                                          </p:spTgt>
                                        </p:tgtEl>
                                        <p:attrNameLst>
                                          <p:attrName>r</p:attrName>
                                        </p:attrNameLst>
                                      </p:cBhvr>
                                    </p:animRot>
                                    <p:animRot by="1500000">
                                      <p:cBhvr>
                                        <p:cTn id="10" dur="125" fill="hold">
                                          <p:stCondLst>
                                            <p:cond delay="375"/>
                                          </p:stCondLst>
                                        </p:cTn>
                                        <p:tgtEl>
                                          <p:spTgt spid="3">
                                            <p:txEl>
                                              <p:pRg st="0" end="0"/>
                                            </p:txEl>
                                          </p:spTgt>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ppt_w</p:attrName>
                                        </p:attrNameLst>
                                      </p:cBhvr>
                                      <p:tavLst>
                                        <p:tav tm="0">
                                          <p:val>
                                            <p:fltVal val="0"/>
                                          </p:val>
                                        </p:tav>
                                        <p:tav tm="100000">
                                          <p:val>
                                            <p:strVal val="#ppt_w"/>
                                          </p:val>
                                        </p:tav>
                                      </p:tavLst>
                                    </p:anim>
                                    <p:anim calcmode="lin" valueType="num">
                                      <p:cBhvr>
                                        <p:cTn id="16" dur="500" fill="hold"/>
                                        <p:tgtEl>
                                          <p:spTgt spid="4"/>
                                        </p:tgtEl>
                                        <p:attrNameLst>
                                          <p:attrName>ppt_h</p:attrName>
                                        </p:attrNameLst>
                                      </p:cBhvr>
                                      <p:tavLst>
                                        <p:tav tm="0">
                                          <p:val>
                                            <p:fltVal val="0"/>
                                          </p:val>
                                        </p:tav>
                                        <p:tav tm="100000">
                                          <p:val>
                                            <p:strVal val="#ppt_h"/>
                                          </p:val>
                                        </p:tav>
                                      </p:tavLst>
                                    </p:anim>
                                    <p:animEffect transition="in" filter="fade">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500" fill="hold"/>
                                        <p:tgtEl>
                                          <p:spTgt spid="8"/>
                                        </p:tgtEl>
                                        <p:attrNameLst>
                                          <p:attrName>ppt_w</p:attrName>
                                        </p:attrNameLst>
                                      </p:cBhvr>
                                      <p:tavLst>
                                        <p:tav tm="0">
                                          <p:val>
                                            <p:fltVal val="0"/>
                                          </p:val>
                                        </p:tav>
                                        <p:tav tm="100000">
                                          <p:val>
                                            <p:strVal val="#ppt_w"/>
                                          </p:val>
                                        </p:tav>
                                      </p:tavLst>
                                    </p:anim>
                                    <p:anim calcmode="lin" valueType="num">
                                      <p:cBhvr>
                                        <p:cTn id="23" dur="500" fill="hold"/>
                                        <p:tgtEl>
                                          <p:spTgt spid="8"/>
                                        </p:tgtEl>
                                        <p:attrNameLst>
                                          <p:attrName>ppt_h</p:attrName>
                                        </p:attrNameLst>
                                      </p:cBhvr>
                                      <p:tavLst>
                                        <p:tav tm="0">
                                          <p:val>
                                            <p:fltVal val="0"/>
                                          </p:val>
                                        </p:tav>
                                        <p:tav tm="100000">
                                          <p:val>
                                            <p:strVal val="#ppt_h"/>
                                          </p:val>
                                        </p:tav>
                                      </p:tavLst>
                                    </p:anim>
                                    <p:animEffect transition="in" filter="fade">
                                      <p:cBhvr>
                                        <p:cTn id="24" dur="500"/>
                                        <p:tgtEl>
                                          <p:spTgt spid="8"/>
                                        </p:tgtEl>
                                      </p:cBhvr>
                                    </p:animEffect>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grpId="0" nodeType="click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p:cTn id="29" dur="500" fill="hold"/>
                                        <p:tgtEl>
                                          <p:spTgt spid="11"/>
                                        </p:tgtEl>
                                        <p:attrNameLst>
                                          <p:attrName>ppt_w</p:attrName>
                                        </p:attrNameLst>
                                      </p:cBhvr>
                                      <p:tavLst>
                                        <p:tav tm="0">
                                          <p:val>
                                            <p:fltVal val="0"/>
                                          </p:val>
                                        </p:tav>
                                        <p:tav tm="100000">
                                          <p:val>
                                            <p:strVal val="#ppt_w"/>
                                          </p:val>
                                        </p:tav>
                                      </p:tavLst>
                                    </p:anim>
                                    <p:anim calcmode="lin" valueType="num">
                                      <p:cBhvr>
                                        <p:cTn id="30" dur="500" fill="hold"/>
                                        <p:tgtEl>
                                          <p:spTgt spid="11"/>
                                        </p:tgtEl>
                                        <p:attrNameLst>
                                          <p:attrName>ppt_h</p:attrName>
                                        </p:attrNameLst>
                                      </p:cBhvr>
                                      <p:tavLst>
                                        <p:tav tm="0">
                                          <p:val>
                                            <p:fltVal val="0"/>
                                          </p:val>
                                        </p:tav>
                                        <p:tav tm="100000">
                                          <p:val>
                                            <p:strVal val="#ppt_h"/>
                                          </p:val>
                                        </p:tav>
                                      </p:tavLst>
                                    </p:anim>
                                    <p:animEffect transition="in" filter="fade">
                                      <p:cBhvr>
                                        <p:cTn id="31" dur="500"/>
                                        <p:tgtEl>
                                          <p:spTgt spid="11"/>
                                        </p:tgtEl>
                                      </p:cBhvr>
                                    </p:animEffect>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grpId="0" nodeType="clickEffect">
                                  <p:stCondLst>
                                    <p:cond delay="0"/>
                                  </p:stCondLst>
                                  <p:childTnLst>
                                    <p:set>
                                      <p:cBhvr>
                                        <p:cTn id="35" dur="1" fill="hold">
                                          <p:stCondLst>
                                            <p:cond delay="0"/>
                                          </p:stCondLst>
                                        </p:cTn>
                                        <p:tgtEl>
                                          <p:spTgt spid="12"/>
                                        </p:tgtEl>
                                        <p:attrNameLst>
                                          <p:attrName>style.visibility</p:attrName>
                                        </p:attrNameLst>
                                      </p:cBhvr>
                                      <p:to>
                                        <p:strVal val="visible"/>
                                      </p:to>
                                    </p:set>
                                    <p:anim calcmode="lin" valueType="num">
                                      <p:cBhvr>
                                        <p:cTn id="36" dur="500" fill="hold"/>
                                        <p:tgtEl>
                                          <p:spTgt spid="12"/>
                                        </p:tgtEl>
                                        <p:attrNameLst>
                                          <p:attrName>ppt_w</p:attrName>
                                        </p:attrNameLst>
                                      </p:cBhvr>
                                      <p:tavLst>
                                        <p:tav tm="0">
                                          <p:val>
                                            <p:fltVal val="0"/>
                                          </p:val>
                                        </p:tav>
                                        <p:tav tm="100000">
                                          <p:val>
                                            <p:strVal val="#ppt_w"/>
                                          </p:val>
                                        </p:tav>
                                      </p:tavLst>
                                    </p:anim>
                                    <p:anim calcmode="lin" valueType="num">
                                      <p:cBhvr>
                                        <p:cTn id="37" dur="500" fill="hold"/>
                                        <p:tgtEl>
                                          <p:spTgt spid="12"/>
                                        </p:tgtEl>
                                        <p:attrNameLst>
                                          <p:attrName>ppt_h</p:attrName>
                                        </p:attrNameLst>
                                      </p:cBhvr>
                                      <p:tavLst>
                                        <p:tav tm="0">
                                          <p:val>
                                            <p:fltVal val="0"/>
                                          </p:val>
                                        </p:tav>
                                        <p:tav tm="100000">
                                          <p:val>
                                            <p:strVal val="#ppt_h"/>
                                          </p:val>
                                        </p:tav>
                                      </p:tavLst>
                                    </p:anim>
                                    <p:animEffect transition="in" filter="fade">
                                      <p:cBhvr>
                                        <p:cTn id="38"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P spid="8" grpId="0"/>
      <p:bldP spid="11" grpId="0"/>
      <p:bldP spid="1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a:xfrm>
            <a:off x="775284" y="2789312"/>
            <a:ext cx="8229600" cy="820688"/>
          </a:xfrm>
          <a:prstGeom prst="rect">
            <a:avLst/>
          </a:prstGeom>
        </p:spPr>
        <p:txBody>
          <a:bodyPr vert="horz" lIns="91440" tIns="45720" rIns="91440" bIns="45720" rtlCol="1">
            <a:normAutofit/>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ar-SA"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8" name="Content Placeholder 2"/>
          <p:cNvSpPr txBox="1">
            <a:spLocks/>
          </p:cNvSpPr>
          <p:nvPr/>
        </p:nvSpPr>
        <p:spPr>
          <a:xfrm>
            <a:off x="400704" y="1295400"/>
            <a:ext cx="8229600" cy="820688"/>
          </a:xfrm>
          <a:prstGeom prst="rect">
            <a:avLst/>
          </a:prstGeom>
        </p:spPr>
        <p:txBody>
          <a:bodyPr vert="horz" lIns="91440" tIns="45720" rIns="91440" bIns="45720" rtlCol="1">
            <a:normAutofit/>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sz="2800" b="1" dirty="0">
                <a:ln>
                  <a:solidFill>
                    <a:schemeClr val="tx1"/>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النقود هي كل ما يلقي قبولا لدي الناس للقيام بالوظائف الثلاث </a:t>
            </a:r>
            <a:r>
              <a:rPr lang="ar-SA" sz="2800" b="1" dirty="0" smtClean="0">
                <a:ln>
                  <a:solidFill>
                    <a:schemeClr val="tx1"/>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للنقود:</a:t>
            </a:r>
            <a:endParaRPr lang="ar-SA" sz="2800" b="1" dirty="0">
              <a:ln>
                <a:solidFill>
                  <a:schemeClr val="tx1"/>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11" name="Content Placeholder 2"/>
          <p:cNvSpPr txBox="1">
            <a:spLocks/>
          </p:cNvSpPr>
          <p:nvPr/>
        </p:nvSpPr>
        <p:spPr>
          <a:xfrm>
            <a:off x="503150" y="2514600"/>
            <a:ext cx="8229600" cy="1081600"/>
          </a:xfrm>
          <a:prstGeom prst="rect">
            <a:avLst/>
          </a:prstGeom>
        </p:spPr>
        <p:txBody>
          <a:bodyPr vert="horz" lIns="91440" tIns="45720" rIns="91440" bIns="45720" rtlCol="1">
            <a:normAutofit/>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 وسيط للتبادل.  </a:t>
            </a:r>
            <a:endParaRPr lang="ar-SA" sz="2800" b="1" dirty="0">
              <a:ln>
                <a:solidFill>
                  <a:srgbClr val="FF0000"/>
                </a:solidFill>
                <a:prstDash val="solid"/>
              </a:ln>
              <a:effectLst>
                <a:outerShdw blurRad="88000" dist="50800" dir="5040000" algn="tl">
                  <a:schemeClr val="accent4">
                    <a:tint val="80000"/>
                    <a:satMod val="250000"/>
                    <a:alpha val="45000"/>
                  </a:schemeClr>
                </a:outerShdw>
              </a:effectLst>
            </a:endParaRPr>
          </a:p>
        </p:txBody>
      </p:sp>
      <p:sp>
        <p:nvSpPr>
          <p:cNvPr id="12" name="Content Placeholder 2"/>
          <p:cNvSpPr txBox="1">
            <a:spLocks/>
          </p:cNvSpPr>
          <p:nvPr/>
        </p:nvSpPr>
        <p:spPr>
          <a:xfrm>
            <a:off x="485376" y="3657600"/>
            <a:ext cx="8229600" cy="733658"/>
          </a:xfrm>
          <a:prstGeom prst="rect">
            <a:avLst/>
          </a:prstGeom>
        </p:spPr>
        <p:txBody>
          <a:bodyPr vert="horz" lIns="91440" tIns="45720" rIns="91440" bIns="45720" rtlCol="1">
            <a:normAutofit/>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 مقياس </a:t>
            </a: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موحد للقيمة (مقارنة بالمقايضة)  </a:t>
            </a:r>
            <a:endPar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13" name="Content Placeholder 2"/>
          <p:cNvSpPr txBox="1">
            <a:spLocks/>
          </p:cNvSpPr>
          <p:nvPr/>
        </p:nvSpPr>
        <p:spPr>
          <a:xfrm>
            <a:off x="503150" y="4876800"/>
            <a:ext cx="8229600" cy="1080120"/>
          </a:xfrm>
          <a:prstGeom prst="rect">
            <a:avLst/>
          </a:prstGeom>
        </p:spPr>
        <p:txBody>
          <a:bodyPr vert="horz" lIns="91440" tIns="45720" rIns="91440" bIns="45720" rtlCol="1">
            <a:normAutofit/>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 مخزن </a:t>
            </a: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للقيمة ( للقوة الشرائية) </a:t>
            </a:r>
            <a:endPar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7" name="Slide Number Placeholder 6"/>
          <p:cNvSpPr>
            <a:spLocks noGrp="1"/>
          </p:cNvSpPr>
          <p:nvPr>
            <p:ph type="sldNum" sz="quarter" idx="12"/>
          </p:nvPr>
        </p:nvSpPr>
        <p:spPr/>
        <p:txBody>
          <a:bodyPr/>
          <a:lstStyle/>
          <a:p>
            <a:fld id="{4C4AAA60-B5B4-4371-B6B4-21BFE913F1AA}" type="slidenum">
              <a:rPr lang="ar-SA" smtClean="0"/>
              <a:pPr/>
              <a:t>4</a:t>
            </a:fld>
            <a:endParaRPr lang="ar-SA"/>
          </a:p>
        </p:txBody>
      </p:sp>
    </p:spTree>
    <p:extLst>
      <p:ext uri="{BB962C8B-B14F-4D97-AF65-F5344CB8AC3E}">
        <p14:creationId xmlns:p14="http://schemas.microsoft.com/office/powerpoint/2010/main" xmlns="" val="1789882508"/>
      </p:ext>
    </p:extLst>
  </p:cSld>
  <p:clrMapOvr>
    <a:masterClrMapping/>
  </p:clrMapOvr>
  <p:transition spd="slow" advClick="0" advTm="4000">
    <p:fade/>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 calcmode="lin" valueType="num">
                                      <p:cBhvr>
                                        <p:cTn id="14" dur="500" fill="hold"/>
                                        <p:tgtEl>
                                          <p:spTgt spid="11"/>
                                        </p:tgtEl>
                                        <p:attrNameLst>
                                          <p:attrName>ppt_w</p:attrName>
                                        </p:attrNameLst>
                                      </p:cBhvr>
                                      <p:tavLst>
                                        <p:tav tm="0">
                                          <p:val>
                                            <p:fltVal val="0"/>
                                          </p:val>
                                        </p:tav>
                                        <p:tav tm="100000">
                                          <p:val>
                                            <p:strVal val="#ppt_w"/>
                                          </p:val>
                                        </p:tav>
                                      </p:tavLst>
                                    </p:anim>
                                    <p:anim calcmode="lin" valueType="num">
                                      <p:cBhvr>
                                        <p:cTn id="15" dur="500" fill="hold"/>
                                        <p:tgtEl>
                                          <p:spTgt spid="11"/>
                                        </p:tgtEl>
                                        <p:attrNameLst>
                                          <p:attrName>ppt_h</p:attrName>
                                        </p:attrNameLst>
                                      </p:cBhvr>
                                      <p:tavLst>
                                        <p:tav tm="0">
                                          <p:val>
                                            <p:fltVal val="0"/>
                                          </p:val>
                                        </p:tav>
                                        <p:tav tm="100000">
                                          <p:val>
                                            <p:strVal val="#ppt_h"/>
                                          </p:val>
                                        </p:tav>
                                      </p:tavLst>
                                    </p:anim>
                                    <p:animEffect transition="in" filter="fade">
                                      <p:cBhvr>
                                        <p:cTn id="16" dur="500"/>
                                        <p:tgtEl>
                                          <p:spTgt spid="11"/>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p:cTn id="21" dur="500" fill="hold"/>
                                        <p:tgtEl>
                                          <p:spTgt spid="12"/>
                                        </p:tgtEl>
                                        <p:attrNameLst>
                                          <p:attrName>ppt_w</p:attrName>
                                        </p:attrNameLst>
                                      </p:cBhvr>
                                      <p:tavLst>
                                        <p:tav tm="0">
                                          <p:val>
                                            <p:fltVal val="0"/>
                                          </p:val>
                                        </p:tav>
                                        <p:tav tm="100000">
                                          <p:val>
                                            <p:strVal val="#ppt_w"/>
                                          </p:val>
                                        </p:tav>
                                      </p:tavLst>
                                    </p:anim>
                                    <p:anim calcmode="lin" valueType="num">
                                      <p:cBhvr>
                                        <p:cTn id="22" dur="500" fill="hold"/>
                                        <p:tgtEl>
                                          <p:spTgt spid="12"/>
                                        </p:tgtEl>
                                        <p:attrNameLst>
                                          <p:attrName>ppt_h</p:attrName>
                                        </p:attrNameLst>
                                      </p:cBhvr>
                                      <p:tavLst>
                                        <p:tav tm="0">
                                          <p:val>
                                            <p:fltVal val="0"/>
                                          </p:val>
                                        </p:tav>
                                        <p:tav tm="100000">
                                          <p:val>
                                            <p:strVal val="#ppt_h"/>
                                          </p:val>
                                        </p:tav>
                                      </p:tavLst>
                                    </p:anim>
                                    <p:animEffect transition="in" filter="fade">
                                      <p:cBhvr>
                                        <p:cTn id="23" dur="500"/>
                                        <p:tgtEl>
                                          <p:spTgt spid="12"/>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nodeType="click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p:cTn id="28" dur="500" fill="hold"/>
                                        <p:tgtEl>
                                          <p:spTgt spid="13"/>
                                        </p:tgtEl>
                                        <p:attrNameLst>
                                          <p:attrName>ppt_w</p:attrName>
                                        </p:attrNameLst>
                                      </p:cBhvr>
                                      <p:tavLst>
                                        <p:tav tm="0">
                                          <p:val>
                                            <p:fltVal val="0"/>
                                          </p:val>
                                        </p:tav>
                                        <p:tav tm="100000">
                                          <p:val>
                                            <p:strVal val="#ppt_w"/>
                                          </p:val>
                                        </p:tav>
                                      </p:tavLst>
                                    </p:anim>
                                    <p:anim calcmode="lin" valueType="num">
                                      <p:cBhvr>
                                        <p:cTn id="29" dur="500" fill="hold"/>
                                        <p:tgtEl>
                                          <p:spTgt spid="13"/>
                                        </p:tgtEl>
                                        <p:attrNameLst>
                                          <p:attrName>ppt_h</p:attrName>
                                        </p:attrNameLst>
                                      </p:cBhvr>
                                      <p:tavLst>
                                        <p:tav tm="0">
                                          <p:val>
                                            <p:fltVal val="0"/>
                                          </p:val>
                                        </p:tav>
                                        <p:tav tm="100000">
                                          <p:val>
                                            <p:strVal val="#ppt_h"/>
                                          </p:val>
                                        </p:tav>
                                      </p:tavLst>
                                    </p:anim>
                                    <p:animEffect transition="in" filter="fade">
                                      <p:cBhvr>
                                        <p:cTn id="3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p:bldP spid="1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0779" y="779512"/>
            <a:ext cx="8229600" cy="820688"/>
          </a:xfrm>
        </p:spPr>
        <p:txBody>
          <a:bodyPr>
            <a:normAutofit/>
          </a:bodyPr>
          <a:lstStyle/>
          <a:p>
            <a:r>
              <a:rPr lang="ar-SA" b="1" dirty="0">
                <a:ln>
                  <a:solidFill>
                    <a:sysClr val="windowText" lastClr="00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تعريف النقود: </a:t>
            </a:r>
          </a:p>
        </p:txBody>
      </p:sp>
      <p:sp>
        <p:nvSpPr>
          <p:cNvPr id="4" name="Content Placeholder 2"/>
          <p:cNvSpPr txBox="1">
            <a:spLocks/>
          </p:cNvSpPr>
          <p:nvPr/>
        </p:nvSpPr>
        <p:spPr>
          <a:xfrm>
            <a:off x="786263" y="2514600"/>
            <a:ext cx="7976737" cy="820688"/>
          </a:xfrm>
          <a:prstGeom prst="rect">
            <a:avLst/>
          </a:prstGeom>
        </p:spPr>
        <p:txBody>
          <a:bodyPr vert="horz" lIns="91440" tIns="45720" rIns="91440" bIns="45720" rtlCol="1">
            <a:noAutofit/>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sz="2800" b="1" dirty="0" smtClean="0"/>
              <a:t>التعريف العملي:</a:t>
            </a:r>
            <a:r>
              <a:rPr lang="ar-SA" sz="2800" b="1" dirty="0" smtClean="0">
                <a:ln>
                  <a:solidFill>
                    <a:schemeClr val="tx1"/>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هناك ثلاث مفاهيم للنقود تختلف كل منها عن الأخر حسب درجة السيولة:</a:t>
            </a:r>
          </a:p>
          <a:p>
            <a:pPr marL="0" indent="0">
              <a:buNone/>
            </a:pPr>
            <a:endPar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11" name="Content Placeholder 2"/>
          <p:cNvSpPr txBox="1">
            <a:spLocks/>
          </p:cNvSpPr>
          <p:nvPr/>
        </p:nvSpPr>
        <p:spPr>
          <a:xfrm>
            <a:off x="96410" y="3733800"/>
            <a:ext cx="8895190" cy="1136840"/>
          </a:xfrm>
          <a:prstGeom prst="rect">
            <a:avLst/>
          </a:prstGeom>
        </p:spPr>
        <p:txBody>
          <a:bodyPr vert="horz" lIns="91440" tIns="45720" rIns="91440" bIns="45720" rtlCol="1">
            <a:normAutofit fontScale="92500"/>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 </a:t>
            </a:r>
            <a:r>
              <a:rPr lang="en-GB"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M1</a:t>
            </a: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 هي </a:t>
            </a:r>
            <a:r>
              <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أكثر الأصول سيولة وتشمل البنكنوت المتداول </a:t>
            </a: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a:t>
            </a: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والشيكات (والشيكات السياحية) </a:t>
            </a:r>
            <a:r>
              <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والحسابات الجارية وأيضا النقود المعدنية المساعدة</a:t>
            </a: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a:t>
            </a:r>
            <a:endPar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12" name="Content Placeholder 2"/>
          <p:cNvSpPr txBox="1">
            <a:spLocks/>
          </p:cNvSpPr>
          <p:nvPr/>
        </p:nvSpPr>
        <p:spPr>
          <a:xfrm>
            <a:off x="76200" y="4800600"/>
            <a:ext cx="9067800" cy="730210"/>
          </a:xfrm>
          <a:prstGeom prst="rect">
            <a:avLst/>
          </a:prstGeom>
        </p:spPr>
        <p:txBody>
          <a:bodyPr vert="horz" lIns="91440" tIns="45720" rIns="91440" bIns="45720" rtlCol="1">
            <a:normAutofit fontScale="92500"/>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  </a:t>
            </a:r>
            <a:r>
              <a:rPr lang="en-GB"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M2 </a:t>
            </a: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 وتشمل </a:t>
            </a:r>
            <a:r>
              <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بالإضافة </a:t>
            </a:r>
            <a:r>
              <a:rPr lang="en-GB"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M1 </a:t>
            </a: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الودائع </a:t>
            </a: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الادخارية والزمنية </a:t>
            </a:r>
            <a:r>
              <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قصيرة الأجل.</a:t>
            </a:r>
          </a:p>
        </p:txBody>
      </p:sp>
      <p:sp>
        <p:nvSpPr>
          <p:cNvPr id="13" name="Content Placeholder 2"/>
          <p:cNvSpPr txBox="1">
            <a:spLocks/>
          </p:cNvSpPr>
          <p:nvPr/>
        </p:nvSpPr>
        <p:spPr>
          <a:xfrm>
            <a:off x="516434" y="5410200"/>
            <a:ext cx="8627566" cy="1072798"/>
          </a:xfrm>
          <a:prstGeom prst="rect">
            <a:avLst/>
          </a:prstGeom>
        </p:spPr>
        <p:txBody>
          <a:bodyPr vert="horz" lIns="91440" tIns="45720" rIns="91440" bIns="45720" rtlCol="1">
            <a:normAutofit/>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  </a:t>
            </a:r>
            <a:r>
              <a:rPr lang="en-GB"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M3</a:t>
            </a:r>
            <a:r>
              <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a:t>
            </a:r>
            <a:r>
              <a:rPr lang="en-GB"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a:t>
            </a: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تشمل </a:t>
            </a:r>
            <a:r>
              <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بالإضافة ل </a:t>
            </a:r>
            <a:r>
              <a:rPr lang="en-GB"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M2</a:t>
            </a:r>
            <a:r>
              <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الودائع الادخارية الأقل سيولة </a:t>
            </a: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كالودائع </a:t>
            </a: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طويلة الاجل والودائع </a:t>
            </a:r>
            <a:r>
              <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بالعملات </a:t>
            </a: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الاجنبية (شبه النقود).</a:t>
            </a:r>
            <a:endPar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5" name="Slide Number Placeholder 4"/>
          <p:cNvSpPr>
            <a:spLocks noGrp="1"/>
          </p:cNvSpPr>
          <p:nvPr>
            <p:ph type="sldNum" sz="quarter" idx="12"/>
          </p:nvPr>
        </p:nvSpPr>
        <p:spPr/>
        <p:txBody>
          <a:bodyPr/>
          <a:lstStyle/>
          <a:p>
            <a:fld id="{4C4AAA60-B5B4-4371-B6B4-21BFE913F1AA}" type="slidenum">
              <a:rPr lang="ar-SA" smtClean="0"/>
              <a:pPr/>
              <a:t>5</a:t>
            </a:fld>
            <a:endParaRPr lang="ar-SA"/>
          </a:p>
        </p:txBody>
      </p:sp>
      <p:sp>
        <p:nvSpPr>
          <p:cNvPr id="10" name="Content Placeholder 2"/>
          <p:cNvSpPr txBox="1">
            <a:spLocks/>
          </p:cNvSpPr>
          <p:nvPr/>
        </p:nvSpPr>
        <p:spPr>
          <a:xfrm>
            <a:off x="838200" y="1541512"/>
            <a:ext cx="7976737" cy="820688"/>
          </a:xfrm>
          <a:prstGeom prst="rect">
            <a:avLst/>
          </a:prstGeom>
        </p:spPr>
        <p:txBody>
          <a:bodyPr vert="horz" lIns="91440" tIns="45720" rIns="91440" bIns="45720" rtlCol="1">
            <a:noAutofit/>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sz="2800" b="1" dirty="0" smtClean="0"/>
              <a:t>التعريف النظري:</a:t>
            </a:r>
            <a:r>
              <a:rPr lang="ar-SA" sz="2800" b="1" dirty="0" smtClean="0">
                <a:ln>
                  <a:solidFill>
                    <a:schemeClr val="tx1"/>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a:t>
            </a:r>
            <a:r>
              <a:rPr lang="ar-SA" sz="2800" b="1" dirty="0" smtClean="0">
                <a:ln>
                  <a:solidFill>
                    <a:schemeClr val="tx1"/>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كل مايلقى قبولاً عاماً و وسيطاً للتبادل و قضاء الديون (ليس بالضرورة لها قيمة ذاتية)</a:t>
            </a:r>
            <a:endParaRPr lang="ar-SA" sz="2800" b="1" dirty="0" smtClean="0">
              <a:ln>
                <a:solidFill>
                  <a:schemeClr val="tx1"/>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a:p>
            <a:pPr marL="0" indent="0">
              <a:buNone/>
            </a:pPr>
            <a:endPar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Tree>
    <p:extLst>
      <p:ext uri="{BB962C8B-B14F-4D97-AF65-F5344CB8AC3E}">
        <p14:creationId xmlns:p14="http://schemas.microsoft.com/office/powerpoint/2010/main" xmlns="" val="2326229832"/>
      </p:ext>
    </p:extLst>
  </p:cSld>
  <p:clrMapOvr>
    <a:masterClrMapping/>
  </p:clrMapOvr>
  <mc:AlternateContent xmlns:mc="http://schemas.openxmlformats.org/markup-compatibility/2006">
    <mc:Choice xmlns:p14="http://schemas.microsoft.com/office/powerpoint/2010/main" xmlns="" Requires="p14">
      <p:transition spd="slow" p14:dur="1600" advClick="0" advTm="15000">
        <p14:prism dir="r" isContent="1" isInverted="1"/>
        <p:sndAc>
          <p:stSnd>
            <p:snd r:embed="rId3" name="chimes.wav"/>
          </p:stSnd>
        </p:sndAc>
      </p:transition>
    </mc:Choice>
    <mc:Fallback>
      <p:transition spd="slow" advClick="0" advTm="15000">
        <p:fade/>
        <p:sndAc>
          <p:stSnd>
            <p:snd r:embed="rId2" name="chimes.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3">
                                            <p:txEl>
                                              <p:pRg st="0" end="0"/>
                                            </p:txEl>
                                          </p:spTgt>
                                        </p:tgtEl>
                                        <p:attrNameLst>
                                          <p:attrName>ppt_x</p:attrName>
                                          <p:attrName>ppt_y</p:attrName>
                                        </p:attrNameLst>
                                      </p:cBhvr>
                                    </p:animMotion>
                                    <p:animRot by="1500000">
                                      <p:cBhvr>
                                        <p:cTn id="7" dur="125" fill="hold">
                                          <p:stCondLst>
                                            <p:cond delay="0"/>
                                          </p:stCondLst>
                                        </p:cTn>
                                        <p:tgtEl>
                                          <p:spTgt spid="3">
                                            <p:txEl>
                                              <p:pRg st="0" end="0"/>
                                            </p:txEl>
                                          </p:spTgt>
                                        </p:tgtEl>
                                        <p:attrNameLst>
                                          <p:attrName>r</p:attrName>
                                        </p:attrNameLst>
                                      </p:cBhvr>
                                    </p:animRot>
                                    <p:animRot by="-1500000">
                                      <p:cBhvr>
                                        <p:cTn id="8" dur="125" fill="hold">
                                          <p:stCondLst>
                                            <p:cond delay="125"/>
                                          </p:stCondLst>
                                        </p:cTn>
                                        <p:tgtEl>
                                          <p:spTgt spid="3">
                                            <p:txEl>
                                              <p:pRg st="0" end="0"/>
                                            </p:txEl>
                                          </p:spTgt>
                                        </p:tgtEl>
                                        <p:attrNameLst>
                                          <p:attrName>r</p:attrName>
                                        </p:attrNameLst>
                                      </p:cBhvr>
                                    </p:animRot>
                                    <p:animRot by="-1500000">
                                      <p:cBhvr>
                                        <p:cTn id="9" dur="125" fill="hold">
                                          <p:stCondLst>
                                            <p:cond delay="250"/>
                                          </p:stCondLst>
                                        </p:cTn>
                                        <p:tgtEl>
                                          <p:spTgt spid="3">
                                            <p:txEl>
                                              <p:pRg st="0" end="0"/>
                                            </p:txEl>
                                          </p:spTgt>
                                        </p:tgtEl>
                                        <p:attrNameLst>
                                          <p:attrName>r</p:attrName>
                                        </p:attrNameLst>
                                      </p:cBhvr>
                                    </p:animRot>
                                    <p:animRot by="1500000">
                                      <p:cBhvr>
                                        <p:cTn id="10" dur="125" fill="hold">
                                          <p:stCondLst>
                                            <p:cond delay="375"/>
                                          </p:stCondLst>
                                        </p:cTn>
                                        <p:tgtEl>
                                          <p:spTgt spid="3">
                                            <p:txEl>
                                              <p:pRg st="0" end="0"/>
                                            </p:txEl>
                                          </p:spTgt>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ppt_w</p:attrName>
                                        </p:attrNameLst>
                                      </p:cBhvr>
                                      <p:tavLst>
                                        <p:tav tm="0">
                                          <p:val>
                                            <p:fltVal val="0"/>
                                          </p:val>
                                        </p:tav>
                                        <p:tav tm="100000">
                                          <p:val>
                                            <p:strVal val="#ppt_w"/>
                                          </p:val>
                                        </p:tav>
                                      </p:tavLst>
                                    </p:anim>
                                    <p:anim calcmode="lin" valueType="num">
                                      <p:cBhvr>
                                        <p:cTn id="16" dur="500" fill="hold"/>
                                        <p:tgtEl>
                                          <p:spTgt spid="4"/>
                                        </p:tgtEl>
                                        <p:attrNameLst>
                                          <p:attrName>ppt_h</p:attrName>
                                        </p:attrNameLst>
                                      </p:cBhvr>
                                      <p:tavLst>
                                        <p:tav tm="0">
                                          <p:val>
                                            <p:fltVal val="0"/>
                                          </p:val>
                                        </p:tav>
                                        <p:tav tm="100000">
                                          <p:val>
                                            <p:strVal val="#ppt_h"/>
                                          </p:val>
                                        </p:tav>
                                      </p:tavLst>
                                    </p:anim>
                                    <p:animEffect transition="in" filter="fade">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p:cTn id="22" dur="500" fill="hold"/>
                                        <p:tgtEl>
                                          <p:spTgt spid="11"/>
                                        </p:tgtEl>
                                        <p:attrNameLst>
                                          <p:attrName>ppt_w</p:attrName>
                                        </p:attrNameLst>
                                      </p:cBhvr>
                                      <p:tavLst>
                                        <p:tav tm="0">
                                          <p:val>
                                            <p:fltVal val="0"/>
                                          </p:val>
                                        </p:tav>
                                        <p:tav tm="100000">
                                          <p:val>
                                            <p:strVal val="#ppt_w"/>
                                          </p:val>
                                        </p:tav>
                                      </p:tavLst>
                                    </p:anim>
                                    <p:anim calcmode="lin" valueType="num">
                                      <p:cBhvr>
                                        <p:cTn id="23" dur="500" fill="hold"/>
                                        <p:tgtEl>
                                          <p:spTgt spid="11"/>
                                        </p:tgtEl>
                                        <p:attrNameLst>
                                          <p:attrName>ppt_h</p:attrName>
                                        </p:attrNameLst>
                                      </p:cBhvr>
                                      <p:tavLst>
                                        <p:tav tm="0">
                                          <p:val>
                                            <p:fltVal val="0"/>
                                          </p:val>
                                        </p:tav>
                                        <p:tav tm="100000">
                                          <p:val>
                                            <p:strVal val="#ppt_h"/>
                                          </p:val>
                                        </p:tav>
                                      </p:tavLst>
                                    </p:anim>
                                    <p:animEffect transition="in" filter="fade">
                                      <p:cBhvr>
                                        <p:cTn id="24" dur="500"/>
                                        <p:tgtEl>
                                          <p:spTgt spid="11"/>
                                        </p:tgtEl>
                                      </p:cBhvr>
                                    </p:animEffect>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grpId="0" nodeType="click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Effect transition="in" filter="fade">
                                      <p:cBhvr>
                                        <p:cTn id="31" dur="500"/>
                                        <p:tgtEl>
                                          <p:spTgt spid="12"/>
                                        </p:tgtEl>
                                      </p:cBhvr>
                                    </p:animEffect>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grpId="0" nodeType="clickEffect">
                                  <p:stCondLst>
                                    <p:cond delay="0"/>
                                  </p:stCondLst>
                                  <p:childTnLst>
                                    <p:set>
                                      <p:cBhvr>
                                        <p:cTn id="35" dur="1" fill="hold">
                                          <p:stCondLst>
                                            <p:cond delay="0"/>
                                          </p:stCondLst>
                                        </p:cTn>
                                        <p:tgtEl>
                                          <p:spTgt spid="13"/>
                                        </p:tgtEl>
                                        <p:attrNameLst>
                                          <p:attrName>style.visibility</p:attrName>
                                        </p:attrNameLst>
                                      </p:cBhvr>
                                      <p:to>
                                        <p:strVal val="visible"/>
                                      </p:to>
                                    </p:set>
                                    <p:anim calcmode="lin" valueType="num">
                                      <p:cBhvr>
                                        <p:cTn id="36" dur="500" fill="hold"/>
                                        <p:tgtEl>
                                          <p:spTgt spid="13"/>
                                        </p:tgtEl>
                                        <p:attrNameLst>
                                          <p:attrName>ppt_w</p:attrName>
                                        </p:attrNameLst>
                                      </p:cBhvr>
                                      <p:tavLst>
                                        <p:tav tm="0">
                                          <p:val>
                                            <p:fltVal val="0"/>
                                          </p:val>
                                        </p:tav>
                                        <p:tav tm="100000">
                                          <p:val>
                                            <p:strVal val="#ppt_w"/>
                                          </p:val>
                                        </p:tav>
                                      </p:tavLst>
                                    </p:anim>
                                    <p:anim calcmode="lin" valueType="num">
                                      <p:cBhvr>
                                        <p:cTn id="37" dur="500" fill="hold"/>
                                        <p:tgtEl>
                                          <p:spTgt spid="13"/>
                                        </p:tgtEl>
                                        <p:attrNameLst>
                                          <p:attrName>ppt_h</p:attrName>
                                        </p:attrNameLst>
                                      </p:cBhvr>
                                      <p:tavLst>
                                        <p:tav tm="0">
                                          <p:val>
                                            <p:fltVal val="0"/>
                                          </p:val>
                                        </p:tav>
                                        <p:tav tm="100000">
                                          <p:val>
                                            <p:strVal val="#ppt_h"/>
                                          </p:val>
                                        </p:tav>
                                      </p:tavLst>
                                    </p:anim>
                                    <p:animEffect transition="in" filter="fade">
                                      <p:cBhvr>
                                        <p:cTn id="38" dur="500"/>
                                        <p:tgtEl>
                                          <p:spTgt spid="13"/>
                                        </p:tgtEl>
                                      </p:cBhvr>
                                    </p:animEffect>
                                  </p:childTnLst>
                                </p:cTn>
                              </p:par>
                            </p:childTnLst>
                          </p:cTn>
                        </p:par>
                      </p:childTnLst>
                    </p:cTn>
                  </p:par>
                  <p:par>
                    <p:cTn id="39" fill="hold">
                      <p:stCondLst>
                        <p:cond delay="indefinite"/>
                      </p:stCondLst>
                      <p:childTnLst>
                        <p:par>
                          <p:cTn id="40" fill="hold">
                            <p:stCondLst>
                              <p:cond delay="0"/>
                            </p:stCondLst>
                            <p:childTnLst>
                              <p:par>
                                <p:cTn id="41" presetID="53" presetClass="entr" presetSubtype="16" fill="hold" grpId="0" nodeType="click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p:cTn id="43" dur="500" fill="hold"/>
                                        <p:tgtEl>
                                          <p:spTgt spid="10"/>
                                        </p:tgtEl>
                                        <p:attrNameLst>
                                          <p:attrName>ppt_w</p:attrName>
                                        </p:attrNameLst>
                                      </p:cBhvr>
                                      <p:tavLst>
                                        <p:tav tm="0">
                                          <p:val>
                                            <p:fltVal val="0"/>
                                          </p:val>
                                        </p:tav>
                                        <p:tav tm="100000">
                                          <p:val>
                                            <p:strVal val="#ppt_w"/>
                                          </p:val>
                                        </p:tav>
                                      </p:tavLst>
                                    </p:anim>
                                    <p:anim calcmode="lin" valueType="num">
                                      <p:cBhvr>
                                        <p:cTn id="44" dur="500" fill="hold"/>
                                        <p:tgtEl>
                                          <p:spTgt spid="10"/>
                                        </p:tgtEl>
                                        <p:attrNameLst>
                                          <p:attrName>ppt_h</p:attrName>
                                        </p:attrNameLst>
                                      </p:cBhvr>
                                      <p:tavLst>
                                        <p:tav tm="0">
                                          <p:val>
                                            <p:fltVal val="0"/>
                                          </p:val>
                                        </p:tav>
                                        <p:tav tm="100000">
                                          <p:val>
                                            <p:strVal val="#ppt_h"/>
                                          </p:val>
                                        </p:tav>
                                      </p:tavLst>
                                    </p:anim>
                                    <p:animEffect transition="in" filter="fade">
                                      <p:cBhvr>
                                        <p:cTn id="4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P spid="11" grpId="0"/>
      <p:bldP spid="12" grpId="0"/>
      <p:bldP spid="13" grpId="0"/>
      <p:bldP spid="1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0779" y="685800"/>
            <a:ext cx="8229600" cy="820688"/>
          </a:xfrm>
        </p:spPr>
        <p:txBody>
          <a:bodyPr>
            <a:normAutofit/>
          </a:bodyPr>
          <a:lstStyle/>
          <a:p>
            <a:r>
              <a:rPr lang="ar-SA" b="1" dirty="0">
                <a:ln>
                  <a:solidFill>
                    <a:sysClr val="windowText" lastClr="00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أنواع النقود:</a:t>
            </a:r>
          </a:p>
        </p:txBody>
      </p:sp>
      <p:sp>
        <p:nvSpPr>
          <p:cNvPr id="4" name="Content Placeholder 2"/>
          <p:cNvSpPr txBox="1">
            <a:spLocks/>
          </p:cNvSpPr>
          <p:nvPr/>
        </p:nvSpPr>
        <p:spPr>
          <a:xfrm>
            <a:off x="1187623" y="1447800"/>
            <a:ext cx="7184651" cy="820688"/>
          </a:xfrm>
          <a:prstGeom prst="rect">
            <a:avLst/>
          </a:prstGeom>
        </p:spPr>
        <p:txBody>
          <a:bodyPr vert="horz" lIns="91440" tIns="45720" rIns="91440" bIns="45720" rtlCol="1">
            <a:noAutofit/>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sz="24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1. النقود </a:t>
            </a:r>
            <a:r>
              <a:rPr lang="ar-SA" sz="24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السلعية: (قمح وتوابل .../ ذهب و فضة / تحولت لايصالات و نقود نائبة)</a:t>
            </a:r>
            <a:endParaRPr lang="ar-SA" sz="24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5" name="Content Placeholder 2"/>
          <p:cNvSpPr txBox="1">
            <a:spLocks/>
          </p:cNvSpPr>
          <p:nvPr/>
        </p:nvSpPr>
        <p:spPr>
          <a:xfrm>
            <a:off x="775284" y="2789312"/>
            <a:ext cx="8229600" cy="820688"/>
          </a:xfrm>
          <a:prstGeom prst="rect">
            <a:avLst/>
          </a:prstGeom>
        </p:spPr>
        <p:txBody>
          <a:bodyPr vert="horz" lIns="91440" tIns="45720" rIns="91440" bIns="45720" rtlCol="1">
            <a:normAutofit/>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ar-SA"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8" name="Content Placeholder 2"/>
          <p:cNvSpPr txBox="1">
            <a:spLocks/>
          </p:cNvSpPr>
          <p:nvPr/>
        </p:nvSpPr>
        <p:spPr>
          <a:xfrm>
            <a:off x="179512" y="2438400"/>
            <a:ext cx="8229600" cy="820688"/>
          </a:xfrm>
          <a:prstGeom prst="rect">
            <a:avLst/>
          </a:prstGeom>
        </p:spPr>
        <p:txBody>
          <a:bodyPr vert="horz" lIns="91440" tIns="45720" rIns="91440" bIns="45720" rtlCol="1">
            <a:noAutofit/>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sz="24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2. النقود </a:t>
            </a:r>
            <a:r>
              <a:rPr lang="ar-SA" sz="24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الائتمانية</a:t>
            </a:r>
            <a:r>
              <a:rPr lang="ar-SA" sz="24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a:t>
            </a:r>
            <a:r>
              <a:rPr lang="ar-SA" sz="2400" b="1" dirty="0" smtClean="0">
                <a:ln>
                  <a:solidFill>
                    <a:schemeClr val="tx1"/>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وهي </a:t>
            </a:r>
            <a:r>
              <a:rPr lang="ar-SA" sz="2400" b="1" dirty="0">
                <a:ln>
                  <a:solidFill>
                    <a:schemeClr val="tx1"/>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لا تستمد قيمتا من ذاتها ولكن من قبول الأفراد </a:t>
            </a:r>
            <a:r>
              <a:rPr lang="ar-SA" sz="2400" b="1" dirty="0" smtClean="0">
                <a:ln>
                  <a:solidFill>
                    <a:schemeClr val="tx1"/>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لها </a:t>
            </a:r>
            <a:r>
              <a:rPr lang="ar-SA" sz="2400" b="1" dirty="0">
                <a:ln>
                  <a:solidFill>
                    <a:schemeClr val="tx1"/>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في </a:t>
            </a:r>
            <a:r>
              <a:rPr lang="ar-SA" sz="2400" b="1" dirty="0" smtClean="0">
                <a:ln>
                  <a:solidFill>
                    <a:schemeClr val="tx1"/>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تعاملاتهم </a:t>
            </a:r>
            <a:r>
              <a:rPr lang="ar-SA" sz="2400" b="1" dirty="0">
                <a:ln>
                  <a:solidFill>
                    <a:schemeClr val="tx1"/>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وقد مرت بالمراحل (وهي كذلك أنواعها) التالية:</a:t>
            </a:r>
          </a:p>
        </p:txBody>
      </p:sp>
      <p:sp>
        <p:nvSpPr>
          <p:cNvPr id="11" name="Content Placeholder 2"/>
          <p:cNvSpPr txBox="1">
            <a:spLocks/>
          </p:cNvSpPr>
          <p:nvPr/>
        </p:nvSpPr>
        <p:spPr>
          <a:xfrm>
            <a:off x="142674" y="3581400"/>
            <a:ext cx="8229600" cy="682429"/>
          </a:xfrm>
          <a:prstGeom prst="rect">
            <a:avLst/>
          </a:prstGeom>
        </p:spPr>
        <p:txBody>
          <a:bodyPr vert="horz" lIns="91440" tIns="45720" rIns="91440" bIns="45720" rtlCol="1">
            <a:normAutofit/>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 النقود </a:t>
            </a: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الورقية (الزام قانوني)</a:t>
            </a:r>
            <a:r>
              <a:rPr lang="ar-SA" sz="2800" b="1" dirty="0" smtClean="0">
                <a:ln>
                  <a:solidFill>
                    <a:srgbClr val="FF0000"/>
                  </a:solidFill>
                  <a:prstDash val="solid"/>
                </a:ln>
                <a:effectLst>
                  <a:outerShdw blurRad="88000" dist="50800" dir="5040000" algn="tl">
                    <a:schemeClr val="accent4">
                      <a:tint val="80000"/>
                      <a:satMod val="250000"/>
                      <a:alpha val="45000"/>
                    </a:schemeClr>
                  </a:outerShdw>
                </a:effectLst>
              </a:rPr>
              <a:t>           </a:t>
            </a:r>
            <a:endPar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9" name="Content Placeholder 2"/>
          <p:cNvSpPr txBox="1">
            <a:spLocks/>
          </p:cNvSpPr>
          <p:nvPr/>
        </p:nvSpPr>
        <p:spPr>
          <a:xfrm>
            <a:off x="142674" y="4419600"/>
            <a:ext cx="8229600" cy="682429"/>
          </a:xfrm>
          <a:prstGeom prst="rect">
            <a:avLst/>
          </a:prstGeom>
        </p:spPr>
        <p:txBody>
          <a:bodyPr vert="horz" lIns="91440" tIns="45720" rIns="91440" bIns="45720" rtlCol="1">
            <a:normAutofit/>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 نقود </a:t>
            </a: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الودائع (مثل الشيكات و لكن بدون الزام قانوني) </a:t>
            </a: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a:t>
            </a:r>
            <a:endPar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10" name="Content Placeholder 2"/>
          <p:cNvSpPr txBox="1">
            <a:spLocks/>
          </p:cNvSpPr>
          <p:nvPr/>
        </p:nvSpPr>
        <p:spPr>
          <a:xfrm>
            <a:off x="142674" y="5257800"/>
            <a:ext cx="8229600" cy="682429"/>
          </a:xfrm>
          <a:prstGeom prst="rect">
            <a:avLst/>
          </a:prstGeom>
        </p:spPr>
        <p:txBody>
          <a:bodyPr vert="horz" lIns="91440" tIns="45720" rIns="91440" bIns="45720" rtlCol="1">
            <a:normAutofit/>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a:t>
            </a:r>
            <a:r>
              <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النقود </a:t>
            </a: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الالكترونية (اسلوب للدفع مثل نظام سريع 1997)   </a:t>
            </a:r>
            <a:endPar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6" name="Slide Number Placeholder 5"/>
          <p:cNvSpPr>
            <a:spLocks noGrp="1"/>
          </p:cNvSpPr>
          <p:nvPr>
            <p:ph type="sldNum" sz="quarter" idx="12"/>
          </p:nvPr>
        </p:nvSpPr>
        <p:spPr/>
        <p:txBody>
          <a:bodyPr/>
          <a:lstStyle/>
          <a:p>
            <a:fld id="{4C4AAA60-B5B4-4371-B6B4-21BFE913F1AA}" type="slidenum">
              <a:rPr lang="ar-SA" smtClean="0"/>
              <a:pPr/>
              <a:t>6</a:t>
            </a:fld>
            <a:endParaRPr lang="ar-SA"/>
          </a:p>
        </p:txBody>
      </p:sp>
    </p:spTree>
    <p:extLst>
      <p:ext uri="{BB962C8B-B14F-4D97-AF65-F5344CB8AC3E}">
        <p14:creationId xmlns:p14="http://schemas.microsoft.com/office/powerpoint/2010/main" xmlns="" val="499928259"/>
      </p:ext>
    </p:extLst>
  </p:cSld>
  <p:clrMapOvr>
    <a:masterClrMapping/>
  </p:clrMapOvr>
  <mc:AlternateContent xmlns:mc="http://schemas.openxmlformats.org/markup-compatibility/2006">
    <mc:Choice xmlns:p14="http://schemas.microsoft.com/office/powerpoint/2010/main" xmlns="" Requires="p14">
      <p:transition spd="slow" p14:dur="1600" advTm="15000">
        <p14:prism dir="r" isContent="1" isInverted="1"/>
        <p:sndAc>
          <p:stSnd>
            <p:snd r:embed="rId3" name="chimes.wav"/>
          </p:stSnd>
        </p:sndAc>
      </p:transition>
    </mc:Choice>
    <mc:Fallback>
      <p:transition spd="slow" advTm="15000">
        <p:fade/>
        <p:sndAc>
          <p:stSnd>
            <p:snd r:embed="rId2" name="chimes.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3">
                                            <p:txEl>
                                              <p:pRg st="0" end="0"/>
                                            </p:txEl>
                                          </p:spTgt>
                                        </p:tgtEl>
                                        <p:attrNameLst>
                                          <p:attrName>ppt_x</p:attrName>
                                          <p:attrName>ppt_y</p:attrName>
                                        </p:attrNameLst>
                                      </p:cBhvr>
                                    </p:animMotion>
                                    <p:animRot by="1500000">
                                      <p:cBhvr>
                                        <p:cTn id="7" dur="125" fill="hold">
                                          <p:stCondLst>
                                            <p:cond delay="0"/>
                                          </p:stCondLst>
                                        </p:cTn>
                                        <p:tgtEl>
                                          <p:spTgt spid="3">
                                            <p:txEl>
                                              <p:pRg st="0" end="0"/>
                                            </p:txEl>
                                          </p:spTgt>
                                        </p:tgtEl>
                                        <p:attrNameLst>
                                          <p:attrName>r</p:attrName>
                                        </p:attrNameLst>
                                      </p:cBhvr>
                                    </p:animRot>
                                    <p:animRot by="-1500000">
                                      <p:cBhvr>
                                        <p:cTn id="8" dur="125" fill="hold">
                                          <p:stCondLst>
                                            <p:cond delay="125"/>
                                          </p:stCondLst>
                                        </p:cTn>
                                        <p:tgtEl>
                                          <p:spTgt spid="3">
                                            <p:txEl>
                                              <p:pRg st="0" end="0"/>
                                            </p:txEl>
                                          </p:spTgt>
                                        </p:tgtEl>
                                        <p:attrNameLst>
                                          <p:attrName>r</p:attrName>
                                        </p:attrNameLst>
                                      </p:cBhvr>
                                    </p:animRot>
                                    <p:animRot by="-1500000">
                                      <p:cBhvr>
                                        <p:cTn id="9" dur="125" fill="hold">
                                          <p:stCondLst>
                                            <p:cond delay="250"/>
                                          </p:stCondLst>
                                        </p:cTn>
                                        <p:tgtEl>
                                          <p:spTgt spid="3">
                                            <p:txEl>
                                              <p:pRg st="0" end="0"/>
                                            </p:txEl>
                                          </p:spTgt>
                                        </p:tgtEl>
                                        <p:attrNameLst>
                                          <p:attrName>r</p:attrName>
                                        </p:attrNameLst>
                                      </p:cBhvr>
                                    </p:animRot>
                                    <p:animRot by="1500000">
                                      <p:cBhvr>
                                        <p:cTn id="10" dur="125" fill="hold">
                                          <p:stCondLst>
                                            <p:cond delay="375"/>
                                          </p:stCondLst>
                                        </p:cTn>
                                        <p:tgtEl>
                                          <p:spTgt spid="3">
                                            <p:txEl>
                                              <p:pRg st="0" end="0"/>
                                            </p:txEl>
                                          </p:spTgt>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ppt_w</p:attrName>
                                        </p:attrNameLst>
                                      </p:cBhvr>
                                      <p:tavLst>
                                        <p:tav tm="0">
                                          <p:val>
                                            <p:fltVal val="0"/>
                                          </p:val>
                                        </p:tav>
                                        <p:tav tm="100000">
                                          <p:val>
                                            <p:strVal val="#ppt_w"/>
                                          </p:val>
                                        </p:tav>
                                      </p:tavLst>
                                    </p:anim>
                                    <p:anim calcmode="lin" valueType="num">
                                      <p:cBhvr>
                                        <p:cTn id="16" dur="500" fill="hold"/>
                                        <p:tgtEl>
                                          <p:spTgt spid="4"/>
                                        </p:tgtEl>
                                        <p:attrNameLst>
                                          <p:attrName>ppt_h</p:attrName>
                                        </p:attrNameLst>
                                      </p:cBhvr>
                                      <p:tavLst>
                                        <p:tav tm="0">
                                          <p:val>
                                            <p:fltVal val="0"/>
                                          </p:val>
                                        </p:tav>
                                        <p:tav tm="100000">
                                          <p:val>
                                            <p:strVal val="#ppt_h"/>
                                          </p:val>
                                        </p:tav>
                                      </p:tavLst>
                                    </p:anim>
                                    <p:animEffect transition="in" filter="fade">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500" fill="hold"/>
                                        <p:tgtEl>
                                          <p:spTgt spid="8"/>
                                        </p:tgtEl>
                                        <p:attrNameLst>
                                          <p:attrName>ppt_w</p:attrName>
                                        </p:attrNameLst>
                                      </p:cBhvr>
                                      <p:tavLst>
                                        <p:tav tm="0">
                                          <p:val>
                                            <p:fltVal val="0"/>
                                          </p:val>
                                        </p:tav>
                                        <p:tav tm="100000">
                                          <p:val>
                                            <p:strVal val="#ppt_w"/>
                                          </p:val>
                                        </p:tav>
                                      </p:tavLst>
                                    </p:anim>
                                    <p:anim calcmode="lin" valueType="num">
                                      <p:cBhvr>
                                        <p:cTn id="23" dur="500" fill="hold"/>
                                        <p:tgtEl>
                                          <p:spTgt spid="8"/>
                                        </p:tgtEl>
                                        <p:attrNameLst>
                                          <p:attrName>ppt_h</p:attrName>
                                        </p:attrNameLst>
                                      </p:cBhvr>
                                      <p:tavLst>
                                        <p:tav tm="0">
                                          <p:val>
                                            <p:fltVal val="0"/>
                                          </p:val>
                                        </p:tav>
                                        <p:tav tm="100000">
                                          <p:val>
                                            <p:strVal val="#ppt_h"/>
                                          </p:val>
                                        </p:tav>
                                      </p:tavLst>
                                    </p:anim>
                                    <p:animEffect transition="in" filter="fade">
                                      <p:cBhvr>
                                        <p:cTn id="24" dur="500"/>
                                        <p:tgtEl>
                                          <p:spTgt spid="8"/>
                                        </p:tgtEl>
                                      </p:cBhvr>
                                    </p:animEffect>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grpId="0" nodeType="click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p:cTn id="29" dur="500" fill="hold"/>
                                        <p:tgtEl>
                                          <p:spTgt spid="11"/>
                                        </p:tgtEl>
                                        <p:attrNameLst>
                                          <p:attrName>ppt_w</p:attrName>
                                        </p:attrNameLst>
                                      </p:cBhvr>
                                      <p:tavLst>
                                        <p:tav tm="0">
                                          <p:val>
                                            <p:fltVal val="0"/>
                                          </p:val>
                                        </p:tav>
                                        <p:tav tm="100000">
                                          <p:val>
                                            <p:strVal val="#ppt_w"/>
                                          </p:val>
                                        </p:tav>
                                      </p:tavLst>
                                    </p:anim>
                                    <p:anim calcmode="lin" valueType="num">
                                      <p:cBhvr>
                                        <p:cTn id="30" dur="500" fill="hold"/>
                                        <p:tgtEl>
                                          <p:spTgt spid="11"/>
                                        </p:tgtEl>
                                        <p:attrNameLst>
                                          <p:attrName>ppt_h</p:attrName>
                                        </p:attrNameLst>
                                      </p:cBhvr>
                                      <p:tavLst>
                                        <p:tav tm="0">
                                          <p:val>
                                            <p:fltVal val="0"/>
                                          </p:val>
                                        </p:tav>
                                        <p:tav tm="100000">
                                          <p:val>
                                            <p:strVal val="#ppt_h"/>
                                          </p:val>
                                        </p:tav>
                                      </p:tavLst>
                                    </p:anim>
                                    <p:animEffect transition="in" filter="fade">
                                      <p:cBhvr>
                                        <p:cTn id="31" dur="500"/>
                                        <p:tgtEl>
                                          <p:spTgt spid="11"/>
                                        </p:tgtEl>
                                      </p:cBhvr>
                                    </p:animEffect>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grpId="0" nodeType="clickEffect">
                                  <p:stCondLst>
                                    <p:cond delay="0"/>
                                  </p:stCondLst>
                                  <p:childTnLst>
                                    <p:set>
                                      <p:cBhvr>
                                        <p:cTn id="35" dur="1" fill="hold">
                                          <p:stCondLst>
                                            <p:cond delay="0"/>
                                          </p:stCondLst>
                                        </p:cTn>
                                        <p:tgtEl>
                                          <p:spTgt spid="9"/>
                                        </p:tgtEl>
                                        <p:attrNameLst>
                                          <p:attrName>style.visibility</p:attrName>
                                        </p:attrNameLst>
                                      </p:cBhvr>
                                      <p:to>
                                        <p:strVal val="visible"/>
                                      </p:to>
                                    </p:set>
                                    <p:anim calcmode="lin" valueType="num">
                                      <p:cBhvr>
                                        <p:cTn id="36" dur="500" fill="hold"/>
                                        <p:tgtEl>
                                          <p:spTgt spid="9"/>
                                        </p:tgtEl>
                                        <p:attrNameLst>
                                          <p:attrName>ppt_w</p:attrName>
                                        </p:attrNameLst>
                                      </p:cBhvr>
                                      <p:tavLst>
                                        <p:tav tm="0">
                                          <p:val>
                                            <p:fltVal val="0"/>
                                          </p:val>
                                        </p:tav>
                                        <p:tav tm="100000">
                                          <p:val>
                                            <p:strVal val="#ppt_w"/>
                                          </p:val>
                                        </p:tav>
                                      </p:tavLst>
                                    </p:anim>
                                    <p:anim calcmode="lin" valueType="num">
                                      <p:cBhvr>
                                        <p:cTn id="37" dur="500" fill="hold"/>
                                        <p:tgtEl>
                                          <p:spTgt spid="9"/>
                                        </p:tgtEl>
                                        <p:attrNameLst>
                                          <p:attrName>ppt_h</p:attrName>
                                        </p:attrNameLst>
                                      </p:cBhvr>
                                      <p:tavLst>
                                        <p:tav tm="0">
                                          <p:val>
                                            <p:fltVal val="0"/>
                                          </p:val>
                                        </p:tav>
                                        <p:tav tm="100000">
                                          <p:val>
                                            <p:strVal val="#ppt_h"/>
                                          </p:val>
                                        </p:tav>
                                      </p:tavLst>
                                    </p:anim>
                                    <p:animEffect transition="in" filter="fade">
                                      <p:cBhvr>
                                        <p:cTn id="38" dur="500"/>
                                        <p:tgtEl>
                                          <p:spTgt spid="9"/>
                                        </p:tgtEl>
                                      </p:cBhvr>
                                    </p:animEffect>
                                  </p:childTnLst>
                                </p:cTn>
                              </p:par>
                            </p:childTnLst>
                          </p:cTn>
                        </p:par>
                      </p:childTnLst>
                    </p:cTn>
                  </p:par>
                  <p:par>
                    <p:cTn id="39" fill="hold">
                      <p:stCondLst>
                        <p:cond delay="indefinite"/>
                      </p:stCondLst>
                      <p:childTnLst>
                        <p:par>
                          <p:cTn id="40" fill="hold">
                            <p:stCondLst>
                              <p:cond delay="0"/>
                            </p:stCondLst>
                            <p:childTnLst>
                              <p:par>
                                <p:cTn id="41" presetID="53" presetClass="entr" presetSubtype="16" fill="hold" grpId="0" nodeType="click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p:cTn id="43" dur="500" fill="hold"/>
                                        <p:tgtEl>
                                          <p:spTgt spid="10"/>
                                        </p:tgtEl>
                                        <p:attrNameLst>
                                          <p:attrName>ppt_w</p:attrName>
                                        </p:attrNameLst>
                                      </p:cBhvr>
                                      <p:tavLst>
                                        <p:tav tm="0">
                                          <p:val>
                                            <p:fltVal val="0"/>
                                          </p:val>
                                        </p:tav>
                                        <p:tav tm="100000">
                                          <p:val>
                                            <p:strVal val="#ppt_w"/>
                                          </p:val>
                                        </p:tav>
                                      </p:tavLst>
                                    </p:anim>
                                    <p:anim calcmode="lin" valueType="num">
                                      <p:cBhvr>
                                        <p:cTn id="44" dur="500" fill="hold"/>
                                        <p:tgtEl>
                                          <p:spTgt spid="10"/>
                                        </p:tgtEl>
                                        <p:attrNameLst>
                                          <p:attrName>ppt_h</p:attrName>
                                        </p:attrNameLst>
                                      </p:cBhvr>
                                      <p:tavLst>
                                        <p:tav tm="0">
                                          <p:val>
                                            <p:fltVal val="0"/>
                                          </p:val>
                                        </p:tav>
                                        <p:tav tm="100000">
                                          <p:val>
                                            <p:strVal val="#ppt_h"/>
                                          </p:val>
                                        </p:tav>
                                      </p:tavLst>
                                    </p:anim>
                                    <p:animEffect transition="in" filter="fade">
                                      <p:cBhvr>
                                        <p:cTn id="4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P spid="8" grpId="0"/>
      <p:bldP spid="11" grpId="0"/>
      <p:bldP spid="9" grpId="0"/>
      <p:bldP spid="1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0779" y="1344633"/>
            <a:ext cx="8229600" cy="820688"/>
          </a:xfrm>
        </p:spPr>
        <p:txBody>
          <a:bodyPr>
            <a:normAutofit/>
          </a:bodyPr>
          <a:lstStyle/>
          <a:p>
            <a:r>
              <a:rPr lang="ar-SA" b="1" dirty="0" smtClean="0">
                <a:ln>
                  <a:solidFill>
                    <a:sysClr val="windowText" lastClr="00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القواعد </a:t>
            </a:r>
            <a:r>
              <a:rPr lang="ar-SA" b="1" dirty="0">
                <a:ln>
                  <a:solidFill>
                    <a:sysClr val="windowText" lastClr="00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النقدية</a:t>
            </a:r>
            <a:r>
              <a:rPr lang="ar-SA" b="1" dirty="0" smtClean="0">
                <a:ln>
                  <a:solidFill>
                    <a:sysClr val="windowText" lastClr="00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a:t>
            </a:r>
            <a:endParaRPr lang="ar-SA" b="1" dirty="0">
              <a:ln>
                <a:solidFill>
                  <a:sysClr val="windowText" lastClr="00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4" name="Content Placeholder 2"/>
          <p:cNvSpPr txBox="1">
            <a:spLocks/>
          </p:cNvSpPr>
          <p:nvPr/>
        </p:nvSpPr>
        <p:spPr>
          <a:xfrm>
            <a:off x="611560" y="2181602"/>
            <a:ext cx="7920879" cy="820688"/>
          </a:xfrm>
          <a:prstGeom prst="rect">
            <a:avLst/>
          </a:prstGeom>
        </p:spPr>
        <p:txBody>
          <a:bodyPr vert="horz" lIns="91440" tIns="45720" rIns="91440" bIns="45720" rtlCol="1">
            <a:noAutofit/>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sz="2800" b="1" dirty="0" smtClean="0">
                <a:ln>
                  <a:solidFill>
                    <a:srgbClr val="FF0000"/>
                  </a:solidFill>
                  <a:prstDash val="solid"/>
                </a:ln>
                <a:effectLst>
                  <a:outerShdw blurRad="88000" dist="50800" dir="5040000" algn="tl">
                    <a:schemeClr val="accent4">
                      <a:tint val="80000"/>
                      <a:satMod val="250000"/>
                      <a:alpha val="45000"/>
                    </a:schemeClr>
                  </a:outerShdw>
                </a:effectLst>
              </a:rPr>
              <a:t>ويقصد </a:t>
            </a:r>
            <a:r>
              <a:rPr lang="ar-SA" sz="2800" b="1" dirty="0">
                <a:ln>
                  <a:solidFill>
                    <a:srgbClr val="FF0000"/>
                  </a:solidFill>
                  <a:prstDash val="solid"/>
                </a:ln>
                <a:effectLst>
                  <a:outerShdw blurRad="88000" dist="50800" dir="5040000" algn="tl">
                    <a:schemeClr val="accent4">
                      <a:tint val="80000"/>
                      <a:satMod val="250000"/>
                      <a:alpha val="45000"/>
                    </a:schemeClr>
                  </a:outerShdw>
                </a:effectLst>
              </a:rPr>
              <a:t>بها الأساس في إصدار النقود وقبولها بين أفراد المجتمع للقيام بالوظائف الثلاث السابقة، </a:t>
            </a:r>
            <a:r>
              <a:rPr lang="ar-SA" sz="2800" b="1" dirty="0" smtClean="0">
                <a:ln>
                  <a:solidFill>
                    <a:srgbClr val="FF0000"/>
                  </a:solidFill>
                  <a:prstDash val="solid"/>
                </a:ln>
                <a:effectLst>
                  <a:outerShdw blurRad="88000" dist="50800" dir="5040000" algn="tl">
                    <a:schemeClr val="accent4">
                      <a:tint val="80000"/>
                      <a:satMod val="250000"/>
                      <a:alpha val="45000"/>
                    </a:schemeClr>
                  </a:outerShdw>
                </a:effectLst>
              </a:rPr>
              <a:t>وهي </a:t>
            </a:r>
            <a:r>
              <a:rPr lang="ar-SA" sz="2800" b="1" smtClean="0">
                <a:ln>
                  <a:solidFill>
                    <a:srgbClr val="FF0000"/>
                  </a:solidFill>
                  <a:prstDash val="solid"/>
                </a:ln>
                <a:effectLst>
                  <a:outerShdw blurRad="88000" dist="50800" dir="5040000" algn="tl">
                    <a:schemeClr val="accent4">
                      <a:tint val="80000"/>
                      <a:satMod val="250000"/>
                      <a:alpha val="45000"/>
                    </a:schemeClr>
                  </a:outerShdw>
                </a:effectLst>
              </a:rPr>
              <a:t>تتبع تماماً أنواع </a:t>
            </a:r>
            <a:r>
              <a:rPr lang="ar-SA" sz="2800" b="1" dirty="0" smtClean="0">
                <a:ln>
                  <a:solidFill>
                    <a:srgbClr val="FF0000"/>
                  </a:solidFill>
                  <a:prstDash val="solid"/>
                </a:ln>
                <a:effectLst>
                  <a:outerShdw blurRad="88000" dist="50800" dir="5040000" algn="tl">
                    <a:schemeClr val="accent4">
                      <a:tint val="80000"/>
                      <a:satMod val="250000"/>
                      <a:alpha val="45000"/>
                    </a:schemeClr>
                  </a:outerShdw>
                </a:effectLst>
              </a:rPr>
              <a:t>النقود:</a:t>
            </a:r>
            <a:endParaRPr lang="ar-SA" sz="2800" b="1" dirty="0">
              <a:ln>
                <a:solidFill>
                  <a:srgbClr val="FF0000"/>
                </a:solidFill>
                <a:prstDash val="solid"/>
              </a:ln>
              <a:effectLst>
                <a:outerShdw blurRad="88000" dist="50800" dir="5040000" algn="tl">
                  <a:schemeClr val="accent4">
                    <a:tint val="80000"/>
                    <a:satMod val="250000"/>
                    <a:alpha val="45000"/>
                  </a:schemeClr>
                </a:outerShdw>
              </a:effectLst>
            </a:endParaRPr>
          </a:p>
        </p:txBody>
      </p:sp>
      <p:sp>
        <p:nvSpPr>
          <p:cNvPr id="5" name="Content Placeholder 2"/>
          <p:cNvSpPr txBox="1">
            <a:spLocks/>
          </p:cNvSpPr>
          <p:nvPr/>
        </p:nvSpPr>
        <p:spPr>
          <a:xfrm>
            <a:off x="775284" y="2789312"/>
            <a:ext cx="8229600" cy="820688"/>
          </a:xfrm>
          <a:prstGeom prst="rect">
            <a:avLst/>
          </a:prstGeom>
        </p:spPr>
        <p:txBody>
          <a:bodyPr vert="horz" lIns="91440" tIns="45720" rIns="91440" bIns="45720" rtlCol="1">
            <a:normAutofit/>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ar-SA"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8" name="Content Placeholder 2"/>
          <p:cNvSpPr txBox="1">
            <a:spLocks/>
          </p:cNvSpPr>
          <p:nvPr/>
        </p:nvSpPr>
        <p:spPr>
          <a:xfrm>
            <a:off x="130707" y="3462563"/>
            <a:ext cx="8229600" cy="820688"/>
          </a:xfrm>
          <a:prstGeom prst="rect">
            <a:avLst/>
          </a:prstGeom>
        </p:spPr>
        <p:txBody>
          <a:bodyPr vert="horz" lIns="91440" tIns="45720" rIns="91440" bIns="45720" rtlCol="1">
            <a:normAutofit/>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1.  قاعدة </a:t>
            </a:r>
            <a:r>
              <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النقد </a:t>
            </a: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السلعية (مسكوكات // سبائك // صرف بالذهب)</a:t>
            </a:r>
            <a:endParaRPr lang="ar-SA" sz="2600" b="1" dirty="0">
              <a:ln>
                <a:solidFill>
                  <a:schemeClr val="tx1"/>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11" name="Content Placeholder 2"/>
          <p:cNvSpPr txBox="1">
            <a:spLocks/>
          </p:cNvSpPr>
          <p:nvPr/>
        </p:nvSpPr>
        <p:spPr>
          <a:xfrm>
            <a:off x="142674" y="4283251"/>
            <a:ext cx="8229600" cy="682429"/>
          </a:xfrm>
          <a:prstGeom prst="rect">
            <a:avLst/>
          </a:prstGeom>
        </p:spPr>
        <p:txBody>
          <a:bodyPr vert="horz" lIns="91440" tIns="45720" rIns="91440" bIns="45720" rtlCol="1">
            <a:normAutofit fontScale="85000" lnSpcReduction="20000"/>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2.  </a:t>
            </a:r>
            <a:r>
              <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قاعدة النقد </a:t>
            </a: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الائتمانية ( عدم الارتباط بغطاء الذهب وغير قابلة للتحويل للذهب// عنصر الالزام القانوني)</a:t>
            </a:r>
            <a:endPar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6" name="Slide Number Placeholder 5"/>
          <p:cNvSpPr>
            <a:spLocks noGrp="1"/>
          </p:cNvSpPr>
          <p:nvPr>
            <p:ph type="sldNum" sz="quarter" idx="12"/>
          </p:nvPr>
        </p:nvSpPr>
        <p:spPr/>
        <p:txBody>
          <a:bodyPr/>
          <a:lstStyle/>
          <a:p>
            <a:fld id="{4C4AAA60-B5B4-4371-B6B4-21BFE913F1AA}" type="slidenum">
              <a:rPr lang="ar-SA" smtClean="0"/>
              <a:pPr/>
              <a:t>7</a:t>
            </a:fld>
            <a:endParaRPr lang="ar-SA"/>
          </a:p>
        </p:txBody>
      </p:sp>
      <p:sp>
        <p:nvSpPr>
          <p:cNvPr id="7" name="Title 6"/>
          <p:cNvSpPr>
            <a:spLocks noGrp="1"/>
          </p:cNvSpPr>
          <p:nvPr>
            <p:ph type="title"/>
          </p:nvPr>
        </p:nvSpPr>
        <p:spPr/>
        <p:txBody>
          <a:bodyPr/>
          <a:lstStyle/>
          <a:p>
            <a:endParaRPr lang="ar-SA"/>
          </a:p>
        </p:txBody>
      </p:sp>
    </p:spTree>
    <p:extLst>
      <p:ext uri="{BB962C8B-B14F-4D97-AF65-F5344CB8AC3E}">
        <p14:creationId xmlns:p14="http://schemas.microsoft.com/office/powerpoint/2010/main" xmlns="" val="1926230845"/>
      </p:ext>
    </p:extLst>
  </p:cSld>
  <p:clrMapOvr>
    <a:masterClrMapping/>
  </p:clrMapOvr>
  <mc:AlternateContent xmlns:mc="http://schemas.openxmlformats.org/markup-compatibility/2006">
    <mc:Choice xmlns:p14="http://schemas.microsoft.com/office/powerpoint/2010/main" xmlns="" Requires="p14">
      <p:transition spd="slow" p14:dur="1600" advTm="15000">
        <p14:prism dir="r" isContent="1" isInverted="1"/>
        <p:sndAc>
          <p:stSnd>
            <p:snd r:embed="rId3" name="chimes.wav"/>
          </p:stSnd>
        </p:sndAc>
      </p:transition>
    </mc:Choice>
    <mc:Fallback>
      <p:transition spd="slow" advTm="15000">
        <p:fade/>
        <p:sndAc>
          <p:stSnd>
            <p:snd r:embed="rId2" name="chimes.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3">
                                            <p:txEl>
                                              <p:pRg st="0" end="0"/>
                                            </p:txEl>
                                          </p:spTgt>
                                        </p:tgtEl>
                                        <p:attrNameLst>
                                          <p:attrName>ppt_x</p:attrName>
                                          <p:attrName>ppt_y</p:attrName>
                                        </p:attrNameLst>
                                      </p:cBhvr>
                                    </p:animMotion>
                                    <p:animRot by="1500000">
                                      <p:cBhvr>
                                        <p:cTn id="7" dur="125" fill="hold">
                                          <p:stCondLst>
                                            <p:cond delay="0"/>
                                          </p:stCondLst>
                                        </p:cTn>
                                        <p:tgtEl>
                                          <p:spTgt spid="3">
                                            <p:txEl>
                                              <p:pRg st="0" end="0"/>
                                            </p:txEl>
                                          </p:spTgt>
                                        </p:tgtEl>
                                        <p:attrNameLst>
                                          <p:attrName>r</p:attrName>
                                        </p:attrNameLst>
                                      </p:cBhvr>
                                    </p:animRot>
                                    <p:animRot by="-1500000">
                                      <p:cBhvr>
                                        <p:cTn id="8" dur="125" fill="hold">
                                          <p:stCondLst>
                                            <p:cond delay="125"/>
                                          </p:stCondLst>
                                        </p:cTn>
                                        <p:tgtEl>
                                          <p:spTgt spid="3">
                                            <p:txEl>
                                              <p:pRg st="0" end="0"/>
                                            </p:txEl>
                                          </p:spTgt>
                                        </p:tgtEl>
                                        <p:attrNameLst>
                                          <p:attrName>r</p:attrName>
                                        </p:attrNameLst>
                                      </p:cBhvr>
                                    </p:animRot>
                                    <p:animRot by="-1500000">
                                      <p:cBhvr>
                                        <p:cTn id="9" dur="125" fill="hold">
                                          <p:stCondLst>
                                            <p:cond delay="250"/>
                                          </p:stCondLst>
                                        </p:cTn>
                                        <p:tgtEl>
                                          <p:spTgt spid="3">
                                            <p:txEl>
                                              <p:pRg st="0" end="0"/>
                                            </p:txEl>
                                          </p:spTgt>
                                        </p:tgtEl>
                                        <p:attrNameLst>
                                          <p:attrName>r</p:attrName>
                                        </p:attrNameLst>
                                      </p:cBhvr>
                                    </p:animRot>
                                    <p:animRot by="1500000">
                                      <p:cBhvr>
                                        <p:cTn id="10" dur="125" fill="hold">
                                          <p:stCondLst>
                                            <p:cond delay="375"/>
                                          </p:stCondLst>
                                        </p:cTn>
                                        <p:tgtEl>
                                          <p:spTgt spid="3">
                                            <p:txEl>
                                              <p:pRg st="0" end="0"/>
                                            </p:txEl>
                                          </p:spTgt>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ppt_w</p:attrName>
                                        </p:attrNameLst>
                                      </p:cBhvr>
                                      <p:tavLst>
                                        <p:tav tm="0">
                                          <p:val>
                                            <p:fltVal val="0"/>
                                          </p:val>
                                        </p:tav>
                                        <p:tav tm="100000">
                                          <p:val>
                                            <p:strVal val="#ppt_w"/>
                                          </p:val>
                                        </p:tav>
                                      </p:tavLst>
                                    </p:anim>
                                    <p:anim calcmode="lin" valueType="num">
                                      <p:cBhvr>
                                        <p:cTn id="16" dur="500" fill="hold"/>
                                        <p:tgtEl>
                                          <p:spTgt spid="4"/>
                                        </p:tgtEl>
                                        <p:attrNameLst>
                                          <p:attrName>ppt_h</p:attrName>
                                        </p:attrNameLst>
                                      </p:cBhvr>
                                      <p:tavLst>
                                        <p:tav tm="0">
                                          <p:val>
                                            <p:fltVal val="0"/>
                                          </p:val>
                                        </p:tav>
                                        <p:tav tm="100000">
                                          <p:val>
                                            <p:strVal val="#ppt_h"/>
                                          </p:val>
                                        </p:tav>
                                      </p:tavLst>
                                    </p:anim>
                                    <p:animEffect transition="in" filter="fade">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500" fill="hold"/>
                                        <p:tgtEl>
                                          <p:spTgt spid="8"/>
                                        </p:tgtEl>
                                        <p:attrNameLst>
                                          <p:attrName>ppt_w</p:attrName>
                                        </p:attrNameLst>
                                      </p:cBhvr>
                                      <p:tavLst>
                                        <p:tav tm="0">
                                          <p:val>
                                            <p:fltVal val="0"/>
                                          </p:val>
                                        </p:tav>
                                        <p:tav tm="100000">
                                          <p:val>
                                            <p:strVal val="#ppt_w"/>
                                          </p:val>
                                        </p:tav>
                                      </p:tavLst>
                                    </p:anim>
                                    <p:anim calcmode="lin" valueType="num">
                                      <p:cBhvr>
                                        <p:cTn id="23" dur="500" fill="hold"/>
                                        <p:tgtEl>
                                          <p:spTgt spid="8"/>
                                        </p:tgtEl>
                                        <p:attrNameLst>
                                          <p:attrName>ppt_h</p:attrName>
                                        </p:attrNameLst>
                                      </p:cBhvr>
                                      <p:tavLst>
                                        <p:tav tm="0">
                                          <p:val>
                                            <p:fltVal val="0"/>
                                          </p:val>
                                        </p:tav>
                                        <p:tav tm="100000">
                                          <p:val>
                                            <p:strVal val="#ppt_h"/>
                                          </p:val>
                                        </p:tav>
                                      </p:tavLst>
                                    </p:anim>
                                    <p:animEffect transition="in" filter="fade">
                                      <p:cBhvr>
                                        <p:cTn id="24" dur="500"/>
                                        <p:tgtEl>
                                          <p:spTgt spid="8"/>
                                        </p:tgtEl>
                                      </p:cBhvr>
                                    </p:animEffect>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grpId="0" nodeType="click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p:cTn id="29" dur="500" fill="hold"/>
                                        <p:tgtEl>
                                          <p:spTgt spid="11"/>
                                        </p:tgtEl>
                                        <p:attrNameLst>
                                          <p:attrName>ppt_w</p:attrName>
                                        </p:attrNameLst>
                                      </p:cBhvr>
                                      <p:tavLst>
                                        <p:tav tm="0">
                                          <p:val>
                                            <p:fltVal val="0"/>
                                          </p:val>
                                        </p:tav>
                                        <p:tav tm="100000">
                                          <p:val>
                                            <p:strVal val="#ppt_w"/>
                                          </p:val>
                                        </p:tav>
                                      </p:tavLst>
                                    </p:anim>
                                    <p:anim calcmode="lin" valueType="num">
                                      <p:cBhvr>
                                        <p:cTn id="30" dur="500" fill="hold"/>
                                        <p:tgtEl>
                                          <p:spTgt spid="11"/>
                                        </p:tgtEl>
                                        <p:attrNameLst>
                                          <p:attrName>ppt_h</p:attrName>
                                        </p:attrNameLst>
                                      </p:cBhvr>
                                      <p:tavLst>
                                        <p:tav tm="0">
                                          <p:val>
                                            <p:fltVal val="0"/>
                                          </p:val>
                                        </p:tav>
                                        <p:tav tm="100000">
                                          <p:val>
                                            <p:strVal val="#ppt_h"/>
                                          </p:val>
                                        </p:tav>
                                      </p:tavLst>
                                    </p:anim>
                                    <p:animEffect transition="in" filter="fade">
                                      <p:cBhvr>
                                        <p:cTn id="3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P spid="8" grpId="0"/>
      <p:bldP spid="1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57300" y="609600"/>
            <a:ext cx="8229600" cy="820688"/>
          </a:xfrm>
        </p:spPr>
        <p:txBody>
          <a:bodyPr>
            <a:normAutofit/>
          </a:bodyPr>
          <a:lstStyle/>
          <a:p>
            <a:pPr marL="0" indent="0">
              <a:buNone/>
            </a:pPr>
            <a:r>
              <a:rPr lang="ar-SA" b="1" dirty="0">
                <a:ln>
                  <a:solidFill>
                    <a:sysClr val="windowText" lastClr="00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1.	قاعدة النقد السلعية:</a:t>
            </a:r>
          </a:p>
        </p:txBody>
      </p:sp>
      <p:sp>
        <p:nvSpPr>
          <p:cNvPr id="4" name="Content Placeholder 2"/>
          <p:cNvSpPr txBox="1">
            <a:spLocks/>
          </p:cNvSpPr>
          <p:nvPr/>
        </p:nvSpPr>
        <p:spPr>
          <a:xfrm>
            <a:off x="609600" y="1295400"/>
            <a:ext cx="8242884" cy="1609328"/>
          </a:xfrm>
          <a:prstGeom prst="rect">
            <a:avLst/>
          </a:prstGeom>
        </p:spPr>
        <p:txBody>
          <a:bodyPr vert="horz" lIns="91440" tIns="45720" rIns="91440" bIns="45720" rtlCol="1">
            <a:normAutofit/>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ar-SA" sz="2800" b="1" dirty="0">
                <a:ln w="11430">
                  <a:solidFill>
                    <a:sysClr val="windowText" lastClr="000000"/>
                  </a:solidFill>
                </a:ln>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يقصد بها سعر التعادل – القانوني - للنقد بوزن محدد من الذهب (قاعدة الذهب) أو بوزن محدد من الذهب والفضة (نظام المعدنين)، وقد مرت قاعدة الذهب بثلاث مراحل </a:t>
            </a:r>
            <a:r>
              <a:rPr lang="ar-SA" sz="2800" b="1" dirty="0" smtClean="0">
                <a:ln w="11430">
                  <a:solidFill>
                    <a:sysClr val="windowText" lastClr="000000"/>
                  </a:solidFill>
                </a:ln>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t>
            </a:r>
            <a:endParaRPr lang="ar-SA" sz="2800" b="1" dirty="0">
              <a:ln w="11430">
                <a:solidFill>
                  <a:sysClr val="windowText" lastClr="000000"/>
                </a:solidFill>
              </a:ln>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5" name="Content Placeholder 2"/>
          <p:cNvSpPr txBox="1">
            <a:spLocks/>
          </p:cNvSpPr>
          <p:nvPr/>
        </p:nvSpPr>
        <p:spPr>
          <a:xfrm>
            <a:off x="775284" y="2789312"/>
            <a:ext cx="8229600" cy="820688"/>
          </a:xfrm>
          <a:prstGeom prst="rect">
            <a:avLst/>
          </a:prstGeom>
        </p:spPr>
        <p:txBody>
          <a:bodyPr vert="horz" lIns="91440" tIns="45720" rIns="91440" bIns="45720" rtlCol="1">
            <a:normAutofit/>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ar-SA"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6" name="Content Placeholder 2"/>
          <p:cNvSpPr txBox="1">
            <a:spLocks/>
          </p:cNvSpPr>
          <p:nvPr/>
        </p:nvSpPr>
        <p:spPr>
          <a:xfrm>
            <a:off x="609600" y="2819400"/>
            <a:ext cx="8229600" cy="820688"/>
          </a:xfrm>
          <a:prstGeom prst="rect">
            <a:avLst/>
          </a:prstGeom>
        </p:spPr>
        <p:txBody>
          <a:bodyPr vert="horz" lIns="91440" tIns="45720" rIns="91440" bIns="45720" rtlCol="1">
            <a:normAutofit fontScale="92500" lnSpcReduction="10000"/>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المرحلة </a:t>
            </a:r>
            <a:r>
              <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الأولى: نظام </a:t>
            </a:r>
            <a:r>
              <a:rPr lang="ar-SA" sz="2800" b="1" u="sng"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المسكوكات</a:t>
            </a:r>
            <a:r>
              <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a:t>
            </a: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الذهبية (جنيهات ذهب بجانب نقود ورقية يمكن تحويلها الى مسكوكات حسب سعر رسمي) </a:t>
            </a:r>
            <a:endParaRPr lang="ar-SA" sz="2600" b="1" dirty="0">
              <a:ln>
                <a:solidFill>
                  <a:schemeClr val="tx1"/>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7" name="Content Placeholder 2"/>
          <p:cNvSpPr txBox="1">
            <a:spLocks/>
          </p:cNvSpPr>
          <p:nvPr/>
        </p:nvSpPr>
        <p:spPr>
          <a:xfrm>
            <a:off x="685800" y="4114800"/>
            <a:ext cx="8229600" cy="820688"/>
          </a:xfrm>
          <a:prstGeom prst="rect">
            <a:avLst/>
          </a:prstGeom>
        </p:spPr>
        <p:txBody>
          <a:bodyPr vert="horz" lIns="91440" tIns="45720" rIns="91440" bIns="45720" rtlCol="1">
            <a:normAutofit fontScale="92500" lnSpcReduction="10000"/>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a:t>
            </a:r>
            <a:r>
              <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المرحلة الثانية: نظام </a:t>
            </a:r>
            <a:r>
              <a:rPr lang="ar-SA" sz="2800" b="1" u="sng"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السبائك</a:t>
            </a:r>
            <a:r>
              <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a:t>
            </a: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الذهبية (لا يسمح باستخدام العملات المعدنية الذهبيه او الفضية ولكن يسمح باستبدال الورقية بسبائك عند الطلب)</a:t>
            </a:r>
            <a:endParaRPr lang="ar-SA" sz="2600" b="1" dirty="0">
              <a:ln>
                <a:solidFill>
                  <a:schemeClr val="tx1"/>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8" name="Content Placeholder 2"/>
          <p:cNvSpPr txBox="1">
            <a:spLocks/>
          </p:cNvSpPr>
          <p:nvPr/>
        </p:nvSpPr>
        <p:spPr>
          <a:xfrm>
            <a:off x="609600" y="5257800"/>
            <a:ext cx="8229600" cy="820688"/>
          </a:xfrm>
          <a:prstGeom prst="rect">
            <a:avLst/>
          </a:prstGeom>
        </p:spPr>
        <p:txBody>
          <a:bodyPr vert="horz" lIns="91440" tIns="45720" rIns="91440" bIns="45720" rtlCol="1">
            <a:normAutofit lnSpcReduction="10000"/>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sz="24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a:t>
            </a:r>
            <a:r>
              <a:rPr lang="ar-SA" sz="24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المرحلة الثالثة: نظام </a:t>
            </a:r>
            <a:r>
              <a:rPr lang="ar-SA" sz="2400" b="1" u="sng"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الصرف</a:t>
            </a:r>
            <a:r>
              <a:rPr lang="ar-SA" sz="24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a:t>
            </a:r>
            <a:r>
              <a:rPr lang="ar-SA" sz="24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بالذهب (مثل ربط العملة المحلية بالذهب بشكل غير مباشر عبر ربطها بعملة مرتبطة بالدولار 1971) </a:t>
            </a:r>
            <a:r>
              <a:rPr lang="ar-SA" sz="2400" dirty="0" smtClean="0"/>
              <a:t> </a:t>
            </a:r>
            <a:endParaRPr lang="ar-SA" sz="2400" b="1" dirty="0">
              <a:ln>
                <a:solidFill>
                  <a:schemeClr val="tx1"/>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9" name="Slide Number Placeholder 8"/>
          <p:cNvSpPr>
            <a:spLocks noGrp="1"/>
          </p:cNvSpPr>
          <p:nvPr>
            <p:ph type="sldNum" sz="quarter" idx="12"/>
          </p:nvPr>
        </p:nvSpPr>
        <p:spPr/>
        <p:txBody>
          <a:bodyPr/>
          <a:lstStyle/>
          <a:p>
            <a:fld id="{4C4AAA60-B5B4-4371-B6B4-21BFE913F1AA}" type="slidenum">
              <a:rPr lang="ar-SA" smtClean="0"/>
              <a:pPr/>
              <a:t>8</a:t>
            </a:fld>
            <a:endParaRPr lang="ar-SA"/>
          </a:p>
        </p:txBody>
      </p:sp>
    </p:spTree>
    <p:extLst>
      <p:ext uri="{BB962C8B-B14F-4D97-AF65-F5344CB8AC3E}">
        <p14:creationId xmlns:p14="http://schemas.microsoft.com/office/powerpoint/2010/main" xmlns="" val="3832116481"/>
      </p:ext>
    </p:extLst>
  </p:cSld>
  <p:clrMapOvr>
    <a:masterClrMapping/>
  </p:clrMapOvr>
  <mc:AlternateContent xmlns:mc="http://schemas.openxmlformats.org/markup-compatibility/2006">
    <mc:Choice xmlns:p14="http://schemas.microsoft.com/office/powerpoint/2010/main" xmlns="" Requires="p14">
      <p:transition spd="slow" p14:dur="1600" advTm="20000">
        <p14:prism dir="r" isContent="1" isInverted="1"/>
        <p:sndAc>
          <p:stSnd>
            <p:snd r:embed="rId3" name="chimes.wav"/>
          </p:stSnd>
        </p:sndAc>
      </p:transition>
    </mc:Choice>
    <mc:Fallback>
      <p:transition spd="slow" advTm="20000">
        <p:fade/>
        <p:sndAc>
          <p:stSnd>
            <p:snd r:embed="rId2" name="chimes.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3">
                                            <p:txEl>
                                              <p:pRg st="0" end="0"/>
                                            </p:txEl>
                                          </p:spTgt>
                                        </p:tgtEl>
                                        <p:attrNameLst>
                                          <p:attrName>ppt_x</p:attrName>
                                          <p:attrName>ppt_y</p:attrName>
                                        </p:attrNameLst>
                                      </p:cBhvr>
                                    </p:animMotion>
                                    <p:animRot by="1500000">
                                      <p:cBhvr>
                                        <p:cTn id="7" dur="125" fill="hold">
                                          <p:stCondLst>
                                            <p:cond delay="0"/>
                                          </p:stCondLst>
                                        </p:cTn>
                                        <p:tgtEl>
                                          <p:spTgt spid="3">
                                            <p:txEl>
                                              <p:pRg st="0" end="0"/>
                                            </p:txEl>
                                          </p:spTgt>
                                        </p:tgtEl>
                                        <p:attrNameLst>
                                          <p:attrName>r</p:attrName>
                                        </p:attrNameLst>
                                      </p:cBhvr>
                                    </p:animRot>
                                    <p:animRot by="-1500000">
                                      <p:cBhvr>
                                        <p:cTn id="8" dur="125" fill="hold">
                                          <p:stCondLst>
                                            <p:cond delay="125"/>
                                          </p:stCondLst>
                                        </p:cTn>
                                        <p:tgtEl>
                                          <p:spTgt spid="3">
                                            <p:txEl>
                                              <p:pRg st="0" end="0"/>
                                            </p:txEl>
                                          </p:spTgt>
                                        </p:tgtEl>
                                        <p:attrNameLst>
                                          <p:attrName>r</p:attrName>
                                        </p:attrNameLst>
                                      </p:cBhvr>
                                    </p:animRot>
                                    <p:animRot by="-1500000">
                                      <p:cBhvr>
                                        <p:cTn id="9" dur="125" fill="hold">
                                          <p:stCondLst>
                                            <p:cond delay="250"/>
                                          </p:stCondLst>
                                        </p:cTn>
                                        <p:tgtEl>
                                          <p:spTgt spid="3">
                                            <p:txEl>
                                              <p:pRg st="0" end="0"/>
                                            </p:txEl>
                                          </p:spTgt>
                                        </p:tgtEl>
                                        <p:attrNameLst>
                                          <p:attrName>r</p:attrName>
                                        </p:attrNameLst>
                                      </p:cBhvr>
                                    </p:animRot>
                                    <p:animRot by="1500000">
                                      <p:cBhvr>
                                        <p:cTn id="10" dur="125" fill="hold">
                                          <p:stCondLst>
                                            <p:cond delay="375"/>
                                          </p:stCondLst>
                                        </p:cTn>
                                        <p:tgtEl>
                                          <p:spTgt spid="3">
                                            <p:txEl>
                                              <p:pRg st="0" end="0"/>
                                            </p:txEl>
                                          </p:spTgt>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ppt_w</p:attrName>
                                        </p:attrNameLst>
                                      </p:cBhvr>
                                      <p:tavLst>
                                        <p:tav tm="0">
                                          <p:val>
                                            <p:fltVal val="0"/>
                                          </p:val>
                                        </p:tav>
                                        <p:tav tm="100000">
                                          <p:val>
                                            <p:strVal val="#ppt_w"/>
                                          </p:val>
                                        </p:tav>
                                      </p:tavLst>
                                    </p:anim>
                                    <p:anim calcmode="lin" valueType="num">
                                      <p:cBhvr>
                                        <p:cTn id="16" dur="500" fill="hold"/>
                                        <p:tgtEl>
                                          <p:spTgt spid="4"/>
                                        </p:tgtEl>
                                        <p:attrNameLst>
                                          <p:attrName>ppt_h</p:attrName>
                                        </p:attrNameLst>
                                      </p:cBhvr>
                                      <p:tavLst>
                                        <p:tav tm="0">
                                          <p:val>
                                            <p:fltVal val="0"/>
                                          </p:val>
                                        </p:tav>
                                        <p:tav tm="100000">
                                          <p:val>
                                            <p:strVal val="#ppt_h"/>
                                          </p:val>
                                        </p:tav>
                                      </p:tavLst>
                                    </p:anim>
                                    <p:animEffect transition="in" filter="fade">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nodeType="clickEffect">
                                  <p:stCondLst>
                                    <p:cond delay="0"/>
                                  </p:stCondLst>
                                  <p:childTnLst>
                                    <p:set>
                                      <p:cBhvr>
                                        <p:cTn id="21" dur="1" fill="hold">
                                          <p:stCondLst>
                                            <p:cond delay="0"/>
                                          </p:stCondLst>
                                        </p:cTn>
                                        <p:tgtEl>
                                          <p:spTgt spid="4">
                                            <p:txEl>
                                              <p:pRg st="0" end="0"/>
                                            </p:txEl>
                                          </p:spTgt>
                                        </p:tgtEl>
                                        <p:attrNameLst>
                                          <p:attrName>style.visibility</p:attrName>
                                        </p:attrNameLst>
                                      </p:cBhvr>
                                      <p:to>
                                        <p:strVal val="visible"/>
                                      </p:to>
                                    </p:set>
                                    <p:anim calcmode="lin" valueType="num">
                                      <p:cBhvr>
                                        <p:cTn id="22" dur="1500" fill="hold"/>
                                        <p:tgtEl>
                                          <p:spTgt spid="4">
                                            <p:txEl>
                                              <p:pRg st="0" end="0"/>
                                            </p:txEl>
                                          </p:spTgt>
                                        </p:tgtEl>
                                        <p:attrNameLst>
                                          <p:attrName>ppt_w</p:attrName>
                                        </p:attrNameLst>
                                      </p:cBhvr>
                                      <p:tavLst>
                                        <p:tav tm="0">
                                          <p:val>
                                            <p:fltVal val="0"/>
                                          </p:val>
                                        </p:tav>
                                        <p:tav tm="100000">
                                          <p:val>
                                            <p:strVal val="#ppt_w"/>
                                          </p:val>
                                        </p:tav>
                                      </p:tavLst>
                                    </p:anim>
                                    <p:anim calcmode="lin" valueType="num">
                                      <p:cBhvr>
                                        <p:cTn id="23" dur="1500" fill="hold"/>
                                        <p:tgtEl>
                                          <p:spTgt spid="4">
                                            <p:txEl>
                                              <p:pRg st="0" end="0"/>
                                            </p:txEl>
                                          </p:spTgt>
                                        </p:tgtEl>
                                        <p:attrNameLst>
                                          <p:attrName>ppt_h</p:attrName>
                                        </p:attrNameLst>
                                      </p:cBhvr>
                                      <p:tavLst>
                                        <p:tav tm="0">
                                          <p:val>
                                            <p:fltVal val="0"/>
                                          </p:val>
                                        </p:tav>
                                        <p:tav tm="100000">
                                          <p:val>
                                            <p:strVal val="#ppt_h"/>
                                          </p:val>
                                        </p:tav>
                                      </p:tavLst>
                                    </p:anim>
                                    <p:animEffect transition="in" filter="fade">
                                      <p:cBhvr>
                                        <p:cTn id="24" dur="1500"/>
                                        <p:tgtEl>
                                          <p:spTgt spid="4">
                                            <p:txEl>
                                              <p:pRg st="0" end="0"/>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grpId="0" nodeType="click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p:cTn id="29" dur="500" fill="hold"/>
                                        <p:tgtEl>
                                          <p:spTgt spid="6"/>
                                        </p:tgtEl>
                                        <p:attrNameLst>
                                          <p:attrName>ppt_w</p:attrName>
                                        </p:attrNameLst>
                                      </p:cBhvr>
                                      <p:tavLst>
                                        <p:tav tm="0">
                                          <p:val>
                                            <p:fltVal val="0"/>
                                          </p:val>
                                        </p:tav>
                                        <p:tav tm="100000">
                                          <p:val>
                                            <p:strVal val="#ppt_w"/>
                                          </p:val>
                                        </p:tav>
                                      </p:tavLst>
                                    </p:anim>
                                    <p:anim calcmode="lin" valueType="num">
                                      <p:cBhvr>
                                        <p:cTn id="30" dur="500" fill="hold"/>
                                        <p:tgtEl>
                                          <p:spTgt spid="6"/>
                                        </p:tgtEl>
                                        <p:attrNameLst>
                                          <p:attrName>ppt_h</p:attrName>
                                        </p:attrNameLst>
                                      </p:cBhvr>
                                      <p:tavLst>
                                        <p:tav tm="0">
                                          <p:val>
                                            <p:fltVal val="0"/>
                                          </p:val>
                                        </p:tav>
                                        <p:tav tm="100000">
                                          <p:val>
                                            <p:strVal val="#ppt_h"/>
                                          </p:val>
                                        </p:tav>
                                      </p:tavLst>
                                    </p:anim>
                                    <p:animEffect transition="in" filter="fade">
                                      <p:cBhvr>
                                        <p:cTn id="31" dur="500"/>
                                        <p:tgtEl>
                                          <p:spTgt spid="6"/>
                                        </p:tgtEl>
                                      </p:cBhvr>
                                    </p:animEffect>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grpId="0" nodeType="clickEffect">
                                  <p:stCondLst>
                                    <p:cond delay="0"/>
                                  </p:stCondLst>
                                  <p:childTnLst>
                                    <p:set>
                                      <p:cBhvr>
                                        <p:cTn id="35" dur="1" fill="hold">
                                          <p:stCondLst>
                                            <p:cond delay="0"/>
                                          </p:stCondLst>
                                        </p:cTn>
                                        <p:tgtEl>
                                          <p:spTgt spid="7"/>
                                        </p:tgtEl>
                                        <p:attrNameLst>
                                          <p:attrName>style.visibility</p:attrName>
                                        </p:attrNameLst>
                                      </p:cBhvr>
                                      <p:to>
                                        <p:strVal val="visible"/>
                                      </p:to>
                                    </p:set>
                                    <p:anim calcmode="lin" valueType="num">
                                      <p:cBhvr>
                                        <p:cTn id="36" dur="500" fill="hold"/>
                                        <p:tgtEl>
                                          <p:spTgt spid="7"/>
                                        </p:tgtEl>
                                        <p:attrNameLst>
                                          <p:attrName>ppt_w</p:attrName>
                                        </p:attrNameLst>
                                      </p:cBhvr>
                                      <p:tavLst>
                                        <p:tav tm="0">
                                          <p:val>
                                            <p:fltVal val="0"/>
                                          </p:val>
                                        </p:tav>
                                        <p:tav tm="100000">
                                          <p:val>
                                            <p:strVal val="#ppt_w"/>
                                          </p:val>
                                        </p:tav>
                                      </p:tavLst>
                                    </p:anim>
                                    <p:anim calcmode="lin" valueType="num">
                                      <p:cBhvr>
                                        <p:cTn id="37" dur="500" fill="hold"/>
                                        <p:tgtEl>
                                          <p:spTgt spid="7"/>
                                        </p:tgtEl>
                                        <p:attrNameLst>
                                          <p:attrName>ppt_h</p:attrName>
                                        </p:attrNameLst>
                                      </p:cBhvr>
                                      <p:tavLst>
                                        <p:tav tm="0">
                                          <p:val>
                                            <p:fltVal val="0"/>
                                          </p:val>
                                        </p:tav>
                                        <p:tav tm="100000">
                                          <p:val>
                                            <p:strVal val="#ppt_h"/>
                                          </p:val>
                                        </p:tav>
                                      </p:tavLst>
                                    </p:anim>
                                    <p:animEffect transition="in" filter="fade">
                                      <p:cBhvr>
                                        <p:cTn id="38" dur="500"/>
                                        <p:tgtEl>
                                          <p:spTgt spid="7"/>
                                        </p:tgtEl>
                                      </p:cBhvr>
                                    </p:animEffect>
                                  </p:childTnLst>
                                </p:cTn>
                              </p:par>
                            </p:childTnLst>
                          </p:cTn>
                        </p:par>
                      </p:childTnLst>
                    </p:cTn>
                  </p:par>
                  <p:par>
                    <p:cTn id="39" fill="hold">
                      <p:stCondLst>
                        <p:cond delay="indefinite"/>
                      </p:stCondLst>
                      <p:childTnLst>
                        <p:par>
                          <p:cTn id="40" fill="hold">
                            <p:stCondLst>
                              <p:cond delay="0"/>
                            </p:stCondLst>
                            <p:childTnLst>
                              <p:par>
                                <p:cTn id="41" presetID="53" presetClass="entr" presetSubtype="16" fill="hold" grpId="0" nodeType="clickEffect">
                                  <p:stCondLst>
                                    <p:cond delay="0"/>
                                  </p:stCondLst>
                                  <p:childTnLst>
                                    <p:set>
                                      <p:cBhvr>
                                        <p:cTn id="42" dur="1" fill="hold">
                                          <p:stCondLst>
                                            <p:cond delay="0"/>
                                          </p:stCondLst>
                                        </p:cTn>
                                        <p:tgtEl>
                                          <p:spTgt spid="8"/>
                                        </p:tgtEl>
                                        <p:attrNameLst>
                                          <p:attrName>style.visibility</p:attrName>
                                        </p:attrNameLst>
                                      </p:cBhvr>
                                      <p:to>
                                        <p:strVal val="visible"/>
                                      </p:to>
                                    </p:set>
                                    <p:anim calcmode="lin" valueType="num">
                                      <p:cBhvr>
                                        <p:cTn id="43" dur="500" fill="hold"/>
                                        <p:tgtEl>
                                          <p:spTgt spid="8"/>
                                        </p:tgtEl>
                                        <p:attrNameLst>
                                          <p:attrName>ppt_w</p:attrName>
                                        </p:attrNameLst>
                                      </p:cBhvr>
                                      <p:tavLst>
                                        <p:tav tm="0">
                                          <p:val>
                                            <p:fltVal val="0"/>
                                          </p:val>
                                        </p:tav>
                                        <p:tav tm="100000">
                                          <p:val>
                                            <p:strVal val="#ppt_w"/>
                                          </p:val>
                                        </p:tav>
                                      </p:tavLst>
                                    </p:anim>
                                    <p:anim calcmode="lin" valueType="num">
                                      <p:cBhvr>
                                        <p:cTn id="44" dur="500" fill="hold"/>
                                        <p:tgtEl>
                                          <p:spTgt spid="8"/>
                                        </p:tgtEl>
                                        <p:attrNameLst>
                                          <p:attrName>ppt_h</p:attrName>
                                        </p:attrNameLst>
                                      </p:cBhvr>
                                      <p:tavLst>
                                        <p:tav tm="0">
                                          <p:val>
                                            <p:fltVal val="0"/>
                                          </p:val>
                                        </p:tav>
                                        <p:tav tm="100000">
                                          <p:val>
                                            <p:strVal val="#ppt_h"/>
                                          </p:val>
                                        </p:tav>
                                      </p:tavLst>
                                    </p:anim>
                                    <p:animEffect transition="in" filter="fade">
                                      <p:cBhvr>
                                        <p:cTn id="4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P spid="6" grpId="0"/>
      <p:bldP spid="7" grpId="0"/>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57300" y="685800"/>
            <a:ext cx="8229600" cy="820688"/>
          </a:xfrm>
        </p:spPr>
        <p:txBody>
          <a:bodyPr>
            <a:normAutofit/>
          </a:bodyPr>
          <a:lstStyle/>
          <a:p>
            <a:pPr marL="0" indent="0">
              <a:buNone/>
            </a:pPr>
            <a:r>
              <a:rPr lang="ar-SA" b="1" dirty="0" smtClean="0">
                <a:ln>
                  <a:solidFill>
                    <a:sysClr val="windowText" lastClr="00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2.</a:t>
            </a:r>
            <a:r>
              <a:rPr lang="ar-SA" b="1" dirty="0">
                <a:ln>
                  <a:solidFill>
                    <a:sysClr val="windowText" lastClr="00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قاعدة النقد </a:t>
            </a:r>
            <a:r>
              <a:rPr lang="ar-SA" b="1" dirty="0" smtClean="0">
                <a:ln>
                  <a:solidFill>
                    <a:sysClr val="windowText" lastClr="00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الائتمانية	:</a:t>
            </a:r>
            <a:endParaRPr lang="ar-SA" b="1" dirty="0">
              <a:ln>
                <a:solidFill>
                  <a:sysClr val="windowText" lastClr="00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4" name="Content Placeholder 2"/>
          <p:cNvSpPr txBox="1">
            <a:spLocks/>
          </p:cNvSpPr>
          <p:nvPr/>
        </p:nvSpPr>
        <p:spPr>
          <a:xfrm>
            <a:off x="622884" y="1371600"/>
            <a:ext cx="8229600" cy="2275656"/>
          </a:xfrm>
          <a:prstGeom prst="rect">
            <a:avLst/>
          </a:prstGeom>
        </p:spPr>
        <p:txBody>
          <a:bodyPr vert="horz" lIns="91440" tIns="45720" rIns="91440" bIns="45720" rtlCol="1">
            <a:normAutofit/>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ar-SA" sz="2800" b="1" dirty="0">
                <a:ln w="11430">
                  <a:solidFill>
                    <a:sysClr val="windowText" lastClr="000000"/>
                  </a:solidFill>
                </a:ln>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هو الوضع السائد عالميا منذ أوائل السبعينات حيث انتهت علاقة أوراق البنكنوت المتداولة بالمعدن النفيس وأصبحت الأوراق النقدية نقود ورقية إلزامية، كما أن إصدارها بات يتوقف علي دواعي السياسة النقدية بوجه خاص أو دواعي النمو الاقتصادي بوجه </a:t>
            </a:r>
            <a:r>
              <a:rPr lang="ar-SA" sz="2800" b="1" dirty="0" smtClean="0">
                <a:ln w="11430">
                  <a:solidFill>
                    <a:sysClr val="windowText" lastClr="000000"/>
                  </a:solidFill>
                </a:ln>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عام، وقد ارتبط بذلك ظهور نظم صرف للعملات مثل: </a:t>
            </a:r>
            <a:endParaRPr lang="ar-SA" sz="2800" b="1" dirty="0">
              <a:ln w="11430">
                <a:solidFill>
                  <a:sysClr val="windowText" lastClr="000000"/>
                </a:solidFill>
              </a:ln>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5" name="Content Placeholder 2"/>
          <p:cNvSpPr txBox="1">
            <a:spLocks/>
          </p:cNvSpPr>
          <p:nvPr/>
        </p:nvSpPr>
        <p:spPr>
          <a:xfrm>
            <a:off x="775284" y="2789312"/>
            <a:ext cx="8229600" cy="820688"/>
          </a:xfrm>
          <a:prstGeom prst="rect">
            <a:avLst/>
          </a:prstGeom>
        </p:spPr>
        <p:txBody>
          <a:bodyPr vert="horz" lIns="91440" tIns="45720" rIns="91440" bIns="45720" rtlCol="1">
            <a:normAutofit/>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ar-SA"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6" name="Content Placeholder 2"/>
          <p:cNvSpPr txBox="1">
            <a:spLocks/>
          </p:cNvSpPr>
          <p:nvPr/>
        </p:nvSpPr>
        <p:spPr>
          <a:xfrm>
            <a:off x="602512" y="4038600"/>
            <a:ext cx="8229600" cy="820688"/>
          </a:xfrm>
          <a:prstGeom prst="rect">
            <a:avLst/>
          </a:prstGeom>
        </p:spPr>
        <p:txBody>
          <a:bodyPr vert="horz" lIns="91440" tIns="45720" rIns="91440" bIns="45720" rtlCol="1">
            <a:normAutofit/>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نظام أسعار الصرف </a:t>
            </a: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المعومة.</a:t>
            </a:r>
            <a:endParaRPr lang="en-US" sz="2800" dirty="0"/>
          </a:p>
          <a:p>
            <a:pPr marL="0" indent="0">
              <a:buNone/>
            </a:pPr>
            <a:endParaRPr lang="ar-SA" sz="2600" b="1" dirty="0">
              <a:ln>
                <a:solidFill>
                  <a:schemeClr val="tx1"/>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7" name="Content Placeholder 2"/>
          <p:cNvSpPr txBox="1">
            <a:spLocks/>
          </p:cNvSpPr>
          <p:nvPr/>
        </p:nvSpPr>
        <p:spPr>
          <a:xfrm>
            <a:off x="581247" y="4800600"/>
            <a:ext cx="8229600" cy="820688"/>
          </a:xfrm>
          <a:prstGeom prst="rect">
            <a:avLst/>
          </a:prstGeom>
        </p:spPr>
        <p:txBody>
          <a:bodyPr vert="horz" lIns="91440" tIns="45720" rIns="91440" bIns="45720" rtlCol="1">
            <a:normAutofit/>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a:t>
            </a:r>
            <a:r>
              <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نظام أسعار الصرف </a:t>
            </a: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المدارة</a:t>
            </a: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a:t>
            </a:r>
            <a:r>
              <a:rPr lang="ar-SA" sz="2800" dirty="0" smtClean="0"/>
              <a:t> </a:t>
            </a:r>
            <a:endParaRPr lang="ar-SA" sz="2600" b="1" dirty="0">
              <a:ln>
                <a:solidFill>
                  <a:schemeClr val="tx1"/>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8" name="Content Placeholder 2"/>
          <p:cNvSpPr txBox="1">
            <a:spLocks/>
          </p:cNvSpPr>
          <p:nvPr/>
        </p:nvSpPr>
        <p:spPr>
          <a:xfrm>
            <a:off x="598075" y="5715000"/>
            <a:ext cx="8229600" cy="820688"/>
          </a:xfrm>
          <a:prstGeom prst="rect">
            <a:avLst/>
          </a:prstGeom>
        </p:spPr>
        <p:txBody>
          <a:bodyPr vert="horz" lIns="91440" tIns="45720" rIns="91440" bIns="45720" rtlCol="1">
            <a:normAutofit fontScale="92500" lnSpcReduction="20000"/>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نظام ربط العملة. </a:t>
            </a: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(مثال: الريال السعودي)</a:t>
            </a:r>
            <a:endParaRPr lang="en-US" sz="2800" dirty="0"/>
          </a:p>
          <a:p>
            <a:pPr marL="0" indent="0">
              <a:buNone/>
            </a:pP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a:t>
            </a:r>
            <a:endParaRPr lang="ar-SA" sz="2600" b="1" dirty="0">
              <a:ln>
                <a:solidFill>
                  <a:schemeClr val="tx1"/>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9" name="Slide Number Placeholder 8"/>
          <p:cNvSpPr>
            <a:spLocks noGrp="1"/>
          </p:cNvSpPr>
          <p:nvPr>
            <p:ph type="sldNum" sz="quarter" idx="12"/>
          </p:nvPr>
        </p:nvSpPr>
        <p:spPr/>
        <p:txBody>
          <a:bodyPr/>
          <a:lstStyle/>
          <a:p>
            <a:fld id="{4C4AAA60-B5B4-4371-B6B4-21BFE913F1AA}" type="slidenum">
              <a:rPr lang="ar-SA" smtClean="0"/>
              <a:pPr/>
              <a:t>9</a:t>
            </a:fld>
            <a:endParaRPr lang="ar-SA"/>
          </a:p>
        </p:txBody>
      </p:sp>
    </p:spTree>
    <p:extLst>
      <p:ext uri="{BB962C8B-B14F-4D97-AF65-F5344CB8AC3E}">
        <p14:creationId xmlns:p14="http://schemas.microsoft.com/office/powerpoint/2010/main" xmlns="" val="3887770731"/>
      </p:ext>
    </p:extLst>
  </p:cSld>
  <p:clrMapOvr>
    <a:masterClrMapping/>
  </p:clrMapOvr>
  <mc:AlternateContent xmlns:mc="http://schemas.openxmlformats.org/markup-compatibility/2006">
    <mc:Choice xmlns:p14="http://schemas.microsoft.com/office/powerpoint/2010/main" xmlns="" Requires="p14">
      <p:transition spd="slow" p14:dur="1600" advTm="20000">
        <p14:prism dir="r" isContent="1" isInverted="1"/>
        <p:sndAc>
          <p:stSnd>
            <p:snd r:embed="rId3" name="chimes.wav"/>
          </p:stSnd>
        </p:sndAc>
      </p:transition>
    </mc:Choice>
    <mc:Fallback>
      <p:transition spd="slow" advTm="20000">
        <p:fade/>
        <p:sndAc>
          <p:stSnd>
            <p:snd r:embed="rId2" name="chimes.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3">
                                            <p:txEl>
                                              <p:pRg st="0" end="0"/>
                                            </p:txEl>
                                          </p:spTgt>
                                        </p:tgtEl>
                                        <p:attrNameLst>
                                          <p:attrName>ppt_x</p:attrName>
                                          <p:attrName>ppt_y</p:attrName>
                                        </p:attrNameLst>
                                      </p:cBhvr>
                                    </p:animMotion>
                                    <p:animRot by="1500000">
                                      <p:cBhvr>
                                        <p:cTn id="7" dur="125" fill="hold">
                                          <p:stCondLst>
                                            <p:cond delay="0"/>
                                          </p:stCondLst>
                                        </p:cTn>
                                        <p:tgtEl>
                                          <p:spTgt spid="3">
                                            <p:txEl>
                                              <p:pRg st="0" end="0"/>
                                            </p:txEl>
                                          </p:spTgt>
                                        </p:tgtEl>
                                        <p:attrNameLst>
                                          <p:attrName>r</p:attrName>
                                        </p:attrNameLst>
                                      </p:cBhvr>
                                    </p:animRot>
                                    <p:animRot by="-1500000">
                                      <p:cBhvr>
                                        <p:cTn id="8" dur="125" fill="hold">
                                          <p:stCondLst>
                                            <p:cond delay="125"/>
                                          </p:stCondLst>
                                        </p:cTn>
                                        <p:tgtEl>
                                          <p:spTgt spid="3">
                                            <p:txEl>
                                              <p:pRg st="0" end="0"/>
                                            </p:txEl>
                                          </p:spTgt>
                                        </p:tgtEl>
                                        <p:attrNameLst>
                                          <p:attrName>r</p:attrName>
                                        </p:attrNameLst>
                                      </p:cBhvr>
                                    </p:animRot>
                                    <p:animRot by="-1500000">
                                      <p:cBhvr>
                                        <p:cTn id="9" dur="125" fill="hold">
                                          <p:stCondLst>
                                            <p:cond delay="250"/>
                                          </p:stCondLst>
                                        </p:cTn>
                                        <p:tgtEl>
                                          <p:spTgt spid="3">
                                            <p:txEl>
                                              <p:pRg st="0" end="0"/>
                                            </p:txEl>
                                          </p:spTgt>
                                        </p:tgtEl>
                                        <p:attrNameLst>
                                          <p:attrName>r</p:attrName>
                                        </p:attrNameLst>
                                      </p:cBhvr>
                                    </p:animRot>
                                    <p:animRot by="1500000">
                                      <p:cBhvr>
                                        <p:cTn id="10" dur="125" fill="hold">
                                          <p:stCondLst>
                                            <p:cond delay="375"/>
                                          </p:stCondLst>
                                        </p:cTn>
                                        <p:tgtEl>
                                          <p:spTgt spid="3">
                                            <p:txEl>
                                              <p:pRg st="0" end="0"/>
                                            </p:txEl>
                                          </p:spTgt>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ppt_w</p:attrName>
                                        </p:attrNameLst>
                                      </p:cBhvr>
                                      <p:tavLst>
                                        <p:tav tm="0">
                                          <p:val>
                                            <p:fltVal val="0"/>
                                          </p:val>
                                        </p:tav>
                                        <p:tav tm="100000">
                                          <p:val>
                                            <p:strVal val="#ppt_w"/>
                                          </p:val>
                                        </p:tav>
                                      </p:tavLst>
                                    </p:anim>
                                    <p:anim calcmode="lin" valueType="num">
                                      <p:cBhvr>
                                        <p:cTn id="16" dur="500" fill="hold"/>
                                        <p:tgtEl>
                                          <p:spTgt spid="4"/>
                                        </p:tgtEl>
                                        <p:attrNameLst>
                                          <p:attrName>ppt_h</p:attrName>
                                        </p:attrNameLst>
                                      </p:cBhvr>
                                      <p:tavLst>
                                        <p:tav tm="0">
                                          <p:val>
                                            <p:fltVal val="0"/>
                                          </p:val>
                                        </p:tav>
                                        <p:tav tm="100000">
                                          <p:val>
                                            <p:strVal val="#ppt_h"/>
                                          </p:val>
                                        </p:tav>
                                      </p:tavLst>
                                    </p:anim>
                                    <p:animEffect transition="in" filter="fade">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nodeType="clickEffect">
                                  <p:stCondLst>
                                    <p:cond delay="0"/>
                                  </p:stCondLst>
                                  <p:childTnLst>
                                    <p:set>
                                      <p:cBhvr>
                                        <p:cTn id="21" dur="1" fill="hold">
                                          <p:stCondLst>
                                            <p:cond delay="0"/>
                                          </p:stCondLst>
                                        </p:cTn>
                                        <p:tgtEl>
                                          <p:spTgt spid="4">
                                            <p:txEl>
                                              <p:pRg st="0" end="0"/>
                                            </p:txEl>
                                          </p:spTgt>
                                        </p:tgtEl>
                                        <p:attrNameLst>
                                          <p:attrName>style.visibility</p:attrName>
                                        </p:attrNameLst>
                                      </p:cBhvr>
                                      <p:to>
                                        <p:strVal val="visible"/>
                                      </p:to>
                                    </p:set>
                                    <p:anim calcmode="lin" valueType="num">
                                      <p:cBhvr>
                                        <p:cTn id="22" dur="1500" fill="hold"/>
                                        <p:tgtEl>
                                          <p:spTgt spid="4">
                                            <p:txEl>
                                              <p:pRg st="0" end="0"/>
                                            </p:txEl>
                                          </p:spTgt>
                                        </p:tgtEl>
                                        <p:attrNameLst>
                                          <p:attrName>ppt_w</p:attrName>
                                        </p:attrNameLst>
                                      </p:cBhvr>
                                      <p:tavLst>
                                        <p:tav tm="0">
                                          <p:val>
                                            <p:fltVal val="0"/>
                                          </p:val>
                                        </p:tav>
                                        <p:tav tm="100000">
                                          <p:val>
                                            <p:strVal val="#ppt_w"/>
                                          </p:val>
                                        </p:tav>
                                      </p:tavLst>
                                    </p:anim>
                                    <p:anim calcmode="lin" valueType="num">
                                      <p:cBhvr>
                                        <p:cTn id="23" dur="1500" fill="hold"/>
                                        <p:tgtEl>
                                          <p:spTgt spid="4">
                                            <p:txEl>
                                              <p:pRg st="0" end="0"/>
                                            </p:txEl>
                                          </p:spTgt>
                                        </p:tgtEl>
                                        <p:attrNameLst>
                                          <p:attrName>ppt_h</p:attrName>
                                        </p:attrNameLst>
                                      </p:cBhvr>
                                      <p:tavLst>
                                        <p:tav tm="0">
                                          <p:val>
                                            <p:fltVal val="0"/>
                                          </p:val>
                                        </p:tav>
                                        <p:tav tm="100000">
                                          <p:val>
                                            <p:strVal val="#ppt_h"/>
                                          </p:val>
                                        </p:tav>
                                      </p:tavLst>
                                    </p:anim>
                                    <p:animEffect transition="in" filter="fade">
                                      <p:cBhvr>
                                        <p:cTn id="24" dur="1500"/>
                                        <p:tgtEl>
                                          <p:spTgt spid="4">
                                            <p:txEl>
                                              <p:pRg st="0" end="0"/>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grpId="0" nodeType="click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p:cTn id="29" dur="500" fill="hold"/>
                                        <p:tgtEl>
                                          <p:spTgt spid="6"/>
                                        </p:tgtEl>
                                        <p:attrNameLst>
                                          <p:attrName>ppt_w</p:attrName>
                                        </p:attrNameLst>
                                      </p:cBhvr>
                                      <p:tavLst>
                                        <p:tav tm="0">
                                          <p:val>
                                            <p:fltVal val="0"/>
                                          </p:val>
                                        </p:tav>
                                        <p:tav tm="100000">
                                          <p:val>
                                            <p:strVal val="#ppt_w"/>
                                          </p:val>
                                        </p:tav>
                                      </p:tavLst>
                                    </p:anim>
                                    <p:anim calcmode="lin" valueType="num">
                                      <p:cBhvr>
                                        <p:cTn id="30" dur="500" fill="hold"/>
                                        <p:tgtEl>
                                          <p:spTgt spid="6"/>
                                        </p:tgtEl>
                                        <p:attrNameLst>
                                          <p:attrName>ppt_h</p:attrName>
                                        </p:attrNameLst>
                                      </p:cBhvr>
                                      <p:tavLst>
                                        <p:tav tm="0">
                                          <p:val>
                                            <p:fltVal val="0"/>
                                          </p:val>
                                        </p:tav>
                                        <p:tav tm="100000">
                                          <p:val>
                                            <p:strVal val="#ppt_h"/>
                                          </p:val>
                                        </p:tav>
                                      </p:tavLst>
                                    </p:anim>
                                    <p:animEffect transition="in" filter="fade">
                                      <p:cBhvr>
                                        <p:cTn id="31" dur="500"/>
                                        <p:tgtEl>
                                          <p:spTgt spid="6"/>
                                        </p:tgtEl>
                                      </p:cBhvr>
                                    </p:animEffect>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grpId="0" nodeType="clickEffect">
                                  <p:stCondLst>
                                    <p:cond delay="0"/>
                                  </p:stCondLst>
                                  <p:childTnLst>
                                    <p:set>
                                      <p:cBhvr>
                                        <p:cTn id="35" dur="1" fill="hold">
                                          <p:stCondLst>
                                            <p:cond delay="0"/>
                                          </p:stCondLst>
                                        </p:cTn>
                                        <p:tgtEl>
                                          <p:spTgt spid="7"/>
                                        </p:tgtEl>
                                        <p:attrNameLst>
                                          <p:attrName>style.visibility</p:attrName>
                                        </p:attrNameLst>
                                      </p:cBhvr>
                                      <p:to>
                                        <p:strVal val="visible"/>
                                      </p:to>
                                    </p:set>
                                    <p:anim calcmode="lin" valueType="num">
                                      <p:cBhvr>
                                        <p:cTn id="36" dur="500" fill="hold"/>
                                        <p:tgtEl>
                                          <p:spTgt spid="7"/>
                                        </p:tgtEl>
                                        <p:attrNameLst>
                                          <p:attrName>ppt_w</p:attrName>
                                        </p:attrNameLst>
                                      </p:cBhvr>
                                      <p:tavLst>
                                        <p:tav tm="0">
                                          <p:val>
                                            <p:fltVal val="0"/>
                                          </p:val>
                                        </p:tav>
                                        <p:tav tm="100000">
                                          <p:val>
                                            <p:strVal val="#ppt_w"/>
                                          </p:val>
                                        </p:tav>
                                      </p:tavLst>
                                    </p:anim>
                                    <p:anim calcmode="lin" valueType="num">
                                      <p:cBhvr>
                                        <p:cTn id="37" dur="500" fill="hold"/>
                                        <p:tgtEl>
                                          <p:spTgt spid="7"/>
                                        </p:tgtEl>
                                        <p:attrNameLst>
                                          <p:attrName>ppt_h</p:attrName>
                                        </p:attrNameLst>
                                      </p:cBhvr>
                                      <p:tavLst>
                                        <p:tav tm="0">
                                          <p:val>
                                            <p:fltVal val="0"/>
                                          </p:val>
                                        </p:tav>
                                        <p:tav tm="100000">
                                          <p:val>
                                            <p:strVal val="#ppt_h"/>
                                          </p:val>
                                        </p:tav>
                                      </p:tavLst>
                                    </p:anim>
                                    <p:animEffect transition="in" filter="fade">
                                      <p:cBhvr>
                                        <p:cTn id="38" dur="500"/>
                                        <p:tgtEl>
                                          <p:spTgt spid="7"/>
                                        </p:tgtEl>
                                      </p:cBhvr>
                                    </p:animEffect>
                                  </p:childTnLst>
                                </p:cTn>
                              </p:par>
                            </p:childTnLst>
                          </p:cTn>
                        </p:par>
                      </p:childTnLst>
                    </p:cTn>
                  </p:par>
                  <p:par>
                    <p:cTn id="39" fill="hold">
                      <p:stCondLst>
                        <p:cond delay="indefinite"/>
                      </p:stCondLst>
                      <p:childTnLst>
                        <p:par>
                          <p:cTn id="40" fill="hold">
                            <p:stCondLst>
                              <p:cond delay="0"/>
                            </p:stCondLst>
                            <p:childTnLst>
                              <p:par>
                                <p:cTn id="41" presetID="53" presetClass="entr" presetSubtype="16" fill="hold" grpId="0" nodeType="clickEffect">
                                  <p:stCondLst>
                                    <p:cond delay="0"/>
                                  </p:stCondLst>
                                  <p:childTnLst>
                                    <p:set>
                                      <p:cBhvr>
                                        <p:cTn id="42" dur="1" fill="hold">
                                          <p:stCondLst>
                                            <p:cond delay="0"/>
                                          </p:stCondLst>
                                        </p:cTn>
                                        <p:tgtEl>
                                          <p:spTgt spid="8"/>
                                        </p:tgtEl>
                                        <p:attrNameLst>
                                          <p:attrName>style.visibility</p:attrName>
                                        </p:attrNameLst>
                                      </p:cBhvr>
                                      <p:to>
                                        <p:strVal val="visible"/>
                                      </p:to>
                                    </p:set>
                                    <p:anim calcmode="lin" valueType="num">
                                      <p:cBhvr>
                                        <p:cTn id="43" dur="500" fill="hold"/>
                                        <p:tgtEl>
                                          <p:spTgt spid="8"/>
                                        </p:tgtEl>
                                        <p:attrNameLst>
                                          <p:attrName>ppt_w</p:attrName>
                                        </p:attrNameLst>
                                      </p:cBhvr>
                                      <p:tavLst>
                                        <p:tav tm="0">
                                          <p:val>
                                            <p:fltVal val="0"/>
                                          </p:val>
                                        </p:tav>
                                        <p:tav tm="100000">
                                          <p:val>
                                            <p:strVal val="#ppt_w"/>
                                          </p:val>
                                        </p:tav>
                                      </p:tavLst>
                                    </p:anim>
                                    <p:anim calcmode="lin" valueType="num">
                                      <p:cBhvr>
                                        <p:cTn id="44" dur="500" fill="hold"/>
                                        <p:tgtEl>
                                          <p:spTgt spid="8"/>
                                        </p:tgtEl>
                                        <p:attrNameLst>
                                          <p:attrName>ppt_h</p:attrName>
                                        </p:attrNameLst>
                                      </p:cBhvr>
                                      <p:tavLst>
                                        <p:tav tm="0">
                                          <p:val>
                                            <p:fltVal val="0"/>
                                          </p:val>
                                        </p:tav>
                                        <p:tav tm="100000">
                                          <p:val>
                                            <p:strVal val="#ppt_h"/>
                                          </p:val>
                                        </p:tav>
                                      </p:tavLst>
                                    </p:anim>
                                    <p:animEffect transition="in" filter="fade">
                                      <p:cBhvr>
                                        <p:cTn id="4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P spid="6" grpId="0"/>
      <p:bldP spid="7" grpId="0"/>
      <p:bldP spid="8"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547</TotalTime>
  <Words>355</Words>
  <Application>Microsoft Office PowerPoint</Application>
  <PresentationFormat>On-screen Show (4:3)</PresentationFormat>
  <Paragraphs>47</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النقود والبنوك والاسواق المالية (211 قصد)</vt:lpstr>
      <vt:lpstr>Slide 2</vt:lpstr>
      <vt:lpstr>Slide 3</vt:lpstr>
      <vt:lpstr>Slide 4</vt:lpstr>
      <vt:lpstr>Slide 5</vt:lpstr>
      <vt:lpstr>Slide 6</vt:lpstr>
      <vt:lpstr>Slide 7</vt:lpstr>
      <vt:lpstr>Slide 8</vt:lpstr>
      <vt:lpstr>Slide 9</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النقود والبنوك والاسواق المالية (211 قصد)</dc:title>
  <dc:creator>AYMAN HENDY</dc:creator>
  <cp:lastModifiedBy>Ahmad</cp:lastModifiedBy>
  <cp:revision>62</cp:revision>
  <dcterms:created xsi:type="dcterms:W3CDTF">2013-03-24T14:02:01Z</dcterms:created>
  <dcterms:modified xsi:type="dcterms:W3CDTF">2016-10-03T19:32:26Z</dcterms:modified>
</cp:coreProperties>
</file>