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المؤسسات التجارية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تجارة التجزئة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27915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ماهية تجارة التجزئة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تتضمن العمليات والأنشطة التسويقية المرتبطة بشراء البضائع والخدمات لغرض إشباع حاجات المستهلك الشخصية أو </a:t>
            </a:r>
            <a:r>
              <a:rPr lang="ar-SA" sz="2800" dirty="0" err="1" smtClean="0"/>
              <a:t>لاشباع</a:t>
            </a:r>
            <a:r>
              <a:rPr lang="ar-SA" sz="2800" dirty="0" smtClean="0"/>
              <a:t> حاجات عائلته وأصدقائه.</a:t>
            </a:r>
          </a:p>
          <a:p>
            <a:endParaRPr lang="ar-SA" sz="2800" dirty="0"/>
          </a:p>
          <a:p>
            <a:pPr>
              <a:buFont typeface="Courier New" panose="02070309020205020404" pitchFamily="49" charset="0"/>
              <a:buChar char="o"/>
            </a:pPr>
            <a:r>
              <a:rPr lang="ar-SA" sz="2800" dirty="0" smtClean="0"/>
              <a:t>تجارة التجزئة </a:t>
            </a:r>
            <a:r>
              <a:rPr lang="ar-SA" sz="2800" dirty="0" err="1" smtClean="0"/>
              <a:t>لاتقتصر</a:t>
            </a:r>
            <a:r>
              <a:rPr lang="ar-SA" sz="2800" dirty="0" smtClean="0"/>
              <a:t> فقط على السلع الاستهلاكية الملموسة فقط ولكن تشمل أيضا الخدمات غير الملموسة.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ar-SA" sz="2800" dirty="0" smtClean="0"/>
              <a:t>نشاط التجزئة </a:t>
            </a:r>
            <a:r>
              <a:rPr lang="ar-SA" sz="2800" dirty="0" err="1" smtClean="0"/>
              <a:t>لايتطلب</a:t>
            </a:r>
            <a:r>
              <a:rPr lang="ar-SA" sz="2800" dirty="0" smtClean="0"/>
              <a:t> بالضرورة الشراء من المتاجر, فقد أصبح هناك قطاع اخر من نشاط التجزئة يطلق عليه التجزئة بدون متاجر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91121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الوظائف الرئيسية لمنشآت التجزئة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688769"/>
              </p:ext>
            </p:extLst>
          </p:nvPr>
        </p:nvGraphicFramePr>
        <p:xfrm>
          <a:off x="1096963" y="1846261"/>
          <a:ext cx="10058400" cy="409733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592139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للمنتجين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للمستهلكين</a:t>
                      </a:r>
                      <a:endParaRPr lang="ar-SA" sz="2800" dirty="0"/>
                    </a:p>
                  </a:txBody>
                  <a:tcPr/>
                </a:tc>
              </a:tr>
              <a:tr h="2137569">
                <a:tc>
                  <a:txBody>
                    <a:bodyPr/>
                    <a:lstStyle/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التجميع والتصنيف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الترويج وخدمات </a:t>
                      </a:r>
                      <a:r>
                        <a:rPr lang="ar-SA" sz="2800" dirty="0" err="1" smtClean="0"/>
                        <a:t>مابعد</a:t>
                      </a:r>
                      <a:r>
                        <a:rPr lang="ar-SA" sz="2800" dirty="0" smtClean="0"/>
                        <a:t> الشراء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الاتصال وجمع المعلومات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وظيفة البيع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الاحتفاظ</a:t>
                      </a:r>
                      <a:r>
                        <a:rPr lang="ar-SA" sz="2800" baseline="0" dirty="0" smtClean="0"/>
                        <a:t> بالمخزون المناسب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baseline="0" dirty="0" smtClean="0"/>
                        <a:t>مساعدة الموردين الصغار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توفير السلع والخدمات في المكان المناسب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توفير السلع والخدمات في الوقت المناسب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مقابلة احتياجات المستهلك للشراء بكميات صغيرة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تقديم خدمات </a:t>
                      </a:r>
                      <a:r>
                        <a:rPr lang="ar-SA" sz="2800" dirty="0" err="1" smtClean="0"/>
                        <a:t>مابعد</a:t>
                      </a:r>
                      <a:r>
                        <a:rPr lang="ar-SA" sz="2800" dirty="0" smtClean="0"/>
                        <a:t> البيع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ü"/>
                      </a:pPr>
                      <a:r>
                        <a:rPr lang="ar-SA" sz="2800" dirty="0" smtClean="0"/>
                        <a:t>تقديم</a:t>
                      </a:r>
                      <a:r>
                        <a:rPr lang="ar-SA" sz="2800" baseline="0" dirty="0" smtClean="0"/>
                        <a:t> خدمات البيع الآجل</a:t>
                      </a:r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74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مقومات النجاح لمتاجر التجزئة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اختيار الموقع المناسب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اختيار السلع المناسبة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الديكور الداخلي للمتجر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اختيار رجال البيع وتدريبهم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اجتذاب العملاء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2800" dirty="0" smtClean="0"/>
              <a:t>القدرة على الاحتفاظ بنظام للسجلات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425638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متاجر التجزئة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247900"/>
            <a:ext cx="10058400" cy="3621194"/>
          </a:xfrm>
        </p:spPr>
        <p:txBody>
          <a:bodyPr>
            <a:normAutofit/>
          </a:bodyPr>
          <a:lstStyle/>
          <a:p>
            <a:r>
              <a:rPr lang="ar-SA" sz="2400" dirty="0" smtClean="0"/>
              <a:t>1- متاجر التجزئة الصغيرة المستقلة: وهي متاجر صغيرة من حيث الحجم ومستقلة بطبيعة اعمالها وتدار بواسطة المالك.</a:t>
            </a:r>
          </a:p>
          <a:p>
            <a:endParaRPr lang="ar-SA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dirty="0" smtClean="0"/>
              <a:t> خصائصها: المرونة, الاستقلالية, الاتصال الشخصي بالعملاء, قرب موقعها للمستهلك, طبيعة السلع وأسعار السلع.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400" dirty="0" smtClean="0"/>
              <a:t> مشكلاتها: ضعف الكفاءة الإدارية, الاختيار السيء للموقع, أسلوب العرض والهيئة السيئة للمحل, المبالغة في منح الائتمان.</a:t>
            </a: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987912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متاجر التجزئة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2146300"/>
            <a:ext cx="10058400" cy="3722794"/>
          </a:xfrm>
        </p:spPr>
        <p:txBody>
          <a:bodyPr>
            <a:normAutofit/>
          </a:bodyPr>
          <a:lstStyle/>
          <a:p>
            <a:r>
              <a:rPr lang="ar-SA" sz="2400" dirty="0" smtClean="0"/>
              <a:t>2- متاجر التجزئة الكبيرة المتكاملة: وهي متاجر تتميز بكبر الحجم والتكامل في الخدمات وتختلف عن المتاجر الصغيرة من حيث الحجم وأسلوب العمل والإدارة.</a:t>
            </a:r>
          </a:p>
          <a:p>
            <a:endParaRPr lang="ar-SA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dirty="0"/>
              <a:t> </a:t>
            </a:r>
            <a:r>
              <a:rPr lang="ar-SA" sz="2400" dirty="0" smtClean="0"/>
              <a:t>خصائصها: ضخامة حجم العمل, التخصص في العمل والتنظيم الإداري الكفؤ.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400" dirty="0"/>
              <a:t> </a:t>
            </a:r>
            <a:r>
              <a:rPr lang="ar-SA" sz="2400" dirty="0" smtClean="0"/>
              <a:t>مشكلاتها: انخفاض المرونة, ضعف الاتصال مع العملاء, ارتفاع النفقات, التدخل الحكومي.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071062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متاجر التجزئة كبيرة الحجم: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7280" y="1943100"/>
            <a:ext cx="10058400" cy="42418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المتاجر متعددة الأقسام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متاجر السلسلة العادية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الجمعيات التعاونية الاستهلاكية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متاجر الخدمة الذاتية (السوبرماركت)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متاجر بيوت الخصم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متاجر التجزئة المختلطة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المتاجر المتخصصة 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dirty="0" smtClean="0"/>
              <a:t>نشاط التجزئة بدون متاجر(البيع بالبريد, البيع المباشر, البيع بالهاتف, آلات البيع, عبر الانترنت, التسويق المباشر)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286015243"/>
      </p:ext>
    </p:extLst>
  </p:cSld>
  <p:clrMapOvr>
    <a:masterClrMapping/>
  </p:clrMapOvr>
</p:sld>
</file>

<file path=ppt/theme/theme1.xml><?xml version="1.0" encoding="utf-8"?>
<a:theme xmlns:a="http://schemas.openxmlformats.org/drawingml/2006/main" name="أثر رجعي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</TotalTime>
  <Words>309</Words>
  <Application>Microsoft Office PowerPoint</Application>
  <PresentationFormat>ملء الشاشة</PresentationFormat>
  <Paragraphs>47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Times New Roman</vt:lpstr>
      <vt:lpstr>Wingdings</vt:lpstr>
      <vt:lpstr>أثر رجعي</vt:lpstr>
      <vt:lpstr>المؤسسات التجارية</vt:lpstr>
      <vt:lpstr>ماهية تجارة التجزئة</vt:lpstr>
      <vt:lpstr>الوظائف الرئيسية لمنشآت التجزئة</vt:lpstr>
      <vt:lpstr>مقومات النجاح لمتاجر التجزئة</vt:lpstr>
      <vt:lpstr>أنواع متاجر التجزئة</vt:lpstr>
      <vt:lpstr>أنواع متاجر التجزئة</vt:lpstr>
      <vt:lpstr>أنواع متاجر التجزئة كبيرة الحجم: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المؤسسات التجارية</dc:title>
  <dc:creator>user</dc:creator>
  <cp:lastModifiedBy>user</cp:lastModifiedBy>
  <cp:revision>5</cp:revision>
  <dcterms:created xsi:type="dcterms:W3CDTF">2017-10-28T01:32:38Z</dcterms:created>
  <dcterms:modified xsi:type="dcterms:W3CDTF">2017-10-28T02:08:56Z</dcterms:modified>
</cp:coreProperties>
</file>