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768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33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6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77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45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785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644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93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492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33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56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9D93-0E2D-46A3-B951-51CEE1BC81F0}" type="datetimeFigureOut">
              <a:rPr lang="ar-SA" smtClean="0"/>
              <a:t>28/12/38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DED7A-BFB6-4EE9-8C5D-6C80DDE6C4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152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الخامس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النقود و الأنظمة النقدية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4111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وظائف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2 –</a:t>
            </a:r>
            <a:r>
              <a:rPr lang="ar-SA" dirty="0" smtClean="0">
                <a:solidFill>
                  <a:srgbClr val="FF0000"/>
                </a:solidFill>
              </a:rPr>
              <a:t> مقياس للقيمة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تستخدم النقود لقياس قيمة السلع و الخدمات  وهو مقياس موحد لجميع السلع المتداولة في الاقتصاد وهي بذلك تحل المشكلة التي كانت تظهر في نظام ال</a:t>
            </a:r>
            <a:r>
              <a:rPr lang="ar-SA" dirty="0" smtClean="0"/>
              <a:t>مقايضة حيث يحسب </a:t>
            </a:r>
            <a:r>
              <a:rPr lang="ar-SA" dirty="0" smtClean="0">
                <a:solidFill>
                  <a:srgbClr val="FF0000"/>
                </a:solidFill>
              </a:rPr>
              <a:t>عدد</a:t>
            </a:r>
            <a:r>
              <a:rPr lang="ar-SA" dirty="0" smtClean="0"/>
              <a:t> مقاييس القيمة في حالة وجود المقايضة كالتالي </a:t>
            </a:r>
          </a:p>
          <a:p>
            <a:r>
              <a:rPr lang="en-US" dirty="0" smtClean="0"/>
              <a:t>G(G-1)/2 </a:t>
            </a:r>
            <a:r>
              <a:rPr lang="ar-SA" dirty="0" smtClean="0"/>
              <a:t> حيث  </a:t>
            </a:r>
            <a:r>
              <a:rPr lang="en-US" dirty="0" smtClean="0"/>
              <a:t>G </a:t>
            </a:r>
            <a:r>
              <a:rPr lang="ar-SA" dirty="0" smtClean="0"/>
              <a:t> هي عدد السلع  المتداولة</a:t>
            </a:r>
          </a:p>
          <a:p>
            <a:r>
              <a:rPr lang="ar-SA" dirty="0" smtClean="0"/>
              <a:t>مثال اذا كان تبادل السلع يتم بطريقة المقايضة وكان  عدد السلع المتداولة في الاقتصاد 10 سلع فكم عدد مقاييس القيمة </a:t>
            </a:r>
            <a:r>
              <a:rPr lang="ar-SA" dirty="0" smtClean="0">
                <a:solidFill>
                  <a:srgbClr val="FF0000"/>
                </a:solidFill>
              </a:rPr>
              <a:t>بالمقايضة</a:t>
            </a:r>
            <a:r>
              <a:rPr lang="ar-SA" dirty="0" smtClean="0"/>
              <a:t> و كم عددها عندما تكون </a:t>
            </a:r>
            <a:r>
              <a:rPr lang="ar-SA" dirty="0" smtClean="0">
                <a:solidFill>
                  <a:srgbClr val="FF0000"/>
                </a:solidFill>
              </a:rPr>
              <a:t>النقود هي مقياس </a:t>
            </a:r>
            <a:r>
              <a:rPr lang="ar-SA" dirty="0" smtClean="0"/>
              <a:t>القيمة ؟</a:t>
            </a:r>
          </a:p>
        </p:txBody>
      </p:sp>
    </p:spTree>
    <p:extLst>
      <p:ext uri="{BB962C8B-B14F-4D97-AF65-F5344CB8AC3E}">
        <p14:creationId xmlns:p14="http://schemas.microsoft.com/office/powerpoint/2010/main" val="356041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وظائف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 3- </a:t>
            </a:r>
            <a:r>
              <a:rPr lang="ar-SA" dirty="0">
                <a:solidFill>
                  <a:srgbClr val="FF0000"/>
                </a:solidFill>
              </a:rPr>
              <a:t>مخزن للقيمة </a:t>
            </a:r>
          </a:p>
          <a:p>
            <a:r>
              <a:rPr lang="ar-SA" dirty="0">
                <a:solidFill>
                  <a:srgbClr val="7030A0"/>
                </a:solidFill>
              </a:rPr>
              <a:t>ويعبر عنها أيضا بانها مخزن للقوة الشرائية حيث ان الريال الذي يتم توفيره </a:t>
            </a:r>
            <a:r>
              <a:rPr lang="ar-SA" dirty="0" smtClean="0">
                <a:solidFill>
                  <a:srgbClr val="7030A0"/>
                </a:solidFill>
              </a:rPr>
              <a:t>(ادخاره) </a:t>
            </a:r>
            <a:r>
              <a:rPr lang="ar-SA" dirty="0">
                <a:solidFill>
                  <a:srgbClr val="7030A0"/>
                </a:solidFill>
              </a:rPr>
              <a:t>الان يعني ريال مستهلك او مستثمر في المستقبل </a:t>
            </a:r>
          </a:p>
          <a:p>
            <a:r>
              <a:rPr lang="ar-SA" dirty="0">
                <a:solidFill>
                  <a:srgbClr val="7030A0"/>
                </a:solidFill>
              </a:rPr>
              <a:t>هذه الوظيفة ( مخزن للقيمة) ليست </a:t>
            </a:r>
            <a:r>
              <a:rPr lang="ar-SA" dirty="0" smtClean="0">
                <a:solidFill>
                  <a:srgbClr val="7030A0"/>
                </a:solidFill>
              </a:rPr>
              <a:t>مقصورة </a:t>
            </a:r>
            <a:r>
              <a:rPr lang="ar-SA" dirty="0">
                <a:solidFill>
                  <a:srgbClr val="7030A0"/>
                </a:solidFill>
              </a:rPr>
              <a:t>على النقود و لكنها توجد في </a:t>
            </a:r>
            <a:r>
              <a:rPr lang="ar-SA" dirty="0" smtClean="0">
                <a:solidFill>
                  <a:srgbClr val="7030A0"/>
                </a:solidFill>
              </a:rPr>
              <a:t>الذهب و </a:t>
            </a:r>
            <a:r>
              <a:rPr lang="ar-SA" dirty="0">
                <a:solidFill>
                  <a:srgbClr val="7030A0"/>
                </a:solidFill>
              </a:rPr>
              <a:t>الفضة و الأراضي و العقارات و الأسهم والمجوهرات واللوحات و السجاد الثمين </a:t>
            </a:r>
          </a:p>
          <a:p>
            <a:r>
              <a:rPr lang="ar-SA" dirty="0">
                <a:solidFill>
                  <a:srgbClr val="7030A0"/>
                </a:solidFill>
              </a:rPr>
              <a:t>ولكن </a:t>
            </a:r>
            <a:r>
              <a:rPr lang="ar-SA" dirty="0" smtClean="0">
                <a:solidFill>
                  <a:srgbClr val="7030A0"/>
                </a:solidFill>
              </a:rPr>
              <a:t>من مميزات  </a:t>
            </a:r>
            <a:r>
              <a:rPr lang="ar-SA" dirty="0">
                <a:solidFill>
                  <a:srgbClr val="7030A0"/>
                </a:solidFill>
              </a:rPr>
              <a:t>النقود </a:t>
            </a:r>
            <a:r>
              <a:rPr lang="ar-SA" dirty="0" smtClean="0">
                <a:solidFill>
                  <a:srgbClr val="7030A0"/>
                </a:solidFill>
              </a:rPr>
              <a:t>في انها مخزن للقيمة  </a:t>
            </a:r>
            <a:r>
              <a:rPr lang="ar-SA" dirty="0" smtClean="0">
                <a:solidFill>
                  <a:srgbClr val="FF0000"/>
                </a:solidFill>
              </a:rPr>
              <a:t>عن السلع الأخرى </a:t>
            </a:r>
            <a:r>
              <a:rPr lang="ar-SA" dirty="0" smtClean="0">
                <a:solidFill>
                  <a:srgbClr val="7030A0"/>
                </a:solidFill>
              </a:rPr>
              <a:t>سهولة </a:t>
            </a:r>
            <a:r>
              <a:rPr lang="ar-SA" dirty="0">
                <a:solidFill>
                  <a:srgbClr val="7030A0"/>
                </a:solidFill>
              </a:rPr>
              <a:t>استخدامها بصورة مباشرة لان </a:t>
            </a:r>
            <a:r>
              <a:rPr lang="ar-SA" dirty="0" smtClean="0">
                <a:solidFill>
                  <a:srgbClr val="7030A0"/>
                </a:solidFill>
              </a:rPr>
              <a:t>السلع( الأصول )  </a:t>
            </a:r>
            <a:r>
              <a:rPr lang="ar-SA" dirty="0">
                <a:solidFill>
                  <a:srgbClr val="7030A0"/>
                </a:solidFill>
              </a:rPr>
              <a:t>الأخرى السابقة لابد من بيعها للحصول على النقود من اجل شراء السلع </a:t>
            </a:r>
          </a:p>
          <a:p>
            <a:r>
              <a:rPr lang="ar-SA" dirty="0">
                <a:solidFill>
                  <a:srgbClr val="7030A0"/>
                </a:solidFill>
              </a:rPr>
              <a:t>من عيوب النقود في انها مخزن للقيمة انها قد تفقد قوتها الشرائية في حالات </a:t>
            </a:r>
            <a:r>
              <a:rPr lang="ar-SA" dirty="0" smtClean="0">
                <a:solidFill>
                  <a:srgbClr val="7030A0"/>
                </a:solidFill>
              </a:rPr>
              <a:t>التضخم بعكس الاصول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0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القواعد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القواعد النقدية </a:t>
            </a:r>
          </a:p>
          <a:p>
            <a:r>
              <a:rPr lang="ar-SA" dirty="0" smtClean="0"/>
              <a:t>(قاعدة نقدية سلعية و قاعدة نقدية ائتمانية)</a:t>
            </a:r>
          </a:p>
          <a:p>
            <a:r>
              <a:rPr lang="ar-SA" dirty="0" smtClean="0"/>
              <a:t>1 – </a:t>
            </a:r>
            <a:r>
              <a:rPr lang="ar-SA" dirty="0" smtClean="0">
                <a:solidFill>
                  <a:srgbClr val="FF0000"/>
                </a:solidFill>
              </a:rPr>
              <a:t>القاعدة النقدية السلعية </a:t>
            </a:r>
          </a:p>
          <a:p>
            <a:r>
              <a:rPr lang="ar-SA" dirty="0" smtClean="0"/>
              <a:t>هي القاعدة السائدة عند تحديد علاقة قانونية ملزمة بين وحدة النقد المتداولة  وسلعة واحدة(ذهب او فضة ) وتقيم قوة العملة الشرائية بالقوة الشرائية لتلك السلعة( الذهب او الفضة)</a:t>
            </a:r>
          </a:p>
          <a:p>
            <a:r>
              <a:rPr lang="ar-SA" dirty="0" smtClean="0"/>
              <a:t>تسمى بقاعدة المعدن الواحد (الذهب ) او المعدنين (الذهب و الفضة)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7197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القواعد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تطور القاعدة النقدية  السلعية تاريخيا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أ- نظام المسكوكات</a:t>
            </a:r>
          </a:p>
          <a:p>
            <a:r>
              <a:rPr lang="ar-SA" dirty="0" smtClean="0"/>
              <a:t>يتم تداول المسكوكات كجنيهات الذهب و الفضة الى جانب النقود الورقية في </a:t>
            </a:r>
            <a:r>
              <a:rPr lang="ar-SA" dirty="0" smtClean="0">
                <a:solidFill>
                  <a:srgbClr val="FF0000"/>
                </a:solidFill>
              </a:rPr>
              <a:t>المعاملات اليومية </a:t>
            </a:r>
          </a:p>
          <a:p>
            <a:r>
              <a:rPr lang="ar-SA" dirty="0" err="1" smtClean="0"/>
              <a:t>لاعطاء</a:t>
            </a:r>
            <a:r>
              <a:rPr lang="ar-SA" dirty="0" smtClean="0"/>
              <a:t> النقود الورقية القبول في  التداول و تكفل السلطة النقدية تحويل العملة الورقية الى </a:t>
            </a:r>
            <a:r>
              <a:rPr lang="ar-SA" smtClean="0"/>
              <a:t>مسكوكات </a:t>
            </a:r>
            <a:endParaRPr lang="ar-SA" smtClean="0"/>
          </a:p>
          <a:p>
            <a:r>
              <a:rPr lang="ar-SA" dirty="0" smtClean="0"/>
              <a:t>حرية </a:t>
            </a:r>
            <a:r>
              <a:rPr lang="ar-SA" dirty="0" smtClean="0"/>
              <a:t>سك النقود ( تحويل السبائك الى نقود معدنية متداولة)</a:t>
            </a:r>
          </a:p>
          <a:p>
            <a:r>
              <a:rPr lang="ar-SA" dirty="0" smtClean="0"/>
              <a:t>حرية صهر النقود تحويل النقود المعدنية ( المسكوكات)الى سبائك</a:t>
            </a:r>
          </a:p>
          <a:p>
            <a:r>
              <a:rPr lang="ar-SA" dirty="0" smtClean="0"/>
              <a:t>استيراد و تصدير السبائك و المسكوكات 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ب - نظام السبائك</a:t>
            </a:r>
          </a:p>
          <a:p>
            <a:r>
              <a:rPr lang="ar-SA" dirty="0" smtClean="0"/>
              <a:t>لا يسمح بتداول العملات </a:t>
            </a:r>
            <a:r>
              <a:rPr lang="ar-SA" dirty="0" err="1" smtClean="0"/>
              <a:t>المعدنبة</a:t>
            </a:r>
            <a:r>
              <a:rPr lang="ar-SA" dirty="0" smtClean="0"/>
              <a:t> ( الذهب و الفضة) </a:t>
            </a:r>
            <a:r>
              <a:rPr lang="ar-SA" dirty="0" smtClean="0">
                <a:solidFill>
                  <a:srgbClr val="FF0000"/>
                </a:solidFill>
              </a:rPr>
              <a:t>للاستخدام اليومي</a:t>
            </a:r>
          </a:p>
          <a:p>
            <a:r>
              <a:rPr lang="ar-SA" dirty="0" smtClean="0"/>
              <a:t>و لكن تكون السلطات النقدية  على استعداد لاستبدال النقود الورقية بالسبائك عندما تطلب من قبل الافراد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9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القواعد النقدية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B050"/>
                </a:solidFill>
              </a:rPr>
              <a:t>ج – نظام الصرف بالذهب</a:t>
            </a:r>
          </a:p>
          <a:p>
            <a:r>
              <a:rPr lang="ar-SA" dirty="0" smtClean="0"/>
              <a:t>يتم ربط العملة المحلية بشكل غير مباشر بالذهب من خلال ربطها بعملة دولة تعتمد على نظام الذهب </a:t>
            </a:r>
          </a:p>
          <a:p>
            <a:r>
              <a:rPr lang="ar-SA" dirty="0" smtClean="0"/>
              <a:t>مثلا المملكة ارتبط الريال السعودي بالدولار الأمريكي بنسبة ثابتة لارتباط الدولار بالذهب   وحينها كان الريال مرتبط بالذهب بشكل غير مباشر من خلال ارتباطه بالدولار و هذا جعل المملكة تحتفظ بجزء كبير من غطاء عملتها بالدولار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813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القواعد النقدية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2 - القاعدة الائتمانية للنقد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في ظل هذه القاعدة تعرف العملة الورقية بنفسها و لا ترتبط باي غطاء معدني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في ظل هذه القاعدة تتمتع النقود الورقية بقوة  الالزام القانوني و غير قابلة للتحويل لذهب او فضة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في ظل هذه القاعدة يعتمد الإصدار للنقود على الوضع المالي والاقتصادي للدولة و سعر صرف العملة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530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النقود و الانظمة النقدية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تعريف النقود</a:t>
            </a:r>
          </a:p>
          <a:p>
            <a:r>
              <a:rPr lang="ar-SA" dirty="0" smtClean="0"/>
              <a:t>انواع النقود</a:t>
            </a:r>
          </a:p>
          <a:p>
            <a:r>
              <a:rPr lang="ar-SA" dirty="0" smtClean="0"/>
              <a:t>وظائف النقود</a:t>
            </a:r>
          </a:p>
          <a:p>
            <a:r>
              <a:rPr lang="ar-SA" dirty="0" smtClean="0"/>
              <a:t>القواعد النقدية </a:t>
            </a:r>
          </a:p>
          <a:p>
            <a:r>
              <a:rPr lang="ar-SA" dirty="0" smtClean="0"/>
              <a:t>الخلاصة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112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تعريف النقود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التعريف النظري للنقود </a:t>
            </a:r>
            <a:r>
              <a:rPr lang="ar-SA" dirty="0" smtClean="0">
                <a:solidFill>
                  <a:srgbClr val="7030A0"/>
                </a:solidFill>
              </a:rPr>
              <a:t>: هو كل ما يتفق عليه لدى الناس ويلقى قبولا كوسيط للتبادل و قضاء الديون مع عدم اشتراط وجود قيمة ذاتية لما يتفق عليه ان يكون نقودا مثلا الاتفاق على الأحجار على انها وسيلة للتبادل  و سداد الدين و بالتالي تعد نقودا </a:t>
            </a:r>
          </a:p>
          <a:p>
            <a:r>
              <a:rPr lang="ar-SA" dirty="0">
                <a:solidFill>
                  <a:srgbClr val="FF0000"/>
                </a:solidFill>
              </a:rPr>
              <a:t>التعريف العملي للنقود </a:t>
            </a:r>
            <a:r>
              <a:rPr lang="ar-SA" dirty="0" smtClean="0">
                <a:solidFill>
                  <a:srgbClr val="7030A0"/>
                </a:solidFill>
              </a:rPr>
              <a:t>و يقسم الى ثلاثة اقسام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التعريف الأول  </a:t>
            </a:r>
            <a:r>
              <a:rPr lang="ar-SA" dirty="0" smtClean="0">
                <a:solidFill>
                  <a:srgbClr val="7030A0"/>
                </a:solidFill>
              </a:rPr>
              <a:t>و يعرف بالتعريف الضيق للنقود </a:t>
            </a:r>
            <a:r>
              <a:rPr lang="en-US" dirty="0" smtClean="0">
                <a:solidFill>
                  <a:srgbClr val="7030A0"/>
                </a:solidFill>
              </a:rPr>
              <a:t>(M1) </a:t>
            </a:r>
            <a:r>
              <a:rPr lang="ar-SA" dirty="0" smtClean="0">
                <a:solidFill>
                  <a:srgbClr val="7030A0"/>
                </a:solidFill>
              </a:rPr>
              <a:t> و يشمل                                   العملات و النقد المتداول خارج البنوك + الحسابات الجارية لدى البنوك + الشيكات السياحية بالعملة المحلية 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التعريف الثاني  </a:t>
            </a:r>
            <a:r>
              <a:rPr lang="ar-SA" dirty="0" smtClean="0">
                <a:solidFill>
                  <a:srgbClr val="7030A0"/>
                </a:solidFill>
              </a:rPr>
              <a:t>و يعرف بالتعريف الواسع للنقود</a:t>
            </a:r>
            <a:r>
              <a:rPr lang="en-US" dirty="0" smtClean="0">
                <a:solidFill>
                  <a:srgbClr val="7030A0"/>
                </a:solidFill>
              </a:rPr>
              <a:t>(M2)</a:t>
            </a:r>
            <a:r>
              <a:rPr lang="ar-SA" dirty="0" smtClean="0">
                <a:solidFill>
                  <a:srgbClr val="7030A0"/>
                </a:solidFill>
              </a:rPr>
              <a:t> ويشمل                                التعريف الضيق  </a:t>
            </a:r>
            <a:r>
              <a:rPr lang="en-US" dirty="0" smtClean="0">
                <a:solidFill>
                  <a:srgbClr val="7030A0"/>
                </a:solidFill>
              </a:rPr>
              <a:t>(M1)</a:t>
            </a:r>
            <a:r>
              <a:rPr lang="ar-SA" dirty="0" smtClean="0">
                <a:solidFill>
                  <a:srgbClr val="7030A0"/>
                </a:solidFill>
              </a:rPr>
              <a:t> + الودائع الزمنية و الادخارية قصيرة الاجل  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التعريف الثالث </a:t>
            </a:r>
            <a:r>
              <a:rPr lang="ar-SA" dirty="0" smtClean="0">
                <a:solidFill>
                  <a:srgbClr val="7030A0"/>
                </a:solidFill>
              </a:rPr>
              <a:t>و يعرف  بالتعريف الموسع  </a:t>
            </a:r>
            <a:r>
              <a:rPr lang="en-US" dirty="0" smtClean="0">
                <a:solidFill>
                  <a:srgbClr val="7030A0"/>
                </a:solidFill>
              </a:rPr>
              <a:t>(M3) </a:t>
            </a:r>
            <a:r>
              <a:rPr lang="ar-SA" dirty="0" smtClean="0">
                <a:solidFill>
                  <a:srgbClr val="7030A0"/>
                </a:solidFill>
              </a:rPr>
              <a:t> و يشمل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التعريف الواسع للنقود </a:t>
            </a:r>
            <a:r>
              <a:rPr lang="en-US" dirty="0" smtClean="0">
                <a:solidFill>
                  <a:srgbClr val="7030A0"/>
                </a:solidFill>
              </a:rPr>
              <a:t>(M2) </a:t>
            </a:r>
            <a:r>
              <a:rPr lang="ar-SA" dirty="0" smtClean="0">
                <a:solidFill>
                  <a:srgbClr val="7030A0"/>
                </a:solidFill>
              </a:rPr>
              <a:t> + الودائع الزمنية طويلة الاجل + شبة النقود ( الودائع بالعملات الأجنبية)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6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>
                <a:solidFill>
                  <a:srgbClr val="C00000"/>
                </a:solidFill>
              </a:rPr>
              <a:t>ماهو</a:t>
            </a:r>
            <a:r>
              <a:rPr lang="ar-SA" dirty="0" smtClean="0">
                <a:solidFill>
                  <a:srgbClr val="C00000"/>
                </a:solidFill>
              </a:rPr>
              <a:t> المعيار المستخدم لتحديد مكونات ومفردات </a:t>
            </a:r>
            <a:r>
              <a:rPr lang="en-US" dirty="0" smtClean="0">
                <a:solidFill>
                  <a:srgbClr val="C00000"/>
                </a:solidFill>
              </a:rPr>
              <a:t>M1,M2,M3 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المعيار هو المقدرة على التسييل للنقود و بالتالي استخدامها  فالحسابات الجارية في </a:t>
            </a:r>
            <a:r>
              <a:rPr lang="en-US" dirty="0" smtClean="0">
                <a:solidFill>
                  <a:srgbClr val="7030A0"/>
                </a:solidFill>
              </a:rPr>
              <a:t>M1 </a:t>
            </a:r>
            <a:r>
              <a:rPr lang="ar-SA" dirty="0" smtClean="0">
                <a:solidFill>
                  <a:srgbClr val="7030A0"/>
                </a:solidFill>
              </a:rPr>
              <a:t> تتمتع بدرجة سيوله اعلى من الودائع الادخارية في </a:t>
            </a:r>
            <a:r>
              <a:rPr lang="en-US" dirty="0" smtClean="0">
                <a:solidFill>
                  <a:srgbClr val="7030A0"/>
                </a:solidFill>
              </a:rPr>
              <a:t>M2</a:t>
            </a:r>
            <a:r>
              <a:rPr lang="ar-SA" dirty="0" smtClean="0">
                <a:solidFill>
                  <a:srgbClr val="7030A0"/>
                </a:solidFill>
              </a:rPr>
              <a:t>  لان الحسابات الجارية لا                                 ترتبط بفترة زمنية متفق عليها بين البنك و العميل بينما الودائع الادخارية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لديها مقدرة اقل على التسييل حيث لا يحق للعميل طلبها الابعد انقضاء المدة المتفق عليها بينه و بين البنك 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0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1800" b="1" dirty="0" smtClean="0">
                <a:solidFill>
                  <a:srgbClr val="7030A0"/>
                </a:solidFill>
              </a:rPr>
              <a:t>أنواع النقود </a:t>
            </a:r>
          </a:p>
          <a:p>
            <a:r>
              <a:rPr lang="ar-SA" sz="1800" b="1" dirty="0" smtClean="0">
                <a:solidFill>
                  <a:srgbClr val="7030A0"/>
                </a:solidFill>
              </a:rPr>
              <a:t>1</a:t>
            </a:r>
            <a:r>
              <a:rPr lang="ar-SA" sz="1800" b="1" dirty="0" smtClean="0">
                <a:solidFill>
                  <a:srgbClr val="FF0000"/>
                </a:solidFill>
              </a:rPr>
              <a:t> – النقود السلعية </a:t>
            </a:r>
            <a:r>
              <a:rPr lang="ar-SA" sz="1800" b="1" dirty="0" smtClean="0">
                <a:solidFill>
                  <a:srgbClr val="7030A0"/>
                </a:solidFill>
              </a:rPr>
              <a:t>يقصد بها ان المجتمع يتعارف على سلعة معينة كوسيط للتبادل و نقد متداول</a:t>
            </a:r>
          </a:p>
          <a:p>
            <a:r>
              <a:rPr lang="ar-SA" sz="1800" b="1" dirty="0" smtClean="0">
                <a:solidFill>
                  <a:srgbClr val="7030A0"/>
                </a:solidFill>
              </a:rPr>
              <a:t>فيتم البيع و الشراء بالبهارات او القمح او الذهب او الفضة </a:t>
            </a:r>
          </a:p>
          <a:p>
            <a:r>
              <a:rPr lang="ar-SA" sz="1800" b="1" dirty="0" smtClean="0">
                <a:solidFill>
                  <a:srgbClr val="7030A0"/>
                </a:solidFill>
              </a:rPr>
              <a:t>و تعد الذهب و الفضة اكثر السلع استخداما كنقود بسبب عدم قابليتها للتلف و سهولة حملها و تجزئتها و انها اكثر السلع مخزن للقيمة </a:t>
            </a:r>
          </a:p>
          <a:p>
            <a:r>
              <a:rPr lang="ar-SA" sz="1800" b="1" dirty="0" smtClean="0">
                <a:solidFill>
                  <a:srgbClr val="7030A0"/>
                </a:solidFill>
              </a:rPr>
              <a:t>2 – </a:t>
            </a:r>
            <a:r>
              <a:rPr lang="ar-SA" sz="1800" b="1" dirty="0" smtClean="0">
                <a:solidFill>
                  <a:srgbClr val="FF0000"/>
                </a:solidFill>
              </a:rPr>
              <a:t>النقود الورقية </a:t>
            </a:r>
          </a:p>
          <a:p>
            <a:r>
              <a:rPr lang="ar-SA" sz="1800" b="1" dirty="0" smtClean="0">
                <a:solidFill>
                  <a:srgbClr val="7030A0"/>
                </a:solidFill>
              </a:rPr>
              <a:t>سبق النقود الورقية النقود النائبة و هي ايصالات ورقية تضمن لحاملها إمكانية استبدالها بقيمتها المعدنية من الذهب و الفضة عند طلبه ذلك </a:t>
            </a:r>
          </a:p>
          <a:p>
            <a:r>
              <a:rPr lang="ar-SA" sz="1800" b="1" dirty="0" smtClean="0"/>
              <a:t>كانت النقود  النائبة مدخل للنقود الورقية حيث زادت ثقة الناس بالنقود النائبة و زاد الطلب عليها وقلت  المطالبة باستبدالها بالذهب و الفضة </a:t>
            </a:r>
          </a:p>
          <a:p>
            <a:r>
              <a:rPr lang="en-US" sz="1800" b="1" dirty="0" smtClean="0"/>
              <a:t>&lt;&lt;&lt;</a:t>
            </a:r>
            <a:r>
              <a:rPr lang="ar-SA" sz="1800" b="1" dirty="0" smtClean="0"/>
              <a:t>تقليل الغطاء الذهبي للنقود النائبة </a:t>
            </a:r>
            <a:r>
              <a:rPr lang="en-US" sz="1800" b="1" dirty="0" smtClean="0"/>
              <a:t>&lt;&lt;&lt;&lt;</a:t>
            </a:r>
            <a:r>
              <a:rPr lang="ar-SA" sz="1800" b="1" dirty="0" smtClean="0"/>
              <a:t> وبالتالي انهاء العلاقة بينها وبين الغطاء الذهبي </a:t>
            </a:r>
          </a:p>
          <a:p>
            <a:r>
              <a:rPr lang="en-US" sz="1800" b="1" dirty="0" smtClean="0"/>
              <a:t>&lt;&lt;&lt;&lt;</a:t>
            </a:r>
            <a:r>
              <a:rPr lang="ar-SA" sz="1800" b="1" dirty="0" smtClean="0"/>
              <a:t> اصدار النقود الورقية و الثقة فيها في ظل القاعدة النقدية و التي تستمد الثقة  </a:t>
            </a:r>
          </a:p>
          <a:p>
            <a:r>
              <a:rPr lang="ar-SA" sz="1800" b="1" dirty="0" smtClean="0"/>
              <a:t>1- من قوة الاقتصاد </a:t>
            </a:r>
          </a:p>
          <a:p>
            <a:r>
              <a:rPr lang="ar-SA" sz="1800" b="1" dirty="0" smtClean="0"/>
              <a:t>2 - و تنوع القاعدة الإنتاجية </a:t>
            </a:r>
          </a:p>
          <a:p>
            <a:r>
              <a:rPr lang="ar-SA" sz="1800" b="1" dirty="0" smtClean="0"/>
              <a:t>3 - و نظام سعر الصرف المتبع </a:t>
            </a:r>
            <a:endParaRPr lang="ar-SA" sz="1800" b="1" dirty="0"/>
          </a:p>
        </p:txBody>
      </p:sp>
    </p:spTree>
    <p:extLst>
      <p:ext uri="{BB962C8B-B14F-4D97-AF65-F5344CB8AC3E}">
        <p14:creationId xmlns:p14="http://schemas.microsoft.com/office/powerpoint/2010/main" val="149495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3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– نقود الودائع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هي الحسابات الجارية التي يحق للعميل سحبها  بشيك في أي وقت 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بماذا تختلف عن النقود الورقية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* نقود الودائع لا تتمتع بكيان مادي  كالنقود الورقية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* نقود الودائع عبارة عن قيود مدينة و دائنة لدى البنوك التجارية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* نقود الودائع لا تتمتع بقوة الالزام القانوني ( يحق للبائع ان يرفض شيك مسحوب على البنك بقيمة البضاعة و لكن ليس له الحق في رفض تسلم ثمنها نقدا  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5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4 – </a:t>
            </a:r>
            <a:r>
              <a:rPr lang="ar-SA" dirty="0" smtClean="0">
                <a:solidFill>
                  <a:srgbClr val="FF0000"/>
                </a:solidFill>
              </a:rPr>
              <a:t>نقود الكترونية </a:t>
            </a:r>
          </a:p>
          <a:p>
            <a:r>
              <a:rPr lang="ar-SA" dirty="0" smtClean="0"/>
              <a:t>نظام الي يتم من خلاله تحويل الأموال بين البنوك  التجارية  بينها وبين و البنك  المركزي و كذلك تحويل الرواتب للعاملين و الموظفين و مكافآت الطلاب </a:t>
            </a:r>
          </a:p>
          <a:p>
            <a:r>
              <a:rPr lang="ar-SA" dirty="0" smtClean="0">
                <a:solidFill>
                  <a:srgbClr val="C00000"/>
                </a:solidFill>
              </a:rPr>
              <a:t>مميزاته </a:t>
            </a:r>
          </a:p>
          <a:p>
            <a:r>
              <a:rPr lang="ar-SA" dirty="0" smtClean="0"/>
              <a:t>* </a:t>
            </a:r>
            <a:r>
              <a:rPr lang="ar-SA" dirty="0" smtClean="0">
                <a:solidFill>
                  <a:srgbClr val="7030A0"/>
                </a:solidFill>
              </a:rPr>
              <a:t>الحد من مخاطر التحويل النقدي اوعن طريق الشيكات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* خفض نفقات التشغيل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* تقليل استخدام الشيكات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906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المقايضة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المقايضة</a:t>
            </a:r>
          </a:p>
          <a:p>
            <a:r>
              <a:rPr lang="ar-SA" dirty="0" smtClean="0"/>
              <a:t>قبل ظهور النقود كان يتم تبادل  السلع عن طريق المقايضة وهي مبادلة سلعة بأخرى  مثلا ان يبادل شخص التفاحة التي لا يحتاجها بكمية من سلعة القمح و التي يحتاجها </a:t>
            </a:r>
          </a:p>
          <a:p>
            <a:r>
              <a:rPr lang="ar-SA" dirty="0" smtClean="0"/>
              <a:t>عيوب المقايضة</a:t>
            </a:r>
          </a:p>
          <a:p>
            <a:r>
              <a:rPr lang="ar-SA" dirty="0" smtClean="0"/>
              <a:t>ارتفاع تكلفة تبادل السلع وتكلفة الانتاج لعدم وجود تقسيم و تخصيص للعمل</a:t>
            </a:r>
          </a:p>
          <a:p>
            <a:r>
              <a:rPr lang="ar-SA" dirty="0" smtClean="0"/>
              <a:t>لابد من توافق رغبات كل من البائع والمشتري في السلع التي تتم مقايضتها او مبادلتها من حيث النوع و الكمية</a:t>
            </a:r>
          </a:p>
          <a:p>
            <a:r>
              <a:rPr lang="ar-SA" dirty="0" smtClean="0"/>
              <a:t>ان السلع قد تكون غير قابلة للتجزئة </a:t>
            </a:r>
          </a:p>
          <a:p>
            <a:r>
              <a:rPr lang="ar-SA" dirty="0" smtClean="0"/>
              <a:t>ان بعض السلع صعبة التخزين  و قابلة للتلف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918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وظائف النقود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 وظائف النقود </a:t>
            </a:r>
            <a:r>
              <a:rPr lang="en-US" dirty="0"/>
              <a:t>Functions of Money  </a:t>
            </a:r>
          </a:p>
          <a:p>
            <a:r>
              <a:rPr lang="ar-SA" dirty="0" smtClean="0"/>
              <a:t>1 - </a:t>
            </a:r>
            <a:r>
              <a:rPr lang="ar-SA" dirty="0" smtClean="0">
                <a:solidFill>
                  <a:srgbClr val="FF0000"/>
                </a:solidFill>
              </a:rPr>
              <a:t>وسيلة </a:t>
            </a:r>
            <a:r>
              <a:rPr lang="ar-SA" dirty="0">
                <a:solidFill>
                  <a:srgbClr val="FF0000"/>
                </a:solidFill>
              </a:rPr>
              <a:t>للتبادل </a:t>
            </a:r>
            <a:r>
              <a:rPr lang="en-US" dirty="0"/>
              <a:t>Medium of Exchange </a:t>
            </a:r>
            <a:endParaRPr lang="ar-SA" dirty="0" smtClean="0"/>
          </a:p>
          <a:p>
            <a:r>
              <a:rPr lang="ar-SA" dirty="0" smtClean="0"/>
              <a:t>نتيجة للعيوب في طريقة المقايضة لتبادل السلع وتنوع حاجات الانسان اصبحت المقايضة غير مجدية</a:t>
            </a:r>
          </a:p>
          <a:p>
            <a:r>
              <a:rPr lang="en-US" dirty="0" smtClean="0"/>
              <a:t>&lt;&lt;&lt;&lt;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7030A0"/>
                </a:solidFill>
              </a:rPr>
              <a:t>ظهرت النقود كوسيلة لتبادل السلع و الخدمات و تعد هذه الوظيفة الوظيفة الأساسية للنقود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وهي وظيفة خاصة بالنقود دون غيرها</a:t>
            </a:r>
            <a:r>
              <a:rPr lang="ar-SA" dirty="0" smtClean="0"/>
              <a:t> ( قد لا تكون الوظائف الأخرى خاصة بالنقود فقط) ص 65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164903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1096</Words>
  <Application>Microsoft Office PowerPoint</Application>
  <PresentationFormat>Custom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نسق Office</vt:lpstr>
      <vt:lpstr>الفصل الخامس </vt:lpstr>
      <vt:lpstr>النقود و الانظمة النقدية</vt:lpstr>
      <vt:lpstr>تعريف النقود</vt:lpstr>
      <vt:lpstr>تعريف النقود</vt:lpstr>
      <vt:lpstr>أنواع النقود</vt:lpstr>
      <vt:lpstr>أنواع النقود</vt:lpstr>
      <vt:lpstr>أنواع النقود</vt:lpstr>
      <vt:lpstr>المقايضة</vt:lpstr>
      <vt:lpstr>وظائف النقود</vt:lpstr>
      <vt:lpstr>وظائف النقود</vt:lpstr>
      <vt:lpstr>وظائف النقود</vt:lpstr>
      <vt:lpstr>القواعد النقدية </vt:lpstr>
      <vt:lpstr>القواعد النقدية </vt:lpstr>
      <vt:lpstr>القواعد النقدية</vt:lpstr>
      <vt:lpstr>القواعد النقدية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n</dc:creator>
  <cp:lastModifiedBy>nada</cp:lastModifiedBy>
  <cp:revision>37</cp:revision>
  <dcterms:created xsi:type="dcterms:W3CDTF">2016-08-05T08:44:55Z</dcterms:created>
  <dcterms:modified xsi:type="dcterms:W3CDTF">2017-09-19T05:00:52Z</dcterms:modified>
</cp:coreProperties>
</file>