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9"/>
  </p:notesMasterIdLst>
  <p:sldIdLst>
    <p:sldId id="343"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8" r:id="rId73"/>
    <p:sldId id="329" r:id="rId74"/>
    <p:sldId id="330" r:id="rId75"/>
    <p:sldId id="331" r:id="rId76"/>
    <p:sldId id="344" r:id="rId77"/>
    <p:sldId id="332" r:id="rId78"/>
    <p:sldId id="333" r:id="rId79"/>
    <p:sldId id="334" r:id="rId80"/>
    <p:sldId id="335" r:id="rId81"/>
    <p:sldId id="336" r:id="rId82"/>
    <p:sldId id="337" r:id="rId83"/>
    <p:sldId id="338" r:id="rId84"/>
    <p:sldId id="339" r:id="rId85"/>
    <p:sldId id="340" r:id="rId86"/>
    <p:sldId id="341" r:id="rId87"/>
    <p:sldId id="342"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1546"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6.wmf"/><Relationship Id="rId1" Type="http://schemas.openxmlformats.org/officeDocument/2006/relationships/image" Target="../media/image9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image" Target="../media/image9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544B90-A5CB-4E5E-A30B-5857EA936C7F}" type="datetimeFigureOut">
              <a:rPr lang="en-US" smtClean="0"/>
              <a:t>11/13/2017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24DDBD-9EF2-4A02-B189-D1A32AB6CAF7}" type="slidenum">
              <a:rPr lang="en-US" smtClean="0"/>
              <a:t>‹#›</a:t>
            </a:fld>
            <a:endParaRPr lang="en-US"/>
          </a:p>
        </p:txBody>
      </p:sp>
    </p:spTree>
    <p:extLst>
      <p:ext uri="{BB962C8B-B14F-4D97-AF65-F5344CB8AC3E}">
        <p14:creationId xmlns:p14="http://schemas.microsoft.com/office/powerpoint/2010/main" val="38091911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F51DAE-7378-4392-AD4E-E1AD1648AC56}" type="slidenum">
              <a:rPr lang="en-US"/>
              <a:pPr/>
              <a:t>16</a:t>
            </a:fld>
            <a:endParaRPr lang="en-US"/>
          </a:p>
        </p:txBody>
      </p:sp>
      <p:sp>
        <p:nvSpPr>
          <p:cNvPr id="13312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31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a:p>
            <a:r>
              <a:rPr 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MY" smtClean="0"/>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026B2C-E46E-4CD8-8C2C-2E0F1AF6B85D}" type="slidenum">
              <a:rPr lang="en-MY" smtClean="0"/>
              <a:pPr fontAlgn="base">
                <a:spcBef>
                  <a:spcPct val="0"/>
                </a:spcBef>
                <a:spcAft>
                  <a:spcPct val="0"/>
                </a:spcAft>
                <a:defRPr/>
              </a:pPr>
              <a:t>28</a:t>
            </a:fld>
            <a:endParaRPr lang="en-MY"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MY" smtClean="0"/>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026B2C-E46E-4CD8-8C2C-2E0F1AF6B85D}" type="slidenum">
              <a:rPr lang="en-MY" smtClean="0"/>
              <a:pPr fontAlgn="base">
                <a:spcBef>
                  <a:spcPct val="0"/>
                </a:spcBef>
                <a:spcAft>
                  <a:spcPct val="0"/>
                </a:spcAft>
                <a:defRPr/>
              </a:pPr>
              <a:t>34</a:t>
            </a:fld>
            <a:endParaRPr lang="en-MY"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MY" smtClean="0"/>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026B2C-E46E-4CD8-8C2C-2E0F1AF6B85D}" type="slidenum">
              <a:rPr lang="en-MY" smtClean="0"/>
              <a:pPr fontAlgn="base">
                <a:spcBef>
                  <a:spcPct val="0"/>
                </a:spcBef>
                <a:spcAft>
                  <a:spcPct val="0"/>
                </a:spcAft>
                <a:defRPr/>
              </a:pPr>
              <a:t>35</a:t>
            </a:fld>
            <a:endParaRPr lang="en-MY"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MY" smtClean="0"/>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2C4A2D-664C-45A2-B354-9C761190840B}" type="slidenum">
              <a:rPr lang="en-MY" smtClean="0"/>
              <a:pPr fontAlgn="base">
                <a:spcBef>
                  <a:spcPct val="0"/>
                </a:spcBef>
                <a:spcAft>
                  <a:spcPct val="0"/>
                </a:spcAft>
                <a:defRPr/>
              </a:pPr>
              <a:t>72</a:t>
            </a:fld>
            <a:endParaRPr lang="en-MY"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MY"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936AEE-88A9-40D3-999B-D360808D8405}" type="slidenum">
              <a:rPr lang="en-MY" smtClean="0"/>
              <a:pPr fontAlgn="base">
                <a:spcBef>
                  <a:spcPct val="0"/>
                </a:spcBef>
                <a:spcAft>
                  <a:spcPct val="0"/>
                </a:spcAft>
                <a:defRPr/>
              </a:pPr>
              <a:t>73</a:t>
            </a:fld>
            <a:endParaRPr lang="en-MY"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MY" smtClean="0"/>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026B2C-E46E-4CD8-8C2C-2E0F1AF6B85D}" type="slidenum">
              <a:rPr lang="en-MY" smtClean="0"/>
              <a:pPr fontAlgn="base">
                <a:spcBef>
                  <a:spcPct val="0"/>
                </a:spcBef>
                <a:spcAft>
                  <a:spcPct val="0"/>
                </a:spcAft>
                <a:defRPr/>
              </a:pPr>
              <a:t>74</a:t>
            </a:fld>
            <a:endParaRPr lang="en-MY"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5CA55EE-EAA3-46A1-ABAD-6E22615F14CB}" type="datetimeFigureOut">
              <a:rPr lang="en-US" smtClean="0"/>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1684650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CA55EE-EAA3-46A1-ABAD-6E22615F14CB}" type="datetimeFigureOut">
              <a:rPr lang="en-US" smtClean="0"/>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210232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CA55EE-EAA3-46A1-ABAD-6E22615F14CB}" type="datetimeFigureOut">
              <a:rPr lang="en-US" smtClean="0"/>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3753967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FADB770-5127-4A77-B5B3-A44722B1787E}" type="slidenum">
              <a:rPr lang="en-US"/>
              <a:pPr>
                <a:defRPr/>
              </a:pPr>
              <a:t>‹#›</a:t>
            </a:fld>
            <a:endParaRPr lang="en-US"/>
          </a:p>
        </p:txBody>
      </p:sp>
    </p:spTree>
    <p:extLst>
      <p:ext uri="{BB962C8B-B14F-4D97-AF65-F5344CB8AC3E}">
        <p14:creationId xmlns:p14="http://schemas.microsoft.com/office/powerpoint/2010/main" val="24066150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6B18D71-4C53-4575-A5DA-03BC21D9E779}" type="slidenum">
              <a:rPr lang="en-US"/>
              <a:pPr>
                <a:defRPr/>
              </a:pPr>
              <a:t>‹#›</a:t>
            </a:fld>
            <a:endParaRPr lang="en-US"/>
          </a:p>
        </p:txBody>
      </p:sp>
    </p:spTree>
    <p:extLst>
      <p:ext uri="{BB962C8B-B14F-4D97-AF65-F5344CB8AC3E}">
        <p14:creationId xmlns:p14="http://schemas.microsoft.com/office/powerpoint/2010/main" val="557488748"/>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5800" y="41148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747607-EFDB-4A61-AD7A-4B44061050D6}" type="slidenum">
              <a:rPr lang="en-US"/>
              <a:pPr>
                <a:defRPr/>
              </a:pPr>
              <a:t>‹#›</a:t>
            </a:fld>
            <a:endParaRPr lang="en-US"/>
          </a:p>
        </p:txBody>
      </p:sp>
    </p:spTree>
    <p:extLst>
      <p:ext uri="{BB962C8B-B14F-4D97-AF65-F5344CB8AC3E}">
        <p14:creationId xmlns:p14="http://schemas.microsoft.com/office/powerpoint/2010/main" val="2745342380"/>
      </p:ext>
    </p:extLst>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cSld name="عنوان، ومحتوى، واثنان من ال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p>
            <a:r>
              <a:rPr lang="ar-SA" smtClean="0"/>
              <a:t>انقر لتحرير نمط العنوان الرئيسي</a:t>
            </a:r>
            <a:endParaRPr lang="en-GB"/>
          </a:p>
        </p:txBody>
      </p:sp>
      <p:sp>
        <p:nvSpPr>
          <p:cNvPr id="3" name="عنصر نائب للمحتوى 2"/>
          <p:cNvSpPr>
            <a:spLocks noGrp="1"/>
          </p:cNvSpPr>
          <p:nvPr>
            <p:ph sz="half" idx="1"/>
          </p:nvPr>
        </p:nvSpPr>
        <p:spPr>
          <a:xfrm>
            <a:off x="457200" y="1600200"/>
            <a:ext cx="4038600" cy="4525963"/>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GB"/>
          </a:p>
        </p:txBody>
      </p:sp>
      <p:sp>
        <p:nvSpPr>
          <p:cNvPr id="4" name="عنصر نائب للمحتوى 3"/>
          <p:cNvSpPr>
            <a:spLocks noGrp="1"/>
          </p:cNvSpPr>
          <p:nvPr>
            <p:ph sz="quarter" idx="2"/>
          </p:nvPr>
        </p:nvSpPr>
        <p:spPr>
          <a:xfrm>
            <a:off x="4648200" y="1600200"/>
            <a:ext cx="4038600" cy="218598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GB"/>
          </a:p>
        </p:txBody>
      </p:sp>
      <p:sp>
        <p:nvSpPr>
          <p:cNvPr id="5" name="عنصر نائب للمحتوى 4"/>
          <p:cNvSpPr>
            <a:spLocks noGrp="1"/>
          </p:cNvSpPr>
          <p:nvPr>
            <p:ph sz="quarter" idx="3"/>
          </p:nvPr>
        </p:nvSpPr>
        <p:spPr>
          <a:xfrm>
            <a:off x="4648200" y="3938588"/>
            <a:ext cx="4038600" cy="218757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GB"/>
          </a:p>
        </p:txBody>
      </p:sp>
      <p:sp>
        <p:nvSpPr>
          <p:cNvPr id="6" name="عنصر نائب للتاريخ 5"/>
          <p:cNvSpPr>
            <a:spLocks noGrp="1"/>
          </p:cNvSpPr>
          <p:nvPr>
            <p:ph type="dt" sz="half" idx="10"/>
          </p:nvPr>
        </p:nvSpPr>
        <p:spPr>
          <a:xfrm>
            <a:off x="457200" y="6245225"/>
            <a:ext cx="2133600" cy="476250"/>
          </a:xfrm>
        </p:spPr>
        <p:txBody>
          <a:bodyPr/>
          <a:lstStyle>
            <a:lvl1pPr>
              <a:defRPr/>
            </a:lvl1pPr>
          </a:lstStyle>
          <a:p>
            <a:endParaRPr lang="en-US" altLang="zh-CN"/>
          </a:p>
        </p:txBody>
      </p:sp>
      <p:sp>
        <p:nvSpPr>
          <p:cNvPr id="7" name="عنصر نائب للتذييل 6"/>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8" name="عنصر نائب لرقم الشريحة 7"/>
          <p:cNvSpPr>
            <a:spLocks noGrp="1"/>
          </p:cNvSpPr>
          <p:nvPr>
            <p:ph type="sldNum" sz="quarter" idx="12"/>
          </p:nvPr>
        </p:nvSpPr>
        <p:spPr>
          <a:xfrm>
            <a:off x="6553200" y="6245225"/>
            <a:ext cx="2133600" cy="476250"/>
          </a:xfrm>
        </p:spPr>
        <p:txBody>
          <a:bodyPr/>
          <a:lstStyle>
            <a:lvl1pPr>
              <a:defRPr/>
            </a:lvl1pPr>
          </a:lstStyle>
          <a:p>
            <a:fld id="{E538D696-A7F2-491B-A04B-59154C186FD4}" type="slidenum">
              <a:rPr lang="en-US" altLang="zh-CN"/>
              <a:pPr/>
              <a:t>‹#›</a:t>
            </a:fld>
            <a:endParaRPr lang="en-US" altLang="zh-CN"/>
          </a:p>
        </p:txBody>
      </p:sp>
    </p:spTree>
    <p:extLst>
      <p:ext uri="{BB962C8B-B14F-4D97-AF65-F5344CB8AC3E}">
        <p14:creationId xmlns:p14="http://schemas.microsoft.com/office/powerpoint/2010/main" val="131146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CA55EE-EAA3-46A1-ABAD-6E22615F14CB}" type="datetimeFigureOut">
              <a:rPr lang="en-US" smtClean="0"/>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583409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5CA55EE-EAA3-46A1-ABAD-6E22615F14CB}" type="datetimeFigureOut">
              <a:rPr lang="en-US" smtClean="0"/>
              <a:t>11/13/2017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4175258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5CA55EE-EAA3-46A1-ABAD-6E22615F14CB}" type="datetimeFigureOut">
              <a:rPr lang="en-US" smtClean="0"/>
              <a:t>11/13/2017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738801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CA55EE-EAA3-46A1-ABAD-6E22615F14CB}" type="datetimeFigureOut">
              <a:rPr lang="en-US" smtClean="0"/>
              <a:t>11/13/2017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540293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CA55EE-EAA3-46A1-ABAD-6E22615F14CB}" type="datetimeFigureOut">
              <a:rPr lang="en-US" smtClean="0"/>
              <a:t>11/13/2017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2736383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CA55EE-EAA3-46A1-ABAD-6E22615F14CB}" type="datetimeFigureOut">
              <a:rPr lang="en-US" smtClean="0"/>
              <a:t>11/13/2017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3938807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CA55EE-EAA3-46A1-ABAD-6E22615F14CB}" type="datetimeFigureOut">
              <a:rPr lang="en-US" smtClean="0"/>
              <a:t>11/13/2017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3733063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CA55EE-EAA3-46A1-ABAD-6E22615F14CB}" type="datetimeFigureOut">
              <a:rPr lang="en-US" smtClean="0"/>
              <a:t>11/13/2017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11E75C-EFF3-4DE2-BAAC-AAE8EEC52C7E}" type="slidenum">
              <a:rPr lang="en-US" smtClean="0"/>
              <a:t>‹#›</a:t>
            </a:fld>
            <a:endParaRPr lang="en-US"/>
          </a:p>
        </p:txBody>
      </p:sp>
    </p:spTree>
    <p:extLst>
      <p:ext uri="{BB962C8B-B14F-4D97-AF65-F5344CB8AC3E}">
        <p14:creationId xmlns:p14="http://schemas.microsoft.com/office/powerpoint/2010/main" val="3908775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A55EE-EAA3-46A1-ABAD-6E22615F14CB}" type="datetimeFigureOut">
              <a:rPr lang="en-US" smtClean="0"/>
              <a:t>11/13/2017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11E75C-EFF3-4DE2-BAAC-AAE8EEC52C7E}" type="slidenum">
              <a:rPr lang="en-US" smtClean="0"/>
              <a:t>‹#›</a:t>
            </a:fld>
            <a:endParaRPr lang="en-US"/>
          </a:p>
        </p:txBody>
      </p:sp>
    </p:spTree>
    <p:extLst>
      <p:ext uri="{BB962C8B-B14F-4D97-AF65-F5344CB8AC3E}">
        <p14:creationId xmlns:p14="http://schemas.microsoft.com/office/powerpoint/2010/main" val="658652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1.wmf"/><Relationship Id="rId5" Type="http://schemas.openxmlformats.org/officeDocument/2006/relationships/oleObject" Target="../embeddings/oleObject1.bin"/><Relationship Id="rId4"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0.wmf"/><Relationship Id="rId5" Type="http://schemas.openxmlformats.org/officeDocument/2006/relationships/oleObject" Target="../embeddings/oleObject2.bin"/><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1.emf"/><Relationship Id="rId4" Type="http://schemas.openxmlformats.org/officeDocument/2006/relationships/image" Target="../media/image40.emf"/></Relationships>
</file>

<file path=ppt/slides/_rels/slide3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3.emf"/></Relationships>
</file>

<file path=ppt/slides/_rels/slide3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8.png"/><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4.emf"/></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6.emf"/></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9.gif"/></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62.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3.jpeg"/><Relationship Id="rId4" Type="http://schemas.openxmlformats.org/officeDocument/2006/relationships/image" Target="../media/image82.png"/></Relationships>
</file>

<file path=ppt/slides/_rels/slide64.x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5.jpeg"/></Relationships>
</file>

<file path=ppt/slides/_rels/slide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6.em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7.emf"/></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1.png"/><Relationship Id="rId1" Type="http://schemas.openxmlformats.org/officeDocument/2006/relationships/slideLayout" Target="../slideLayouts/slideLayout15.xml"/><Relationship Id="rId5" Type="http://schemas.openxmlformats.org/officeDocument/2006/relationships/image" Target="../media/image91.png"/><Relationship Id="rId4" Type="http://schemas.openxmlformats.org/officeDocument/2006/relationships/image" Target="../media/image90.png"/></Relationships>
</file>

<file path=ppt/slides/_rels/slide69.xml.rels><?xml version="1.0" encoding="UTF-8" standalone="yes"?>
<Relationships xmlns="http://schemas.openxmlformats.org/package/2006/relationships"><Relationship Id="rId3" Type="http://schemas.openxmlformats.org/officeDocument/2006/relationships/image" Target="../media/image92.emf"/><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image" Target="../media/image96.wmf"/><Relationship Id="rId3" Type="http://schemas.openxmlformats.org/officeDocument/2006/relationships/notesSlide" Target="../notesSlides/notesSlide5.xml"/><Relationship Id="rId7"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95.wmf"/><Relationship Id="rId5" Type="http://schemas.openxmlformats.org/officeDocument/2006/relationships/oleObject" Target="../embeddings/oleObject3.bin"/><Relationship Id="rId4" Type="http://schemas.openxmlformats.org/officeDocument/2006/relationships/image" Target="../media/image1.png"/></Relationships>
</file>

<file path=ppt/slides/_rels/slide73.xml.rels><?xml version="1.0" encoding="UTF-8" standalone="yes"?>
<Relationships xmlns="http://schemas.openxmlformats.org/package/2006/relationships"><Relationship Id="rId8" Type="http://schemas.openxmlformats.org/officeDocument/2006/relationships/image" Target="../media/image98.wmf"/><Relationship Id="rId3" Type="http://schemas.openxmlformats.org/officeDocument/2006/relationships/notesSlide" Target="../notesSlides/notesSlide6.xml"/><Relationship Id="rId7"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97.wmf"/><Relationship Id="rId5" Type="http://schemas.openxmlformats.org/officeDocument/2006/relationships/oleObject" Target="../embeddings/oleObject5.bin"/><Relationship Id="rId4" Type="http://schemas.openxmlformats.org/officeDocument/2006/relationships/image" Target="../media/image1.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99.wmf"/><Relationship Id="rId5" Type="http://schemas.openxmlformats.org/officeDocument/2006/relationships/oleObject" Target="../embeddings/oleObject7.bin"/><Relationship Id="rId4" Type="http://schemas.openxmlformats.org/officeDocument/2006/relationships/image" Target="../media/image1.png"/></Relationships>
</file>

<file path=ppt/slides/_rels/slide75.xml.rels><?xml version="1.0" encoding="UTF-8" standalone="yes"?>
<Relationships xmlns="http://schemas.openxmlformats.org/package/2006/relationships"><Relationship Id="rId3" Type="http://schemas.openxmlformats.org/officeDocument/2006/relationships/image" Target="../media/image100.em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01.emf"/></Relationships>
</file>

<file path=ppt/slides/_rels/slide76.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109.png"/></Relationships>
</file>

<file path=ppt/slides/_rels/slide8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google.com.sa/url?sa=i&amp;rct=j&amp;q=&amp;esrc=s&amp;source=images&amp;cd=&amp;cad=rja&amp;uact=8&amp;ved=0ahUKEwiYo_-y6ZHPAhUDbBoKHQRfDYkQjRwIBw&amp;url=https://zoomapps.wordpress.com/2015/05/12/what-is-the-relationship-between-the-second-law-of-thermodynamics-and-entropy/&amp;psig=AFQjCNGHju0W3fps7JpH3meM9ZLOFcf3-g&amp;ust=1474044357777429"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3105835"/>
            <a:ext cx="8064896" cy="1446550"/>
          </a:xfrm>
          <a:prstGeom prst="rect">
            <a:avLst/>
          </a:prstGeom>
        </p:spPr>
        <p:txBody>
          <a:bodyPr wrap="square">
            <a:spAutoFit/>
          </a:bodyPr>
          <a:lstStyle/>
          <a:p>
            <a:pPr algn="ctr">
              <a:buNone/>
            </a:pPr>
            <a:r>
              <a:rPr lang="en-GB" sz="4400" dirty="0">
                <a:solidFill>
                  <a:srgbClr val="FF0000"/>
                </a:solidFill>
              </a:rPr>
              <a:t>Entropy and the second and third laws of thermodynamics</a:t>
            </a:r>
          </a:p>
        </p:txBody>
      </p:sp>
      <p:sp>
        <p:nvSpPr>
          <p:cNvPr id="3" name="Rectangle 2"/>
          <p:cNvSpPr/>
          <p:nvPr/>
        </p:nvSpPr>
        <p:spPr>
          <a:xfrm>
            <a:off x="3923928" y="1484784"/>
            <a:ext cx="1561838" cy="769441"/>
          </a:xfrm>
          <a:prstGeom prst="rect">
            <a:avLst/>
          </a:prstGeom>
        </p:spPr>
        <p:txBody>
          <a:bodyPr wrap="none">
            <a:spAutoFit/>
          </a:bodyPr>
          <a:lstStyle/>
          <a:p>
            <a:r>
              <a:rPr lang="en-US" sz="4400" b="1"/>
              <a:t>Part </a:t>
            </a:r>
            <a:r>
              <a:rPr lang="en-US" sz="4400" b="1" smtClean="0"/>
              <a:t>5</a:t>
            </a:r>
            <a:endParaRPr lang="en-US" sz="4400" dirty="0"/>
          </a:p>
        </p:txBody>
      </p:sp>
    </p:spTree>
    <p:extLst>
      <p:ext uri="{BB962C8B-B14F-4D97-AF65-F5344CB8AC3E}">
        <p14:creationId xmlns:p14="http://schemas.microsoft.com/office/powerpoint/2010/main" val="3994874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3" cstate="print"/>
          <a:srcRect/>
          <a:stretch>
            <a:fillRect/>
          </a:stretch>
        </p:blipFill>
        <p:spPr bwMode="auto">
          <a:xfrm>
            <a:off x="0" y="0"/>
            <a:ext cx="9177276" cy="6858000"/>
          </a:xfrm>
          <a:prstGeom prst="rect">
            <a:avLst/>
          </a:prstGeom>
          <a:noFill/>
          <a:ln w="9525">
            <a:noFill/>
            <a:miter lim="800000"/>
            <a:headEnd/>
            <a:tailEnd/>
          </a:ln>
        </p:spPr>
      </p:pic>
      <p:sp>
        <p:nvSpPr>
          <p:cNvPr id="11266" name="Rectangle 2"/>
          <p:cNvSpPr>
            <a:spLocks noGrp="1" noChangeArrowheads="1"/>
          </p:cNvSpPr>
          <p:nvPr>
            <p:ph type="title"/>
          </p:nvPr>
        </p:nvSpPr>
        <p:spPr>
          <a:xfrm>
            <a:off x="457200" y="-152400"/>
            <a:ext cx="8229600" cy="1143000"/>
          </a:xfrm>
        </p:spPr>
        <p:txBody>
          <a:bodyPr>
            <a:normAutofit/>
          </a:bodyPr>
          <a:lstStyle/>
          <a:p>
            <a:pPr eaLnBrk="1" hangingPunct="1"/>
            <a:r>
              <a:rPr lang="en-US" altLang="en-US" sz="4000" b="1" dirty="0" smtClean="0">
                <a:solidFill>
                  <a:schemeClr val="accent3">
                    <a:lumMod val="75000"/>
                  </a:schemeClr>
                </a:solidFill>
                <a:latin typeface="Times New Roman" pitchFamily="18" charset="0"/>
                <a:cs typeface="Times New Roman" pitchFamily="18" charset="0"/>
              </a:rPr>
              <a:t>Entropy</a:t>
            </a:r>
          </a:p>
        </p:txBody>
      </p:sp>
      <p:sp>
        <p:nvSpPr>
          <p:cNvPr id="10243" name="Rectangle 3"/>
          <p:cNvSpPr>
            <a:spLocks noGrp="1" noChangeArrowheads="1"/>
          </p:cNvSpPr>
          <p:nvPr>
            <p:ph type="body" idx="1"/>
          </p:nvPr>
        </p:nvSpPr>
        <p:spPr>
          <a:xfrm>
            <a:off x="304800" y="1066800"/>
            <a:ext cx="8534400" cy="2209800"/>
          </a:xfrm>
        </p:spPr>
        <p:txBody>
          <a:bodyPr>
            <a:normAutofit/>
          </a:bodyPr>
          <a:lstStyle/>
          <a:p>
            <a:pPr eaLnBrk="1" hangingPunct="1"/>
            <a:r>
              <a:rPr lang="en-US" altLang="en-US" sz="2400" dirty="0" smtClean="0">
                <a:latin typeface="Times New Roman" pitchFamily="18" charset="0"/>
                <a:cs typeface="Times New Roman" pitchFamily="18" charset="0"/>
              </a:rPr>
              <a:t>Like total energy, </a:t>
            </a:r>
            <a:r>
              <a:rPr lang="en-US" altLang="en-US" sz="2400" i="1" dirty="0" smtClean="0">
                <a:latin typeface="Times New Roman" pitchFamily="18" charset="0"/>
                <a:cs typeface="Times New Roman" pitchFamily="18" charset="0"/>
              </a:rPr>
              <a:t>E</a:t>
            </a:r>
            <a:r>
              <a:rPr lang="en-US" altLang="en-US" sz="2400" dirty="0" smtClean="0">
                <a:latin typeface="Times New Roman" pitchFamily="18" charset="0"/>
                <a:cs typeface="Times New Roman" pitchFamily="18" charset="0"/>
              </a:rPr>
              <a:t>, and enthalpy, </a:t>
            </a:r>
            <a:r>
              <a:rPr lang="en-US" altLang="en-US" sz="2400" i="1" dirty="0" smtClean="0">
                <a:latin typeface="Times New Roman" pitchFamily="18" charset="0"/>
                <a:cs typeface="Times New Roman" pitchFamily="18" charset="0"/>
              </a:rPr>
              <a:t>H</a:t>
            </a:r>
            <a:r>
              <a:rPr lang="en-US" altLang="en-US" sz="2400" dirty="0" smtClean="0">
                <a:latin typeface="Times New Roman" pitchFamily="18" charset="0"/>
                <a:cs typeface="Times New Roman" pitchFamily="18" charset="0"/>
              </a:rPr>
              <a:t>, entropy is a state function.</a:t>
            </a:r>
          </a:p>
          <a:p>
            <a:pPr eaLnBrk="1" hangingPunct="1"/>
            <a:r>
              <a:rPr lang="en-US" altLang="en-US" sz="2400" dirty="0" smtClean="0">
                <a:latin typeface="Times New Roman" pitchFamily="18" charset="0"/>
                <a:cs typeface="Times New Roman" pitchFamily="18" charset="0"/>
              </a:rPr>
              <a:t>Therefore, </a:t>
            </a:r>
          </a:p>
          <a:p>
            <a:pPr algn="ctr" eaLnBrk="1" hangingPunct="1">
              <a:buFontTx/>
              <a:buNone/>
            </a:pPr>
            <a:r>
              <a:rPr lang="en-US" altLang="en-US" sz="2400" dirty="0" smtClean="0">
                <a:latin typeface="Times New Roman" pitchFamily="18" charset="0"/>
                <a:cs typeface="Times New Roman" pitchFamily="18" charset="0"/>
                <a:sym typeface="Symbol" pitchFamily="18" charset="2"/>
              </a:rPr>
              <a:t></a:t>
            </a:r>
            <a:r>
              <a:rPr lang="en-US" altLang="en-US" sz="2400" i="1" dirty="0" smtClean="0">
                <a:latin typeface="Times New Roman" pitchFamily="18" charset="0"/>
                <a:cs typeface="Times New Roman" pitchFamily="18" charset="0"/>
              </a:rPr>
              <a:t>S</a:t>
            </a:r>
            <a:r>
              <a:rPr lang="en-US" altLang="en-US" sz="2400" dirty="0" smtClean="0">
                <a:latin typeface="Times New Roman" pitchFamily="18" charset="0"/>
                <a:cs typeface="Times New Roman" pitchFamily="18" charset="0"/>
              </a:rPr>
              <a:t> = </a:t>
            </a:r>
            <a:r>
              <a:rPr lang="en-US" altLang="en-US" sz="2400" i="1" dirty="0" err="1" smtClean="0">
                <a:latin typeface="Times New Roman" pitchFamily="18" charset="0"/>
                <a:cs typeface="Times New Roman" pitchFamily="18" charset="0"/>
              </a:rPr>
              <a:t>S</a:t>
            </a:r>
            <a:r>
              <a:rPr lang="en-US" altLang="en-US" sz="2400" baseline="-25000" dirty="0" err="1" smtClean="0">
                <a:latin typeface="Times New Roman" pitchFamily="18" charset="0"/>
                <a:cs typeface="Times New Roman" pitchFamily="18" charset="0"/>
              </a:rPr>
              <a:t>final</a:t>
            </a:r>
            <a:r>
              <a:rPr lang="en-US" altLang="en-US" sz="2400" dirty="0" smtClean="0">
                <a:latin typeface="Times New Roman" pitchFamily="18" charset="0"/>
                <a:cs typeface="Times New Roman" pitchFamily="18" charset="0"/>
              </a:rPr>
              <a:t> </a:t>
            </a:r>
            <a:r>
              <a:rPr lang="en-US" altLang="en-US" sz="2400" dirty="0" smtClean="0">
                <a:latin typeface="Times New Roman" pitchFamily="18" charset="0"/>
                <a:cs typeface="Times New Roman" pitchFamily="18" charset="0"/>
                <a:sym typeface="Symbol" pitchFamily="18" charset="2"/>
              </a:rPr>
              <a:t></a:t>
            </a:r>
            <a:r>
              <a:rPr lang="en-US" altLang="en-US" sz="2400" dirty="0" smtClean="0">
                <a:latin typeface="Times New Roman" pitchFamily="18" charset="0"/>
                <a:cs typeface="Times New Roman" pitchFamily="18" charset="0"/>
              </a:rPr>
              <a:t> </a:t>
            </a:r>
            <a:r>
              <a:rPr lang="en-US" altLang="en-US" sz="2400" i="1" dirty="0" err="1" smtClean="0">
                <a:latin typeface="Times New Roman" pitchFamily="18" charset="0"/>
                <a:cs typeface="Times New Roman" pitchFamily="18" charset="0"/>
              </a:rPr>
              <a:t>S</a:t>
            </a:r>
            <a:r>
              <a:rPr lang="en-US" altLang="en-US" sz="2400" baseline="-25000" dirty="0" err="1" smtClean="0">
                <a:latin typeface="Times New Roman" pitchFamily="18" charset="0"/>
                <a:cs typeface="Times New Roman" pitchFamily="18" charset="0"/>
              </a:rPr>
              <a:t>initial</a:t>
            </a:r>
            <a:endParaRPr lang="en-US" altLang="en-US" sz="2400" dirty="0" smtClean="0">
              <a:solidFill>
                <a:srgbClr val="00197D"/>
              </a:solidFill>
              <a:latin typeface="Times New Roman" pitchFamily="18" charset="0"/>
              <a:cs typeface="Times New Roman" pitchFamily="18" charset="0"/>
            </a:endParaRPr>
          </a:p>
        </p:txBody>
      </p:sp>
      <p:pic>
        <p:nvPicPr>
          <p:cNvPr id="4" name="Picture 5"/>
          <p:cNvPicPr>
            <a:picLocks noChangeAspect="1" noChangeArrowheads="1"/>
          </p:cNvPicPr>
          <p:nvPr/>
        </p:nvPicPr>
        <p:blipFill>
          <a:blip r:embed="rId4" cstate="print"/>
          <a:srcRect r="-5301" b="31331"/>
          <a:stretch>
            <a:fillRect/>
          </a:stretch>
        </p:blipFill>
        <p:spPr bwMode="auto">
          <a:xfrm>
            <a:off x="990600" y="2819400"/>
            <a:ext cx="4389120" cy="3657600"/>
          </a:xfrm>
          <a:prstGeom prst="rect">
            <a:avLst/>
          </a:prstGeom>
          <a:noFill/>
          <a:ln w="9525">
            <a:noFill/>
            <a:miter lim="800000"/>
            <a:headEnd/>
            <a:tailEnd/>
          </a:ln>
          <a:effectLst/>
        </p:spPr>
      </p:pic>
      <p:sp>
        <p:nvSpPr>
          <p:cNvPr id="5" name="Text Box 6"/>
          <p:cNvSpPr txBox="1">
            <a:spLocks noChangeArrowheads="1"/>
          </p:cNvSpPr>
          <p:nvPr/>
        </p:nvSpPr>
        <p:spPr bwMode="auto">
          <a:xfrm>
            <a:off x="5867400" y="4038600"/>
            <a:ext cx="2667000" cy="2031325"/>
          </a:xfrm>
          <a:prstGeom prst="rect">
            <a:avLst/>
          </a:prstGeom>
          <a:noFill/>
          <a:ln w="9525">
            <a:noFill/>
            <a:miter lim="800000"/>
            <a:headEnd/>
            <a:tailEnd/>
          </a:ln>
          <a:effectLst/>
        </p:spPr>
        <p:txBody>
          <a:bodyPr wrap="square">
            <a:spAutoFit/>
          </a:bodyPr>
          <a:lstStyle/>
          <a:p>
            <a:pPr>
              <a:spcBef>
                <a:spcPct val="50000"/>
              </a:spcBef>
            </a:pPr>
            <a:r>
              <a:rPr lang="en-US" altLang="zh-CN" dirty="0"/>
              <a:t>Although the relation     </a:t>
            </a:r>
            <a:r>
              <a:rPr lang="en-US" altLang="zh-CN" i="1" dirty="0"/>
              <a:t>S</a:t>
            </a:r>
            <a:r>
              <a:rPr lang="en-US" altLang="zh-CN" dirty="0"/>
              <a:t>   =  (</a:t>
            </a:r>
            <a:r>
              <a:rPr lang="en-US" altLang="zh-CN" i="1" dirty="0"/>
              <a:t>Q</a:t>
            </a:r>
            <a:r>
              <a:rPr lang="en-US" altLang="zh-CN" dirty="0"/>
              <a:t>/</a:t>
            </a:r>
            <a:r>
              <a:rPr lang="en-US" altLang="zh-CN" i="1" dirty="0"/>
              <a:t>T</a:t>
            </a:r>
            <a:r>
              <a:rPr lang="en-US" altLang="zh-CN" dirty="0" smtClean="0"/>
              <a:t>) </a:t>
            </a:r>
            <a:r>
              <a:rPr lang="en-US" altLang="zh-CN" dirty="0"/>
              <a:t>applies to reversible processes, it can be used as part of an indirect procedure to find the entropy change for an irreversible process. </a:t>
            </a:r>
          </a:p>
        </p:txBody>
      </p:sp>
      <p:graphicFrame>
        <p:nvGraphicFramePr>
          <p:cNvPr id="6" name="Object 7"/>
          <p:cNvGraphicFramePr>
            <a:graphicFrameLocks noChangeAspect="1"/>
          </p:cNvGraphicFramePr>
          <p:nvPr/>
        </p:nvGraphicFramePr>
        <p:xfrm>
          <a:off x="7989132" y="4058574"/>
          <a:ext cx="240468" cy="284826"/>
        </p:xfrm>
        <a:graphic>
          <a:graphicData uri="http://schemas.openxmlformats.org/presentationml/2006/ole">
            <mc:AlternateContent xmlns:mc="http://schemas.openxmlformats.org/markup-compatibility/2006">
              <mc:Choice xmlns:v="urn:schemas-microsoft-com:vml" Requires="v">
                <p:oleObj spid="_x0000_s1033" name="Equation" r:id="rId5" imgW="139680" imgH="164880" progId="Equation.3">
                  <p:embed/>
                </p:oleObj>
              </mc:Choice>
              <mc:Fallback>
                <p:oleObj name="Equation" r:id="rId5" imgW="139680" imgH="164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9132" y="4058574"/>
                        <a:ext cx="240468" cy="2848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408625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2000"/>
                                        <p:tgtEl>
                                          <p:spTgt spid="10243">
                                            <p:txEl>
                                              <p:pRg st="1" end="1"/>
                                            </p:txEl>
                                          </p:spTgt>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animEffect transition="in" filter="fade">
                                      <p:cBhvr>
                                        <p:cTn id="11" dur="2000"/>
                                        <p:tgtEl>
                                          <p:spTgt spid="102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2290" name="Rectangle 2"/>
          <p:cNvSpPr>
            <a:spLocks noGrp="1" noChangeArrowheads="1"/>
          </p:cNvSpPr>
          <p:nvPr>
            <p:ph type="title"/>
          </p:nvPr>
        </p:nvSpPr>
        <p:spPr>
          <a:xfrm>
            <a:off x="457200" y="-76200"/>
            <a:ext cx="8229600" cy="1143000"/>
          </a:xfrm>
        </p:spPr>
        <p:txBody>
          <a:bodyPr>
            <a:normAutofit/>
          </a:bodyPr>
          <a:lstStyle/>
          <a:p>
            <a:pPr eaLnBrk="1" hangingPunct="1"/>
            <a:r>
              <a:rPr lang="en-US" altLang="en-US" sz="4000" b="1" dirty="0" smtClean="0">
                <a:solidFill>
                  <a:schemeClr val="accent3">
                    <a:lumMod val="75000"/>
                  </a:schemeClr>
                </a:solidFill>
                <a:latin typeface="Times New Roman" pitchFamily="18" charset="0"/>
                <a:cs typeface="Times New Roman" pitchFamily="18" charset="0"/>
              </a:rPr>
              <a:t>Entropy</a:t>
            </a:r>
          </a:p>
        </p:txBody>
      </p:sp>
      <p:sp>
        <p:nvSpPr>
          <p:cNvPr id="12291" name="Rectangle 3"/>
          <p:cNvSpPr>
            <a:spLocks noGrp="1" noChangeArrowheads="1"/>
          </p:cNvSpPr>
          <p:nvPr>
            <p:ph type="body" idx="1"/>
          </p:nvPr>
        </p:nvSpPr>
        <p:spPr>
          <a:xfrm>
            <a:off x="304800" y="1143000"/>
            <a:ext cx="8534400" cy="4572000"/>
          </a:xfrm>
        </p:spPr>
        <p:txBody>
          <a:bodyPr>
            <a:noAutofit/>
          </a:bodyPr>
          <a:lstStyle/>
          <a:p>
            <a:pPr eaLnBrk="1" hangingPunct="1"/>
            <a:r>
              <a:rPr lang="en-US" altLang="en-US" sz="2400" dirty="0" smtClean="0">
                <a:latin typeface="Times New Roman" pitchFamily="18" charset="0"/>
                <a:cs typeface="Times New Roman" pitchFamily="18" charset="0"/>
              </a:rPr>
              <a:t>For a process occurring at constant temperature (an isothermal process):</a:t>
            </a:r>
          </a:p>
          <a:p>
            <a:pPr eaLnBrk="1" hangingPunct="1">
              <a:buNone/>
            </a:pPr>
            <a:endParaRPr lang="en-US" altLang="en-US" sz="2400" dirty="0" smtClean="0">
              <a:latin typeface="Times New Roman" pitchFamily="18" charset="0"/>
              <a:cs typeface="Times New Roman" pitchFamily="18" charset="0"/>
            </a:endParaRPr>
          </a:p>
          <a:p>
            <a:pPr eaLnBrk="1" hangingPunct="1"/>
            <a:endParaRPr lang="en-US" altLang="en-US" sz="2400" dirty="0" smtClean="0">
              <a:latin typeface="Times New Roman" pitchFamily="18" charset="0"/>
              <a:cs typeface="Times New Roman" pitchFamily="18" charset="0"/>
            </a:endParaRPr>
          </a:p>
          <a:p>
            <a:pPr>
              <a:lnSpc>
                <a:spcPct val="160000"/>
              </a:lnSpc>
            </a:pPr>
            <a:r>
              <a:rPr lang="en-GB" sz="2400" dirty="0" smtClean="0"/>
              <a:t>Unit:		J.K</a:t>
            </a:r>
            <a:r>
              <a:rPr lang="en-GB" sz="2400" baseline="30000" dirty="0" smtClean="0"/>
              <a:t>-1</a:t>
            </a:r>
            <a:r>
              <a:rPr lang="en-GB" sz="2400" dirty="0" smtClean="0"/>
              <a:t>		or 	J.mol</a:t>
            </a:r>
            <a:r>
              <a:rPr lang="en-GB" sz="2400" baseline="30000" dirty="0" smtClean="0"/>
              <a:t>-1</a:t>
            </a:r>
            <a:r>
              <a:rPr lang="en-GB" sz="2400" dirty="0" smtClean="0"/>
              <a:t>.K</a:t>
            </a:r>
            <a:r>
              <a:rPr lang="en-GB" sz="2400" baseline="30000" dirty="0" smtClean="0"/>
              <a:t>-1</a:t>
            </a:r>
            <a:endParaRPr lang="en-GB" sz="2400" dirty="0" smtClean="0"/>
          </a:p>
          <a:p>
            <a:pPr>
              <a:lnSpc>
                <a:spcPct val="160000"/>
              </a:lnSpc>
            </a:pPr>
            <a:r>
              <a:rPr lang="en-GB" sz="2400" dirty="0" smtClean="0">
                <a:latin typeface="Times New Roman" pitchFamily="18" charset="0"/>
                <a:ea typeface="Calibri" pitchFamily="34" charset="0"/>
                <a:cs typeface="Times New Roman" pitchFamily="18" charset="0"/>
              </a:rPr>
              <a:t>The value of entropy is small, compare to other function such as ΔU, ΔH.</a:t>
            </a:r>
            <a:endParaRPr lang="en-US" altLang="en-US" sz="2400" dirty="0" smtClean="0">
              <a:latin typeface="Times New Roman" pitchFamily="18" charset="0"/>
              <a:cs typeface="Times New Roman" pitchFamily="18" charset="0"/>
            </a:endParaRPr>
          </a:p>
          <a:p>
            <a:pPr eaLnBrk="1" hangingPunct="1"/>
            <a:endParaRPr lang="en-US" altLang="en-US" sz="2400" dirty="0" smtClean="0">
              <a:latin typeface="Times New Roman" pitchFamily="18" charset="0"/>
              <a:cs typeface="Times New Roman" pitchFamily="18" charset="0"/>
            </a:endParaRPr>
          </a:p>
        </p:txBody>
      </p:sp>
      <p:pic>
        <p:nvPicPr>
          <p:cNvPr id="12292" name="Picture 9" descr="&#10;image-403.pdf                                                  003356F4magic_metal                    B74677AA:"/>
          <p:cNvPicPr>
            <a:picLocks noChangeAspect="1" noChangeArrowheads="1"/>
          </p:cNvPicPr>
          <p:nvPr/>
        </p:nvPicPr>
        <p:blipFill>
          <a:blip r:embed="rId3" cstate="print"/>
          <a:srcRect/>
          <a:stretch>
            <a:fillRect/>
          </a:stretch>
        </p:blipFill>
        <p:spPr bwMode="auto">
          <a:xfrm>
            <a:off x="3733800" y="2209800"/>
            <a:ext cx="1560945" cy="609600"/>
          </a:xfrm>
          <a:prstGeom prst="rect">
            <a:avLst/>
          </a:prstGeom>
          <a:noFill/>
          <a:ln w="9525">
            <a:noFill/>
            <a:miter lim="800000"/>
            <a:headEnd/>
            <a:tailEnd/>
          </a:ln>
        </p:spPr>
      </p:pic>
      <p:sp>
        <p:nvSpPr>
          <p:cNvPr id="12293" name="Rectangle 10"/>
          <p:cNvSpPr>
            <a:spLocks noChangeArrowheads="1"/>
          </p:cNvSpPr>
          <p:nvPr/>
        </p:nvSpPr>
        <p:spPr bwMode="auto">
          <a:xfrm>
            <a:off x="381000" y="5029200"/>
            <a:ext cx="8229600" cy="923330"/>
          </a:xfrm>
          <a:prstGeom prst="rect">
            <a:avLst/>
          </a:prstGeom>
          <a:noFill/>
          <a:ln w="9525">
            <a:noFill/>
            <a:miter lim="800000"/>
            <a:headEnd/>
            <a:tailEnd/>
          </a:ln>
        </p:spPr>
        <p:txBody>
          <a:bodyPr wrap="square">
            <a:spAutoFit/>
          </a:bodyPr>
          <a:lstStyle/>
          <a:p>
            <a:r>
              <a:rPr lang="en-US" altLang="en-US" dirty="0" err="1"/>
              <a:t>q</a:t>
            </a:r>
            <a:r>
              <a:rPr lang="en-US" altLang="en-US" baseline="-25000" dirty="0" err="1"/>
              <a:t>rev</a:t>
            </a:r>
            <a:r>
              <a:rPr lang="en-US" altLang="en-US" baseline="-25000" dirty="0"/>
              <a:t> </a:t>
            </a:r>
            <a:r>
              <a:rPr lang="en-US" altLang="en-US" dirty="0"/>
              <a:t>= the heat that is transferred when the process is carried out </a:t>
            </a:r>
            <a:r>
              <a:rPr lang="en-US" altLang="en-US" b="1" dirty="0"/>
              <a:t>reversibly</a:t>
            </a:r>
            <a:r>
              <a:rPr lang="en-US" altLang="en-US" dirty="0"/>
              <a:t> at a constant temperature.</a:t>
            </a:r>
          </a:p>
          <a:p>
            <a:r>
              <a:rPr lang="en-US" altLang="en-US" dirty="0"/>
              <a:t>T = temperature in Kelvin. </a:t>
            </a:r>
          </a:p>
        </p:txBody>
      </p:sp>
    </p:spTree>
    <p:extLst>
      <p:ext uri="{BB962C8B-B14F-4D97-AF65-F5344CB8AC3E}">
        <p14:creationId xmlns:p14="http://schemas.microsoft.com/office/powerpoint/2010/main" val="9947935"/>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3315" name="Rectangle 3"/>
          <p:cNvSpPr>
            <a:spLocks noGrp="1" noChangeArrowheads="1"/>
          </p:cNvSpPr>
          <p:nvPr>
            <p:ph type="body" idx="1"/>
          </p:nvPr>
        </p:nvSpPr>
        <p:spPr>
          <a:xfrm>
            <a:off x="457200" y="609600"/>
            <a:ext cx="8458200" cy="4953000"/>
          </a:xfrm>
        </p:spPr>
        <p:txBody>
          <a:bodyPr>
            <a:normAutofit/>
          </a:bodyPr>
          <a:lstStyle/>
          <a:p>
            <a:pPr eaLnBrk="1" hangingPunct="1">
              <a:lnSpc>
                <a:spcPct val="150000"/>
              </a:lnSpc>
              <a:buFontTx/>
              <a:buNone/>
            </a:pPr>
            <a:r>
              <a:rPr lang="en-US" altLang="en-US" sz="2000" dirty="0" smtClean="0"/>
              <a:t>	</a:t>
            </a:r>
            <a:r>
              <a:rPr lang="en-US" altLang="en-US" sz="2000" i="1" dirty="0" smtClean="0">
                <a:solidFill>
                  <a:schemeClr val="accent2"/>
                </a:solidFill>
              </a:rPr>
              <a:t>The second law of thermodynamics:</a:t>
            </a:r>
            <a:r>
              <a:rPr lang="en-US" altLang="en-US" sz="2000" dirty="0" smtClean="0">
                <a:solidFill>
                  <a:schemeClr val="accent2"/>
                </a:solidFill>
              </a:rPr>
              <a:t> </a:t>
            </a:r>
            <a:r>
              <a:rPr lang="en-US" altLang="en-US" sz="2000" dirty="0" smtClean="0"/>
              <a:t>The entropy of the universe does not change for reversible processes </a:t>
            </a:r>
          </a:p>
          <a:p>
            <a:pPr eaLnBrk="1" hangingPunct="1">
              <a:lnSpc>
                <a:spcPct val="150000"/>
              </a:lnSpc>
              <a:buFontTx/>
              <a:buNone/>
            </a:pPr>
            <a:r>
              <a:rPr lang="en-US" altLang="en-US" sz="2000" dirty="0" smtClean="0"/>
              <a:t>and</a:t>
            </a:r>
          </a:p>
          <a:p>
            <a:pPr eaLnBrk="1" hangingPunct="1">
              <a:lnSpc>
                <a:spcPct val="150000"/>
              </a:lnSpc>
              <a:buFontTx/>
              <a:buNone/>
            </a:pPr>
            <a:r>
              <a:rPr lang="en-US" altLang="en-US" sz="2000" dirty="0" smtClean="0"/>
              <a:t>     increases for spontaneous processes.</a:t>
            </a:r>
          </a:p>
          <a:p>
            <a:pPr>
              <a:lnSpc>
                <a:spcPct val="150000"/>
              </a:lnSpc>
              <a:buNone/>
            </a:pPr>
            <a:r>
              <a:rPr lang="en-US" altLang="en-US" sz="2000" dirty="0" smtClean="0">
                <a:latin typeface="Times New Roman" pitchFamily="18" charset="0"/>
                <a:cs typeface="Times New Roman" pitchFamily="18" charset="0"/>
              </a:rPr>
              <a:t>The entropy of the universe increases (real, spontaneous processes).</a:t>
            </a:r>
          </a:p>
          <a:p>
            <a:pPr>
              <a:lnSpc>
                <a:spcPct val="150000"/>
              </a:lnSpc>
              <a:buNone/>
            </a:pPr>
            <a:r>
              <a:rPr lang="en-US" altLang="en-US" sz="2000" dirty="0" smtClean="0">
                <a:latin typeface="Times New Roman" pitchFamily="18" charset="0"/>
                <a:cs typeface="Times New Roman" pitchFamily="18" charset="0"/>
              </a:rPr>
              <a:t>But, entropy can decrease for individual systems.</a:t>
            </a:r>
          </a:p>
          <a:p>
            <a:pPr eaLnBrk="1" hangingPunct="1">
              <a:lnSpc>
                <a:spcPct val="150000"/>
              </a:lnSpc>
              <a:buFontTx/>
              <a:buNone/>
            </a:pPr>
            <a:endParaRPr lang="en-US" altLang="en-US" sz="2000" dirty="0" smtClean="0"/>
          </a:p>
        </p:txBody>
      </p:sp>
      <p:pic>
        <p:nvPicPr>
          <p:cNvPr id="13316" name="Picture 4" descr="&#10;image-404.pdf                                                  003356F4magic_metal                    B74677AA:"/>
          <p:cNvPicPr>
            <a:picLocks noChangeAspect="1" noChangeArrowheads="1"/>
          </p:cNvPicPr>
          <p:nvPr/>
        </p:nvPicPr>
        <p:blipFill>
          <a:blip r:embed="rId3" cstate="print"/>
          <a:srcRect/>
          <a:stretch>
            <a:fillRect/>
          </a:stretch>
        </p:blipFill>
        <p:spPr bwMode="auto">
          <a:xfrm>
            <a:off x="1143000" y="4450836"/>
            <a:ext cx="6137785" cy="349764"/>
          </a:xfrm>
          <a:prstGeom prst="rect">
            <a:avLst/>
          </a:prstGeom>
          <a:noFill/>
          <a:ln w="9525">
            <a:noFill/>
            <a:miter lim="800000"/>
            <a:headEnd/>
            <a:tailEnd/>
          </a:ln>
        </p:spPr>
      </p:pic>
      <p:sp>
        <p:nvSpPr>
          <p:cNvPr id="13318" name="Rectangle 6"/>
          <p:cNvSpPr>
            <a:spLocks noChangeArrowheads="1"/>
          </p:cNvSpPr>
          <p:nvPr/>
        </p:nvSpPr>
        <p:spPr bwMode="auto">
          <a:xfrm>
            <a:off x="457200" y="3810000"/>
            <a:ext cx="2044342" cy="400110"/>
          </a:xfrm>
          <a:prstGeom prst="rect">
            <a:avLst/>
          </a:prstGeom>
          <a:noFill/>
          <a:ln w="9525">
            <a:noFill/>
            <a:miter lim="800000"/>
            <a:headEnd/>
            <a:tailEnd/>
          </a:ln>
        </p:spPr>
        <p:txBody>
          <a:bodyPr wrap="none">
            <a:spAutoFit/>
          </a:bodyPr>
          <a:lstStyle/>
          <a:p>
            <a:r>
              <a:rPr lang="en-US" altLang="en-US" sz="2000" u="sng" dirty="0"/>
              <a:t>Reversible (ideal):</a:t>
            </a:r>
          </a:p>
        </p:txBody>
      </p:sp>
      <p:sp>
        <p:nvSpPr>
          <p:cNvPr id="10" name="Rectangle 2"/>
          <p:cNvSpPr txBox="1">
            <a:spLocks noChangeArrowheads="1"/>
          </p:cNvSpPr>
          <p:nvPr/>
        </p:nvSpPr>
        <p:spPr>
          <a:xfrm>
            <a:off x="457200" y="-762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4000" b="1" i="0" u="none" strike="noStrike" kern="1200" cap="none" spc="0" normalizeH="0" baseline="0" noProof="0" dirty="0" smtClean="0">
                <a:ln>
                  <a:noFill/>
                </a:ln>
                <a:solidFill>
                  <a:schemeClr val="accent3">
                    <a:lumMod val="75000"/>
                  </a:schemeClr>
                </a:solidFill>
                <a:effectLst/>
                <a:uLnTx/>
                <a:uFillTx/>
                <a:latin typeface="+mj-lt"/>
                <a:ea typeface="+mj-ea"/>
                <a:cs typeface="+mj-cs"/>
              </a:rPr>
              <a:t>Entropy</a:t>
            </a:r>
          </a:p>
        </p:txBody>
      </p:sp>
      <p:pic>
        <p:nvPicPr>
          <p:cNvPr id="2208770" name="Picture 2" descr="Image result for entropy system vs surroundings"/>
          <p:cNvPicPr>
            <a:picLocks noChangeAspect="1" noChangeArrowheads="1"/>
          </p:cNvPicPr>
          <p:nvPr/>
        </p:nvPicPr>
        <p:blipFill>
          <a:blip r:embed="rId4" cstate="print"/>
          <a:srcRect/>
          <a:stretch>
            <a:fillRect/>
          </a:stretch>
        </p:blipFill>
        <p:spPr bwMode="auto">
          <a:xfrm>
            <a:off x="1524000" y="4995202"/>
            <a:ext cx="5568435" cy="1481798"/>
          </a:xfrm>
          <a:prstGeom prst="rect">
            <a:avLst/>
          </a:prstGeom>
          <a:noFill/>
        </p:spPr>
      </p:pic>
    </p:spTree>
    <p:extLst>
      <p:ext uri="{BB962C8B-B14F-4D97-AF65-F5344CB8AC3E}">
        <p14:creationId xmlns:p14="http://schemas.microsoft.com/office/powerpoint/2010/main" val="261215112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3317" name="Picture 5" descr="&#10;image-405.pdf                                                  003356F4magic_metal                    B74677AA:"/>
          <p:cNvPicPr>
            <a:picLocks noChangeAspect="1" noChangeArrowheads="1"/>
          </p:cNvPicPr>
          <p:nvPr/>
        </p:nvPicPr>
        <p:blipFill>
          <a:blip r:embed="rId3" cstate="print"/>
          <a:srcRect/>
          <a:stretch>
            <a:fillRect/>
          </a:stretch>
        </p:blipFill>
        <p:spPr bwMode="auto">
          <a:xfrm>
            <a:off x="1295401" y="1752600"/>
            <a:ext cx="5791200" cy="330013"/>
          </a:xfrm>
          <a:prstGeom prst="rect">
            <a:avLst/>
          </a:prstGeom>
          <a:noFill/>
          <a:ln w="9525">
            <a:noFill/>
            <a:miter lim="800000"/>
            <a:headEnd/>
            <a:tailEnd/>
          </a:ln>
        </p:spPr>
      </p:pic>
      <p:sp>
        <p:nvSpPr>
          <p:cNvPr id="13319" name="Rectangle 7"/>
          <p:cNvSpPr>
            <a:spLocks noChangeArrowheads="1"/>
          </p:cNvSpPr>
          <p:nvPr/>
        </p:nvSpPr>
        <p:spPr bwMode="auto">
          <a:xfrm>
            <a:off x="609600" y="1219200"/>
            <a:ext cx="3506473" cy="400110"/>
          </a:xfrm>
          <a:prstGeom prst="rect">
            <a:avLst/>
          </a:prstGeom>
          <a:noFill/>
          <a:ln w="9525">
            <a:noFill/>
            <a:miter lim="800000"/>
            <a:headEnd/>
            <a:tailEnd/>
          </a:ln>
        </p:spPr>
        <p:txBody>
          <a:bodyPr wrap="none">
            <a:spAutoFit/>
          </a:bodyPr>
          <a:lstStyle/>
          <a:p>
            <a:r>
              <a:rPr lang="en-US" altLang="en-US" sz="2000" u="sng" dirty="0"/>
              <a:t>Irreversible (real, spontaneous):</a:t>
            </a:r>
          </a:p>
        </p:txBody>
      </p:sp>
      <p:sp>
        <p:nvSpPr>
          <p:cNvPr id="10" name="Rectangle 2"/>
          <p:cNvSpPr txBox="1">
            <a:spLocks noChangeArrowheads="1"/>
          </p:cNvSpPr>
          <p:nvPr/>
        </p:nvSpPr>
        <p:spPr>
          <a:xfrm>
            <a:off x="457200" y="-762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4000" b="1" i="0" u="none" strike="noStrike" kern="1200" cap="none" spc="0" normalizeH="0" baseline="0" noProof="0" dirty="0" smtClean="0">
                <a:ln>
                  <a:noFill/>
                </a:ln>
                <a:solidFill>
                  <a:schemeClr val="accent3">
                    <a:lumMod val="75000"/>
                  </a:schemeClr>
                </a:solidFill>
                <a:effectLst/>
                <a:uLnTx/>
                <a:uFillTx/>
                <a:latin typeface="+mj-lt"/>
                <a:ea typeface="+mj-ea"/>
                <a:cs typeface="+mj-cs"/>
              </a:rPr>
              <a:t>Entropy</a:t>
            </a:r>
          </a:p>
        </p:txBody>
      </p:sp>
      <p:sp>
        <p:nvSpPr>
          <p:cNvPr id="12" name="مستطيل 11"/>
          <p:cNvSpPr/>
          <p:nvPr/>
        </p:nvSpPr>
        <p:spPr>
          <a:xfrm>
            <a:off x="457200" y="2514600"/>
            <a:ext cx="8229600" cy="967957"/>
          </a:xfrm>
          <a:prstGeom prst="rect">
            <a:avLst/>
          </a:prstGeom>
        </p:spPr>
        <p:txBody>
          <a:bodyPr wrap="square">
            <a:spAutoFit/>
          </a:bodyPr>
          <a:lstStyle/>
          <a:p>
            <a:pPr algn="just">
              <a:lnSpc>
                <a:spcPct val="150000"/>
              </a:lnSpc>
            </a:pPr>
            <a:r>
              <a:rPr lang="en-GB" sz="2000" dirty="0" smtClean="0"/>
              <a:t>For a </a:t>
            </a:r>
            <a:r>
              <a:rPr lang="en-GB" sz="2000" b="1" dirty="0" smtClean="0"/>
              <a:t>real process</a:t>
            </a:r>
            <a:r>
              <a:rPr lang="en-GB" sz="2000" dirty="0" smtClean="0"/>
              <a:t> (example rapid expansion into a vacuum) we intuitively know that the change in entropy of the universe is positive.  Mathematically:</a:t>
            </a:r>
            <a:endParaRPr lang="en-GB" sz="2000" dirty="0"/>
          </a:p>
        </p:txBody>
      </p:sp>
      <p:pic>
        <p:nvPicPr>
          <p:cNvPr id="2731010" name="Picture 2"/>
          <p:cNvPicPr>
            <a:picLocks noChangeAspect="1" noChangeArrowheads="1"/>
          </p:cNvPicPr>
          <p:nvPr/>
        </p:nvPicPr>
        <p:blipFill>
          <a:blip r:embed="rId4" cstate="print"/>
          <a:srcRect/>
          <a:stretch>
            <a:fillRect/>
          </a:stretch>
        </p:blipFill>
        <p:spPr bwMode="auto">
          <a:xfrm>
            <a:off x="1371600" y="3657600"/>
            <a:ext cx="6327972" cy="2590800"/>
          </a:xfrm>
          <a:prstGeom prst="rect">
            <a:avLst/>
          </a:prstGeom>
          <a:noFill/>
          <a:ln w="9525">
            <a:noFill/>
            <a:miter lim="800000"/>
            <a:headEnd/>
            <a:tailEnd/>
          </a:ln>
        </p:spPr>
      </p:pic>
    </p:spTree>
    <p:extLst>
      <p:ext uri="{BB962C8B-B14F-4D97-AF65-F5344CB8AC3E}">
        <p14:creationId xmlns:p14="http://schemas.microsoft.com/office/powerpoint/2010/main" val="33624403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4" name="Picture 3"/>
          <p:cNvPicPr>
            <a:picLocks noChangeAspect="1" noChangeArrowheads="1"/>
          </p:cNvPicPr>
          <p:nvPr/>
        </p:nvPicPr>
        <p:blipFill>
          <a:blip r:embed="rId3" cstate="print"/>
          <a:srcRect/>
          <a:stretch>
            <a:fillRect/>
          </a:stretch>
        </p:blipFill>
        <p:spPr bwMode="auto">
          <a:xfrm>
            <a:off x="152400" y="1143000"/>
            <a:ext cx="8842128" cy="4876800"/>
          </a:xfrm>
          <a:prstGeom prst="rect">
            <a:avLst/>
          </a:prstGeom>
          <a:noFill/>
          <a:ln w="9525">
            <a:noFill/>
            <a:miter lim="800000"/>
            <a:headEnd/>
            <a:tailEnd/>
          </a:ln>
        </p:spPr>
      </p:pic>
      <p:sp>
        <p:nvSpPr>
          <p:cNvPr id="5" name="Rectangle 2"/>
          <p:cNvSpPr>
            <a:spLocks noGrp="1" noChangeArrowheads="1"/>
          </p:cNvSpPr>
          <p:nvPr>
            <p:ph type="title"/>
          </p:nvPr>
        </p:nvSpPr>
        <p:spPr>
          <a:xfrm>
            <a:off x="381000" y="0"/>
            <a:ext cx="8229600" cy="1143000"/>
          </a:xfrm>
        </p:spPr>
        <p:txBody>
          <a:bodyPr>
            <a:normAutofit/>
          </a:bodyPr>
          <a:lstStyle/>
          <a:p>
            <a:pPr eaLnBrk="1" hangingPunct="1"/>
            <a:r>
              <a:rPr lang="en-US" altLang="en-US" sz="4000" b="1" dirty="0" smtClean="0">
                <a:solidFill>
                  <a:schemeClr val="accent3">
                    <a:lumMod val="75000"/>
                  </a:schemeClr>
                </a:solidFill>
                <a:latin typeface="Times New Roman" pitchFamily="18" charset="0"/>
                <a:cs typeface="Times New Roman" pitchFamily="18" charset="0"/>
              </a:rPr>
              <a:t>Entropy</a:t>
            </a:r>
          </a:p>
        </p:txBody>
      </p:sp>
    </p:spTree>
    <p:extLst>
      <p:ext uri="{BB962C8B-B14F-4D97-AF65-F5344CB8AC3E}">
        <p14:creationId xmlns:p14="http://schemas.microsoft.com/office/powerpoint/2010/main" val="1639530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3" name="Picture 2"/>
          <p:cNvPicPr>
            <a:picLocks noChangeAspect="1"/>
          </p:cNvPicPr>
          <p:nvPr/>
        </p:nvPicPr>
        <p:blipFill>
          <a:blip r:embed="rId3" cstate="print"/>
          <a:stretch>
            <a:fillRect/>
          </a:stretch>
        </p:blipFill>
        <p:spPr>
          <a:xfrm>
            <a:off x="685800" y="457200"/>
            <a:ext cx="7857956" cy="2667000"/>
          </a:xfrm>
          <a:prstGeom prst="rect">
            <a:avLst/>
          </a:prstGeom>
        </p:spPr>
      </p:pic>
    </p:spTree>
    <p:extLst>
      <p:ext uri="{BB962C8B-B14F-4D97-AF65-F5344CB8AC3E}">
        <p14:creationId xmlns:p14="http://schemas.microsoft.com/office/powerpoint/2010/main" val="86079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4" cstate="print"/>
          <a:srcRect/>
          <a:stretch>
            <a:fillRect/>
          </a:stretch>
        </p:blipFill>
        <p:spPr bwMode="auto">
          <a:xfrm>
            <a:off x="0" y="0"/>
            <a:ext cx="9177276" cy="6858000"/>
          </a:xfrm>
          <a:prstGeom prst="rect">
            <a:avLst/>
          </a:prstGeom>
          <a:noFill/>
          <a:ln w="9525">
            <a:noFill/>
            <a:miter lim="800000"/>
            <a:headEnd/>
            <a:tailEnd/>
          </a:ln>
        </p:spPr>
      </p:pic>
      <p:sp>
        <p:nvSpPr>
          <p:cNvPr id="132098" name="Rectangle 2"/>
          <p:cNvSpPr>
            <a:spLocks noGrp="1" noChangeArrowheads="1"/>
          </p:cNvSpPr>
          <p:nvPr>
            <p:ph type="title"/>
          </p:nvPr>
        </p:nvSpPr>
        <p:spPr>
          <a:xfrm>
            <a:off x="457200" y="1400175"/>
            <a:ext cx="7870825" cy="581025"/>
          </a:xfrm>
        </p:spPr>
        <p:txBody>
          <a:bodyPr/>
          <a:lstStyle/>
          <a:p>
            <a:r>
              <a:rPr lang="en-US" sz="2400" i="1" dirty="0">
                <a:latin typeface="Arial" pitchFamily="34" charset="0"/>
              </a:rPr>
              <a:t>Reversible vs. Spontaneous (Irreversible) Processes</a:t>
            </a:r>
          </a:p>
        </p:txBody>
      </p:sp>
      <p:graphicFrame>
        <p:nvGraphicFramePr>
          <p:cNvPr id="132100" name="Object 4"/>
          <p:cNvGraphicFramePr>
            <a:graphicFrameLocks noChangeAspect="1"/>
          </p:cNvGraphicFramePr>
          <p:nvPr/>
        </p:nvGraphicFramePr>
        <p:xfrm>
          <a:off x="763588" y="2463800"/>
          <a:ext cx="4737100" cy="2336800"/>
        </p:xfrm>
        <a:graphic>
          <a:graphicData uri="http://schemas.openxmlformats.org/presentationml/2006/ole">
            <mc:AlternateContent xmlns:mc="http://schemas.openxmlformats.org/markup-compatibility/2006">
              <mc:Choice xmlns:v="urn:schemas-microsoft-com:vml" Requires="v">
                <p:oleObj spid="_x0000_s2057" name="Equation" r:id="rId5" imgW="4736880" imgH="2336760" progId="">
                  <p:embed/>
                </p:oleObj>
              </mc:Choice>
              <mc:Fallback>
                <p:oleObj name="Equation" r:id="rId5" imgW="4736880" imgH="233676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3588" y="2463800"/>
                        <a:ext cx="47371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bg1"/>
                            </a:solidFill>
                            <a:miter lim="800000"/>
                            <a:headEnd/>
                            <a:tailEnd/>
                          </a14:hiddenLine>
                        </a:ext>
                      </a:extLst>
                    </p:spPr>
                  </p:pic>
                </p:oleObj>
              </mc:Fallback>
            </mc:AlternateContent>
          </a:graphicData>
        </a:graphic>
      </p:graphicFrame>
      <p:sp>
        <p:nvSpPr>
          <p:cNvPr id="132109" name="Text Box 13"/>
          <p:cNvSpPr txBox="1">
            <a:spLocks noChangeArrowheads="1"/>
          </p:cNvSpPr>
          <p:nvPr/>
        </p:nvSpPr>
        <p:spPr bwMode="auto">
          <a:xfrm>
            <a:off x="703263" y="5043487"/>
            <a:ext cx="7821612" cy="366713"/>
          </a:xfrm>
          <a:prstGeom prst="rect">
            <a:avLst/>
          </a:prstGeom>
          <a:noFill/>
          <a:ln w="9525">
            <a:noFill/>
            <a:miter lim="800000"/>
            <a:headEnd/>
            <a:tailEnd/>
          </a:ln>
          <a:effectLst/>
        </p:spPr>
        <p:txBody>
          <a:bodyPr>
            <a:spAutoFit/>
          </a:bodyPr>
          <a:lstStyle/>
          <a:p>
            <a:pPr>
              <a:spcBef>
                <a:spcPct val="50000"/>
              </a:spcBef>
            </a:pPr>
            <a:r>
              <a:rPr lang="en-US" sz="1800" b="0" dirty="0">
                <a:latin typeface="Arial" pitchFamily="34" charset="0"/>
              </a:rPr>
              <a:t>A reversible adiabatic process is an isentropic process, </a:t>
            </a:r>
            <a:r>
              <a:rPr lang="en-US" sz="1800" b="0" i="1" dirty="0" err="1">
                <a:latin typeface="Arial" pitchFamily="34" charset="0"/>
              </a:rPr>
              <a:t>dS</a:t>
            </a:r>
            <a:r>
              <a:rPr lang="en-US" sz="1800" b="0" i="1" dirty="0">
                <a:latin typeface="Arial" pitchFamily="34" charset="0"/>
              </a:rPr>
              <a:t> </a:t>
            </a:r>
            <a:r>
              <a:rPr lang="en-US" sz="1800" b="0" dirty="0">
                <a:latin typeface="Arial" pitchFamily="34" charset="0"/>
              </a:rPr>
              <a:t>= 0.</a:t>
            </a:r>
          </a:p>
        </p:txBody>
      </p:sp>
      <p:sp>
        <p:nvSpPr>
          <p:cNvPr id="6" name="Rectangle 2"/>
          <p:cNvSpPr txBox="1">
            <a:spLocks noChangeArrowheads="1"/>
          </p:cNvSpPr>
          <p:nvPr/>
        </p:nvSpPr>
        <p:spPr>
          <a:xfrm>
            <a:off x="381000" y="0"/>
            <a:ext cx="8229600" cy="8382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en-US" sz="4000" b="1" i="0" u="none" strike="noStrike" kern="1200" cap="none" spc="0" normalizeH="0" baseline="0" noProof="0" dirty="0" smtClean="0">
                <a:ln>
                  <a:noFill/>
                </a:ln>
                <a:solidFill>
                  <a:schemeClr val="accent3">
                    <a:lumMod val="75000"/>
                  </a:schemeClr>
                </a:solidFill>
                <a:effectLst/>
                <a:uLnTx/>
                <a:uFillTx/>
                <a:latin typeface="Times New Roman" pitchFamily="18" charset="0"/>
                <a:ea typeface="+mj-ea"/>
                <a:cs typeface="Times New Roman" pitchFamily="18" charset="0"/>
              </a:rPr>
              <a:t>Entropy</a:t>
            </a:r>
          </a:p>
        </p:txBody>
      </p:sp>
    </p:spTree>
    <p:extLst>
      <p:ext uri="{BB962C8B-B14F-4D97-AF65-F5344CB8AC3E}">
        <p14:creationId xmlns:p14="http://schemas.microsoft.com/office/powerpoint/2010/main" val="39256547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944129" name="Rectangle 1"/>
          <p:cNvSpPr>
            <a:spLocks noChangeArrowheads="1"/>
          </p:cNvSpPr>
          <p:nvPr/>
        </p:nvSpPr>
        <p:spPr bwMode="auto">
          <a:xfrm>
            <a:off x="381000" y="990600"/>
            <a:ext cx="8229600" cy="55368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Entropy is a logical function because the sign of ΔS can be know from the change of the state of the matter.</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Previous equation describes the infinitesimal increase in entropy of a system at constant temperature when infinitesimal energy is added reversibly by heating. That's 	not the same as the change in entropy of a system with increasing temperature, which is ∂S/∂T. This quantity is, indeed, always positive. After integration,  the equation will get ΔS=</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qln</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(T2/T1), which confirms that entropy increases with temperature when a system is heated.</a:t>
            </a:r>
          </a:p>
          <a:p>
            <a:pPr marL="0" marR="0" lvl="0" indent="0" algn="justLow" defTabSz="914400" rtl="0" eaLnBrk="0" fontAlgn="base" latinLnBrk="0" hangingPunct="0">
              <a:lnSpc>
                <a:spcPct val="20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2"/>
          <p:cNvSpPr>
            <a:spLocks noGrp="1" noChangeArrowheads="1"/>
          </p:cNvSpPr>
          <p:nvPr>
            <p:ph type="title"/>
          </p:nvPr>
        </p:nvSpPr>
        <p:spPr>
          <a:xfrm>
            <a:off x="457200" y="-76200"/>
            <a:ext cx="8229600" cy="1143000"/>
          </a:xfrm>
        </p:spPr>
        <p:txBody>
          <a:bodyPr>
            <a:normAutofit/>
          </a:bodyPr>
          <a:lstStyle/>
          <a:p>
            <a:pPr eaLnBrk="1" hangingPunct="1"/>
            <a:r>
              <a:rPr lang="en-US" altLang="en-US" sz="4000" b="1" dirty="0" smtClean="0">
                <a:solidFill>
                  <a:schemeClr val="accent3">
                    <a:lumMod val="75000"/>
                  </a:schemeClr>
                </a:solidFill>
                <a:latin typeface="Times New Roman" pitchFamily="18" charset="0"/>
                <a:cs typeface="Times New Roman" pitchFamily="18" charset="0"/>
              </a:rPr>
              <a:t>Entropy</a:t>
            </a:r>
          </a:p>
        </p:txBody>
      </p:sp>
    </p:spTree>
    <p:extLst>
      <p:ext uri="{BB962C8B-B14F-4D97-AF65-F5344CB8AC3E}">
        <p14:creationId xmlns:p14="http://schemas.microsoft.com/office/powerpoint/2010/main" val="20123961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4578" name="Rectangle 2"/>
          <p:cNvSpPr>
            <a:spLocks noGrp="1" noChangeArrowheads="1"/>
          </p:cNvSpPr>
          <p:nvPr>
            <p:ph type="title"/>
          </p:nvPr>
        </p:nvSpPr>
        <p:spPr>
          <a:xfrm>
            <a:off x="457200" y="0"/>
            <a:ext cx="8229600" cy="1143000"/>
          </a:xfrm>
        </p:spPr>
        <p:txBody>
          <a:bodyPr>
            <a:normAutofit/>
          </a:bodyPr>
          <a:lstStyle/>
          <a:p>
            <a:pPr eaLnBrk="1" hangingPunct="1"/>
            <a:r>
              <a:rPr lang="en-US" altLang="en-US" sz="4000" b="1" dirty="0" smtClean="0">
                <a:solidFill>
                  <a:schemeClr val="accent3">
                    <a:lumMod val="75000"/>
                  </a:schemeClr>
                </a:solidFill>
                <a:latin typeface="Times New Roman" pitchFamily="18" charset="0"/>
                <a:cs typeface="Times New Roman" pitchFamily="18" charset="0"/>
              </a:rPr>
              <a:t>Entropy Changes</a:t>
            </a:r>
          </a:p>
        </p:txBody>
      </p:sp>
      <p:sp>
        <p:nvSpPr>
          <p:cNvPr id="28675" name="Rectangle 3"/>
          <p:cNvSpPr>
            <a:spLocks noGrp="1" noChangeArrowheads="1"/>
          </p:cNvSpPr>
          <p:nvPr>
            <p:ph type="body" sz="half" idx="1"/>
          </p:nvPr>
        </p:nvSpPr>
        <p:spPr>
          <a:xfrm>
            <a:off x="304800" y="1676400"/>
            <a:ext cx="4495800" cy="4495800"/>
          </a:xfrm>
        </p:spPr>
        <p:txBody>
          <a:bodyPr/>
          <a:lstStyle/>
          <a:p>
            <a:pPr eaLnBrk="1" hangingPunct="1"/>
            <a:r>
              <a:rPr lang="en-US" altLang="en-US" sz="2800" dirty="0" smtClean="0"/>
              <a:t>In general, entropy </a:t>
            </a:r>
            <a:r>
              <a:rPr lang="en-US" altLang="en-US" sz="2800" i="1" dirty="0" smtClean="0">
                <a:solidFill>
                  <a:schemeClr val="accent2"/>
                </a:solidFill>
              </a:rPr>
              <a:t>increases</a:t>
            </a:r>
            <a:r>
              <a:rPr lang="en-US" altLang="en-US" sz="2800" dirty="0" smtClean="0"/>
              <a:t> when</a:t>
            </a:r>
          </a:p>
          <a:p>
            <a:pPr lvl="1" eaLnBrk="1" hangingPunct="1"/>
            <a:r>
              <a:rPr lang="en-US" altLang="en-US" sz="2400" dirty="0" smtClean="0"/>
              <a:t>Gases are formed from liquids and solids.</a:t>
            </a:r>
          </a:p>
          <a:p>
            <a:pPr lvl="1" eaLnBrk="1" hangingPunct="1"/>
            <a:r>
              <a:rPr lang="en-US" altLang="en-US" sz="2400" dirty="0" smtClean="0"/>
              <a:t>Liquids or solutions are formed from solids.</a:t>
            </a:r>
          </a:p>
          <a:p>
            <a:pPr lvl="1" eaLnBrk="1" hangingPunct="1"/>
            <a:r>
              <a:rPr lang="en-US" altLang="en-US" sz="2400" dirty="0" smtClean="0"/>
              <a:t>The number of gas molecules increases.</a:t>
            </a:r>
          </a:p>
          <a:p>
            <a:pPr lvl="1" eaLnBrk="1" hangingPunct="1"/>
            <a:r>
              <a:rPr lang="en-US" altLang="en-US" sz="2400" dirty="0" smtClean="0"/>
              <a:t>The number of moles increases.</a:t>
            </a:r>
          </a:p>
        </p:txBody>
      </p:sp>
      <p:pic>
        <p:nvPicPr>
          <p:cNvPr id="24580" name="Picture 5" descr="19_11ab"/>
          <p:cNvPicPr>
            <a:picLocks noGrp="1" noChangeAspect="1" noChangeArrowheads="1"/>
          </p:cNvPicPr>
          <p:nvPr>
            <p:ph sz="half" idx="2"/>
          </p:nvPr>
        </p:nvPicPr>
        <p:blipFill>
          <a:blip r:embed="rId3" cstate="print"/>
          <a:srcRect b="12286"/>
          <a:stretch>
            <a:fillRect/>
          </a:stretch>
        </p:blipFill>
        <p:spPr>
          <a:xfrm>
            <a:off x="4419600" y="2362200"/>
            <a:ext cx="4195213" cy="3319463"/>
          </a:xfrm>
        </p:spPr>
      </p:pic>
    </p:spTree>
    <p:extLst>
      <p:ext uri="{BB962C8B-B14F-4D97-AF65-F5344CB8AC3E}">
        <p14:creationId xmlns:p14="http://schemas.microsoft.com/office/powerpoint/2010/main" val="5330533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200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fade">
                                      <p:cBhvr>
                                        <p:cTn id="7" dur="2000"/>
                                        <p:tgtEl>
                                          <p:spTgt spid="28675">
                                            <p:txEl>
                                              <p:pRg st="1" end="1"/>
                                            </p:txEl>
                                          </p:spTgt>
                                        </p:tgtEl>
                                      </p:cBhvr>
                                    </p:animEffect>
                                  </p:childTnLst>
                                </p:cTn>
                              </p:par>
                            </p:childTnLst>
                          </p:cTn>
                        </p:par>
                        <p:par>
                          <p:cTn id="8" fill="hold" nodeType="afterGroup">
                            <p:stCondLst>
                              <p:cond delay="4000"/>
                            </p:stCondLst>
                            <p:childTnLst>
                              <p:par>
                                <p:cTn id="9" presetID="10" presetClass="entr" presetSubtype="0" fill="hold" grpId="0" nodeType="afterEffect">
                                  <p:stCondLst>
                                    <p:cond delay="2000"/>
                                  </p:stCondLst>
                                  <p:childTnLst>
                                    <p:set>
                                      <p:cBhvr>
                                        <p:cTn id="10" dur="1" fill="hold">
                                          <p:stCondLst>
                                            <p:cond delay="0"/>
                                          </p:stCondLst>
                                        </p:cTn>
                                        <p:tgtEl>
                                          <p:spTgt spid="28675">
                                            <p:txEl>
                                              <p:pRg st="2" end="2"/>
                                            </p:txEl>
                                          </p:spTgt>
                                        </p:tgtEl>
                                        <p:attrNameLst>
                                          <p:attrName>style.visibility</p:attrName>
                                        </p:attrNameLst>
                                      </p:cBhvr>
                                      <p:to>
                                        <p:strVal val="visible"/>
                                      </p:to>
                                    </p:set>
                                    <p:animEffect transition="in" filter="fade">
                                      <p:cBhvr>
                                        <p:cTn id="11" dur="2000"/>
                                        <p:tgtEl>
                                          <p:spTgt spid="28675">
                                            <p:txEl>
                                              <p:pRg st="2" end="2"/>
                                            </p:txEl>
                                          </p:spTgt>
                                        </p:tgtEl>
                                      </p:cBhvr>
                                    </p:animEffect>
                                  </p:childTnLst>
                                </p:cTn>
                              </p:par>
                            </p:childTnLst>
                          </p:cTn>
                        </p:par>
                        <p:par>
                          <p:cTn id="12" fill="hold" nodeType="afterGroup">
                            <p:stCondLst>
                              <p:cond delay="8000"/>
                            </p:stCondLst>
                            <p:childTnLst>
                              <p:par>
                                <p:cTn id="13" presetID="10" presetClass="entr" presetSubtype="0" fill="hold" grpId="0" nodeType="afterEffect">
                                  <p:stCondLst>
                                    <p:cond delay="2000"/>
                                  </p:stCondLst>
                                  <p:childTnLst>
                                    <p:set>
                                      <p:cBhvr>
                                        <p:cTn id="14" dur="1" fill="hold">
                                          <p:stCondLst>
                                            <p:cond delay="0"/>
                                          </p:stCondLst>
                                        </p:cTn>
                                        <p:tgtEl>
                                          <p:spTgt spid="28675">
                                            <p:txEl>
                                              <p:pRg st="3" end="3"/>
                                            </p:txEl>
                                          </p:spTgt>
                                        </p:tgtEl>
                                        <p:attrNameLst>
                                          <p:attrName>style.visibility</p:attrName>
                                        </p:attrNameLst>
                                      </p:cBhvr>
                                      <p:to>
                                        <p:strVal val="visible"/>
                                      </p:to>
                                    </p:set>
                                    <p:animEffect transition="in" filter="fade">
                                      <p:cBhvr>
                                        <p:cTn id="15" dur="2000"/>
                                        <p:tgtEl>
                                          <p:spTgt spid="28675">
                                            <p:txEl>
                                              <p:pRg st="3" end="3"/>
                                            </p:txEl>
                                          </p:spTgt>
                                        </p:tgtEl>
                                      </p:cBhvr>
                                    </p:animEffect>
                                  </p:childTnLst>
                                </p:cTn>
                              </p:par>
                            </p:childTnLst>
                          </p:cTn>
                        </p:par>
                        <p:par>
                          <p:cTn id="16" fill="hold" nodeType="afterGroup">
                            <p:stCondLst>
                              <p:cond delay="12000"/>
                            </p:stCondLst>
                            <p:childTnLst>
                              <p:par>
                                <p:cTn id="17" presetID="10" presetClass="entr" presetSubtype="0" fill="hold" grpId="0" nodeType="afterEffect">
                                  <p:stCondLst>
                                    <p:cond delay="2000"/>
                                  </p:stCondLst>
                                  <p:childTnLst>
                                    <p:set>
                                      <p:cBhvr>
                                        <p:cTn id="18" dur="1" fill="hold">
                                          <p:stCondLst>
                                            <p:cond delay="0"/>
                                          </p:stCondLst>
                                        </p:cTn>
                                        <p:tgtEl>
                                          <p:spTgt spid="28675">
                                            <p:txEl>
                                              <p:pRg st="4" end="4"/>
                                            </p:txEl>
                                          </p:spTgt>
                                        </p:tgtEl>
                                        <p:attrNameLst>
                                          <p:attrName>style.visibility</p:attrName>
                                        </p:attrNameLst>
                                      </p:cBhvr>
                                      <p:to>
                                        <p:strVal val="visible"/>
                                      </p:to>
                                    </p:set>
                                    <p:animEffect transition="in" filter="fade">
                                      <p:cBhvr>
                                        <p:cTn id="19" dur="2000"/>
                                        <p:tgtEl>
                                          <p:spTgt spid="286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2" name="Picture 1" descr="9. 3rd law3"/>
          <p:cNvPicPr>
            <a:picLocks noGrp="1" noChangeAspect="1"/>
          </p:cNvPicPr>
          <p:nvPr isPhoto="1"/>
        </p:nvPicPr>
        <p:blipFill>
          <a:blip r:embed="rId3" cstate="print">
            <a:lum/>
            <a:extLst>
              <a:ext uri="{28A0092B-C50C-407E-A947-70E740481C1C}">
                <a14:useLocalDpi xmlns:a14="http://schemas.microsoft.com/office/drawing/2010/main" val="0"/>
              </a:ext>
            </a:extLst>
          </a:blip>
          <a:stretch>
            <a:fillRect/>
          </a:stretch>
        </p:blipFill>
        <p:spPr>
          <a:xfrm>
            <a:off x="304800" y="147320"/>
            <a:ext cx="8839200" cy="4272279"/>
          </a:xfrm>
          <a:prstGeom prst="rect">
            <a:avLst/>
          </a:prstGeom>
          <a:noFill/>
          <a:ln>
            <a:noFill/>
          </a:ln>
        </p:spPr>
      </p:pic>
      <p:pic>
        <p:nvPicPr>
          <p:cNvPr id="3" name="Picture 2" descr="9. 3rd law4"/>
          <p:cNvPicPr>
            <a:picLocks noGrp="1" noChangeAspect="1"/>
          </p:cNvPicPr>
          <p:nvPr isPhoto="1"/>
        </p:nvPicPr>
        <p:blipFill rotWithShape="1">
          <a:blip r:embed="rId4" cstate="print">
            <a:lum/>
            <a:extLst>
              <a:ext uri="{28A0092B-C50C-407E-A947-70E740481C1C}">
                <a14:useLocalDpi xmlns:a14="http://schemas.microsoft.com/office/drawing/2010/main" val="0"/>
              </a:ext>
            </a:extLst>
          </a:blip>
          <a:srcRect t="48694" r="37879" b="-261"/>
          <a:stretch/>
        </p:blipFill>
        <p:spPr>
          <a:xfrm>
            <a:off x="381000" y="4622295"/>
            <a:ext cx="5943600" cy="2007105"/>
          </a:xfrm>
          <a:prstGeom prst="rect">
            <a:avLst/>
          </a:prstGeom>
          <a:noFill/>
          <a:ln>
            <a:noFill/>
          </a:ln>
        </p:spPr>
      </p:pic>
      <p:pic>
        <p:nvPicPr>
          <p:cNvPr id="6" name="Picture 3"/>
          <p:cNvPicPr>
            <a:picLocks noChangeAspect="1" noChangeArrowheads="1"/>
          </p:cNvPicPr>
          <p:nvPr/>
        </p:nvPicPr>
        <p:blipFill>
          <a:blip r:embed="rId2" cstate="print"/>
          <a:srcRect/>
          <a:stretch>
            <a:fillRect/>
          </a:stretch>
        </p:blipFill>
        <p:spPr bwMode="auto">
          <a:xfrm>
            <a:off x="6248400" y="1828800"/>
            <a:ext cx="2895600" cy="3352800"/>
          </a:xfrm>
          <a:prstGeom prst="rect">
            <a:avLst/>
          </a:prstGeom>
          <a:noFill/>
          <a:ln w="9525">
            <a:noFill/>
            <a:miter lim="800000"/>
            <a:headEnd/>
            <a:tailEnd/>
          </a:ln>
        </p:spPr>
      </p:pic>
    </p:spTree>
    <p:extLst>
      <p:ext uri="{BB962C8B-B14F-4D97-AF65-F5344CB8AC3E}">
        <p14:creationId xmlns:p14="http://schemas.microsoft.com/office/powerpoint/2010/main" val="2698139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2" name="Picture 1" descr="10. second law thermodynamic 3"/>
          <p:cNvPicPr>
            <a:picLocks noGrp="1" noChangeAspect="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1066800"/>
            <a:ext cx="8205303" cy="3149640"/>
          </a:xfrm>
          <a:prstGeom prst="rect">
            <a:avLst/>
          </a:prstGeom>
          <a:noFill/>
          <a:ln>
            <a:noFill/>
          </a:ln>
        </p:spPr>
      </p:pic>
    </p:spTree>
    <p:extLst>
      <p:ext uri="{BB962C8B-B14F-4D97-AF65-F5344CB8AC3E}">
        <p14:creationId xmlns:p14="http://schemas.microsoft.com/office/powerpoint/2010/main" val="3082640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2" name="Picture 1" descr="9. 3rd law5"/>
          <p:cNvPicPr>
            <a:picLocks noGrp="1" noChangeAspect="1"/>
          </p:cNvPicPr>
          <p:nvPr isPhoto="1"/>
        </p:nvPicPr>
        <p:blipFill>
          <a:blip r:embed="rId3" cstate="print">
            <a:lum/>
            <a:extLst>
              <a:ext uri="{28A0092B-C50C-407E-A947-70E740481C1C}">
                <a14:useLocalDpi xmlns:a14="http://schemas.microsoft.com/office/drawing/2010/main" val="0"/>
              </a:ext>
            </a:extLst>
          </a:blip>
          <a:stretch>
            <a:fillRect/>
          </a:stretch>
        </p:blipFill>
        <p:spPr>
          <a:xfrm>
            <a:off x="0" y="0"/>
            <a:ext cx="9144000" cy="2747963"/>
          </a:xfrm>
          <a:prstGeom prst="rect">
            <a:avLst/>
          </a:prstGeom>
          <a:noFill/>
          <a:ln>
            <a:noFill/>
          </a:ln>
        </p:spPr>
      </p:pic>
      <p:pic>
        <p:nvPicPr>
          <p:cNvPr id="3" name="Picture 2" descr="9. 3rd law6"/>
          <p:cNvPicPr>
            <a:picLocks noGrp="1" noChangeAspect="1"/>
          </p:cNvPicPr>
          <p:nvPr isPhoto="1"/>
        </p:nvPicPr>
        <p:blipFill rotWithShape="1">
          <a:blip r:embed="rId4" cstate="print">
            <a:lum/>
            <a:extLst>
              <a:ext uri="{28A0092B-C50C-407E-A947-70E740481C1C}">
                <a14:useLocalDpi xmlns:a14="http://schemas.microsoft.com/office/drawing/2010/main" val="0"/>
              </a:ext>
            </a:extLst>
          </a:blip>
          <a:srcRect t="25244" r="42728"/>
          <a:stretch/>
        </p:blipFill>
        <p:spPr>
          <a:xfrm>
            <a:off x="304800" y="2680049"/>
            <a:ext cx="5562600" cy="3263551"/>
          </a:xfrm>
          <a:prstGeom prst="rect">
            <a:avLst/>
          </a:prstGeom>
          <a:noFill/>
          <a:ln>
            <a:noFill/>
          </a:ln>
        </p:spPr>
      </p:pic>
      <p:pic>
        <p:nvPicPr>
          <p:cNvPr id="5122" name="Picture 2" descr="https://www.dandelionchocolate.com/wp-content/uploads/2015/01/entropy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9201" y="990600"/>
            <a:ext cx="4100944"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33205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2" name="Picture 1" descr="9. 3rd law7"/>
          <p:cNvPicPr>
            <a:picLocks noGrp="1" noChangeAspect="1"/>
          </p:cNvPicPr>
          <p:nvPr isPhoto="1"/>
        </p:nvPicPr>
        <p:blipFill>
          <a:blip r:embed="rId3" cstate="print">
            <a:lum/>
            <a:extLst>
              <a:ext uri="{28A0092B-C50C-407E-A947-70E740481C1C}">
                <a14:useLocalDpi xmlns:a14="http://schemas.microsoft.com/office/drawing/2010/main" val="0"/>
              </a:ext>
            </a:extLst>
          </a:blip>
          <a:stretch>
            <a:fillRect/>
          </a:stretch>
        </p:blipFill>
        <p:spPr>
          <a:xfrm>
            <a:off x="685800" y="457200"/>
            <a:ext cx="7647799" cy="4876800"/>
          </a:xfrm>
          <a:prstGeom prst="rect">
            <a:avLst/>
          </a:prstGeom>
          <a:noFill/>
          <a:ln>
            <a:noFill/>
          </a:ln>
        </p:spPr>
      </p:pic>
      <p:pic>
        <p:nvPicPr>
          <p:cNvPr id="6148" name="Picture 4" descr="http://cnx.org/resources/abeb7a4b951d994b7d9acd509b32ecc0721de260/Figure_06_02_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8800" y="2743200"/>
            <a:ext cx="3247697" cy="3572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00562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2" name="Picture 1" descr="9. 3rd law8"/>
          <p:cNvPicPr>
            <a:picLocks noGrp="1" noChangeAspect="1"/>
          </p:cNvPicPr>
          <p:nvPr isPhoto="1"/>
        </p:nvPicPr>
        <p:blipFill>
          <a:blip r:embed="rId3" cstate="print">
            <a:lum/>
            <a:extLst>
              <a:ext uri="{28A0092B-C50C-407E-A947-70E740481C1C}">
                <a14:useLocalDpi xmlns:a14="http://schemas.microsoft.com/office/drawing/2010/main" val="0"/>
              </a:ext>
            </a:extLst>
          </a:blip>
          <a:stretch>
            <a:fillRect/>
          </a:stretch>
        </p:blipFill>
        <p:spPr>
          <a:xfrm>
            <a:off x="304800" y="281728"/>
            <a:ext cx="8610600" cy="3001751"/>
          </a:xfrm>
          <a:prstGeom prst="rect">
            <a:avLst/>
          </a:prstGeom>
          <a:noFill/>
          <a:ln>
            <a:noFill/>
          </a:ln>
        </p:spPr>
      </p:pic>
      <p:pic>
        <p:nvPicPr>
          <p:cNvPr id="3" name="Picture 2" descr="9. 3rd law9"/>
          <p:cNvPicPr>
            <a:picLocks noGrp="1" noChangeAspect="1"/>
          </p:cNvPicPr>
          <p:nvPr isPhoto="1"/>
        </p:nvPicPr>
        <p:blipFill rotWithShape="1">
          <a:blip r:embed="rId4" cstate="print">
            <a:lum/>
            <a:extLst>
              <a:ext uri="{28A0092B-C50C-407E-A947-70E740481C1C}">
                <a14:useLocalDpi xmlns:a14="http://schemas.microsoft.com/office/drawing/2010/main" val="0"/>
              </a:ext>
            </a:extLst>
          </a:blip>
          <a:srcRect t="26295" r="36970"/>
          <a:stretch/>
        </p:blipFill>
        <p:spPr>
          <a:xfrm>
            <a:off x="685800" y="3276600"/>
            <a:ext cx="5923385" cy="3254035"/>
          </a:xfrm>
          <a:prstGeom prst="rect">
            <a:avLst/>
          </a:prstGeom>
          <a:noFill/>
          <a:ln>
            <a:noFill/>
          </a:ln>
        </p:spPr>
      </p:pic>
      <p:pic>
        <p:nvPicPr>
          <p:cNvPr id="6" name="Picture 3"/>
          <p:cNvPicPr>
            <a:picLocks noChangeAspect="1" noChangeArrowheads="1"/>
          </p:cNvPicPr>
          <p:nvPr/>
        </p:nvPicPr>
        <p:blipFill>
          <a:blip r:embed="rId2" cstate="print"/>
          <a:srcRect/>
          <a:stretch>
            <a:fillRect/>
          </a:stretch>
        </p:blipFill>
        <p:spPr bwMode="auto">
          <a:xfrm>
            <a:off x="5880969" y="1295400"/>
            <a:ext cx="3263031" cy="2438400"/>
          </a:xfrm>
          <a:prstGeom prst="rect">
            <a:avLst/>
          </a:prstGeom>
          <a:noFill/>
          <a:ln w="9525">
            <a:noFill/>
            <a:miter lim="800000"/>
            <a:headEnd/>
            <a:tailEnd/>
          </a:ln>
        </p:spPr>
      </p:pic>
    </p:spTree>
    <p:extLst>
      <p:ext uri="{BB962C8B-B14F-4D97-AF65-F5344CB8AC3E}">
        <p14:creationId xmlns:p14="http://schemas.microsoft.com/office/powerpoint/2010/main" val="14493170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746372" name="Rectangle 4"/>
          <p:cNvSpPr>
            <a:spLocks noChangeArrowheads="1"/>
          </p:cNvSpPr>
          <p:nvPr/>
        </p:nvSpPr>
        <p:spPr bwMode="auto">
          <a:xfrm>
            <a:off x="457200" y="736937"/>
            <a:ext cx="77724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Which of the following reactions would you expect to have the greatest increase in entropy?</a:t>
            </a:r>
            <a:endParaRPr kumimoji="0" lang="en-GB"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746371" name="Picture 3"/>
          <p:cNvPicPr>
            <a:picLocks noChangeAspect="1" noChangeArrowheads="1"/>
          </p:cNvPicPr>
          <p:nvPr/>
        </p:nvPicPr>
        <p:blipFill>
          <a:blip r:embed="rId3" cstate="print"/>
          <a:srcRect/>
          <a:stretch>
            <a:fillRect/>
          </a:stretch>
        </p:blipFill>
        <p:spPr bwMode="auto">
          <a:xfrm>
            <a:off x="457200" y="1828800"/>
            <a:ext cx="6198670" cy="3657600"/>
          </a:xfrm>
          <a:prstGeom prst="rect">
            <a:avLst/>
          </a:prstGeom>
          <a:noFill/>
        </p:spPr>
      </p:pic>
      <p:sp>
        <p:nvSpPr>
          <p:cNvPr id="12" name="Rectangle 4"/>
          <p:cNvSpPr>
            <a:spLocks noChangeArrowheads="1"/>
          </p:cNvSpPr>
          <p:nvPr/>
        </p:nvSpPr>
        <p:spPr bwMode="auto">
          <a:xfrm>
            <a:off x="533400" y="208002"/>
            <a:ext cx="2514600"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lang="en-GB" sz="2000" b="1" dirty="0" smtClean="0">
                <a:latin typeface="Times New Roman" pitchFamily="18" charset="0"/>
                <a:cs typeface="Times New Roman" pitchFamily="18" charset="0"/>
              </a:rPr>
              <a:t>Example</a:t>
            </a:r>
            <a:endParaRPr kumimoji="0" lang="en-GB" sz="20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2628303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 name="مستطيل 1"/>
          <p:cNvSpPr/>
          <p:nvPr/>
        </p:nvSpPr>
        <p:spPr>
          <a:xfrm>
            <a:off x="1905000" y="228600"/>
            <a:ext cx="4835298" cy="707886"/>
          </a:xfrm>
          <a:prstGeom prst="rect">
            <a:avLst/>
          </a:prstGeom>
        </p:spPr>
        <p:txBody>
          <a:bodyPr wrap="none">
            <a:spAutoFit/>
          </a:bodyPr>
          <a:lstStyle/>
          <a:p>
            <a:r>
              <a:rPr lang="en-GB" sz="4000" b="1" dirty="0" smtClean="0">
                <a:latin typeface="Times New Roman" pitchFamily="18" charset="0"/>
                <a:cs typeface="Times New Roman" pitchFamily="18" charset="0"/>
              </a:rPr>
              <a:t>Entropy in First Law</a:t>
            </a:r>
            <a:endParaRPr lang="en-GB" sz="4000" b="1" dirty="0">
              <a:latin typeface="Times New Roman" pitchFamily="18" charset="0"/>
              <a:cs typeface="Times New Roman" pitchFamily="18" charset="0"/>
            </a:endParaRPr>
          </a:p>
        </p:txBody>
      </p:sp>
      <p:pic>
        <p:nvPicPr>
          <p:cNvPr id="1085442" name="Picture 2"/>
          <p:cNvPicPr>
            <a:picLocks noChangeAspect="1" noChangeArrowheads="1"/>
          </p:cNvPicPr>
          <p:nvPr/>
        </p:nvPicPr>
        <p:blipFill>
          <a:blip r:embed="rId3" cstate="print"/>
          <a:srcRect/>
          <a:stretch>
            <a:fillRect/>
          </a:stretch>
        </p:blipFill>
        <p:spPr bwMode="auto">
          <a:xfrm>
            <a:off x="1066800" y="1295400"/>
            <a:ext cx="6320135" cy="3587483"/>
          </a:xfrm>
          <a:prstGeom prst="rect">
            <a:avLst/>
          </a:prstGeom>
          <a:noFill/>
          <a:ln w="9525">
            <a:noFill/>
            <a:miter lim="800000"/>
            <a:headEnd/>
            <a:tailEnd/>
          </a:ln>
          <a:effectLst/>
        </p:spPr>
      </p:pic>
    </p:spTree>
    <p:extLst>
      <p:ext uri="{BB962C8B-B14F-4D97-AF65-F5344CB8AC3E}">
        <p14:creationId xmlns:p14="http://schemas.microsoft.com/office/powerpoint/2010/main" val="33565149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01825" name="Rectangle 1"/>
          <p:cNvSpPr>
            <a:spLocks noChangeArrowheads="1"/>
          </p:cNvSpPr>
          <p:nvPr/>
        </p:nvSpPr>
        <p:spPr bwMode="auto">
          <a:xfrm>
            <a:off x="1066800" y="0"/>
            <a:ext cx="67056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Entropy changes accompanying specific processes</a:t>
            </a:r>
            <a:endParaRPr kumimoji="0" lang="en-GB"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1101827" name="Rectangle 3"/>
          <p:cNvSpPr>
            <a:spLocks noChangeArrowheads="1"/>
          </p:cNvSpPr>
          <p:nvPr/>
        </p:nvSpPr>
        <p:spPr bwMode="auto">
          <a:xfrm>
            <a:off x="228600" y="1443335"/>
            <a:ext cx="79248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Entropy of phase transition at transition temperature</a:t>
            </a:r>
            <a:endParaRPr kumimoji="0" lang="en-GB" sz="2400" b="0" i="1" u="none" strike="noStrike" cap="none" normalizeH="0" baseline="0" dirty="0" smtClean="0">
              <a:ln>
                <a:noFill/>
              </a:ln>
              <a:solidFill>
                <a:schemeClr val="tx1"/>
              </a:solidFill>
              <a:effectLst/>
              <a:latin typeface="Arial" pitchFamily="34" charset="0"/>
              <a:cs typeface="Arial" pitchFamily="34" charset="0"/>
            </a:endParaRPr>
          </a:p>
        </p:txBody>
      </p:sp>
      <p:sp>
        <p:nvSpPr>
          <p:cNvPr id="1101828" name="Rectangle 4"/>
          <p:cNvSpPr>
            <a:spLocks noChangeArrowheads="1"/>
          </p:cNvSpPr>
          <p:nvPr/>
        </p:nvSpPr>
        <p:spPr bwMode="auto">
          <a:xfrm>
            <a:off x="457200" y="1447800"/>
            <a:ext cx="8077200" cy="48610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5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For liquid vaporization, the substance goes from a more compact dense phase with more order to a widely dispersed gas. We expect an increase in entropy to accompany this transition. Consider an equilibrium mixture of water and ice at 273 K, (the normal transition temperature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Ttr</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1atm. At the transition temperature, any transfer of heat between the system and surroundings is reversible because the two phases in the system are in equilibrium. At constant pressure,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p</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ΔH,</a:t>
            </a:r>
            <a:r>
              <a:rPr kumimoji="0" lang="en-GB" sz="2000" b="0" i="0" u="none" strike="noStrike" cap="none" normalizeH="0" baseline="0" dirty="0" smtClean="0">
                <a:ln>
                  <a:noFill/>
                </a:ln>
                <a:solidFill>
                  <a:schemeClr val="tx1"/>
                </a:solidFill>
                <a:effectLst/>
                <a:latin typeface="Arial" pitchFamily="34" charset="0"/>
                <a:cs typeface="Arial" pitchFamily="34" charset="0"/>
              </a:rPr>
              <a:t> </a:t>
            </a:r>
          </a:p>
        </p:txBody>
      </p:sp>
    </p:spTree>
    <p:extLst>
      <p:ext uri="{BB962C8B-B14F-4D97-AF65-F5344CB8AC3E}">
        <p14:creationId xmlns:p14="http://schemas.microsoft.com/office/powerpoint/2010/main" val="42075095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100806" name="Picture 6"/>
          <p:cNvPicPr>
            <a:picLocks noChangeAspect="1" noChangeArrowheads="1"/>
          </p:cNvPicPr>
          <p:nvPr/>
        </p:nvPicPr>
        <p:blipFill>
          <a:blip r:embed="rId3" cstate="print"/>
          <a:srcRect/>
          <a:stretch>
            <a:fillRect/>
          </a:stretch>
        </p:blipFill>
        <p:spPr bwMode="auto">
          <a:xfrm>
            <a:off x="3352800" y="1447800"/>
            <a:ext cx="1676400" cy="926707"/>
          </a:xfrm>
          <a:prstGeom prst="rect">
            <a:avLst/>
          </a:prstGeom>
          <a:noFill/>
          <a:ln w="9525">
            <a:noFill/>
            <a:miter lim="800000"/>
            <a:headEnd/>
            <a:tailEnd/>
          </a:ln>
        </p:spPr>
      </p:pic>
      <p:sp>
        <p:nvSpPr>
          <p:cNvPr id="8" name="مستطيل 7"/>
          <p:cNvSpPr/>
          <p:nvPr/>
        </p:nvSpPr>
        <p:spPr>
          <a:xfrm>
            <a:off x="762000" y="685800"/>
            <a:ext cx="1276311" cy="400110"/>
          </a:xfrm>
          <a:prstGeom prst="rect">
            <a:avLst/>
          </a:prstGeom>
        </p:spPr>
        <p:txBody>
          <a:bodyPr wrap="none">
            <a:spAutoFit/>
          </a:bodyPr>
          <a:lstStyle/>
          <a:p>
            <a:r>
              <a:rPr lang="en-GB" sz="2000" dirty="0" smtClean="0"/>
              <a:t>Therefore:</a:t>
            </a:r>
            <a:endParaRPr lang="en-GB" sz="2000" dirty="0"/>
          </a:p>
        </p:txBody>
      </p:sp>
      <p:sp>
        <p:nvSpPr>
          <p:cNvPr id="1100807" name="Rectangle 7"/>
          <p:cNvSpPr>
            <a:spLocks noChangeArrowheads="1"/>
          </p:cNvSpPr>
          <p:nvPr/>
        </p:nvSpPr>
        <p:spPr bwMode="auto">
          <a:xfrm>
            <a:off x="533400" y="2514600"/>
            <a:ext cx="7924800" cy="3075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If the phase transition is exothermic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ΔH</a:t>
            </a:r>
            <a:r>
              <a:rPr kumimoji="0" lang="en-GB" sz="20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&lt; 0, as in freezing or condensing), then entropy is negative. The system has become more ordered. If the transition is endothermic, enthalpy positive, the entropy change is positive. This is consistent with the system becoming more disordered.</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101684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099777" name="Rectangle 1"/>
          <p:cNvSpPr>
            <a:spLocks noChangeArrowheads="1"/>
          </p:cNvSpPr>
          <p:nvPr/>
        </p:nvSpPr>
        <p:spPr bwMode="auto">
          <a:xfrm>
            <a:off x="1295400" y="76200"/>
            <a:ext cx="64770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Some experimental entropies of transition.</a:t>
            </a: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صورة 2"/>
          <p:cNvPicPr/>
          <p:nvPr/>
        </p:nvPicPr>
        <p:blipFill>
          <a:blip r:embed="rId3" cstate="print"/>
          <a:srcRect/>
          <a:stretch>
            <a:fillRect/>
          </a:stretch>
        </p:blipFill>
        <p:spPr bwMode="auto">
          <a:xfrm>
            <a:off x="533400" y="685800"/>
            <a:ext cx="7543800" cy="6019800"/>
          </a:xfrm>
          <a:prstGeom prst="rect">
            <a:avLst/>
          </a:prstGeom>
          <a:noFill/>
          <a:ln w="9525">
            <a:noFill/>
            <a:miter lim="800000"/>
            <a:headEnd/>
            <a:tailEnd/>
          </a:ln>
        </p:spPr>
      </p:pic>
    </p:spTree>
    <p:extLst>
      <p:ext uri="{BB962C8B-B14F-4D97-AF65-F5344CB8AC3E}">
        <p14:creationId xmlns:p14="http://schemas.microsoft.com/office/powerpoint/2010/main" val="41976782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3" cstate="print"/>
          <a:srcRect/>
          <a:stretch>
            <a:fillRect/>
          </a:stretch>
        </p:blipFill>
        <p:spPr bwMode="auto">
          <a:xfrm>
            <a:off x="0" y="0"/>
            <a:ext cx="9177276" cy="6858000"/>
          </a:xfrm>
          <a:prstGeom prst="rect">
            <a:avLst/>
          </a:prstGeom>
          <a:noFill/>
          <a:ln w="9525">
            <a:noFill/>
            <a:miter lim="800000"/>
            <a:headEnd/>
            <a:tailEnd/>
          </a:ln>
        </p:spPr>
      </p:pic>
      <p:sp>
        <p:nvSpPr>
          <p:cNvPr id="7" name="Rectangle 24"/>
          <p:cNvSpPr>
            <a:spLocks noChangeArrowheads="1"/>
          </p:cNvSpPr>
          <p:nvPr/>
        </p:nvSpPr>
        <p:spPr bwMode="auto">
          <a:xfrm>
            <a:off x="381000" y="968375"/>
            <a:ext cx="8229600" cy="1883657"/>
          </a:xfrm>
          <a:prstGeom prst="rect">
            <a:avLst/>
          </a:prstGeom>
          <a:solidFill>
            <a:schemeClr val="accent6">
              <a:lumMod val="20000"/>
              <a:lumOff val="80000"/>
            </a:schemeClr>
          </a:solidFill>
          <a:ln w="9525">
            <a:solidFill>
              <a:schemeClr val="accent3">
                <a:lumMod val="50000"/>
              </a:schemeClr>
            </a:solidFill>
            <a:miter lim="800000"/>
            <a:headEnd/>
            <a:tailEnd/>
          </a:ln>
        </p:spPr>
        <p:txBody>
          <a:bodyPr wrap="square">
            <a:spAutoFit/>
          </a:bodyPr>
          <a:lstStyle/>
          <a:p>
            <a:pPr algn="just">
              <a:lnSpc>
                <a:spcPct val="150000"/>
              </a:lnSpc>
            </a:pPr>
            <a:r>
              <a:rPr lang="en-GB" sz="2000" dirty="0" smtClean="0">
                <a:latin typeface="Times New Roman" pitchFamily="18" charset="0"/>
                <a:cs typeface="Times New Roman" pitchFamily="18" charset="0"/>
              </a:rPr>
              <a:t>The molar heats of fusion and vaporization of benzene are 10.9 kJ/mol and 31.0 kJ/mol, respectively. Calculate the entropy changes for the solid                liquid and liquid </a:t>
            </a:r>
            <a:r>
              <a:rPr lang="en-GB" sz="2000" dirty="0" err="1" smtClean="0">
                <a:latin typeface="Times New Roman" pitchFamily="18" charset="0"/>
                <a:cs typeface="Times New Roman" pitchFamily="18" charset="0"/>
              </a:rPr>
              <a:t>vapor</a:t>
            </a:r>
            <a:r>
              <a:rPr lang="en-GB" sz="2000" dirty="0" smtClean="0">
                <a:latin typeface="Times New Roman" pitchFamily="18" charset="0"/>
                <a:cs typeface="Times New Roman" pitchFamily="18" charset="0"/>
              </a:rPr>
              <a:t> transitions for benzene. At 1 </a:t>
            </a:r>
            <a:r>
              <a:rPr lang="en-GB" sz="2000" dirty="0" err="1" smtClean="0">
                <a:latin typeface="Times New Roman" pitchFamily="18" charset="0"/>
                <a:cs typeface="Times New Roman" pitchFamily="18" charset="0"/>
              </a:rPr>
              <a:t>atm</a:t>
            </a:r>
            <a:r>
              <a:rPr lang="en-GB" sz="2000" dirty="0" smtClean="0">
                <a:latin typeface="Times New Roman" pitchFamily="18" charset="0"/>
                <a:cs typeface="Times New Roman" pitchFamily="18" charset="0"/>
              </a:rPr>
              <a:t> pressure, benzene melts at 5.5 C and boils at 80.1 C.</a:t>
            </a:r>
          </a:p>
        </p:txBody>
      </p:sp>
      <p:sp>
        <p:nvSpPr>
          <p:cNvPr id="8" name="Rectangle 7"/>
          <p:cNvSpPr/>
          <p:nvPr/>
        </p:nvSpPr>
        <p:spPr>
          <a:xfrm>
            <a:off x="357188" y="357188"/>
            <a:ext cx="8215312" cy="461962"/>
          </a:xfrm>
          <a:prstGeom prst="rect">
            <a:avLst/>
          </a:prstGeom>
          <a:solidFill>
            <a:schemeClr val="accent3">
              <a:lumMod val="60000"/>
              <a:lumOff val="40000"/>
            </a:schemeClr>
          </a:solidFill>
          <a:ln>
            <a:solidFill>
              <a:schemeClr val="bg1"/>
            </a:solidFill>
          </a:ln>
        </p:spPr>
        <p:txBody>
          <a:bodyPr anchor="ctr">
            <a:spAutoFit/>
          </a:bodyPr>
          <a:lstStyle/>
          <a:p>
            <a:pPr fontAlgn="auto">
              <a:spcBef>
                <a:spcPts val="0"/>
              </a:spcBef>
              <a:spcAft>
                <a:spcPts val="0"/>
              </a:spcAft>
              <a:defRPr/>
            </a:pPr>
            <a:r>
              <a:rPr lang="en-US" sz="2400" dirty="0">
                <a:solidFill>
                  <a:schemeClr val="accent2">
                    <a:lumMod val="50000"/>
                  </a:schemeClr>
                </a:solidFill>
                <a:latin typeface="Arial Rounded MT Bold" pitchFamily="34" charset="0"/>
                <a:cs typeface="+mn-cs"/>
              </a:rPr>
              <a:t>Example </a:t>
            </a:r>
            <a:endParaRPr lang="en-MY" sz="2400" dirty="0">
              <a:solidFill>
                <a:schemeClr val="accent2">
                  <a:lumMod val="50000"/>
                </a:schemeClr>
              </a:solidFill>
              <a:latin typeface="Arial Rounded MT Bold" pitchFamily="34" charset="0"/>
              <a:cs typeface="+mn-cs"/>
            </a:endParaRPr>
          </a:p>
        </p:txBody>
      </p:sp>
      <p:sp>
        <p:nvSpPr>
          <p:cNvPr id="8202" name="TextBox 12"/>
          <p:cNvSpPr txBox="1">
            <a:spLocks noChangeArrowheads="1"/>
          </p:cNvSpPr>
          <p:nvPr/>
        </p:nvSpPr>
        <p:spPr bwMode="auto">
          <a:xfrm>
            <a:off x="381000" y="2982912"/>
            <a:ext cx="3071812" cy="369888"/>
          </a:xfrm>
          <a:prstGeom prst="rect">
            <a:avLst/>
          </a:prstGeom>
          <a:noFill/>
          <a:ln w="9525">
            <a:noFill/>
            <a:miter lim="800000"/>
            <a:headEnd/>
            <a:tailEnd/>
          </a:ln>
        </p:spPr>
        <p:txBody>
          <a:bodyPr>
            <a:spAutoFit/>
          </a:bodyPr>
          <a:lstStyle/>
          <a:p>
            <a:r>
              <a:rPr lang="en-US" b="1" i="1" dirty="0">
                <a:solidFill>
                  <a:srgbClr val="FF0000"/>
                </a:solidFill>
                <a:latin typeface="Times New Roman" pitchFamily="18" charset="0"/>
                <a:cs typeface="Times New Roman" pitchFamily="18" charset="0"/>
              </a:rPr>
              <a:t>Solution:</a:t>
            </a:r>
            <a:endParaRPr lang="en-MY" b="1" i="1" dirty="0">
              <a:solidFill>
                <a:srgbClr val="FF0000"/>
              </a:solidFill>
              <a:latin typeface="Times New Roman" pitchFamily="18" charset="0"/>
              <a:cs typeface="Times New Roman" pitchFamily="18" charset="0"/>
            </a:endParaRPr>
          </a:p>
        </p:txBody>
      </p:sp>
      <p:pic>
        <p:nvPicPr>
          <p:cNvPr id="9" name="Picture 2"/>
          <p:cNvPicPr>
            <a:picLocks noChangeAspect="1" noChangeArrowheads="1"/>
          </p:cNvPicPr>
          <p:nvPr/>
        </p:nvPicPr>
        <p:blipFill>
          <a:blip r:embed="rId4" cstate="print"/>
          <a:srcRect/>
          <a:stretch>
            <a:fillRect/>
          </a:stretch>
        </p:blipFill>
        <p:spPr bwMode="auto">
          <a:xfrm>
            <a:off x="2286000" y="3143250"/>
            <a:ext cx="4952999" cy="3714750"/>
          </a:xfrm>
          <a:prstGeom prst="rect">
            <a:avLst/>
          </a:prstGeom>
          <a:noFill/>
          <a:ln w="9525">
            <a:noFill/>
            <a:miter lim="800000"/>
            <a:headEnd/>
            <a:tailEnd/>
          </a:ln>
        </p:spPr>
      </p:pic>
    </p:spTree>
    <p:extLst>
      <p:ext uri="{BB962C8B-B14F-4D97-AF65-F5344CB8AC3E}">
        <p14:creationId xmlns:p14="http://schemas.microsoft.com/office/powerpoint/2010/main" val="21123641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2050" name="Picture 2"/>
          <p:cNvPicPr>
            <a:picLocks noChangeAspect="1" noChangeArrowheads="1"/>
          </p:cNvPicPr>
          <p:nvPr/>
        </p:nvPicPr>
        <p:blipFill>
          <a:blip r:embed="rId3" cstate="print"/>
          <a:srcRect/>
          <a:stretch>
            <a:fillRect/>
          </a:stretch>
        </p:blipFill>
        <p:spPr bwMode="auto">
          <a:xfrm>
            <a:off x="685800" y="403402"/>
            <a:ext cx="7760222" cy="5933995"/>
          </a:xfrm>
          <a:prstGeom prst="rect">
            <a:avLst/>
          </a:prstGeom>
          <a:noFill/>
          <a:ln w="9525">
            <a:noFill/>
            <a:miter lim="800000"/>
            <a:headEnd/>
            <a:tailEnd/>
          </a:ln>
        </p:spPr>
      </p:pic>
    </p:spTree>
    <p:extLst>
      <p:ext uri="{BB962C8B-B14F-4D97-AF65-F5344CB8AC3E}">
        <p14:creationId xmlns:p14="http://schemas.microsoft.com/office/powerpoint/2010/main" val="1374260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70660" name="Rectangle 4"/>
          <p:cNvSpPr>
            <a:spLocks noGrp="1" noChangeArrowheads="1"/>
          </p:cNvSpPr>
          <p:nvPr>
            <p:ph type="title"/>
          </p:nvPr>
        </p:nvSpPr>
        <p:spPr>
          <a:xfrm>
            <a:off x="457200" y="0"/>
            <a:ext cx="8229600" cy="1143000"/>
          </a:xfrm>
        </p:spPr>
        <p:txBody>
          <a:bodyPr>
            <a:normAutofit fontScale="90000"/>
          </a:bodyPr>
          <a:lstStyle/>
          <a:p>
            <a:r>
              <a:rPr lang="en-US" altLang="zh-CN" sz="4000" b="1" dirty="0">
                <a:solidFill>
                  <a:srgbClr val="006666"/>
                </a:solidFill>
                <a:latin typeface="Times New Roman" pitchFamily="18" charset="0"/>
              </a:rPr>
              <a:t>The Second Law of Thermodynamics </a:t>
            </a:r>
          </a:p>
        </p:txBody>
      </p:sp>
      <p:sp>
        <p:nvSpPr>
          <p:cNvPr id="70661" name="Text Box 5"/>
          <p:cNvSpPr txBox="1">
            <a:spLocks noChangeArrowheads="1"/>
          </p:cNvSpPr>
          <p:nvPr/>
        </p:nvSpPr>
        <p:spPr bwMode="auto">
          <a:xfrm>
            <a:off x="304800" y="1133089"/>
            <a:ext cx="8610600" cy="5170646"/>
          </a:xfrm>
          <a:prstGeom prst="rect">
            <a:avLst/>
          </a:prstGeom>
          <a:noFill/>
          <a:ln w="9525">
            <a:noFill/>
            <a:miter lim="800000"/>
            <a:headEnd/>
            <a:tailEnd/>
          </a:ln>
          <a:effectLst/>
        </p:spPr>
        <p:txBody>
          <a:bodyPr wrap="square">
            <a:spAutoFit/>
          </a:bodyPr>
          <a:lstStyle/>
          <a:p>
            <a:pPr>
              <a:lnSpc>
                <a:spcPct val="150000"/>
              </a:lnSpc>
            </a:pPr>
            <a:r>
              <a:rPr lang="en-GB" sz="2000" b="1" dirty="0" smtClean="0">
                <a:latin typeface="Times New Roman" pitchFamily="18" charset="0"/>
                <a:cs typeface="Times New Roman" pitchFamily="18" charset="0"/>
              </a:rPr>
              <a:t>The second law of thermodynamics can be stated in several ways:</a:t>
            </a:r>
          </a:p>
          <a:p>
            <a:pPr>
              <a:lnSpc>
                <a:spcPct val="150000"/>
              </a:lnSpc>
            </a:pPr>
            <a:endParaRPr lang="en-GB" sz="2000" dirty="0" smtClean="0">
              <a:latin typeface="Times New Roman" pitchFamily="18" charset="0"/>
              <a:cs typeface="Times New Roman" pitchFamily="18" charset="0"/>
            </a:endParaRPr>
          </a:p>
          <a:p>
            <a:pPr>
              <a:lnSpc>
                <a:spcPct val="150000"/>
              </a:lnSpc>
            </a:pPr>
            <a:r>
              <a:rPr lang="en-GB" sz="2000" dirty="0" smtClean="0">
                <a:latin typeface="Times New Roman" pitchFamily="18" charset="0"/>
                <a:cs typeface="Times New Roman" pitchFamily="18" charset="0"/>
              </a:rPr>
              <a:t>- Second law of thermodynamics is the law of heat power and the law of increased entropy, order to disorder, randomness.</a:t>
            </a:r>
          </a:p>
          <a:p>
            <a:pPr>
              <a:lnSpc>
                <a:spcPct val="150000"/>
              </a:lnSpc>
            </a:pPr>
            <a:r>
              <a:rPr lang="en-GB" sz="2000" dirty="0" smtClean="0">
                <a:latin typeface="Times New Roman" pitchFamily="18" charset="0"/>
                <a:cs typeface="Times New Roman" pitchFamily="18" charset="0"/>
              </a:rPr>
              <a:t> </a:t>
            </a:r>
          </a:p>
          <a:p>
            <a:pPr>
              <a:lnSpc>
                <a:spcPct val="150000"/>
              </a:lnSpc>
            </a:pPr>
            <a:r>
              <a:rPr lang="en-GB" sz="2000" dirty="0" smtClean="0">
                <a:latin typeface="Times New Roman" pitchFamily="18" charset="0"/>
                <a:cs typeface="Times New Roman" pitchFamily="18" charset="0"/>
              </a:rPr>
              <a:t>- This law states that whenever energy is transferred from one from to another form, entropy increase and energy decreases.</a:t>
            </a:r>
          </a:p>
          <a:p>
            <a:pPr>
              <a:lnSpc>
                <a:spcPct val="150000"/>
              </a:lnSpc>
            </a:pPr>
            <a:r>
              <a:rPr lang="en-GB" sz="2000" dirty="0" smtClean="0">
                <a:latin typeface="Times New Roman" pitchFamily="18" charset="0"/>
                <a:cs typeface="Times New Roman" pitchFamily="18" charset="0"/>
              </a:rPr>
              <a:t> </a:t>
            </a:r>
          </a:p>
          <a:p>
            <a:pPr>
              <a:lnSpc>
                <a:spcPct val="150000"/>
              </a:lnSpc>
            </a:pPr>
            <a:r>
              <a:rPr lang="en-GB" sz="2000" dirty="0" smtClean="0">
                <a:latin typeface="Times New Roman" pitchFamily="18" charset="0"/>
                <a:cs typeface="Times New Roman" pitchFamily="18" charset="0"/>
              </a:rPr>
              <a:t>- Another statement that the state of entropy of the entire universe, as an isolated system, will always increase over time. The second law also states that the changes in the entropy in the universe can never be negative.</a:t>
            </a:r>
            <a:endParaRPr lang="en-GB" sz="2000" dirty="0">
              <a:latin typeface="Times New Roman" pitchFamily="18" charset="0"/>
              <a:cs typeface="Times New Roman" pitchFamily="18" charset="0"/>
            </a:endParaRPr>
          </a:p>
        </p:txBody>
      </p:sp>
    </p:spTree>
    <p:extLst>
      <p:ext uri="{BB962C8B-B14F-4D97-AF65-F5344CB8AC3E}">
        <p14:creationId xmlns:p14="http://schemas.microsoft.com/office/powerpoint/2010/main" val="13289970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0987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098753" name="Rectangle 1"/>
          <p:cNvSpPr>
            <a:spLocks noChangeArrowheads="1"/>
          </p:cNvSpPr>
          <p:nvPr/>
        </p:nvSpPr>
        <p:spPr bwMode="auto">
          <a:xfrm>
            <a:off x="2209800" y="838200"/>
            <a:ext cx="2819400" cy="213360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098755" name="Rectangle 3"/>
          <p:cNvSpPr>
            <a:spLocks noChangeArrowheads="1"/>
          </p:cNvSpPr>
          <p:nvPr/>
        </p:nvSpPr>
        <p:spPr bwMode="auto">
          <a:xfrm>
            <a:off x="228600" y="228600"/>
            <a:ext cx="76200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 Changing V or P at constant T (Isothermal)</a:t>
            </a:r>
            <a:endParaRPr kumimoji="0" lang="en-GB" sz="2400" b="0" i="1" u="none" strike="noStrike" cap="none" normalizeH="0" baseline="0" dirty="0" smtClean="0">
              <a:ln>
                <a:noFill/>
              </a:ln>
              <a:solidFill>
                <a:schemeClr val="tx1"/>
              </a:solidFill>
              <a:effectLst/>
              <a:latin typeface="Arial" pitchFamily="34" charset="0"/>
              <a:cs typeface="Arial" pitchFamily="34" charset="0"/>
            </a:endParaRPr>
          </a:p>
        </p:txBody>
      </p:sp>
      <p:pic>
        <p:nvPicPr>
          <p:cNvPr id="1098756" name="Picture 4"/>
          <p:cNvPicPr>
            <a:picLocks noChangeAspect="1" noChangeArrowheads="1"/>
          </p:cNvPicPr>
          <p:nvPr/>
        </p:nvPicPr>
        <p:blipFill>
          <a:blip r:embed="rId3" cstate="print"/>
          <a:srcRect/>
          <a:stretch>
            <a:fillRect/>
          </a:stretch>
        </p:blipFill>
        <p:spPr bwMode="auto">
          <a:xfrm>
            <a:off x="2514600" y="914400"/>
            <a:ext cx="2229339" cy="810497"/>
          </a:xfrm>
          <a:prstGeom prst="rect">
            <a:avLst/>
          </a:prstGeom>
          <a:noFill/>
          <a:ln w="9525">
            <a:noFill/>
            <a:miter lim="800000"/>
            <a:headEnd/>
            <a:tailEnd/>
          </a:ln>
        </p:spPr>
      </p:pic>
      <p:pic>
        <p:nvPicPr>
          <p:cNvPr id="1098757" name="Picture 5"/>
          <p:cNvPicPr>
            <a:picLocks noChangeAspect="1" noChangeArrowheads="1"/>
          </p:cNvPicPr>
          <p:nvPr/>
        </p:nvPicPr>
        <p:blipFill>
          <a:blip r:embed="rId4" cstate="print"/>
          <a:srcRect/>
          <a:stretch>
            <a:fillRect/>
          </a:stretch>
        </p:blipFill>
        <p:spPr bwMode="auto">
          <a:xfrm>
            <a:off x="2362200" y="1905000"/>
            <a:ext cx="2409825" cy="838200"/>
          </a:xfrm>
          <a:prstGeom prst="rect">
            <a:avLst/>
          </a:prstGeom>
          <a:noFill/>
          <a:ln w="9525">
            <a:noFill/>
            <a:miter lim="800000"/>
            <a:headEnd/>
            <a:tailEnd/>
          </a:ln>
        </p:spPr>
      </p:pic>
      <p:sp>
        <p:nvSpPr>
          <p:cNvPr id="1098758" name="Rectangle 6"/>
          <p:cNvSpPr>
            <a:spLocks noChangeArrowheads="1"/>
          </p:cNvSpPr>
          <p:nvPr/>
        </p:nvSpPr>
        <p:spPr bwMode="auto">
          <a:xfrm>
            <a:off x="304800" y="3140965"/>
            <a:ext cx="85344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200000"/>
              </a:lnSpc>
              <a:spcBef>
                <a:spcPct val="0"/>
              </a:spcBef>
              <a:spcAft>
                <a:spcPct val="0"/>
              </a:spcAft>
              <a:buClrTx/>
              <a:buSzTx/>
              <a:buFontTx/>
              <a:buNone/>
              <a:tabLst/>
            </a:pP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Since S is a state function, the expression above applies whether the transition is </a:t>
            </a:r>
            <a:r>
              <a:rPr kumimoji="0" lang="en-GB" sz="2000" b="0" i="1" u="none" strike="noStrike" cap="none" normalizeH="0" baseline="0" dirty="0" smtClean="0">
                <a:ln>
                  <a:noFill/>
                </a:ln>
                <a:effectLst/>
                <a:latin typeface="Times New Roman" pitchFamily="18" charset="0"/>
                <a:ea typeface="Calibri" pitchFamily="34" charset="0"/>
                <a:cs typeface="Times New Roman" pitchFamily="18" charset="0"/>
              </a:rPr>
              <a:t>reversible</a:t>
            </a: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 or </a:t>
            </a:r>
            <a:r>
              <a:rPr kumimoji="0" lang="en-GB" sz="2000" b="0" i="1" u="none" strike="noStrike" cap="none" normalizeH="0" baseline="0" dirty="0" smtClean="0">
                <a:ln>
                  <a:noFill/>
                </a:ln>
                <a:effectLst/>
                <a:latin typeface="Times New Roman" pitchFamily="18" charset="0"/>
                <a:ea typeface="Calibri" pitchFamily="34" charset="0"/>
                <a:cs typeface="Times New Roman" pitchFamily="18" charset="0"/>
              </a:rPr>
              <a:t>irreversible</a:t>
            </a: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a:t>
            </a:r>
            <a:endParaRPr kumimoji="0" lang="en-GB" sz="200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For </a:t>
            </a:r>
            <a:r>
              <a:rPr kumimoji="0" lang="en-GB" sz="2000" b="0" i="1" u="none" strike="noStrike" cap="none" normalizeH="0" baseline="0" dirty="0" smtClean="0">
                <a:ln>
                  <a:noFill/>
                </a:ln>
                <a:effectLst/>
                <a:latin typeface="Times New Roman" pitchFamily="18" charset="0"/>
                <a:ea typeface="Calibri" pitchFamily="34" charset="0"/>
                <a:cs typeface="Times New Roman" pitchFamily="18" charset="0"/>
              </a:rPr>
              <a:t>reversible</a:t>
            </a: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 change </a:t>
            </a:r>
            <a:r>
              <a:rPr kumimoji="0" lang="en-GB" sz="2000" b="0" i="0" u="none" strike="noStrike" cap="none" normalizeH="0" baseline="0" dirty="0" err="1" smtClean="0">
                <a:ln>
                  <a:noFill/>
                </a:ln>
                <a:effectLst/>
                <a:latin typeface="Times New Roman" pitchFamily="18" charset="0"/>
                <a:ea typeface="Calibri" pitchFamily="34" charset="0"/>
                <a:cs typeface="Times New Roman" pitchFamily="18" charset="0"/>
              </a:rPr>
              <a:t>ΔS</a:t>
            </a:r>
            <a:r>
              <a:rPr kumimoji="0" lang="en-GB" sz="2000" b="0" i="0" u="none" strike="noStrike" cap="none" normalizeH="0" baseline="-30000" dirty="0" err="1" smtClean="0">
                <a:ln>
                  <a:noFill/>
                </a:ln>
                <a:effectLst/>
                <a:latin typeface="Times New Roman" pitchFamily="18" charset="0"/>
                <a:ea typeface="Calibri" pitchFamily="34" charset="0"/>
                <a:cs typeface="Times New Roman" pitchFamily="18" charset="0"/>
              </a:rPr>
              <a:t>tot</a:t>
            </a: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 = 0, therefore ΔS</a:t>
            </a:r>
            <a:r>
              <a:rPr lang="en-US" sz="2000" baseline="-30000" dirty="0" smtClean="0">
                <a:latin typeface="Times New Roman" pitchFamily="18" charset="0"/>
                <a:ea typeface="Calibri" pitchFamily="34" charset="0"/>
                <a:cs typeface="Times New Roman" pitchFamily="18" charset="0"/>
              </a:rPr>
              <a:t>sur</a:t>
            </a: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 = </a:t>
            </a:r>
            <a:r>
              <a:rPr kumimoji="0" lang="en-GB" sz="2000" b="0" i="0" u="none" strike="noStrike" cap="none" normalizeH="0" baseline="0" dirty="0" err="1" smtClean="0">
                <a:ln>
                  <a:noFill/>
                </a:ln>
                <a:effectLst/>
                <a:latin typeface="Times New Roman" pitchFamily="18" charset="0"/>
                <a:ea typeface="Calibri" pitchFamily="34" charset="0"/>
                <a:cs typeface="Times New Roman" pitchFamily="18" charset="0"/>
              </a:rPr>
              <a:t>ΔS</a:t>
            </a:r>
            <a:r>
              <a:rPr kumimoji="0" lang="en-GB" sz="2000" b="0" i="0" u="none" strike="noStrike" cap="none" normalizeH="0" baseline="-30000" dirty="0" err="1" smtClean="0">
                <a:ln>
                  <a:noFill/>
                </a:ln>
                <a:effectLst/>
                <a:latin typeface="Times New Roman" pitchFamily="18" charset="0"/>
                <a:ea typeface="Calibri" pitchFamily="34" charset="0"/>
                <a:cs typeface="Times New Roman" pitchFamily="18" charset="0"/>
              </a:rPr>
              <a:t>sys</a:t>
            </a:r>
            <a:endParaRPr kumimoji="0" lang="en-GB" sz="2000" b="0" i="0" u="none" strike="noStrike" cap="none" normalizeH="0" baseline="0" dirty="0" smtClean="0">
              <a:ln>
                <a:noFill/>
              </a:ln>
              <a:effectLst/>
              <a:latin typeface="Arial" pitchFamily="34" charset="0"/>
              <a:cs typeface="Arial" pitchFamily="34" charset="0"/>
            </a:endParaRPr>
          </a:p>
          <a:p>
            <a:pPr lvl="0" algn="just" eaLnBrk="0" fontAlgn="base" hangingPunct="0">
              <a:lnSpc>
                <a:spcPct val="200000"/>
              </a:lnSpc>
              <a:spcBef>
                <a:spcPct val="0"/>
              </a:spcBef>
              <a:spcAft>
                <a:spcPct val="0"/>
              </a:spcAft>
            </a:pP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For </a:t>
            </a:r>
            <a:r>
              <a:rPr kumimoji="0" lang="en-GB" sz="2000" b="0" i="1" u="none" strike="noStrike" cap="none" normalizeH="0" baseline="0" dirty="0" smtClean="0">
                <a:ln>
                  <a:noFill/>
                </a:ln>
                <a:effectLst/>
                <a:latin typeface="Times New Roman" pitchFamily="18" charset="0"/>
                <a:ea typeface="Calibri" pitchFamily="34" charset="0"/>
                <a:cs typeface="Times New Roman" pitchFamily="18" charset="0"/>
              </a:rPr>
              <a:t>irreversible</a:t>
            </a: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 change if T remains constant, then q = 0. Therefore, </a:t>
            </a:r>
            <a:r>
              <a:rPr kumimoji="0" lang="en-GB" sz="2000" b="0" i="0" u="none" strike="noStrike" cap="none" normalizeH="0" baseline="0" dirty="0" err="1" smtClean="0">
                <a:ln>
                  <a:noFill/>
                </a:ln>
                <a:effectLst/>
                <a:latin typeface="Times New Roman" pitchFamily="18" charset="0"/>
                <a:ea typeface="Calibri" pitchFamily="34" charset="0"/>
                <a:cs typeface="Times New Roman" pitchFamily="18" charset="0"/>
              </a:rPr>
              <a:t>ΔS</a:t>
            </a:r>
            <a:r>
              <a:rPr kumimoji="0" lang="en-GB" sz="2000" b="0" i="0" u="none" strike="noStrike" cap="none" normalizeH="0" baseline="-30000" dirty="0" err="1" smtClean="0">
                <a:ln>
                  <a:noFill/>
                </a:ln>
                <a:effectLst/>
                <a:latin typeface="Times New Roman" pitchFamily="18" charset="0"/>
                <a:ea typeface="Calibri" pitchFamily="34" charset="0"/>
                <a:cs typeface="Times New Roman" pitchFamily="18" charset="0"/>
              </a:rPr>
              <a:t>sur</a:t>
            </a: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 = 0 and </a:t>
            </a:r>
            <a:r>
              <a:rPr kumimoji="0" lang="en-GB" sz="2000" b="0" i="0" u="none" strike="noStrike" cap="none" normalizeH="0" baseline="0" dirty="0" err="1" smtClean="0">
                <a:ln>
                  <a:noFill/>
                </a:ln>
                <a:effectLst/>
                <a:latin typeface="Times New Roman" pitchFamily="18" charset="0"/>
                <a:ea typeface="Calibri" pitchFamily="34" charset="0"/>
                <a:cs typeface="Times New Roman" pitchFamily="18" charset="0"/>
              </a:rPr>
              <a:t>ΔS</a:t>
            </a:r>
            <a:r>
              <a:rPr kumimoji="0" lang="en-GB" sz="2000" b="0" i="0" u="none" strike="noStrike" cap="none" normalizeH="0" baseline="-30000" dirty="0" err="1" smtClean="0">
                <a:ln>
                  <a:noFill/>
                </a:ln>
                <a:effectLst/>
                <a:latin typeface="Times New Roman" pitchFamily="18" charset="0"/>
                <a:ea typeface="Calibri" pitchFamily="34" charset="0"/>
                <a:cs typeface="Times New Roman" pitchFamily="18" charset="0"/>
              </a:rPr>
              <a:t>tot</a:t>
            </a: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 = </a:t>
            </a:r>
            <a:r>
              <a:rPr kumimoji="0" lang="en-GB" sz="2000" b="0" i="0" u="none" strike="noStrike" cap="none" normalizeH="0" baseline="0" dirty="0" err="1" smtClean="0">
                <a:ln>
                  <a:noFill/>
                </a:ln>
                <a:effectLst/>
                <a:latin typeface="Times New Roman" pitchFamily="18" charset="0"/>
                <a:ea typeface="Calibri" pitchFamily="34" charset="0"/>
                <a:cs typeface="Times New Roman" pitchFamily="18" charset="0"/>
              </a:rPr>
              <a:t>ΔS</a:t>
            </a:r>
            <a:r>
              <a:rPr kumimoji="0" lang="en-GB" sz="2000" b="0" i="0" u="none" strike="noStrike" cap="none" normalizeH="0" baseline="-30000" dirty="0" err="1" smtClean="0">
                <a:ln>
                  <a:noFill/>
                </a:ln>
                <a:effectLst/>
                <a:latin typeface="Times New Roman" pitchFamily="18" charset="0"/>
                <a:ea typeface="Calibri" pitchFamily="34" charset="0"/>
                <a:cs typeface="Times New Roman" pitchFamily="18" charset="0"/>
              </a:rPr>
              <a:t>sys</a:t>
            </a:r>
            <a:r>
              <a:rPr kumimoji="0" lang="en-GB" sz="2000" b="0" i="0" u="none" strike="noStrike" cap="none" normalizeH="0" baseline="0" dirty="0" smtClean="0">
                <a:ln>
                  <a:noFill/>
                </a:ln>
                <a:effectLst/>
                <a:latin typeface="Times New Roman" pitchFamily="18" charset="0"/>
                <a:ea typeface="Calibri" pitchFamily="34" charset="0"/>
                <a:cs typeface="Times New Roman" pitchFamily="18" charset="0"/>
              </a:rPr>
              <a:t>. </a:t>
            </a:r>
            <a:r>
              <a:rPr lang="en-US" sz="2000" dirty="0" smtClean="0">
                <a:latin typeface="Times New Roman" pitchFamily="18" charset="0"/>
                <a:ea typeface="Calibri" pitchFamily="34" charset="0"/>
                <a:cs typeface="Times New Roman" pitchFamily="18" charset="0"/>
              </a:rPr>
              <a:t>But for free expansion w = 0 but </a:t>
            </a:r>
            <a:r>
              <a:rPr lang="en-GB" sz="2000" dirty="0" err="1" smtClean="0">
                <a:latin typeface="Times New Roman" pitchFamily="18" charset="0"/>
                <a:ea typeface="Calibri" pitchFamily="34" charset="0"/>
                <a:cs typeface="Times New Roman" pitchFamily="18" charset="0"/>
              </a:rPr>
              <a:t>ΔS</a:t>
            </a:r>
            <a:r>
              <a:rPr lang="en-GB" sz="2000" baseline="-30000" dirty="0" err="1" smtClean="0">
                <a:latin typeface="Times New Roman" pitchFamily="18" charset="0"/>
                <a:ea typeface="Calibri" pitchFamily="34" charset="0"/>
                <a:cs typeface="Times New Roman" pitchFamily="18" charset="0"/>
              </a:rPr>
              <a:t>sys</a:t>
            </a:r>
            <a:r>
              <a:rPr lang="en-GB" sz="2000" baseline="-30000" dirty="0" smtClean="0">
                <a:latin typeface="Times New Roman" pitchFamily="18" charset="0"/>
                <a:ea typeface="Calibri" pitchFamily="34" charset="0"/>
                <a:cs typeface="Times New Roman" pitchFamily="18" charset="0"/>
              </a:rPr>
              <a:t> </a:t>
            </a:r>
            <a:r>
              <a:rPr lang="en-GB" sz="2000" dirty="0" smtClean="0">
                <a:latin typeface="Times New Roman" pitchFamily="18" charset="0"/>
                <a:ea typeface="Calibri" pitchFamily="34" charset="0"/>
                <a:cs typeface="Times New Roman" pitchFamily="18" charset="0"/>
              </a:rPr>
              <a:t>&gt; 0.</a:t>
            </a:r>
            <a:endParaRPr kumimoji="0" lang="en-GB" sz="2000" b="0" i="0" u="none" strike="noStrike" cap="none" normalizeH="0" baseline="0" dirty="0" smtClean="0">
              <a:ln>
                <a:noFill/>
              </a:ln>
              <a:effectLst/>
              <a:latin typeface="Arial" pitchFamily="34" charset="0"/>
              <a:cs typeface="Arial" pitchFamily="34" charset="0"/>
            </a:endParaRPr>
          </a:p>
        </p:txBody>
      </p:sp>
    </p:spTree>
    <p:extLst>
      <p:ext uri="{BB962C8B-B14F-4D97-AF65-F5344CB8AC3E}">
        <p14:creationId xmlns:p14="http://schemas.microsoft.com/office/powerpoint/2010/main" val="37531766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41761" name="Rectangle 1"/>
          <p:cNvSpPr>
            <a:spLocks noChangeArrowheads="1"/>
          </p:cNvSpPr>
          <p:nvPr/>
        </p:nvSpPr>
        <p:spPr bwMode="auto">
          <a:xfrm>
            <a:off x="228600" y="228600"/>
            <a:ext cx="5727081"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 The variation of entropy with temperature</a:t>
            </a:r>
            <a:endParaRPr kumimoji="0" lang="en-GB" sz="2400" b="0" i="1" u="none" strike="noStrike" cap="none" normalizeH="0" baseline="0" dirty="0" smtClean="0">
              <a:ln>
                <a:noFill/>
              </a:ln>
              <a:solidFill>
                <a:schemeClr val="tx1"/>
              </a:solidFill>
              <a:effectLst/>
              <a:latin typeface="Arial" pitchFamily="34" charset="0"/>
              <a:cs typeface="Arial" pitchFamily="34" charset="0"/>
            </a:endParaRPr>
          </a:p>
        </p:txBody>
      </p:sp>
      <p:sp>
        <p:nvSpPr>
          <p:cNvPr id="1141762" name="Rectangle 2"/>
          <p:cNvSpPr>
            <a:spLocks noChangeArrowheads="1"/>
          </p:cNvSpPr>
          <p:nvPr/>
        </p:nvSpPr>
        <p:spPr bwMode="auto">
          <a:xfrm>
            <a:off x="762000" y="822067"/>
            <a:ext cx="45720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Changing T at constant V</a:t>
            </a:r>
            <a:endParaRPr kumimoji="0" lang="en-GB" sz="2400" b="0" u="none" strike="noStrike" cap="none" normalizeH="0" baseline="0" dirty="0" smtClean="0">
              <a:ln>
                <a:noFill/>
              </a:ln>
              <a:solidFill>
                <a:schemeClr val="tx1"/>
              </a:solidFill>
              <a:effectLst/>
              <a:latin typeface="Arial" pitchFamily="34" charset="0"/>
              <a:cs typeface="Arial" pitchFamily="34" charset="0"/>
            </a:endParaRPr>
          </a:p>
        </p:txBody>
      </p:sp>
      <p:sp>
        <p:nvSpPr>
          <p:cNvPr id="1141763" name="Rectangle 3"/>
          <p:cNvSpPr>
            <a:spLocks noChangeArrowheads="1"/>
          </p:cNvSpPr>
          <p:nvPr/>
        </p:nvSpPr>
        <p:spPr bwMode="auto">
          <a:xfrm>
            <a:off x="1600200" y="1538644"/>
            <a:ext cx="40386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If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v</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does not change with 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1766" name="Rectangle 6"/>
          <p:cNvSpPr>
            <a:spLocks noChangeArrowheads="1"/>
          </p:cNvSpPr>
          <p:nvPr/>
        </p:nvSpPr>
        <p:spPr bwMode="auto">
          <a:xfrm>
            <a:off x="2819400" y="2514600"/>
            <a:ext cx="20574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ΔS = </a:t>
            </a: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41765" name="Picture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657600" y="2514600"/>
            <a:ext cx="1168400" cy="609600"/>
          </a:xfrm>
          <a:prstGeom prst="rect">
            <a:avLst/>
          </a:prstGeom>
          <a:noFill/>
        </p:spPr>
      </p:pic>
      <p:sp>
        <p:nvSpPr>
          <p:cNvPr id="1141767" name="Rectangle 7"/>
          <p:cNvSpPr>
            <a:spLocks noChangeArrowheads="1"/>
          </p:cNvSpPr>
          <p:nvPr/>
        </p:nvSpPr>
        <p:spPr bwMode="auto">
          <a:xfrm>
            <a:off x="0" y="952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41769" name="Rectangle 9"/>
          <p:cNvSpPr>
            <a:spLocks noChangeArrowheads="1"/>
          </p:cNvSpPr>
          <p:nvPr/>
        </p:nvSpPr>
        <p:spPr bwMode="auto">
          <a:xfrm>
            <a:off x="2819400" y="3200400"/>
            <a:ext cx="1828800" cy="76200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b="1" dirty="0"/>
          </a:p>
        </p:txBody>
      </p:sp>
      <p:sp>
        <p:nvSpPr>
          <p:cNvPr id="1141770" name="Rectangle 10"/>
          <p:cNvSpPr>
            <a:spLocks noChangeArrowheads="1"/>
          </p:cNvSpPr>
          <p:nvPr/>
        </p:nvSpPr>
        <p:spPr bwMode="auto">
          <a:xfrm>
            <a:off x="1752600" y="4445912"/>
            <a:ext cx="63246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If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v</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changes with 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41771" name="Picture 11"/>
          <p:cNvPicPr>
            <a:picLocks noChangeAspect="1" noChangeArrowheads="1"/>
          </p:cNvPicPr>
          <p:nvPr/>
        </p:nvPicPr>
        <p:blipFill>
          <a:blip r:embed="rId4" cstate="print"/>
          <a:srcRect/>
          <a:stretch>
            <a:fillRect/>
          </a:stretch>
        </p:blipFill>
        <p:spPr bwMode="auto">
          <a:xfrm>
            <a:off x="2209800" y="5410200"/>
            <a:ext cx="12845838" cy="1036071"/>
          </a:xfrm>
          <a:prstGeom prst="rect">
            <a:avLst/>
          </a:prstGeom>
          <a:noFill/>
        </p:spPr>
      </p:pic>
      <p:sp>
        <p:nvSpPr>
          <p:cNvPr id="13" name="Rectangle 9"/>
          <p:cNvSpPr>
            <a:spLocks noChangeArrowheads="1"/>
          </p:cNvSpPr>
          <p:nvPr/>
        </p:nvSpPr>
        <p:spPr bwMode="auto">
          <a:xfrm>
            <a:off x="1981200" y="5334000"/>
            <a:ext cx="6096000" cy="83820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pic>
        <p:nvPicPr>
          <p:cNvPr id="1141772" name="Picture 12"/>
          <p:cNvPicPr>
            <a:picLocks noChangeAspect="1" noChangeArrowheads="1"/>
          </p:cNvPicPr>
          <p:nvPr/>
        </p:nvPicPr>
        <p:blipFill>
          <a:blip r:embed="rId5" cstate="print"/>
          <a:srcRect/>
          <a:stretch>
            <a:fillRect/>
          </a:stretch>
        </p:blipFill>
        <p:spPr bwMode="auto">
          <a:xfrm>
            <a:off x="2871131" y="3048000"/>
            <a:ext cx="10159069" cy="1219200"/>
          </a:xfrm>
          <a:prstGeom prst="rect">
            <a:avLst/>
          </a:prstGeom>
          <a:noFill/>
          <a:ln w="9525">
            <a:noFill/>
            <a:miter lim="800000"/>
            <a:headEnd/>
            <a:tailEnd/>
          </a:ln>
          <a:effectLst/>
        </p:spPr>
      </p:pic>
    </p:spTree>
    <p:extLst>
      <p:ext uri="{BB962C8B-B14F-4D97-AF65-F5344CB8AC3E}">
        <p14:creationId xmlns:p14="http://schemas.microsoft.com/office/powerpoint/2010/main" val="10228280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43809" name="Rectangle 1"/>
          <p:cNvSpPr>
            <a:spLocks noChangeArrowheads="1"/>
          </p:cNvSpPr>
          <p:nvPr/>
        </p:nvSpPr>
        <p:spPr bwMode="auto">
          <a:xfrm>
            <a:off x="838200" y="381000"/>
            <a:ext cx="46482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Changing T at constant P</a:t>
            </a:r>
            <a:endParaRPr kumimoji="0" lang="en-GB" sz="2400" b="0" u="none" strike="noStrike" cap="none" normalizeH="0" baseline="0" dirty="0" smtClean="0">
              <a:ln>
                <a:noFill/>
              </a:ln>
              <a:solidFill>
                <a:schemeClr val="tx1"/>
              </a:solidFill>
              <a:effectLst/>
              <a:latin typeface="Arial" pitchFamily="34" charset="0"/>
              <a:cs typeface="Arial" pitchFamily="34" charset="0"/>
            </a:endParaRPr>
          </a:p>
        </p:txBody>
      </p:sp>
      <p:sp>
        <p:nvSpPr>
          <p:cNvPr id="1143810" name="Rectangle 2"/>
          <p:cNvSpPr>
            <a:spLocks noChangeArrowheads="1"/>
          </p:cNvSpPr>
          <p:nvPr/>
        </p:nvSpPr>
        <p:spPr bwMode="auto">
          <a:xfrm>
            <a:off x="1447800" y="1245512"/>
            <a:ext cx="65532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If C</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p</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does not change with 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9"/>
          <p:cNvSpPr>
            <a:spLocks noChangeArrowheads="1"/>
          </p:cNvSpPr>
          <p:nvPr/>
        </p:nvSpPr>
        <p:spPr bwMode="auto">
          <a:xfrm>
            <a:off x="1981200" y="1981200"/>
            <a:ext cx="1828800" cy="76200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b="1" dirty="0"/>
          </a:p>
        </p:txBody>
      </p:sp>
      <p:sp>
        <p:nvSpPr>
          <p:cNvPr id="1143815" name="Rectangle 7"/>
          <p:cNvSpPr>
            <a:spLocks noChangeArrowheads="1"/>
          </p:cNvSpPr>
          <p:nvPr/>
        </p:nvSpPr>
        <p:spPr bwMode="auto">
          <a:xfrm>
            <a:off x="1600200" y="3531512"/>
            <a:ext cx="2449901"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If C</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p</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changes with 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43816" name="Picture 8"/>
          <p:cNvPicPr>
            <a:picLocks noChangeAspect="1" noChangeArrowheads="1"/>
          </p:cNvPicPr>
          <p:nvPr/>
        </p:nvPicPr>
        <p:blipFill>
          <a:blip r:embed="rId3" cstate="print"/>
          <a:srcRect/>
          <a:stretch>
            <a:fillRect/>
          </a:stretch>
        </p:blipFill>
        <p:spPr bwMode="auto">
          <a:xfrm>
            <a:off x="2032931" y="1828800"/>
            <a:ext cx="10159069" cy="1219200"/>
          </a:xfrm>
          <a:prstGeom prst="rect">
            <a:avLst/>
          </a:prstGeom>
          <a:noFill/>
          <a:ln w="9525">
            <a:noFill/>
            <a:miter lim="800000"/>
            <a:headEnd/>
            <a:tailEnd/>
          </a:ln>
          <a:effectLst/>
        </p:spPr>
      </p:pic>
      <p:pic>
        <p:nvPicPr>
          <p:cNvPr id="1143817" name="Picture 9"/>
          <p:cNvPicPr>
            <a:picLocks noChangeAspect="1" noChangeArrowheads="1"/>
          </p:cNvPicPr>
          <p:nvPr/>
        </p:nvPicPr>
        <p:blipFill>
          <a:blip r:embed="rId4" cstate="print"/>
          <a:srcRect/>
          <a:stretch>
            <a:fillRect/>
          </a:stretch>
        </p:blipFill>
        <p:spPr bwMode="auto">
          <a:xfrm>
            <a:off x="1828800" y="4267200"/>
            <a:ext cx="12282065" cy="990600"/>
          </a:xfrm>
          <a:prstGeom prst="rect">
            <a:avLst/>
          </a:prstGeom>
          <a:noFill/>
          <a:ln w="9525">
            <a:noFill/>
            <a:miter lim="800000"/>
            <a:headEnd/>
            <a:tailEnd/>
          </a:ln>
          <a:effectLst/>
        </p:spPr>
      </p:pic>
      <p:sp>
        <p:nvSpPr>
          <p:cNvPr id="12" name="Rectangle 9"/>
          <p:cNvSpPr>
            <a:spLocks noChangeArrowheads="1"/>
          </p:cNvSpPr>
          <p:nvPr/>
        </p:nvSpPr>
        <p:spPr bwMode="auto">
          <a:xfrm>
            <a:off x="1676400" y="4191000"/>
            <a:ext cx="5638800" cy="83820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b="1" dirty="0"/>
          </a:p>
        </p:txBody>
      </p:sp>
    </p:spTree>
    <p:extLst>
      <p:ext uri="{BB962C8B-B14F-4D97-AF65-F5344CB8AC3E}">
        <p14:creationId xmlns:p14="http://schemas.microsoft.com/office/powerpoint/2010/main" val="29739182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144834" name="Picture 2"/>
          <p:cNvPicPr>
            <a:picLocks noChangeAspect="1" noChangeArrowheads="1"/>
          </p:cNvPicPr>
          <p:nvPr/>
        </p:nvPicPr>
        <p:blipFill>
          <a:blip r:embed="rId3" cstate="print"/>
          <a:srcRect/>
          <a:stretch>
            <a:fillRect/>
          </a:stretch>
        </p:blipFill>
        <p:spPr bwMode="auto">
          <a:xfrm>
            <a:off x="0" y="228600"/>
            <a:ext cx="10301177" cy="5033530"/>
          </a:xfrm>
          <a:prstGeom prst="rect">
            <a:avLst/>
          </a:prstGeom>
          <a:noFill/>
          <a:ln w="9525">
            <a:noFill/>
            <a:miter lim="800000"/>
            <a:headEnd/>
            <a:tailEnd/>
          </a:ln>
          <a:effectLst/>
        </p:spPr>
      </p:pic>
      <p:sp>
        <p:nvSpPr>
          <p:cNvPr id="1144833" name="Rectangle 1"/>
          <p:cNvSpPr>
            <a:spLocks noChangeArrowheads="1"/>
          </p:cNvSpPr>
          <p:nvPr/>
        </p:nvSpPr>
        <p:spPr bwMode="auto">
          <a:xfrm>
            <a:off x="685800" y="381000"/>
            <a:ext cx="70866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Changing V, P and T</a:t>
            </a:r>
            <a:endParaRPr kumimoji="0" lang="en-GB" sz="2400" b="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8864757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3" cstate="print"/>
          <a:srcRect/>
          <a:stretch>
            <a:fillRect/>
          </a:stretch>
        </p:blipFill>
        <p:spPr bwMode="auto">
          <a:xfrm>
            <a:off x="0" y="0"/>
            <a:ext cx="9177276" cy="6858000"/>
          </a:xfrm>
          <a:prstGeom prst="rect">
            <a:avLst/>
          </a:prstGeom>
          <a:noFill/>
          <a:ln w="9525">
            <a:noFill/>
            <a:miter lim="800000"/>
            <a:headEnd/>
            <a:tailEnd/>
          </a:ln>
        </p:spPr>
      </p:pic>
      <p:sp>
        <p:nvSpPr>
          <p:cNvPr id="7" name="Rectangle 24"/>
          <p:cNvSpPr>
            <a:spLocks noChangeArrowheads="1"/>
          </p:cNvSpPr>
          <p:nvPr/>
        </p:nvSpPr>
        <p:spPr bwMode="auto">
          <a:xfrm>
            <a:off x="381000" y="990601"/>
            <a:ext cx="8229600" cy="1938992"/>
          </a:xfrm>
          <a:prstGeom prst="rect">
            <a:avLst/>
          </a:prstGeom>
          <a:solidFill>
            <a:schemeClr val="accent6">
              <a:lumMod val="20000"/>
              <a:lumOff val="80000"/>
            </a:schemeClr>
          </a:solidFill>
          <a:ln w="9525">
            <a:solidFill>
              <a:schemeClr val="accent3">
                <a:lumMod val="50000"/>
              </a:schemeClr>
            </a:solidFill>
            <a:miter lim="800000"/>
            <a:headEnd/>
            <a:tailEnd/>
          </a:ln>
        </p:spPr>
        <p:txBody>
          <a:bodyPr wrap="square">
            <a:spAutoFit/>
          </a:bodyPr>
          <a:lstStyle/>
          <a:p>
            <a:pPr algn="just">
              <a:lnSpc>
                <a:spcPct val="150000"/>
              </a:lnSpc>
            </a:pPr>
            <a:endParaRPr lang="en-GB" sz="2000" dirty="0" smtClean="0">
              <a:latin typeface="Times New Roman" pitchFamily="18" charset="0"/>
              <a:cs typeface="Times New Roman" pitchFamily="18" charset="0"/>
            </a:endParaRPr>
          </a:p>
          <a:p>
            <a:pPr algn="just">
              <a:lnSpc>
                <a:spcPct val="150000"/>
              </a:lnSpc>
            </a:pPr>
            <a:endParaRPr lang="en-GB" sz="2000" dirty="0" smtClean="0">
              <a:latin typeface="Times New Roman" pitchFamily="18" charset="0"/>
              <a:cs typeface="Times New Roman" pitchFamily="18" charset="0"/>
            </a:endParaRPr>
          </a:p>
          <a:p>
            <a:pPr algn="just">
              <a:lnSpc>
                <a:spcPct val="150000"/>
              </a:lnSpc>
            </a:pPr>
            <a:endParaRPr lang="en-GB" sz="2000" dirty="0" smtClean="0">
              <a:latin typeface="Times New Roman" pitchFamily="18" charset="0"/>
              <a:cs typeface="Times New Roman" pitchFamily="18" charset="0"/>
            </a:endParaRPr>
          </a:p>
          <a:p>
            <a:pPr algn="just">
              <a:lnSpc>
                <a:spcPct val="150000"/>
              </a:lnSpc>
            </a:pPr>
            <a:endParaRPr lang="en-GB" sz="2000" dirty="0" smtClean="0">
              <a:latin typeface="Times New Roman" pitchFamily="18" charset="0"/>
              <a:cs typeface="Times New Roman" pitchFamily="18" charset="0"/>
            </a:endParaRPr>
          </a:p>
        </p:txBody>
      </p:sp>
      <p:sp>
        <p:nvSpPr>
          <p:cNvPr id="8" name="Rectangle 7"/>
          <p:cNvSpPr/>
          <p:nvPr/>
        </p:nvSpPr>
        <p:spPr>
          <a:xfrm>
            <a:off x="357188" y="357188"/>
            <a:ext cx="8215312" cy="461962"/>
          </a:xfrm>
          <a:prstGeom prst="rect">
            <a:avLst/>
          </a:prstGeom>
          <a:solidFill>
            <a:schemeClr val="accent3">
              <a:lumMod val="60000"/>
              <a:lumOff val="40000"/>
            </a:schemeClr>
          </a:solidFill>
          <a:ln>
            <a:solidFill>
              <a:schemeClr val="bg1"/>
            </a:solidFill>
          </a:ln>
        </p:spPr>
        <p:txBody>
          <a:bodyPr anchor="ctr">
            <a:spAutoFit/>
          </a:bodyPr>
          <a:lstStyle/>
          <a:p>
            <a:pPr fontAlgn="auto">
              <a:spcBef>
                <a:spcPts val="0"/>
              </a:spcBef>
              <a:spcAft>
                <a:spcPts val="0"/>
              </a:spcAft>
              <a:defRPr/>
            </a:pPr>
            <a:r>
              <a:rPr lang="en-US" sz="2400" dirty="0">
                <a:solidFill>
                  <a:schemeClr val="accent2">
                    <a:lumMod val="50000"/>
                  </a:schemeClr>
                </a:solidFill>
                <a:latin typeface="Arial Rounded MT Bold" pitchFamily="34" charset="0"/>
                <a:cs typeface="+mn-cs"/>
              </a:rPr>
              <a:t>Example </a:t>
            </a:r>
            <a:endParaRPr lang="en-MY" sz="2400" dirty="0">
              <a:solidFill>
                <a:schemeClr val="accent2">
                  <a:lumMod val="50000"/>
                </a:schemeClr>
              </a:solidFill>
              <a:latin typeface="Arial Rounded MT Bold" pitchFamily="34" charset="0"/>
              <a:cs typeface="+mn-cs"/>
            </a:endParaRPr>
          </a:p>
        </p:txBody>
      </p:sp>
      <p:sp>
        <p:nvSpPr>
          <p:cNvPr id="8202" name="TextBox 12"/>
          <p:cNvSpPr txBox="1">
            <a:spLocks noChangeArrowheads="1"/>
          </p:cNvSpPr>
          <p:nvPr/>
        </p:nvSpPr>
        <p:spPr bwMode="auto">
          <a:xfrm>
            <a:off x="381000" y="2982912"/>
            <a:ext cx="3071812" cy="369888"/>
          </a:xfrm>
          <a:prstGeom prst="rect">
            <a:avLst/>
          </a:prstGeom>
          <a:noFill/>
          <a:ln w="9525">
            <a:noFill/>
            <a:miter lim="800000"/>
            <a:headEnd/>
            <a:tailEnd/>
          </a:ln>
        </p:spPr>
        <p:txBody>
          <a:bodyPr>
            <a:spAutoFit/>
          </a:bodyPr>
          <a:lstStyle/>
          <a:p>
            <a:r>
              <a:rPr lang="en-US" b="1" i="1" dirty="0">
                <a:solidFill>
                  <a:srgbClr val="FF0000"/>
                </a:solidFill>
                <a:latin typeface="Times New Roman" pitchFamily="18" charset="0"/>
                <a:cs typeface="Times New Roman" pitchFamily="18" charset="0"/>
              </a:rPr>
              <a:t>Solution:</a:t>
            </a:r>
            <a:endParaRPr lang="en-MY" b="1" i="1" dirty="0">
              <a:solidFill>
                <a:srgbClr val="FF0000"/>
              </a:solidFill>
              <a:latin typeface="Times New Roman" pitchFamily="18" charset="0"/>
              <a:cs typeface="Times New Roman" pitchFamily="18" charset="0"/>
            </a:endParaRPr>
          </a:p>
        </p:txBody>
      </p:sp>
      <p:pic>
        <p:nvPicPr>
          <p:cNvPr id="10" name="Picture 3"/>
          <p:cNvPicPr>
            <a:picLocks noChangeAspect="1" noChangeArrowheads="1"/>
          </p:cNvPicPr>
          <p:nvPr/>
        </p:nvPicPr>
        <p:blipFill>
          <a:blip r:embed="rId4" cstate="print"/>
          <a:srcRect/>
          <a:stretch>
            <a:fillRect/>
          </a:stretch>
        </p:blipFill>
        <p:spPr bwMode="auto">
          <a:xfrm>
            <a:off x="457200" y="1524000"/>
            <a:ext cx="8077200" cy="914400"/>
          </a:xfrm>
          <a:prstGeom prst="rect">
            <a:avLst/>
          </a:prstGeom>
          <a:noFill/>
          <a:ln w="9525">
            <a:noFill/>
            <a:miter lim="800000"/>
            <a:headEnd/>
            <a:tailEnd/>
          </a:ln>
        </p:spPr>
      </p:pic>
      <p:pic>
        <p:nvPicPr>
          <p:cNvPr id="11" name="Picture 4"/>
          <p:cNvPicPr>
            <a:picLocks noChangeAspect="1" noChangeArrowheads="1"/>
          </p:cNvPicPr>
          <p:nvPr/>
        </p:nvPicPr>
        <p:blipFill>
          <a:blip r:embed="rId5" cstate="print"/>
          <a:srcRect/>
          <a:stretch>
            <a:fillRect/>
          </a:stretch>
        </p:blipFill>
        <p:spPr bwMode="auto">
          <a:xfrm>
            <a:off x="2133600" y="3352800"/>
            <a:ext cx="4191000" cy="3474506"/>
          </a:xfrm>
          <a:prstGeom prst="rect">
            <a:avLst/>
          </a:prstGeom>
          <a:noFill/>
          <a:ln w="9525">
            <a:noFill/>
            <a:miter lim="800000"/>
            <a:headEnd/>
            <a:tailEnd/>
          </a:ln>
        </p:spPr>
      </p:pic>
    </p:spTree>
    <p:extLst>
      <p:ext uri="{BB962C8B-B14F-4D97-AF65-F5344CB8AC3E}">
        <p14:creationId xmlns:p14="http://schemas.microsoft.com/office/powerpoint/2010/main" val="32683001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3" cstate="print"/>
          <a:srcRect/>
          <a:stretch>
            <a:fillRect/>
          </a:stretch>
        </p:blipFill>
        <p:spPr bwMode="auto">
          <a:xfrm>
            <a:off x="0" y="0"/>
            <a:ext cx="9177276" cy="6858000"/>
          </a:xfrm>
          <a:prstGeom prst="rect">
            <a:avLst/>
          </a:prstGeom>
          <a:noFill/>
          <a:ln w="9525">
            <a:noFill/>
            <a:miter lim="800000"/>
            <a:headEnd/>
            <a:tailEnd/>
          </a:ln>
        </p:spPr>
      </p:pic>
      <p:sp>
        <p:nvSpPr>
          <p:cNvPr id="7" name="Rectangle 24"/>
          <p:cNvSpPr>
            <a:spLocks noChangeArrowheads="1"/>
          </p:cNvSpPr>
          <p:nvPr/>
        </p:nvSpPr>
        <p:spPr bwMode="auto">
          <a:xfrm>
            <a:off x="381000" y="990601"/>
            <a:ext cx="8229600" cy="1883657"/>
          </a:xfrm>
          <a:prstGeom prst="rect">
            <a:avLst/>
          </a:prstGeom>
          <a:solidFill>
            <a:schemeClr val="accent6">
              <a:lumMod val="20000"/>
              <a:lumOff val="80000"/>
            </a:schemeClr>
          </a:solidFill>
          <a:ln w="9525">
            <a:solidFill>
              <a:schemeClr val="accent3">
                <a:lumMod val="50000"/>
              </a:schemeClr>
            </a:solidFill>
            <a:miter lim="800000"/>
            <a:headEnd/>
            <a:tailEnd/>
          </a:ln>
        </p:spPr>
        <p:txBody>
          <a:bodyPr wrap="square">
            <a:spAutoFit/>
          </a:bodyPr>
          <a:lstStyle/>
          <a:p>
            <a:pPr algn="just">
              <a:lnSpc>
                <a:spcPct val="150000"/>
              </a:lnSpc>
            </a:pPr>
            <a:endParaRPr lang="en-GB" sz="2000" dirty="0" smtClean="0">
              <a:latin typeface="Times New Roman" pitchFamily="18" charset="0"/>
              <a:cs typeface="Times New Roman" pitchFamily="18" charset="0"/>
            </a:endParaRPr>
          </a:p>
          <a:p>
            <a:pPr algn="just">
              <a:lnSpc>
                <a:spcPct val="150000"/>
              </a:lnSpc>
            </a:pPr>
            <a:endParaRPr lang="en-GB" sz="2000" dirty="0" smtClean="0">
              <a:latin typeface="Times New Roman" pitchFamily="18" charset="0"/>
              <a:cs typeface="Times New Roman" pitchFamily="18" charset="0"/>
            </a:endParaRPr>
          </a:p>
          <a:p>
            <a:pPr algn="just">
              <a:lnSpc>
                <a:spcPct val="150000"/>
              </a:lnSpc>
            </a:pPr>
            <a:endParaRPr lang="en-GB" sz="2000" dirty="0" smtClean="0">
              <a:latin typeface="Times New Roman" pitchFamily="18" charset="0"/>
              <a:cs typeface="Times New Roman" pitchFamily="18" charset="0"/>
            </a:endParaRPr>
          </a:p>
          <a:p>
            <a:pPr algn="just">
              <a:lnSpc>
                <a:spcPct val="150000"/>
              </a:lnSpc>
            </a:pPr>
            <a:endParaRPr lang="en-GB" sz="2000" dirty="0" smtClean="0">
              <a:latin typeface="Times New Roman" pitchFamily="18" charset="0"/>
              <a:cs typeface="Times New Roman" pitchFamily="18" charset="0"/>
            </a:endParaRPr>
          </a:p>
        </p:txBody>
      </p:sp>
      <p:sp>
        <p:nvSpPr>
          <p:cNvPr id="8" name="Rectangle 7"/>
          <p:cNvSpPr/>
          <p:nvPr/>
        </p:nvSpPr>
        <p:spPr>
          <a:xfrm>
            <a:off x="357188" y="357188"/>
            <a:ext cx="8215312" cy="461962"/>
          </a:xfrm>
          <a:prstGeom prst="rect">
            <a:avLst/>
          </a:prstGeom>
          <a:solidFill>
            <a:schemeClr val="accent3">
              <a:lumMod val="60000"/>
              <a:lumOff val="40000"/>
            </a:schemeClr>
          </a:solidFill>
          <a:ln>
            <a:solidFill>
              <a:schemeClr val="bg1"/>
            </a:solidFill>
          </a:ln>
        </p:spPr>
        <p:txBody>
          <a:bodyPr anchor="ctr">
            <a:spAutoFit/>
          </a:bodyPr>
          <a:lstStyle/>
          <a:p>
            <a:pPr fontAlgn="auto">
              <a:spcBef>
                <a:spcPts val="0"/>
              </a:spcBef>
              <a:spcAft>
                <a:spcPts val="0"/>
              </a:spcAft>
              <a:defRPr/>
            </a:pPr>
            <a:r>
              <a:rPr lang="en-US" sz="2400" dirty="0">
                <a:solidFill>
                  <a:schemeClr val="accent2">
                    <a:lumMod val="50000"/>
                  </a:schemeClr>
                </a:solidFill>
                <a:latin typeface="Arial Rounded MT Bold" pitchFamily="34" charset="0"/>
                <a:cs typeface="+mn-cs"/>
              </a:rPr>
              <a:t>Example </a:t>
            </a:r>
            <a:endParaRPr lang="en-MY" sz="2400" dirty="0">
              <a:solidFill>
                <a:schemeClr val="accent2">
                  <a:lumMod val="50000"/>
                </a:schemeClr>
              </a:solidFill>
              <a:latin typeface="Arial Rounded MT Bold" pitchFamily="34" charset="0"/>
              <a:cs typeface="+mn-cs"/>
            </a:endParaRPr>
          </a:p>
        </p:txBody>
      </p:sp>
      <p:sp>
        <p:nvSpPr>
          <p:cNvPr id="8202" name="TextBox 12"/>
          <p:cNvSpPr txBox="1">
            <a:spLocks noChangeArrowheads="1"/>
          </p:cNvSpPr>
          <p:nvPr/>
        </p:nvSpPr>
        <p:spPr bwMode="auto">
          <a:xfrm>
            <a:off x="381000" y="2982912"/>
            <a:ext cx="3071812" cy="369888"/>
          </a:xfrm>
          <a:prstGeom prst="rect">
            <a:avLst/>
          </a:prstGeom>
          <a:noFill/>
          <a:ln w="9525">
            <a:noFill/>
            <a:miter lim="800000"/>
            <a:headEnd/>
            <a:tailEnd/>
          </a:ln>
        </p:spPr>
        <p:txBody>
          <a:bodyPr>
            <a:spAutoFit/>
          </a:bodyPr>
          <a:lstStyle/>
          <a:p>
            <a:r>
              <a:rPr lang="en-US" b="1" i="1" dirty="0">
                <a:solidFill>
                  <a:srgbClr val="FF0000"/>
                </a:solidFill>
                <a:latin typeface="Times New Roman" pitchFamily="18" charset="0"/>
                <a:cs typeface="Times New Roman" pitchFamily="18" charset="0"/>
              </a:rPr>
              <a:t>Solution:</a:t>
            </a:r>
            <a:endParaRPr lang="en-MY" b="1" i="1" dirty="0">
              <a:solidFill>
                <a:srgbClr val="FF0000"/>
              </a:solidFill>
              <a:latin typeface="Times New Roman" pitchFamily="18" charset="0"/>
              <a:cs typeface="Times New Roman" pitchFamily="18" charset="0"/>
            </a:endParaRPr>
          </a:p>
        </p:txBody>
      </p:sp>
      <p:pic>
        <p:nvPicPr>
          <p:cNvPr id="9" name="Picture 2"/>
          <p:cNvPicPr>
            <a:picLocks noChangeAspect="1" noChangeArrowheads="1"/>
          </p:cNvPicPr>
          <p:nvPr/>
        </p:nvPicPr>
        <p:blipFill>
          <a:blip r:embed="rId4" cstate="print"/>
          <a:srcRect/>
          <a:stretch>
            <a:fillRect/>
          </a:stretch>
        </p:blipFill>
        <p:spPr bwMode="auto">
          <a:xfrm>
            <a:off x="531282" y="1143000"/>
            <a:ext cx="7926918" cy="1524000"/>
          </a:xfrm>
          <a:prstGeom prst="rect">
            <a:avLst/>
          </a:prstGeom>
          <a:noFill/>
          <a:ln w="9525">
            <a:noFill/>
            <a:miter lim="800000"/>
            <a:headEnd/>
            <a:tailEnd/>
          </a:ln>
        </p:spPr>
      </p:pic>
      <p:pic>
        <p:nvPicPr>
          <p:cNvPr id="12" name="Picture 3"/>
          <p:cNvPicPr>
            <a:picLocks noChangeAspect="1" noChangeArrowheads="1"/>
          </p:cNvPicPr>
          <p:nvPr/>
        </p:nvPicPr>
        <p:blipFill>
          <a:blip r:embed="rId5" cstate="print"/>
          <a:srcRect/>
          <a:stretch>
            <a:fillRect/>
          </a:stretch>
        </p:blipFill>
        <p:spPr bwMode="auto">
          <a:xfrm>
            <a:off x="1905000" y="3124200"/>
            <a:ext cx="5419952" cy="3528392"/>
          </a:xfrm>
          <a:prstGeom prst="rect">
            <a:avLst/>
          </a:prstGeom>
          <a:noFill/>
          <a:ln w="9525">
            <a:noFill/>
            <a:miter lim="800000"/>
            <a:headEnd/>
            <a:tailEnd/>
          </a:ln>
        </p:spPr>
      </p:pic>
    </p:spTree>
    <p:extLst>
      <p:ext uri="{BB962C8B-B14F-4D97-AF65-F5344CB8AC3E}">
        <p14:creationId xmlns:p14="http://schemas.microsoft.com/office/powerpoint/2010/main" val="13500108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289222" y="457200"/>
            <a:ext cx="8549978" cy="5745726"/>
          </a:xfrm>
          <a:prstGeom prst="rect">
            <a:avLst/>
          </a:prstGeom>
          <a:noFill/>
          <a:ln w="9525">
            <a:noFill/>
            <a:miter lim="800000"/>
            <a:headEnd/>
            <a:tailEnd/>
          </a:ln>
        </p:spPr>
      </p:pic>
    </p:spTree>
    <p:extLst>
      <p:ext uri="{BB962C8B-B14F-4D97-AF65-F5344CB8AC3E}">
        <p14:creationId xmlns:p14="http://schemas.microsoft.com/office/powerpoint/2010/main" val="12257269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4098" name="Picture 2"/>
          <p:cNvPicPr>
            <a:picLocks noChangeAspect="1" noChangeArrowheads="1"/>
          </p:cNvPicPr>
          <p:nvPr/>
        </p:nvPicPr>
        <p:blipFill>
          <a:blip r:embed="rId3" cstate="print"/>
          <a:srcRect/>
          <a:stretch>
            <a:fillRect/>
          </a:stretch>
        </p:blipFill>
        <p:spPr bwMode="auto">
          <a:xfrm>
            <a:off x="304800" y="381000"/>
            <a:ext cx="8598186" cy="5199856"/>
          </a:xfrm>
          <a:prstGeom prst="rect">
            <a:avLst/>
          </a:prstGeom>
          <a:noFill/>
          <a:ln w="9525">
            <a:noFill/>
            <a:miter lim="800000"/>
            <a:headEnd/>
            <a:tailEnd/>
          </a:ln>
        </p:spPr>
      </p:pic>
    </p:spTree>
    <p:extLst>
      <p:ext uri="{BB962C8B-B14F-4D97-AF65-F5344CB8AC3E}">
        <p14:creationId xmlns:p14="http://schemas.microsoft.com/office/powerpoint/2010/main" val="34054273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3" name="Picture 2"/>
          <p:cNvPicPr>
            <a:picLocks noChangeAspect="1"/>
          </p:cNvPicPr>
          <p:nvPr/>
        </p:nvPicPr>
        <p:blipFill>
          <a:blip r:embed="rId3" cstate="print"/>
          <a:stretch>
            <a:fillRect/>
          </a:stretch>
        </p:blipFill>
        <p:spPr>
          <a:xfrm>
            <a:off x="457200" y="533401"/>
            <a:ext cx="8305800" cy="1447799"/>
          </a:xfrm>
          <a:prstGeom prst="rect">
            <a:avLst/>
          </a:prstGeom>
        </p:spPr>
      </p:pic>
    </p:spTree>
    <p:extLst>
      <p:ext uri="{BB962C8B-B14F-4D97-AF65-F5344CB8AC3E}">
        <p14:creationId xmlns:p14="http://schemas.microsoft.com/office/powerpoint/2010/main" val="16071181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3" name="صورة 2"/>
          <p:cNvPicPr/>
          <p:nvPr/>
        </p:nvPicPr>
        <p:blipFill>
          <a:blip r:embed="rId3" cstate="print"/>
          <a:srcRect/>
          <a:stretch>
            <a:fillRect/>
          </a:stretch>
        </p:blipFill>
        <p:spPr bwMode="auto">
          <a:xfrm>
            <a:off x="1524000" y="4800600"/>
            <a:ext cx="5638800" cy="1981200"/>
          </a:xfrm>
          <a:prstGeom prst="rect">
            <a:avLst/>
          </a:prstGeom>
          <a:noFill/>
          <a:ln w="9525">
            <a:noFill/>
            <a:miter lim="800000"/>
            <a:headEnd/>
            <a:tailEnd/>
          </a:ln>
        </p:spPr>
      </p:pic>
      <p:sp>
        <p:nvSpPr>
          <p:cNvPr id="1142785" name="Rectangle 1"/>
          <p:cNvSpPr>
            <a:spLocks noChangeArrowheads="1"/>
          </p:cNvSpPr>
          <p:nvPr/>
        </p:nvSpPr>
        <p:spPr bwMode="auto">
          <a:xfrm>
            <a:off x="228600" y="533400"/>
            <a:ext cx="8686800"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5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Calculate the entropy change when argon at 25 </a:t>
            </a:r>
            <a:r>
              <a:rPr kumimoji="0" lang="en-GB" sz="24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0</a:t>
            </a: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 and 1.00 </a:t>
            </a:r>
            <a:r>
              <a:rPr kumimoji="0" lang="en-GB"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atm</a:t>
            </a: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in a container of volume 500 cm</a:t>
            </a:r>
            <a:r>
              <a:rPr kumimoji="0" lang="en-GB" sz="24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3</a:t>
            </a: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is compressed to 50.0 cm</a:t>
            </a:r>
            <a:r>
              <a:rPr kumimoji="0" lang="en-GB" sz="24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3</a:t>
            </a: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is simultaneously cooled to -25</a:t>
            </a:r>
            <a:r>
              <a:rPr kumimoji="0" lang="en-GB" sz="24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0</a:t>
            </a: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t>
            </a:r>
          </a:p>
          <a:p>
            <a:pPr marL="0" marR="0" lvl="0" indent="0" algn="justLow" defTabSz="914400" rtl="0" eaLnBrk="1" fontAlgn="base" latinLnBrk="0" hangingPunct="1">
              <a:lnSpc>
                <a:spcPct val="15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Method</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GB"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to answer this question</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Since S is a state function we can choose any convenient reversible path. We will break the process into two reversible steps. First step is reversible isothermal compression to the final volume followed by the second step, reversible cooling at constant volume to the final temperature.</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We need to compute n from the ideal gas law.</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مستطيل 3"/>
          <p:cNvSpPr/>
          <p:nvPr/>
        </p:nvSpPr>
        <p:spPr>
          <a:xfrm>
            <a:off x="304800" y="10180"/>
            <a:ext cx="2074294" cy="523220"/>
          </a:xfrm>
          <a:prstGeom prst="rect">
            <a:avLst/>
          </a:prstGeom>
        </p:spPr>
        <p:txBody>
          <a:bodyPr wrap="square">
            <a:spAutoFit/>
          </a:bodyPr>
          <a:lstStyle/>
          <a:p>
            <a:r>
              <a:rPr lang="en-GB" sz="2800" b="1" i="1" u="sng" dirty="0" smtClean="0">
                <a:solidFill>
                  <a:prstClr val="black"/>
                </a:solidFill>
                <a:latin typeface="Times New Roman" pitchFamily="18" charset="0"/>
                <a:ea typeface="Calibri" pitchFamily="34" charset="0"/>
                <a:cs typeface="Times New Roman" pitchFamily="18" charset="0"/>
              </a:rPr>
              <a:t>Example</a:t>
            </a:r>
            <a:r>
              <a:rPr lang="en-GB" sz="2800" i="1" u="sng" dirty="0" smtClean="0">
                <a:solidFill>
                  <a:prstClr val="black"/>
                </a:solidFill>
                <a:latin typeface="Times New Roman" pitchFamily="18" charset="0"/>
                <a:ea typeface="Calibri" pitchFamily="34" charset="0"/>
                <a:cs typeface="Times New Roman" pitchFamily="18" charset="0"/>
              </a:rPr>
              <a:t>:</a:t>
            </a:r>
            <a:r>
              <a:rPr lang="en-GB" sz="2800" dirty="0" smtClean="0">
                <a:solidFill>
                  <a:prstClr val="black"/>
                </a:solidFill>
                <a:latin typeface="Times New Roman" pitchFamily="18" charset="0"/>
                <a:ea typeface="Calibri" pitchFamily="34" charset="0"/>
                <a:cs typeface="Times New Roman" pitchFamily="18" charset="0"/>
              </a:rPr>
              <a:t> </a:t>
            </a:r>
            <a:endParaRPr lang="en-GB" sz="2800" dirty="0"/>
          </a:p>
        </p:txBody>
      </p:sp>
    </p:spTree>
    <p:extLst>
      <p:ext uri="{BB962C8B-B14F-4D97-AF65-F5344CB8AC3E}">
        <p14:creationId xmlns:p14="http://schemas.microsoft.com/office/powerpoint/2010/main" val="33041023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70660" name="Rectangle 4"/>
          <p:cNvSpPr>
            <a:spLocks noGrp="1" noChangeArrowheads="1"/>
          </p:cNvSpPr>
          <p:nvPr>
            <p:ph type="title"/>
          </p:nvPr>
        </p:nvSpPr>
        <p:spPr>
          <a:xfrm>
            <a:off x="457200" y="0"/>
            <a:ext cx="8229600" cy="1143000"/>
          </a:xfrm>
        </p:spPr>
        <p:txBody>
          <a:bodyPr>
            <a:normAutofit fontScale="90000"/>
          </a:bodyPr>
          <a:lstStyle/>
          <a:p>
            <a:r>
              <a:rPr lang="en-US" altLang="zh-CN" sz="4000" b="1" dirty="0">
                <a:solidFill>
                  <a:srgbClr val="006666"/>
                </a:solidFill>
                <a:latin typeface="Times New Roman" pitchFamily="18" charset="0"/>
              </a:rPr>
              <a:t>The Second Law of Thermodynamics </a:t>
            </a:r>
          </a:p>
        </p:txBody>
      </p:sp>
      <p:sp>
        <p:nvSpPr>
          <p:cNvPr id="70661" name="Text Box 5"/>
          <p:cNvSpPr txBox="1">
            <a:spLocks noChangeArrowheads="1"/>
          </p:cNvSpPr>
          <p:nvPr/>
        </p:nvSpPr>
        <p:spPr bwMode="auto">
          <a:xfrm>
            <a:off x="381000" y="914400"/>
            <a:ext cx="8305800" cy="2345322"/>
          </a:xfrm>
          <a:prstGeom prst="rect">
            <a:avLst/>
          </a:prstGeom>
          <a:noFill/>
          <a:ln w="9525">
            <a:noFill/>
            <a:miter lim="800000"/>
            <a:headEnd/>
            <a:tailEnd/>
          </a:ln>
          <a:effectLst/>
        </p:spPr>
        <p:txBody>
          <a:bodyPr wrap="square">
            <a:spAutoFit/>
          </a:bodyPr>
          <a:lstStyle/>
          <a:p>
            <a:pPr>
              <a:lnSpc>
                <a:spcPct val="150000"/>
              </a:lnSpc>
              <a:buFontTx/>
              <a:buChar char="-"/>
            </a:pPr>
            <a:r>
              <a:rPr lang="en-GB" sz="2000" dirty="0" smtClean="0">
                <a:latin typeface="Times New Roman" pitchFamily="18" charset="0"/>
                <a:cs typeface="Times New Roman" pitchFamily="18" charset="0"/>
              </a:rPr>
              <a:t>William Thompson developed the Kelvin statement which says that it is impossible to convert heat completely in a cyclic process, which means that there is no way for one to convert all the energy of the system into work, without losing energy.</a:t>
            </a:r>
          </a:p>
          <a:p>
            <a:pPr>
              <a:lnSpc>
                <a:spcPct val="150000"/>
              </a:lnSpc>
              <a:buFontTx/>
              <a:buChar char="-"/>
            </a:pPr>
            <a:endParaRPr lang="en-GB" sz="2000" dirty="0" smtClean="0">
              <a:latin typeface="Times New Roman" pitchFamily="18" charset="0"/>
              <a:cs typeface="Times New Roman" pitchFamily="18" charset="0"/>
            </a:endParaRPr>
          </a:p>
        </p:txBody>
      </p:sp>
      <p:pic>
        <p:nvPicPr>
          <p:cNvPr id="5" name="Content Placeholder 3"/>
          <p:cNvPicPr>
            <a:picLocks noChangeAspect="1"/>
          </p:cNvPicPr>
          <p:nvPr/>
        </p:nvPicPr>
        <p:blipFill>
          <a:blip r:embed="rId3" cstate="print"/>
          <a:stretch>
            <a:fillRect/>
          </a:stretch>
        </p:blipFill>
        <p:spPr>
          <a:xfrm>
            <a:off x="838200" y="3048000"/>
            <a:ext cx="4297836" cy="3368597"/>
          </a:xfrm>
          <a:prstGeom prst="rect">
            <a:avLst/>
          </a:prstGeom>
        </p:spPr>
      </p:pic>
      <p:sp>
        <p:nvSpPr>
          <p:cNvPr id="6" name="Multiply 5"/>
          <p:cNvSpPr/>
          <p:nvPr/>
        </p:nvSpPr>
        <p:spPr>
          <a:xfrm>
            <a:off x="2057400" y="3810000"/>
            <a:ext cx="1773181" cy="2270325"/>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p:cNvPicPr>
            <a:picLocks noChangeAspect="1"/>
          </p:cNvPicPr>
          <p:nvPr/>
        </p:nvPicPr>
        <p:blipFill>
          <a:blip r:embed="rId4" cstate="print"/>
          <a:stretch>
            <a:fillRect/>
          </a:stretch>
        </p:blipFill>
        <p:spPr>
          <a:xfrm>
            <a:off x="5791200" y="2743200"/>
            <a:ext cx="2569797" cy="3903407"/>
          </a:xfrm>
          <a:prstGeom prst="rect">
            <a:avLst/>
          </a:prstGeom>
        </p:spPr>
      </p:pic>
    </p:spTree>
    <p:extLst>
      <p:ext uri="{BB962C8B-B14F-4D97-AF65-F5344CB8AC3E}">
        <p14:creationId xmlns:p14="http://schemas.microsoft.com/office/powerpoint/2010/main" val="2753853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147906" name="صورة 5"/>
          <p:cNvPicPr>
            <a:picLocks noChangeAspect="1" noChangeArrowheads="1"/>
          </p:cNvPicPr>
          <p:nvPr/>
        </p:nvPicPr>
        <p:blipFill>
          <a:blip r:embed="rId3" cstate="print"/>
          <a:srcRect/>
          <a:stretch>
            <a:fillRect/>
          </a:stretch>
        </p:blipFill>
        <p:spPr bwMode="auto">
          <a:xfrm>
            <a:off x="974785" y="990600"/>
            <a:ext cx="7559615" cy="838200"/>
          </a:xfrm>
          <a:prstGeom prst="rect">
            <a:avLst/>
          </a:prstGeom>
          <a:noFill/>
        </p:spPr>
      </p:pic>
      <p:pic>
        <p:nvPicPr>
          <p:cNvPr id="1147905" name="صورة 6"/>
          <p:cNvPicPr>
            <a:picLocks noChangeAspect="1" noChangeArrowheads="1"/>
          </p:cNvPicPr>
          <p:nvPr/>
        </p:nvPicPr>
        <p:blipFill>
          <a:blip r:embed="rId4" cstate="print"/>
          <a:srcRect/>
          <a:stretch>
            <a:fillRect/>
          </a:stretch>
        </p:blipFill>
        <p:spPr bwMode="auto">
          <a:xfrm>
            <a:off x="990600" y="2438400"/>
            <a:ext cx="6781800" cy="3369751"/>
          </a:xfrm>
          <a:prstGeom prst="rect">
            <a:avLst/>
          </a:prstGeom>
          <a:noFill/>
        </p:spPr>
      </p:pic>
      <p:sp>
        <p:nvSpPr>
          <p:cNvPr id="1147907" name="Rectangle 3"/>
          <p:cNvSpPr>
            <a:spLocks noChangeArrowheads="1"/>
          </p:cNvSpPr>
          <p:nvPr/>
        </p:nvSpPr>
        <p:spPr bwMode="auto">
          <a:xfrm>
            <a:off x="381000" y="381000"/>
            <a:ext cx="7239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Step 1 reversible, isothermal compression</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7908" name="Rectangle 4"/>
          <p:cNvSpPr>
            <a:spLocks noChangeArrowheads="1"/>
          </p:cNvSpPr>
          <p:nvPr/>
        </p:nvSpPr>
        <p:spPr bwMode="auto">
          <a:xfrm>
            <a:off x="381000" y="1962090"/>
            <a:ext cx="77724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Step 2 reversible cooling at constant volume</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7909" name="Rectangle 5"/>
          <p:cNvSpPr>
            <a:spLocks noChangeArrowheads="1"/>
          </p:cNvSpPr>
          <p:nvPr/>
        </p:nvSpPr>
        <p:spPr bwMode="auto">
          <a:xfrm>
            <a:off x="304800" y="5867400"/>
            <a:ext cx="83058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entropy of the system decreases as it is cooled and compressed, both increase the order of the molecules, fewer molecular states are available.</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0819414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46881" name="Rectangle 1"/>
          <p:cNvSpPr>
            <a:spLocks noChangeArrowheads="1"/>
          </p:cNvSpPr>
          <p:nvPr/>
        </p:nvSpPr>
        <p:spPr bwMode="auto">
          <a:xfrm>
            <a:off x="2819400" y="191869"/>
            <a:ext cx="324127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Kirchhoff's law</a:t>
            </a:r>
            <a:endParaRPr kumimoji="0" lang="en-GB"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مستطيل 21"/>
          <p:cNvSpPr/>
          <p:nvPr/>
        </p:nvSpPr>
        <p:spPr>
          <a:xfrm>
            <a:off x="990600" y="2743200"/>
            <a:ext cx="6324600" cy="327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مجموعة 3"/>
          <p:cNvGrpSpPr/>
          <p:nvPr/>
        </p:nvGrpSpPr>
        <p:grpSpPr>
          <a:xfrm>
            <a:off x="1143000" y="3048000"/>
            <a:ext cx="5943600" cy="2895600"/>
            <a:chOff x="1115616" y="836712"/>
            <a:chExt cx="6264696" cy="2693913"/>
          </a:xfrm>
        </p:grpSpPr>
        <p:sp>
          <p:nvSpPr>
            <p:cNvPr id="5" name="مربع نص 3"/>
            <p:cNvSpPr txBox="1"/>
            <p:nvPr/>
          </p:nvSpPr>
          <p:spPr>
            <a:xfrm>
              <a:off x="3707904" y="989439"/>
              <a:ext cx="432048" cy="5847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dirty="0" smtClean="0"/>
                <a:t>A</a:t>
              </a:r>
              <a:endParaRPr lang="en-GB" sz="3200" dirty="0"/>
            </a:p>
          </p:txBody>
        </p:sp>
        <p:sp>
          <p:nvSpPr>
            <p:cNvPr id="6" name="مربع نص 5"/>
            <p:cNvSpPr txBox="1"/>
            <p:nvPr/>
          </p:nvSpPr>
          <p:spPr>
            <a:xfrm>
              <a:off x="6444208" y="980728"/>
              <a:ext cx="432048" cy="5847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dirty="0" smtClean="0"/>
                <a:t>B</a:t>
              </a:r>
              <a:endParaRPr lang="en-GB" sz="3200" dirty="0"/>
            </a:p>
          </p:txBody>
        </p:sp>
        <p:sp>
          <p:nvSpPr>
            <p:cNvPr id="7" name="مربع نص 6"/>
            <p:cNvSpPr txBox="1"/>
            <p:nvPr/>
          </p:nvSpPr>
          <p:spPr>
            <a:xfrm>
              <a:off x="3635896" y="2780928"/>
              <a:ext cx="432048" cy="5847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dirty="0" smtClean="0"/>
                <a:t>A</a:t>
              </a:r>
              <a:endParaRPr lang="en-GB" sz="3200" dirty="0"/>
            </a:p>
          </p:txBody>
        </p:sp>
        <p:sp>
          <p:nvSpPr>
            <p:cNvPr id="8" name="مربع نص 7"/>
            <p:cNvSpPr txBox="1"/>
            <p:nvPr/>
          </p:nvSpPr>
          <p:spPr>
            <a:xfrm>
              <a:off x="6444208" y="2789639"/>
              <a:ext cx="432048" cy="5847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dirty="0" smtClean="0"/>
                <a:t>B</a:t>
              </a:r>
              <a:endParaRPr lang="en-GB" sz="3200" dirty="0"/>
            </a:p>
          </p:txBody>
        </p:sp>
        <p:cxnSp>
          <p:nvCxnSpPr>
            <p:cNvPr id="9" name="رابط كسهم مستقيم 8"/>
            <p:cNvCxnSpPr/>
            <p:nvPr/>
          </p:nvCxnSpPr>
          <p:spPr>
            <a:xfrm>
              <a:off x="4283968" y="1277471"/>
              <a:ext cx="2016224" cy="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رابط كسهم مستقيم 9"/>
            <p:cNvCxnSpPr/>
            <p:nvPr/>
          </p:nvCxnSpPr>
          <p:spPr>
            <a:xfrm>
              <a:off x="4211960" y="3077671"/>
              <a:ext cx="2016224" cy="0"/>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رابط كسهم مستقيم 10"/>
            <p:cNvCxnSpPr/>
            <p:nvPr/>
          </p:nvCxnSpPr>
          <p:spPr>
            <a:xfrm flipV="1">
              <a:off x="3851920" y="1709519"/>
              <a:ext cx="0" cy="1008112"/>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رابط كسهم مستقيم 11"/>
            <p:cNvCxnSpPr/>
            <p:nvPr/>
          </p:nvCxnSpPr>
          <p:spPr>
            <a:xfrm flipV="1">
              <a:off x="6588224" y="1709519"/>
              <a:ext cx="0" cy="1008112"/>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مربع نص 14"/>
            <p:cNvSpPr txBox="1"/>
            <p:nvPr/>
          </p:nvSpPr>
          <p:spPr>
            <a:xfrm>
              <a:off x="6596608" y="2031231"/>
              <a:ext cx="783704"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dirty="0" smtClean="0"/>
                <a:t>IV</a:t>
              </a:r>
              <a:endParaRPr lang="en-GB" sz="2400" dirty="0"/>
            </a:p>
          </p:txBody>
        </p:sp>
        <p:sp>
          <p:nvSpPr>
            <p:cNvPr id="14" name="مربع نص 15"/>
            <p:cNvSpPr txBox="1"/>
            <p:nvPr/>
          </p:nvSpPr>
          <p:spPr>
            <a:xfrm>
              <a:off x="5012432" y="3068960"/>
              <a:ext cx="495672"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dirty="0" smtClean="0"/>
                <a:t>I</a:t>
              </a:r>
              <a:endParaRPr lang="en-GB" sz="2400" dirty="0"/>
            </a:p>
          </p:txBody>
        </p:sp>
        <p:sp>
          <p:nvSpPr>
            <p:cNvPr id="15" name="مربع نص 16"/>
            <p:cNvSpPr txBox="1"/>
            <p:nvPr/>
          </p:nvSpPr>
          <p:spPr>
            <a:xfrm>
              <a:off x="3419872" y="2060848"/>
              <a:ext cx="504056"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dirty="0" smtClean="0"/>
                <a:t>II</a:t>
              </a:r>
              <a:endParaRPr lang="en-GB" sz="2400" dirty="0"/>
            </a:p>
          </p:txBody>
        </p:sp>
        <p:sp>
          <p:nvSpPr>
            <p:cNvPr id="16" name="مربع نص 17"/>
            <p:cNvSpPr txBox="1"/>
            <p:nvPr/>
          </p:nvSpPr>
          <p:spPr>
            <a:xfrm>
              <a:off x="4932040" y="836712"/>
              <a:ext cx="576064"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dirty="0" smtClean="0"/>
                <a:t>III</a:t>
              </a:r>
              <a:endParaRPr lang="en-GB" sz="2400" dirty="0"/>
            </a:p>
          </p:txBody>
        </p:sp>
        <p:sp>
          <p:nvSpPr>
            <p:cNvPr id="17" name="سهم إلى اليمين 16"/>
            <p:cNvSpPr/>
            <p:nvPr/>
          </p:nvSpPr>
          <p:spPr>
            <a:xfrm>
              <a:off x="2411760" y="1124744"/>
              <a:ext cx="864096" cy="360040"/>
            </a:xfrm>
            <a:prstGeom prst="rightArrow">
              <a:avLst>
                <a:gd name="adj1" fmla="val 28967"/>
                <a:gd name="adj2" fmla="val 6577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8" name="سهم إلى اليمين 17"/>
            <p:cNvSpPr/>
            <p:nvPr/>
          </p:nvSpPr>
          <p:spPr>
            <a:xfrm>
              <a:off x="2411760" y="2852936"/>
              <a:ext cx="864096" cy="360040"/>
            </a:xfrm>
            <a:prstGeom prst="rightArrow">
              <a:avLst>
                <a:gd name="adj1" fmla="val 28967"/>
                <a:gd name="adj2" fmla="val 6577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
          <p:nvSpPr>
            <p:cNvPr id="19" name="مربع نص 20"/>
            <p:cNvSpPr txBox="1"/>
            <p:nvPr/>
          </p:nvSpPr>
          <p:spPr>
            <a:xfrm>
              <a:off x="1115616" y="980728"/>
              <a:ext cx="1152128" cy="5847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dirty="0" smtClean="0"/>
                <a:t>At T</a:t>
              </a:r>
              <a:r>
                <a:rPr lang="en-GB" sz="2000" dirty="0" smtClean="0"/>
                <a:t>2</a:t>
              </a:r>
              <a:endParaRPr lang="en-GB" sz="2000" dirty="0"/>
            </a:p>
          </p:txBody>
        </p:sp>
        <p:sp>
          <p:nvSpPr>
            <p:cNvPr id="20" name="مربع نص 21"/>
            <p:cNvSpPr txBox="1"/>
            <p:nvPr/>
          </p:nvSpPr>
          <p:spPr>
            <a:xfrm>
              <a:off x="1115616" y="2700209"/>
              <a:ext cx="1152128" cy="58477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dirty="0" smtClean="0"/>
                <a:t>At T</a:t>
              </a:r>
              <a:r>
                <a:rPr lang="en-GB" sz="2000" dirty="0" smtClean="0"/>
                <a:t>1</a:t>
              </a:r>
              <a:endParaRPr lang="en-GB" sz="2000" dirty="0"/>
            </a:p>
          </p:txBody>
        </p:sp>
      </p:grpSp>
      <p:sp>
        <p:nvSpPr>
          <p:cNvPr id="23" name="Rectangle 3"/>
          <p:cNvSpPr>
            <a:spLocks noChangeArrowheads="1"/>
          </p:cNvSpPr>
          <p:nvPr/>
        </p:nvSpPr>
        <p:spPr bwMode="auto">
          <a:xfrm>
            <a:off x="685800" y="1189414"/>
            <a:ext cx="800100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object is to calculate the entropy of reaction when the temperature is changed.</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Propose the following set of reactions</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5070810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46881" name="Rectangle 1"/>
          <p:cNvSpPr>
            <a:spLocks noChangeArrowheads="1"/>
          </p:cNvSpPr>
          <p:nvPr/>
        </p:nvSpPr>
        <p:spPr bwMode="auto">
          <a:xfrm>
            <a:off x="2819400" y="268069"/>
            <a:ext cx="324127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3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Kirchhoff's law</a:t>
            </a:r>
            <a:endParaRPr kumimoji="0" lang="en-GB"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6884" name="Rectangle 4"/>
          <p:cNvSpPr>
            <a:spLocks noChangeArrowheads="1"/>
          </p:cNvSpPr>
          <p:nvPr/>
        </p:nvSpPr>
        <p:spPr bwMode="auto">
          <a:xfrm>
            <a:off x="533400" y="938817"/>
            <a:ext cx="8001000" cy="55381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 A reacts to form B at temperature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II. A is transformed from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to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2</a:t>
            </a:r>
            <a:r>
              <a:rPr kumimoji="0" lang="en-GB"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III. A reacts to form B at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2</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IV. B is transformed from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2</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to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Process I begins at the lower left side of the square and ends at the lower right. Because Process II, Process III and Process IV also start at the lower left corner and end at the lower right corner: 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I</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II</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III</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IV</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 is a state function and ΔS depends only on where you start and where you finish, not on how you get there)</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5360770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45857" name="Rectangle 1"/>
          <p:cNvSpPr>
            <a:spLocks noChangeArrowheads="1"/>
          </p:cNvSpPr>
          <p:nvPr/>
        </p:nvSpPr>
        <p:spPr bwMode="auto">
          <a:xfrm>
            <a:off x="533400" y="304800"/>
            <a:ext cx="8610600" cy="2460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I</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the change in enthalpy for the reaction at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call this 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T1</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III</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the change in enthalpy for the reaction at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2</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call this 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T2</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II</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is for the heating of substance A from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to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2</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ΔS</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IV</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is for the cooling of substance B from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2</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to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5858" name="Rectangle 2"/>
          <p:cNvSpPr>
            <a:spLocks noChangeArrowheads="1"/>
          </p:cNvSpPr>
          <p:nvPr/>
        </p:nvSpPr>
        <p:spPr bwMode="auto">
          <a:xfrm>
            <a:off x="609600" y="3154977"/>
            <a:ext cx="66294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By analogy it can be shown that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45859" name="Picture 3"/>
          <p:cNvPicPr>
            <a:picLocks noChangeAspect="1" noChangeArrowheads="1"/>
          </p:cNvPicPr>
          <p:nvPr/>
        </p:nvPicPr>
        <p:blipFill>
          <a:blip r:embed="rId3" cstate="print"/>
          <a:srcRect/>
          <a:stretch>
            <a:fillRect/>
          </a:stretch>
        </p:blipFill>
        <p:spPr bwMode="auto">
          <a:xfrm>
            <a:off x="1524000" y="3276600"/>
            <a:ext cx="10800805" cy="1676400"/>
          </a:xfrm>
          <a:prstGeom prst="rect">
            <a:avLst/>
          </a:prstGeom>
          <a:noFill/>
          <a:ln w="9525">
            <a:noFill/>
            <a:miter lim="800000"/>
            <a:headEnd/>
            <a:tailEnd/>
          </a:ln>
          <a:effectLst/>
        </p:spPr>
      </p:pic>
      <p:sp>
        <p:nvSpPr>
          <p:cNvPr id="5" name="Rectangle 9"/>
          <p:cNvSpPr>
            <a:spLocks noChangeArrowheads="1"/>
          </p:cNvSpPr>
          <p:nvPr/>
        </p:nvSpPr>
        <p:spPr bwMode="auto">
          <a:xfrm>
            <a:off x="1828800" y="3886200"/>
            <a:ext cx="4038600" cy="83820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b="1" dirty="0"/>
          </a:p>
        </p:txBody>
      </p:sp>
      <p:sp>
        <p:nvSpPr>
          <p:cNvPr id="114586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145862" name="Rectangle 6"/>
          <p:cNvSpPr>
            <a:spLocks noChangeArrowheads="1"/>
          </p:cNvSpPr>
          <p:nvPr/>
        </p:nvSpPr>
        <p:spPr bwMode="auto">
          <a:xfrm>
            <a:off x="533400" y="5136177"/>
            <a:ext cx="38862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1"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Entropy for reaction</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45863" name="Picture 7"/>
          <p:cNvPicPr>
            <a:picLocks noChangeAspect="1" noChangeArrowheads="1"/>
          </p:cNvPicPr>
          <p:nvPr/>
        </p:nvPicPr>
        <p:blipFill>
          <a:blip r:embed="rId4" cstate="print"/>
          <a:srcRect/>
          <a:stretch>
            <a:fillRect/>
          </a:stretch>
        </p:blipFill>
        <p:spPr bwMode="auto">
          <a:xfrm>
            <a:off x="1752600" y="5715000"/>
            <a:ext cx="11196244" cy="685800"/>
          </a:xfrm>
          <a:prstGeom prst="rect">
            <a:avLst/>
          </a:prstGeom>
          <a:noFill/>
          <a:ln w="9525">
            <a:noFill/>
            <a:miter lim="800000"/>
            <a:headEnd/>
            <a:tailEnd/>
          </a:ln>
          <a:effectLst/>
        </p:spPr>
      </p:pic>
      <p:sp>
        <p:nvSpPr>
          <p:cNvPr id="10" name="Rectangle 9"/>
          <p:cNvSpPr>
            <a:spLocks noChangeArrowheads="1"/>
          </p:cNvSpPr>
          <p:nvPr/>
        </p:nvSpPr>
        <p:spPr bwMode="auto">
          <a:xfrm>
            <a:off x="1600200" y="5638800"/>
            <a:ext cx="5334000" cy="60960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b="1" dirty="0"/>
          </a:p>
        </p:txBody>
      </p:sp>
    </p:spTree>
    <p:extLst>
      <p:ext uri="{BB962C8B-B14F-4D97-AF65-F5344CB8AC3E}">
        <p14:creationId xmlns:p14="http://schemas.microsoft.com/office/powerpoint/2010/main" val="2946302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3074" name="Picture 2"/>
          <p:cNvPicPr>
            <a:picLocks noChangeAspect="1" noChangeArrowheads="1"/>
          </p:cNvPicPr>
          <p:nvPr/>
        </p:nvPicPr>
        <p:blipFill>
          <a:blip r:embed="rId3" cstate="print"/>
          <a:srcRect/>
          <a:stretch>
            <a:fillRect/>
          </a:stretch>
        </p:blipFill>
        <p:spPr bwMode="auto">
          <a:xfrm>
            <a:off x="487959" y="457200"/>
            <a:ext cx="8122641" cy="5714999"/>
          </a:xfrm>
          <a:prstGeom prst="rect">
            <a:avLst/>
          </a:prstGeom>
          <a:noFill/>
          <a:ln w="9525">
            <a:noFill/>
            <a:miter lim="800000"/>
            <a:headEnd/>
            <a:tailEnd/>
          </a:ln>
        </p:spPr>
      </p:pic>
    </p:spTree>
    <p:extLst>
      <p:ext uri="{BB962C8B-B14F-4D97-AF65-F5344CB8AC3E}">
        <p14:creationId xmlns:p14="http://schemas.microsoft.com/office/powerpoint/2010/main" val="33793169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2" name="Picture 1" descr="10. second law thermodynamic 4"/>
          <p:cNvPicPr>
            <a:picLocks noGrp="1" noChangeAspect="1"/>
          </p:cNvPicPr>
          <p:nvPr isPhoto="1"/>
        </p:nvPicPr>
        <p:blipFill>
          <a:blip r:embed="rId3" cstate="print">
            <a:lum/>
            <a:extLst>
              <a:ext uri="{28A0092B-C50C-407E-A947-70E740481C1C}">
                <a14:useLocalDpi xmlns:a14="http://schemas.microsoft.com/office/drawing/2010/main" val="0"/>
              </a:ext>
            </a:extLst>
          </a:blip>
          <a:stretch>
            <a:fillRect/>
          </a:stretch>
        </p:blipFill>
        <p:spPr>
          <a:xfrm>
            <a:off x="457200" y="709242"/>
            <a:ext cx="7315200" cy="4220211"/>
          </a:xfrm>
          <a:prstGeom prst="rect">
            <a:avLst/>
          </a:prstGeom>
          <a:noFill/>
          <a:ln>
            <a:noFill/>
          </a:ln>
        </p:spPr>
      </p:pic>
      <p:pic>
        <p:nvPicPr>
          <p:cNvPr id="4" name="Picture 2" descr="http://ffden-2.phys.uaf.edu/212_fall2003.web.dir/Anca_Bertus/img008.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73214" y="2819400"/>
            <a:ext cx="3318386"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49375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2" name="Picture 1" descr="1.second law of thermodynamics 1"/>
          <p:cNvPicPr>
            <a:picLocks noGrp="1" noChangeAspect="1"/>
          </p:cNvPicPr>
          <p:nvPr isPhoto="1"/>
        </p:nvPicPr>
        <p:blipFill>
          <a:blip r:embed="rId3" cstate="print">
            <a:lum/>
            <a:extLst>
              <a:ext uri="{28A0092B-C50C-407E-A947-70E740481C1C}">
                <a14:useLocalDpi xmlns:a14="http://schemas.microsoft.com/office/drawing/2010/main" val="0"/>
              </a:ext>
            </a:extLst>
          </a:blip>
          <a:stretch>
            <a:fillRect/>
          </a:stretch>
        </p:blipFill>
        <p:spPr>
          <a:xfrm>
            <a:off x="533400" y="533400"/>
            <a:ext cx="7434943" cy="5204460"/>
          </a:xfrm>
          <a:prstGeom prst="rect">
            <a:avLst/>
          </a:prstGeom>
          <a:noFill/>
          <a:ln>
            <a:noFill/>
          </a:ln>
        </p:spPr>
      </p:pic>
      <p:pic>
        <p:nvPicPr>
          <p:cNvPr id="5" name="Picture 3"/>
          <p:cNvPicPr>
            <a:picLocks noChangeAspect="1" noChangeArrowheads="1"/>
          </p:cNvPicPr>
          <p:nvPr/>
        </p:nvPicPr>
        <p:blipFill>
          <a:blip r:embed="rId2" cstate="print"/>
          <a:srcRect/>
          <a:stretch>
            <a:fillRect/>
          </a:stretch>
        </p:blipFill>
        <p:spPr bwMode="auto">
          <a:xfrm>
            <a:off x="6019800" y="2362200"/>
            <a:ext cx="2395475" cy="3505200"/>
          </a:xfrm>
          <a:prstGeom prst="rect">
            <a:avLst/>
          </a:prstGeom>
          <a:noFill/>
          <a:ln w="9525">
            <a:noFill/>
            <a:miter lim="800000"/>
            <a:headEnd/>
            <a:tailEnd/>
          </a:ln>
        </p:spPr>
      </p:pic>
    </p:spTree>
    <p:extLst>
      <p:ext uri="{BB962C8B-B14F-4D97-AF65-F5344CB8AC3E}">
        <p14:creationId xmlns:p14="http://schemas.microsoft.com/office/powerpoint/2010/main" val="42856069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73732" name="Rectangle 4"/>
          <p:cNvSpPr>
            <a:spLocks noGrp="1" noChangeArrowheads="1"/>
          </p:cNvSpPr>
          <p:nvPr>
            <p:ph type="title"/>
          </p:nvPr>
        </p:nvSpPr>
        <p:spPr>
          <a:xfrm>
            <a:off x="457200" y="-304800"/>
            <a:ext cx="8229600" cy="1143000"/>
          </a:xfrm>
        </p:spPr>
        <p:txBody>
          <a:bodyPr>
            <a:normAutofit/>
          </a:bodyPr>
          <a:lstStyle/>
          <a:p>
            <a:r>
              <a:rPr lang="en-US" altLang="zh-CN" sz="4000" dirty="0">
                <a:solidFill>
                  <a:srgbClr val="006666"/>
                </a:solidFill>
                <a:latin typeface="Times New Roman" pitchFamily="18" charset="0"/>
              </a:rPr>
              <a:t>Heat Engines </a:t>
            </a:r>
          </a:p>
        </p:txBody>
      </p:sp>
      <p:sp>
        <p:nvSpPr>
          <p:cNvPr id="73733" name="Text Box 5"/>
          <p:cNvSpPr txBox="1">
            <a:spLocks noChangeArrowheads="1"/>
          </p:cNvSpPr>
          <p:nvPr/>
        </p:nvSpPr>
        <p:spPr bwMode="auto">
          <a:xfrm>
            <a:off x="381000" y="685800"/>
            <a:ext cx="8153400" cy="6000169"/>
          </a:xfrm>
          <a:prstGeom prst="rect">
            <a:avLst/>
          </a:prstGeom>
          <a:noFill/>
          <a:ln w="9525">
            <a:noFill/>
            <a:miter lim="800000"/>
            <a:headEnd/>
            <a:tailEnd/>
          </a:ln>
          <a:effectLst/>
        </p:spPr>
        <p:txBody>
          <a:bodyPr wrap="square">
            <a:spAutoFit/>
          </a:bodyPr>
          <a:lstStyle/>
          <a:p>
            <a:pPr>
              <a:lnSpc>
                <a:spcPct val="200000"/>
              </a:lnSpc>
              <a:spcBef>
                <a:spcPct val="50000"/>
              </a:spcBef>
            </a:pPr>
            <a:r>
              <a:rPr lang="en-US" altLang="zh-CN" sz="2000" dirty="0">
                <a:latin typeface="Times New Roman" pitchFamily="18" charset="0"/>
                <a:cs typeface="Times New Roman" pitchFamily="18" charset="0"/>
              </a:rPr>
              <a:t>A </a:t>
            </a:r>
            <a:r>
              <a:rPr lang="en-US" altLang="zh-CN" sz="2000" i="1" dirty="0">
                <a:solidFill>
                  <a:srgbClr val="990033"/>
                </a:solidFill>
                <a:latin typeface="Times New Roman" pitchFamily="18" charset="0"/>
                <a:cs typeface="Times New Roman" pitchFamily="18" charset="0"/>
              </a:rPr>
              <a:t>heat engine</a:t>
            </a:r>
            <a:r>
              <a:rPr lang="en-US" altLang="zh-CN" sz="2000" dirty="0">
                <a:latin typeface="Times New Roman" pitchFamily="18" charset="0"/>
                <a:cs typeface="Times New Roman" pitchFamily="18" charset="0"/>
              </a:rPr>
              <a:t> is any device that uses heat to perform work. It has three essential features: </a:t>
            </a:r>
          </a:p>
          <a:p>
            <a:pPr>
              <a:lnSpc>
                <a:spcPct val="200000"/>
              </a:lnSpc>
              <a:spcBef>
                <a:spcPct val="50000"/>
              </a:spcBef>
            </a:pPr>
            <a:r>
              <a:rPr lang="en-US" altLang="zh-CN" sz="2000" dirty="0">
                <a:latin typeface="Times New Roman" pitchFamily="18" charset="0"/>
                <a:cs typeface="Times New Roman" pitchFamily="18" charset="0"/>
              </a:rPr>
              <a:t>1.Heat is supplied to the engine at a relatively high input temperature from a place called the </a:t>
            </a:r>
            <a:r>
              <a:rPr lang="en-US" altLang="zh-CN" sz="2000" i="1" dirty="0">
                <a:solidFill>
                  <a:srgbClr val="990033"/>
                </a:solidFill>
                <a:latin typeface="Times New Roman" pitchFamily="18" charset="0"/>
                <a:cs typeface="Times New Roman" pitchFamily="18" charset="0"/>
              </a:rPr>
              <a:t>hot reservoir</a:t>
            </a:r>
            <a:r>
              <a:rPr lang="en-US" altLang="zh-CN" sz="2000" i="1" dirty="0">
                <a:latin typeface="Times New Roman" pitchFamily="18" charset="0"/>
                <a:cs typeface="Times New Roman" pitchFamily="18" charset="0"/>
              </a:rPr>
              <a:t>.</a:t>
            </a:r>
            <a:r>
              <a:rPr lang="en-US" altLang="zh-CN" sz="2000" dirty="0">
                <a:latin typeface="Times New Roman" pitchFamily="18" charset="0"/>
                <a:cs typeface="Times New Roman" pitchFamily="18" charset="0"/>
              </a:rPr>
              <a:t>   </a:t>
            </a:r>
          </a:p>
          <a:p>
            <a:pPr>
              <a:lnSpc>
                <a:spcPct val="200000"/>
              </a:lnSpc>
              <a:spcBef>
                <a:spcPct val="50000"/>
              </a:spcBef>
            </a:pPr>
            <a:r>
              <a:rPr lang="en-US" altLang="zh-CN" sz="2000" dirty="0">
                <a:latin typeface="Times New Roman" pitchFamily="18" charset="0"/>
                <a:cs typeface="Times New Roman" pitchFamily="18" charset="0"/>
              </a:rPr>
              <a:t>2.Part of the input heat is used to perform work by the </a:t>
            </a:r>
            <a:r>
              <a:rPr lang="en-US" altLang="zh-CN" sz="2000" i="1" dirty="0">
                <a:solidFill>
                  <a:srgbClr val="990033"/>
                </a:solidFill>
                <a:latin typeface="Times New Roman" pitchFamily="18" charset="0"/>
                <a:cs typeface="Times New Roman" pitchFamily="18" charset="0"/>
              </a:rPr>
              <a:t>working substance</a:t>
            </a:r>
            <a:r>
              <a:rPr lang="en-US" altLang="zh-CN" sz="2000" dirty="0">
                <a:latin typeface="Times New Roman" pitchFamily="18" charset="0"/>
                <a:cs typeface="Times New Roman" pitchFamily="18" charset="0"/>
              </a:rPr>
              <a:t> of the engine, which is the material within the engine that actually does the work (e.g., the gasoline-air mixture in an automobile engine).   </a:t>
            </a:r>
          </a:p>
          <a:p>
            <a:pPr>
              <a:lnSpc>
                <a:spcPct val="200000"/>
              </a:lnSpc>
              <a:spcBef>
                <a:spcPct val="50000"/>
              </a:spcBef>
            </a:pPr>
            <a:r>
              <a:rPr lang="en-US" altLang="zh-CN" sz="2000" dirty="0">
                <a:latin typeface="Times New Roman" pitchFamily="18" charset="0"/>
                <a:cs typeface="Times New Roman" pitchFamily="18" charset="0"/>
              </a:rPr>
              <a:t>3.The remainder of the input heat is rejected to a place called the </a:t>
            </a:r>
            <a:r>
              <a:rPr lang="en-US" altLang="zh-CN" sz="2000" i="1" dirty="0">
                <a:solidFill>
                  <a:srgbClr val="990033"/>
                </a:solidFill>
                <a:latin typeface="Times New Roman" pitchFamily="18" charset="0"/>
                <a:cs typeface="Times New Roman" pitchFamily="18" charset="0"/>
              </a:rPr>
              <a:t>cold reservoir</a:t>
            </a:r>
            <a:r>
              <a:rPr lang="en-US" altLang="zh-CN" sz="2000" i="1" dirty="0">
                <a:latin typeface="Times New Roman" pitchFamily="18" charset="0"/>
                <a:cs typeface="Times New Roman" pitchFamily="18" charset="0"/>
              </a:rPr>
              <a:t>,</a:t>
            </a:r>
            <a:r>
              <a:rPr lang="en-US" altLang="zh-CN" sz="2000" dirty="0">
                <a:latin typeface="Times New Roman" pitchFamily="18" charset="0"/>
                <a:cs typeface="Times New Roman" pitchFamily="18" charset="0"/>
              </a:rPr>
              <a:t> which has a temperature lower than the input temperature. </a:t>
            </a:r>
          </a:p>
        </p:txBody>
      </p:sp>
    </p:spTree>
    <p:extLst>
      <p:ext uri="{BB962C8B-B14F-4D97-AF65-F5344CB8AC3E}">
        <p14:creationId xmlns:p14="http://schemas.microsoft.com/office/powerpoint/2010/main" val="8255884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75781" name="Picture 5"/>
          <p:cNvPicPr>
            <a:picLocks noChangeAspect="1" noChangeArrowheads="1"/>
          </p:cNvPicPr>
          <p:nvPr/>
        </p:nvPicPr>
        <p:blipFill>
          <a:blip r:embed="rId3" cstate="print"/>
          <a:srcRect r="1031" b="24179"/>
          <a:stretch>
            <a:fillRect/>
          </a:stretch>
        </p:blipFill>
        <p:spPr bwMode="auto">
          <a:xfrm>
            <a:off x="5562600" y="1600200"/>
            <a:ext cx="2813160" cy="4572000"/>
          </a:xfrm>
          <a:prstGeom prst="rect">
            <a:avLst/>
          </a:prstGeom>
          <a:noFill/>
          <a:ln w="9525">
            <a:noFill/>
            <a:miter lim="800000"/>
            <a:headEnd/>
            <a:tailEnd/>
          </a:ln>
          <a:effectLst/>
        </p:spPr>
      </p:pic>
      <p:sp>
        <p:nvSpPr>
          <p:cNvPr id="75782" name="Text Box 6"/>
          <p:cNvSpPr txBox="1">
            <a:spLocks noChangeArrowheads="1"/>
          </p:cNvSpPr>
          <p:nvPr/>
        </p:nvSpPr>
        <p:spPr bwMode="auto">
          <a:xfrm>
            <a:off x="381000" y="990600"/>
            <a:ext cx="4572000" cy="3076291"/>
          </a:xfrm>
          <a:prstGeom prst="rect">
            <a:avLst/>
          </a:prstGeom>
          <a:noFill/>
          <a:ln w="9525">
            <a:noFill/>
            <a:miter lim="800000"/>
            <a:headEnd/>
            <a:tailEnd/>
          </a:ln>
          <a:effectLst/>
        </p:spPr>
        <p:txBody>
          <a:bodyPr wrap="square">
            <a:spAutoFit/>
          </a:bodyPr>
          <a:lstStyle/>
          <a:p>
            <a:pPr>
              <a:lnSpc>
                <a:spcPct val="200000"/>
              </a:lnSpc>
              <a:spcBef>
                <a:spcPct val="50000"/>
              </a:spcBef>
            </a:pPr>
            <a:r>
              <a:rPr lang="en-US" altLang="zh-CN" sz="2000" dirty="0" smtClean="0">
                <a:latin typeface="Times New Roman" pitchFamily="18" charset="0"/>
                <a:cs typeface="Times New Roman" pitchFamily="18" charset="0"/>
              </a:rPr>
              <a:t>- These </a:t>
            </a:r>
            <a:r>
              <a:rPr lang="en-US" altLang="zh-CN" sz="2000" dirty="0">
                <a:latin typeface="Times New Roman" pitchFamily="18" charset="0"/>
                <a:cs typeface="Times New Roman" pitchFamily="18" charset="0"/>
              </a:rPr>
              <a:t>three symbols refer to magnitudes only, without reference to algebraic signs. Therefore, when these symbols appear in an equation, they do not have negative values assigned to them. </a:t>
            </a:r>
          </a:p>
        </p:txBody>
      </p:sp>
      <p:sp>
        <p:nvSpPr>
          <p:cNvPr id="5" name="Rectangle 4"/>
          <p:cNvSpPr txBox="1">
            <a:spLocks noChangeArrowheads="1"/>
          </p:cNvSpPr>
          <p:nvPr/>
        </p:nvSpPr>
        <p:spPr>
          <a:xfrm>
            <a:off x="457200" y="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000" b="0" i="0" u="none" strike="noStrike" kern="1200" cap="none" spc="0" normalizeH="0" baseline="0" noProof="0" smtClean="0">
                <a:ln>
                  <a:noFill/>
                </a:ln>
                <a:solidFill>
                  <a:srgbClr val="006666"/>
                </a:solidFill>
                <a:effectLst/>
                <a:uLnTx/>
                <a:uFillTx/>
                <a:latin typeface="Times New Roman" pitchFamily="18" charset="0"/>
                <a:ea typeface="+mj-ea"/>
                <a:cs typeface="+mj-cs"/>
              </a:rPr>
              <a:t>Heat Engines </a:t>
            </a:r>
            <a:endParaRPr kumimoji="0" lang="en-US" altLang="zh-CN" sz="4000" b="0" i="0" u="none" strike="noStrike" kern="1200" cap="none" spc="0" normalizeH="0" baseline="0" noProof="0" dirty="0">
              <a:ln>
                <a:noFill/>
              </a:ln>
              <a:solidFill>
                <a:srgbClr val="006666"/>
              </a:solidFill>
              <a:effectLst/>
              <a:uLnTx/>
              <a:uFillTx/>
              <a:latin typeface="Times New Roman" pitchFamily="18" charset="0"/>
              <a:ea typeface="+mj-ea"/>
              <a:cs typeface="+mj-cs"/>
            </a:endParaRPr>
          </a:p>
        </p:txBody>
      </p:sp>
      <p:sp>
        <p:nvSpPr>
          <p:cNvPr id="763905" name="Rectangle 1"/>
          <p:cNvSpPr>
            <a:spLocks noChangeArrowheads="1"/>
          </p:cNvSpPr>
          <p:nvPr/>
        </p:nvSpPr>
        <p:spPr bwMode="auto">
          <a:xfrm>
            <a:off x="457200" y="4495800"/>
            <a:ext cx="4038600" cy="188365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System taken in closed cycle ⇒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ΔU</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system</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0</a:t>
            </a:r>
            <a:endParaRPr kumimoji="0" lang="en-GB"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Therefore, net heat absorbed = work done</a:t>
            </a:r>
            <a:endParaRPr kumimoji="0" lang="en-GB"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89680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76805" name="Picture 5" descr="math030"/>
          <p:cNvPicPr>
            <a:picLocks noChangeAspect="1" noChangeArrowheads="1"/>
          </p:cNvPicPr>
          <p:nvPr/>
        </p:nvPicPr>
        <p:blipFill>
          <a:blip r:embed="rId3" cstate="print">
            <a:lum bright="-52000" contrast="100000"/>
          </a:blip>
          <a:srcRect/>
          <a:stretch>
            <a:fillRect/>
          </a:stretch>
        </p:blipFill>
        <p:spPr bwMode="auto">
          <a:xfrm>
            <a:off x="2514600" y="719112"/>
            <a:ext cx="4191000" cy="860451"/>
          </a:xfrm>
          <a:prstGeom prst="rect">
            <a:avLst/>
          </a:prstGeom>
          <a:noFill/>
        </p:spPr>
      </p:pic>
      <p:pic>
        <p:nvPicPr>
          <p:cNvPr id="76807" name="Picture 7" descr="math031"/>
          <p:cNvPicPr>
            <a:picLocks noChangeAspect="1" noChangeArrowheads="1"/>
          </p:cNvPicPr>
          <p:nvPr/>
        </p:nvPicPr>
        <p:blipFill>
          <a:blip r:embed="rId4" cstate="print">
            <a:lum bright="-56000" contrast="100000"/>
          </a:blip>
          <a:srcRect/>
          <a:stretch>
            <a:fillRect/>
          </a:stretch>
        </p:blipFill>
        <p:spPr bwMode="auto">
          <a:xfrm>
            <a:off x="2971800" y="3727856"/>
            <a:ext cx="2362200" cy="431394"/>
          </a:xfrm>
          <a:prstGeom prst="rect">
            <a:avLst/>
          </a:prstGeom>
          <a:noFill/>
        </p:spPr>
      </p:pic>
      <p:pic>
        <p:nvPicPr>
          <p:cNvPr id="76809" name="Picture 9" descr="math032"/>
          <p:cNvPicPr>
            <a:picLocks noChangeAspect="1" noChangeArrowheads="1"/>
          </p:cNvPicPr>
          <p:nvPr/>
        </p:nvPicPr>
        <p:blipFill>
          <a:blip r:embed="rId5" cstate="print">
            <a:lum bright="-52000" contrast="100000"/>
          </a:blip>
          <a:srcRect/>
          <a:stretch>
            <a:fillRect/>
          </a:stretch>
        </p:blipFill>
        <p:spPr bwMode="auto">
          <a:xfrm>
            <a:off x="2362200" y="4953000"/>
            <a:ext cx="4191000" cy="888533"/>
          </a:xfrm>
          <a:prstGeom prst="rect">
            <a:avLst/>
          </a:prstGeom>
          <a:noFill/>
        </p:spPr>
      </p:pic>
      <p:sp>
        <p:nvSpPr>
          <p:cNvPr id="76810" name="Text Box 10"/>
          <p:cNvSpPr txBox="1">
            <a:spLocks noChangeArrowheads="1"/>
          </p:cNvSpPr>
          <p:nvPr/>
        </p:nvSpPr>
        <p:spPr bwMode="auto">
          <a:xfrm>
            <a:off x="1219200" y="2133600"/>
            <a:ext cx="7391400" cy="830997"/>
          </a:xfrm>
          <a:prstGeom prst="rect">
            <a:avLst/>
          </a:prstGeom>
          <a:noFill/>
          <a:ln w="9525">
            <a:noFill/>
            <a:miter lim="800000"/>
            <a:headEnd/>
            <a:tailEnd/>
          </a:ln>
          <a:effectLst/>
        </p:spPr>
        <p:txBody>
          <a:bodyPr>
            <a:spAutoFit/>
          </a:bodyPr>
          <a:lstStyle/>
          <a:p>
            <a:pPr>
              <a:spcBef>
                <a:spcPct val="50000"/>
              </a:spcBef>
            </a:pPr>
            <a:r>
              <a:rPr lang="en-US" altLang="zh-CN" sz="2400" dirty="0">
                <a:latin typeface="Times New Roman" pitchFamily="18" charset="0"/>
                <a:cs typeface="Times New Roman" pitchFamily="18" charset="0"/>
              </a:rPr>
              <a:t>Efficiencies are often quoted as percentages obtained by multiplying the ratio W/QH by a factor of 100. </a:t>
            </a:r>
          </a:p>
        </p:txBody>
      </p:sp>
    </p:spTree>
    <p:extLst>
      <p:ext uri="{BB962C8B-B14F-4D97-AF65-F5344CB8AC3E}">
        <p14:creationId xmlns:p14="http://schemas.microsoft.com/office/powerpoint/2010/main" val="3381071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70660" name="Rectangle 4"/>
          <p:cNvSpPr>
            <a:spLocks noGrp="1" noChangeArrowheads="1"/>
          </p:cNvSpPr>
          <p:nvPr>
            <p:ph type="title"/>
          </p:nvPr>
        </p:nvSpPr>
        <p:spPr>
          <a:xfrm>
            <a:off x="457200" y="0"/>
            <a:ext cx="8229600" cy="1143000"/>
          </a:xfrm>
        </p:spPr>
        <p:txBody>
          <a:bodyPr>
            <a:normAutofit fontScale="90000"/>
          </a:bodyPr>
          <a:lstStyle/>
          <a:p>
            <a:r>
              <a:rPr lang="en-US" altLang="zh-CN" sz="4000" b="1" dirty="0">
                <a:solidFill>
                  <a:srgbClr val="006666"/>
                </a:solidFill>
                <a:latin typeface="Times New Roman" pitchFamily="18" charset="0"/>
              </a:rPr>
              <a:t>The Second Law of Thermodynamics </a:t>
            </a:r>
          </a:p>
        </p:txBody>
      </p:sp>
      <p:sp>
        <p:nvSpPr>
          <p:cNvPr id="70661" name="Text Box 5"/>
          <p:cNvSpPr txBox="1">
            <a:spLocks noChangeArrowheads="1"/>
          </p:cNvSpPr>
          <p:nvPr/>
        </p:nvSpPr>
        <p:spPr bwMode="auto">
          <a:xfrm>
            <a:off x="304800" y="1319748"/>
            <a:ext cx="8305800" cy="1477328"/>
          </a:xfrm>
          <a:prstGeom prst="rect">
            <a:avLst/>
          </a:prstGeom>
          <a:noFill/>
          <a:ln w="9525">
            <a:noFill/>
            <a:miter lim="800000"/>
            <a:headEnd/>
            <a:tailEnd/>
          </a:ln>
          <a:effectLst/>
        </p:spPr>
        <p:txBody>
          <a:bodyPr wrap="square">
            <a:spAutoFit/>
          </a:bodyPr>
          <a:lstStyle/>
          <a:p>
            <a:pPr>
              <a:lnSpc>
                <a:spcPct val="150000"/>
              </a:lnSpc>
              <a:buFontTx/>
              <a:buChar char="-"/>
            </a:pPr>
            <a:r>
              <a:rPr lang="en-GB" sz="2000" dirty="0" smtClean="0">
                <a:latin typeface="Times New Roman" pitchFamily="18" charset="0"/>
                <a:cs typeface="Times New Roman" pitchFamily="18" charset="0"/>
              </a:rPr>
              <a:t>Statement by </a:t>
            </a:r>
            <a:r>
              <a:rPr lang="en-GB" sz="2000" dirty="0" err="1" smtClean="0">
                <a:latin typeface="Times New Roman" pitchFamily="18" charset="0"/>
                <a:cs typeface="Times New Roman" pitchFamily="18" charset="0"/>
              </a:rPr>
              <a:t>Clausius</a:t>
            </a:r>
            <a:r>
              <a:rPr lang="en-GB" sz="2000" dirty="0" smtClean="0">
                <a:latin typeface="Times New Roman" pitchFamily="18" charset="0"/>
                <a:cs typeface="Times New Roman" pitchFamily="18" charset="0"/>
              </a:rPr>
              <a:t> is the heat cannot of itself pass from colder to a hotter body without work.</a:t>
            </a:r>
          </a:p>
          <a:p>
            <a:pPr>
              <a:lnSpc>
                <a:spcPct val="150000"/>
              </a:lnSpc>
              <a:buFontTx/>
              <a:buChar char="-"/>
            </a:pPr>
            <a:endParaRPr lang="en-GB" sz="2000" dirty="0" smtClean="0">
              <a:latin typeface="Times New Roman" pitchFamily="18" charset="0"/>
              <a:cs typeface="Times New Roman" pitchFamily="18" charset="0"/>
            </a:endParaRPr>
          </a:p>
        </p:txBody>
      </p:sp>
      <p:pic>
        <p:nvPicPr>
          <p:cNvPr id="5" name="Content Placeholder 4"/>
          <p:cNvPicPr>
            <a:picLocks noChangeAspect="1"/>
          </p:cNvPicPr>
          <p:nvPr/>
        </p:nvPicPr>
        <p:blipFill>
          <a:blip r:embed="rId3" cstate="print"/>
          <a:stretch>
            <a:fillRect/>
          </a:stretch>
        </p:blipFill>
        <p:spPr>
          <a:xfrm>
            <a:off x="1506258" y="2750488"/>
            <a:ext cx="2721750" cy="3547500"/>
          </a:xfrm>
          <a:prstGeom prst="rect">
            <a:avLst/>
          </a:prstGeom>
        </p:spPr>
      </p:pic>
      <p:sp>
        <p:nvSpPr>
          <p:cNvPr id="6" name="Multiply 5"/>
          <p:cNvSpPr/>
          <p:nvPr/>
        </p:nvSpPr>
        <p:spPr>
          <a:xfrm>
            <a:off x="1506258" y="3273460"/>
            <a:ext cx="2660821" cy="2567459"/>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4" cstate="print"/>
          <a:stretch>
            <a:fillRect/>
          </a:stretch>
        </p:blipFill>
        <p:spPr>
          <a:xfrm>
            <a:off x="4788487" y="2484977"/>
            <a:ext cx="3144549" cy="4144423"/>
          </a:xfrm>
          <a:prstGeom prst="rect">
            <a:avLst/>
          </a:prstGeom>
        </p:spPr>
      </p:pic>
    </p:spTree>
    <p:extLst>
      <p:ext uri="{BB962C8B-B14F-4D97-AF65-F5344CB8AC3E}">
        <p14:creationId xmlns:p14="http://schemas.microsoft.com/office/powerpoint/2010/main" val="802016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77828" name="Rectangle 4"/>
          <p:cNvSpPr>
            <a:spLocks noGrp="1" noChangeArrowheads="1"/>
          </p:cNvSpPr>
          <p:nvPr>
            <p:ph type="title"/>
          </p:nvPr>
        </p:nvSpPr>
        <p:spPr>
          <a:xfrm>
            <a:off x="457200" y="76200"/>
            <a:ext cx="8229600" cy="1143000"/>
          </a:xfrm>
        </p:spPr>
        <p:txBody>
          <a:bodyPr>
            <a:normAutofit/>
          </a:bodyPr>
          <a:lstStyle/>
          <a:p>
            <a:r>
              <a:rPr lang="en-US" altLang="zh-CN" sz="4000" i="1" dirty="0" smtClean="0">
                <a:solidFill>
                  <a:srgbClr val="006666"/>
                </a:solidFill>
                <a:latin typeface="Times New Roman" pitchFamily="18" charset="0"/>
              </a:rPr>
              <a:t>Example.</a:t>
            </a:r>
            <a:r>
              <a:rPr lang="en-US" altLang="zh-CN" sz="4000" dirty="0">
                <a:solidFill>
                  <a:srgbClr val="006666"/>
                </a:solidFill>
                <a:latin typeface="Times New Roman" pitchFamily="18" charset="0"/>
              </a:rPr>
              <a:t>  An Automobile Engine</a:t>
            </a:r>
          </a:p>
        </p:txBody>
      </p:sp>
      <p:sp>
        <p:nvSpPr>
          <p:cNvPr id="77829" name="Text Box 5"/>
          <p:cNvSpPr txBox="1">
            <a:spLocks noChangeArrowheads="1"/>
          </p:cNvSpPr>
          <p:nvPr/>
        </p:nvSpPr>
        <p:spPr bwMode="auto">
          <a:xfrm>
            <a:off x="533400" y="1600200"/>
            <a:ext cx="8077200" cy="1754326"/>
          </a:xfrm>
          <a:prstGeom prst="rect">
            <a:avLst/>
          </a:prstGeom>
          <a:noFill/>
          <a:ln w="9525">
            <a:noFill/>
            <a:miter lim="800000"/>
            <a:headEnd/>
            <a:tailEnd/>
          </a:ln>
          <a:effectLst/>
        </p:spPr>
        <p:txBody>
          <a:bodyPr wrap="square">
            <a:spAutoFit/>
          </a:bodyPr>
          <a:lstStyle/>
          <a:p>
            <a:pPr algn="just">
              <a:lnSpc>
                <a:spcPct val="150000"/>
              </a:lnSpc>
              <a:spcBef>
                <a:spcPct val="50000"/>
              </a:spcBef>
            </a:pPr>
            <a:r>
              <a:rPr lang="en-US" altLang="zh-CN" sz="2400" b="1" dirty="0"/>
              <a:t>An automobile engine has an efficiency of 22.0% and produces 2510 J of work. How much heat is rejected by the engine?</a:t>
            </a:r>
          </a:p>
        </p:txBody>
      </p:sp>
      <p:pic>
        <p:nvPicPr>
          <p:cNvPr id="77831" name="Picture 7" descr="math033"/>
          <p:cNvPicPr>
            <a:picLocks noGrp="1" noChangeAspect="1" noChangeArrowheads="1"/>
          </p:cNvPicPr>
          <p:nvPr>
            <p:ph idx="1"/>
          </p:nvPr>
        </p:nvPicPr>
        <p:blipFill>
          <a:blip r:embed="rId3" cstate="print">
            <a:lum bright="-60000" contrast="100000"/>
          </a:blip>
          <a:srcRect/>
          <a:stretch>
            <a:fillRect/>
          </a:stretch>
        </p:blipFill>
        <p:spPr>
          <a:xfrm>
            <a:off x="304800" y="3599758"/>
            <a:ext cx="8686800" cy="697605"/>
          </a:xfrm>
          <a:noFill/>
          <a:ln/>
        </p:spPr>
      </p:pic>
    </p:spTree>
    <p:extLst>
      <p:ext uri="{BB962C8B-B14F-4D97-AF65-F5344CB8AC3E}">
        <p14:creationId xmlns:p14="http://schemas.microsoft.com/office/powerpoint/2010/main" val="221200255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80900" name="Rectangle 4"/>
          <p:cNvSpPr>
            <a:spLocks noGrp="1" noChangeArrowheads="1"/>
          </p:cNvSpPr>
          <p:nvPr>
            <p:ph type="title"/>
          </p:nvPr>
        </p:nvSpPr>
        <p:spPr>
          <a:xfrm>
            <a:off x="533400" y="0"/>
            <a:ext cx="8305800" cy="1143000"/>
          </a:xfrm>
        </p:spPr>
        <p:txBody>
          <a:bodyPr>
            <a:noAutofit/>
          </a:bodyPr>
          <a:lstStyle/>
          <a:p>
            <a:r>
              <a:rPr lang="en-US" altLang="zh-CN" sz="4000" b="1" dirty="0">
                <a:solidFill>
                  <a:srgbClr val="006666"/>
                </a:solidFill>
                <a:latin typeface="Times New Roman" pitchFamily="18" charset="0"/>
              </a:rPr>
              <a:t>Carnot's Principle and the Carnot Engine </a:t>
            </a:r>
          </a:p>
        </p:txBody>
      </p:sp>
      <p:sp>
        <p:nvSpPr>
          <p:cNvPr id="80901" name="Text Box 5"/>
          <p:cNvSpPr txBox="1">
            <a:spLocks noChangeArrowheads="1"/>
          </p:cNvSpPr>
          <p:nvPr/>
        </p:nvSpPr>
        <p:spPr bwMode="auto">
          <a:xfrm>
            <a:off x="457200" y="1114961"/>
            <a:ext cx="8001000" cy="1323439"/>
          </a:xfrm>
          <a:prstGeom prst="rect">
            <a:avLst/>
          </a:prstGeom>
          <a:noFill/>
          <a:ln w="9525">
            <a:noFill/>
            <a:miter lim="800000"/>
            <a:headEnd/>
            <a:tailEnd/>
          </a:ln>
          <a:effectLst/>
        </p:spPr>
        <p:txBody>
          <a:bodyPr wrap="square">
            <a:spAutoFit/>
          </a:bodyPr>
          <a:lstStyle/>
          <a:p>
            <a:pPr algn="just">
              <a:lnSpc>
                <a:spcPct val="200000"/>
              </a:lnSpc>
              <a:spcBef>
                <a:spcPct val="50000"/>
              </a:spcBef>
            </a:pPr>
            <a:r>
              <a:rPr lang="en-US" altLang="zh-CN" sz="2000" dirty="0">
                <a:latin typeface="Times New Roman" pitchFamily="18" charset="0"/>
                <a:cs typeface="Times New Roman" pitchFamily="18" charset="0"/>
              </a:rPr>
              <a:t>A reversible process is one in which both the system and its environment can be returned to exactly the states they were in before the process occurred. </a:t>
            </a:r>
          </a:p>
        </p:txBody>
      </p:sp>
      <p:sp>
        <p:nvSpPr>
          <p:cNvPr id="80902" name="Text Box 6"/>
          <p:cNvSpPr txBox="1">
            <a:spLocks noChangeArrowheads="1"/>
          </p:cNvSpPr>
          <p:nvPr/>
        </p:nvSpPr>
        <p:spPr bwMode="auto">
          <a:xfrm>
            <a:off x="457200" y="2667000"/>
            <a:ext cx="8077200" cy="3939540"/>
          </a:xfrm>
          <a:prstGeom prst="rect">
            <a:avLst/>
          </a:prstGeom>
          <a:noFill/>
          <a:ln w="9525">
            <a:noFill/>
            <a:miter lim="800000"/>
            <a:headEnd/>
            <a:tailEnd/>
          </a:ln>
          <a:effectLst/>
        </p:spPr>
        <p:txBody>
          <a:bodyPr wrap="square">
            <a:spAutoFit/>
          </a:bodyPr>
          <a:lstStyle/>
          <a:p>
            <a:pPr algn="just">
              <a:lnSpc>
                <a:spcPct val="200000"/>
              </a:lnSpc>
              <a:spcBef>
                <a:spcPct val="50000"/>
              </a:spcBef>
            </a:pPr>
            <a:r>
              <a:rPr lang="en-US" altLang="zh-CN" sz="2000" dirty="0">
                <a:solidFill>
                  <a:srgbClr val="990033"/>
                </a:solidFill>
                <a:latin typeface="Times New Roman" pitchFamily="18" charset="0"/>
                <a:cs typeface="Times New Roman" pitchFamily="18" charset="0"/>
              </a:rPr>
              <a:t>CARNOT’S PRINCIPLE: AN ALTERNATIVE STATEMENT OF THE SECOND LAW OF THERMODYNAMICS</a:t>
            </a:r>
          </a:p>
          <a:p>
            <a:pPr algn="just">
              <a:lnSpc>
                <a:spcPct val="200000"/>
              </a:lnSpc>
              <a:spcBef>
                <a:spcPct val="50000"/>
              </a:spcBef>
            </a:pPr>
            <a:r>
              <a:rPr lang="en-US" altLang="zh-CN" sz="2000" dirty="0">
                <a:latin typeface="Times New Roman" pitchFamily="18" charset="0"/>
                <a:cs typeface="Times New Roman" pitchFamily="18" charset="0"/>
              </a:rPr>
              <a:t>No irreversible engine operating between two reservoirs at constant temperatures can have a greater efficiency than a reversible engine operating between the same temperatures. Furthermore, all reversible engines operating between the same temperatures have the same efficiency.</a:t>
            </a:r>
          </a:p>
        </p:txBody>
      </p:sp>
    </p:spTree>
    <p:extLst>
      <p:ext uri="{BB962C8B-B14F-4D97-AF65-F5344CB8AC3E}">
        <p14:creationId xmlns:p14="http://schemas.microsoft.com/office/powerpoint/2010/main" val="91238945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82949" name="Picture 5"/>
          <p:cNvPicPr>
            <a:picLocks noChangeAspect="1" noChangeArrowheads="1"/>
          </p:cNvPicPr>
          <p:nvPr/>
        </p:nvPicPr>
        <p:blipFill>
          <a:blip r:embed="rId3" cstate="print"/>
          <a:srcRect/>
          <a:stretch>
            <a:fillRect/>
          </a:stretch>
        </p:blipFill>
        <p:spPr bwMode="auto">
          <a:xfrm>
            <a:off x="5739630" y="1295400"/>
            <a:ext cx="3075325" cy="4648200"/>
          </a:xfrm>
          <a:prstGeom prst="rect">
            <a:avLst/>
          </a:prstGeom>
          <a:noFill/>
          <a:ln w="9525">
            <a:noFill/>
            <a:miter lim="800000"/>
            <a:headEnd/>
            <a:tailEnd/>
          </a:ln>
          <a:effectLst/>
        </p:spPr>
      </p:pic>
      <p:sp>
        <p:nvSpPr>
          <p:cNvPr id="82950" name="Text Box 6"/>
          <p:cNvSpPr txBox="1">
            <a:spLocks noChangeArrowheads="1"/>
          </p:cNvSpPr>
          <p:nvPr/>
        </p:nvSpPr>
        <p:spPr bwMode="auto">
          <a:xfrm>
            <a:off x="304800" y="990600"/>
            <a:ext cx="5029200" cy="5150449"/>
          </a:xfrm>
          <a:prstGeom prst="rect">
            <a:avLst/>
          </a:prstGeom>
          <a:noFill/>
          <a:ln w="9525">
            <a:noFill/>
            <a:miter lim="800000"/>
            <a:headEnd/>
            <a:tailEnd/>
          </a:ln>
          <a:effectLst/>
        </p:spPr>
        <p:txBody>
          <a:bodyPr wrap="square">
            <a:spAutoFit/>
          </a:bodyPr>
          <a:lstStyle/>
          <a:p>
            <a:pPr algn="just">
              <a:lnSpc>
                <a:spcPct val="200000"/>
              </a:lnSpc>
              <a:spcBef>
                <a:spcPct val="50000"/>
              </a:spcBef>
            </a:pPr>
            <a:r>
              <a:rPr lang="en-US" altLang="zh-CN" sz="2400" dirty="0" smtClean="0">
                <a:latin typeface="Times New Roman" pitchFamily="18" charset="0"/>
                <a:cs typeface="Times New Roman" pitchFamily="18" charset="0"/>
              </a:rPr>
              <a:t>A </a:t>
            </a:r>
            <a:r>
              <a:rPr lang="en-US" altLang="zh-CN" sz="2400" i="1" dirty="0">
                <a:solidFill>
                  <a:srgbClr val="990033"/>
                </a:solidFill>
                <a:latin typeface="Times New Roman" pitchFamily="18" charset="0"/>
                <a:cs typeface="Times New Roman" pitchFamily="18" charset="0"/>
              </a:rPr>
              <a:t>Carnot engine</a:t>
            </a:r>
            <a:r>
              <a:rPr lang="en-US" altLang="zh-CN" sz="2400" dirty="0">
                <a:latin typeface="Times New Roman" pitchFamily="18" charset="0"/>
                <a:cs typeface="Times New Roman" pitchFamily="18" charset="0"/>
              </a:rPr>
              <a:t> is a reversible engine in which all input heat </a:t>
            </a:r>
            <a:r>
              <a:rPr lang="en-US" altLang="zh-CN" sz="2400" i="1" dirty="0">
                <a:latin typeface="Times New Roman" pitchFamily="18" charset="0"/>
                <a:cs typeface="Times New Roman" pitchFamily="18" charset="0"/>
              </a:rPr>
              <a:t>Q</a:t>
            </a:r>
            <a:r>
              <a:rPr lang="en-US" altLang="zh-CN" sz="2400" baseline="-25000" dirty="0">
                <a:latin typeface="Times New Roman" pitchFamily="18" charset="0"/>
                <a:cs typeface="Times New Roman" pitchFamily="18" charset="0"/>
              </a:rPr>
              <a:t>H</a:t>
            </a:r>
            <a:r>
              <a:rPr lang="en-US" altLang="zh-CN" sz="2400" dirty="0">
                <a:latin typeface="Times New Roman" pitchFamily="18" charset="0"/>
                <a:cs typeface="Times New Roman" pitchFamily="18" charset="0"/>
              </a:rPr>
              <a:t> originates from a hot reservoir at a single temperature </a:t>
            </a:r>
            <a:r>
              <a:rPr lang="en-US" altLang="zh-CN" sz="2400" i="1" dirty="0">
                <a:latin typeface="Times New Roman" pitchFamily="18" charset="0"/>
                <a:cs typeface="Times New Roman" pitchFamily="18" charset="0"/>
              </a:rPr>
              <a:t>T</a:t>
            </a:r>
            <a:r>
              <a:rPr lang="en-US" altLang="zh-CN" dirty="0">
                <a:latin typeface="Times New Roman" pitchFamily="18" charset="0"/>
                <a:cs typeface="Times New Roman" pitchFamily="18" charset="0"/>
              </a:rPr>
              <a:t>H</a:t>
            </a:r>
            <a:r>
              <a:rPr lang="en-US" altLang="zh-CN" sz="2400" dirty="0">
                <a:latin typeface="Times New Roman" pitchFamily="18" charset="0"/>
                <a:cs typeface="Times New Roman" pitchFamily="18" charset="0"/>
              </a:rPr>
              <a:t>, and all rejected heat </a:t>
            </a:r>
            <a:r>
              <a:rPr lang="en-US" altLang="zh-CN" sz="2400" i="1" dirty="0">
                <a:latin typeface="Times New Roman" pitchFamily="18" charset="0"/>
                <a:cs typeface="Times New Roman" pitchFamily="18" charset="0"/>
              </a:rPr>
              <a:t>Q</a:t>
            </a:r>
            <a:r>
              <a:rPr lang="en-US" altLang="zh-CN" sz="2400" baseline="-25000" dirty="0">
                <a:latin typeface="Times New Roman" pitchFamily="18" charset="0"/>
                <a:cs typeface="Times New Roman" pitchFamily="18" charset="0"/>
              </a:rPr>
              <a:t>C</a:t>
            </a:r>
            <a:r>
              <a:rPr lang="en-US" altLang="zh-CN" sz="2400" dirty="0">
                <a:latin typeface="Times New Roman" pitchFamily="18" charset="0"/>
                <a:cs typeface="Times New Roman" pitchFamily="18" charset="0"/>
              </a:rPr>
              <a:t> goes into a cold reservoir at a single temperature </a:t>
            </a:r>
            <a:r>
              <a:rPr lang="en-US" altLang="zh-CN" sz="2400" i="1" dirty="0">
                <a:latin typeface="Times New Roman" pitchFamily="18" charset="0"/>
                <a:cs typeface="Times New Roman" pitchFamily="18" charset="0"/>
              </a:rPr>
              <a:t>T</a:t>
            </a:r>
            <a:r>
              <a:rPr lang="en-US" altLang="zh-CN" sz="2400" baseline="-25000" dirty="0">
                <a:latin typeface="Times New Roman" pitchFamily="18" charset="0"/>
                <a:cs typeface="Times New Roman" pitchFamily="18" charset="0"/>
              </a:rPr>
              <a:t>C</a:t>
            </a:r>
            <a:r>
              <a:rPr lang="en-US" altLang="zh-CN" sz="2400" dirty="0">
                <a:latin typeface="Times New Roman" pitchFamily="18" charset="0"/>
                <a:cs typeface="Times New Roman" pitchFamily="18" charset="0"/>
              </a:rPr>
              <a:t>. The work done by the engine is </a:t>
            </a:r>
            <a:r>
              <a:rPr lang="en-US" altLang="zh-CN" sz="2400" i="1" dirty="0">
                <a:latin typeface="Times New Roman" pitchFamily="18" charset="0"/>
                <a:cs typeface="Times New Roman" pitchFamily="18" charset="0"/>
              </a:rPr>
              <a:t>W</a:t>
            </a:r>
            <a:r>
              <a:rPr lang="en-US" altLang="zh-CN" sz="2400" dirty="0">
                <a:latin typeface="Times New Roman" pitchFamily="18" charset="0"/>
                <a:cs typeface="Times New Roman" pitchFamily="18" charset="0"/>
              </a:rPr>
              <a:t>. </a:t>
            </a:r>
          </a:p>
        </p:txBody>
      </p:sp>
      <p:sp>
        <p:nvSpPr>
          <p:cNvPr id="5" name="مستطيل 4"/>
          <p:cNvSpPr/>
          <p:nvPr/>
        </p:nvSpPr>
        <p:spPr>
          <a:xfrm>
            <a:off x="2514600" y="130314"/>
            <a:ext cx="4044697" cy="707886"/>
          </a:xfrm>
          <a:prstGeom prst="rect">
            <a:avLst/>
          </a:prstGeom>
        </p:spPr>
        <p:txBody>
          <a:bodyPr wrap="none">
            <a:spAutoFit/>
          </a:bodyPr>
          <a:lstStyle/>
          <a:p>
            <a:r>
              <a:rPr lang="en-US" altLang="zh-CN" sz="4000" dirty="0" smtClean="0">
                <a:solidFill>
                  <a:srgbClr val="006666"/>
                </a:solidFill>
                <a:latin typeface="Times New Roman" pitchFamily="18" charset="0"/>
              </a:rPr>
              <a:t>the Carnot Engine </a:t>
            </a:r>
            <a:endParaRPr lang="en-GB" sz="4000" dirty="0"/>
          </a:p>
        </p:txBody>
      </p:sp>
    </p:spTree>
    <p:extLst>
      <p:ext uri="{BB962C8B-B14F-4D97-AF65-F5344CB8AC3E}">
        <p14:creationId xmlns:p14="http://schemas.microsoft.com/office/powerpoint/2010/main" val="39314552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82950" name="Text Box 6"/>
          <p:cNvSpPr txBox="1">
            <a:spLocks noChangeArrowheads="1"/>
          </p:cNvSpPr>
          <p:nvPr/>
        </p:nvSpPr>
        <p:spPr bwMode="auto">
          <a:xfrm>
            <a:off x="304800" y="838200"/>
            <a:ext cx="8458200" cy="1883657"/>
          </a:xfrm>
          <a:prstGeom prst="rect">
            <a:avLst/>
          </a:prstGeom>
          <a:noFill/>
          <a:ln w="9525">
            <a:noFill/>
            <a:miter lim="800000"/>
            <a:headEnd/>
            <a:tailEnd/>
          </a:ln>
          <a:effectLst/>
        </p:spPr>
        <p:txBody>
          <a:bodyPr wrap="square">
            <a:spAutoFit/>
          </a:bodyPr>
          <a:lstStyle/>
          <a:p>
            <a:pPr algn="just">
              <a:lnSpc>
                <a:spcPct val="150000"/>
              </a:lnSpc>
              <a:spcBef>
                <a:spcPct val="50000"/>
              </a:spcBef>
            </a:pPr>
            <a:r>
              <a:rPr lang="en-GB" altLang="zh-CN" sz="2000" dirty="0" smtClean="0">
                <a:latin typeface="Times New Roman" pitchFamily="18" charset="0"/>
                <a:cs typeface="Times New Roman" pitchFamily="18" charset="0"/>
              </a:rPr>
              <a:t>The Carnot cycle has the greatest efficiency possible of an engine based on the assumption of the absence of incidental wasteful processes such as friction, and the assumption of no conduction of heat between different parts of the engine at different temperature.</a:t>
            </a:r>
            <a:endParaRPr lang="en-US" altLang="zh-CN" sz="2000" dirty="0" smtClean="0">
              <a:latin typeface="Times New Roman" pitchFamily="18" charset="0"/>
              <a:cs typeface="Times New Roman" pitchFamily="18" charset="0"/>
            </a:endParaRPr>
          </a:p>
        </p:txBody>
      </p:sp>
      <p:sp>
        <p:nvSpPr>
          <p:cNvPr id="5" name="مستطيل 4"/>
          <p:cNvSpPr/>
          <p:nvPr/>
        </p:nvSpPr>
        <p:spPr>
          <a:xfrm>
            <a:off x="2514600" y="0"/>
            <a:ext cx="4087979" cy="707886"/>
          </a:xfrm>
          <a:prstGeom prst="rect">
            <a:avLst/>
          </a:prstGeom>
        </p:spPr>
        <p:txBody>
          <a:bodyPr wrap="none">
            <a:spAutoFit/>
          </a:bodyPr>
          <a:lstStyle/>
          <a:p>
            <a:r>
              <a:rPr lang="en-US" altLang="zh-CN" sz="4000" b="1" dirty="0" smtClean="0">
                <a:solidFill>
                  <a:srgbClr val="006666"/>
                </a:solidFill>
                <a:latin typeface="Times New Roman" pitchFamily="18" charset="0"/>
              </a:rPr>
              <a:t>The Carnot Cycle</a:t>
            </a:r>
            <a:endParaRPr lang="en-GB" sz="4000" b="1" dirty="0"/>
          </a:p>
        </p:txBody>
      </p:sp>
      <p:sp>
        <p:nvSpPr>
          <p:cNvPr id="925697" name="Rectangle 1"/>
          <p:cNvSpPr>
            <a:spLocks noChangeArrowheads="1"/>
          </p:cNvSpPr>
          <p:nvPr/>
        </p:nvSpPr>
        <p:spPr bwMode="auto">
          <a:xfrm>
            <a:off x="304800" y="2971800"/>
            <a:ext cx="70104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Carnot cycle consists of four processes:</a:t>
            </a: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صورة 5"/>
          <p:cNvPicPr/>
          <p:nvPr/>
        </p:nvPicPr>
        <p:blipFill>
          <a:blip r:embed="rId3" cstate="print"/>
          <a:srcRect/>
          <a:stretch>
            <a:fillRect/>
          </a:stretch>
        </p:blipFill>
        <p:spPr bwMode="auto">
          <a:xfrm>
            <a:off x="457200" y="3581400"/>
            <a:ext cx="8077200" cy="3124200"/>
          </a:xfrm>
          <a:prstGeom prst="rect">
            <a:avLst/>
          </a:prstGeom>
          <a:noFill/>
          <a:ln w="9525">
            <a:noFill/>
            <a:miter lim="800000"/>
            <a:headEnd/>
            <a:tailEnd/>
          </a:ln>
        </p:spPr>
      </p:pic>
    </p:spTree>
    <p:extLst>
      <p:ext uri="{BB962C8B-B14F-4D97-AF65-F5344CB8AC3E}">
        <p14:creationId xmlns:p14="http://schemas.microsoft.com/office/powerpoint/2010/main" val="14357449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926721" name="Rectangle 1"/>
          <p:cNvSpPr>
            <a:spLocks noChangeArrowheads="1"/>
          </p:cNvSpPr>
          <p:nvPr/>
        </p:nvSpPr>
        <p:spPr bwMode="auto">
          <a:xfrm>
            <a:off x="228600" y="381000"/>
            <a:ext cx="8534400" cy="6499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 A reversible isothermal gas expansion process. In this process, the ideal gas in the system absorbs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in</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amount heat from a heat source at high temperature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h</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expands and does work on surrounding.</a:t>
            </a:r>
          </a:p>
          <a:p>
            <a:pPr marL="0" marR="0" lvl="0" indent="0" algn="justLow" defTabSz="914400" rtl="0" eaLnBrk="1" fontAlgn="base" latinLnBrk="0" hangingPunct="1">
              <a:lnSpc>
                <a:spcPct val="15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II- A reversible adiabatic gas expansion process. In this process, the system is thermally insulated. The gas continues to expand and do work on surroundings, which causes the system to cool to a lower temperature,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l</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 </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p>
          <a:p>
            <a:pPr marL="0" marR="0" lvl="0" indent="0" algn="justLow" defTabSz="914400" rtl="0" eaLnBrk="0" fontAlgn="base" latinLnBrk="0" hangingPunct="0">
              <a:lnSpc>
                <a:spcPct val="15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III- A reversible isothermal gas compression process. In this process, surroundings do work to the gas at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l</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causes a loss of heat,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out</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justLow" defTabSz="914400" rtl="0" eaLnBrk="0" fontAlgn="base" latinLnBrk="0" hangingPunct="0">
              <a:lnSpc>
                <a:spcPct val="15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IV- A reversible adiabatic gas compression process. In this process, the system is thermally insulated. Surroundings continue to do work to the gas, which causes the temperature to rise back to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h</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مستطيل 2"/>
          <p:cNvSpPr/>
          <p:nvPr/>
        </p:nvSpPr>
        <p:spPr>
          <a:xfrm>
            <a:off x="2514600" y="-76200"/>
            <a:ext cx="4216219" cy="707886"/>
          </a:xfrm>
          <a:prstGeom prst="rect">
            <a:avLst/>
          </a:prstGeom>
        </p:spPr>
        <p:txBody>
          <a:bodyPr wrap="none">
            <a:spAutoFit/>
          </a:bodyPr>
          <a:lstStyle/>
          <a:p>
            <a:r>
              <a:rPr lang="en-US" altLang="zh-CN" sz="4000" b="1" dirty="0" smtClean="0">
                <a:solidFill>
                  <a:srgbClr val="006666"/>
                </a:solidFill>
                <a:latin typeface="Times New Roman" pitchFamily="18" charset="0"/>
              </a:rPr>
              <a:t>The Carnot Cycle </a:t>
            </a:r>
            <a:endParaRPr lang="en-GB" sz="4000" b="1" dirty="0"/>
          </a:p>
        </p:txBody>
      </p:sp>
    </p:spTree>
    <p:extLst>
      <p:ext uri="{BB962C8B-B14F-4D97-AF65-F5344CB8AC3E}">
        <p14:creationId xmlns:p14="http://schemas.microsoft.com/office/powerpoint/2010/main" val="22151696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 name="مستطيل 1"/>
          <p:cNvSpPr/>
          <p:nvPr/>
        </p:nvSpPr>
        <p:spPr>
          <a:xfrm>
            <a:off x="609600" y="54114"/>
            <a:ext cx="7783221" cy="707886"/>
          </a:xfrm>
          <a:prstGeom prst="rect">
            <a:avLst/>
          </a:prstGeom>
        </p:spPr>
        <p:txBody>
          <a:bodyPr wrap="none">
            <a:spAutoFit/>
          </a:bodyPr>
          <a:lstStyle/>
          <a:p>
            <a:r>
              <a:rPr lang="en-GB" sz="4000" dirty="0" smtClean="0">
                <a:solidFill>
                  <a:srgbClr val="3A964C"/>
                </a:solidFill>
                <a:latin typeface="Times New Roman" pitchFamily="18" charset="0"/>
                <a:cs typeface="Times New Roman" pitchFamily="18" charset="0"/>
              </a:rPr>
              <a:t>The P-V diagram of the Carnot cycle</a:t>
            </a:r>
            <a:endParaRPr lang="en-GB" sz="4000" dirty="0">
              <a:solidFill>
                <a:srgbClr val="3A964C"/>
              </a:solidFill>
              <a:latin typeface="Times New Roman" pitchFamily="18" charset="0"/>
              <a:cs typeface="Times New Roman" pitchFamily="18" charset="0"/>
            </a:endParaRPr>
          </a:p>
        </p:txBody>
      </p:sp>
      <p:pic>
        <p:nvPicPr>
          <p:cNvPr id="3" name="صورة 2"/>
          <p:cNvPicPr/>
          <p:nvPr/>
        </p:nvPicPr>
        <p:blipFill>
          <a:blip r:embed="rId3" cstate="print"/>
          <a:srcRect/>
          <a:stretch>
            <a:fillRect/>
          </a:stretch>
        </p:blipFill>
        <p:spPr bwMode="auto">
          <a:xfrm>
            <a:off x="914400" y="1066800"/>
            <a:ext cx="6934200" cy="5181600"/>
          </a:xfrm>
          <a:prstGeom prst="rect">
            <a:avLst/>
          </a:prstGeom>
          <a:noFill/>
          <a:ln w="9525">
            <a:noFill/>
            <a:miter lim="800000"/>
            <a:headEnd/>
            <a:tailEnd/>
          </a:ln>
        </p:spPr>
      </p:pic>
      <p:sp>
        <p:nvSpPr>
          <p:cNvPr id="928769" name="Rectangle 1"/>
          <p:cNvSpPr>
            <a:spLocks noChangeArrowheads="1"/>
          </p:cNvSpPr>
          <p:nvPr/>
        </p:nvSpPr>
        <p:spPr bwMode="auto">
          <a:xfrm>
            <a:off x="304800" y="6260068"/>
            <a:ext cx="86106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 isothermal process I and III, ΔU=0 because ΔT=0. In adiabatic process II and IV, q=0.</a:t>
            </a:r>
            <a:endParaRPr kumimoji="0" lang="en-GB"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2351331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 name="مستطيل 1"/>
          <p:cNvSpPr/>
          <p:nvPr/>
        </p:nvSpPr>
        <p:spPr>
          <a:xfrm>
            <a:off x="609600" y="54114"/>
            <a:ext cx="7783221" cy="707886"/>
          </a:xfrm>
          <a:prstGeom prst="rect">
            <a:avLst/>
          </a:prstGeom>
        </p:spPr>
        <p:txBody>
          <a:bodyPr wrap="none">
            <a:spAutoFit/>
          </a:bodyPr>
          <a:lstStyle/>
          <a:p>
            <a:r>
              <a:rPr lang="en-GB" sz="4000" dirty="0" smtClean="0">
                <a:solidFill>
                  <a:srgbClr val="3A964C"/>
                </a:solidFill>
                <a:latin typeface="Times New Roman" pitchFamily="18" charset="0"/>
                <a:cs typeface="Times New Roman" pitchFamily="18" charset="0"/>
              </a:rPr>
              <a:t>The P-V diagram of the Carnot cycle</a:t>
            </a:r>
            <a:endParaRPr lang="en-GB" sz="4000" dirty="0">
              <a:solidFill>
                <a:srgbClr val="3A964C"/>
              </a:solidFill>
              <a:latin typeface="Times New Roman" pitchFamily="18" charset="0"/>
              <a:cs typeface="Times New Roman" pitchFamily="18" charset="0"/>
            </a:endParaRPr>
          </a:p>
        </p:txBody>
      </p:sp>
      <p:sp>
        <p:nvSpPr>
          <p:cNvPr id="3" name="مستطيل 2"/>
          <p:cNvSpPr/>
          <p:nvPr/>
        </p:nvSpPr>
        <p:spPr>
          <a:xfrm>
            <a:off x="457200" y="1120914"/>
            <a:ext cx="8229600" cy="707886"/>
          </a:xfrm>
          <a:prstGeom prst="rect">
            <a:avLst/>
          </a:prstGeom>
        </p:spPr>
        <p:txBody>
          <a:bodyPr wrap="square">
            <a:spAutoFit/>
          </a:bodyPr>
          <a:lstStyle/>
          <a:p>
            <a:r>
              <a:rPr lang="en-GB" sz="2000" dirty="0" smtClean="0">
                <a:latin typeface="Times New Roman" pitchFamily="18" charset="0"/>
                <a:cs typeface="Times New Roman" pitchFamily="18" charset="0"/>
              </a:rPr>
              <a:t>Table summarized work, heat, ΔU and ΔH in the P-V diagram of each process in the Carnot cycle</a:t>
            </a:r>
            <a:endParaRPr lang="en-GB" sz="2000" dirty="0">
              <a:latin typeface="Times New Roman" pitchFamily="18" charset="0"/>
              <a:cs typeface="Times New Roman" pitchFamily="18" charset="0"/>
            </a:endParaRPr>
          </a:p>
        </p:txBody>
      </p:sp>
      <p:pic>
        <p:nvPicPr>
          <p:cNvPr id="4" name="صورة 3"/>
          <p:cNvPicPr/>
          <p:nvPr/>
        </p:nvPicPr>
        <p:blipFill>
          <a:blip r:embed="rId3" cstate="print"/>
          <a:srcRect/>
          <a:stretch>
            <a:fillRect/>
          </a:stretch>
        </p:blipFill>
        <p:spPr bwMode="auto">
          <a:xfrm>
            <a:off x="152400" y="2133600"/>
            <a:ext cx="8839200" cy="3248025"/>
          </a:xfrm>
          <a:prstGeom prst="rect">
            <a:avLst/>
          </a:prstGeom>
          <a:noFill/>
          <a:ln w="9525">
            <a:noFill/>
            <a:miter lim="800000"/>
            <a:headEnd/>
            <a:tailEnd/>
          </a:ln>
        </p:spPr>
      </p:pic>
    </p:spTree>
    <p:extLst>
      <p:ext uri="{BB962C8B-B14F-4D97-AF65-F5344CB8AC3E}">
        <p14:creationId xmlns:p14="http://schemas.microsoft.com/office/powerpoint/2010/main" val="10979530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 name="مستطيل 1"/>
          <p:cNvSpPr/>
          <p:nvPr/>
        </p:nvSpPr>
        <p:spPr>
          <a:xfrm>
            <a:off x="1205744" y="54114"/>
            <a:ext cx="6414256" cy="707886"/>
          </a:xfrm>
          <a:prstGeom prst="rect">
            <a:avLst/>
          </a:prstGeom>
        </p:spPr>
        <p:txBody>
          <a:bodyPr wrap="none">
            <a:spAutoFit/>
          </a:bodyPr>
          <a:lstStyle/>
          <a:p>
            <a:r>
              <a:rPr lang="en-GB" sz="4000" dirty="0" smtClean="0">
                <a:solidFill>
                  <a:srgbClr val="3A964C"/>
                </a:solidFill>
                <a:latin typeface="Times New Roman" pitchFamily="18" charset="0"/>
                <a:cs typeface="Times New Roman" pitchFamily="18" charset="0"/>
              </a:rPr>
              <a:t>Efficiency of a Carnot Engine</a:t>
            </a:r>
            <a:endParaRPr lang="en-GB" sz="4000" dirty="0">
              <a:solidFill>
                <a:srgbClr val="3A964C"/>
              </a:solidFill>
              <a:latin typeface="Times New Roman" pitchFamily="18" charset="0"/>
              <a:cs typeface="Times New Roman" pitchFamily="18" charset="0"/>
            </a:endParaRPr>
          </a:p>
        </p:txBody>
      </p:sp>
      <p:sp>
        <p:nvSpPr>
          <p:cNvPr id="931841" name="Rectangle 1"/>
          <p:cNvSpPr>
            <a:spLocks noChangeArrowheads="1"/>
          </p:cNvSpPr>
          <p:nvPr/>
        </p:nvSpPr>
        <p:spPr bwMode="auto">
          <a:xfrm>
            <a:off x="304800" y="1084575"/>
            <a:ext cx="8382000" cy="30759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Carnot cycle is the most efficient engine possible based on the assumption of the absence of incidental wasteful processes such as friction, and the assumption of no conduction of heat between different parts of the engine at different temperatures. The efficiency of the Carnot engine is defined as the ratio of the energy output to the energy input.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31842" name="Picture 2"/>
          <p:cNvPicPr>
            <a:picLocks noChangeAspect="1" noChangeArrowheads="1"/>
          </p:cNvPicPr>
          <p:nvPr/>
        </p:nvPicPr>
        <p:blipFill>
          <a:blip r:embed="rId3" cstate="print"/>
          <a:srcRect/>
          <a:stretch>
            <a:fillRect/>
          </a:stretch>
        </p:blipFill>
        <p:spPr bwMode="auto">
          <a:xfrm>
            <a:off x="1752600" y="4648200"/>
            <a:ext cx="4724400" cy="904923"/>
          </a:xfrm>
          <a:prstGeom prst="rect">
            <a:avLst/>
          </a:prstGeom>
          <a:noFill/>
          <a:ln w="9525">
            <a:noFill/>
            <a:miter lim="800000"/>
            <a:headEnd/>
            <a:tailEnd/>
          </a:ln>
        </p:spPr>
      </p:pic>
    </p:spTree>
    <p:extLst>
      <p:ext uri="{BB962C8B-B14F-4D97-AF65-F5344CB8AC3E}">
        <p14:creationId xmlns:p14="http://schemas.microsoft.com/office/powerpoint/2010/main" val="21471264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 name="مستطيل 1"/>
          <p:cNvSpPr/>
          <p:nvPr/>
        </p:nvSpPr>
        <p:spPr>
          <a:xfrm>
            <a:off x="1205744" y="54114"/>
            <a:ext cx="6414256" cy="707886"/>
          </a:xfrm>
          <a:prstGeom prst="rect">
            <a:avLst/>
          </a:prstGeom>
        </p:spPr>
        <p:txBody>
          <a:bodyPr wrap="none">
            <a:spAutoFit/>
          </a:bodyPr>
          <a:lstStyle/>
          <a:p>
            <a:r>
              <a:rPr lang="en-GB" sz="4000" dirty="0" smtClean="0">
                <a:solidFill>
                  <a:srgbClr val="3A964C"/>
                </a:solidFill>
                <a:latin typeface="Times New Roman" pitchFamily="18" charset="0"/>
                <a:cs typeface="Times New Roman" pitchFamily="18" charset="0"/>
              </a:rPr>
              <a:t>Efficiency of a Carnot Engine</a:t>
            </a:r>
            <a:endParaRPr lang="en-GB" sz="4000" dirty="0">
              <a:solidFill>
                <a:srgbClr val="3A964C"/>
              </a:solidFill>
              <a:latin typeface="Times New Roman" pitchFamily="18" charset="0"/>
              <a:cs typeface="Times New Roman" pitchFamily="18" charset="0"/>
            </a:endParaRPr>
          </a:p>
        </p:txBody>
      </p:sp>
      <p:pic>
        <p:nvPicPr>
          <p:cNvPr id="933890" name="Picture 2"/>
          <p:cNvPicPr>
            <a:picLocks noChangeAspect="1" noChangeArrowheads="1"/>
          </p:cNvPicPr>
          <p:nvPr/>
        </p:nvPicPr>
        <p:blipFill>
          <a:blip r:embed="rId3" cstate="print"/>
          <a:srcRect/>
          <a:stretch>
            <a:fillRect/>
          </a:stretch>
        </p:blipFill>
        <p:spPr bwMode="auto">
          <a:xfrm>
            <a:off x="1600200" y="990600"/>
            <a:ext cx="5486400" cy="2488164"/>
          </a:xfrm>
          <a:prstGeom prst="rect">
            <a:avLst/>
          </a:prstGeom>
          <a:noFill/>
          <a:ln w="9525">
            <a:noFill/>
            <a:miter lim="800000"/>
            <a:headEnd/>
            <a:tailEnd/>
          </a:ln>
        </p:spPr>
      </p:pic>
      <p:sp>
        <p:nvSpPr>
          <p:cNvPr id="933891" name="Rectangle 3"/>
          <p:cNvSpPr>
            <a:spLocks noChangeArrowheads="1"/>
          </p:cNvSpPr>
          <p:nvPr/>
        </p:nvSpPr>
        <p:spPr bwMode="auto">
          <a:xfrm>
            <a:off x="1524000" y="3657600"/>
            <a:ext cx="66294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Since processes II (2-3) and IV (4-1) are adiabatic,</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 name="صورة 6"/>
          <p:cNvPicPr/>
          <p:nvPr/>
        </p:nvPicPr>
        <p:blipFill>
          <a:blip r:embed="rId4" cstate="print"/>
          <a:srcRect/>
          <a:stretch>
            <a:fillRect/>
          </a:stretch>
        </p:blipFill>
        <p:spPr bwMode="auto">
          <a:xfrm>
            <a:off x="2667000" y="4343400"/>
            <a:ext cx="1905000" cy="914400"/>
          </a:xfrm>
          <a:prstGeom prst="rect">
            <a:avLst/>
          </a:prstGeom>
          <a:noFill/>
          <a:ln w="9525">
            <a:noFill/>
            <a:miter lim="800000"/>
            <a:headEnd/>
            <a:tailEnd/>
          </a:ln>
        </p:spPr>
      </p:pic>
      <p:pic>
        <p:nvPicPr>
          <p:cNvPr id="8" name="صورة 7"/>
          <p:cNvPicPr/>
          <p:nvPr/>
        </p:nvPicPr>
        <p:blipFill>
          <a:blip r:embed="rId5" cstate="print"/>
          <a:srcRect/>
          <a:stretch>
            <a:fillRect/>
          </a:stretch>
        </p:blipFill>
        <p:spPr bwMode="auto">
          <a:xfrm>
            <a:off x="2743200" y="5562600"/>
            <a:ext cx="1676400" cy="849133"/>
          </a:xfrm>
          <a:prstGeom prst="rect">
            <a:avLst/>
          </a:prstGeom>
          <a:noFill/>
          <a:ln w="9525">
            <a:noFill/>
            <a:miter lim="800000"/>
            <a:headEnd/>
            <a:tailEnd/>
          </a:ln>
        </p:spPr>
      </p:pic>
      <p:sp>
        <p:nvSpPr>
          <p:cNvPr id="933892" name="Rectangle 4"/>
          <p:cNvSpPr>
            <a:spLocks noChangeArrowheads="1"/>
          </p:cNvSpPr>
          <p:nvPr/>
        </p:nvSpPr>
        <p:spPr bwMode="auto">
          <a:xfrm>
            <a:off x="1600200" y="5257800"/>
            <a:ext cx="1143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and</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5619401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 name="مستطيل 1"/>
          <p:cNvSpPr/>
          <p:nvPr/>
        </p:nvSpPr>
        <p:spPr>
          <a:xfrm>
            <a:off x="1205744" y="54114"/>
            <a:ext cx="6414256" cy="707886"/>
          </a:xfrm>
          <a:prstGeom prst="rect">
            <a:avLst/>
          </a:prstGeom>
        </p:spPr>
        <p:txBody>
          <a:bodyPr wrap="none">
            <a:spAutoFit/>
          </a:bodyPr>
          <a:lstStyle/>
          <a:p>
            <a:r>
              <a:rPr lang="en-GB" sz="4000" dirty="0" smtClean="0">
                <a:solidFill>
                  <a:srgbClr val="3A964C"/>
                </a:solidFill>
                <a:latin typeface="Times New Roman" pitchFamily="18" charset="0"/>
                <a:cs typeface="Times New Roman" pitchFamily="18" charset="0"/>
              </a:rPr>
              <a:t>Efficiency of a Carnot Engine</a:t>
            </a:r>
            <a:endParaRPr lang="en-GB" sz="4000" dirty="0">
              <a:solidFill>
                <a:srgbClr val="3A964C"/>
              </a:solidFill>
              <a:latin typeface="Times New Roman" pitchFamily="18" charset="0"/>
              <a:cs typeface="Times New Roman" pitchFamily="18" charset="0"/>
            </a:endParaRPr>
          </a:p>
        </p:txBody>
      </p:sp>
      <p:sp>
        <p:nvSpPr>
          <p:cNvPr id="934913" name="Rectangle 1"/>
          <p:cNvSpPr>
            <a:spLocks noChangeArrowheads="1"/>
          </p:cNvSpPr>
          <p:nvPr/>
        </p:nvSpPr>
        <p:spPr bwMode="auto">
          <a:xfrm>
            <a:off x="1676400" y="914400"/>
            <a:ext cx="51054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And since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2</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3</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T</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4</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صورة 5"/>
          <p:cNvPicPr/>
          <p:nvPr/>
        </p:nvPicPr>
        <p:blipFill>
          <a:blip r:embed="rId3" cstate="print"/>
          <a:srcRect/>
          <a:stretch>
            <a:fillRect/>
          </a:stretch>
        </p:blipFill>
        <p:spPr bwMode="auto">
          <a:xfrm>
            <a:off x="3429000" y="1447800"/>
            <a:ext cx="1143000" cy="685800"/>
          </a:xfrm>
          <a:prstGeom prst="rect">
            <a:avLst/>
          </a:prstGeom>
          <a:noFill/>
          <a:ln w="9525">
            <a:noFill/>
            <a:miter lim="800000"/>
            <a:headEnd/>
            <a:tailEnd/>
          </a:ln>
        </p:spPr>
      </p:pic>
      <p:sp>
        <p:nvSpPr>
          <p:cNvPr id="934914" name="Rectangle 2"/>
          <p:cNvSpPr>
            <a:spLocks noChangeArrowheads="1"/>
          </p:cNvSpPr>
          <p:nvPr/>
        </p:nvSpPr>
        <p:spPr bwMode="auto">
          <a:xfrm>
            <a:off x="1600200" y="2133600"/>
            <a:ext cx="4572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Therefore, </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 name="صورة 7"/>
          <p:cNvPicPr/>
          <p:nvPr/>
        </p:nvPicPr>
        <p:blipFill>
          <a:blip r:embed="rId4" cstate="print"/>
          <a:srcRect/>
          <a:stretch>
            <a:fillRect/>
          </a:stretch>
        </p:blipFill>
        <p:spPr bwMode="auto">
          <a:xfrm>
            <a:off x="2209800" y="2514600"/>
            <a:ext cx="3962400" cy="2133600"/>
          </a:xfrm>
          <a:prstGeom prst="rect">
            <a:avLst/>
          </a:prstGeom>
          <a:noFill/>
          <a:ln w="9525">
            <a:noFill/>
            <a:miter lim="800000"/>
            <a:headEnd/>
            <a:tailEnd/>
          </a:ln>
        </p:spPr>
      </p:pic>
      <p:pic>
        <p:nvPicPr>
          <p:cNvPr id="934915" name="Picture 3"/>
          <p:cNvPicPr>
            <a:picLocks noChangeAspect="1" noChangeArrowheads="1"/>
          </p:cNvPicPr>
          <p:nvPr/>
        </p:nvPicPr>
        <p:blipFill>
          <a:blip r:embed="rId5" cstate="print"/>
          <a:srcRect/>
          <a:stretch>
            <a:fillRect/>
          </a:stretch>
        </p:blipFill>
        <p:spPr bwMode="auto">
          <a:xfrm>
            <a:off x="2057400" y="5029200"/>
            <a:ext cx="4810125" cy="1781175"/>
          </a:xfrm>
          <a:prstGeom prst="rect">
            <a:avLst/>
          </a:prstGeom>
          <a:noFill/>
          <a:ln w="9525">
            <a:noFill/>
            <a:miter lim="800000"/>
            <a:headEnd/>
            <a:tailEnd/>
          </a:ln>
        </p:spPr>
      </p:pic>
      <p:sp>
        <p:nvSpPr>
          <p:cNvPr id="10" name="Rectangle 2"/>
          <p:cNvSpPr>
            <a:spLocks noChangeArrowheads="1"/>
          </p:cNvSpPr>
          <p:nvPr/>
        </p:nvSpPr>
        <p:spPr bwMode="auto">
          <a:xfrm>
            <a:off x="1295400" y="4724400"/>
            <a:ext cx="4572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lang="en-GB" sz="2000" dirty="0" smtClean="0">
                <a:latin typeface="Times New Roman" pitchFamily="18" charset="0"/>
                <a:ea typeface="Calibri" pitchFamily="34" charset="0"/>
                <a:cs typeface="Times New Roman" pitchFamily="18" charset="0"/>
              </a:rPr>
              <a:t>Also</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6"/>
          <p:cNvSpPr txBox="1">
            <a:spLocks noChangeArrowheads="1"/>
          </p:cNvSpPr>
          <p:nvPr/>
        </p:nvSpPr>
        <p:spPr bwMode="auto">
          <a:xfrm>
            <a:off x="6248400" y="3911025"/>
            <a:ext cx="2057400" cy="584775"/>
          </a:xfrm>
          <a:prstGeom prst="rect">
            <a:avLst/>
          </a:prstGeom>
          <a:noFill/>
          <a:ln w="9525">
            <a:noFill/>
            <a:miter lim="800000"/>
            <a:headEnd/>
            <a:tailEnd/>
          </a:ln>
          <a:effectLst/>
        </p:spPr>
        <p:txBody>
          <a:bodyPr wrap="square">
            <a:spAutoFit/>
          </a:bodyPr>
          <a:lstStyle/>
          <a:p>
            <a:pPr>
              <a:spcBef>
                <a:spcPct val="50000"/>
              </a:spcBef>
            </a:pPr>
            <a:r>
              <a:rPr lang="en-US" altLang="zh-CN" sz="1600" b="1" i="1" dirty="0" smtClean="0"/>
              <a:t>T</a:t>
            </a:r>
            <a:r>
              <a:rPr lang="en-US" altLang="zh-CN" sz="1600" b="1" baseline="-25000" dirty="0" smtClean="0"/>
              <a:t>C</a:t>
            </a:r>
            <a:r>
              <a:rPr lang="en-US" altLang="zh-CN" sz="1600" b="1" dirty="0" smtClean="0"/>
              <a:t> </a:t>
            </a:r>
            <a:r>
              <a:rPr lang="en-US" altLang="zh-CN" sz="1600" b="1" dirty="0"/>
              <a:t>and </a:t>
            </a:r>
            <a:r>
              <a:rPr lang="en-US" altLang="zh-CN" sz="1600" b="1" i="1" dirty="0"/>
              <a:t>T</a:t>
            </a:r>
            <a:r>
              <a:rPr lang="en-US" altLang="zh-CN" sz="1600" b="1" baseline="-25000" dirty="0"/>
              <a:t>H</a:t>
            </a:r>
            <a:r>
              <a:rPr lang="en-US" altLang="zh-CN" sz="1600" b="1" dirty="0"/>
              <a:t> </a:t>
            </a:r>
            <a:r>
              <a:rPr lang="en-US" altLang="zh-CN" sz="1600" b="1" i="1" dirty="0">
                <a:solidFill>
                  <a:srgbClr val="000066"/>
                </a:solidFill>
              </a:rPr>
              <a:t>must be expressed in </a:t>
            </a:r>
            <a:r>
              <a:rPr lang="en-US" altLang="zh-CN" sz="1600" b="1" i="1" dirty="0" err="1">
                <a:solidFill>
                  <a:srgbClr val="000066"/>
                </a:solidFill>
              </a:rPr>
              <a:t>kelvins</a:t>
            </a:r>
            <a:r>
              <a:rPr lang="en-US" altLang="zh-CN" sz="1600" b="1" dirty="0">
                <a:solidFill>
                  <a:srgbClr val="000066"/>
                </a:solidFill>
              </a:rPr>
              <a:t> .</a:t>
            </a:r>
          </a:p>
        </p:txBody>
      </p:sp>
    </p:spTree>
    <p:extLst>
      <p:ext uri="{BB962C8B-B14F-4D97-AF65-F5344CB8AC3E}">
        <p14:creationId xmlns:p14="http://schemas.microsoft.com/office/powerpoint/2010/main" val="2937338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4098" name="Rectangle 2"/>
          <p:cNvSpPr>
            <a:spLocks noGrp="1" noChangeArrowheads="1"/>
          </p:cNvSpPr>
          <p:nvPr>
            <p:ph type="title"/>
          </p:nvPr>
        </p:nvSpPr>
        <p:spPr>
          <a:xfrm>
            <a:off x="304800" y="76200"/>
            <a:ext cx="8229600" cy="1143000"/>
          </a:xfrm>
        </p:spPr>
        <p:txBody>
          <a:bodyPr>
            <a:normAutofit/>
          </a:bodyPr>
          <a:lstStyle/>
          <a:p>
            <a:pPr eaLnBrk="1" hangingPunct="1"/>
            <a:r>
              <a:rPr lang="en-US" altLang="en-US" sz="4000" b="1" dirty="0" smtClean="0">
                <a:solidFill>
                  <a:schemeClr val="accent3">
                    <a:lumMod val="75000"/>
                  </a:schemeClr>
                </a:solidFill>
                <a:latin typeface="Times New Roman" pitchFamily="18" charset="0"/>
                <a:cs typeface="Times New Roman" pitchFamily="18" charset="0"/>
              </a:rPr>
              <a:t>Spontaneous Processes</a:t>
            </a:r>
          </a:p>
        </p:txBody>
      </p:sp>
      <p:sp>
        <p:nvSpPr>
          <p:cNvPr id="3075" name="Rectangle 3"/>
          <p:cNvSpPr>
            <a:spLocks noGrp="1" noChangeArrowheads="1"/>
          </p:cNvSpPr>
          <p:nvPr>
            <p:ph type="body" sz="half" idx="1"/>
          </p:nvPr>
        </p:nvSpPr>
        <p:spPr>
          <a:xfrm>
            <a:off x="304800" y="1600200"/>
            <a:ext cx="4572000" cy="4495800"/>
          </a:xfrm>
        </p:spPr>
        <p:txBody>
          <a:bodyPr>
            <a:normAutofit/>
          </a:bodyPr>
          <a:lstStyle/>
          <a:p>
            <a:pPr eaLnBrk="1" hangingPunct="1">
              <a:lnSpc>
                <a:spcPct val="150000"/>
              </a:lnSpc>
            </a:pPr>
            <a:r>
              <a:rPr lang="en-US" altLang="en-US" sz="2400" dirty="0" smtClean="0">
                <a:latin typeface="Times New Roman" pitchFamily="18" charset="0"/>
                <a:cs typeface="Times New Roman" pitchFamily="18" charset="0"/>
              </a:rPr>
              <a:t>Spontaneous processes are those that can proceed without any outside intervention.</a:t>
            </a:r>
          </a:p>
          <a:p>
            <a:pPr eaLnBrk="1" hangingPunct="1">
              <a:lnSpc>
                <a:spcPct val="150000"/>
              </a:lnSpc>
            </a:pPr>
            <a:r>
              <a:rPr lang="en-US" altLang="en-US" sz="2400" dirty="0" smtClean="0">
                <a:latin typeface="Times New Roman" pitchFamily="18" charset="0"/>
                <a:cs typeface="Times New Roman" pitchFamily="18" charset="0"/>
              </a:rPr>
              <a:t>The gas in vessel </a:t>
            </a:r>
            <a:r>
              <a:rPr lang="en-US" altLang="en-US" sz="2400" i="1" dirty="0" smtClean="0">
                <a:latin typeface="Times New Roman" pitchFamily="18" charset="0"/>
                <a:cs typeface="Times New Roman" pitchFamily="18" charset="0"/>
              </a:rPr>
              <a:t>B</a:t>
            </a:r>
            <a:r>
              <a:rPr lang="en-US" altLang="en-US" sz="2400" dirty="0" smtClean="0">
                <a:latin typeface="Times New Roman" pitchFamily="18" charset="0"/>
                <a:cs typeface="Times New Roman" pitchFamily="18" charset="0"/>
              </a:rPr>
              <a:t> will spontaneously effuse into vessel </a:t>
            </a:r>
            <a:r>
              <a:rPr lang="en-US" altLang="en-US" sz="2400" i="1" dirty="0" smtClean="0">
                <a:latin typeface="Times New Roman" pitchFamily="18" charset="0"/>
                <a:cs typeface="Times New Roman" pitchFamily="18" charset="0"/>
              </a:rPr>
              <a:t>A</a:t>
            </a:r>
            <a:r>
              <a:rPr lang="en-US" altLang="en-US" sz="2400" dirty="0" smtClean="0">
                <a:latin typeface="Times New Roman" pitchFamily="18" charset="0"/>
                <a:cs typeface="Times New Roman" pitchFamily="18" charset="0"/>
              </a:rPr>
              <a:t>, but once the gas is in both vessels, it will </a:t>
            </a:r>
            <a:r>
              <a:rPr lang="en-US" altLang="en-US" sz="2400" i="1" dirty="0" smtClean="0">
                <a:latin typeface="Times New Roman" pitchFamily="18" charset="0"/>
                <a:cs typeface="Times New Roman" pitchFamily="18" charset="0"/>
              </a:rPr>
              <a:t>not</a:t>
            </a:r>
            <a:r>
              <a:rPr lang="en-US" altLang="en-US" sz="2400" dirty="0" smtClean="0">
                <a:latin typeface="Times New Roman" pitchFamily="18" charset="0"/>
                <a:cs typeface="Times New Roman" pitchFamily="18" charset="0"/>
              </a:rPr>
              <a:t> spontaneously</a:t>
            </a:r>
          </a:p>
        </p:txBody>
      </p:sp>
      <p:pic>
        <p:nvPicPr>
          <p:cNvPr id="4100" name="Picture 5" descr="19_01"/>
          <p:cNvPicPr>
            <a:picLocks noGrp="1" noChangeAspect="1" noChangeArrowheads="1"/>
          </p:cNvPicPr>
          <p:nvPr>
            <p:ph sz="half" idx="2"/>
          </p:nvPr>
        </p:nvPicPr>
        <p:blipFill>
          <a:blip r:embed="rId3" cstate="print"/>
          <a:srcRect b="11099"/>
          <a:stretch>
            <a:fillRect/>
          </a:stretch>
        </p:blipFill>
        <p:spPr>
          <a:xfrm>
            <a:off x="5181600" y="1676400"/>
            <a:ext cx="2970213" cy="4565650"/>
          </a:xfrm>
        </p:spPr>
      </p:pic>
    </p:spTree>
    <p:extLst>
      <p:ext uri="{BB962C8B-B14F-4D97-AF65-F5344CB8AC3E}">
        <p14:creationId xmlns:p14="http://schemas.microsoft.com/office/powerpoint/2010/main" val="4774339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animEffect transition="in" filter="fade">
                                      <p:cBhvr>
                                        <p:cTn id="7" dur="2000"/>
                                        <p:tgtEl>
                                          <p:spTgt spid="30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93188" name="Rectangle 4"/>
          <p:cNvSpPr>
            <a:spLocks noGrp="1" noChangeArrowheads="1"/>
          </p:cNvSpPr>
          <p:nvPr>
            <p:ph type="title"/>
          </p:nvPr>
        </p:nvSpPr>
        <p:spPr>
          <a:xfrm>
            <a:off x="152400" y="76200"/>
            <a:ext cx="8686800" cy="1143000"/>
          </a:xfrm>
        </p:spPr>
        <p:txBody>
          <a:bodyPr>
            <a:normAutofit fontScale="90000"/>
          </a:bodyPr>
          <a:lstStyle/>
          <a:p>
            <a:r>
              <a:rPr lang="en-US" altLang="zh-CN" sz="4000" i="1" dirty="0" smtClean="0">
                <a:solidFill>
                  <a:srgbClr val="006666"/>
                </a:solidFill>
                <a:latin typeface="Times New Roman" pitchFamily="18" charset="0"/>
              </a:rPr>
              <a:t>Example.</a:t>
            </a:r>
            <a:r>
              <a:rPr lang="en-US" altLang="zh-CN" sz="4000" dirty="0">
                <a:solidFill>
                  <a:srgbClr val="006666"/>
                </a:solidFill>
                <a:latin typeface="Times New Roman" pitchFamily="18" charset="0"/>
              </a:rPr>
              <a:t> A Tropical Ocean as a Heat Engine </a:t>
            </a:r>
          </a:p>
        </p:txBody>
      </p:sp>
      <p:sp>
        <p:nvSpPr>
          <p:cNvPr id="93189" name="Text Box 5"/>
          <p:cNvSpPr txBox="1">
            <a:spLocks noChangeArrowheads="1"/>
          </p:cNvSpPr>
          <p:nvPr/>
        </p:nvSpPr>
        <p:spPr bwMode="auto">
          <a:xfrm>
            <a:off x="457200" y="1447800"/>
            <a:ext cx="8305800" cy="2400657"/>
          </a:xfrm>
          <a:prstGeom prst="rect">
            <a:avLst/>
          </a:prstGeom>
          <a:noFill/>
          <a:ln w="9525">
            <a:noFill/>
            <a:miter lim="800000"/>
            <a:headEnd/>
            <a:tailEnd/>
          </a:ln>
          <a:effectLst/>
        </p:spPr>
        <p:txBody>
          <a:bodyPr wrap="square">
            <a:spAutoFit/>
          </a:bodyPr>
          <a:lstStyle/>
          <a:p>
            <a:pPr algn="just">
              <a:lnSpc>
                <a:spcPct val="150000"/>
              </a:lnSpc>
              <a:spcBef>
                <a:spcPct val="50000"/>
              </a:spcBef>
            </a:pPr>
            <a:r>
              <a:rPr lang="en-US" altLang="zh-CN" sz="2000" dirty="0">
                <a:latin typeface="Times New Roman" pitchFamily="18" charset="0"/>
                <a:cs typeface="Times New Roman" pitchFamily="18" charset="0"/>
              </a:rPr>
              <a:t>Water near the surface of a tropical ocean has a temperature of 298.2 K (25.0 °C), whereas water 700 m beneath the surface has a temperature of 280.2 K (7.0 </a:t>
            </a:r>
            <a:r>
              <a:rPr lang="en-US" altLang="zh-CN" sz="2000" dirty="0" smtClean="0">
                <a:latin typeface="Times New Roman" pitchFamily="18" charset="0"/>
                <a:cs typeface="Times New Roman" pitchFamily="18" charset="0"/>
              </a:rPr>
              <a:t>°C</a:t>
            </a:r>
            <a:r>
              <a:rPr lang="en-US" altLang="zh-CN" sz="2000" dirty="0">
                <a:latin typeface="Times New Roman" pitchFamily="18" charset="0"/>
                <a:cs typeface="Times New Roman" pitchFamily="18" charset="0"/>
              </a:rPr>
              <a:t>). It has been proposed that the warm water be used as the hot reservoir and the cool water as the cold reservoir of a heat engine. Find the maximum possible efficiency for such an engine.</a:t>
            </a:r>
          </a:p>
        </p:txBody>
      </p:sp>
      <p:pic>
        <p:nvPicPr>
          <p:cNvPr id="93191" name="Picture 7" descr="math036"/>
          <p:cNvPicPr>
            <a:picLocks noGrp="1" noChangeAspect="1" noChangeArrowheads="1"/>
          </p:cNvPicPr>
          <p:nvPr>
            <p:ph idx="1"/>
          </p:nvPr>
        </p:nvPicPr>
        <p:blipFill>
          <a:blip r:embed="rId3" cstate="print">
            <a:lum bright="-54000" contrast="100000"/>
          </a:blip>
          <a:srcRect/>
          <a:stretch>
            <a:fillRect/>
          </a:stretch>
        </p:blipFill>
        <p:spPr>
          <a:xfrm>
            <a:off x="533400" y="5287884"/>
            <a:ext cx="7543800" cy="744615"/>
          </a:xfrm>
          <a:noFill/>
          <a:ln/>
        </p:spPr>
      </p:pic>
      <p:sp>
        <p:nvSpPr>
          <p:cNvPr id="93193" name="Text Box 9"/>
          <p:cNvSpPr txBox="1">
            <a:spLocks noChangeArrowheads="1"/>
          </p:cNvSpPr>
          <p:nvPr/>
        </p:nvSpPr>
        <p:spPr bwMode="auto">
          <a:xfrm>
            <a:off x="1752600" y="4495800"/>
            <a:ext cx="5257800" cy="457200"/>
          </a:xfrm>
          <a:prstGeom prst="rect">
            <a:avLst/>
          </a:prstGeom>
          <a:noFill/>
          <a:ln w="9525">
            <a:noFill/>
            <a:miter lim="800000"/>
            <a:headEnd/>
            <a:tailEnd/>
          </a:ln>
          <a:effectLst/>
        </p:spPr>
        <p:txBody>
          <a:bodyPr>
            <a:spAutoFit/>
          </a:bodyPr>
          <a:lstStyle/>
          <a:p>
            <a:pPr>
              <a:spcBef>
                <a:spcPct val="50000"/>
              </a:spcBef>
            </a:pPr>
            <a:r>
              <a:rPr lang="en-US" altLang="zh-CN" sz="2400" i="1" dirty="0"/>
              <a:t>T</a:t>
            </a:r>
            <a:r>
              <a:rPr lang="en-US" altLang="zh-CN" sz="2400" baseline="-25000" dirty="0"/>
              <a:t>H</a:t>
            </a:r>
            <a:r>
              <a:rPr lang="en-US" altLang="zh-CN" sz="2400" dirty="0"/>
              <a:t> = 298.2 K and </a:t>
            </a:r>
            <a:r>
              <a:rPr lang="en-US" altLang="zh-CN" sz="2400" i="1" dirty="0"/>
              <a:t>T</a:t>
            </a:r>
            <a:r>
              <a:rPr lang="en-US" altLang="zh-CN" sz="2400" baseline="-25000" dirty="0"/>
              <a:t>C</a:t>
            </a:r>
            <a:r>
              <a:rPr lang="en-US" altLang="zh-CN" sz="2400" dirty="0"/>
              <a:t> = 280.2 K</a:t>
            </a:r>
            <a:r>
              <a:rPr lang="en-US" altLang="zh-CN" dirty="0"/>
              <a:t> </a:t>
            </a:r>
          </a:p>
        </p:txBody>
      </p:sp>
    </p:spTree>
    <p:extLst>
      <p:ext uri="{BB962C8B-B14F-4D97-AF65-F5344CB8AC3E}">
        <p14:creationId xmlns:p14="http://schemas.microsoft.com/office/powerpoint/2010/main" val="300167684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4" name="Picture 2"/>
          <p:cNvPicPr>
            <a:picLocks noChangeAspect="1" noChangeArrowheads="1"/>
          </p:cNvPicPr>
          <p:nvPr/>
        </p:nvPicPr>
        <p:blipFill>
          <a:blip r:embed="rId3" cstate="print"/>
          <a:srcRect/>
          <a:stretch>
            <a:fillRect/>
          </a:stretch>
        </p:blipFill>
        <p:spPr bwMode="auto">
          <a:xfrm>
            <a:off x="1" y="161636"/>
            <a:ext cx="9144000" cy="1467164"/>
          </a:xfrm>
          <a:prstGeom prst="rect">
            <a:avLst/>
          </a:prstGeom>
          <a:noFill/>
          <a:ln w="9525">
            <a:noFill/>
            <a:miter lim="800000"/>
            <a:headEnd/>
            <a:tailEnd/>
          </a:ln>
        </p:spPr>
      </p:pic>
      <p:pic>
        <p:nvPicPr>
          <p:cNvPr id="5" name="Picture 3"/>
          <p:cNvPicPr>
            <a:picLocks noChangeAspect="1" noChangeArrowheads="1"/>
          </p:cNvPicPr>
          <p:nvPr/>
        </p:nvPicPr>
        <p:blipFill>
          <a:blip r:embed="rId4" cstate="print"/>
          <a:srcRect/>
          <a:stretch>
            <a:fillRect/>
          </a:stretch>
        </p:blipFill>
        <p:spPr bwMode="auto">
          <a:xfrm>
            <a:off x="1600200" y="1915490"/>
            <a:ext cx="4601156" cy="4942510"/>
          </a:xfrm>
          <a:prstGeom prst="rect">
            <a:avLst/>
          </a:prstGeom>
          <a:noFill/>
          <a:ln w="9525">
            <a:noFill/>
            <a:miter lim="800000"/>
            <a:headEnd/>
            <a:tailEnd/>
          </a:ln>
        </p:spPr>
      </p:pic>
    </p:spTree>
    <p:extLst>
      <p:ext uri="{BB962C8B-B14F-4D97-AF65-F5344CB8AC3E}">
        <p14:creationId xmlns:p14="http://schemas.microsoft.com/office/powerpoint/2010/main" val="5160995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98308" name="Rectangle 4"/>
          <p:cNvSpPr>
            <a:spLocks noGrp="1" noChangeArrowheads="1"/>
          </p:cNvSpPr>
          <p:nvPr>
            <p:ph type="title"/>
          </p:nvPr>
        </p:nvSpPr>
        <p:spPr>
          <a:xfrm>
            <a:off x="457200" y="0"/>
            <a:ext cx="8229600" cy="1143000"/>
          </a:xfrm>
        </p:spPr>
        <p:txBody>
          <a:bodyPr>
            <a:normAutofit fontScale="90000"/>
          </a:bodyPr>
          <a:lstStyle/>
          <a:p>
            <a:r>
              <a:rPr lang="en-US" altLang="zh-CN" sz="4000" dirty="0">
                <a:solidFill>
                  <a:srgbClr val="006666"/>
                </a:solidFill>
                <a:latin typeface="Times New Roman" pitchFamily="18" charset="0"/>
              </a:rPr>
              <a:t>Refrigerators, Air Conditioners, and Heat Pumps </a:t>
            </a:r>
          </a:p>
        </p:txBody>
      </p:sp>
      <p:pic>
        <p:nvPicPr>
          <p:cNvPr id="98311" name="Picture 7"/>
          <p:cNvPicPr>
            <a:picLocks noGrp="1" noChangeAspect="1" noChangeArrowheads="1"/>
          </p:cNvPicPr>
          <p:nvPr>
            <p:ph sz="half" idx="2"/>
          </p:nvPr>
        </p:nvPicPr>
        <p:blipFill>
          <a:blip r:embed="rId3" cstate="print"/>
          <a:srcRect/>
          <a:stretch>
            <a:fillRect/>
          </a:stretch>
        </p:blipFill>
        <p:spPr>
          <a:xfrm>
            <a:off x="1981200" y="1371600"/>
            <a:ext cx="5410200" cy="4014788"/>
          </a:xfrm>
          <a:noFill/>
          <a:ln/>
        </p:spPr>
      </p:pic>
      <p:sp>
        <p:nvSpPr>
          <p:cNvPr id="98314" name="Text Box 10"/>
          <p:cNvSpPr txBox="1">
            <a:spLocks noChangeArrowheads="1"/>
          </p:cNvSpPr>
          <p:nvPr/>
        </p:nvSpPr>
        <p:spPr bwMode="auto">
          <a:xfrm>
            <a:off x="457200" y="5638800"/>
            <a:ext cx="8229600" cy="960328"/>
          </a:xfrm>
          <a:prstGeom prst="rect">
            <a:avLst/>
          </a:prstGeom>
          <a:noFill/>
          <a:ln w="9525">
            <a:noFill/>
            <a:miter lim="800000"/>
            <a:headEnd/>
            <a:tailEnd/>
          </a:ln>
          <a:effectLst/>
        </p:spPr>
        <p:txBody>
          <a:bodyPr wrap="square">
            <a:spAutoFit/>
          </a:bodyPr>
          <a:lstStyle/>
          <a:p>
            <a:pPr>
              <a:lnSpc>
                <a:spcPct val="150000"/>
              </a:lnSpc>
              <a:spcBef>
                <a:spcPct val="50000"/>
              </a:spcBef>
            </a:pPr>
            <a:r>
              <a:rPr lang="en-US" altLang="zh-CN" sz="2000" dirty="0">
                <a:latin typeface="Times New Roman" pitchFamily="18" charset="0"/>
                <a:cs typeface="Times New Roman" pitchFamily="18" charset="0"/>
              </a:rPr>
              <a:t>In the refrigeration process, work </a:t>
            </a:r>
            <a:r>
              <a:rPr lang="en-US" altLang="zh-CN" sz="2000" i="1" dirty="0">
                <a:latin typeface="Times New Roman" pitchFamily="18" charset="0"/>
                <a:cs typeface="Times New Roman" pitchFamily="18" charset="0"/>
              </a:rPr>
              <a:t>W</a:t>
            </a:r>
            <a:r>
              <a:rPr lang="en-US" altLang="zh-CN" sz="2000" dirty="0">
                <a:latin typeface="Times New Roman" pitchFamily="18" charset="0"/>
                <a:cs typeface="Times New Roman" pitchFamily="18" charset="0"/>
              </a:rPr>
              <a:t> is used to remove heat </a:t>
            </a:r>
            <a:r>
              <a:rPr lang="en-US" altLang="zh-CN" sz="2000" i="1" dirty="0">
                <a:latin typeface="Times New Roman" pitchFamily="18" charset="0"/>
                <a:cs typeface="Times New Roman" pitchFamily="18" charset="0"/>
              </a:rPr>
              <a:t>Q</a:t>
            </a:r>
            <a:r>
              <a:rPr lang="en-US" altLang="zh-CN" sz="2000" baseline="-25000" dirty="0">
                <a:latin typeface="Times New Roman" pitchFamily="18" charset="0"/>
                <a:cs typeface="Times New Roman" pitchFamily="18" charset="0"/>
              </a:rPr>
              <a:t>C</a:t>
            </a:r>
            <a:r>
              <a:rPr lang="en-US" altLang="zh-CN" sz="2000" dirty="0">
                <a:latin typeface="Times New Roman" pitchFamily="18" charset="0"/>
                <a:cs typeface="Times New Roman" pitchFamily="18" charset="0"/>
              </a:rPr>
              <a:t> from the cold reservoir and deposit heat </a:t>
            </a:r>
            <a:r>
              <a:rPr lang="en-US" altLang="zh-CN" sz="2000" i="1" dirty="0">
                <a:latin typeface="Times New Roman" pitchFamily="18" charset="0"/>
                <a:cs typeface="Times New Roman" pitchFamily="18" charset="0"/>
              </a:rPr>
              <a:t>Q</a:t>
            </a:r>
            <a:r>
              <a:rPr lang="en-US" altLang="zh-CN" sz="2000" baseline="-25000" dirty="0">
                <a:latin typeface="Times New Roman" pitchFamily="18" charset="0"/>
                <a:cs typeface="Times New Roman" pitchFamily="18" charset="0"/>
              </a:rPr>
              <a:t>H</a:t>
            </a:r>
            <a:r>
              <a:rPr lang="en-US" altLang="zh-CN" sz="2000" dirty="0">
                <a:latin typeface="Times New Roman" pitchFamily="18" charset="0"/>
                <a:cs typeface="Times New Roman" pitchFamily="18" charset="0"/>
              </a:rPr>
              <a:t> into the hot reservoir. </a:t>
            </a:r>
          </a:p>
        </p:txBody>
      </p:sp>
    </p:spTree>
    <p:extLst>
      <p:ext uri="{BB962C8B-B14F-4D97-AF65-F5344CB8AC3E}">
        <p14:creationId xmlns:p14="http://schemas.microsoft.com/office/powerpoint/2010/main" val="40453225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02405" name="Picture 5"/>
          <p:cNvPicPr>
            <a:picLocks noChangeAspect="1" noChangeArrowheads="1"/>
          </p:cNvPicPr>
          <p:nvPr/>
        </p:nvPicPr>
        <p:blipFill>
          <a:blip r:embed="rId3" cstate="print"/>
          <a:srcRect/>
          <a:stretch>
            <a:fillRect/>
          </a:stretch>
        </p:blipFill>
        <p:spPr bwMode="auto">
          <a:xfrm>
            <a:off x="6273800" y="1676400"/>
            <a:ext cx="2641600" cy="3962400"/>
          </a:xfrm>
          <a:prstGeom prst="rect">
            <a:avLst/>
          </a:prstGeom>
          <a:noFill/>
          <a:ln w="9525">
            <a:noFill/>
            <a:miter lim="800000"/>
            <a:headEnd/>
            <a:tailEnd/>
          </a:ln>
          <a:effectLst/>
        </p:spPr>
      </p:pic>
      <p:sp>
        <p:nvSpPr>
          <p:cNvPr id="102406" name="Text Box 6"/>
          <p:cNvSpPr txBox="1">
            <a:spLocks noChangeArrowheads="1"/>
          </p:cNvSpPr>
          <p:nvPr/>
        </p:nvSpPr>
        <p:spPr bwMode="auto">
          <a:xfrm>
            <a:off x="304800" y="1466671"/>
            <a:ext cx="5867400" cy="960328"/>
          </a:xfrm>
          <a:prstGeom prst="rect">
            <a:avLst/>
          </a:prstGeom>
          <a:noFill/>
          <a:ln w="9525">
            <a:noFill/>
            <a:miter lim="800000"/>
            <a:headEnd/>
            <a:tailEnd/>
          </a:ln>
          <a:effectLst/>
        </p:spPr>
        <p:txBody>
          <a:bodyPr wrap="square">
            <a:spAutoFit/>
          </a:bodyPr>
          <a:lstStyle/>
          <a:p>
            <a:pPr algn="just">
              <a:lnSpc>
                <a:spcPct val="150000"/>
              </a:lnSpc>
              <a:spcBef>
                <a:spcPct val="50000"/>
              </a:spcBef>
            </a:pPr>
            <a:r>
              <a:rPr lang="en-US" altLang="zh-CN" sz="2000" dirty="0">
                <a:latin typeface="Times New Roman" pitchFamily="18" charset="0"/>
                <a:cs typeface="Times New Roman" pitchFamily="18" charset="0"/>
              </a:rPr>
              <a:t>In a </a:t>
            </a:r>
            <a:r>
              <a:rPr lang="en-US" altLang="zh-CN" sz="2000" i="1" dirty="0">
                <a:latin typeface="Times New Roman" pitchFamily="18" charset="0"/>
                <a:cs typeface="Times New Roman" pitchFamily="18" charset="0"/>
              </a:rPr>
              <a:t>refrigerator,</a:t>
            </a:r>
            <a:r>
              <a:rPr lang="en-US" altLang="zh-CN" sz="2000" dirty="0">
                <a:latin typeface="Times New Roman" pitchFamily="18" charset="0"/>
                <a:cs typeface="Times New Roman" pitchFamily="18" charset="0"/>
              </a:rPr>
              <a:t> the interior of the unit is the cold reservoir, while the warmer exterior is the hot reservoir. </a:t>
            </a:r>
          </a:p>
        </p:txBody>
      </p:sp>
      <p:pic>
        <p:nvPicPr>
          <p:cNvPr id="5" name="صورة 4"/>
          <p:cNvPicPr/>
          <p:nvPr/>
        </p:nvPicPr>
        <p:blipFill>
          <a:blip r:embed="rId4" cstate="print"/>
          <a:srcRect/>
          <a:stretch>
            <a:fillRect/>
          </a:stretch>
        </p:blipFill>
        <p:spPr bwMode="auto">
          <a:xfrm>
            <a:off x="533400" y="2743200"/>
            <a:ext cx="5410200" cy="3048000"/>
          </a:xfrm>
          <a:prstGeom prst="rect">
            <a:avLst/>
          </a:prstGeom>
          <a:noFill/>
          <a:ln w="9525">
            <a:noFill/>
            <a:miter lim="800000"/>
            <a:headEnd/>
            <a:tailEnd/>
          </a:ln>
        </p:spPr>
      </p:pic>
      <p:sp>
        <p:nvSpPr>
          <p:cNvPr id="7" name="Rectangle 4"/>
          <p:cNvSpPr txBox="1">
            <a:spLocks noChangeArrowheads="1"/>
          </p:cNvSpPr>
          <p:nvPr/>
        </p:nvSpPr>
        <p:spPr>
          <a:xfrm>
            <a:off x="304800" y="152400"/>
            <a:ext cx="8229600" cy="1143000"/>
          </a:xfrm>
          <a:prstGeom prst="rect">
            <a:avLst/>
          </a:prstGeom>
        </p:spPr>
        <p:txBody>
          <a:bodyP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000" b="0" i="0" u="none" strike="noStrike" kern="1200" cap="none" spc="0" normalizeH="0" baseline="0" noProof="0" dirty="0" smtClean="0">
                <a:ln>
                  <a:noFill/>
                </a:ln>
                <a:solidFill>
                  <a:srgbClr val="006666"/>
                </a:solidFill>
                <a:effectLst/>
                <a:uLnTx/>
                <a:uFillTx/>
                <a:latin typeface="Times New Roman" pitchFamily="18" charset="0"/>
                <a:ea typeface="+mj-ea"/>
                <a:cs typeface="+mj-cs"/>
              </a:rPr>
              <a:t>Refrigerators</a:t>
            </a:r>
            <a:endParaRPr kumimoji="0" lang="en-US" altLang="zh-CN" sz="4000" b="0" i="0" u="none" strike="noStrike" kern="1200" cap="none" spc="0" normalizeH="0" baseline="0" noProof="0" dirty="0">
              <a:ln>
                <a:noFill/>
              </a:ln>
              <a:solidFill>
                <a:srgbClr val="006666"/>
              </a:solidFill>
              <a:effectLst/>
              <a:uLnTx/>
              <a:uFillTx/>
              <a:latin typeface="Times New Roman" pitchFamily="18" charset="0"/>
              <a:ea typeface="+mj-ea"/>
              <a:cs typeface="+mj-cs"/>
            </a:endParaRPr>
          </a:p>
        </p:txBody>
      </p:sp>
      <p:pic>
        <p:nvPicPr>
          <p:cNvPr id="754690" name="Picture 2" descr="Image result for air conditioners works"/>
          <p:cNvPicPr>
            <a:picLocks noChangeAspect="1" noChangeArrowheads="1"/>
          </p:cNvPicPr>
          <p:nvPr/>
        </p:nvPicPr>
        <p:blipFill>
          <a:blip r:embed="rId5" cstate="print"/>
          <a:srcRect/>
          <a:stretch>
            <a:fillRect/>
          </a:stretch>
        </p:blipFill>
        <p:spPr bwMode="auto">
          <a:xfrm>
            <a:off x="533400" y="3048000"/>
            <a:ext cx="2971800" cy="2705100"/>
          </a:xfrm>
          <a:prstGeom prst="rect">
            <a:avLst/>
          </a:prstGeom>
          <a:noFill/>
        </p:spPr>
      </p:pic>
    </p:spTree>
    <p:extLst>
      <p:ext uri="{BB962C8B-B14F-4D97-AF65-F5344CB8AC3E}">
        <p14:creationId xmlns:p14="http://schemas.microsoft.com/office/powerpoint/2010/main" val="343337820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03429" name="Picture 5"/>
          <p:cNvPicPr>
            <a:picLocks noChangeAspect="1" noChangeArrowheads="1"/>
          </p:cNvPicPr>
          <p:nvPr/>
        </p:nvPicPr>
        <p:blipFill>
          <a:blip r:embed="rId3" cstate="print"/>
          <a:srcRect/>
          <a:stretch>
            <a:fillRect/>
          </a:stretch>
        </p:blipFill>
        <p:spPr bwMode="auto">
          <a:xfrm>
            <a:off x="6097176" y="1752600"/>
            <a:ext cx="2894424" cy="3935005"/>
          </a:xfrm>
          <a:prstGeom prst="rect">
            <a:avLst/>
          </a:prstGeom>
          <a:noFill/>
          <a:ln w="9525">
            <a:noFill/>
            <a:miter lim="800000"/>
            <a:headEnd/>
            <a:tailEnd/>
          </a:ln>
          <a:effectLst/>
        </p:spPr>
      </p:pic>
      <p:sp>
        <p:nvSpPr>
          <p:cNvPr id="103430" name="Text Box 6"/>
          <p:cNvSpPr txBox="1">
            <a:spLocks noChangeArrowheads="1"/>
          </p:cNvSpPr>
          <p:nvPr/>
        </p:nvSpPr>
        <p:spPr bwMode="auto">
          <a:xfrm>
            <a:off x="457200" y="1478340"/>
            <a:ext cx="5257800" cy="1477328"/>
          </a:xfrm>
          <a:prstGeom prst="rect">
            <a:avLst/>
          </a:prstGeom>
          <a:noFill/>
          <a:ln w="9525">
            <a:noFill/>
            <a:miter lim="800000"/>
            <a:headEnd/>
            <a:tailEnd/>
          </a:ln>
          <a:effectLst/>
        </p:spPr>
        <p:txBody>
          <a:bodyPr wrap="square">
            <a:spAutoFit/>
          </a:bodyPr>
          <a:lstStyle/>
          <a:p>
            <a:pPr algn="just">
              <a:lnSpc>
                <a:spcPct val="150000"/>
              </a:lnSpc>
              <a:spcBef>
                <a:spcPct val="50000"/>
              </a:spcBef>
            </a:pPr>
            <a:r>
              <a:rPr lang="en-US" altLang="zh-CN" sz="2000" dirty="0">
                <a:latin typeface="Times New Roman" pitchFamily="18" charset="0"/>
                <a:cs typeface="Times New Roman" pitchFamily="18" charset="0"/>
              </a:rPr>
              <a:t>A window air conditioner removes heat from a room, which is the cold reservoir, and deposits heat outdoors, which is the hot reservoir. </a:t>
            </a:r>
          </a:p>
        </p:txBody>
      </p:sp>
      <p:sp>
        <p:nvSpPr>
          <p:cNvPr id="5" name="Rectangle 4"/>
          <p:cNvSpPr txBox="1">
            <a:spLocks noChangeArrowheads="1"/>
          </p:cNvSpPr>
          <p:nvPr/>
        </p:nvSpPr>
        <p:spPr>
          <a:xfrm>
            <a:off x="457200" y="228600"/>
            <a:ext cx="8229600" cy="762000"/>
          </a:xfrm>
          <a:prstGeom prst="rect">
            <a:avLst/>
          </a:prstGeom>
        </p:spPr>
        <p:txBody>
          <a:bodyP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000" b="0" i="0" u="none" strike="noStrike" kern="1200" cap="none" spc="0" normalizeH="0" baseline="0" noProof="0" dirty="0" smtClean="0">
                <a:ln>
                  <a:noFill/>
                </a:ln>
                <a:solidFill>
                  <a:srgbClr val="006666"/>
                </a:solidFill>
                <a:effectLst/>
                <a:uLnTx/>
                <a:uFillTx/>
                <a:latin typeface="Times New Roman" pitchFamily="18" charset="0"/>
                <a:ea typeface="+mj-ea"/>
                <a:cs typeface="+mj-cs"/>
              </a:rPr>
              <a:t>Air Conditioners</a:t>
            </a:r>
            <a:endParaRPr kumimoji="0" lang="en-US" altLang="zh-CN" sz="4000" b="0" i="0" u="none" strike="noStrike" kern="1200" cap="none" spc="0" normalizeH="0" baseline="0" noProof="0" dirty="0">
              <a:ln>
                <a:noFill/>
              </a:ln>
              <a:solidFill>
                <a:srgbClr val="006666"/>
              </a:solidFill>
              <a:effectLst/>
              <a:uLnTx/>
              <a:uFillTx/>
              <a:latin typeface="Times New Roman" pitchFamily="18" charset="0"/>
              <a:ea typeface="+mj-ea"/>
              <a:cs typeface="+mj-cs"/>
            </a:endParaRPr>
          </a:p>
        </p:txBody>
      </p:sp>
      <p:sp>
        <p:nvSpPr>
          <p:cNvPr id="753668" name="AutoShape 4" descr="Image result for air conditioners work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53670" name="AutoShape 6" descr="Image result for air conditioners work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9" name="صورة 8" descr="aircon.jpg"/>
          <p:cNvPicPr>
            <a:picLocks noChangeAspect="1"/>
          </p:cNvPicPr>
          <p:nvPr/>
        </p:nvPicPr>
        <p:blipFill>
          <a:blip r:embed="rId4" cstate="print"/>
          <a:stretch>
            <a:fillRect/>
          </a:stretch>
        </p:blipFill>
        <p:spPr>
          <a:xfrm>
            <a:off x="304800" y="3082993"/>
            <a:ext cx="5638800" cy="2865394"/>
          </a:xfrm>
          <a:prstGeom prst="rect">
            <a:avLst/>
          </a:prstGeom>
        </p:spPr>
      </p:pic>
    </p:spTree>
    <p:extLst>
      <p:ext uri="{BB962C8B-B14F-4D97-AF65-F5344CB8AC3E}">
        <p14:creationId xmlns:p14="http://schemas.microsoft.com/office/powerpoint/2010/main" val="39210327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4" name="Rectangle 4"/>
          <p:cNvSpPr txBox="1">
            <a:spLocks noChangeArrowheads="1"/>
          </p:cNvSpPr>
          <p:nvPr/>
        </p:nvSpPr>
        <p:spPr>
          <a:xfrm>
            <a:off x="304800" y="152400"/>
            <a:ext cx="8229600" cy="1143000"/>
          </a:xfrm>
          <a:prstGeom prst="rect">
            <a:avLst/>
          </a:prstGeom>
        </p:spPr>
        <p:txBody>
          <a:bodyP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000" b="0" i="0" u="none" strike="noStrike" kern="1200" cap="none" spc="0" normalizeH="0" baseline="0" noProof="0" dirty="0" smtClean="0">
                <a:ln>
                  <a:noFill/>
                </a:ln>
                <a:solidFill>
                  <a:srgbClr val="006666"/>
                </a:solidFill>
                <a:effectLst/>
                <a:uLnTx/>
                <a:uFillTx/>
                <a:latin typeface="Times New Roman" pitchFamily="18" charset="0"/>
                <a:ea typeface="+mj-ea"/>
                <a:cs typeface="+mj-cs"/>
              </a:rPr>
              <a:t>Efficiency of Refrigerators, and</a:t>
            </a:r>
            <a:r>
              <a:rPr kumimoji="0" lang="en-US" altLang="zh-CN" sz="4000" b="0" i="0" u="none" strike="noStrike" kern="1200" cap="none" spc="0" normalizeH="0" noProof="0" dirty="0" smtClean="0">
                <a:ln>
                  <a:noFill/>
                </a:ln>
                <a:solidFill>
                  <a:srgbClr val="006666"/>
                </a:solidFill>
                <a:effectLst/>
                <a:uLnTx/>
                <a:uFillTx/>
                <a:latin typeface="Times New Roman" pitchFamily="18" charset="0"/>
                <a:ea typeface="+mj-ea"/>
                <a:cs typeface="+mj-cs"/>
              </a:rPr>
              <a:t> Air Conditioner</a:t>
            </a:r>
            <a:endParaRPr kumimoji="0" lang="en-US" altLang="zh-CN" sz="4000" b="0" i="0" u="none" strike="noStrike" kern="1200" cap="none" spc="0" normalizeH="0" baseline="0" noProof="0" dirty="0">
              <a:ln>
                <a:noFill/>
              </a:ln>
              <a:solidFill>
                <a:srgbClr val="006666"/>
              </a:solidFill>
              <a:effectLst/>
              <a:uLnTx/>
              <a:uFillTx/>
              <a:latin typeface="Times New Roman" pitchFamily="18" charset="0"/>
              <a:ea typeface="+mj-ea"/>
              <a:cs typeface="+mj-cs"/>
            </a:endParaRPr>
          </a:p>
        </p:txBody>
      </p:sp>
      <p:sp>
        <p:nvSpPr>
          <p:cNvPr id="751617" name="Rectangle 1"/>
          <p:cNvSpPr>
            <a:spLocks noChangeArrowheads="1"/>
          </p:cNvSpPr>
          <p:nvPr/>
        </p:nvSpPr>
        <p:spPr bwMode="auto">
          <a:xfrm>
            <a:off x="533400" y="1556266"/>
            <a:ext cx="7924800"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coefficient of performance (K) of a refrigerator/air</a:t>
            </a:r>
            <a:r>
              <a:rPr kumimoji="0" lang="en-GB" sz="20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conditioner</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GB"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K = Q</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C</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/W</a:t>
            </a:r>
            <a:endParaRPr kumimoji="0" lang="en-GB"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Low" defTabSz="914400" rtl="0" eaLnBrk="0" fontAlgn="base" latinLnBrk="0" hangingPunct="0">
              <a:lnSpc>
                <a:spcPct val="2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Q</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C</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Q</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H</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C</a:t>
            </a:r>
            <a:endParaRPr kumimoji="0" lang="en-GB"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751618" name="Rectangle 2"/>
          <p:cNvSpPr>
            <a:spLocks noChangeArrowheads="1"/>
          </p:cNvSpPr>
          <p:nvPr/>
        </p:nvSpPr>
        <p:spPr bwMode="auto">
          <a:xfrm>
            <a:off x="2819400" y="2286000"/>
            <a:ext cx="2743200" cy="129540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2730266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12644" name="Picture 4"/>
          <p:cNvPicPr>
            <a:picLocks noChangeAspect="1" noChangeArrowheads="1"/>
          </p:cNvPicPr>
          <p:nvPr/>
        </p:nvPicPr>
        <p:blipFill>
          <a:blip r:embed="rId3" cstate="print"/>
          <a:srcRect/>
          <a:stretch>
            <a:fillRect/>
          </a:stretch>
        </p:blipFill>
        <p:spPr bwMode="auto">
          <a:xfrm>
            <a:off x="5715000" y="1295400"/>
            <a:ext cx="3276600" cy="4953000"/>
          </a:xfrm>
          <a:prstGeom prst="rect">
            <a:avLst/>
          </a:prstGeom>
          <a:noFill/>
          <a:ln w="9525">
            <a:noFill/>
            <a:miter lim="800000"/>
            <a:headEnd/>
            <a:tailEnd/>
          </a:ln>
          <a:effectLst/>
        </p:spPr>
      </p:pic>
      <p:sp>
        <p:nvSpPr>
          <p:cNvPr id="112645" name="Text Box 5"/>
          <p:cNvSpPr txBox="1">
            <a:spLocks noChangeArrowheads="1"/>
          </p:cNvSpPr>
          <p:nvPr/>
        </p:nvSpPr>
        <p:spPr bwMode="auto">
          <a:xfrm>
            <a:off x="533400" y="1238071"/>
            <a:ext cx="4800600" cy="1200329"/>
          </a:xfrm>
          <a:prstGeom prst="rect">
            <a:avLst/>
          </a:prstGeom>
          <a:noFill/>
          <a:ln w="9525">
            <a:noFill/>
            <a:miter lim="800000"/>
            <a:headEnd/>
            <a:tailEnd/>
          </a:ln>
          <a:effectLst/>
        </p:spPr>
        <p:txBody>
          <a:bodyPr wrap="square">
            <a:spAutoFit/>
          </a:bodyPr>
          <a:lstStyle/>
          <a:p>
            <a:pPr algn="just">
              <a:spcBef>
                <a:spcPct val="50000"/>
              </a:spcBef>
            </a:pPr>
            <a:r>
              <a:rPr lang="en-US" altLang="zh-CN" sz="2400" dirty="0">
                <a:latin typeface="Times New Roman" pitchFamily="18" charset="0"/>
                <a:cs typeface="Times New Roman" pitchFamily="18" charset="0"/>
              </a:rPr>
              <a:t>In a heat pump the cold reservoir is the wintry outdoors, and the hot reservoir is the inside of the house. </a:t>
            </a:r>
          </a:p>
        </p:txBody>
      </p:sp>
      <p:sp>
        <p:nvSpPr>
          <p:cNvPr id="7" name="Rectangle 4"/>
          <p:cNvSpPr txBox="1">
            <a:spLocks noChangeArrowheads="1"/>
          </p:cNvSpPr>
          <p:nvPr/>
        </p:nvSpPr>
        <p:spPr>
          <a:xfrm>
            <a:off x="457200" y="0"/>
            <a:ext cx="8229600" cy="1143000"/>
          </a:xfrm>
          <a:prstGeom prst="rect">
            <a:avLst/>
          </a:prstGeom>
        </p:spPr>
        <p:txBody>
          <a:bodyP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000" b="0" i="0" u="none" strike="noStrike" kern="1200" cap="none" spc="0" normalizeH="0" baseline="0" noProof="0" dirty="0" smtClean="0">
                <a:ln>
                  <a:noFill/>
                </a:ln>
                <a:solidFill>
                  <a:srgbClr val="006666"/>
                </a:solidFill>
                <a:effectLst/>
                <a:uLnTx/>
                <a:uFillTx/>
                <a:latin typeface="Times New Roman" pitchFamily="18" charset="0"/>
                <a:ea typeface="+mj-ea"/>
                <a:cs typeface="+mj-cs"/>
              </a:rPr>
              <a:t>Heat Pumps </a:t>
            </a:r>
            <a:endParaRPr kumimoji="0" lang="en-US" altLang="zh-CN" sz="4000" b="0" i="0" u="none" strike="noStrike" kern="1200" cap="none" spc="0" normalizeH="0" baseline="0" noProof="0" dirty="0">
              <a:ln>
                <a:noFill/>
              </a:ln>
              <a:solidFill>
                <a:srgbClr val="006666"/>
              </a:solidFill>
              <a:effectLst/>
              <a:uLnTx/>
              <a:uFillTx/>
              <a:latin typeface="Times New Roman" pitchFamily="18" charset="0"/>
              <a:ea typeface="+mj-ea"/>
              <a:cs typeface="+mj-cs"/>
            </a:endParaRPr>
          </a:p>
        </p:txBody>
      </p:sp>
      <p:pic>
        <p:nvPicPr>
          <p:cNvPr id="9" name="Picture 5"/>
          <p:cNvPicPr>
            <a:picLocks noChangeAspect="1" noChangeArrowheads="1"/>
          </p:cNvPicPr>
          <p:nvPr/>
        </p:nvPicPr>
        <p:blipFill>
          <a:blip r:embed="rId4" cstate="print"/>
          <a:srcRect/>
          <a:stretch>
            <a:fillRect/>
          </a:stretch>
        </p:blipFill>
        <p:spPr bwMode="auto">
          <a:xfrm>
            <a:off x="685800" y="2895601"/>
            <a:ext cx="4495800" cy="2514600"/>
          </a:xfrm>
          <a:prstGeom prst="rect">
            <a:avLst/>
          </a:prstGeom>
          <a:noFill/>
          <a:ln w="9525">
            <a:noFill/>
            <a:miter lim="800000"/>
            <a:headEnd/>
            <a:tailEnd/>
          </a:ln>
          <a:effectLst/>
        </p:spPr>
      </p:pic>
      <p:sp>
        <p:nvSpPr>
          <p:cNvPr id="10" name="Text Box 6"/>
          <p:cNvSpPr txBox="1">
            <a:spLocks noChangeArrowheads="1"/>
          </p:cNvSpPr>
          <p:nvPr/>
        </p:nvSpPr>
        <p:spPr bwMode="auto">
          <a:xfrm>
            <a:off x="1219200" y="5486400"/>
            <a:ext cx="3886200" cy="584775"/>
          </a:xfrm>
          <a:prstGeom prst="rect">
            <a:avLst/>
          </a:prstGeom>
          <a:noFill/>
          <a:ln w="9525">
            <a:noFill/>
            <a:miter lim="800000"/>
            <a:headEnd/>
            <a:tailEnd/>
          </a:ln>
          <a:effectLst/>
        </p:spPr>
        <p:txBody>
          <a:bodyPr wrap="square">
            <a:spAutoFit/>
          </a:bodyPr>
          <a:lstStyle/>
          <a:p>
            <a:pPr>
              <a:spcBef>
                <a:spcPct val="50000"/>
              </a:spcBef>
            </a:pPr>
            <a:r>
              <a:rPr lang="en-US" altLang="zh-CN" sz="1600" dirty="0"/>
              <a:t>This conventional electric heating system is delivering 1000 J of heat to the living room. </a:t>
            </a:r>
          </a:p>
        </p:txBody>
      </p:sp>
    </p:spTree>
    <p:extLst>
      <p:ext uri="{BB962C8B-B14F-4D97-AF65-F5344CB8AC3E}">
        <p14:creationId xmlns:p14="http://schemas.microsoft.com/office/powerpoint/2010/main" val="23177906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19813" name="Picture 5" descr="math041"/>
          <p:cNvPicPr>
            <a:picLocks noChangeAspect="1" noChangeArrowheads="1"/>
          </p:cNvPicPr>
          <p:nvPr/>
        </p:nvPicPr>
        <p:blipFill>
          <a:blip r:embed="rId3" cstate="print">
            <a:lum bright="-54000" contrast="100000"/>
          </a:blip>
          <a:srcRect/>
          <a:stretch>
            <a:fillRect/>
          </a:stretch>
        </p:blipFill>
        <p:spPr bwMode="auto">
          <a:xfrm>
            <a:off x="1752600" y="3200400"/>
            <a:ext cx="6019800" cy="1214752"/>
          </a:xfrm>
          <a:prstGeom prst="rect">
            <a:avLst/>
          </a:prstGeom>
          <a:noFill/>
        </p:spPr>
      </p:pic>
      <p:sp>
        <p:nvSpPr>
          <p:cNvPr id="4" name="Rectangle 7"/>
          <p:cNvSpPr>
            <a:spLocks noChangeArrowheads="1"/>
          </p:cNvSpPr>
          <p:nvPr/>
        </p:nvSpPr>
        <p:spPr bwMode="auto">
          <a:xfrm>
            <a:off x="1620498" y="1981200"/>
            <a:ext cx="6075702" cy="523220"/>
          </a:xfrm>
          <a:prstGeom prst="rect">
            <a:avLst/>
          </a:prstGeom>
          <a:noFill/>
          <a:ln w="9525">
            <a:noFill/>
            <a:miter lim="800000"/>
            <a:headEnd/>
            <a:tailEnd/>
          </a:ln>
          <a:effectLst/>
        </p:spPr>
        <p:txBody>
          <a:bodyPr wrap="none" anchor="ctr">
            <a:spAutoFit/>
          </a:bodyPr>
          <a:lstStyle/>
          <a:p>
            <a:r>
              <a:rPr lang="en-US" altLang="zh-CN" sz="2800" b="1" i="1" dirty="0">
                <a:latin typeface="Arial" pitchFamily="34" charset="0"/>
              </a:rPr>
              <a:t>Q</a:t>
            </a:r>
            <a:r>
              <a:rPr lang="en-US" altLang="zh-CN" sz="2800" b="1" baseline="-30000" dirty="0">
                <a:latin typeface="Arial" pitchFamily="34" charset="0"/>
              </a:rPr>
              <a:t>H</a:t>
            </a:r>
            <a:r>
              <a:rPr lang="en-US" altLang="zh-CN" sz="2800" b="1" dirty="0">
                <a:latin typeface="Arial" pitchFamily="34" charset="0"/>
              </a:rPr>
              <a:t>  =  </a:t>
            </a:r>
            <a:r>
              <a:rPr lang="en-US" altLang="zh-CN" sz="2800" b="1" i="1" dirty="0">
                <a:latin typeface="Arial" pitchFamily="34" charset="0"/>
              </a:rPr>
              <a:t>W</a:t>
            </a:r>
            <a:r>
              <a:rPr lang="en-US" altLang="zh-CN" sz="2800" b="1" dirty="0">
                <a:latin typeface="Arial" pitchFamily="34" charset="0"/>
              </a:rPr>
              <a:t>  +  </a:t>
            </a:r>
            <a:r>
              <a:rPr lang="en-US" altLang="zh-CN" sz="2800" b="1" i="1" dirty="0">
                <a:latin typeface="Arial" pitchFamily="34" charset="0"/>
              </a:rPr>
              <a:t>Q</a:t>
            </a:r>
            <a:r>
              <a:rPr lang="en-US" altLang="zh-CN" sz="2800" b="1" baseline="-30000" dirty="0">
                <a:latin typeface="Arial" pitchFamily="34" charset="0"/>
              </a:rPr>
              <a:t>C</a:t>
            </a:r>
            <a:r>
              <a:rPr lang="en-US" altLang="zh-CN" sz="2800" b="1" dirty="0">
                <a:latin typeface="Arial" pitchFamily="34" charset="0"/>
              </a:rPr>
              <a:t> and </a:t>
            </a:r>
            <a:r>
              <a:rPr lang="en-US" altLang="zh-CN" sz="2800" b="1" i="1" dirty="0">
                <a:latin typeface="Arial" pitchFamily="34" charset="0"/>
              </a:rPr>
              <a:t>Q</a:t>
            </a:r>
            <a:r>
              <a:rPr lang="en-US" altLang="zh-CN" sz="2800" b="1" baseline="-30000" dirty="0">
                <a:latin typeface="Arial" pitchFamily="34" charset="0"/>
              </a:rPr>
              <a:t>C</a:t>
            </a:r>
            <a:r>
              <a:rPr lang="en-US" altLang="zh-CN" sz="2800" b="1" dirty="0">
                <a:latin typeface="Arial" pitchFamily="34" charset="0"/>
              </a:rPr>
              <a:t>/</a:t>
            </a:r>
            <a:r>
              <a:rPr lang="en-US" altLang="zh-CN" sz="2800" b="1" i="1" dirty="0">
                <a:latin typeface="Arial" pitchFamily="34" charset="0"/>
              </a:rPr>
              <a:t>Q</a:t>
            </a:r>
            <a:r>
              <a:rPr lang="en-US" altLang="zh-CN" sz="2800" b="1" baseline="-30000" dirty="0">
                <a:latin typeface="Arial" pitchFamily="34" charset="0"/>
              </a:rPr>
              <a:t>H</a:t>
            </a:r>
            <a:r>
              <a:rPr lang="en-US" altLang="zh-CN" sz="2800" b="1" dirty="0">
                <a:latin typeface="Arial" pitchFamily="34" charset="0"/>
              </a:rPr>
              <a:t>  =  </a:t>
            </a:r>
            <a:r>
              <a:rPr lang="en-US" altLang="zh-CN" sz="2800" b="1" i="1" dirty="0">
                <a:latin typeface="Arial" pitchFamily="34" charset="0"/>
              </a:rPr>
              <a:t>T</a:t>
            </a:r>
            <a:r>
              <a:rPr lang="en-US" altLang="zh-CN" sz="2800" b="1" baseline="-30000" dirty="0">
                <a:latin typeface="Arial" pitchFamily="34" charset="0"/>
              </a:rPr>
              <a:t>C</a:t>
            </a:r>
            <a:r>
              <a:rPr lang="en-US" altLang="zh-CN" sz="2800" b="1" dirty="0">
                <a:latin typeface="Arial" pitchFamily="34" charset="0"/>
              </a:rPr>
              <a:t>/</a:t>
            </a:r>
            <a:r>
              <a:rPr lang="en-US" altLang="zh-CN" sz="2800" b="1" i="1" dirty="0">
                <a:latin typeface="Arial" pitchFamily="34" charset="0"/>
              </a:rPr>
              <a:t>T</a:t>
            </a:r>
            <a:r>
              <a:rPr lang="en-US" altLang="zh-CN" sz="2800" b="1" baseline="-30000" dirty="0">
                <a:latin typeface="Arial" pitchFamily="34" charset="0"/>
              </a:rPr>
              <a:t>H</a:t>
            </a:r>
            <a:r>
              <a:rPr lang="en-US" altLang="zh-CN" sz="2800" b="1" dirty="0">
                <a:latin typeface="Arial" pitchFamily="34" charset="0"/>
              </a:rPr>
              <a:t> </a:t>
            </a:r>
          </a:p>
        </p:txBody>
      </p:sp>
      <p:sp>
        <p:nvSpPr>
          <p:cNvPr id="6" name="Rectangle 4"/>
          <p:cNvSpPr txBox="1">
            <a:spLocks noChangeArrowheads="1"/>
          </p:cNvSpPr>
          <p:nvPr/>
        </p:nvSpPr>
        <p:spPr>
          <a:xfrm>
            <a:off x="2819400" y="228600"/>
            <a:ext cx="3276600" cy="762000"/>
          </a:xfrm>
          <a:prstGeom prst="rect">
            <a:avLst/>
          </a:prstGeom>
        </p:spPr>
        <p:txBody>
          <a:bodyP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000" b="0" i="0" u="none" strike="noStrike" kern="1200" cap="none" spc="0" normalizeH="0" baseline="0" noProof="0" dirty="0" smtClean="0">
                <a:ln>
                  <a:noFill/>
                </a:ln>
                <a:solidFill>
                  <a:srgbClr val="006666"/>
                </a:solidFill>
                <a:effectLst/>
                <a:uLnTx/>
                <a:uFillTx/>
                <a:latin typeface="Times New Roman" pitchFamily="18" charset="0"/>
                <a:ea typeface="+mj-ea"/>
                <a:cs typeface="+mj-cs"/>
              </a:rPr>
              <a:t>Heat Pumps </a:t>
            </a:r>
            <a:endParaRPr kumimoji="0" lang="en-US" altLang="zh-CN" sz="4000" b="0" i="0" u="none" strike="noStrike" kern="1200" cap="none" spc="0" normalizeH="0" baseline="0" noProof="0" dirty="0">
              <a:ln>
                <a:noFill/>
              </a:ln>
              <a:solidFill>
                <a:srgbClr val="006666"/>
              </a:solidFill>
              <a:effectLst/>
              <a:uLnTx/>
              <a:uFillTx/>
              <a:latin typeface="Times New Roman" pitchFamily="18" charset="0"/>
              <a:ea typeface="+mj-ea"/>
              <a:cs typeface="+mj-cs"/>
            </a:endParaRPr>
          </a:p>
        </p:txBody>
      </p:sp>
    </p:spTree>
    <p:extLst>
      <p:ext uri="{BB962C8B-B14F-4D97-AF65-F5344CB8AC3E}">
        <p14:creationId xmlns:p14="http://schemas.microsoft.com/office/powerpoint/2010/main" val="372804263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4692" name="Rectangle 4"/>
          <p:cNvSpPr>
            <a:spLocks noGrp="1" noChangeArrowheads="1"/>
          </p:cNvSpPr>
          <p:nvPr>
            <p:ph type="title"/>
          </p:nvPr>
        </p:nvSpPr>
        <p:spPr>
          <a:xfrm>
            <a:off x="457200" y="-152400"/>
            <a:ext cx="8229600" cy="1143000"/>
          </a:xfrm>
        </p:spPr>
        <p:txBody>
          <a:bodyPr>
            <a:normAutofit/>
          </a:bodyPr>
          <a:lstStyle/>
          <a:p>
            <a:r>
              <a:rPr lang="en-US" altLang="zh-CN" sz="4000" i="1" dirty="0" smtClean="0">
                <a:solidFill>
                  <a:srgbClr val="006666"/>
                </a:solidFill>
                <a:latin typeface="Times New Roman" pitchFamily="18" charset="0"/>
              </a:rPr>
              <a:t>Example. </a:t>
            </a:r>
            <a:r>
              <a:rPr lang="en-US" altLang="zh-CN" sz="4000" dirty="0">
                <a:solidFill>
                  <a:srgbClr val="006666"/>
                </a:solidFill>
                <a:latin typeface="Times New Roman" pitchFamily="18" charset="0"/>
              </a:rPr>
              <a:t>  A Heat Pump</a:t>
            </a:r>
          </a:p>
        </p:txBody>
      </p:sp>
      <p:pic>
        <p:nvPicPr>
          <p:cNvPr id="114695" name="Picture 7" descr="math038"/>
          <p:cNvPicPr>
            <a:picLocks noGrp="1" noChangeAspect="1" noChangeArrowheads="1"/>
          </p:cNvPicPr>
          <p:nvPr>
            <p:ph sz="half" idx="1"/>
          </p:nvPr>
        </p:nvPicPr>
        <p:blipFill>
          <a:blip r:embed="rId3" cstate="print">
            <a:lum bright="-54000" contrast="100000"/>
          </a:blip>
          <a:srcRect/>
          <a:stretch>
            <a:fillRect/>
          </a:stretch>
        </p:blipFill>
        <p:spPr>
          <a:xfrm>
            <a:off x="1981200" y="3581400"/>
            <a:ext cx="5867400" cy="687770"/>
          </a:xfrm>
          <a:noFill/>
          <a:ln/>
        </p:spPr>
      </p:pic>
      <p:pic>
        <p:nvPicPr>
          <p:cNvPr id="114698" name="Picture 10" descr="math039"/>
          <p:cNvPicPr>
            <a:picLocks noGrp="1" noChangeAspect="1" noChangeArrowheads="1"/>
          </p:cNvPicPr>
          <p:nvPr>
            <p:ph sz="quarter" idx="2"/>
          </p:nvPr>
        </p:nvPicPr>
        <p:blipFill>
          <a:blip r:embed="rId4" cstate="print">
            <a:lum bright="-68000" contrast="100000"/>
          </a:blip>
          <a:srcRect/>
          <a:stretch>
            <a:fillRect/>
          </a:stretch>
        </p:blipFill>
        <p:spPr>
          <a:xfrm>
            <a:off x="1524000" y="4724400"/>
            <a:ext cx="6324600" cy="696913"/>
          </a:xfrm>
          <a:noFill/>
          <a:ln/>
        </p:spPr>
      </p:pic>
      <p:sp>
        <p:nvSpPr>
          <p:cNvPr id="114693" name="Text Box 5"/>
          <p:cNvSpPr txBox="1">
            <a:spLocks noChangeArrowheads="1"/>
          </p:cNvSpPr>
          <p:nvPr/>
        </p:nvSpPr>
        <p:spPr bwMode="auto">
          <a:xfrm>
            <a:off x="381000" y="892076"/>
            <a:ext cx="8382000" cy="2554545"/>
          </a:xfrm>
          <a:prstGeom prst="rect">
            <a:avLst/>
          </a:prstGeom>
          <a:noFill/>
          <a:ln w="9525">
            <a:noFill/>
            <a:miter lim="800000"/>
            <a:headEnd/>
            <a:tailEnd/>
          </a:ln>
          <a:effectLst/>
        </p:spPr>
        <p:txBody>
          <a:bodyPr wrap="square">
            <a:spAutoFit/>
          </a:bodyPr>
          <a:lstStyle/>
          <a:p>
            <a:pPr algn="just">
              <a:lnSpc>
                <a:spcPct val="200000"/>
              </a:lnSpc>
              <a:spcBef>
                <a:spcPct val="50000"/>
              </a:spcBef>
            </a:pPr>
            <a:r>
              <a:rPr lang="en-US" altLang="zh-CN" sz="2000" dirty="0">
                <a:latin typeface="Times New Roman" pitchFamily="18" charset="0"/>
                <a:cs typeface="Times New Roman" pitchFamily="18" charset="0"/>
              </a:rPr>
              <a:t>An ideal or Carnot heat pump is used to heat a house to a temperature of </a:t>
            </a:r>
            <a:r>
              <a:rPr lang="en-US" altLang="zh-CN" sz="2000" i="1" dirty="0">
                <a:latin typeface="Times New Roman" pitchFamily="18" charset="0"/>
                <a:cs typeface="Times New Roman" pitchFamily="18" charset="0"/>
              </a:rPr>
              <a:t>T</a:t>
            </a:r>
            <a:r>
              <a:rPr lang="en-US" altLang="zh-CN" sz="2000" baseline="-25000" dirty="0">
                <a:latin typeface="Times New Roman" pitchFamily="18" charset="0"/>
                <a:cs typeface="Times New Roman" pitchFamily="18" charset="0"/>
              </a:rPr>
              <a:t>H</a:t>
            </a:r>
            <a:r>
              <a:rPr lang="en-US" altLang="zh-CN" sz="2000" dirty="0">
                <a:latin typeface="Times New Roman" pitchFamily="18" charset="0"/>
                <a:cs typeface="Times New Roman" pitchFamily="18" charset="0"/>
              </a:rPr>
              <a:t> = 294 K (21 °C). How much work must be done by the pump to deliver </a:t>
            </a:r>
            <a:r>
              <a:rPr lang="en-US" altLang="zh-CN" sz="2000" i="1" dirty="0">
                <a:latin typeface="Times New Roman" pitchFamily="18" charset="0"/>
                <a:cs typeface="Times New Roman" pitchFamily="18" charset="0"/>
              </a:rPr>
              <a:t>Q</a:t>
            </a:r>
            <a:r>
              <a:rPr lang="en-US" altLang="zh-CN" sz="2000" baseline="-25000" dirty="0">
                <a:latin typeface="Times New Roman" pitchFamily="18" charset="0"/>
                <a:cs typeface="Times New Roman" pitchFamily="18" charset="0"/>
              </a:rPr>
              <a:t>H</a:t>
            </a:r>
            <a:r>
              <a:rPr lang="en-US" altLang="zh-CN" sz="2000" dirty="0">
                <a:latin typeface="Times New Roman" pitchFamily="18" charset="0"/>
                <a:cs typeface="Times New Roman" pitchFamily="18" charset="0"/>
              </a:rPr>
              <a:t> = 3350 J of heat into the house when the outdoor temperature </a:t>
            </a:r>
            <a:r>
              <a:rPr lang="en-US" altLang="zh-CN" sz="2000" i="1" dirty="0">
                <a:latin typeface="Times New Roman" pitchFamily="18" charset="0"/>
                <a:cs typeface="Times New Roman" pitchFamily="18" charset="0"/>
              </a:rPr>
              <a:t>T</a:t>
            </a:r>
            <a:r>
              <a:rPr lang="en-US" altLang="zh-CN" sz="2000" baseline="-25000" dirty="0">
                <a:latin typeface="Times New Roman" pitchFamily="18" charset="0"/>
                <a:cs typeface="Times New Roman" pitchFamily="18" charset="0"/>
              </a:rPr>
              <a:t>C</a:t>
            </a:r>
            <a:r>
              <a:rPr lang="en-US" altLang="zh-CN" sz="2000" dirty="0">
                <a:latin typeface="Times New Roman" pitchFamily="18" charset="0"/>
                <a:cs typeface="Times New Roman" pitchFamily="18" charset="0"/>
              </a:rPr>
              <a:t> is (a) 273 K (0 °C) and (b) 252 K (–21 °C)?</a:t>
            </a:r>
          </a:p>
        </p:txBody>
      </p:sp>
      <p:pic>
        <p:nvPicPr>
          <p:cNvPr id="114701" name="Picture 13" descr="math040"/>
          <p:cNvPicPr>
            <a:picLocks noGrp="1" noChangeAspect="1" noChangeArrowheads="1"/>
          </p:cNvPicPr>
          <p:nvPr>
            <p:ph sz="quarter" idx="3"/>
          </p:nvPr>
        </p:nvPicPr>
        <p:blipFill>
          <a:blip r:embed="rId5" cstate="print"/>
          <a:srcRect/>
          <a:stretch>
            <a:fillRect/>
          </a:stretch>
        </p:blipFill>
        <p:spPr>
          <a:xfrm>
            <a:off x="1524000" y="6019800"/>
            <a:ext cx="1905000" cy="520043"/>
          </a:xfrm>
          <a:noFill/>
          <a:ln/>
        </p:spPr>
      </p:pic>
      <p:sp>
        <p:nvSpPr>
          <p:cNvPr id="114703" name="Text Box 15"/>
          <p:cNvSpPr txBox="1">
            <a:spLocks noChangeArrowheads="1"/>
          </p:cNvSpPr>
          <p:nvPr/>
        </p:nvSpPr>
        <p:spPr bwMode="auto">
          <a:xfrm>
            <a:off x="762000" y="4883150"/>
            <a:ext cx="762000" cy="427038"/>
          </a:xfrm>
          <a:prstGeom prst="rect">
            <a:avLst/>
          </a:prstGeom>
          <a:noFill/>
          <a:ln w="9525">
            <a:noFill/>
            <a:miter lim="800000"/>
            <a:headEnd/>
            <a:tailEnd/>
          </a:ln>
          <a:effectLst/>
        </p:spPr>
        <p:txBody>
          <a:bodyPr>
            <a:spAutoFit/>
          </a:bodyPr>
          <a:lstStyle/>
          <a:p>
            <a:pPr>
              <a:spcBef>
                <a:spcPct val="50000"/>
              </a:spcBef>
            </a:pPr>
            <a:r>
              <a:rPr lang="en-US" altLang="zh-CN"/>
              <a:t>(a)</a:t>
            </a:r>
          </a:p>
        </p:txBody>
      </p:sp>
      <p:sp>
        <p:nvSpPr>
          <p:cNvPr id="114704" name="Text Box 16"/>
          <p:cNvSpPr txBox="1">
            <a:spLocks noChangeArrowheads="1"/>
          </p:cNvSpPr>
          <p:nvPr/>
        </p:nvSpPr>
        <p:spPr bwMode="auto">
          <a:xfrm>
            <a:off x="762000" y="6102350"/>
            <a:ext cx="762000" cy="427038"/>
          </a:xfrm>
          <a:prstGeom prst="rect">
            <a:avLst/>
          </a:prstGeom>
          <a:noFill/>
          <a:ln w="9525">
            <a:noFill/>
            <a:miter lim="800000"/>
            <a:headEnd/>
            <a:tailEnd/>
          </a:ln>
          <a:effectLst/>
        </p:spPr>
        <p:txBody>
          <a:bodyPr>
            <a:spAutoFit/>
          </a:bodyPr>
          <a:lstStyle/>
          <a:p>
            <a:pPr>
              <a:spcBef>
                <a:spcPct val="50000"/>
              </a:spcBef>
            </a:pPr>
            <a:r>
              <a:rPr lang="en-US" altLang="zh-CN"/>
              <a:t>(b)</a:t>
            </a:r>
          </a:p>
        </p:txBody>
      </p:sp>
    </p:spTree>
    <p:extLst>
      <p:ext uri="{BB962C8B-B14F-4D97-AF65-F5344CB8AC3E}">
        <p14:creationId xmlns:p14="http://schemas.microsoft.com/office/powerpoint/2010/main" val="322340632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20836" name="Rectangle 4"/>
          <p:cNvSpPr>
            <a:spLocks noGrp="1" noChangeArrowheads="1"/>
          </p:cNvSpPr>
          <p:nvPr>
            <p:ph type="title"/>
          </p:nvPr>
        </p:nvSpPr>
        <p:spPr>
          <a:xfrm>
            <a:off x="457200" y="0"/>
            <a:ext cx="8229600" cy="1143000"/>
          </a:xfrm>
        </p:spPr>
        <p:txBody>
          <a:bodyPr/>
          <a:lstStyle/>
          <a:p>
            <a:r>
              <a:rPr lang="en-US" altLang="zh-CN" dirty="0">
                <a:solidFill>
                  <a:srgbClr val="006666"/>
                </a:solidFill>
                <a:latin typeface="Times New Roman" pitchFamily="18" charset="0"/>
              </a:rPr>
              <a:t>Check Your </a:t>
            </a:r>
            <a:r>
              <a:rPr lang="en-US" altLang="zh-CN" dirty="0" smtClean="0">
                <a:solidFill>
                  <a:srgbClr val="006666"/>
                </a:solidFill>
                <a:latin typeface="Times New Roman" pitchFamily="18" charset="0"/>
              </a:rPr>
              <a:t>Understanding </a:t>
            </a:r>
            <a:endParaRPr lang="en-US" altLang="zh-CN" dirty="0">
              <a:solidFill>
                <a:srgbClr val="006666"/>
              </a:solidFill>
              <a:latin typeface="Times New Roman" pitchFamily="18" charset="0"/>
            </a:endParaRPr>
          </a:p>
        </p:txBody>
      </p:sp>
      <p:sp>
        <p:nvSpPr>
          <p:cNvPr id="120837" name="Text Box 5"/>
          <p:cNvSpPr txBox="1">
            <a:spLocks noChangeArrowheads="1"/>
          </p:cNvSpPr>
          <p:nvPr/>
        </p:nvSpPr>
        <p:spPr bwMode="auto">
          <a:xfrm>
            <a:off x="304800" y="1066800"/>
            <a:ext cx="8305800" cy="1687963"/>
          </a:xfrm>
          <a:prstGeom prst="rect">
            <a:avLst/>
          </a:prstGeom>
          <a:noFill/>
          <a:ln w="9525">
            <a:noFill/>
            <a:miter lim="800000"/>
            <a:headEnd/>
            <a:tailEnd/>
          </a:ln>
          <a:effectLst/>
        </p:spPr>
        <p:txBody>
          <a:bodyPr wrap="square">
            <a:spAutoFit/>
          </a:bodyPr>
          <a:lstStyle/>
          <a:p>
            <a:pPr algn="just">
              <a:lnSpc>
                <a:spcPct val="150000"/>
              </a:lnSpc>
              <a:spcBef>
                <a:spcPct val="50000"/>
              </a:spcBef>
            </a:pPr>
            <a:r>
              <a:rPr lang="en-US" altLang="zh-CN" sz="2400" dirty="0">
                <a:latin typeface="Times New Roman" pitchFamily="18" charset="0"/>
                <a:cs typeface="Times New Roman" pitchFamily="18" charset="0"/>
              </a:rPr>
              <a:t>Each drawing represents a hypothetical heat engine or a hypothetical heat pump and shows the corresponding heats and work. Only one is allowed in nature. Which is it?</a:t>
            </a:r>
          </a:p>
        </p:txBody>
      </p:sp>
      <p:pic>
        <p:nvPicPr>
          <p:cNvPr id="120840" name="Picture 8"/>
          <p:cNvPicPr>
            <a:picLocks noGrp="1" noChangeAspect="1" noChangeArrowheads="1"/>
          </p:cNvPicPr>
          <p:nvPr>
            <p:ph sz="half" idx="2"/>
          </p:nvPr>
        </p:nvPicPr>
        <p:blipFill>
          <a:blip r:embed="rId3" cstate="print"/>
          <a:srcRect/>
          <a:stretch>
            <a:fillRect/>
          </a:stretch>
        </p:blipFill>
        <p:spPr>
          <a:xfrm>
            <a:off x="152400" y="3048000"/>
            <a:ext cx="8915400" cy="2800350"/>
          </a:xfrm>
          <a:noFill/>
          <a:ln/>
        </p:spPr>
      </p:pic>
      <p:sp>
        <p:nvSpPr>
          <p:cNvPr id="120843" name="Text Box 11"/>
          <p:cNvSpPr txBox="1">
            <a:spLocks noChangeArrowheads="1"/>
          </p:cNvSpPr>
          <p:nvPr/>
        </p:nvSpPr>
        <p:spPr bwMode="auto">
          <a:xfrm>
            <a:off x="4267200" y="6096000"/>
            <a:ext cx="685800" cy="457200"/>
          </a:xfrm>
          <a:prstGeom prst="rect">
            <a:avLst/>
          </a:prstGeom>
          <a:noFill/>
          <a:ln w="9525">
            <a:noFill/>
            <a:miter lim="800000"/>
            <a:headEnd/>
            <a:tailEnd/>
          </a:ln>
          <a:effectLst/>
        </p:spPr>
        <p:txBody>
          <a:bodyPr>
            <a:spAutoFit/>
          </a:bodyPr>
          <a:lstStyle/>
          <a:p>
            <a:pPr>
              <a:spcBef>
                <a:spcPct val="50000"/>
              </a:spcBef>
            </a:pPr>
            <a:r>
              <a:rPr lang="en-US" altLang="zh-CN" sz="2400" b="1">
                <a:solidFill>
                  <a:srgbClr val="990033"/>
                </a:solidFill>
              </a:rPr>
              <a:t>(c)</a:t>
            </a:r>
          </a:p>
        </p:txBody>
      </p:sp>
    </p:spTree>
    <p:extLst>
      <p:ext uri="{BB962C8B-B14F-4D97-AF65-F5344CB8AC3E}">
        <p14:creationId xmlns:p14="http://schemas.microsoft.com/office/powerpoint/2010/main" val="187018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0843"/>
                                        </p:tgtEl>
                                        <p:attrNameLst>
                                          <p:attrName>style.visibility</p:attrName>
                                        </p:attrNameLst>
                                      </p:cBhvr>
                                      <p:to>
                                        <p:strVal val="visible"/>
                                      </p:to>
                                    </p:set>
                                    <p:animEffect transition="in" filter="randombar(horizontal)">
                                      <p:cBhvr>
                                        <p:cTn id="7" dur="500"/>
                                        <p:tgtEl>
                                          <p:spTgt spid="120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5122" name="Rectangle 2"/>
          <p:cNvSpPr>
            <a:spLocks noGrp="1" noChangeArrowheads="1"/>
          </p:cNvSpPr>
          <p:nvPr>
            <p:ph type="title"/>
          </p:nvPr>
        </p:nvSpPr>
        <p:spPr>
          <a:xfrm>
            <a:off x="0" y="-152400"/>
            <a:ext cx="9144000" cy="1143000"/>
          </a:xfrm>
        </p:spPr>
        <p:txBody>
          <a:bodyPr>
            <a:normAutofit/>
          </a:bodyPr>
          <a:lstStyle/>
          <a:p>
            <a:pPr eaLnBrk="1" hangingPunct="1"/>
            <a:r>
              <a:rPr lang="en-US" altLang="en-US" sz="4000" b="1" dirty="0" smtClean="0">
                <a:solidFill>
                  <a:schemeClr val="accent3">
                    <a:lumMod val="75000"/>
                  </a:schemeClr>
                </a:solidFill>
                <a:latin typeface="Times New Roman" pitchFamily="18" charset="0"/>
                <a:cs typeface="Times New Roman" pitchFamily="18" charset="0"/>
              </a:rPr>
              <a:t>Spontaneous Processes</a:t>
            </a:r>
          </a:p>
        </p:txBody>
      </p:sp>
      <p:sp>
        <p:nvSpPr>
          <p:cNvPr id="5123" name="Rectangle 4"/>
          <p:cNvSpPr>
            <a:spLocks noGrp="1" noChangeArrowheads="1"/>
          </p:cNvSpPr>
          <p:nvPr>
            <p:ph type="body" sz="half" idx="2"/>
          </p:nvPr>
        </p:nvSpPr>
        <p:spPr>
          <a:xfrm>
            <a:off x="4953000" y="1447800"/>
            <a:ext cx="3505200" cy="4114800"/>
          </a:xfrm>
        </p:spPr>
        <p:txBody>
          <a:bodyPr>
            <a:normAutofit/>
          </a:bodyPr>
          <a:lstStyle/>
          <a:p>
            <a:pPr marL="338138" lvl="1" indent="-223838" eaLnBrk="1" hangingPunct="1">
              <a:lnSpc>
                <a:spcPct val="200000"/>
              </a:lnSpc>
              <a:buFontTx/>
              <a:buNone/>
            </a:pPr>
            <a:r>
              <a:rPr lang="en-US" altLang="en-US" sz="2400" dirty="0" smtClean="0">
                <a:latin typeface="Times New Roman" pitchFamily="18" charset="0"/>
                <a:cs typeface="Times New Roman" pitchFamily="18" charset="0"/>
              </a:rPr>
              <a:t>	Processes that are spontaneous in one direction are </a:t>
            </a:r>
            <a:r>
              <a:rPr lang="en-US" altLang="en-US" sz="2400" dirty="0" err="1" smtClean="0">
                <a:latin typeface="Times New Roman" pitchFamily="18" charset="0"/>
                <a:cs typeface="Times New Roman" pitchFamily="18" charset="0"/>
              </a:rPr>
              <a:t>nonspontaneous</a:t>
            </a:r>
            <a:r>
              <a:rPr lang="en-US" altLang="en-US" sz="2400" dirty="0" smtClean="0">
                <a:latin typeface="Times New Roman" pitchFamily="18" charset="0"/>
                <a:cs typeface="Times New Roman" pitchFamily="18" charset="0"/>
              </a:rPr>
              <a:t> in the reverse direction.</a:t>
            </a:r>
          </a:p>
        </p:txBody>
      </p:sp>
      <p:pic>
        <p:nvPicPr>
          <p:cNvPr id="5124" name="Picture 5" descr="19_02"/>
          <p:cNvPicPr>
            <a:picLocks noGrp="1" noChangeAspect="1" noChangeArrowheads="1"/>
          </p:cNvPicPr>
          <p:nvPr>
            <p:ph sz="half" idx="1"/>
          </p:nvPr>
        </p:nvPicPr>
        <p:blipFill>
          <a:blip r:embed="rId3" cstate="print"/>
          <a:srcRect b="4083"/>
          <a:stretch>
            <a:fillRect/>
          </a:stretch>
        </p:blipFill>
        <p:spPr>
          <a:xfrm>
            <a:off x="838200" y="1219200"/>
            <a:ext cx="4038600" cy="5257800"/>
          </a:xfrm>
        </p:spPr>
      </p:pic>
    </p:spTree>
    <p:extLst>
      <p:ext uri="{BB962C8B-B14F-4D97-AF65-F5344CB8AC3E}">
        <p14:creationId xmlns:p14="http://schemas.microsoft.com/office/powerpoint/2010/main" val="4079636754"/>
      </p:ext>
    </p:extLst>
  </p:cSld>
  <p:clrMapOvr>
    <a:masterClrMapping/>
  </p:clrMapOvr>
  <p:transition spd="slow">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30052" name="Rectangle 4"/>
          <p:cNvSpPr>
            <a:spLocks noGrp="1" noChangeArrowheads="1"/>
          </p:cNvSpPr>
          <p:nvPr>
            <p:ph type="title"/>
          </p:nvPr>
        </p:nvSpPr>
        <p:spPr/>
        <p:txBody>
          <a:bodyPr>
            <a:normAutofit fontScale="90000"/>
          </a:bodyPr>
          <a:lstStyle/>
          <a:p>
            <a:r>
              <a:rPr lang="en-US" altLang="zh-CN" sz="4000" i="1" dirty="0" smtClean="0">
                <a:solidFill>
                  <a:srgbClr val="006666"/>
                </a:solidFill>
                <a:latin typeface="Times New Roman" pitchFamily="18" charset="0"/>
              </a:rPr>
              <a:t>Example.</a:t>
            </a:r>
            <a:r>
              <a:rPr lang="en-US" altLang="zh-CN" sz="4000" dirty="0">
                <a:solidFill>
                  <a:srgbClr val="006666"/>
                </a:solidFill>
                <a:latin typeface="Times New Roman" pitchFamily="18" charset="0"/>
              </a:rPr>
              <a:t>  The Entropy of the Universe Increases </a:t>
            </a:r>
          </a:p>
        </p:txBody>
      </p:sp>
      <p:pic>
        <p:nvPicPr>
          <p:cNvPr id="130055" name="Picture 7"/>
          <p:cNvPicPr>
            <a:picLocks noGrp="1" noChangeAspect="1" noChangeArrowheads="1"/>
          </p:cNvPicPr>
          <p:nvPr>
            <p:ph sz="half" idx="2"/>
          </p:nvPr>
        </p:nvPicPr>
        <p:blipFill>
          <a:blip r:embed="rId3" cstate="print"/>
          <a:srcRect/>
          <a:stretch>
            <a:fillRect/>
          </a:stretch>
        </p:blipFill>
        <p:spPr>
          <a:xfrm>
            <a:off x="609600" y="2057400"/>
            <a:ext cx="3886200" cy="3532188"/>
          </a:xfrm>
          <a:noFill/>
          <a:ln/>
        </p:spPr>
      </p:pic>
      <p:sp>
        <p:nvSpPr>
          <p:cNvPr id="130058" name="Text Box 10"/>
          <p:cNvSpPr txBox="1">
            <a:spLocks noChangeArrowheads="1"/>
          </p:cNvSpPr>
          <p:nvPr/>
        </p:nvSpPr>
        <p:spPr bwMode="auto">
          <a:xfrm>
            <a:off x="4953000" y="1981200"/>
            <a:ext cx="3810000" cy="3785652"/>
          </a:xfrm>
          <a:prstGeom prst="rect">
            <a:avLst/>
          </a:prstGeom>
          <a:noFill/>
          <a:ln w="9525">
            <a:noFill/>
            <a:miter lim="800000"/>
            <a:headEnd/>
            <a:tailEnd/>
          </a:ln>
          <a:effectLst/>
        </p:spPr>
        <p:txBody>
          <a:bodyPr wrap="square">
            <a:spAutoFit/>
          </a:bodyPr>
          <a:lstStyle/>
          <a:p>
            <a:pPr algn="just">
              <a:lnSpc>
                <a:spcPct val="150000"/>
              </a:lnSpc>
              <a:spcBef>
                <a:spcPct val="50000"/>
              </a:spcBef>
            </a:pPr>
            <a:r>
              <a:rPr lang="en-US" altLang="zh-CN" sz="2000" dirty="0">
                <a:latin typeface="Times New Roman" pitchFamily="18" charset="0"/>
                <a:cs typeface="Times New Roman" pitchFamily="18" charset="0"/>
              </a:rPr>
              <a:t>1200 J of heat flow spontaneously through a copper rod from a hot reservoir at 650 K to a cold reservoir at 350 K. Determine the amount by which this irreversible process changes the entropy of the universe, assuming that no other changes occur. </a:t>
            </a:r>
          </a:p>
        </p:txBody>
      </p:sp>
    </p:spTree>
    <p:extLst>
      <p:ext uri="{BB962C8B-B14F-4D97-AF65-F5344CB8AC3E}">
        <p14:creationId xmlns:p14="http://schemas.microsoft.com/office/powerpoint/2010/main" val="1219406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34149" name="Picture 5" descr="math044"/>
          <p:cNvPicPr>
            <a:picLocks noChangeAspect="1" noChangeArrowheads="1"/>
          </p:cNvPicPr>
          <p:nvPr/>
        </p:nvPicPr>
        <p:blipFill>
          <a:blip r:embed="rId3" cstate="print">
            <a:lum bright="-72000" contrast="100000"/>
          </a:blip>
          <a:srcRect/>
          <a:stretch>
            <a:fillRect/>
          </a:stretch>
        </p:blipFill>
        <p:spPr bwMode="auto">
          <a:xfrm>
            <a:off x="762000" y="2209800"/>
            <a:ext cx="7543800" cy="1355725"/>
          </a:xfrm>
          <a:prstGeom prst="rect">
            <a:avLst/>
          </a:prstGeom>
          <a:noFill/>
        </p:spPr>
      </p:pic>
      <p:sp>
        <p:nvSpPr>
          <p:cNvPr id="134150" name="Text Box 6"/>
          <p:cNvSpPr txBox="1">
            <a:spLocks noChangeArrowheads="1"/>
          </p:cNvSpPr>
          <p:nvPr/>
        </p:nvSpPr>
        <p:spPr bwMode="auto">
          <a:xfrm>
            <a:off x="990600" y="4419600"/>
            <a:ext cx="7391400" cy="400110"/>
          </a:xfrm>
          <a:prstGeom prst="rect">
            <a:avLst/>
          </a:prstGeom>
          <a:noFill/>
          <a:ln w="9525">
            <a:noFill/>
            <a:miter lim="800000"/>
            <a:headEnd/>
            <a:tailEnd/>
          </a:ln>
          <a:effectLst/>
        </p:spPr>
        <p:txBody>
          <a:bodyPr>
            <a:spAutoFit/>
          </a:bodyPr>
          <a:lstStyle/>
          <a:p>
            <a:pPr>
              <a:spcBef>
                <a:spcPct val="50000"/>
              </a:spcBef>
            </a:pPr>
            <a:r>
              <a:rPr lang="en-US" altLang="zh-CN" sz="2000" b="1" i="1">
                <a:solidFill>
                  <a:srgbClr val="000066"/>
                </a:solidFill>
                <a:latin typeface="Times New Roman" pitchFamily="18" charset="0"/>
                <a:cs typeface="Times New Roman" pitchFamily="18" charset="0"/>
              </a:rPr>
              <a:t>Any irreversible process increases the entropy of the universe.</a:t>
            </a:r>
            <a:r>
              <a:rPr lang="en-US" altLang="zh-CN" sz="2000">
                <a:latin typeface="Times New Roman" pitchFamily="18" charset="0"/>
                <a:cs typeface="Times New Roman" pitchFamily="18" charset="0"/>
              </a:rPr>
              <a:t> </a:t>
            </a:r>
          </a:p>
        </p:txBody>
      </p:sp>
    </p:spTree>
    <p:extLst>
      <p:ext uri="{BB962C8B-B14F-4D97-AF65-F5344CB8AC3E}">
        <p14:creationId xmlns:p14="http://schemas.microsoft.com/office/powerpoint/2010/main" val="390905506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a:blip r:embed="rId4" cstate="print"/>
          <a:srcRect/>
          <a:stretch>
            <a:fillRect/>
          </a:stretch>
        </p:blipFill>
        <p:spPr bwMode="auto">
          <a:xfrm>
            <a:off x="0" y="0"/>
            <a:ext cx="9177276" cy="6858000"/>
          </a:xfrm>
          <a:prstGeom prst="rect">
            <a:avLst/>
          </a:prstGeom>
          <a:noFill/>
          <a:ln w="9525">
            <a:noFill/>
            <a:miter lim="800000"/>
            <a:headEnd/>
            <a:tailEnd/>
          </a:ln>
        </p:spPr>
      </p:pic>
      <p:sp>
        <p:nvSpPr>
          <p:cNvPr id="7" name="Rectangle 6"/>
          <p:cNvSpPr/>
          <p:nvPr/>
        </p:nvSpPr>
        <p:spPr>
          <a:xfrm>
            <a:off x="357188" y="228600"/>
            <a:ext cx="8215312" cy="461963"/>
          </a:xfrm>
          <a:prstGeom prst="rect">
            <a:avLst/>
          </a:prstGeom>
          <a:solidFill>
            <a:schemeClr val="accent3">
              <a:lumMod val="60000"/>
              <a:lumOff val="40000"/>
            </a:schemeClr>
          </a:solidFill>
          <a:ln>
            <a:solidFill>
              <a:schemeClr val="bg1"/>
            </a:solidFill>
          </a:ln>
        </p:spPr>
        <p:txBody>
          <a:bodyPr anchor="ctr">
            <a:spAutoFit/>
          </a:bodyPr>
          <a:lstStyle/>
          <a:p>
            <a:pPr fontAlgn="auto">
              <a:spcBef>
                <a:spcPts val="0"/>
              </a:spcBef>
              <a:spcAft>
                <a:spcPts val="0"/>
              </a:spcAft>
              <a:defRPr/>
            </a:pPr>
            <a:r>
              <a:rPr lang="en-US" sz="2400" dirty="0">
                <a:solidFill>
                  <a:schemeClr val="accent2">
                    <a:lumMod val="50000"/>
                  </a:schemeClr>
                </a:solidFill>
                <a:latin typeface="Arial Rounded MT Bold" pitchFamily="34" charset="0"/>
                <a:cs typeface="+mn-cs"/>
              </a:rPr>
              <a:t>Example </a:t>
            </a:r>
            <a:endParaRPr lang="en-MY" sz="2400" dirty="0">
              <a:solidFill>
                <a:schemeClr val="accent2">
                  <a:lumMod val="50000"/>
                </a:schemeClr>
              </a:solidFill>
              <a:latin typeface="Arial Rounded MT Bold" pitchFamily="34" charset="0"/>
              <a:cs typeface="+mn-cs"/>
            </a:endParaRPr>
          </a:p>
        </p:txBody>
      </p:sp>
      <p:sp>
        <p:nvSpPr>
          <p:cNvPr id="8" name="Rectangle 8"/>
          <p:cNvSpPr>
            <a:spLocks noChangeArrowheads="1"/>
          </p:cNvSpPr>
          <p:nvPr/>
        </p:nvSpPr>
        <p:spPr bwMode="auto">
          <a:xfrm>
            <a:off x="428625" y="1331913"/>
            <a:ext cx="3357563" cy="4154487"/>
          </a:xfrm>
          <a:prstGeom prst="rect">
            <a:avLst/>
          </a:prstGeom>
          <a:solidFill>
            <a:schemeClr val="accent6">
              <a:lumMod val="20000"/>
              <a:lumOff val="80000"/>
            </a:schemeClr>
          </a:solidFill>
          <a:ln w="9525">
            <a:solidFill>
              <a:schemeClr val="accent3">
                <a:lumMod val="50000"/>
              </a:schemeClr>
            </a:solidFill>
            <a:miter lim="800000"/>
            <a:headEnd/>
            <a:tailEnd/>
          </a:ln>
        </p:spPr>
        <p:txBody>
          <a:bodyPr>
            <a:spAutoFit/>
          </a:bodyPr>
          <a:lstStyle/>
          <a:p>
            <a:pPr algn="just" fontAlgn="auto">
              <a:lnSpc>
                <a:spcPct val="120000"/>
              </a:lnSpc>
              <a:spcBef>
                <a:spcPts val="0"/>
              </a:spcBef>
              <a:spcAft>
                <a:spcPts val="0"/>
              </a:spcAft>
              <a:defRPr/>
            </a:pPr>
            <a:r>
              <a:rPr lang="en-US" sz="2200" dirty="0">
                <a:latin typeface="Century Schoolbook" pitchFamily="18" charset="0"/>
                <a:cs typeface="+mn-cs"/>
              </a:rPr>
              <a:t>A steam power plant produces 50 MW of net work while burning fuel to produce 150 MW of heat energy at the high temperature. Determine the cycle thermal efficiency and the heat rejected by the cycle to the surroundings.</a:t>
            </a:r>
          </a:p>
        </p:txBody>
      </p:sp>
      <p:sp>
        <p:nvSpPr>
          <p:cNvPr id="6155" name="TextBox 12"/>
          <p:cNvSpPr txBox="1">
            <a:spLocks noChangeArrowheads="1"/>
          </p:cNvSpPr>
          <p:nvPr/>
        </p:nvSpPr>
        <p:spPr bwMode="auto">
          <a:xfrm>
            <a:off x="4643438" y="857250"/>
            <a:ext cx="3071812" cy="369888"/>
          </a:xfrm>
          <a:prstGeom prst="rect">
            <a:avLst/>
          </a:prstGeom>
          <a:noFill/>
          <a:ln w="9525">
            <a:noFill/>
            <a:miter lim="800000"/>
            <a:headEnd/>
            <a:tailEnd/>
          </a:ln>
        </p:spPr>
        <p:txBody>
          <a:bodyPr>
            <a:spAutoFit/>
          </a:bodyPr>
          <a:lstStyle/>
          <a:p>
            <a:r>
              <a:rPr lang="en-US" b="1" i="1">
                <a:solidFill>
                  <a:srgbClr val="FF0000"/>
                </a:solidFill>
                <a:latin typeface="Times New Roman" pitchFamily="18" charset="0"/>
                <a:cs typeface="Times New Roman" pitchFamily="18" charset="0"/>
              </a:rPr>
              <a:t>Solution:</a:t>
            </a:r>
            <a:endParaRPr lang="en-MY" b="1" i="1">
              <a:solidFill>
                <a:srgbClr val="FF0000"/>
              </a:solidFill>
              <a:latin typeface="Times New Roman" pitchFamily="18" charset="0"/>
              <a:cs typeface="Times New Roman" pitchFamily="18" charset="0"/>
            </a:endParaRPr>
          </a:p>
        </p:txBody>
      </p:sp>
      <p:graphicFrame>
        <p:nvGraphicFramePr>
          <p:cNvPr id="6146" name="Object 9"/>
          <p:cNvGraphicFramePr>
            <a:graphicFrameLocks noChangeAspect="1"/>
          </p:cNvGraphicFramePr>
          <p:nvPr/>
        </p:nvGraphicFramePr>
        <p:xfrm>
          <a:off x="5100638" y="1571625"/>
          <a:ext cx="3829050" cy="1498600"/>
        </p:xfrm>
        <a:graphic>
          <a:graphicData uri="http://schemas.openxmlformats.org/presentationml/2006/ole">
            <mc:AlternateContent xmlns:mc="http://schemas.openxmlformats.org/markup-compatibility/2006">
              <mc:Choice xmlns:v="urn:schemas-microsoft-com:vml" Requires="v">
                <p:oleObj spid="_x0000_s3088" name="Equation" r:id="rId5" imgW="2146300" imgH="889000" progId="">
                  <p:embed/>
                </p:oleObj>
              </mc:Choice>
              <mc:Fallback>
                <p:oleObj name="Equation" r:id="rId5" imgW="2146300" imgH="88900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0638" y="1571625"/>
                        <a:ext cx="3829050" cy="149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147" name="Object 10"/>
          <p:cNvGraphicFramePr>
            <a:graphicFrameLocks noChangeAspect="1"/>
          </p:cNvGraphicFramePr>
          <p:nvPr/>
        </p:nvGraphicFramePr>
        <p:xfrm>
          <a:off x="4667250" y="3500438"/>
          <a:ext cx="3048000" cy="1609725"/>
        </p:xfrm>
        <a:graphic>
          <a:graphicData uri="http://schemas.openxmlformats.org/presentationml/2006/ole">
            <mc:AlternateContent xmlns:mc="http://schemas.openxmlformats.org/markup-compatibility/2006">
              <mc:Choice xmlns:v="urn:schemas-microsoft-com:vml" Requires="v">
                <p:oleObj spid="_x0000_s3089" name="Equation" r:id="rId7" imgW="1765300" imgH="939800" progId="">
                  <p:embed/>
                </p:oleObj>
              </mc:Choice>
              <mc:Fallback>
                <p:oleObj name="Equation" r:id="rId7" imgW="1765300" imgH="93980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67250" y="3500438"/>
                        <a:ext cx="3048000" cy="1609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6012432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
          <p:cNvPicPr>
            <a:picLocks noChangeAspect="1" noChangeArrowheads="1"/>
          </p:cNvPicPr>
          <p:nvPr/>
        </p:nvPicPr>
        <p:blipFill>
          <a:blip r:embed="rId4" cstate="print"/>
          <a:srcRect/>
          <a:stretch>
            <a:fillRect/>
          </a:stretch>
        </p:blipFill>
        <p:spPr bwMode="auto">
          <a:xfrm>
            <a:off x="0" y="0"/>
            <a:ext cx="9177276" cy="6858000"/>
          </a:xfrm>
          <a:prstGeom prst="rect">
            <a:avLst/>
          </a:prstGeom>
          <a:noFill/>
          <a:ln w="9525">
            <a:noFill/>
            <a:miter lim="800000"/>
            <a:headEnd/>
            <a:tailEnd/>
          </a:ln>
        </p:spPr>
      </p:pic>
      <p:sp>
        <p:nvSpPr>
          <p:cNvPr id="7" name="Rectangle 9"/>
          <p:cNvSpPr>
            <a:spLocks noChangeArrowheads="1"/>
          </p:cNvSpPr>
          <p:nvPr/>
        </p:nvSpPr>
        <p:spPr bwMode="auto">
          <a:xfrm>
            <a:off x="381000" y="977900"/>
            <a:ext cx="8262938" cy="2308225"/>
          </a:xfrm>
          <a:prstGeom prst="rect">
            <a:avLst/>
          </a:prstGeom>
          <a:solidFill>
            <a:schemeClr val="accent6">
              <a:lumMod val="20000"/>
              <a:lumOff val="80000"/>
            </a:schemeClr>
          </a:solidFill>
          <a:ln w="9525">
            <a:solidFill>
              <a:schemeClr val="accent3">
                <a:lumMod val="50000"/>
              </a:schemeClr>
            </a:solidFill>
            <a:miter lim="800000"/>
            <a:headEnd/>
            <a:tailEnd/>
          </a:ln>
        </p:spPr>
        <p:txBody>
          <a:bodyPr>
            <a:spAutoFit/>
          </a:bodyPr>
          <a:lstStyle/>
          <a:p>
            <a:pPr algn="just" fontAlgn="auto">
              <a:lnSpc>
                <a:spcPct val="120000"/>
              </a:lnSpc>
              <a:spcBef>
                <a:spcPts val="0"/>
              </a:spcBef>
              <a:spcAft>
                <a:spcPts val="0"/>
              </a:spcAft>
              <a:defRPr/>
            </a:pPr>
            <a:r>
              <a:rPr lang="en-US" sz="2000" dirty="0">
                <a:latin typeface="Century Schoolbook" pitchFamily="18" charset="0"/>
                <a:cs typeface="+mn-cs"/>
              </a:rPr>
              <a:t>A Carnot heat engine receives 500 kJ of heat per cycle from a high-temperature heat reservoir at 652ºC and rejects heat to a low-temperature heat reservoir at 30</a:t>
            </a:r>
            <a:r>
              <a:rPr lang="en-US" sz="2000" dirty="0">
                <a:latin typeface="Century Schoolbook" pitchFamily="18" charset="0"/>
              </a:rPr>
              <a:t>º</a:t>
            </a:r>
            <a:r>
              <a:rPr lang="en-US" sz="2000" dirty="0">
                <a:latin typeface="Century Schoolbook" pitchFamily="18" charset="0"/>
                <a:cs typeface="+mn-cs"/>
              </a:rPr>
              <a:t>C. Determine :</a:t>
            </a:r>
          </a:p>
          <a:p>
            <a:pPr algn="just" fontAlgn="auto">
              <a:lnSpc>
                <a:spcPct val="120000"/>
              </a:lnSpc>
              <a:spcBef>
                <a:spcPts val="0"/>
              </a:spcBef>
              <a:spcAft>
                <a:spcPts val="0"/>
              </a:spcAft>
              <a:defRPr/>
            </a:pPr>
            <a:r>
              <a:rPr lang="en-US" sz="2000" dirty="0">
                <a:latin typeface="Century Schoolbook" pitchFamily="18" charset="0"/>
                <a:cs typeface="+mn-cs"/>
              </a:rPr>
              <a:t>	(a) The thermal efficiency of this Carnot engine</a:t>
            </a:r>
          </a:p>
          <a:p>
            <a:pPr algn="just" fontAlgn="auto">
              <a:lnSpc>
                <a:spcPct val="120000"/>
              </a:lnSpc>
              <a:spcBef>
                <a:spcPts val="0"/>
              </a:spcBef>
              <a:spcAft>
                <a:spcPts val="0"/>
              </a:spcAft>
              <a:defRPr/>
            </a:pPr>
            <a:r>
              <a:rPr lang="en-US" sz="2000" dirty="0">
                <a:latin typeface="Century Schoolbook" pitchFamily="18" charset="0"/>
                <a:cs typeface="+mn-cs"/>
              </a:rPr>
              <a:t>	(b) The amount of heat rejected to the low-temperature heat                	      reservoir</a:t>
            </a:r>
          </a:p>
        </p:txBody>
      </p:sp>
      <p:sp>
        <p:nvSpPr>
          <p:cNvPr id="8" name="Rectangle 7"/>
          <p:cNvSpPr/>
          <p:nvPr/>
        </p:nvSpPr>
        <p:spPr>
          <a:xfrm>
            <a:off x="357188" y="228600"/>
            <a:ext cx="8215312" cy="461962"/>
          </a:xfrm>
          <a:prstGeom prst="rect">
            <a:avLst/>
          </a:prstGeom>
          <a:solidFill>
            <a:schemeClr val="accent3">
              <a:lumMod val="60000"/>
              <a:lumOff val="40000"/>
            </a:schemeClr>
          </a:solidFill>
          <a:ln>
            <a:solidFill>
              <a:schemeClr val="bg1"/>
            </a:solidFill>
          </a:ln>
        </p:spPr>
        <p:txBody>
          <a:bodyPr anchor="ctr">
            <a:spAutoFit/>
          </a:bodyPr>
          <a:lstStyle/>
          <a:p>
            <a:pPr fontAlgn="auto">
              <a:spcBef>
                <a:spcPts val="0"/>
              </a:spcBef>
              <a:spcAft>
                <a:spcPts val="0"/>
              </a:spcAft>
              <a:defRPr/>
            </a:pPr>
            <a:r>
              <a:rPr lang="en-US" sz="2400" dirty="0">
                <a:solidFill>
                  <a:schemeClr val="accent2">
                    <a:lumMod val="50000"/>
                  </a:schemeClr>
                </a:solidFill>
                <a:latin typeface="Arial Rounded MT Bold" pitchFamily="34" charset="0"/>
                <a:cs typeface="+mn-cs"/>
              </a:rPr>
              <a:t>Example </a:t>
            </a:r>
            <a:endParaRPr lang="en-MY" sz="2400" dirty="0">
              <a:solidFill>
                <a:schemeClr val="accent2">
                  <a:lumMod val="50000"/>
                </a:schemeClr>
              </a:solidFill>
              <a:latin typeface="Arial Rounded MT Bold" pitchFamily="34" charset="0"/>
              <a:cs typeface="+mn-cs"/>
            </a:endParaRPr>
          </a:p>
        </p:txBody>
      </p:sp>
      <p:grpSp>
        <p:nvGrpSpPr>
          <p:cNvPr id="2" name="Group 12"/>
          <p:cNvGrpSpPr>
            <a:grpSpLocks/>
          </p:cNvGrpSpPr>
          <p:nvPr/>
        </p:nvGrpSpPr>
        <p:grpSpPr bwMode="auto">
          <a:xfrm>
            <a:off x="1071563" y="4000500"/>
            <a:ext cx="1684337" cy="2209800"/>
            <a:chOff x="192" y="576"/>
            <a:chExt cx="935" cy="1335"/>
          </a:xfrm>
        </p:grpSpPr>
        <p:sp>
          <p:nvSpPr>
            <p:cNvPr id="7181" name="Text Box 13"/>
            <p:cNvSpPr txBox="1">
              <a:spLocks noChangeArrowheads="1"/>
            </p:cNvSpPr>
            <p:nvPr/>
          </p:nvSpPr>
          <p:spPr bwMode="auto">
            <a:xfrm>
              <a:off x="538" y="1392"/>
              <a:ext cx="230" cy="173"/>
            </a:xfrm>
            <a:prstGeom prst="rect">
              <a:avLst/>
            </a:prstGeom>
            <a:noFill/>
            <a:ln w="9525">
              <a:noFill/>
              <a:miter lim="800000"/>
              <a:headEnd/>
              <a:tailEnd/>
            </a:ln>
          </p:spPr>
          <p:txBody>
            <a:bodyPr/>
            <a:lstStyle/>
            <a:p>
              <a:r>
                <a:rPr lang="en-US" sz="1200" i="1">
                  <a:latin typeface="Calibri" pitchFamily="34" charset="0"/>
                </a:rPr>
                <a:t>Q</a:t>
              </a:r>
              <a:r>
                <a:rPr lang="en-US" sz="1200" i="1" baseline="-25000">
                  <a:latin typeface="Calibri" pitchFamily="34" charset="0"/>
                </a:rPr>
                <a:t>L</a:t>
              </a:r>
              <a:endParaRPr lang="en-US">
                <a:latin typeface="Calibri" pitchFamily="34" charset="0"/>
              </a:endParaRPr>
            </a:p>
          </p:txBody>
        </p:sp>
        <p:grpSp>
          <p:nvGrpSpPr>
            <p:cNvPr id="3" name="Group 14"/>
            <p:cNvGrpSpPr>
              <a:grpSpLocks/>
            </p:cNvGrpSpPr>
            <p:nvPr/>
          </p:nvGrpSpPr>
          <p:grpSpPr bwMode="auto">
            <a:xfrm>
              <a:off x="192" y="576"/>
              <a:ext cx="935" cy="1335"/>
              <a:chOff x="192" y="576"/>
              <a:chExt cx="935" cy="1335"/>
            </a:xfrm>
          </p:grpSpPr>
          <p:sp>
            <p:nvSpPr>
              <p:cNvPr id="7183" name="Text Box 15"/>
              <p:cNvSpPr txBox="1">
                <a:spLocks noChangeArrowheads="1"/>
              </p:cNvSpPr>
              <p:nvPr/>
            </p:nvSpPr>
            <p:spPr bwMode="auto">
              <a:xfrm>
                <a:off x="768" y="1104"/>
                <a:ext cx="359" cy="173"/>
              </a:xfrm>
              <a:prstGeom prst="rect">
                <a:avLst/>
              </a:prstGeom>
              <a:noFill/>
              <a:ln w="9525">
                <a:noFill/>
                <a:miter lim="800000"/>
                <a:headEnd/>
                <a:tailEnd/>
              </a:ln>
            </p:spPr>
            <p:txBody>
              <a:bodyPr/>
              <a:lstStyle/>
              <a:p>
                <a:r>
                  <a:rPr lang="en-US" sz="1200" i="1">
                    <a:latin typeface="Calibri" pitchFamily="34" charset="0"/>
                  </a:rPr>
                  <a:t>W</a:t>
                </a:r>
                <a:r>
                  <a:rPr lang="en-US" sz="1200" baseline="-25000">
                    <a:latin typeface="Calibri" pitchFamily="34" charset="0"/>
                  </a:rPr>
                  <a:t>OUT</a:t>
                </a:r>
                <a:endParaRPr lang="en-US">
                  <a:latin typeface="Calibri" pitchFamily="34" charset="0"/>
                </a:endParaRPr>
              </a:p>
            </p:txBody>
          </p:sp>
          <p:sp>
            <p:nvSpPr>
              <p:cNvPr id="7184" name="Text Box 16"/>
              <p:cNvSpPr txBox="1">
                <a:spLocks noChangeArrowheads="1"/>
              </p:cNvSpPr>
              <p:nvPr/>
            </p:nvSpPr>
            <p:spPr bwMode="auto">
              <a:xfrm>
                <a:off x="480" y="874"/>
                <a:ext cx="336" cy="173"/>
              </a:xfrm>
              <a:prstGeom prst="rect">
                <a:avLst/>
              </a:prstGeom>
              <a:solidFill>
                <a:srgbClr val="FFFFFF"/>
              </a:solidFill>
              <a:ln w="9525">
                <a:noFill/>
                <a:miter lim="800000"/>
                <a:headEnd/>
                <a:tailEnd/>
              </a:ln>
            </p:spPr>
            <p:txBody>
              <a:bodyPr/>
              <a:lstStyle/>
              <a:p>
                <a:r>
                  <a:rPr lang="en-US" sz="1200" i="1">
                    <a:latin typeface="Calibri" pitchFamily="34" charset="0"/>
                  </a:rPr>
                  <a:t>Q</a:t>
                </a:r>
                <a:r>
                  <a:rPr lang="en-US" sz="1200" i="1" baseline="-25000">
                    <a:latin typeface="Calibri" pitchFamily="34" charset="0"/>
                  </a:rPr>
                  <a:t>H</a:t>
                </a:r>
                <a:endParaRPr lang="en-US">
                  <a:latin typeface="Calibri" pitchFamily="34" charset="0"/>
                </a:endParaRPr>
              </a:p>
            </p:txBody>
          </p:sp>
          <p:sp>
            <p:nvSpPr>
              <p:cNvPr id="7185" name="Oval 17"/>
              <p:cNvSpPr>
                <a:spLocks noChangeArrowheads="1"/>
              </p:cNvSpPr>
              <p:nvPr/>
            </p:nvSpPr>
            <p:spPr bwMode="auto">
              <a:xfrm>
                <a:off x="307" y="1104"/>
                <a:ext cx="359" cy="323"/>
              </a:xfrm>
              <a:prstGeom prst="ellipse">
                <a:avLst/>
              </a:prstGeom>
              <a:solidFill>
                <a:srgbClr val="FFFFFF"/>
              </a:solidFill>
              <a:ln w="28575">
                <a:solidFill>
                  <a:srgbClr val="008000"/>
                </a:solidFill>
                <a:round/>
                <a:headEnd/>
                <a:tailEnd/>
              </a:ln>
            </p:spPr>
            <p:txBody>
              <a:bodyPr/>
              <a:lstStyle/>
              <a:p>
                <a:endParaRPr lang="en-MY">
                  <a:latin typeface="Calibri" pitchFamily="34" charset="0"/>
                </a:endParaRPr>
              </a:p>
            </p:txBody>
          </p:sp>
          <p:sp>
            <p:nvSpPr>
              <p:cNvPr id="7186" name="Text Box 18"/>
              <p:cNvSpPr txBox="1">
                <a:spLocks noChangeArrowheads="1"/>
              </p:cNvSpPr>
              <p:nvPr/>
            </p:nvSpPr>
            <p:spPr bwMode="auto">
              <a:xfrm>
                <a:off x="192" y="576"/>
                <a:ext cx="659" cy="288"/>
              </a:xfrm>
              <a:prstGeom prst="rect">
                <a:avLst/>
              </a:prstGeom>
              <a:solidFill>
                <a:srgbClr val="FFFFFF"/>
              </a:solidFill>
              <a:ln w="38100">
                <a:solidFill>
                  <a:srgbClr val="FF0000"/>
                </a:solidFill>
                <a:miter lim="800000"/>
                <a:headEnd/>
                <a:tailEnd/>
              </a:ln>
            </p:spPr>
            <p:txBody>
              <a:bodyPr/>
              <a:lstStyle/>
              <a:p>
                <a:r>
                  <a:rPr lang="en-US" sz="1200" b="1" i="1">
                    <a:solidFill>
                      <a:srgbClr val="FF0000"/>
                    </a:solidFill>
                    <a:latin typeface="Calibri" pitchFamily="34" charset="0"/>
                  </a:rPr>
                  <a:t>T</a:t>
                </a:r>
                <a:r>
                  <a:rPr lang="en-US" sz="1200" b="1" i="1" baseline="-25000">
                    <a:solidFill>
                      <a:srgbClr val="FF0000"/>
                    </a:solidFill>
                    <a:latin typeface="Calibri" pitchFamily="34" charset="0"/>
                  </a:rPr>
                  <a:t>H</a:t>
                </a:r>
                <a:r>
                  <a:rPr lang="en-US" sz="1200" b="1" baseline="-25000">
                    <a:solidFill>
                      <a:srgbClr val="FF0000"/>
                    </a:solidFill>
                    <a:latin typeface="Calibri" pitchFamily="34" charset="0"/>
                  </a:rPr>
                  <a:t>  </a:t>
                </a:r>
                <a:r>
                  <a:rPr lang="en-US" sz="1200" b="1">
                    <a:solidFill>
                      <a:srgbClr val="FF0000"/>
                    </a:solidFill>
                    <a:latin typeface="Calibri" pitchFamily="34" charset="0"/>
                  </a:rPr>
                  <a:t>= 652</a:t>
                </a:r>
                <a:r>
                  <a:rPr lang="en-US" sz="1200" b="1" baseline="30000">
                    <a:solidFill>
                      <a:srgbClr val="FF0000"/>
                    </a:solidFill>
                    <a:latin typeface="Calibri" pitchFamily="34" charset="0"/>
                  </a:rPr>
                  <a:t>o</a:t>
                </a:r>
                <a:r>
                  <a:rPr lang="en-US" sz="1200" b="1">
                    <a:solidFill>
                      <a:srgbClr val="FF0000"/>
                    </a:solidFill>
                    <a:latin typeface="Calibri" pitchFamily="34" charset="0"/>
                  </a:rPr>
                  <a:t>C</a:t>
                </a:r>
                <a:endParaRPr lang="en-US">
                  <a:latin typeface="Calibri" pitchFamily="34" charset="0"/>
                </a:endParaRPr>
              </a:p>
            </p:txBody>
          </p:sp>
          <p:sp>
            <p:nvSpPr>
              <p:cNvPr id="7187" name="Text Box 19"/>
              <p:cNvSpPr txBox="1">
                <a:spLocks noChangeArrowheads="1"/>
              </p:cNvSpPr>
              <p:nvPr/>
            </p:nvSpPr>
            <p:spPr bwMode="auto">
              <a:xfrm>
                <a:off x="192" y="1623"/>
                <a:ext cx="598" cy="288"/>
              </a:xfrm>
              <a:prstGeom prst="rect">
                <a:avLst/>
              </a:prstGeom>
              <a:solidFill>
                <a:srgbClr val="FFFFFF"/>
              </a:solidFill>
              <a:ln w="38100">
                <a:solidFill>
                  <a:srgbClr val="3366FF"/>
                </a:solidFill>
                <a:miter lim="800000"/>
                <a:headEnd/>
                <a:tailEnd/>
              </a:ln>
            </p:spPr>
            <p:txBody>
              <a:bodyPr/>
              <a:lstStyle/>
              <a:p>
                <a:r>
                  <a:rPr lang="en-US" sz="1200" b="1" i="1">
                    <a:solidFill>
                      <a:srgbClr val="0000FF"/>
                    </a:solidFill>
                    <a:latin typeface="Calibri" pitchFamily="34" charset="0"/>
                  </a:rPr>
                  <a:t>T</a:t>
                </a:r>
                <a:r>
                  <a:rPr lang="en-US" sz="1200" b="1" i="1" baseline="-25000">
                    <a:solidFill>
                      <a:srgbClr val="0000FF"/>
                    </a:solidFill>
                    <a:latin typeface="Calibri" pitchFamily="34" charset="0"/>
                  </a:rPr>
                  <a:t>L </a:t>
                </a:r>
                <a:r>
                  <a:rPr lang="en-US" sz="1200" b="1">
                    <a:solidFill>
                      <a:srgbClr val="0000FF"/>
                    </a:solidFill>
                    <a:latin typeface="Calibri" pitchFamily="34" charset="0"/>
                  </a:rPr>
                  <a:t>= 30</a:t>
                </a:r>
                <a:r>
                  <a:rPr lang="en-US" sz="1200" b="1" baseline="30000">
                    <a:solidFill>
                      <a:srgbClr val="0000FF"/>
                    </a:solidFill>
                    <a:latin typeface="Calibri" pitchFamily="34" charset="0"/>
                  </a:rPr>
                  <a:t>o</a:t>
                </a:r>
                <a:r>
                  <a:rPr lang="en-US" sz="1200" b="1">
                    <a:solidFill>
                      <a:srgbClr val="0000FF"/>
                    </a:solidFill>
                    <a:latin typeface="Calibri" pitchFamily="34" charset="0"/>
                  </a:rPr>
                  <a:t>C</a:t>
                </a:r>
                <a:endParaRPr lang="en-US">
                  <a:latin typeface="Calibri" pitchFamily="34" charset="0"/>
                </a:endParaRPr>
              </a:p>
            </p:txBody>
          </p:sp>
          <p:sp>
            <p:nvSpPr>
              <p:cNvPr id="7188" name="Line 20"/>
              <p:cNvSpPr>
                <a:spLocks noChangeShapeType="1"/>
              </p:cNvSpPr>
              <p:nvPr/>
            </p:nvSpPr>
            <p:spPr bwMode="auto">
              <a:xfrm>
                <a:off x="595" y="1219"/>
                <a:ext cx="180" cy="1"/>
              </a:xfrm>
              <a:prstGeom prst="line">
                <a:avLst/>
              </a:prstGeom>
              <a:noFill/>
              <a:ln w="28575">
                <a:solidFill>
                  <a:srgbClr val="000000"/>
                </a:solidFill>
                <a:round/>
                <a:headEnd/>
                <a:tailEnd type="triangle" w="med" len="med"/>
              </a:ln>
            </p:spPr>
            <p:txBody>
              <a:bodyPr/>
              <a:lstStyle/>
              <a:p>
                <a:endParaRPr lang="en-GB"/>
              </a:p>
            </p:txBody>
          </p:sp>
          <p:sp>
            <p:nvSpPr>
              <p:cNvPr id="7189" name="Line 21"/>
              <p:cNvSpPr>
                <a:spLocks noChangeShapeType="1"/>
              </p:cNvSpPr>
              <p:nvPr/>
            </p:nvSpPr>
            <p:spPr bwMode="auto">
              <a:xfrm>
                <a:off x="480" y="864"/>
                <a:ext cx="0" cy="240"/>
              </a:xfrm>
              <a:prstGeom prst="line">
                <a:avLst/>
              </a:prstGeom>
              <a:noFill/>
              <a:ln w="28575">
                <a:solidFill>
                  <a:srgbClr val="FF0000"/>
                </a:solidFill>
                <a:round/>
                <a:headEnd/>
                <a:tailEnd type="triangle" w="med" len="med"/>
              </a:ln>
            </p:spPr>
            <p:txBody>
              <a:bodyPr/>
              <a:lstStyle/>
              <a:p>
                <a:endParaRPr lang="en-GB"/>
              </a:p>
            </p:txBody>
          </p:sp>
          <p:sp>
            <p:nvSpPr>
              <p:cNvPr id="7190" name="Line 22"/>
              <p:cNvSpPr>
                <a:spLocks noChangeShapeType="1"/>
              </p:cNvSpPr>
              <p:nvPr/>
            </p:nvSpPr>
            <p:spPr bwMode="auto">
              <a:xfrm>
                <a:off x="480" y="1392"/>
                <a:ext cx="0" cy="231"/>
              </a:xfrm>
              <a:prstGeom prst="line">
                <a:avLst/>
              </a:prstGeom>
              <a:noFill/>
              <a:ln w="28575">
                <a:solidFill>
                  <a:srgbClr val="3366FF"/>
                </a:solidFill>
                <a:round/>
                <a:headEnd/>
                <a:tailEnd type="triangle" w="med" len="med"/>
              </a:ln>
            </p:spPr>
            <p:txBody>
              <a:bodyPr/>
              <a:lstStyle/>
              <a:p>
                <a:endParaRPr lang="en-GB"/>
              </a:p>
            </p:txBody>
          </p:sp>
          <p:sp>
            <p:nvSpPr>
              <p:cNvPr id="7191" name="Text Box 23"/>
              <p:cNvSpPr txBox="1">
                <a:spLocks noChangeArrowheads="1"/>
              </p:cNvSpPr>
              <p:nvPr/>
            </p:nvSpPr>
            <p:spPr bwMode="auto">
              <a:xfrm>
                <a:off x="365" y="1162"/>
                <a:ext cx="307" cy="150"/>
              </a:xfrm>
              <a:prstGeom prst="rect">
                <a:avLst/>
              </a:prstGeom>
              <a:noFill/>
              <a:ln w="9525">
                <a:noFill/>
                <a:miter lim="800000"/>
                <a:headEnd/>
                <a:tailEnd/>
              </a:ln>
            </p:spPr>
            <p:txBody>
              <a:bodyPr/>
              <a:lstStyle/>
              <a:p>
                <a:r>
                  <a:rPr lang="en-US" sz="1200">
                    <a:latin typeface="Calibri" pitchFamily="34" charset="0"/>
                  </a:rPr>
                  <a:t>HE</a:t>
                </a:r>
                <a:endParaRPr lang="en-US">
                  <a:latin typeface="Calibri" pitchFamily="34" charset="0"/>
                </a:endParaRPr>
              </a:p>
            </p:txBody>
          </p:sp>
        </p:grpSp>
      </p:grpSp>
      <p:graphicFrame>
        <p:nvGraphicFramePr>
          <p:cNvPr id="7170" name="Object 10"/>
          <p:cNvGraphicFramePr>
            <a:graphicFrameLocks noChangeAspect="1"/>
          </p:cNvGraphicFramePr>
          <p:nvPr/>
        </p:nvGraphicFramePr>
        <p:xfrm>
          <a:off x="2714625" y="4214813"/>
          <a:ext cx="2889250" cy="1785937"/>
        </p:xfrm>
        <a:graphic>
          <a:graphicData uri="http://schemas.openxmlformats.org/presentationml/2006/ole">
            <mc:AlternateContent xmlns:mc="http://schemas.openxmlformats.org/markup-compatibility/2006">
              <mc:Choice xmlns:v="urn:schemas-microsoft-com:vml" Requires="v">
                <p:oleObj spid="_x0000_s4112" name="Equation" r:id="rId5" imgW="1676400" imgH="1092200" progId="">
                  <p:embed/>
                </p:oleObj>
              </mc:Choice>
              <mc:Fallback>
                <p:oleObj name="Equation" r:id="rId5" imgW="1676400" imgH="109220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14625" y="4214813"/>
                        <a:ext cx="2889250" cy="1785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1" name="Object 11"/>
          <p:cNvGraphicFramePr>
            <a:graphicFrameLocks noChangeAspect="1"/>
          </p:cNvGraphicFramePr>
          <p:nvPr/>
        </p:nvGraphicFramePr>
        <p:xfrm>
          <a:off x="5857875" y="4214813"/>
          <a:ext cx="2928938" cy="2103437"/>
        </p:xfrm>
        <a:graphic>
          <a:graphicData uri="http://schemas.openxmlformats.org/presentationml/2006/ole">
            <mc:AlternateContent xmlns:mc="http://schemas.openxmlformats.org/markup-compatibility/2006">
              <mc:Choice xmlns:v="urn:schemas-microsoft-com:vml" Requires="v">
                <p:oleObj spid="_x0000_s4113" name="Equation" r:id="rId7" imgW="1739900" imgH="1320800" progId="">
                  <p:embed/>
                </p:oleObj>
              </mc:Choice>
              <mc:Fallback>
                <p:oleObj name="Equation" r:id="rId7" imgW="1739900" imgH="132080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57875" y="4214813"/>
                        <a:ext cx="2928938" cy="2103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80" name="TextBox 25"/>
          <p:cNvSpPr txBox="1">
            <a:spLocks noChangeArrowheads="1"/>
          </p:cNvSpPr>
          <p:nvPr/>
        </p:nvSpPr>
        <p:spPr bwMode="auto">
          <a:xfrm>
            <a:off x="357188" y="3429000"/>
            <a:ext cx="3071812" cy="369888"/>
          </a:xfrm>
          <a:prstGeom prst="rect">
            <a:avLst/>
          </a:prstGeom>
          <a:noFill/>
          <a:ln w="9525">
            <a:noFill/>
            <a:miter lim="800000"/>
            <a:headEnd/>
            <a:tailEnd/>
          </a:ln>
        </p:spPr>
        <p:txBody>
          <a:bodyPr>
            <a:spAutoFit/>
          </a:bodyPr>
          <a:lstStyle/>
          <a:p>
            <a:r>
              <a:rPr lang="en-US" b="1" i="1">
                <a:solidFill>
                  <a:srgbClr val="FF0000"/>
                </a:solidFill>
                <a:latin typeface="Times New Roman" pitchFamily="18" charset="0"/>
                <a:cs typeface="Times New Roman" pitchFamily="18" charset="0"/>
              </a:rPr>
              <a:t>Solution:</a:t>
            </a:r>
            <a:endParaRPr lang="en-MY" b="1" i="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2432652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4" cstate="print"/>
          <a:srcRect/>
          <a:stretch>
            <a:fillRect/>
          </a:stretch>
        </p:blipFill>
        <p:spPr bwMode="auto">
          <a:xfrm>
            <a:off x="0" y="0"/>
            <a:ext cx="9177276" cy="6858000"/>
          </a:xfrm>
          <a:prstGeom prst="rect">
            <a:avLst/>
          </a:prstGeom>
          <a:noFill/>
          <a:ln w="9525">
            <a:noFill/>
            <a:miter lim="800000"/>
            <a:headEnd/>
            <a:tailEnd/>
          </a:ln>
        </p:spPr>
      </p:pic>
      <p:sp>
        <p:nvSpPr>
          <p:cNvPr id="7" name="Rectangle 24"/>
          <p:cNvSpPr>
            <a:spLocks noChangeArrowheads="1"/>
          </p:cNvSpPr>
          <p:nvPr/>
        </p:nvSpPr>
        <p:spPr bwMode="auto">
          <a:xfrm>
            <a:off x="381000" y="968375"/>
            <a:ext cx="8305800" cy="1531938"/>
          </a:xfrm>
          <a:prstGeom prst="rect">
            <a:avLst/>
          </a:prstGeom>
          <a:solidFill>
            <a:schemeClr val="accent6">
              <a:lumMod val="20000"/>
              <a:lumOff val="80000"/>
            </a:schemeClr>
          </a:solidFill>
          <a:ln w="9525">
            <a:solidFill>
              <a:schemeClr val="accent3">
                <a:lumMod val="50000"/>
              </a:schemeClr>
            </a:solidFill>
            <a:miter lim="800000"/>
            <a:headEnd/>
            <a:tailEnd/>
          </a:ln>
        </p:spPr>
        <p:txBody>
          <a:bodyPr>
            <a:spAutoFit/>
          </a:bodyPr>
          <a:lstStyle/>
          <a:p>
            <a:pPr fontAlgn="auto">
              <a:lnSpc>
                <a:spcPct val="120000"/>
              </a:lnSpc>
              <a:spcBef>
                <a:spcPts val="0"/>
              </a:spcBef>
              <a:spcAft>
                <a:spcPts val="0"/>
              </a:spcAft>
              <a:defRPr/>
            </a:pPr>
            <a:r>
              <a:rPr lang="en-US" sz="2000" dirty="0">
                <a:latin typeface="Century Schoolbook" pitchFamily="18" charset="0"/>
                <a:cs typeface="+mn-cs"/>
              </a:rPr>
              <a:t>An inventor claims to have developed a refrigerator that maintains the refrigerated space at 2ºC while operating in a room where the temperature is 25</a:t>
            </a:r>
            <a:r>
              <a:rPr lang="en-US" sz="2000" dirty="0">
                <a:latin typeface="Century Schoolbook" pitchFamily="18" charset="0"/>
              </a:rPr>
              <a:t>º</a:t>
            </a:r>
            <a:r>
              <a:rPr lang="en-US" sz="2000" dirty="0">
                <a:latin typeface="Century Schoolbook" pitchFamily="18" charset="0"/>
                <a:cs typeface="+mn-cs"/>
              </a:rPr>
              <a:t>C and has a COP of 13.5. Is there any truth to his claim?</a:t>
            </a:r>
          </a:p>
        </p:txBody>
      </p:sp>
      <p:sp>
        <p:nvSpPr>
          <p:cNvPr id="8" name="Rectangle 7"/>
          <p:cNvSpPr/>
          <p:nvPr/>
        </p:nvSpPr>
        <p:spPr>
          <a:xfrm>
            <a:off x="357188" y="357188"/>
            <a:ext cx="8215312" cy="461962"/>
          </a:xfrm>
          <a:prstGeom prst="rect">
            <a:avLst/>
          </a:prstGeom>
          <a:solidFill>
            <a:schemeClr val="accent3">
              <a:lumMod val="60000"/>
              <a:lumOff val="40000"/>
            </a:schemeClr>
          </a:solidFill>
          <a:ln>
            <a:solidFill>
              <a:schemeClr val="bg1"/>
            </a:solidFill>
          </a:ln>
        </p:spPr>
        <p:txBody>
          <a:bodyPr anchor="ctr">
            <a:spAutoFit/>
          </a:bodyPr>
          <a:lstStyle/>
          <a:p>
            <a:pPr fontAlgn="auto">
              <a:spcBef>
                <a:spcPts val="0"/>
              </a:spcBef>
              <a:spcAft>
                <a:spcPts val="0"/>
              </a:spcAft>
              <a:defRPr/>
            </a:pPr>
            <a:r>
              <a:rPr lang="en-US" sz="2400" dirty="0">
                <a:solidFill>
                  <a:schemeClr val="accent2">
                    <a:lumMod val="50000"/>
                  </a:schemeClr>
                </a:solidFill>
                <a:latin typeface="Arial Rounded MT Bold" pitchFamily="34" charset="0"/>
                <a:cs typeface="+mn-cs"/>
              </a:rPr>
              <a:t>Example </a:t>
            </a:r>
            <a:endParaRPr lang="en-MY" sz="2400" dirty="0">
              <a:solidFill>
                <a:schemeClr val="accent2">
                  <a:lumMod val="50000"/>
                </a:schemeClr>
              </a:solidFill>
              <a:latin typeface="Arial Rounded MT Bold" pitchFamily="34" charset="0"/>
              <a:cs typeface="+mn-cs"/>
            </a:endParaRPr>
          </a:p>
        </p:txBody>
      </p:sp>
      <p:sp>
        <p:nvSpPr>
          <p:cNvPr id="8202" name="TextBox 12"/>
          <p:cNvSpPr txBox="1">
            <a:spLocks noChangeArrowheads="1"/>
          </p:cNvSpPr>
          <p:nvPr/>
        </p:nvSpPr>
        <p:spPr bwMode="auto">
          <a:xfrm>
            <a:off x="357188" y="2714625"/>
            <a:ext cx="3071812" cy="369888"/>
          </a:xfrm>
          <a:prstGeom prst="rect">
            <a:avLst/>
          </a:prstGeom>
          <a:noFill/>
          <a:ln w="9525">
            <a:noFill/>
            <a:miter lim="800000"/>
            <a:headEnd/>
            <a:tailEnd/>
          </a:ln>
        </p:spPr>
        <p:txBody>
          <a:bodyPr>
            <a:spAutoFit/>
          </a:bodyPr>
          <a:lstStyle/>
          <a:p>
            <a:r>
              <a:rPr lang="en-US" b="1" i="1">
                <a:solidFill>
                  <a:srgbClr val="FF0000"/>
                </a:solidFill>
                <a:latin typeface="Times New Roman" pitchFamily="18" charset="0"/>
                <a:cs typeface="Times New Roman" pitchFamily="18" charset="0"/>
              </a:rPr>
              <a:t>Solution:</a:t>
            </a:r>
            <a:endParaRPr lang="en-MY" b="1" i="1">
              <a:solidFill>
                <a:srgbClr val="FF0000"/>
              </a:solidFill>
              <a:latin typeface="Times New Roman" pitchFamily="18" charset="0"/>
              <a:cs typeface="Times New Roman" pitchFamily="18" charset="0"/>
            </a:endParaRPr>
          </a:p>
        </p:txBody>
      </p:sp>
      <p:grpSp>
        <p:nvGrpSpPr>
          <p:cNvPr id="2" name="Group 9"/>
          <p:cNvGrpSpPr>
            <a:grpSpLocks/>
          </p:cNvGrpSpPr>
          <p:nvPr/>
        </p:nvGrpSpPr>
        <p:grpSpPr bwMode="auto">
          <a:xfrm>
            <a:off x="1357313" y="3357563"/>
            <a:ext cx="1928812" cy="2500312"/>
            <a:chOff x="1152" y="1104"/>
            <a:chExt cx="921" cy="1334"/>
          </a:xfrm>
        </p:grpSpPr>
        <p:sp>
          <p:nvSpPr>
            <p:cNvPr id="8205" name="Text Box 10"/>
            <p:cNvSpPr txBox="1">
              <a:spLocks noChangeArrowheads="1"/>
            </p:cNvSpPr>
            <p:nvPr/>
          </p:nvSpPr>
          <p:spPr bwMode="auto">
            <a:xfrm>
              <a:off x="1497" y="1920"/>
              <a:ext cx="231" cy="173"/>
            </a:xfrm>
            <a:prstGeom prst="rect">
              <a:avLst/>
            </a:prstGeom>
            <a:noFill/>
            <a:ln w="9525">
              <a:noFill/>
              <a:miter lim="800000"/>
              <a:headEnd/>
              <a:tailEnd/>
            </a:ln>
          </p:spPr>
          <p:txBody>
            <a:bodyPr/>
            <a:lstStyle/>
            <a:p>
              <a:r>
                <a:rPr lang="en-US" sz="1200" i="1">
                  <a:latin typeface="Calibri" pitchFamily="34" charset="0"/>
                </a:rPr>
                <a:t>Q</a:t>
              </a:r>
              <a:r>
                <a:rPr lang="en-US" sz="1200" i="1" baseline="-25000">
                  <a:latin typeface="Calibri" pitchFamily="34" charset="0"/>
                </a:rPr>
                <a:t>L</a:t>
              </a:r>
              <a:endParaRPr lang="en-US">
                <a:latin typeface="Calibri" pitchFamily="34" charset="0"/>
              </a:endParaRPr>
            </a:p>
          </p:txBody>
        </p:sp>
        <p:grpSp>
          <p:nvGrpSpPr>
            <p:cNvPr id="3" name="Group 11"/>
            <p:cNvGrpSpPr>
              <a:grpSpLocks/>
            </p:cNvGrpSpPr>
            <p:nvPr/>
          </p:nvGrpSpPr>
          <p:grpSpPr bwMode="auto">
            <a:xfrm>
              <a:off x="1152" y="1104"/>
              <a:ext cx="921" cy="1334"/>
              <a:chOff x="1152" y="1104"/>
              <a:chExt cx="921" cy="1334"/>
            </a:xfrm>
          </p:grpSpPr>
          <p:sp>
            <p:nvSpPr>
              <p:cNvPr id="8207" name="Text Box 12"/>
              <p:cNvSpPr txBox="1">
                <a:spLocks noChangeArrowheads="1"/>
              </p:cNvSpPr>
              <p:nvPr/>
            </p:nvSpPr>
            <p:spPr bwMode="auto">
              <a:xfrm>
                <a:off x="1728" y="1632"/>
                <a:ext cx="345" cy="173"/>
              </a:xfrm>
              <a:prstGeom prst="rect">
                <a:avLst/>
              </a:prstGeom>
              <a:noFill/>
              <a:ln w="9525">
                <a:noFill/>
                <a:miter lim="800000"/>
                <a:headEnd/>
                <a:tailEnd/>
              </a:ln>
            </p:spPr>
            <p:txBody>
              <a:bodyPr/>
              <a:lstStyle/>
              <a:p>
                <a:r>
                  <a:rPr lang="en-US" sz="1200" i="1">
                    <a:latin typeface="Calibri" pitchFamily="34" charset="0"/>
                  </a:rPr>
                  <a:t>W</a:t>
                </a:r>
                <a:r>
                  <a:rPr lang="en-US" sz="1200" baseline="-25000">
                    <a:latin typeface="Calibri" pitchFamily="34" charset="0"/>
                  </a:rPr>
                  <a:t>in</a:t>
                </a:r>
                <a:endParaRPr lang="en-US">
                  <a:latin typeface="Calibri" pitchFamily="34" charset="0"/>
                </a:endParaRPr>
              </a:p>
            </p:txBody>
          </p:sp>
          <p:sp>
            <p:nvSpPr>
              <p:cNvPr id="8208" name="Text Box 13"/>
              <p:cNvSpPr txBox="1">
                <a:spLocks noChangeArrowheads="1"/>
              </p:cNvSpPr>
              <p:nvPr/>
            </p:nvSpPr>
            <p:spPr bwMode="auto">
              <a:xfrm>
                <a:off x="1440" y="1402"/>
                <a:ext cx="288" cy="172"/>
              </a:xfrm>
              <a:prstGeom prst="rect">
                <a:avLst/>
              </a:prstGeom>
              <a:noFill/>
              <a:ln w="9525">
                <a:noFill/>
                <a:miter lim="800000"/>
                <a:headEnd/>
                <a:tailEnd/>
              </a:ln>
            </p:spPr>
            <p:txBody>
              <a:bodyPr/>
              <a:lstStyle/>
              <a:p>
                <a:r>
                  <a:rPr lang="en-US" sz="1200" i="1">
                    <a:latin typeface="Calibri" pitchFamily="34" charset="0"/>
                  </a:rPr>
                  <a:t>Q</a:t>
                </a:r>
                <a:r>
                  <a:rPr lang="en-US" sz="1200" i="1" baseline="-25000">
                    <a:latin typeface="Calibri" pitchFamily="34" charset="0"/>
                  </a:rPr>
                  <a:t>H</a:t>
                </a:r>
                <a:endParaRPr lang="en-US">
                  <a:latin typeface="Calibri" pitchFamily="34" charset="0"/>
                </a:endParaRPr>
              </a:p>
            </p:txBody>
          </p:sp>
          <p:sp>
            <p:nvSpPr>
              <p:cNvPr id="8209" name="Oval 14"/>
              <p:cNvSpPr>
                <a:spLocks noChangeArrowheads="1"/>
              </p:cNvSpPr>
              <p:nvPr/>
            </p:nvSpPr>
            <p:spPr bwMode="auto">
              <a:xfrm>
                <a:off x="1267" y="1632"/>
                <a:ext cx="346" cy="322"/>
              </a:xfrm>
              <a:prstGeom prst="ellipse">
                <a:avLst/>
              </a:prstGeom>
              <a:solidFill>
                <a:srgbClr val="FFFFFF"/>
              </a:solidFill>
              <a:ln w="28575">
                <a:solidFill>
                  <a:srgbClr val="008000"/>
                </a:solidFill>
                <a:round/>
                <a:headEnd/>
                <a:tailEnd/>
              </a:ln>
            </p:spPr>
            <p:txBody>
              <a:bodyPr/>
              <a:lstStyle/>
              <a:p>
                <a:endParaRPr lang="en-MY">
                  <a:latin typeface="Calibri" pitchFamily="34" charset="0"/>
                </a:endParaRPr>
              </a:p>
            </p:txBody>
          </p:sp>
          <p:sp>
            <p:nvSpPr>
              <p:cNvPr id="8210" name="Text Box 15"/>
              <p:cNvSpPr txBox="1">
                <a:spLocks noChangeArrowheads="1"/>
              </p:cNvSpPr>
              <p:nvPr/>
            </p:nvSpPr>
            <p:spPr bwMode="auto">
              <a:xfrm>
                <a:off x="1152" y="1104"/>
                <a:ext cx="633" cy="288"/>
              </a:xfrm>
              <a:prstGeom prst="rect">
                <a:avLst/>
              </a:prstGeom>
              <a:solidFill>
                <a:srgbClr val="FFFFFF"/>
              </a:solidFill>
              <a:ln w="38100">
                <a:solidFill>
                  <a:srgbClr val="FF0000"/>
                </a:solidFill>
                <a:miter lim="800000"/>
                <a:headEnd/>
                <a:tailEnd/>
              </a:ln>
            </p:spPr>
            <p:txBody>
              <a:bodyPr/>
              <a:lstStyle/>
              <a:p>
                <a:r>
                  <a:rPr lang="en-US" sz="1200" b="1" i="1">
                    <a:solidFill>
                      <a:srgbClr val="FF0000"/>
                    </a:solidFill>
                    <a:latin typeface="Calibri" pitchFamily="34" charset="0"/>
                  </a:rPr>
                  <a:t>T</a:t>
                </a:r>
                <a:r>
                  <a:rPr lang="en-US" sz="1200" b="1" i="1" baseline="-25000">
                    <a:solidFill>
                      <a:srgbClr val="FF0000"/>
                    </a:solidFill>
                    <a:latin typeface="Calibri" pitchFamily="34" charset="0"/>
                  </a:rPr>
                  <a:t>H</a:t>
                </a:r>
                <a:r>
                  <a:rPr lang="en-US" sz="1200" b="1" baseline="-25000">
                    <a:solidFill>
                      <a:srgbClr val="FF0000"/>
                    </a:solidFill>
                    <a:latin typeface="Calibri" pitchFamily="34" charset="0"/>
                  </a:rPr>
                  <a:t>  </a:t>
                </a:r>
                <a:r>
                  <a:rPr lang="en-US" sz="1200" b="1">
                    <a:solidFill>
                      <a:srgbClr val="FF0000"/>
                    </a:solidFill>
                    <a:latin typeface="Calibri" pitchFamily="34" charset="0"/>
                  </a:rPr>
                  <a:t>= 25</a:t>
                </a:r>
                <a:r>
                  <a:rPr lang="en-US" sz="1200" b="1" baseline="30000">
                    <a:solidFill>
                      <a:srgbClr val="FF0000"/>
                    </a:solidFill>
                    <a:latin typeface="Calibri" pitchFamily="34" charset="0"/>
                  </a:rPr>
                  <a:t>o</a:t>
                </a:r>
                <a:r>
                  <a:rPr lang="en-US" sz="1200" b="1">
                    <a:solidFill>
                      <a:srgbClr val="FF0000"/>
                    </a:solidFill>
                    <a:latin typeface="Calibri" pitchFamily="34" charset="0"/>
                  </a:rPr>
                  <a:t>C</a:t>
                </a:r>
                <a:endParaRPr lang="en-US">
                  <a:latin typeface="Calibri" pitchFamily="34" charset="0"/>
                </a:endParaRPr>
              </a:p>
            </p:txBody>
          </p:sp>
          <p:sp>
            <p:nvSpPr>
              <p:cNvPr id="8211" name="Text Box 16"/>
              <p:cNvSpPr txBox="1">
                <a:spLocks noChangeArrowheads="1"/>
              </p:cNvSpPr>
              <p:nvPr/>
            </p:nvSpPr>
            <p:spPr bwMode="auto">
              <a:xfrm>
                <a:off x="1152" y="2150"/>
                <a:ext cx="576" cy="288"/>
              </a:xfrm>
              <a:prstGeom prst="rect">
                <a:avLst/>
              </a:prstGeom>
              <a:solidFill>
                <a:srgbClr val="FFFFFF"/>
              </a:solidFill>
              <a:ln w="38100">
                <a:solidFill>
                  <a:srgbClr val="3366FF"/>
                </a:solidFill>
                <a:miter lim="800000"/>
                <a:headEnd/>
                <a:tailEnd/>
              </a:ln>
            </p:spPr>
            <p:txBody>
              <a:bodyPr/>
              <a:lstStyle/>
              <a:p>
                <a:r>
                  <a:rPr lang="en-US" sz="1200" b="1" i="1">
                    <a:solidFill>
                      <a:srgbClr val="0000FF"/>
                    </a:solidFill>
                    <a:latin typeface="Calibri" pitchFamily="34" charset="0"/>
                  </a:rPr>
                  <a:t>T</a:t>
                </a:r>
                <a:r>
                  <a:rPr lang="en-US" sz="1200" b="1" i="1" baseline="-25000">
                    <a:solidFill>
                      <a:srgbClr val="0000FF"/>
                    </a:solidFill>
                    <a:latin typeface="Calibri" pitchFamily="34" charset="0"/>
                  </a:rPr>
                  <a:t>L </a:t>
                </a:r>
                <a:r>
                  <a:rPr lang="en-US" sz="1200" b="1">
                    <a:solidFill>
                      <a:srgbClr val="0000FF"/>
                    </a:solidFill>
                    <a:latin typeface="Calibri" pitchFamily="34" charset="0"/>
                  </a:rPr>
                  <a:t>= 2</a:t>
                </a:r>
                <a:r>
                  <a:rPr lang="en-US" sz="1200" b="1" baseline="30000">
                    <a:solidFill>
                      <a:srgbClr val="0000FF"/>
                    </a:solidFill>
                    <a:latin typeface="Calibri" pitchFamily="34" charset="0"/>
                  </a:rPr>
                  <a:t>o</a:t>
                </a:r>
                <a:r>
                  <a:rPr lang="en-US" sz="1200" b="1">
                    <a:solidFill>
                      <a:srgbClr val="0000FF"/>
                    </a:solidFill>
                    <a:latin typeface="Calibri" pitchFamily="34" charset="0"/>
                  </a:rPr>
                  <a:t>C</a:t>
                </a:r>
                <a:endParaRPr lang="en-US">
                  <a:latin typeface="Calibri" pitchFamily="34" charset="0"/>
                </a:endParaRPr>
              </a:p>
            </p:txBody>
          </p:sp>
          <p:sp>
            <p:nvSpPr>
              <p:cNvPr id="8212" name="Line 17"/>
              <p:cNvSpPr>
                <a:spLocks noChangeShapeType="1"/>
              </p:cNvSpPr>
              <p:nvPr/>
            </p:nvSpPr>
            <p:spPr bwMode="auto">
              <a:xfrm>
                <a:off x="1555" y="1747"/>
                <a:ext cx="173" cy="0"/>
              </a:xfrm>
              <a:prstGeom prst="line">
                <a:avLst/>
              </a:prstGeom>
              <a:noFill/>
              <a:ln w="28575">
                <a:solidFill>
                  <a:srgbClr val="000000"/>
                </a:solidFill>
                <a:round/>
                <a:headEnd type="triangle" w="med" len="med"/>
                <a:tailEnd/>
              </a:ln>
            </p:spPr>
            <p:txBody>
              <a:bodyPr/>
              <a:lstStyle/>
              <a:p>
                <a:endParaRPr lang="en-GB"/>
              </a:p>
            </p:txBody>
          </p:sp>
          <p:sp>
            <p:nvSpPr>
              <p:cNvPr id="8213" name="Line 18"/>
              <p:cNvSpPr>
                <a:spLocks noChangeShapeType="1"/>
              </p:cNvSpPr>
              <p:nvPr/>
            </p:nvSpPr>
            <p:spPr bwMode="auto">
              <a:xfrm>
                <a:off x="1440" y="1392"/>
                <a:ext cx="0" cy="240"/>
              </a:xfrm>
              <a:prstGeom prst="line">
                <a:avLst/>
              </a:prstGeom>
              <a:noFill/>
              <a:ln w="28575">
                <a:solidFill>
                  <a:srgbClr val="FF0000"/>
                </a:solidFill>
                <a:round/>
                <a:headEnd type="triangle" w="med" len="med"/>
                <a:tailEnd/>
              </a:ln>
            </p:spPr>
            <p:txBody>
              <a:bodyPr/>
              <a:lstStyle/>
              <a:p>
                <a:endParaRPr lang="en-GB"/>
              </a:p>
            </p:txBody>
          </p:sp>
          <p:sp>
            <p:nvSpPr>
              <p:cNvPr id="8214" name="Line 19"/>
              <p:cNvSpPr>
                <a:spLocks noChangeShapeType="1"/>
              </p:cNvSpPr>
              <p:nvPr/>
            </p:nvSpPr>
            <p:spPr bwMode="auto">
              <a:xfrm>
                <a:off x="1440" y="1920"/>
                <a:ext cx="0" cy="230"/>
              </a:xfrm>
              <a:prstGeom prst="line">
                <a:avLst/>
              </a:prstGeom>
              <a:noFill/>
              <a:ln w="28575">
                <a:solidFill>
                  <a:srgbClr val="3366FF"/>
                </a:solidFill>
                <a:round/>
                <a:headEnd type="triangle" w="med" len="med"/>
                <a:tailEnd/>
              </a:ln>
            </p:spPr>
            <p:txBody>
              <a:bodyPr/>
              <a:lstStyle/>
              <a:p>
                <a:endParaRPr lang="en-GB"/>
              </a:p>
            </p:txBody>
          </p:sp>
          <p:sp>
            <p:nvSpPr>
              <p:cNvPr id="8215" name="Text Box 20"/>
              <p:cNvSpPr txBox="1">
                <a:spLocks noChangeArrowheads="1"/>
              </p:cNvSpPr>
              <p:nvPr/>
            </p:nvSpPr>
            <p:spPr bwMode="auto">
              <a:xfrm>
                <a:off x="1325" y="1689"/>
                <a:ext cx="230" cy="150"/>
              </a:xfrm>
              <a:prstGeom prst="rect">
                <a:avLst/>
              </a:prstGeom>
              <a:solidFill>
                <a:srgbClr val="FFFFFF"/>
              </a:solidFill>
              <a:ln w="9525">
                <a:noFill/>
                <a:miter lim="800000"/>
                <a:headEnd/>
                <a:tailEnd/>
              </a:ln>
            </p:spPr>
            <p:txBody>
              <a:bodyPr/>
              <a:lstStyle/>
              <a:p>
                <a:r>
                  <a:rPr lang="en-US" sz="1200">
                    <a:latin typeface="Calibri" pitchFamily="34" charset="0"/>
                  </a:rPr>
                  <a:t>R</a:t>
                </a:r>
                <a:endParaRPr lang="en-US">
                  <a:latin typeface="Calibri" pitchFamily="34" charset="0"/>
                </a:endParaRPr>
              </a:p>
            </p:txBody>
          </p:sp>
        </p:grpSp>
      </p:grpSp>
      <p:graphicFrame>
        <p:nvGraphicFramePr>
          <p:cNvPr id="8194" name="Object 21"/>
          <p:cNvGraphicFramePr>
            <a:graphicFrameLocks noChangeAspect="1"/>
          </p:cNvGraphicFramePr>
          <p:nvPr/>
        </p:nvGraphicFramePr>
        <p:xfrm>
          <a:off x="3786188" y="3429000"/>
          <a:ext cx="3065462" cy="1785938"/>
        </p:xfrm>
        <a:graphic>
          <a:graphicData uri="http://schemas.openxmlformats.org/presentationml/2006/ole">
            <mc:AlternateContent xmlns:mc="http://schemas.openxmlformats.org/markup-compatibility/2006">
              <mc:Choice xmlns:v="urn:schemas-microsoft-com:vml" Requires="v">
                <p:oleObj spid="_x0000_s5129" name="Equation" r:id="rId5" imgW="1714500" imgH="1054100" progId="">
                  <p:embed/>
                </p:oleObj>
              </mc:Choice>
              <mc:Fallback>
                <p:oleObj name="Equation" r:id="rId5" imgW="1714500" imgH="105410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6188" y="3429000"/>
                        <a:ext cx="3065462" cy="1785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04" name="Rectangle 22"/>
          <p:cNvSpPr>
            <a:spLocks noChangeArrowheads="1"/>
          </p:cNvSpPr>
          <p:nvPr/>
        </p:nvSpPr>
        <p:spPr bwMode="auto">
          <a:xfrm>
            <a:off x="3714750" y="5572125"/>
            <a:ext cx="2720975" cy="369888"/>
          </a:xfrm>
          <a:prstGeom prst="rect">
            <a:avLst/>
          </a:prstGeom>
          <a:noFill/>
          <a:ln w="9525">
            <a:noFill/>
            <a:miter lim="800000"/>
            <a:headEnd/>
            <a:tailEnd/>
          </a:ln>
        </p:spPr>
        <p:txBody>
          <a:bodyPr wrap="none">
            <a:spAutoFit/>
          </a:bodyPr>
          <a:lstStyle/>
          <a:p>
            <a:r>
              <a:rPr lang="en-US">
                <a:solidFill>
                  <a:srgbClr val="FF0000"/>
                </a:solidFill>
                <a:latin typeface="Aharoni" pitchFamily="2" charset="-79"/>
                <a:cs typeface="Aharoni" pitchFamily="2" charset="-79"/>
              </a:rPr>
              <a:t>- this claim is also false!</a:t>
            </a:r>
          </a:p>
        </p:txBody>
      </p:sp>
    </p:spTree>
    <p:extLst>
      <p:ext uri="{BB962C8B-B14F-4D97-AF65-F5344CB8AC3E}">
        <p14:creationId xmlns:p14="http://schemas.microsoft.com/office/powerpoint/2010/main" val="106916883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41316" name="Text Box 4"/>
          <p:cNvSpPr txBox="1">
            <a:spLocks noChangeArrowheads="1"/>
          </p:cNvSpPr>
          <p:nvPr/>
        </p:nvSpPr>
        <p:spPr bwMode="auto">
          <a:xfrm>
            <a:off x="228600" y="381000"/>
            <a:ext cx="8915400" cy="2436813"/>
          </a:xfrm>
          <a:prstGeom prst="rect">
            <a:avLst/>
          </a:prstGeom>
          <a:noFill/>
          <a:ln w="9525">
            <a:noFill/>
            <a:miter lim="800000"/>
            <a:headEnd/>
            <a:tailEnd/>
          </a:ln>
          <a:effectLst/>
        </p:spPr>
        <p:txBody>
          <a:bodyPr>
            <a:spAutoFit/>
          </a:bodyPr>
          <a:lstStyle/>
          <a:p>
            <a:pPr>
              <a:spcBef>
                <a:spcPct val="50000"/>
              </a:spcBef>
            </a:pPr>
            <a:r>
              <a:rPr lang="en-US" altLang="zh-CN" b="1" dirty="0"/>
              <a:t>Suppose that 1200 J of heat is used as input for an engine under two different conditions. In Figure part </a:t>
            </a:r>
            <a:r>
              <a:rPr lang="en-US" altLang="zh-CN" b="1" i="1" dirty="0"/>
              <a:t>a</a:t>
            </a:r>
            <a:r>
              <a:rPr lang="en-US" altLang="zh-CN" b="1" dirty="0"/>
              <a:t> the heat is supplied by a hot reservoir whose temperature is 650 K. In part </a:t>
            </a:r>
            <a:r>
              <a:rPr lang="en-US" altLang="zh-CN" b="1" i="1" dirty="0"/>
              <a:t>b</a:t>
            </a:r>
            <a:r>
              <a:rPr lang="en-US" altLang="zh-CN" b="1" dirty="0"/>
              <a:t> of the drawing, the heat flows irreversibly through a copper rod into a second reservoir whose temperature is 350 K and then enters the engine. In either case, a 150-K reservoir is used as the cold reservoir. For each case, determine the maximum amount of work that can be obtained from the 1200 J of heat.</a:t>
            </a:r>
          </a:p>
        </p:txBody>
      </p:sp>
      <p:pic>
        <p:nvPicPr>
          <p:cNvPr id="6" name="Picture 7"/>
          <p:cNvPicPr>
            <a:picLocks noChangeAspect="1" noChangeArrowheads="1"/>
          </p:cNvPicPr>
          <p:nvPr/>
        </p:nvPicPr>
        <p:blipFill>
          <a:blip r:embed="rId3" cstate="print"/>
          <a:srcRect l="11980" b="1587"/>
          <a:stretch>
            <a:fillRect/>
          </a:stretch>
        </p:blipFill>
        <p:spPr>
          <a:xfrm>
            <a:off x="1331640" y="2420888"/>
            <a:ext cx="2715270" cy="3818830"/>
          </a:xfrm>
          <a:prstGeom prst="rect">
            <a:avLst/>
          </a:prstGeom>
          <a:noFill/>
          <a:ln/>
        </p:spPr>
      </p:pic>
      <p:pic>
        <p:nvPicPr>
          <p:cNvPr id="7" name="Picture 12"/>
          <p:cNvPicPr>
            <a:picLocks noChangeAspect="1" noChangeArrowheads="1"/>
          </p:cNvPicPr>
          <p:nvPr/>
        </p:nvPicPr>
        <p:blipFill>
          <a:blip r:embed="rId4" cstate="print"/>
          <a:srcRect/>
          <a:stretch>
            <a:fillRect/>
          </a:stretch>
        </p:blipFill>
        <p:spPr>
          <a:xfrm>
            <a:off x="5004048" y="2312936"/>
            <a:ext cx="2724299" cy="3950840"/>
          </a:xfrm>
          <a:prstGeom prst="rect">
            <a:avLst/>
          </a:prstGeom>
          <a:noFill/>
          <a:ln/>
        </p:spPr>
      </p:pic>
    </p:spTree>
    <p:extLst>
      <p:ext uri="{BB962C8B-B14F-4D97-AF65-F5344CB8AC3E}">
        <p14:creationId xmlns:p14="http://schemas.microsoft.com/office/powerpoint/2010/main" val="340638460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math045"/>
          <p:cNvPicPr>
            <a:picLocks noChangeAspect="1" noChangeArrowheads="1"/>
          </p:cNvPicPr>
          <p:nvPr/>
        </p:nvPicPr>
        <p:blipFill>
          <a:blip r:embed="rId2" cstate="print">
            <a:lum bright="-66000" contrast="100000"/>
          </a:blip>
          <a:srcRect/>
          <a:stretch>
            <a:fillRect/>
          </a:stretch>
        </p:blipFill>
        <p:spPr bwMode="auto">
          <a:xfrm>
            <a:off x="323528" y="1484784"/>
            <a:ext cx="8382000" cy="3808413"/>
          </a:xfrm>
          <a:prstGeom prst="rect">
            <a:avLst/>
          </a:prstGeom>
          <a:noFill/>
        </p:spPr>
      </p:pic>
    </p:spTree>
    <p:extLst>
      <p:ext uri="{BB962C8B-B14F-4D97-AF65-F5344CB8AC3E}">
        <p14:creationId xmlns:p14="http://schemas.microsoft.com/office/powerpoint/2010/main" val="431239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 name="عنوان 1"/>
          <p:cNvSpPr>
            <a:spLocks noGrp="1"/>
          </p:cNvSpPr>
          <p:nvPr>
            <p:ph type="title"/>
          </p:nvPr>
        </p:nvSpPr>
        <p:spPr>
          <a:xfrm>
            <a:off x="533400" y="914400"/>
            <a:ext cx="8229600" cy="1143000"/>
          </a:xfrm>
        </p:spPr>
        <p:txBody>
          <a:bodyPr/>
          <a:lstStyle/>
          <a:p>
            <a:r>
              <a:rPr lang="en-GB" b="1" dirty="0" smtClean="0"/>
              <a:t>Third Law of Thermodynamics</a:t>
            </a:r>
            <a:endParaRPr lang="en-GB" dirty="0"/>
          </a:p>
        </p:txBody>
      </p:sp>
      <p:pic>
        <p:nvPicPr>
          <p:cNvPr id="5" name="Picture 2"/>
          <p:cNvPicPr>
            <a:picLocks noChangeAspect="1" noChangeArrowheads="1"/>
          </p:cNvPicPr>
          <p:nvPr/>
        </p:nvPicPr>
        <p:blipFill>
          <a:blip r:embed="rId3" cstate="print"/>
          <a:srcRect/>
          <a:stretch>
            <a:fillRect/>
          </a:stretch>
        </p:blipFill>
        <p:spPr bwMode="auto">
          <a:xfrm>
            <a:off x="457200" y="2590800"/>
            <a:ext cx="8287719" cy="3505200"/>
          </a:xfrm>
          <a:prstGeom prst="rect">
            <a:avLst/>
          </a:prstGeom>
          <a:noFill/>
          <a:ln w="9525">
            <a:noFill/>
            <a:miter lim="800000"/>
            <a:headEnd/>
            <a:tailEnd/>
          </a:ln>
        </p:spPr>
      </p:pic>
    </p:spTree>
    <p:extLst>
      <p:ext uri="{BB962C8B-B14F-4D97-AF65-F5344CB8AC3E}">
        <p14:creationId xmlns:p14="http://schemas.microsoft.com/office/powerpoint/2010/main" val="325507276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5602" name="Rectangle 2"/>
          <p:cNvSpPr>
            <a:spLocks noGrp="1" noChangeArrowheads="1"/>
          </p:cNvSpPr>
          <p:nvPr>
            <p:ph type="title"/>
          </p:nvPr>
        </p:nvSpPr>
        <p:spPr>
          <a:xfrm>
            <a:off x="0" y="0"/>
            <a:ext cx="9144000" cy="1143000"/>
          </a:xfrm>
        </p:spPr>
        <p:txBody>
          <a:bodyPr>
            <a:normAutofit/>
          </a:bodyPr>
          <a:lstStyle/>
          <a:p>
            <a:pPr eaLnBrk="1" hangingPunct="1"/>
            <a:r>
              <a:rPr lang="en-US" altLang="en-US" sz="4000" dirty="0" smtClean="0">
                <a:latin typeface="Times New Roman" pitchFamily="18" charset="0"/>
                <a:cs typeface="Times New Roman" pitchFamily="18" charset="0"/>
              </a:rPr>
              <a:t>Third Law of Thermodynamics</a:t>
            </a:r>
          </a:p>
        </p:txBody>
      </p:sp>
      <p:sp>
        <p:nvSpPr>
          <p:cNvPr id="25603" name="Rectangle 4"/>
          <p:cNvSpPr>
            <a:spLocks noGrp="1" noChangeArrowheads="1"/>
          </p:cNvSpPr>
          <p:nvPr>
            <p:ph type="body" sz="half" idx="2"/>
          </p:nvPr>
        </p:nvSpPr>
        <p:spPr>
          <a:xfrm>
            <a:off x="228600" y="838200"/>
            <a:ext cx="8763000" cy="2590800"/>
          </a:xfrm>
        </p:spPr>
        <p:txBody>
          <a:bodyPr>
            <a:noAutofit/>
          </a:bodyPr>
          <a:lstStyle/>
          <a:p>
            <a:pPr>
              <a:lnSpc>
                <a:spcPct val="170000"/>
              </a:lnSpc>
              <a:buNone/>
            </a:pPr>
            <a:r>
              <a:rPr lang="en-GB" sz="2400" dirty="0" smtClean="0">
                <a:latin typeface="Times New Roman" pitchFamily="18" charset="0"/>
                <a:cs typeface="Times New Roman" pitchFamily="18" charset="0"/>
              </a:rPr>
              <a:t>    The third law of thermodynamics states that every substance has a positive entropy, but at zero Kelvin the entropy is zero for a perfectly crystalline substance. The third law introduces a numerical scale for the entropy. Stated succinctly:</a:t>
            </a:r>
          </a:p>
          <a:p>
            <a:pPr marL="0" indent="0" eaLnBrk="1" hangingPunct="1">
              <a:lnSpc>
                <a:spcPct val="170000"/>
              </a:lnSpc>
              <a:buFontTx/>
              <a:buNone/>
            </a:pPr>
            <a:endParaRPr lang="en-US" altLang="en-US" sz="2400" dirty="0" smtClean="0">
              <a:latin typeface="Times New Roman" pitchFamily="18" charset="0"/>
              <a:cs typeface="Times New Roman" pitchFamily="18" charset="0"/>
            </a:endParaRPr>
          </a:p>
          <a:p>
            <a:pPr marL="0" indent="0" eaLnBrk="1" hangingPunct="1">
              <a:lnSpc>
                <a:spcPct val="170000"/>
              </a:lnSpc>
              <a:buFontTx/>
              <a:buNone/>
            </a:pPr>
            <a:endParaRPr lang="en-US" altLang="en-US" sz="2400" dirty="0" smtClean="0">
              <a:latin typeface="Times New Roman" pitchFamily="18" charset="0"/>
              <a:cs typeface="Times New Roman" pitchFamily="18" charset="0"/>
            </a:endParaRPr>
          </a:p>
        </p:txBody>
      </p:sp>
      <p:sp>
        <p:nvSpPr>
          <p:cNvPr id="1155073" name="Rectangle 1"/>
          <p:cNvSpPr>
            <a:spLocks noChangeArrowheads="1"/>
          </p:cNvSpPr>
          <p:nvPr/>
        </p:nvSpPr>
        <p:spPr bwMode="auto">
          <a:xfrm>
            <a:off x="533400" y="3576935"/>
            <a:ext cx="74676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S(0) = 0 for all perfectly ordered crystalline pure materials.</a:t>
            </a: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55074" name="Picture 2"/>
          <p:cNvPicPr>
            <a:picLocks noChangeAspect="1" noChangeArrowheads="1"/>
          </p:cNvPicPr>
          <p:nvPr/>
        </p:nvPicPr>
        <p:blipFill>
          <a:blip r:embed="rId3" cstate="print"/>
          <a:srcRect/>
          <a:stretch>
            <a:fillRect/>
          </a:stretch>
        </p:blipFill>
        <p:spPr bwMode="auto">
          <a:xfrm>
            <a:off x="1676400" y="4419600"/>
            <a:ext cx="5314950" cy="2247900"/>
          </a:xfrm>
          <a:prstGeom prst="rect">
            <a:avLst/>
          </a:prstGeom>
          <a:noFill/>
          <a:ln w="9525">
            <a:noFill/>
            <a:miter lim="800000"/>
            <a:headEnd/>
            <a:tailEnd/>
          </a:ln>
        </p:spPr>
      </p:pic>
    </p:spTree>
    <p:extLst>
      <p:ext uri="{BB962C8B-B14F-4D97-AF65-F5344CB8AC3E}">
        <p14:creationId xmlns:p14="http://schemas.microsoft.com/office/powerpoint/2010/main" val="1686673580"/>
      </p:ext>
    </p:extLst>
  </p:cSld>
  <p:clrMapOvr>
    <a:masterClrMapping/>
  </p:clrMapOvr>
  <p:transition spd="slow">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5602" name="Rectangle 2"/>
          <p:cNvSpPr>
            <a:spLocks noGrp="1" noChangeArrowheads="1"/>
          </p:cNvSpPr>
          <p:nvPr>
            <p:ph type="title"/>
          </p:nvPr>
        </p:nvSpPr>
        <p:spPr>
          <a:xfrm>
            <a:off x="0" y="-152400"/>
            <a:ext cx="9144000" cy="1143000"/>
          </a:xfrm>
        </p:spPr>
        <p:txBody>
          <a:bodyPr>
            <a:normAutofit/>
          </a:bodyPr>
          <a:lstStyle/>
          <a:p>
            <a:pPr eaLnBrk="1" hangingPunct="1"/>
            <a:r>
              <a:rPr lang="en-US" altLang="en-US" sz="4000" dirty="0" smtClean="0">
                <a:latin typeface="Times New Roman" pitchFamily="18" charset="0"/>
                <a:cs typeface="Times New Roman" pitchFamily="18" charset="0"/>
              </a:rPr>
              <a:t>Third Law of Thermodynamics</a:t>
            </a:r>
          </a:p>
        </p:txBody>
      </p:sp>
      <p:sp>
        <p:nvSpPr>
          <p:cNvPr id="1157121" name="Rectangle 1"/>
          <p:cNvSpPr>
            <a:spLocks noChangeArrowheads="1"/>
          </p:cNvSpPr>
          <p:nvPr/>
        </p:nvSpPr>
        <p:spPr bwMode="auto">
          <a:xfrm>
            <a:off x="228600" y="990600"/>
            <a:ext cx="77724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Third law of thermodynamics can be expressed:</a:t>
            </a:r>
            <a:endParaRPr kumimoji="0" lang="en-GB"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157123" name="Picture 3"/>
          <p:cNvPicPr>
            <a:picLocks noChangeAspect="1" noChangeArrowheads="1"/>
          </p:cNvPicPr>
          <p:nvPr/>
        </p:nvPicPr>
        <p:blipFill>
          <a:blip r:embed="rId3" cstate="print"/>
          <a:srcRect/>
          <a:stretch>
            <a:fillRect/>
          </a:stretch>
        </p:blipFill>
        <p:spPr bwMode="auto">
          <a:xfrm>
            <a:off x="147587" y="914399"/>
            <a:ext cx="9225013" cy="5791201"/>
          </a:xfrm>
          <a:prstGeom prst="rect">
            <a:avLst/>
          </a:prstGeom>
          <a:noFill/>
          <a:ln w="9525">
            <a:noFill/>
            <a:miter lim="800000"/>
            <a:headEnd/>
            <a:tailEnd/>
          </a:ln>
          <a:effectLst/>
        </p:spPr>
      </p:pic>
    </p:spTree>
    <p:extLst>
      <p:ext uri="{BB962C8B-B14F-4D97-AF65-F5344CB8AC3E}">
        <p14:creationId xmlns:p14="http://schemas.microsoft.com/office/powerpoint/2010/main" val="1501528282"/>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6146" name="Rectangle 2"/>
          <p:cNvSpPr>
            <a:spLocks noGrp="1" noChangeArrowheads="1"/>
          </p:cNvSpPr>
          <p:nvPr>
            <p:ph type="title"/>
          </p:nvPr>
        </p:nvSpPr>
        <p:spPr>
          <a:xfrm>
            <a:off x="0" y="0"/>
            <a:ext cx="9144000" cy="1143000"/>
          </a:xfrm>
        </p:spPr>
        <p:txBody>
          <a:bodyPr>
            <a:normAutofit/>
          </a:bodyPr>
          <a:lstStyle/>
          <a:p>
            <a:pPr eaLnBrk="1" hangingPunct="1"/>
            <a:r>
              <a:rPr lang="en-US" altLang="en-US" sz="4000" b="1" dirty="0" smtClean="0">
                <a:solidFill>
                  <a:schemeClr val="accent3">
                    <a:lumMod val="75000"/>
                  </a:schemeClr>
                </a:solidFill>
                <a:latin typeface="Times New Roman" pitchFamily="18" charset="0"/>
                <a:cs typeface="Times New Roman" pitchFamily="18" charset="0"/>
              </a:rPr>
              <a:t>Spontaneous Processes</a:t>
            </a:r>
          </a:p>
        </p:txBody>
      </p:sp>
      <p:sp>
        <p:nvSpPr>
          <p:cNvPr id="5123" name="Rectangle 3"/>
          <p:cNvSpPr>
            <a:spLocks noGrp="1" noChangeArrowheads="1"/>
          </p:cNvSpPr>
          <p:nvPr>
            <p:ph type="body" sz="half" idx="1"/>
          </p:nvPr>
        </p:nvSpPr>
        <p:spPr>
          <a:xfrm>
            <a:off x="685800" y="990600"/>
            <a:ext cx="8229600" cy="2514600"/>
          </a:xfrm>
        </p:spPr>
        <p:txBody>
          <a:bodyPr>
            <a:normAutofit/>
          </a:bodyPr>
          <a:lstStyle/>
          <a:p>
            <a:pPr eaLnBrk="1" hangingPunct="1">
              <a:lnSpc>
                <a:spcPct val="150000"/>
              </a:lnSpc>
            </a:pPr>
            <a:r>
              <a:rPr lang="en-US" altLang="en-US" sz="2400" dirty="0" smtClean="0">
                <a:latin typeface="Times New Roman" pitchFamily="18" charset="0"/>
                <a:cs typeface="Times New Roman" pitchFamily="18" charset="0"/>
              </a:rPr>
              <a:t>Processes that are spontaneous at one temperature may be </a:t>
            </a:r>
            <a:r>
              <a:rPr lang="en-US" altLang="en-US" sz="2400" dirty="0" err="1" smtClean="0">
                <a:latin typeface="Times New Roman" pitchFamily="18" charset="0"/>
                <a:cs typeface="Times New Roman" pitchFamily="18" charset="0"/>
              </a:rPr>
              <a:t>nonspontaneous</a:t>
            </a:r>
            <a:r>
              <a:rPr lang="en-US" altLang="en-US" sz="2400" dirty="0" smtClean="0">
                <a:latin typeface="Times New Roman" pitchFamily="18" charset="0"/>
                <a:cs typeface="Times New Roman" pitchFamily="18" charset="0"/>
              </a:rPr>
              <a:t> at other temperatures.</a:t>
            </a:r>
          </a:p>
          <a:p>
            <a:pPr eaLnBrk="1" hangingPunct="1">
              <a:lnSpc>
                <a:spcPct val="150000"/>
              </a:lnSpc>
            </a:pPr>
            <a:r>
              <a:rPr lang="en-US" altLang="en-US" sz="2400" dirty="0" smtClean="0">
                <a:latin typeface="Times New Roman" pitchFamily="18" charset="0"/>
                <a:cs typeface="Times New Roman" pitchFamily="18" charset="0"/>
              </a:rPr>
              <a:t>Above 0</a:t>
            </a:r>
            <a:r>
              <a:rPr lang="en-US" altLang="en-US" sz="2400" dirty="0" smtClean="0">
                <a:latin typeface="Times New Roman" pitchFamily="18" charset="0"/>
                <a:cs typeface="Times New Roman" pitchFamily="18" charset="0"/>
                <a:sym typeface="Symbol" pitchFamily="18" charset="2"/>
              </a:rPr>
              <a:t>C it is spontaneous for ice to melt.</a:t>
            </a:r>
          </a:p>
          <a:p>
            <a:pPr eaLnBrk="1" hangingPunct="1">
              <a:lnSpc>
                <a:spcPct val="150000"/>
              </a:lnSpc>
            </a:pPr>
            <a:r>
              <a:rPr lang="en-US" altLang="en-US" sz="2400" dirty="0" smtClean="0">
                <a:latin typeface="Times New Roman" pitchFamily="18" charset="0"/>
                <a:cs typeface="Times New Roman" pitchFamily="18" charset="0"/>
                <a:sym typeface="Symbol" pitchFamily="18" charset="2"/>
              </a:rPr>
              <a:t>Below 0C the reverse process is spontaneous.</a:t>
            </a:r>
            <a:endParaRPr lang="en-US" altLang="en-US" sz="2400" dirty="0" smtClean="0">
              <a:latin typeface="Times New Roman" pitchFamily="18" charset="0"/>
              <a:cs typeface="Times New Roman" pitchFamily="18" charset="0"/>
            </a:endParaRPr>
          </a:p>
        </p:txBody>
      </p:sp>
      <p:pic>
        <p:nvPicPr>
          <p:cNvPr id="6148" name="Picture 5" descr="19_03"/>
          <p:cNvPicPr>
            <a:picLocks noGrp="1" noChangeAspect="1" noChangeArrowheads="1"/>
          </p:cNvPicPr>
          <p:nvPr>
            <p:ph sz="half" idx="2"/>
          </p:nvPr>
        </p:nvPicPr>
        <p:blipFill>
          <a:blip r:embed="rId3" cstate="print"/>
          <a:srcRect b="5289"/>
          <a:stretch>
            <a:fillRect/>
          </a:stretch>
        </p:blipFill>
        <p:spPr>
          <a:xfrm>
            <a:off x="837928" y="3429000"/>
            <a:ext cx="7458979" cy="3124201"/>
          </a:xfrm>
        </p:spPr>
      </p:pic>
    </p:spTree>
    <p:extLst>
      <p:ext uri="{BB962C8B-B14F-4D97-AF65-F5344CB8AC3E}">
        <p14:creationId xmlns:p14="http://schemas.microsoft.com/office/powerpoint/2010/main" val="1105070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animEffect transition="in" filter="fade">
                                      <p:cBhvr>
                                        <p:cTn id="7" dur="2000"/>
                                        <p:tgtEl>
                                          <p:spTgt spid="5123">
                                            <p:txEl>
                                              <p:pRg st="1" end="1"/>
                                            </p:txEl>
                                          </p:spTgt>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5123">
                                            <p:txEl>
                                              <p:pRg st="2" end="2"/>
                                            </p:txEl>
                                          </p:spTgt>
                                        </p:tgtEl>
                                        <p:attrNameLst>
                                          <p:attrName>style.visibility</p:attrName>
                                        </p:attrNameLst>
                                      </p:cBhvr>
                                      <p:to>
                                        <p:strVal val="visible"/>
                                      </p:to>
                                    </p:set>
                                    <p:animEffect transition="in" filter="fade">
                                      <p:cBhvr>
                                        <p:cTn id="11" dur="20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158146" name="Picture 2"/>
          <p:cNvPicPr>
            <a:picLocks noChangeAspect="1" noChangeArrowheads="1"/>
          </p:cNvPicPr>
          <p:nvPr/>
        </p:nvPicPr>
        <p:blipFill>
          <a:blip r:embed="rId3" cstate="print"/>
          <a:srcRect/>
          <a:stretch>
            <a:fillRect/>
          </a:stretch>
        </p:blipFill>
        <p:spPr bwMode="auto">
          <a:xfrm>
            <a:off x="0" y="228600"/>
            <a:ext cx="9790941" cy="5715000"/>
          </a:xfrm>
          <a:prstGeom prst="rect">
            <a:avLst/>
          </a:prstGeom>
          <a:noFill/>
          <a:ln w="9525">
            <a:noFill/>
            <a:miter lim="800000"/>
            <a:headEnd/>
            <a:tailEnd/>
          </a:ln>
          <a:effectLst/>
        </p:spPr>
      </p:pic>
      <p:sp>
        <p:nvSpPr>
          <p:cNvPr id="6" name="Rectangle 2"/>
          <p:cNvSpPr>
            <a:spLocks noGrp="1" noChangeArrowheads="1"/>
          </p:cNvSpPr>
          <p:nvPr>
            <p:ph type="title"/>
          </p:nvPr>
        </p:nvSpPr>
        <p:spPr>
          <a:xfrm>
            <a:off x="0" y="-152400"/>
            <a:ext cx="9144000" cy="1143000"/>
          </a:xfrm>
        </p:spPr>
        <p:txBody>
          <a:bodyPr>
            <a:normAutofit/>
          </a:bodyPr>
          <a:lstStyle/>
          <a:p>
            <a:pPr eaLnBrk="1" hangingPunct="1"/>
            <a:r>
              <a:rPr lang="en-US" altLang="en-US" sz="4000" dirty="0" smtClean="0">
                <a:latin typeface="Times New Roman" pitchFamily="18" charset="0"/>
                <a:cs typeface="Times New Roman" pitchFamily="18" charset="0"/>
              </a:rPr>
              <a:t>Third Law of Thermodynamics</a:t>
            </a:r>
          </a:p>
        </p:txBody>
      </p:sp>
    </p:spTree>
    <p:extLst>
      <p:ext uri="{BB962C8B-B14F-4D97-AF65-F5344CB8AC3E}">
        <p14:creationId xmlns:p14="http://schemas.microsoft.com/office/powerpoint/2010/main" val="1820279781"/>
      </p:ext>
    </p:extLst>
  </p:cSld>
  <p:clrMapOvr>
    <a:masterClrMapping/>
  </p:clrMapOvr>
  <p:transition spd="slow">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5" name="Rectangle 2"/>
          <p:cNvSpPr>
            <a:spLocks noGrp="1" noChangeArrowheads="1"/>
          </p:cNvSpPr>
          <p:nvPr>
            <p:ph type="title"/>
          </p:nvPr>
        </p:nvSpPr>
        <p:spPr>
          <a:xfrm>
            <a:off x="0" y="-152400"/>
            <a:ext cx="9144000" cy="1143000"/>
          </a:xfrm>
        </p:spPr>
        <p:txBody>
          <a:bodyPr>
            <a:normAutofit/>
          </a:bodyPr>
          <a:lstStyle/>
          <a:p>
            <a:pPr eaLnBrk="1" hangingPunct="1"/>
            <a:r>
              <a:rPr lang="en-US" altLang="en-US" sz="4000" dirty="0" smtClean="0">
                <a:latin typeface="Times New Roman" pitchFamily="18" charset="0"/>
                <a:cs typeface="Times New Roman" pitchFamily="18" charset="0"/>
              </a:rPr>
              <a:t>Third Law of Thermodynamics</a:t>
            </a:r>
          </a:p>
        </p:txBody>
      </p:sp>
      <p:sp>
        <p:nvSpPr>
          <p:cNvPr id="1160193" name="Rectangle 1"/>
          <p:cNvSpPr>
            <a:spLocks noChangeArrowheads="1"/>
          </p:cNvSpPr>
          <p:nvPr/>
        </p:nvSpPr>
        <p:spPr bwMode="auto">
          <a:xfrm>
            <a:off x="228600" y="762000"/>
            <a:ext cx="6394123"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The relationship between entropy and temperature</a:t>
            </a:r>
            <a:endParaRPr kumimoji="0" lang="en-GB"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grpSp>
        <p:nvGrpSpPr>
          <p:cNvPr id="7" name="مجموعة 6"/>
          <p:cNvGrpSpPr/>
          <p:nvPr/>
        </p:nvGrpSpPr>
        <p:grpSpPr>
          <a:xfrm>
            <a:off x="914400" y="1371600"/>
            <a:ext cx="7086600" cy="5324510"/>
            <a:chOff x="0" y="260648"/>
            <a:chExt cx="7516187" cy="6839019"/>
          </a:xfrm>
        </p:grpSpPr>
        <p:grpSp>
          <p:nvGrpSpPr>
            <p:cNvPr id="8" name="مجموعة 7"/>
            <p:cNvGrpSpPr/>
            <p:nvPr/>
          </p:nvGrpSpPr>
          <p:grpSpPr>
            <a:xfrm>
              <a:off x="1043608" y="260648"/>
              <a:ext cx="6472579" cy="6839019"/>
              <a:chOff x="331669" y="260648"/>
              <a:chExt cx="6472579" cy="6839019"/>
            </a:xfrm>
          </p:grpSpPr>
          <p:cxnSp>
            <p:nvCxnSpPr>
              <p:cNvPr id="30" name="رابط مستقيم 29"/>
              <p:cNvCxnSpPr/>
              <p:nvPr/>
            </p:nvCxnSpPr>
            <p:spPr>
              <a:xfrm>
                <a:off x="1115616" y="260648"/>
                <a:ext cx="0" cy="60486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رابط مستقيم 30"/>
              <p:cNvCxnSpPr/>
              <p:nvPr/>
            </p:nvCxnSpPr>
            <p:spPr>
              <a:xfrm>
                <a:off x="827584" y="6021288"/>
                <a:ext cx="597666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قوس 31"/>
              <p:cNvSpPr/>
              <p:nvPr/>
            </p:nvSpPr>
            <p:spPr>
              <a:xfrm rot="8581267">
                <a:off x="331669" y="5108693"/>
                <a:ext cx="2545049" cy="517289"/>
              </a:xfrm>
              <a:prstGeom prst="arc">
                <a:avLst>
                  <a:gd name="adj1" fmla="val 11576745"/>
                  <a:gd name="adj2" fmla="val 20715892"/>
                </a:avLst>
              </a:prstGeom>
              <a:ln w="25400">
                <a:solidFill>
                  <a:srgbClr val="C0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33" name="مربع نص 10"/>
              <p:cNvSpPr txBox="1"/>
              <p:nvPr/>
            </p:nvSpPr>
            <p:spPr>
              <a:xfrm>
                <a:off x="395536" y="2564904"/>
                <a:ext cx="396262" cy="64633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600" dirty="0" smtClean="0"/>
                  <a:t>S</a:t>
                </a:r>
                <a:endParaRPr lang="en-GB" sz="3600" dirty="0"/>
              </a:p>
            </p:txBody>
          </p:sp>
          <p:sp>
            <p:nvSpPr>
              <p:cNvPr id="34" name="مربع نص 11"/>
              <p:cNvSpPr txBox="1"/>
              <p:nvPr/>
            </p:nvSpPr>
            <p:spPr>
              <a:xfrm>
                <a:off x="3932069" y="6453336"/>
                <a:ext cx="423514" cy="64633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600" dirty="0" smtClean="0"/>
                  <a:t>T</a:t>
                </a:r>
                <a:endParaRPr lang="en-GB" sz="3600" dirty="0"/>
              </a:p>
            </p:txBody>
          </p:sp>
          <p:sp>
            <p:nvSpPr>
              <p:cNvPr id="35" name="مربع نص 12"/>
              <p:cNvSpPr txBox="1"/>
              <p:nvPr/>
            </p:nvSpPr>
            <p:spPr>
              <a:xfrm>
                <a:off x="1175192" y="5981218"/>
                <a:ext cx="413896"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smtClean="0"/>
                  <a:t>T</a:t>
                </a:r>
                <a:r>
                  <a:rPr lang="en-GB" sz="1600" dirty="0" smtClean="0"/>
                  <a:t>0</a:t>
                </a:r>
                <a:endParaRPr lang="en-GB" sz="1600" dirty="0"/>
              </a:p>
            </p:txBody>
          </p:sp>
          <p:sp>
            <p:nvSpPr>
              <p:cNvPr id="36" name="قوس 35"/>
              <p:cNvSpPr/>
              <p:nvPr/>
            </p:nvSpPr>
            <p:spPr>
              <a:xfrm rot="8581267">
                <a:off x="2946484" y="2183533"/>
                <a:ext cx="2319224" cy="593367"/>
              </a:xfrm>
              <a:prstGeom prst="arc">
                <a:avLst>
                  <a:gd name="adj1" fmla="val 11576745"/>
                  <a:gd name="adj2" fmla="val 20715892"/>
                </a:avLst>
              </a:prstGeom>
              <a:ln w="25400">
                <a:solidFill>
                  <a:srgbClr val="C0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sp>
            <p:nvSpPr>
              <p:cNvPr id="37" name="قوس 36"/>
              <p:cNvSpPr/>
              <p:nvPr/>
            </p:nvSpPr>
            <p:spPr>
              <a:xfrm rot="8581267">
                <a:off x="4025848" y="753604"/>
                <a:ext cx="2678639" cy="517289"/>
              </a:xfrm>
              <a:prstGeom prst="arc">
                <a:avLst>
                  <a:gd name="adj1" fmla="val 11576745"/>
                  <a:gd name="adj2" fmla="val 20715892"/>
                </a:avLst>
              </a:prstGeom>
              <a:ln w="25400">
                <a:solidFill>
                  <a:srgbClr val="C0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cxnSp>
            <p:nvCxnSpPr>
              <p:cNvPr id="38" name="رابط مستقيم 37"/>
              <p:cNvCxnSpPr/>
              <p:nvPr/>
            </p:nvCxnSpPr>
            <p:spPr>
              <a:xfrm>
                <a:off x="2353198" y="4562895"/>
                <a:ext cx="25256" cy="511175"/>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رابط مستقيم 38"/>
              <p:cNvCxnSpPr/>
              <p:nvPr/>
            </p:nvCxnSpPr>
            <p:spPr>
              <a:xfrm>
                <a:off x="3577334" y="3129854"/>
                <a:ext cx="25256" cy="511175"/>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رابط مستقيم 39"/>
              <p:cNvCxnSpPr/>
              <p:nvPr/>
            </p:nvCxnSpPr>
            <p:spPr>
              <a:xfrm>
                <a:off x="4873478" y="1617686"/>
                <a:ext cx="25256" cy="511175"/>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41" name="قوس 40"/>
              <p:cNvSpPr/>
              <p:nvPr/>
            </p:nvSpPr>
            <p:spPr>
              <a:xfrm rot="8581267">
                <a:off x="1594158" y="3676999"/>
                <a:ext cx="2516647" cy="517289"/>
              </a:xfrm>
              <a:prstGeom prst="arc">
                <a:avLst>
                  <a:gd name="adj1" fmla="val 11576745"/>
                  <a:gd name="adj2" fmla="val 20715892"/>
                </a:avLst>
              </a:prstGeom>
              <a:ln w="25400">
                <a:solidFill>
                  <a:srgbClr val="C0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cxnSp>
            <p:nvCxnSpPr>
              <p:cNvPr id="42" name="رابط مستقيم 41"/>
              <p:cNvCxnSpPr/>
              <p:nvPr/>
            </p:nvCxnSpPr>
            <p:spPr>
              <a:xfrm>
                <a:off x="2339752" y="5013176"/>
                <a:ext cx="0" cy="10081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رابط مستقيم 42"/>
              <p:cNvCxnSpPr/>
              <p:nvPr/>
            </p:nvCxnSpPr>
            <p:spPr>
              <a:xfrm>
                <a:off x="3635896" y="3645024"/>
                <a:ext cx="72008" cy="23762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 name="رابط مستقيم 43"/>
              <p:cNvCxnSpPr/>
              <p:nvPr/>
            </p:nvCxnSpPr>
            <p:spPr>
              <a:xfrm>
                <a:off x="2339752" y="5013176"/>
                <a:ext cx="8141" cy="10081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رابط مستقيم 44"/>
              <p:cNvCxnSpPr>
                <a:stCxn id="37" idx="2"/>
              </p:cNvCxnSpPr>
              <p:nvPr/>
            </p:nvCxnSpPr>
            <p:spPr>
              <a:xfrm>
                <a:off x="4857323" y="1655613"/>
                <a:ext cx="146725" cy="436567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رابط مستقيم 45"/>
              <p:cNvCxnSpPr/>
              <p:nvPr/>
            </p:nvCxnSpPr>
            <p:spPr>
              <a:xfrm>
                <a:off x="1395264" y="5796880"/>
                <a:ext cx="8384" cy="29641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9" name="Picture 8"/>
            <p:cNvPicPr>
              <a:picLocks noChangeAspect="1" noChangeArrowheads="1"/>
            </p:cNvPicPr>
            <p:nvPr/>
          </p:nvPicPr>
          <p:blipFill>
            <a:blip r:embed="rId3" cstate="print"/>
            <a:srcRect/>
            <a:stretch>
              <a:fillRect/>
            </a:stretch>
          </p:blipFill>
          <p:spPr bwMode="auto">
            <a:xfrm>
              <a:off x="0" y="5373216"/>
              <a:ext cx="1370720" cy="596776"/>
            </a:xfrm>
            <a:prstGeom prst="rect">
              <a:avLst/>
            </a:prstGeom>
            <a:noFill/>
            <a:ln w="9525">
              <a:noFill/>
              <a:miter lim="800000"/>
              <a:headEnd/>
              <a:tailEnd/>
            </a:ln>
          </p:spPr>
        </p:pic>
        <p:cxnSp>
          <p:nvCxnSpPr>
            <p:cNvPr id="10" name="رابط كسهم مستقيم 9"/>
            <p:cNvCxnSpPr/>
            <p:nvPr/>
          </p:nvCxnSpPr>
          <p:spPr>
            <a:xfrm>
              <a:off x="1259632" y="5733256"/>
              <a:ext cx="792088" cy="216024"/>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رابط مستقيم 10"/>
            <p:cNvCxnSpPr/>
            <p:nvPr/>
          </p:nvCxnSpPr>
          <p:spPr>
            <a:xfrm>
              <a:off x="6876256" y="620688"/>
              <a:ext cx="144016" cy="540060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 name="مستطيل 11"/>
            <p:cNvSpPr/>
            <p:nvPr/>
          </p:nvSpPr>
          <p:spPr>
            <a:xfrm>
              <a:off x="1475656" y="5949280"/>
              <a:ext cx="301686"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smtClean="0"/>
                <a:t>0</a:t>
              </a:r>
              <a:endParaRPr lang="en-GB" dirty="0"/>
            </a:p>
          </p:txBody>
        </p:sp>
        <p:sp>
          <p:nvSpPr>
            <p:cNvPr id="13" name="مربع نص 60"/>
            <p:cNvSpPr txBox="1"/>
            <p:nvPr/>
          </p:nvSpPr>
          <p:spPr>
            <a:xfrm>
              <a:off x="2861960" y="6021288"/>
              <a:ext cx="413896"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smtClean="0"/>
                <a:t>T</a:t>
              </a:r>
              <a:r>
                <a:rPr lang="en-GB" sz="1600" dirty="0" smtClean="0"/>
                <a:t>1</a:t>
              </a:r>
              <a:endParaRPr lang="en-GB" sz="1600" dirty="0"/>
            </a:p>
          </p:txBody>
        </p:sp>
        <p:sp>
          <p:nvSpPr>
            <p:cNvPr id="14" name="مربع نص 61"/>
            <p:cNvSpPr txBox="1"/>
            <p:nvPr/>
          </p:nvSpPr>
          <p:spPr>
            <a:xfrm>
              <a:off x="4211960" y="6021288"/>
              <a:ext cx="413896"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smtClean="0"/>
                <a:t>T</a:t>
              </a:r>
              <a:r>
                <a:rPr lang="en-GB" sz="1600" dirty="0" smtClean="0"/>
                <a:t>2</a:t>
              </a:r>
              <a:endParaRPr lang="en-GB" sz="1600" dirty="0"/>
            </a:p>
          </p:txBody>
        </p:sp>
        <p:sp>
          <p:nvSpPr>
            <p:cNvPr id="15" name="مربع نص 62"/>
            <p:cNvSpPr txBox="1"/>
            <p:nvPr/>
          </p:nvSpPr>
          <p:spPr>
            <a:xfrm>
              <a:off x="5526256" y="6021288"/>
              <a:ext cx="413896"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smtClean="0"/>
                <a:t>T</a:t>
              </a:r>
              <a:r>
                <a:rPr lang="en-GB" sz="1600" dirty="0" smtClean="0"/>
                <a:t>3</a:t>
              </a:r>
              <a:endParaRPr lang="en-GB" sz="1600" dirty="0"/>
            </a:p>
          </p:txBody>
        </p:sp>
        <p:sp>
          <p:nvSpPr>
            <p:cNvPr id="16" name="مربع نص 63"/>
            <p:cNvSpPr txBox="1"/>
            <p:nvPr/>
          </p:nvSpPr>
          <p:spPr>
            <a:xfrm>
              <a:off x="6804248" y="6021288"/>
              <a:ext cx="413896" cy="40011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dirty="0" smtClean="0"/>
                <a:t>T</a:t>
              </a:r>
              <a:r>
                <a:rPr lang="en-GB" sz="1600" dirty="0" smtClean="0"/>
                <a:t>4</a:t>
              </a:r>
              <a:endParaRPr lang="en-GB" sz="1600" dirty="0"/>
            </a:p>
          </p:txBody>
        </p:sp>
        <p:sp>
          <p:nvSpPr>
            <p:cNvPr id="17" name="مربع نص 64"/>
            <p:cNvSpPr txBox="1"/>
            <p:nvPr/>
          </p:nvSpPr>
          <p:spPr>
            <a:xfrm>
              <a:off x="107504" y="5949280"/>
              <a:ext cx="846707"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0 – 15 K</a:t>
              </a:r>
              <a:endParaRPr lang="en-GB" sz="1600" dirty="0"/>
            </a:p>
          </p:txBody>
        </p:sp>
        <p:sp>
          <p:nvSpPr>
            <p:cNvPr id="18" name="مربع نص 65"/>
            <p:cNvSpPr txBox="1"/>
            <p:nvPr/>
          </p:nvSpPr>
          <p:spPr>
            <a:xfrm>
              <a:off x="2301418" y="5682734"/>
              <a:ext cx="68640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Solid I</a:t>
              </a:r>
              <a:endParaRPr lang="en-GB" sz="1600" dirty="0"/>
            </a:p>
          </p:txBody>
        </p:sp>
        <p:sp>
          <p:nvSpPr>
            <p:cNvPr id="19" name="مربع نص 66"/>
            <p:cNvSpPr txBox="1"/>
            <p:nvPr/>
          </p:nvSpPr>
          <p:spPr>
            <a:xfrm>
              <a:off x="3419872" y="5106670"/>
              <a:ext cx="737702"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Solid II</a:t>
              </a:r>
              <a:endParaRPr lang="en-GB" sz="1600" dirty="0"/>
            </a:p>
          </p:txBody>
        </p:sp>
        <p:sp>
          <p:nvSpPr>
            <p:cNvPr id="20" name="مربع نص 67"/>
            <p:cNvSpPr txBox="1"/>
            <p:nvPr/>
          </p:nvSpPr>
          <p:spPr>
            <a:xfrm>
              <a:off x="4788024" y="4437112"/>
              <a:ext cx="68640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Liquid</a:t>
              </a:r>
              <a:endParaRPr lang="en-GB" sz="1600" dirty="0"/>
            </a:p>
          </p:txBody>
        </p:sp>
        <p:sp>
          <p:nvSpPr>
            <p:cNvPr id="21" name="مربع نص 68"/>
            <p:cNvSpPr txBox="1"/>
            <p:nvPr/>
          </p:nvSpPr>
          <p:spPr>
            <a:xfrm>
              <a:off x="6156176" y="3501008"/>
              <a:ext cx="492443"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Gas</a:t>
              </a:r>
              <a:endParaRPr lang="en-GB" sz="1600" dirty="0"/>
            </a:p>
          </p:txBody>
        </p:sp>
        <p:sp>
          <p:nvSpPr>
            <p:cNvPr id="22" name="مربع نص 69"/>
            <p:cNvSpPr txBox="1"/>
            <p:nvPr/>
          </p:nvSpPr>
          <p:spPr>
            <a:xfrm>
              <a:off x="1763688" y="5517232"/>
              <a:ext cx="41389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(0)</a:t>
              </a:r>
              <a:endParaRPr lang="en-GB" sz="1600" dirty="0"/>
            </a:p>
          </p:txBody>
        </p:sp>
        <p:sp>
          <p:nvSpPr>
            <p:cNvPr id="23" name="مربع نص 71"/>
            <p:cNvSpPr txBox="1"/>
            <p:nvPr/>
          </p:nvSpPr>
          <p:spPr>
            <a:xfrm>
              <a:off x="2267744" y="5178678"/>
              <a:ext cx="41389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(1)</a:t>
              </a:r>
              <a:endParaRPr lang="en-GB" sz="1600" dirty="0"/>
            </a:p>
          </p:txBody>
        </p:sp>
        <p:sp>
          <p:nvSpPr>
            <p:cNvPr id="24" name="مربع نص 72"/>
            <p:cNvSpPr txBox="1"/>
            <p:nvPr/>
          </p:nvSpPr>
          <p:spPr>
            <a:xfrm>
              <a:off x="2699792" y="4653136"/>
              <a:ext cx="41389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(2)</a:t>
              </a:r>
              <a:endParaRPr lang="en-GB" sz="1600" dirty="0"/>
            </a:p>
          </p:txBody>
        </p:sp>
        <p:sp>
          <p:nvSpPr>
            <p:cNvPr id="25" name="مربع نص 73"/>
            <p:cNvSpPr txBox="1"/>
            <p:nvPr/>
          </p:nvSpPr>
          <p:spPr>
            <a:xfrm>
              <a:off x="3419872" y="3789040"/>
              <a:ext cx="41389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(3)</a:t>
              </a:r>
              <a:endParaRPr lang="en-GB" sz="1600" dirty="0"/>
            </a:p>
          </p:txBody>
        </p:sp>
        <p:sp>
          <p:nvSpPr>
            <p:cNvPr id="26" name="مربع نص 74"/>
            <p:cNvSpPr txBox="1"/>
            <p:nvPr/>
          </p:nvSpPr>
          <p:spPr>
            <a:xfrm>
              <a:off x="3923928" y="3212976"/>
              <a:ext cx="41389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(4)</a:t>
              </a:r>
              <a:endParaRPr lang="en-GB" sz="1600" dirty="0"/>
            </a:p>
          </p:txBody>
        </p:sp>
        <p:sp>
          <p:nvSpPr>
            <p:cNvPr id="27" name="مربع نص 75"/>
            <p:cNvSpPr txBox="1"/>
            <p:nvPr/>
          </p:nvSpPr>
          <p:spPr>
            <a:xfrm>
              <a:off x="4662160" y="2420888"/>
              <a:ext cx="41389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(5)</a:t>
              </a:r>
              <a:endParaRPr lang="en-GB" sz="1600" dirty="0"/>
            </a:p>
          </p:txBody>
        </p:sp>
        <p:sp>
          <p:nvSpPr>
            <p:cNvPr id="28" name="مربع نص 76"/>
            <p:cNvSpPr txBox="1"/>
            <p:nvPr/>
          </p:nvSpPr>
          <p:spPr>
            <a:xfrm>
              <a:off x="5238224" y="1700808"/>
              <a:ext cx="41389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(6)</a:t>
              </a:r>
              <a:endParaRPr lang="en-GB" sz="1600" dirty="0"/>
            </a:p>
          </p:txBody>
        </p:sp>
        <p:sp>
          <p:nvSpPr>
            <p:cNvPr id="29" name="مربع نص 77"/>
            <p:cNvSpPr txBox="1"/>
            <p:nvPr/>
          </p:nvSpPr>
          <p:spPr>
            <a:xfrm>
              <a:off x="5796136" y="980728"/>
              <a:ext cx="413896"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600" dirty="0" smtClean="0"/>
                <a:t>(7)</a:t>
              </a:r>
              <a:endParaRPr lang="en-GB" sz="1600" dirty="0"/>
            </a:p>
          </p:txBody>
        </p:sp>
      </p:grpSp>
    </p:spTree>
    <p:extLst>
      <p:ext uri="{BB962C8B-B14F-4D97-AF65-F5344CB8AC3E}">
        <p14:creationId xmlns:p14="http://schemas.microsoft.com/office/powerpoint/2010/main" val="3277240116"/>
      </p:ext>
    </p:extLst>
  </p:cSld>
  <p:clrMapOvr>
    <a:masterClrMapping/>
  </p:clrMapOvr>
  <p:transition spd="slow">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159169" name="Picture 1"/>
          <p:cNvPicPr>
            <a:picLocks noChangeAspect="1" noChangeArrowheads="1"/>
          </p:cNvPicPr>
          <p:nvPr/>
        </p:nvPicPr>
        <p:blipFill>
          <a:blip r:embed="rId3" cstate="print"/>
          <a:srcRect/>
          <a:stretch>
            <a:fillRect/>
          </a:stretch>
        </p:blipFill>
        <p:spPr bwMode="auto">
          <a:xfrm>
            <a:off x="304800" y="0"/>
            <a:ext cx="8686800" cy="6950885"/>
          </a:xfrm>
          <a:prstGeom prst="rect">
            <a:avLst/>
          </a:prstGeom>
          <a:noFill/>
          <a:ln w="9525">
            <a:noFill/>
            <a:miter lim="800000"/>
            <a:headEnd/>
            <a:tailEnd/>
          </a:ln>
          <a:effectLst/>
        </p:spPr>
      </p:pic>
    </p:spTree>
    <p:extLst>
      <p:ext uri="{BB962C8B-B14F-4D97-AF65-F5344CB8AC3E}">
        <p14:creationId xmlns:p14="http://schemas.microsoft.com/office/powerpoint/2010/main" val="4015229199"/>
      </p:ext>
    </p:extLst>
  </p:cSld>
  <p:clrMapOvr>
    <a:masterClrMapping/>
  </p:clrMapOvr>
  <p:transition spd="slow">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pic>
        <p:nvPicPr>
          <p:cNvPr id="1161218" name="Picture 2"/>
          <p:cNvPicPr>
            <a:picLocks noChangeAspect="1" noChangeArrowheads="1"/>
          </p:cNvPicPr>
          <p:nvPr/>
        </p:nvPicPr>
        <p:blipFill>
          <a:blip r:embed="rId3" cstate="print"/>
          <a:srcRect/>
          <a:stretch>
            <a:fillRect/>
          </a:stretch>
        </p:blipFill>
        <p:spPr bwMode="auto">
          <a:xfrm>
            <a:off x="152400" y="-228600"/>
            <a:ext cx="9257297" cy="2133600"/>
          </a:xfrm>
          <a:prstGeom prst="rect">
            <a:avLst/>
          </a:prstGeom>
          <a:noFill/>
          <a:ln w="9525">
            <a:noFill/>
            <a:miter lim="800000"/>
            <a:headEnd/>
            <a:tailEnd/>
          </a:ln>
          <a:effectLst/>
        </p:spPr>
      </p:pic>
      <p:sp>
        <p:nvSpPr>
          <p:cNvPr id="1161219" name="Rectangle 3"/>
          <p:cNvSpPr>
            <a:spLocks noChangeArrowheads="1"/>
          </p:cNvSpPr>
          <p:nvPr/>
        </p:nvSpPr>
        <p:spPr bwMode="auto">
          <a:xfrm>
            <a:off x="304800" y="2278558"/>
            <a:ext cx="83058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Note:</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heat capacity from 0 K to 10-20 K may be estimated by Debye equation</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صورة 3"/>
          <p:cNvPicPr/>
          <p:nvPr/>
        </p:nvPicPr>
        <p:blipFill>
          <a:blip r:embed="rId4" cstate="print"/>
          <a:srcRect/>
          <a:stretch>
            <a:fillRect/>
          </a:stretch>
        </p:blipFill>
        <p:spPr bwMode="auto">
          <a:xfrm>
            <a:off x="2286000" y="2971800"/>
            <a:ext cx="3886200" cy="762000"/>
          </a:xfrm>
          <a:prstGeom prst="rect">
            <a:avLst/>
          </a:prstGeom>
          <a:noFill/>
          <a:ln w="9525">
            <a:noFill/>
            <a:miter lim="800000"/>
            <a:headEnd/>
            <a:tailEnd/>
          </a:ln>
        </p:spPr>
      </p:pic>
      <p:sp>
        <p:nvSpPr>
          <p:cNvPr id="116122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161223" name="Rectangle 7"/>
          <p:cNvSpPr>
            <a:spLocks noChangeArrowheads="1"/>
          </p:cNvSpPr>
          <p:nvPr/>
        </p:nvSpPr>
        <p:spPr bwMode="auto">
          <a:xfrm>
            <a:off x="3352800" y="5334000"/>
            <a:ext cx="1219200" cy="45720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1161225" name="Rectangle 9"/>
          <p:cNvSpPr>
            <a:spLocks noChangeArrowheads="1"/>
          </p:cNvSpPr>
          <p:nvPr/>
        </p:nvSpPr>
        <p:spPr bwMode="auto">
          <a:xfrm>
            <a:off x="228600" y="3962400"/>
            <a:ext cx="85344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symbol θ is called the characteristic temperature and can be calculated from an experimental determination of the heat capacity at a low temperature. It is assumed that for a solid C</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V</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C</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P</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and near 0 K. </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161226" name="Rectangle 10"/>
          <p:cNvSpPr>
            <a:spLocks noChangeArrowheads="1"/>
          </p:cNvSpPr>
          <p:nvPr/>
        </p:nvSpPr>
        <p:spPr bwMode="auto">
          <a:xfrm>
            <a:off x="3352800" y="5257800"/>
            <a:ext cx="27432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t>
            </a:r>
            <a:r>
              <a:rPr kumimoji="0" lang="en-GB" sz="24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p</a:t>
            </a: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aT</a:t>
            </a:r>
            <a:r>
              <a:rPr kumimoji="0" lang="en-GB" sz="24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3</a:t>
            </a: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161227" name="Rectangle 11"/>
          <p:cNvSpPr>
            <a:spLocks noChangeArrowheads="1"/>
          </p:cNvSpPr>
          <p:nvPr/>
        </p:nvSpPr>
        <p:spPr bwMode="auto">
          <a:xfrm>
            <a:off x="304800" y="5845314"/>
            <a:ext cx="8153400"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This equation has been very useful in the extrapolation of measured heat capacities down to 0 K.</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89759399"/>
      </p:ext>
    </p:extLst>
  </p:cSld>
  <p:clrMapOvr>
    <a:masterClrMapping/>
  </p:clrMapOvr>
  <p:transition spd="slow">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2" name="مستطيل 1"/>
          <p:cNvSpPr/>
          <p:nvPr/>
        </p:nvSpPr>
        <p:spPr>
          <a:xfrm>
            <a:off x="3733800" y="0"/>
            <a:ext cx="1619354" cy="523220"/>
          </a:xfrm>
          <a:prstGeom prst="rect">
            <a:avLst/>
          </a:prstGeom>
        </p:spPr>
        <p:txBody>
          <a:bodyPr wrap="none">
            <a:spAutoFit/>
          </a:bodyPr>
          <a:lstStyle/>
          <a:p>
            <a:r>
              <a:rPr lang="en-GB" sz="2800" b="1" i="1" u="sng" dirty="0" smtClean="0">
                <a:latin typeface="Times New Roman" pitchFamily="18" charset="0"/>
                <a:cs typeface="Times New Roman" pitchFamily="18" charset="0"/>
              </a:rPr>
              <a:t>Example:</a:t>
            </a:r>
            <a:endParaRPr lang="en-GB" sz="2800" dirty="0">
              <a:latin typeface="Times New Roman" pitchFamily="18" charset="0"/>
              <a:cs typeface="Times New Roman" pitchFamily="18" charset="0"/>
            </a:endParaRPr>
          </a:p>
        </p:txBody>
      </p:sp>
      <p:sp>
        <p:nvSpPr>
          <p:cNvPr id="1187841" name="Rectangle 1"/>
          <p:cNvSpPr>
            <a:spLocks noChangeArrowheads="1"/>
          </p:cNvSpPr>
          <p:nvPr/>
        </p:nvSpPr>
        <p:spPr bwMode="auto">
          <a:xfrm>
            <a:off x="228600" y="750822"/>
            <a:ext cx="8686800" cy="16875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5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Calculating the entropy at low temperatures. The molar constant pressure heat capacity of a certain solid at 10 K is 0.43 J K</a:t>
            </a:r>
            <a:r>
              <a:rPr kumimoji="0" lang="en-GB" sz="24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mol</a:t>
            </a:r>
            <a:r>
              <a:rPr kumimoji="0" lang="en-GB" sz="24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What is its molar entropy at that temperature?</a:t>
            </a: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صورة 3"/>
          <p:cNvPicPr/>
          <p:nvPr/>
        </p:nvPicPr>
        <p:blipFill>
          <a:blip r:embed="rId3" cstate="print"/>
          <a:srcRect/>
          <a:stretch>
            <a:fillRect/>
          </a:stretch>
        </p:blipFill>
        <p:spPr bwMode="auto">
          <a:xfrm>
            <a:off x="1828800" y="2971800"/>
            <a:ext cx="5637368" cy="2294176"/>
          </a:xfrm>
          <a:prstGeom prst="rect">
            <a:avLst/>
          </a:prstGeom>
          <a:noFill/>
          <a:ln w="9525">
            <a:noFill/>
            <a:miter lim="800000"/>
            <a:headEnd/>
            <a:tailEnd/>
          </a:ln>
        </p:spPr>
      </p:pic>
    </p:spTree>
    <p:extLst>
      <p:ext uri="{BB962C8B-B14F-4D97-AF65-F5344CB8AC3E}">
        <p14:creationId xmlns:p14="http://schemas.microsoft.com/office/powerpoint/2010/main" val="3720932246"/>
      </p:ext>
    </p:extLst>
  </p:cSld>
  <p:clrMapOvr>
    <a:masterClrMapping/>
  </p:clrMapOvr>
  <p:transition spd="slow">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84769" name="Rectangle 1"/>
          <p:cNvSpPr>
            <a:spLocks noChangeArrowheads="1"/>
          </p:cNvSpPr>
          <p:nvPr/>
        </p:nvSpPr>
        <p:spPr bwMode="auto">
          <a:xfrm>
            <a:off x="1828800" y="101025"/>
            <a:ext cx="56388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Concept of residual entropy</a:t>
            </a:r>
            <a:endParaRPr kumimoji="0" lang="en-GB"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184770" name="Rectangle 2"/>
          <p:cNvSpPr>
            <a:spLocks noChangeArrowheads="1"/>
          </p:cNvSpPr>
          <p:nvPr/>
        </p:nvSpPr>
        <p:spPr bwMode="auto">
          <a:xfrm>
            <a:off x="381000" y="1051246"/>
            <a:ext cx="8382000" cy="51209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There are certain substances which have positive entropy even at absolute zero. The value of entropy possessed by a substance at 0 K is called its </a:t>
            </a:r>
            <a:r>
              <a:rPr kumimoji="0" lang="en-GB" sz="2000" b="1"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residual entropy</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function W that represents the number of ways, we can distribute N particles into a number of states. Using the function W, the entropy can be expressed as:</a:t>
            </a:r>
          </a:p>
          <a:p>
            <a:pPr marL="0" marR="0" lvl="0" indent="0" algn="justLow" defTabSz="914400" rtl="0" eaLnBrk="0" fontAlgn="base" latinLnBrk="0" hangingPunct="0">
              <a:lnSpc>
                <a:spcPct val="15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B</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ln</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W</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endPar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where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B</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is Boltzmann's constant which is equal to 1.3807 x 10 </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-23</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joule per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kelvin</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(J </a:t>
            </a:r>
            <a:r>
              <a:rPr kumimoji="0" lang="en-GB" sz="2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K</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62034038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84769" name="Rectangle 1"/>
          <p:cNvSpPr>
            <a:spLocks noChangeArrowheads="1"/>
          </p:cNvSpPr>
          <p:nvPr/>
        </p:nvSpPr>
        <p:spPr bwMode="auto">
          <a:xfrm>
            <a:off x="1828800" y="0"/>
            <a:ext cx="56388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Concept of residual entropy</a:t>
            </a:r>
            <a:endParaRPr kumimoji="0" lang="en-GB"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03203" name="Rectangle 3"/>
          <p:cNvSpPr>
            <a:spLocks noChangeArrowheads="1"/>
          </p:cNvSpPr>
          <p:nvPr/>
        </p:nvSpPr>
        <p:spPr bwMode="auto">
          <a:xfrm>
            <a:off x="381000" y="609600"/>
            <a:ext cx="8458200" cy="4191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zero Kelvin the system is in its lowest energy state. For a perfect crystal there is only one way to distribute the energy and W = 1, therefore S = 0. However, the entropy not equal to zero at T = 0 K if the substance is not a perfect crystal. Although the residual entropy in such cases is a small correction to the entropy calculated for chemical reactions it still leads to an important concept.</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residual entropy arises because the molecules can arrange themselves in more that one ways. For example, in case of carbon monoxide (CO), the molecule CO has a very small dipole moment and there is a finite chance that CO will crystallize following type of arrangements even at 0 K:</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2"/>
          <p:cNvPicPr>
            <a:picLocks noChangeAspect="1" noChangeArrowheads="1"/>
          </p:cNvPicPr>
          <p:nvPr/>
        </p:nvPicPr>
        <p:blipFill>
          <a:blip r:embed="rId3" cstate="print"/>
          <a:srcRect/>
          <a:stretch>
            <a:fillRect/>
          </a:stretch>
        </p:blipFill>
        <p:spPr bwMode="auto">
          <a:xfrm>
            <a:off x="568601" y="4572000"/>
            <a:ext cx="11470999" cy="2133600"/>
          </a:xfrm>
          <a:prstGeom prst="rect">
            <a:avLst/>
          </a:prstGeom>
          <a:noFill/>
          <a:ln w="9525">
            <a:noFill/>
            <a:miter lim="800000"/>
            <a:headEnd/>
            <a:tailEnd/>
          </a:ln>
          <a:effectLst/>
        </p:spPr>
      </p:pic>
    </p:spTree>
    <p:extLst>
      <p:ext uri="{BB962C8B-B14F-4D97-AF65-F5344CB8AC3E}">
        <p14:creationId xmlns:p14="http://schemas.microsoft.com/office/powerpoint/2010/main" val="214141605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1184769" name="Rectangle 1"/>
          <p:cNvSpPr>
            <a:spLocks noChangeArrowheads="1"/>
          </p:cNvSpPr>
          <p:nvPr/>
        </p:nvSpPr>
        <p:spPr bwMode="auto">
          <a:xfrm>
            <a:off x="1828800" y="101025"/>
            <a:ext cx="563880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Concept of residual entropy</a:t>
            </a:r>
            <a:endParaRPr kumimoji="0" lang="en-GB"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204225" name="Rectangle 1"/>
          <p:cNvSpPr>
            <a:spLocks noChangeArrowheads="1"/>
          </p:cNvSpPr>
          <p:nvPr/>
        </p:nvSpPr>
        <p:spPr bwMode="auto">
          <a:xfrm>
            <a:off x="304800" y="985475"/>
            <a:ext cx="8458200" cy="4653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For each CO molecule, there are two possible orientations of the molecule, therefore there are two ways each CO can exist in the lattice. Thus W = 2 for each molecule.</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Calculation of residual entropy</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In a system containing one Avogadro number of molecules (one mole) the entropy is given by:</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 = N</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A</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a:t>
            </a:r>
            <a:r>
              <a:rPr kumimoji="0" lang="en-GB"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a:t>
            </a:r>
            <a:r>
              <a:rPr kumimoji="0" lang="en-GB" sz="2000" b="0"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B</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×2.303 log W = R×2.303 log W</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where N</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A</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is Avogadro constant, and R</a:t>
            </a:r>
            <a:r>
              <a:rPr kumimoji="0" lang="en-GB"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8.314 J K</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mol</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 the case of CO when W = 2</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 = 8.314 J K</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mol</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2.303 log 2</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5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5.7 J K</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mol</a:t>
            </a:r>
            <a:r>
              <a:rPr kumimoji="0" lang="en-GB" sz="2000"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-1</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204226" name="Rectangle 2"/>
          <p:cNvSpPr>
            <a:spLocks noChangeArrowheads="1"/>
          </p:cNvSpPr>
          <p:nvPr/>
        </p:nvSpPr>
        <p:spPr bwMode="auto">
          <a:xfrm>
            <a:off x="304800" y="5689937"/>
            <a:ext cx="8382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GB"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entropy at zero Kelvin is known as residual entropy. There are number of substances that show similar statistical variations in orientation that lead to a residual entropy.</a:t>
            </a:r>
            <a:endParaRPr kumimoji="0" lang="en-GB"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0800333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77276" cy="6858000"/>
          </a:xfrm>
          <a:prstGeom prst="rect">
            <a:avLst/>
          </a:prstGeom>
          <a:noFill/>
          <a:ln w="9525">
            <a:noFill/>
            <a:miter lim="800000"/>
            <a:headEnd/>
            <a:tailEnd/>
          </a:ln>
        </p:spPr>
      </p:pic>
      <p:sp>
        <p:nvSpPr>
          <p:cNvPr id="9218" name="Rectangle 2"/>
          <p:cNvSpPr>
            <a:spLocks noGrp="1" noChangeArrowheads="1"/>
          </p:cNvSpPr>
          <p:nvPr>
            <p:ph type="title"/>
          </p:nvPr>
        </p:nvSpPr>
        <p:spPr>
          <a:xfrm>
            <a:off x="457200" y="-76200"/>
            <a:ext cx="8229600" cy="1143000"/>
          </a:xfrm>
        </p:spPr>
        <p:txBody>
          <a:bodyPr>
            <a:normAutofit/>
          </a:bodyPr>
          <a:lstStyle/>
          <a:p>
            <a:pPr eaLnBrk="1" hangingPunct="1"/>
            <a:r>
              <a:rPr lang="en-US" altLang="en-US" sz="4000" b="1" dirty="0" smtClean="0">
                <a:solidFill>
                  <a:schemeClr val="accent3">
                    <a:lumMod val="75000"/>
                  </a:schemeClr>
                </a:solidFill>
                <a:latin typeface="Times New Roman" pitchFamily="18" charset="0"/>
                <a:cs typeface="Times New Roman" pitchFamily="18" charset="0"/>
              </a:rPr>
              <a:t>Entropy</a:t>
            </a:r>
          </a:p>
        </p:txBody>
      </p:sp>
      <p:sp>
        <p:nvSpPr>
          <p:cNvPr id="8195" name="Rectangle 3"/>
          <p:cNvSpPr>
            <a:spLocks noGrp="1" noChangeArrowheads="1"/>
          </p:cNvSpPr>
          <p:nvPr>
            <p:ph type="body" idx="1"/>
          </p:nvPr>
        </p:nvSpPr>
        <p:spPr>
          <a:xfrm>
            <a:off x="457200" y="838200"/>
            <a:ext cx="8382000" cy="4343400"/>
          </a:xfrm>
        </p:spPr>
        <p:txBody>
          <a:bodyPr>
            <a:noAutofit/>
          </a:bodyPr>
          <a:lstStyle/>
          <a:p>
            <a:pPr algn="just" eaLnBrk="1" hangingPunct="1">
              <a:lnSpc>
                <a:spcPct val="150000"/>
              </a:lnSpc>
            </a:pPr>
            <a:r>
              <a:rPr lang="en-US" altLang="en-US" sz="2400" i="1" dirty="0" smtClean="0">
                <a:latin typeface="Times New Roman" pitchFamily="18" charset="0"/>
                <a:cs typeface="Times New Roman" pitchFamily="18" charset="0"/>
              </a:rPr>
              <a:t>Entropy</a:t>
            </a:r>
            <a:r>
              <a:rPr lang="en-US" altLang="en-US" sz="2400" dirty="0" smtClean="0">
                <a:latin typeface="Times New Roman" pitchFamily="18" charset="0"/>
                <a:cs typeface="Times New Roman" pitchFamily="18" charset="0"/>
              </a:rPr>
              <a:t> (</a:t>
            </a:r>
            <a:r>
              <a:rPr lang="en-US" altLang="en-US" sz="2400" i="1" dirty="0" smtClean="0">
                <a:latin typeface="Times New Roman" pitchFamily="18" charset="0"/>
                <a:cs typeface="Times New Roman" pitchFamily="18" charset="0"/>
              </a:rPr>
              <a:t>S</a:t>
            </a:r>
            <a:r>
              <a:rPr lang="en-US" altLang="en-US" sz="2400" dirty="0" smtClean="0">
                <a:latin typeface="Times New Roman" pitchFamily="18" charset="0"/>
                <a:cs typeface="Times New Roman" pitchFamily="18" charset="0"/>
              </a:rPr>
              <a:t>) is a term coined by Rudolph </a:t>
            </a:r>
            <a:r>
              <a:rPr lang="en-US" altLang="en-US" sz="2400" dirty="0" err="1" smtClean="0">
                <a:latin typeface="Times New Roman" pitchFamily="18" charset="0"/>
                <a:cs typeface="Times New Roman" pitchFamily="18" charset="0"/>
              </a:rPr>
              <a:t>Clausius</a:t>
            </a:r>
            <a:r>
              <a:rPr lang="en-US" altLang="en-US" sz="2400" dirty="0" smtClean="0">
                <a:latin typeface="Times New Roman" pitchFamily="18" charset="0"/>
                <a:cs typeface="Times New Roman" pitchFamily="18" charset="0"/>
              </a:rPr>
              <a:t> in the 19th century.</a:t>
            </a:r>
          </a:p>
          <a:p>
            <a:pPr algn="just" eaLnBrk="1" hangingPunct="1">
              <a:lnSpc>
                <a:spcPct val="150000"/>
              </a:lnSpc>
            </a:pPr>
            <a:r>
              <a:rPr lang="en-US" altLang="en-US" sz="2400" dirty="0" err="1" smtClean="0">
                <a:latin typeface="Times New Roman" pitchFamily="18" charset="0"/>
                <a:cs typeface="Times New Roman" pitchFamily="18" charset="0"/>
              </a:rPr>
              <a:t>Clausius</a:t>
            </a:r>
            <a:r>
              <a:rPr lang="en-US" altLang="en-US" sz="2400" dirty="0" smtClean="0">
                <a:latin typeface="Times New Roman" pitchFamily="18" charset="0"/>
                <a:cs typeface="Times New Roman" pitchFamily="18" charset="0"/>
              </a:rPr>
              <a:t> was convinced of the significance of the ratio of heat delivered and the temperature at which it is delivered, (q/T).</a:t>
            </a:r>
          </a:p>
          <a:p>
            <a:pPr>
              <a:lnSpc>
                <a:spcPct val="150000"/>
              </a:lnSpc>
            </a:pPr>
            <a:r>
              <a:rPr lang="en-US" altLang="en-US" sz="2400" dirty="0" smtClean="0">
                <a:latin typeface="Times New Roman" pitchFamily="18" charset="0"/>
                <a:cs typeface="Times New Roman" pitchFamily="18" charset="0"/>
              </a:rPr>
              <a:t>Entropy can be thought of as a measure of the randomness of a system.</a:t>
            </a:r>
          </a:p>
          <a:p>
            <a:pPr>
              <a:lnSpc>
                <a:spcPct val="150000"/>
              </a:lnSpc>
            </a:pPr>
            <a:r>
              <a:rPr lang="en-US" altLang="en-US" sz="2400" dirty="0" smtClean="0">
                <a:latin typeface="Times New Roman" pitchFamily="18" charset="0"/>
                <a:cs typeface="Times New Roman" pitchFamily="18" charset="0"/>
              </a:rPr>
              <a:t>It is related to the various modes of motion in molecules.</a:t>
            </a:r>
          </a:p>
          <a:p>
            <a:pPr algn="just" eaLnBrk="1" hangingPunct="1">
              <a:lnSpc>
                <a:spcPct val="150000"/>
              </a:lnSpc>
            </a:pPr>
            <a:endParaRPr lang="en-US" altLang="en-US" sz="2400" dirty="0" smtClean="0">
              <a:latin typeface="Times New Roman" pitchFamily="18" charset="0"/>
              <a:cs typeface="Times New Roman" pitchFamily="18" charset="0"/>
            </a:endParaRPr>
          </a:p>
        </p:txBody>
      </p:sp>
      <p:pic>
        <p:nvPicPr>
          <p:cNvPr id="937988" name="Picture 4" descr="Image result for entropy">
            <a:hlinkClick r:id="rId3"/>
          </p:cNvPr>
          <p:cNvPicPr>
            <a:picLocks noChangeAspect="1" noChangeArrowheads="1"/>
          </p:cNvPicPr>
          <p:nvPr/>
        </p:nvPicPr>
        <p:blipFill>
          <a:blip r:embed="rId4" cstate="print"/>
          <a:srcRect/>
          <a:stretch>
            <a:fillRect/>
          </a:stretch>
        </p:blipFill>
        <p:spPr bwMode="auto">
          <a:xfrm>
            <a:off x="2209800" y="5105400"/>
            <a:ext cx="3866115" cy="1676400"/>
          </a:xfrm>
          <a:prstGeom prst="rect">
            <a:avLst/>
          </a:prstGeom>
          <a:noFill/>
        </p:spPr>
      </p:pic>
    </p:spTree>
    <p:extLst>
      <p:ext uri="{BB962C8B-B14F-4D97-AF65-F5344CB8AC3E}">
        <p14:creationId xmlns:p14="http://schemas.microsoft.com/office/powerpoint/2010/main" val="11618740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2000"/>
                                        <p:tgtEl>
                                          <p:spTgt spid="81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fade">
                                      <p:cBhvr>
                                        <p:cTn id="12" dur="2000"/>
                                        <p:tgtEl>
                                          <p:spTgt spid="819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5">
                                            <p:txEl>
                                              <p:pRg st="3" end="3"/>
                                            </p:txEl>
                                          </p:spTgt>
                                        </p:tgtEl>
                                        <p:attrNameLst>
                                          <p:attrName>style.visibility</p:attrName>
                                        </p:attrNameLst>
                                      </p:cBhvr>
                                      <p:to>
                                        <p:strVal val="visible"/>
                                      </p:to>
                                    </p:set>
                                    <p:animEffect transition="in" filter="fade">
                                      <p:cBhvr>
                                        <p:cTn id="17" dur="2000"/>
                                        <p:tgtEl>
                                          <p:spTgt spid="81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5926</TotalTime>
  <Words>3142</Words>
  <Application>Microsoft Office PowerPoint</Application>
  <PresentationFormat>On-screen Show (4:3)</PresentationFormat>
  <Paragraphs>291</Paragraphs>
  <Slides>87</Slides>
  <Notes>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87</vt:i4>
      </vt:variant>
    </vt:vector>
  </HeadingPairs>
  <TitlesOfParts>
    <vt:vector size="89" baseType="lpstr">
      <vt:lpstr>Office Theme</vt:lpstr>
      <vt:lpstr>Equation</vt:lpstr>
      <vt:lpstr>PowerPoint Presentation</vt:lpstr>
      <vt:lpstr>PowerPoint Presentation</vt:lpstr>
      <vt:lpstr>The Second Law of Thermodynamics </vt:lpstr>
      <vt:lpstr>The Second Law of Thermodynamics </vt:lpstr>
      <vt:lpstr>The Second Law of Thermodynamics </vt:lpstr>
      <vt:lpstr>Spontaneous Processes</vt:lpstr>
      <vt:lpstr>Spontaneous Processes</vt:lpstr>
      <vt:lpstr>Spontaneous Processes</vt:lpstr>
      <vt:lpstr>Entropy</vt:lpstr>
      <vt:lpstr>Entropy</vt:lpstr>
      <vt:lpstr>Entropy</vt:lpstr>
      <vt:lpstr>PowerPoint Presentation</vt:lpstr>
      <vt:lpstr>PowerPoint Presentation</vt:lpstr>
      <vt:lpstr>Entropy</vt:lpstr>
      <vt:lpstr>PowerPoint Presentation</vt:lpstr>
      <vt:lpstr>Reversible vs. Spontaneous (Irreversible) Processes</vt:lpstr>
      <vt:lpstr>Entropy</vt:lpstr>
      <vt:lpstr>Entropy Changes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Heat Engines </vt:lpstr>
      <vt:lpstr>PowerPoint Presentation</vt:lpstr>
      <vt:lpstr>PowerPoint Presentation</vt:lpstr>
      <vt:lpstr>Example.  An Automobile Engine</vt:lpstr>
      <vt:lpstr>Carnot's Principle and the Carnot Engine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 A Tropical Ocean as a Heat Engine </vt:lpstr>
      <vt:lpstr>PowerPoint Presentation</vt:lpstr>
      <vt:lpstr>Refrigerators, Air Conditioners, and Heat Pumps </vt:lpstr>
      <vt:lpstr>PowerPoint Presentation</vt:lpstr>
      <vt:lpstr>PowerPoint Presentation</vt:lpstr>
      <vt:lpstr>PowerPoint Presentation</vt:lpstr>
      <vt:lpstr>PowerPoint Presentation</vt:lpstr>
      <vt:lpstr>PowerPoint Presentation</vt:lpstr>
      <vt:lpstr>Example.   A Heat Pump</vt:lpstr>
      <vt:lpstr>Check Your Understanding </vt:lpstr>
      <vt:lpstr>Example.  The Entropy of the Universe Increases </vt:lpstr>
      <vt:lpstr>PowerPoint Presentation</vt:lpstr>
      <vt:lpstr>PowerPoint Presentation</vt:lpstr>
      <vt:lpstr>PowerPoint Presentation</vt:lpstr>
      <vt:lpstr>PowerPoint Presentation</vt:lpstr>
      <vt:lpstr>PowerPoint Presentation</vt:lpstr>
      <vt:lpstr>PowerPoint Presentation</vt:lpstr>
      <vt:lpstr>Third Law of Thermodynamics</vt:lpstr>
      <vt:lpstr>Third Law of Thermodynamics</vt:lpstr>
      <vt:lpstr>Third Law of Thermodynamics</vt:lpstr>
      <vt:lpstr>Third Law of Thermodynamics</vt:lpstr>
      <vt:lpstr>Third Law of Thermodynamics</vt:lpstr>
      <vt:lpstr>PowerPoint Presentation</vt:lpstr>
      <vt:lpstr>PowerPoint Presentation</vt:lpstr>
      <vt:lpstr>PowerPoint Presentation</vt:lpstr>
      <vt:lpstr>PowerPoint Presentation</vt:lpstr>
      <vt:lpstr>PowerPoint Presentation</vt:lpstr>
      <vt:lpstr>PowerPoint Presentation</vt:lpstr>
    </vt:vector>
  </TitlesOfParts>
  <Company>King Saud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8</cp:revision>
  <dcterms:created xsi:type="dcterms:W3CDTF">2016-11-29T04:18:47Z</dcterms:created>
  <dcterms:modified xsi:type="dcterms:W3CDTF">2017-11-13T06:51:31Z</dcterms:modified>
</cp:coreProperties>
</file>