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907280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 الفصل الخامس</a:t>
            </a:r>
            <a:br>
              <a:rPr lang="ar-SA" dirty="0" smtClean="0"/>
            </a:br>
            <a:r>
              <a:rPr lang="ar-SA" sz="3600" dirty="0" smtClean="0"/>
              <a:t>تخصيص التكاليف الصناعية غير المباشرة</a:t>
            </a:r>
            <a:br>
              <a:rPr lang="ar-SA" sz="3600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0" y="3886200"/>
            <a:ext cx="28575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3000" y="304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اعداد : الطالبة نجود المهباش .</a:t>
            </a:r>
          </a:p>
          <a:p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اشراف : الأستاذه حياة اليافعي .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27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609600"/>
            <a:ext cx="4495800" cy="781050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/>
              <a:t>( 2 ) طريقة التوزيع التنازلي :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600199"/>
            <a:ext cx="8229600" cy="1990725"/>
          </a:xfrm>
        </p:spPr>
        <p:txBody>
          <a:bodyPr>
            <a:normAutofit fontScale="92500" lnSpcReduction="20000"/>
          </a:bodyPr>
          <a:lstStyle/>
          <a:p>
            <a:pPr marL="82296" indent="0" algn="r">
              <a:buNone/>
            </a:pPr>
            <a:r>
              <a:rPr lang="ar-SA" sz="2800" dirty="0" smtClean="0"/>
              <a:t>وفقاً لهذه الطريقة يتم توزيع تكلفة كل قسم خدمات على الأقسام التالية له في الترتيب سواء خدمات أو انتاج .</a:t>
            </a:r>
          </a:p>
          <a:p>
            <a:pPr marL="82296" indent="0" algn="r">
              <a:buNone/>
            </a:pPr>
            <a:r>
              <a:rPr lang="ar-SA" sz="2800" dirty="0" smtClean="0"/>
              <a:t> و يتطلب ذلك ضرورة ترتيب أقسام الخدمات تنازلياً حيث يتم البدء بقسم الخدمات الذي يفيد قسم الخدمات الآخر بنسبة أكبر ، و في حالة تساوى نسبة الاستفادة نبدأ بالقسم الذي تكون تكلفته أكبر </a:t>
            </a:r>
            <a:r>
              <a:rPr lang="ar-SA" dirty="0" smtClean="0"/>
              <a:t>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14800" y="3200400"/>
            <a:ext cx="4495800" cy="781050"/>
          </a:xfrm>
          <a:prstGeom prst="rect">
            <a:avLst/>
          </a:prstGeom>
          <a:ln>
            <a:noFill/>
          </a:ln>
        </p:spPr>
        <p:txBody>
          <a:bodyPr anchor="b">
            <a:normAutofit/>
          </a:bodyPr>
          <a:lstStyle>
            <a:lvl1pPr algn="l" rtl="0" eaLnBrk="1" latinLnBrk="0" hangingPunct="1">
              <a:lnSpc>
                <a:spcPts val="2000"/>
              </a:lnSpc>
              <a:spcBef>
                <a:spcPct val="0"/>
              </a:spcBef>
              <a:buNone/>
              <a:defRPr kumimoji="0" sz="2200" b="1" kern="1200" cap="all" baseline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ar-SA" sz="2800" u="sng" dirty="0" smtClean="0">
                <a:solidFill>
                  <a:srgbClr val="00B050"/>
                </a:solidFill>
              </a:rPr>
              <a:t>عيوب طريقة التوزيع التنازلي :</a:t>
            </a:r>
            <a:endParaRPr lang="en-US" sz="2800" u="sng" dirty="0">
              <a:solidFill>
                <a:srgbClr val="00B050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4114800"/>
            <a:ext cx="8153400" cy="1524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r">
              <a:buFont typeface="Wingdings 2"/>
              <a:buNone/>
            </a:pPr>
            <a:r>
              <a:rPr lang="ar-SA" sz="2800" dirty="0" smtClean="0"/>
              <a:t>نفترض أن هناك استفادة متبادلة بين أقسام الخدمات و بعضها و لكن في اتجاه واحد أمامي دون الرجوع للخلف بمعنى أن قسم الصيانة يوزع جزء من تكلفته على قسم القوى المحركة بينما قسم القوى المحركة لا يوزع على قسم الصيانة ، بمعنى استفادة بعض أقسام الخدمات من بعضها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082433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304800"/>
            <a:ext cx="4495800" cy="781050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/>
              <a:t>( 1 ) طريقة التوزيع التبادلي :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92183" y="1295400"/>
            <a:ext cx="8153400" cy="1524000"/>
          </a:xfrm>
        </p:spPr>
        <p:txBody>
          <a:bodyPr>
            <a:normAutofit fontScale="85000" lnSpcReduction="20000"/>
          </a:bodyPr>
          <a:lstStyle/>
          <a:p>
            <a:pPr marL="82296" indent="0" algn="r">
              <a:buNone/>
            </a:pPr>
            <a:r>
              <a:rPr lang="ar-SA" sz="2800" dirty="0" smtClean="0"/>
              <a:t>تعترف هذه الطريقة بوجود استفادة متبادلة بين أقسام الخدمات و بعضها و في جميع الاتجاهات </a:t>
            </a:r>
            <a:r>
              <a:rPr lang="ar-SA" dirty="0" smtClean="0"/>
              <a:t>.</a:t>
            </a:r>
          </a:p>
          <a:p>
            <a:pPr marL="82296" indent="0" algn="r">
              <a:buNone/>
            </a:pPr>
            <a:r>
              <a:rPr lang="ar-SA" dirty="0" smtClean="0"/>
              <a:t>لذلك سوف يتم توزيع تكلفة كل قسم خدمات على الأقسام الأخرى سواء أقسام خدمات أو أقسام انتاج و سواء سابقة أو لاحقة 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14800" y="4846864"/>
            <a:ext cx="4495800" cy="639536"/>
          </a:xfrm>
          <a:prstGeom prst="rect">
            <a:avLst/>
          </a:prstGeom>
          <a:ln>
            <a:noFill/>
          </a:ln>
        </p:spPr>
        <p:txBody>
          <a:bodyPr anchor="b">
            <a:normAutofit/>
          </a:bodyPr>
          <a:lstStyle>
            <a:lvl1pPr algn="l" rtl="0" eaLnBrk="1" latinLnBrk="0" hangingPunct="1">
              <a:lnSpc>
                <a:spcPts val="2000"/>
              </a:lnSpc>
              <a:spcBef>
                <a:spcPct val="0"/>
              </a:spcBef>
              <a:buNone/>
              <a:defRPr kumimoji="0" sz="2200" b="1" kern="1200" cap="all" baseline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ar-SA" sz="2800" u="sng" dirty="0" smtClean="0">
                <a:solidFill>
                  <a:srgbClr val="00B050"/>
                </a:solidFill>
              </a:rPr>
              <a:t>ميزة طريقة التوزيع التبادلي :</a:t>
            </a:r>
            <a:endParaRPr lang="en-US" sz="2800" u="sng" dirty="0">
              <a:solidFill>
                <a:srgbClr val="00B050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62000" y="5638800"/>
            <a:ext cx="8153400" cy="1524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r">
              <a:buFont typeface="Wingdings 2"/>
              <a:buNone/>
            </a:pPr>
            <a:r>
              <a:rPr lang="ar-SA" sz="2800" dirty="0" smtClean="0"/>
              <a:t>انها تفترض هذه الطريقة استفادة جميع أقسام الخدمات من بعضها البعض 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938649"/>
            <a:ext cx="8153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و يتم 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تطبيق هذه الطريقة بالخطوات التالية :</a:t>
            </a:r>
          </a:p>
          <a:p>
            <a:pPr algn="r"/>
            <a:r>
              <a:rPr lang="ar-SA" sz="2000" dirty="0" smtClean="0"/>
              <a:t>1- تحويل أسس التوزيع الى نسب مئوية .</a:t>
            </a:r>
          </a:p>
          <a:p>
            <a:pPr algn="r"/>
            <a:r>
              <a:rPr lang="ar-SA" sz="2000" dirty="0" smtClean="0"/>
              <a:t>2- تحديد التكلفة القابلة للتوزيع لكل قسم خدمة = تكلفة القسم الأساسية + نصيبه من أقسام الخدمات الأخرى .</a:t>
            </a:r>
          </a:p>
          <a:p>
            <a:pPr algn="r"/>
            <a:r>
              <a:rPr lang="ar-SA" sz="2000" dirty="0" smtClean="0"/>
              <a:t>يتم تكوين هذه المعادلة لكل قسم خدمات و بحل المعادلات تصل الى التكلفة القابلة للتوزيع . </a:t>
            </a:r>
          </a:p>
          <a:p>
            <a:pPr algn="r"/>
            <a:r>
              <a:rPr lang="ar-SA" dirty="0" smtClean="0"/>
              <a:t>3- اعداد جدول التوزيع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243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>
                <a:solidFill>
                  <a:schemeClr val="accent3">
                    <a:lumMod val="75000"/>
                  </a:schemeClr>
                </a:solidFill>
              </a:rPr>
              <a:t>الأهداف التعليمية :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82296" indent="0" algn="r">
              <a:buNone/>
            </a:pPr>
            <a:r>
              <a:rPr lang="ar-SA" sz="2600" dirty="0" smtClean="0"/>
              <a:t>1- شرح خطوات تخصيص التكاليف الصناعية غير المباشرة على المنتجات أو الأوامر الانتاجية .</a:t>
            </a:r>
          </a:p>
          <a:p>
            <a:pPr marL="82296" indent="0" algn="r">
              <a:buNone/>
            </a:pPr>
            <a:endParaRPr lang="ar-SA" sz="2600" dirty="0" smtClean="0"/>
          </a:p>
          <a:p>
            <a:pPr marL="82296" indent="0" algn="r">
              <a:buNone/>
            </a:pPr>
            <a:r>
              <a:rPr lang="ar-SA" sz="2600" dirty="0" smtClean="0"/>
              <a:t>2- شرح كيفية تخصيص التكاليف الصناعية العامة على جميع الأقسام .</a:t>
            </a:r>
          </a:p>
          <a:p>
            <a:pPr marL="82296" indent="0" algn="r">
              <a:buNone/>
            </a:pPr>
            <a:endParaRPr lang="ar-SA" sz="2600" dirty="0" smtClean="0"/>
          </a:p>
          <a:p>
            <a:pPr marL="82296" indent="0" algn="r">
              <a:buNone/>
            </a:pPr>
            <a:r>
              <a:rPr lang="ar-SA" sz="2600" dirty="0" smtClean="0"/>
              <a:t>3- معرفة الأسس المناسبة لتخصيص التكاليف .</a:t>
            </a:r>
          </a:p>
          <a:p>
            <a:pPr marL="82296" indent="0" algn="r">
              <a:buNone/>
            </a:pPr>
            <a:endParaRPr lang="ar-SA" sz="2600" dirty="0" smtClean="0"/>
          </a:p>
          <a:p>
            <a:pPr marL="82296" indent="0" algn="r">
              <a:buNone/>
            </a:pPr>
            <a:r>
              <a:rPr lang="ar-SA" sz="2600" dirty="0" smtClean="0"/>
              <a:t>4- تخصيص تكاليف أقسام الخدمات على أقسام الانتاج بطريقة الخصيص المباشر و التنازلي و التبادلي .</a:t>
            </a:r>
          </a:p>
          <a:p>
            <a:pPr marL="82296" indent="0" algn="r">
              <a:buNone/>
            </a:pPr>
            <a:endParaRPr lang="ar-SA" sz="2600" dirty="0" smtClean="0"/>
          </a:p>
          <a:p>
            <a:pPr marL="82296" indent="0" algn="r">
              <a:buNone/>
            </a:pPr>
            <a:r>
              <a:rPr lang="ar-SA" sz="2600" dirty="0" smtClean="0"/>
              <a:t>5- معرفة مميزات و عيوب كل من طرق التخصيص الثلاثة المباشر و التنازلي و التبادلي .</a:t>
            </a:r>
          </a:p>
          <a:p>
            <a:pPr marL="82296" indent="0" algn="r">
              <a:buNone/>
            </a:pPr>
            <a:endParaRPr lang="ar-SA" sz="2600" dirty="0" smtClean="0"/>
          </a:p>
          <a:p>
            <a:pPr marL="82296" indent="0" algn="r">
              <a:buNone/>
            </a:pPr>
            <a:r>
              <a:rPr lang="ar-SA" sz="2600" dirty="0" smtClean="0"/>
              <a:t>6- تحديد معدلات التحميل .</a:t>
            </a:r>
          </a:p>
          <a:p>
            <a:pPr marL="82296" indent="0" algn="r">
              <a:buNone/>
            </a:pPr>
            <a:endParaRPr lang="ar-SA" sz="2600" dirty="0" smtClean="0"/>
          </a:p>
          <a:p>
            <a:pPr marL="82296" indent="0" algn="r">
              <a:buNone/>
            </a:pPr>
            <a:r>
              <a:rPr lang="ar-SA" sz="2600" dirty="0" smtClean="0"/>
              <a:t>7- استخدام معدلات التحميل في تحديد تكلفة الأوامر الانتاجية </a:t>
            </a:r>
            <a:r>
              <a:rPr lang="ar-SA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1000" y="32385"/>
            <a:ext cx="1704975" cy="1314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5721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مقدمة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/>
          <a:lstStyle/>
          <a:p>
            <a:pPr marL="82296" indent="0" algn="r">
              <a:buNone/>
            </a:pP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ar-SA" dirty="0" smtClean="0">
                <a:solidFill>
                  <a:srgbClr val="C00000"/>
                </a:solidFill>
              </a:rPr>
              <a:t>ما هي التكاليف الصناعية غير المباشرة ؟</a:t>
            </a:r>
          </a:p>
          <a:p>
            <a:pPr marL="82296" indent="0" algn="r">
              <a:buNone/>
            </a:pPr>
            <a:endParaRPr lang="ar-SA" dirty="0"/>
          </a:p>
          <a:p>
            <a:pPr marL="82296" indent="0" algn="r">
              <a:buNone/>
            </a:pPr>
            <a:r>
              <a:rPr lang="ar-SA" sz="2800" dirty="0" smtClean="0"/>
              <a:t>هي التكاليف التي لا يمكن تتبعها أو نسبتها الى منتج معين لأنها </a:t>
            </a:r>
          </a:p>
          <a:p>
            <a:pPr marL="82296" indent="0" algn="r">
              <a:buNone/>
            </a:pPr>
            <a:r>
              <a:rPr lang="ar-SA" sz="2800" dirty="0" smtClean="0"/>
              <a:t>تخص جميع المنتجات و هي :</a:t>
            </a:r>
          </a:p>
          <a:p>
            <a:pPr marL="0" indent="0" algn="r">
              <a:spcBef>
                <a:spcPts val="0"/>
              </a:spcBef>
              <a:buNone/>
            </a:pPr>
            <a:endParaRPr lang="ar-SA" sz="2800" dirty="0" smtClean="0"/>
          </a:p>
          <a:p>
            <a:pPr marL="0" algn="r" rtl="1">
              <a:spcBef>
                <a:spcPts val="0"/>
              </a:spcBef>
              <a:buClr>
                <a:schemeClr val="accent3">
                  <a:lumMod val="75000"/>
                </a:schemeClr>
              </a:buClr>
              <a:buSzPct val="81000"/>
              <a:buFont typeface="Courier New" pitchFamily="49" charset="0"/>
              <a:buChar char="o"/>
            </a:pPr>
            <a:r>
              <a:rPr lang="ar-SA" sz="2400" dirty="0" smtClean="0"/>
              <a:t>المواد غير المباشرة ( مثل الزيوت و مواد التنظيف ) .</a:t>
            </a:r>
          </a:p>
          <a:p>
            <a:pPr algn="r" rtl="1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ar-SA" sz="2400" dirty="0" smtClean="0"/>
              <a:t>الأجور غير المباشرة ( مثل أجر عامل الصيانة ) .</a:t>
            </a:r>
          </a:p>
          <a:p>
            <a:pPr algn="r" rtl="1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ar-SA" sz="2400" dirty="0" smtClean="0"/>
              <a:t>التكاليف الصناعية الأخرى 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981823"/>
            <a:ext cx="2286000" cy="147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78940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62"/>
          </a:xfrm>
        </p:spPr>
        <p:txBody>
          <a:bodyPr>
            <a:normAutofit/>
          </a:bodyPr>
          <a:lstStyle/>
          <a:p>
            <a:pPr algn="r"/>
            <a:r>
              <a:rPr lang="ar-SA" sz="2800" dirty="0"/>
              <a:t>و هذه التكاليف يتم تخصيصها ( توزيعها ) على المنتجات أو 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الأوامر </a:t>
            </a:r>
            <a:r>
              <a:rPr lang="ar-SA" sz="2800" dirty="0"/>
              <a:t>الانتاجية على النحو التالي :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7485888" cy="4800600"/>
          </a:xfrm>
        </p:spPr>
        <p:txBody>
          <a:bodyPr>
            <a:normAutofit fontScale="85000" lnSpcReduction="10000"/>
          </a:bodyPr>
          <a:lstStyle/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endParaRPr lang="ar-SA" dirty="0" smtClean="0"/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تحديد أقسام المصنع المختلفة و تقسيمها الى أقسام انتاج و أقسام خدمات .</a:t>
            </a:r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endParaRPr lang="ar-SA" sz="2600" dirty="0" smtClean="0"/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حصر و تجميع التكاليف الصناعية غير المباشرة لأقسام الانتاج و اقسام الخدمات .</a:t>
            </a:r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endParaRPr lang="ar-SA" sz="2600" dirty="0" smtClean="0"/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اذا كان هناك تكاليف صناعية عامة تخص المصنع ككل و لا تخص قسم معين ( الايجار , تكاليف الاضاءة والكهرباء .... ) فان هذه التكاليف يتم توزيعها على جميع الأقسام سواء أقسام انتاج أو أقسام خدمات .</a:t>
            </a:r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endParaRPr lang="ar-SA" sz="2600" dirty="0" smtClean="0"/>
          </a:p>
          <a:p>
            <a:pPr marL="596646" indent="-514350" algn="r" rtl="1">
              <a:buClr>
                <a:schemeClr val="accent3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توزيع ( تخصيص ) تكاليف اقسام الخدمات على اقسام الانتاج و احتساب معدلات التحميل التقديرية التي تستخدم في تحديد نصيب كل منتج أو أمر انتاجي من التكاليف الصناعية غير المباشرة 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781464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و تتمثل المشكلة في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r">
              <a:buNone/>
            </a:pPr>
            <a:r>
              <a:rPr lang="ar-SA" dirty="0" smtClean="0"/>
              <a:t>أولاً : </a:t>
            </a:r>
            <a:r>
              <a:rPr lang="ar-SA" sz="2400" dirty="0" smtClean="0"/>
              <a:t>كيفية توزيع التكاليف الصناعية العامة على جميع الأقسام .</a:t>
            </a:r>
          </a:p>
          <a:p>
            <a:pPr marL="82296" indent="0" algn="r">
              <a:buNone/>
            </a:pPr>
            <a:r>
              <a:rPr lang="ar-SA" dirty="0" smtClean="0"/>
              <a:t>ثانياً : </a:t>
            </a:r>
            <a:r>
              <a:rPr lang="ar-SA" sz="2400" dirty="0" smtClean="0"/>
              <a:t>كيفية توزيع تكاليف أقسام الخدمات على أقسام الانتاج و احتساب معدلات التحميل التقديرية .</a:t>
            </a:r>
          </a:p>
          <a:p>
            <a:pPr marL="82296" indent="0" algn="r">
              <a:buNone/>
            </a:pPr>
            <a:endParaRPr lang="ar-SA" sz="2400" dirty="0"/>
          </a:p>
          <a:p>
            <a:pPr marL="82296" indent="0" algn="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و بصفة عامة </a:t>
            </a:r>
            <a:r>
              <a:rPr lang="ar-SA" sz="2400" dirty="0" smtClean="0"/>
              <a:t>, </a:t>
            </a:r>
          </a:p>
          <a:p>
            <a:pPr marL="82296" indent="0" algn="r">
              <a:buNone/>
            </a:pPr>
            <a:r>
              <a:rPr lang="ar-SA" sz="2400" dirty="0" smtClean="0"/>
              <a:t>يتم توزيع التكاليف الصناعية العامة على جميع الأقسام ، و توزيع تكاليف أقسام الخدمات على أقسام الانتاج و احتساب معدلات التحميل التقديرية باستخدام جدول التوزيع التالي :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5257800"/>
            <a:ext cx="249555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74693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9862609"/>
              </p:ext>
            </p:extLst>
          </p:nvPr>
        </p:nvGraphicFramePr>
        <p:xfrm>
          <a:off x="1143000" y="228603"/>
          <a:ext cx="7772400" cy="6382602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948466"/>
                <a:gridCol w="1013202"/>
                <a:gridCol w="857325"/>
                <a:gridCol w="991738"/>
                <a:gridCol w="1148967"/>
                <a:gridCol w="1812702"/>
              </a:tblGrid>
              <a:tr h="887001">
                <a:tc rowSpan="2"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أساس التوزيع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أقسام الانتاج</a:t>
                      </a:r>
                      <a:endParaRPr lang="en-US" sz="2400" dirty="0" smtClean="0"/>
                    </a:p>
                    <a:p>
                      <a:pPr algn="ctr"/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أقسام الخدمات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sz="3200" dirty="0" smtClean="0"/>
                        <a:t>البيان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966">
                <a:tc v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س       ص 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ar-SA" sz="2800" dirty="0" smtClean="0"/>
                        <a:t>أ</a:t>
                      </a:r>
                      <a:r>
                        <a:rPr lang="ar-SA" sz="2800" baseline="0" dirty="0" smtClean="0"/>
                        <a:t>         ب   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19">
                <a:tc rowSpan="2"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ar-SA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حسب نوع التكلفة </a:t>
                      </a:r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 .</a:t>
                      </a:r>
                      <a:r>
                        <a:rPr lang="ar-SA" baseline="0" dirty="0" smtClean="0"/>
                        <a:t> ص . غير مباشرة خاصة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251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توزيع التكاليف الصناعية العامة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اجمالي ت . ص . غير مباشرة للأقسام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1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حسب نوع القسم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(××)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(××)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توزيع تكاليف أقسام الخدمات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صفر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صفر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 . ص . غير المباشرة بعد التوزيع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( ÷ ) النشاط المقرر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×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معدلات التحميل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943600" y="1111431"/>
            <a:ext cx="0" cy="533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101737" y="1111431"/>
            <a:ext cx="0" cy="533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48912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أولاً : توزيع التكاليف الصناعية العامة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r">
              <a:buNone/>
            </a:pPr>
            <a:r>
              <a:rPr lang="ar-SA" sz="2400" dirty="0" smtClean="0"/>
              <a:t>يتم توزيع التكاليف الصناعية العامة على جميع الأقسام سواء أقسام انتاج أو خدمات وفقاً لأساس توزيع مناسب ، و فيما يلي بعض الأسس التي يمكن استخدامها :</a:t>
            </a:r>
          </a:p>
          <a:p>
            <a:pPr marL="82296" indent="0" algn="r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9087620"/>
              </p:ext>
            </p:extLst>
          </p:nvPr>
        </p:nvGraphicFramePr>
        <p:xfrm>
          <a:off x="1524000" y="2438400"/>
          <a:ext cx="6096000" cy="423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 smtClean="0"/>
                        <a:t>أساس التوزيع المناسب</a:t>
                      </a:r>
                      <a:endParaRPr lang="en-US" sz="2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 smtClean="0"/>
                        <a:t>نوع التكلفة</a:t>
                      </a:r>
                      <a:endParaRPr lang="en-US" sz="2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ساعات الصيانة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بالصيانة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ساعات تشغيل الآلات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بالقوى المحركة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المساحة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بالمباني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عدد العمال أو الأفراد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بشؤون العاملين و الاشراف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قيمة المواد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بمناولة المواد و استلامها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قيمة الآلات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</a:t>
                      </a:r>
                      <a:r>
                        <a:rPr lang="ar-SA" baseline="0" dirty="0" smtClean="0"/>
                        <a:t> بالآلات و اهلاكها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عدد اللمبات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بالاضاءة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ساعات العمل المباشرة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</a:t>
                      </a:r>
                      <a:r>
                        <a:rPr lang="ar-SA" baseline="0" dirty="0" smtClean="0"/>
                        <a:t> بادارة المصنع</a:t>
                      </a:r>
                      <a:endParaRPr 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ساعات الحاسب الآلي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التكاليف المتعلقة بنظم المعلومات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96201" y="3124200"/>
            <a:ext cx="1295400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5286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ثانياً : توزيع تكاليف أقسام الخدمات على أقسام </a:t>
            </a:r>
            <a:br>
              <a:rPr lang="ar-SA" dirty="0" smtClean="0"/>
            </a:br>
            <a:r>
              <a:rPr lang="ar-SA" dirty="0" smtClean="0"/>
              <a:t>الانتاج باستخدام ثلاثة طرق هي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r">
              <a:buNone/>
            </a:pPr>
            <a:endParaRPr lang="ar-SA" dirty="0" smtClean="0"/>
          </a:p>
          <a:p>
            <a:pPr marL="82296" indent="0" algn="r">
              <a:buNone/>
            </a:pPr>
            <a:r>
              <a:rPr lang="ar-SA" dirty="0" smtClean="0"/>
              <a:t>1- طريقة التوزيع المباشر ( الانفرادي ) .</a:t>
            </a:r>
          </a:p>
          <a:p>
            <a:pPr marL="82296" indent="0" algn="r">
              <a:buNone/>
            </a:pPr>
            <a:endParaRPr lang="ar-SA" dirty="0" smtClean="0"/>
          </a:p>
          <a:p>
            <a:pPr marL="82296" indent="0" algn="r">
              <a:buNone/>
            </a:pPr>
            <a:r>
              <a:rPr lang="ar-SA" dirty="0" smtClean="0"/>
              <a:t>2- طريقة التوزيع التنازلي .</a:t>
            </a:r>
          </a:p>
          <a:p>
            <a:pPr marL="82296" indent="0" algn="r">
              <a:buNone/>
            </a:pPr>
            <a:endParaRPr lang="ar-SA" dirty="0" smtClean="0"/>
          </a:p>
          <a:p>
            <a:pPr marL="82296" indent="0" algn="r">
              <a:buNone/>
            </a:pPr>
            <a:r>
              <a:rPr lang="ar-SA" dirty="0" smtClean="0"/>
              <a:t>3- طريقة التوزيع التبادلي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0300" y="2971800"/>
            <a:ext cx="2362200" cy="1371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1447800"/>
            <a:ext cx="2147888" cy="12613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3499" y="4800600"/>
            <a:ext cx="2133601" cy="144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0921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609600"/>
            <a:ext cx="4495800" cy="781050"/>
          </a:xfrm>
        </p:spPr>
        <p:txBody>
          <a:bodyPr>
            <a:normAutofit/>
          </a:bodyPr>
          <a:lstStyle/>
          <a:p>
            <a:pPr algn="r"/>
            <a:r>
              <a:rPr lang="ar-SA" sz="3200" dirty="0" smtClean="0"/>
              <a:t>( 1 ) طريقة التوزيع المباشر :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153400" cy="1524000"/>
          </a:xfrm>
        </p:spPr>
        <p:txBody>
          <a:bodyPr/>
          <a:lstStyle/>
          <a:p>
            <a:pPr marL="82296" indent="0" algn="r">
              <a:buNone/>
            </a:pPr>
            <a:r>
              <a:rPr lang="ar-SA" sz="2800" dirty="0" smtClean="0"/>
              <a:t>و في هذه الطريقة يتم توزيع تكلفة كل قسم من أقسام الخدمات بصفة مستقلة على أقسام الانتاج وفقاً لأساس توزيع مناسب من الأسس التي سبق ذكرها عند توزيع التكاليف الصناعية العامة </a:t>
            </a:r>
            <a:r>
              <a:rPr lang="ar-SA" dirty="0" smtClean="0"/>
              <a:t>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14800" y="3200400"/>
            <a:ext cx="4495800" cy="781050"/>
          </a:xfrm>
          <a:prstGeom prst="rect">
            <a:avLst/>
          </a:prstGeom>
          <a:ln>
            <a:noFill/>
          </a:ln>
        </p:spPr>
        <p:txBody>
          <a:bodyPr anchor="b">
            <a:normAutofit/>
          </a:bodyPr>
          <a:lstStyle>
            <a:lvl1pPr algn="l" rtl="0" eaLnBrk="1" latinLnBrk="0" hangingPunct="1">
              <a:lnSpc>
                <a:spcPts val="2000"/>
              </a:lnSpc>
              <a:spcBef>
                <a:spcPct val="0"/>
              </a:spcBef>
              <a:buNone/>
              <a:defRPr kumimoji="0" sz="2200" b="1" kern="1200" cap="all" baseline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ar-SA" sz="2800" u="sng" dirty="0" smtClean="0">
                <a:solidFill>
                  <a:srgbClr val="00B050"/>
                </a:solidFill>
              </a:rPr>
              <a:t>عيوب طريقة التوزيع المباشر :</a:t>
            </a:r>
            <a:endParaRPr lang="en-US" sz="2800" u="sng" dirty="0">
              <a:solidFill>
                <a:srgbClr val="00B050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09600" y="4114800"/>
            <a:ext cx="8153400" cy="15240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r">
              <a:buFont typeface="Wingdings 2"/>
              <a:buNone/>
            </a:pPr>
            <a:r>
              <a:rPr lang="ar-SA" sz="2800" dirty="0" smtClean="0"/>
              <a:t>نفترض عدم وجود استفادة متبادلة بين أقسام الخدمات بعضها البعض ، لذلك لا يقوم أي قسم من أقسام الخدمات بتوزيع جزء من تكلفة على أقسام الخدمات الأخرى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130223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</TotalTime>
  <Words>825</Words>
  <Application>Microsoft Office PowerPoint</Application>
  <PresentationFormat>On-screen Show (4:3)</PresentationFormat>
  <Paragraphs>130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   الفصل الخامس تخصيص التكاليف الصناعية غير المباشرة </vt:lpstr>
      <vt:lpstr>الأهداف التعليمية :</vt:lpstr>
      <vt:lpstr>مقدمة :</vt:lpstr>
      <vt:lpstr>و هذه التكاليف يتم تخصيصها ( توزيعها ) على المنتجات أو  الأوامر الانتاجية على النحو التالي : </vt:lpstr>
      <vt:lpstr>و تتمثل المشكلة في :</vt:lpstr>
      <vt:lpstr>Slide 6</vt:lpstr>
      <vt:lpstr>أولاً : توزيع التكاليف الصناعية العامة :</vt:lpstr>
      <vt:lpstr>ثانياً : توزيع تكاليف أقسام الخدمات على أقسام  الانتاج باستخدام ثلاثة طرق هي :</vt:lpstr>
      <vt:lpstr>( 1 ) طريقة التوزيع المباشر :</vt:lpstr>
      <vt:lpstr>( 2 ) طريقة التوزيع التنازلي :</vt:lpstr>
      <vt:lpstr>( 1 ) طريقة التوزيع التبادلي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الخامس تخصيص التكاليف الصناعية غير المباشرة</dc:title>
  <dc:creator>user</dc:creator>
  <cp:lastModifiedBy>hayat</cp:lastModifiedBy>
  <cp:revision>14</cp:revision>
  <dcterms:created xsi:type="dcterms:W3CDTF">2006-08-16T00:00:00Z</dcterms:created>
  <dcterms:modified xsi:type="dcterms:W3CDTF">2014-05-04T08:21:21Z</dcterms:modified>
</cp:coreProperties>
</file>