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78" r:id="rId4"/>
    <p:sldId id="279" r:id="rId5"/>
    <p:sldId id="280" r:id="rId6"/>
    <p:sldId id="286" r:id="rId7"/>
    <p:sldId id="282" r:id="rId8"/>
    <p:sldId id="283" r:id="rId9"/>
    <p:sldId id="284" r:id="rId10"/>
    <p:sldId id="285" r:id="rId11"/>
    <p:sldId id="287" r:id="rId12"/>
    <p:sldId id="289" r:id="rId13"/>
    <p:sldId id="288" r:id="rId14"/>
    <p:sldId id="290" r:id="rId15"/>
    <p:sldId id="291" r:id="rId16"/>
    <p:sldId id="302" r:id="rId17"/>
    <p:sldId id="303" r:id="rId18"/>
    <p:sldId id="304" r:id="rId19"/>
    <p:sldId id="305" r:id="rId20"/>
    <p:sldId id="292" r:id="rId21"/>
    <p:sldId id="306" r:id="rId22"/>
    <p:sldId id="293" r:id="rId23"/>
    <p:sldId id="294" r:id="rId2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9B7AF20-4B11-481D-A472-DF8A4E6C6085}" type="datetimeFigureOut">
              <a:rPr lang="ar-SA" smtClean="0"/>
              <a:pPr/>
              <a:t>17/02/1437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8182E63-CD6B-4CF2-9639-253841FD301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793827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5C58FC6-B0EA-4E44-9208-05FA5FE32EAB}" type="datetimeFigureOut">
              <a:rPr lang="ar-SA" smtClean="0"/>
              <a:pPr/>
              <a:t>17/02/1437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B6E6889-4F1F-444D-B384-655343D5E8E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79844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91F4B1-2BD2-4902-97B8-1F77D337200D}" type="slidenum">
              <a:rPr lang="en-AU"/>
              <a:pPr/>
              <a:t>6</a:t>
            </a:fld>
            <a:endParaRPr lang="en-AU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01C17A5-F73D-4FC8-8801-224AAB5F1C03}" type="datetimeFigureOut">
              <a:rPr lang="ar-SA" smtClean="0"/>
              <a:pPr/>
              <a:t>17/02/1437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C17A5-F73D-4FC8-8801-224AAB5F1C03}" type="datetimeFigureOut">
              <a:rPr lang="ar-SA" smtClean="0"/>
              <a:pPr/>
              <a:t>17/02/1437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401C17A5-F73D-4FC8-8801-224AAB5F1C03}" type="datetimeFigureOut">
              <a:rPr lang="ar-SA" smtClean="0"/>
              <a:pPr/>
              <a:t>17/02/1437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مستطيل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C17A5-F73D-4FC8-8801-224AAB5F1C03}" type="datetimeFigureOut">
              <a:rPr lang="ar-SA" smtClean="0"/>
              <a:pPr/>
              <a:t>17/02/1437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مستطيل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C17A5-F73D-4FC8-8801-224AAB5F1C03}" type="datetimeFigureOut">
              <a:rPr lang="ar-SA" smtClean="0"/>
              <a:pPr/>
              <a:t>17/02/1437</a:t>
            </a:fld>
            <a:endParaRPr lang="ar-SA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01C17A5-F73D-4FC8-8801-224AAB5F1C03}" type="datetimeFigureOut">
              <a:rPr lang="ar-SA" smtClean="0"/>
              <a:pPr/>
              <a:t>17/02/1437</a:t>
            </a:fld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عنصر نائب للتذييل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01C17A5-F73D-4FC8-8801-224AAB5F1C03}" type="datetimeFigureOut">
              <a:rPr lang="ar-SA" smtClean="0"/>
              <a:pPr/>
              <a:t>17/02/1437</a:t>
            </a:fld>
            <a:endParaRPr lang="ar-SA"/>
          </a:p>
        </p:txBody>
      </p:sp>
      <p:sp>
        <p:nvSpPr>
          <p:cNvPr id="12" name="عنصر نائب لرقم الشريحة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  <p:sp>
        <p:nvSpPr>
          <p:cNvPr id="16" name="عنصر نائب للنص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5" name="عنصر نائب للنص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C17A5-F73D-4FC8-8801-224AAB5F1C03}" type="datetimeFigureOut">
              <a:rPr lang="ar-SA" smtClean="0"/>
              <a:pPr/>
              <a:t>17/02/1437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C17A5-F73D-4FC8-8801-224AAB5F1C03}" type="datetimeFigureOut">
              <a:rPr lang="ar-SA" smtClean="0"/>
              <a:pPr/>
              <a:t>17/02/1437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C17A5-F73D-4FC8-8801-224AAB5F1C03}" type="datetimeFigureOut">
              <a:rPr lang="ar-SA" smtClean="0"/>
              <a:pPr/>
              <a:t>17/02/1437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مستطيل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401C17A5-F73D-4FC8-8801-224AAB5F1C03}" type="datetimeFigureOut">
              <a:rPr lang="ar-SA" smtClean="0"/>
              <a:pPr/>
              <a:t>17/02/1437</a:t>
            </a:fld>
            <a:endParaRPr lang="ar-SA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01C17A5-F73D-4FC8-8801-224AAB5F1C03}" type="datetimeFigureOut">
              <a:rPr lang="ar-SA" smtClean="0"/>
              <a:pPr/>
              <a:t>17/02/1437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مستطيل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857356" y="3286124"/>
            <a:ext cx="5429288" cy="1042982"/>
          </a:xfrm>
        </p:spPr>
        <p:txBody>
          <a:bodyPr>
            <a:normAutofit/>
          </a:bodyPr>
          <a:lstStyle/>
          <a:p>
            <a:pPr algn="ctr"/>
            <a:r>
              <a:rPr lang="ar-SA" dirty="0" smtClean="0"/>
              <a:t>تخطيط وتصميم العملية</a:t>
            </a:r>
            <a:endParaRPr lang="ar-SA" sz="32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ar-SA" dirty="0" smtClean="0"/>
              <a:t>الفصل الخامس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842946"/>
          </a:xfrm>
        </p:spPr>
        <p:txBody>
          <a:bodyPr>
            <a:normAutofit/>
          </a:bodyPr>
          <a:lstStyle/>
          <a:p>
            <a:pPr algn="ctr"/>
            <a:r>
              <a:rPr lang="ar-SA" dirty="0" smtClean="0"/>
              <a:t>إستراتيجيات التركيز</a:t>
            </a:r>
            <a:endParaRPr lang="ar-SA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333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0" y="581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pSp>
        <p:nvGrpSpPr>
          <p:cNvPr id="10" name="Group 42"/>
          <p:cNvGrpSpPr>
            <a:grpSpLocks/>
          </p:cNvGrpSpPr>
          <p:nvPr/>
        </p:nvGrpSpPr>
        <p:grpSpPr bwMode="auto">
          <a:xfrm rot="16200000">
            <a:off x="2905918" y="-451668"/>
            <a:ext cx="3189288" cy="8572561"/>
            <a:chOff x="3035" y="29"/>
            <a:chExt cx="2009" cy="4406"/>
          </a:xfrm>
        </p:grpSpPr>
        <p:grpSp>
          <p:nvGrpSpPr>
            <p:cNvPr id="11" name="Group 3"/>
            <p:cNvGrpSpPr>
              <a:grpSpLocks/>
            </p:cNvGrpSpPr>
            <p:nvPr/>
          </p:nvGrpSpPr>
          <p:grpSpPr bwMode="auto">
            <a:xfrm rot="5400000">
              <a:off x="3077" y="1290"/>
              <a:ext cx="1925" cy="2009"/>
              <a:chOff x="1648" y="1296"/>
              <a:chExt cx="2200" cy="2288"/>
            </a:xfrm>
          </p:grpSpPr>
          <p:sp>
            <p:nvSpPr>
              <p:cNvPr id="31" name="Rectangle 4"/>
              <p:cNvSpPr>
                <a:spLocks noChangeArrowheads="1"/>
              </p:cNvSpPr>
              <p:nvPr/>
            </p:nvSpPr>
            <p:spPr bwMode="auto">
              <a:xfrm>
                <a:off x="2904" y="1920"/>
                <a:ext cx="296" cy="1024"/>
              </a:xfrm>
              <a:prstGeom prst="rect">
                <a:avLst/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32" name="AutoShape 5"/>
              <p:cNvSpPr>
                <a:spLocks noChangeArrowheads="1"/>
              </p:cNvSpPr>
              <p:nvPr/>
            </p:nvSpPr>
            <p:spPr bwMode="auto">
              <a:xfrm rot="-5400000">
                <a:off x="1132" y="1812"/>
                <a:ext cx="2288" cy="1256"/>
              </a:xfrm>
              <a:custGeom>
                <a:avLst/>
                <a:gdLst>
                  <a:gd name="G0" fmla="+- 6013 0 0"/>
                  <a:gd name="G1" fmla="+- 21600 0 6013"/>
                  <a:gd name="G2" fmla="*/ 6013 1 2"/>
                  <a:gd name="G3" fmla="+- 21600 0 G2"/>
                  <a:gd name="G4" fmla="+/ 6013 21600 2"/>
                  <a:gd name="G5" fmla="+/ G1 0 2"/>
                  <a:gd name="G6" fmla="*/ 21600 21600 6013"/>
                  <a:gd name="G7" fmla="*/ G6 1 2"/>
                  <a:gd name="G8" fmla="+- 21600 0 G7"/>
                  <a:gd name="G9" fmla="*/ 21600 1 2"/>
                  <a:gd name="G10" fmla="+- 6013 0 G9"/>
                  <a:gd name="G11" fmla="?: G10 G8 0"/>
                  <a:gd name="G12" fmla="?: G10 G7 21600"/>
                  <a:gd name="T0" fmla="*/ 18593 w 21600"/>
                  <a:gd name="T1" fmla="*/ 10800 h 21600"/>
                  <a:gd name="T2" fmla="*/ 10800 w 21600"/>
                  <a:gd name="T3" fmla="*/ 21600 h 21600"/>
                  <a:gd name="T4" fmla="*/ 3007 w 21600"/>
                  <a:gd name="T5" fmla="*/ 10800 h 21600"/>
                  <a:gd name="T6" fmla="*/ 10800 w 21600"/>
                  <a:gd name="T7" fmla="*/ 0 h 21600"/>
                  <a:gd name="T8" fmla="*/ 4807 w 21600"/>
                  <a:gd name="T9" fmla="*/ 4807 h 21600"/>
                  <a:gd name="T10" fmla="*/ 16793 w 21600"/>
                  <a:gd name="T11" fmla="*/ 1679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6013" y="21600"/>
                    </a:lnTo>
                    <a:lnTo>
                      <a:pt x="1558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33" name="AutoShape 6"/>
              <p:cNvSpPr>
                <a:spLocks noChangeArrowheads="1"/>
              </p:cNvSpPr>
              <p:nvPr/>
            </p:nvSpPr>
            <p:spPr bwMode="auto">
              <a:xfrm rot="5400000" flipH="1">
                <a:off x="2532" y="2116"/>
                <a:ext cx="1984" cy="648"/>
              </a:xfrm>
              <a:custGeom>
                <a:avLst/>
                <a:gdLst>
                  <a:gd name="G0" fmla="+- 5236 0 0"/>
                  <a:gd name="G1" fmla="+- 21600 0 5236"/>
                  <a:gd name="G2" fmla="*/ 5236 1 2"/>
                  <a:gd name="G3" fmla="+- 21600 0 G2"/>
                  <a:gd name="G4" fmla="+/ 5236 21600 2"/>
                  <a:gd name="G5" fmla="+/ G1 0 2"/>
                  <a:gd name="G6" fmla="*/ 21600 21600 5236"/>
                  <a:gd name="G7" fmla="*/ G6 1 2"/>
                  <a:gd name="G8" fmla="+- 21600 0 G7"/>
                  <a:gd name="G9" fmla="*/ 21600 1 2"/>
                  <a:gd name="G10" fmla="+- 5236 0 G9"/>
                  <a:gd name="G11" fmla="?: G10 G8 0"/>
                  <a:gd name="G12" fmla="?: G10 G7 21600"/>
                  <a:gd name="T0" fmla="*/ 18982 w 21600"/>
                  <a:gd name="T1" fmla="*/ 10800 h 21600"/>
                  <a:gd name="T2" fmla="*/ 10800 w 21600"/>
                  <a:gd name="T3" fmla="*/ 21600 h 21600"/>
                  <a:gd name="T4" fmla="*/ 2618 w 21600"/>
                  <a:gd name="T5" fmla="*/ 10800 h 21600"/>
                  <a:gd name="T6" fmla="*/ 10800 w 21600"/>
                  <a:gd name="T7" fmla="*/ 0 h 21600"/>
                  <a:gd name="T8" fmla="*/ 4418 w 21600"/>
                  <a:gd name="T9" fmla="*/ 4418 h 21600"/>
                  <a:gd name="T10" fmla="*/ 17182 w 21600"/>
                  <a:gd name="T11" fmla="*/ 17182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236" y="21600"/>
                    </a:lnTo>
                    <a:lnTo>
                      <a:pt x="1636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</p:grpSp>
        <p:sp>
          <p:nvSpPr>
            <p:cNvPr id="12" name="Rectangle 8"/>
            <p:cNvSpPr>
              <a:spLocks noChangeArrowheads="1"/>
            </p:cNvSpPr>
            <p:nvPr/>
          </p:nvSpPr>
          <p:spPr bwMode="auto">
            <a:xfrm rot="5400000">
              <a:off x="3506" y="228"/>
              <a:ext cx="928" cy="5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ar-SA" b="1" dirty="0" err="1" smtClean="0"/>
                <a:t>المدخلات</a:t>
              </a:r>
              <a:r>
                <a:rPr lang="ar-SA" b="1" dirty="0" smtClean="0"/>
                <a:t>: مواد أولية ومكونات </a:t>
              </a:r>
              <a:r>
                <a:rPr lang="en-US" b="1" dirty="0" smtClean="0"/>
                <a:t>Modules</a:t>
              </a:r>
              <a:r>
                <a:rPr lang="ar-SA" b="1" dirty="0" smtClean="0"/>
                <a:t> مصنوعة سلفا</a:t>
              </a:r>
              <a:endParaRPr lang="en-US" sz="1800" b="1" dirty="0"/>
            </a:p>
          </p:txBody>
        </p:sp>
        <p:sp>
          <p:nvSpPr>
            <p:cNvPr id="13" name="Line 10"/>
            <p:cNvSpPr>
              <a:spLocks noChangeShapeType="1"/>
            </p:cNvSpPr>
            <p:nvPr/>
          </p:nvSpPr>
          <p:spPr bwMode="auto">
            <a:xfrm rot="5400000">
              <a:off x="4441" y="1074"/>
              <a:ext cx="368" cy="0"/>
            </a:xfrm>
            <a:prstGeom prst="line">
              <a:avLst/>
            </a:prstGeom>
            <a:noFill/>
            <a:ln w="57150">
              <a:solidFill>
                <a:srgbClr val="175097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4" name="Line 11"/>
            <p:cNvSpPr>
              <a:spLocks noChangeShapeType="1"/>
            </p:cNvSpPr>
            <p:nvPr/>
          </p:nvSpPr>
          <p:spPr bwMode="auto">
            <a:xfrm rot="5400000">
              <a:off x="4150" y="1074"/>
              <a:ext cx="368" cy="0"/>
            </a:xfrm>
            <a:prstGeom prst="line">
              <a:avLst/>
            </a:prstGeom>
            <a:noFill/>
            <a:ln w="57150">
              <a:solidFill>
                <a:srgbClr val="175097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5" name="Line 12"/>
            <p:cNvSpPr>
              <a:spLocks noChangeShapeType="1"/>
            </p:cNvSpPr>
            <p:nvPr/>
          </p:nvSpPr>
          <p:spPr bwMode="auto">
            <a:xfrm rot="5400000">
              <a:off x="3867" y="1074"/>
              <a:ext cx="368" cy="0"/>
            </a:xfrm>
            <a:prstGeom prst="line">
              <a:avLst/>
            </a:prstGeom>
            <a:noFill/>
            <a:ln w="57150">
              <a:solidFill>
                <a:srgbClr val="175097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6" name="Line 13"/>
            <p:cNvSpPr>
              <a:spLocks noChangeShapeType="1"/>
            </p:cNvSpPr>
            <p:nvPr/>
          </p:nvSpPr>
          <p:spPr bwMode="auto">
            <a:xfrm rot="5400000">
              <a:off x="3569" y="1074"/>
              <a:ext cx="368" cy="0"/>
            </a:xfrm>
            <a:prstGeom prst="line">
              <a:avLst/>
            </a:prstGeom>
            <a:noFill/>
            <a:ln w="57150">
              <a:solidFill>
                <a:srgbClr val="175097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7" name="Line 14"/>
            <p:cNvSpPr>
              <a:spLocks noChangeShapeType="1"/>
            </p:cNvSpPr>
            <p:nvPr/>
          </p:nvSpPr>
          <p:spPr bwMode="auto">
            <a:xfrm rot="5400000">
              <a:off x="3278" y="1074"/>
              <a:ext cx="368" cy="0"/>
            </a:xfrm>
            <a:prstGeom prst="line">
              <a:avLst/>
            </a:prstGeom>
            <a:noFill/>
            <a:ln w="57150">
              <a:solidFill>
                <a:srgbClr val="175097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8" name="Line 15"/>
            <p:cNvSpPr>
              <a:spLocks noChangeShapeType="1"/>
            </p:cNvSpPr>
            <p:nvPr/>
          </p:nvSpPr>
          <p:spPr bwMode="auto">
            <a:xfrm rot="5400000">
              <a:off x="2995" y="1074"/>
              <a:ext cx="368" cy="0"/>
            </a:xfrm>
            <a:prstGeom prst="line">
              <a:avLst/>
            </a:prstGeom>
            <a:noFill/>
            <a:ln w="57150">
              <a:solidFill>
                <a:srgbClr val="175097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9" name="Line 16"/>
            <p:cNvSpPr>
              <a:spLocks noChangeShapeType="1"/>
            </p:cNvSpPr>
            <p:nvPr/>
          </p:nvSpPr>
          <p:spPr bwMode="auto">
            <a:xfrm rot="5400000">
              <a:off x="4723" y="1074"/>
              <a:ext cx="368" cy="0"/>
            </a:xfrm>
            <a:prstGeom prst="line">
              <a:avLst/>
            </a:prstGeom>
            <a:noFill/>
            <a:ln w="57150">
              <a:solidFill>
                <a:srgbClr val="175097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 rot="5400000">
              <a:off x="3650" y="3672"/>
              <a:ext cx="841" cy="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ar-SA" b="1" dirty="0" smtClean="0"/>
                <a:t>تجميع المكونات </a:t>
              </a:r>
              <a:r>
                <a:rPr lang="en-US" b="1" dirty="0" smtClean="0"/>
                <a:t>Modules </a:t>
              </a:r>
              <a:r>
                <a:rPr lang="ar-SA" b="1" dirty="0" smtClean="0"/>
                <a:t>  </a:t>
              </a:r>
              <a:r>
                <a:rPr lang="ar-SA" b="1" dirty="0" err="1" smtClean="0"/>
                <a:t>لانتاج</a:t>
              </a:r>
              <a:r>
                <a:rPr lang="ar-SA" b="1" dirty="0" smtClean="0"/>
                <a:t> خيارات متنوعة من المنتجات</a:t>
              </a:r>
              <a:endParaRPr lang="en-US" sz="1800" b="1" dirty="0"/>
            </a:p>
          </p:txBody>
        </p:sp>
        <p:sp>
          <p:nvSpPr>
            <p:cNvPr id="21" name="Line 20"/>
            <p:cNvSpPr>
              <a:spLocks noChangeShapeType="1"/>
            </p:cNvSpPr>
            <p:nvPr/>
          </p:nvSpPr>
          <p:spPr bwMode="auto">
            <a:xfrm rot="5400000">
              <a:off x="4694" y="3469"/>
              <a:ext cx="312" cy="0"/>
            </a:xfrm>
            <a:prstGeom prst="line">
              <a:avLst/>
            </a:prstGeom>
            <a:noFill/>
            <a:ln w="57150">
              <a:solidFill>
                <a:srgbClr val="175097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2" name="Line 21"/>
            <p:cNvSpPr>
              <a:spLocks noChangeShapeType="1"/>
            </p:cNvSpPr>
            <p:nvPr/>
          </p:nvSpPr>
          <p:spPr bwMode="auto">
            <a:xfrm rot="5400000">
              <a:off x="4412" y="3469"/>
              <a:ext cx="312" cy="0"/>
            </a:xfrm>
            <a:prstGeom prst="line">
              <a:avLst/>
            </a:prstGeom>
            <a:noFill/>
            <a:ln w="57150">
              <a:solidFill>
                <a:srgbClr val="175097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3" name="Line 22"/>
            <p:cNvSpPr>
              <a:spLocks noChangeShapeType="1"/>
            </p:cNvSpPr>
            <p:nvPr/>
          </p:nvSpPr>
          <p:spPr bwMode="auto">
            <a:xfrm rot="5400000">
              <a:off x="4154" y="3469"/>
              <a:ext cx="312" cy="0"/>
            </a:xfrm>
            <a:prstGeom prst="line">
              <a:avLst/>
            </a:prstGeom>
            <a:noFill/>
            <a:ln w="57150">
              <a:solidFill>
                <a:srgbClr val="175097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4" name="Line 23"/>
            <p:cNvSpPr>
              <a:spLocks noChangeShapeType="1"/>
            </p:cNvSpPr>
            <p:nvPr/>
          </p:nvSpPr>
          <p:spPr bwMode="auto">
            <a:xfrm rot="5400000">
              <a:off x="3622" y="3469"/>
              <a:ext cx="312" cy="0"/>
            </a:xfrm>
            <a:prstGeom prst="line">
              <a:avLst/>
            </a:prstGeom>
            <a:noFill/>
            <a:ln w="57150">
              <a:solidFill>
                <a:srgbClr val="175097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5" name="Line 24"/>
            <p:cNvSpPr>
              <a:spLocks noChangeShapeType="1"/>
            </p:cNvSpPr>
            <p:nvPr/>
          </p:nvSpPr>
          <p:spPr bwMode="auto">
            <a:xfrm rot="5400000">
              <a:off x="3340" y="3469"/>
              <a:ext cx="312" cy="0"/>
            </a:xfrm>
            <a:prstGeom prst="line">
              <a:avLst/>
            </a:prstGeom>
            <a:noFill/>
            <a:ln w="57150">
              <a:solidFill>
                <a:srgbClr val="175097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6" name="Line 25"/>
            <p:cNvSpPr>
              <a:spLocks noChangeShapeType="1"/>
            </p:cNvSpPr>
            <p:nvPr/>
          </p:nvSpPr>
          <p:spPr bwMode="auto">
            <a:xfrm rot="5400000">
              <a:off x="3058" y="3469"/>
              <a:ext cx="312" cy="0"/>
            </a:xfrm>
            <a:prstGeom prst="line">
              <a:avLst/>
            </a:prstGeom>
            <a:noFill/>
            <a:ln w="57150">
              <a:solidFill>
                <a:srgbClr val="175097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7" name="Line 26"/>
            <p:cNvSpPr>
              <a:spLocks noChangeShapeType="1"/>
            </p:cNvSpPr>
            <p:nvPr/>
          </p:nvSpPr>
          <p:spPr bwMode="auto">
            <a:xfrm rot="5400000">
              <a:off x="3880" y="3469"/>
              <a:ext cx="312" cy="0"/>
            </a:xfrm>
            <a:prstGeom prst="line">
              <a:avLst/>
            </a:prstGeom>
            <a:noFill/>
            <a:ln w="57150">
              <a:solidFill>
                <a:srgbClr val="175097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8" name="Rectangle 28"/>
            <p:cNvSpPr>
              <a:spLocks noChangeArrowheads="1"/>
            </p:cNvSpPr>
            <p:nvPr/>
          </p:nvSpPr>
          <p:spPr bwMode="auto">
            <a:xfrm rot="5400000">
              <a:off x="3835" y="1668"/>
              <a:ext cx="570" cy="5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ar-SA" sz="1800" b="1" dirty="0" smtClean="0"/>
                <a:t>عدد قليل من المكونات </a:t>
              </a:r>
              <a:r>
                <a:rPr lang="en-US" sz="1800" b="1" dirty="0" smtClean="0"/>
                <a:t>Modules</a:t>
              </a:r>
              <a:endParaRPr lang="en-US" sz="1800" b="1" dirty="0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4205" y="2199"/>
              <a:ext cx="89" cy="22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5" y="84"/>
                </a:cxn>
                <a:cxn ang="0">
                  <a:pos x="84" y="228"/>
                </a:cxn>
              </a:cxnLst>
              <a:rect l="0" t="0" r="r" b="b"/>
              <a:pathLst>
                <a:path w="89" h="228">
                  <a:moveTo>
                    <a:pt x="0" y="0"/>
                  </a:moveTo>
                  <a:cubicBezTo>
                    <a:pt x="12" y="14"/>
                    <a:pt x="61" y="46"/>
                    <a:pt x="75" y="84"/>
                  </a:cubicBezTo>
                  <a:cubicBezTo>
                    <a:pt x="89" y="122"/>
                    <a:pt x="82" y="198"/>
                    <a:pt x="84" y="228"/>
                  </a:cubicBezTo>
                </a:path>
              </a:pathLst>
            </a:custGeom>
            <a:noFill/>
            <a:ln w="57150" cmpd="sng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842946"/>
          </a:xfrm>
        </p:spPr>
        <p:txBody>
          <a:bodyPr>
            <a:normAutofit/>
          </a:bodyPr>
          <a:lstStyle/>
          <a:p>
            <a:pPr algn="ctr"/>
            <a:r>
              <a:rPr lang="ar-SA" dirty="0" smtClean="0"/>
              <a:t>إستراتيجيات التركيز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357158" y="1428736"/>
            <a:ext cx="8429684" cy="258532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b="1" dirty="0" smtClean="0"/>
              <a:t>أنظمة التركيز على المنتج </a:t>
            </a:r>
            <a:r>
              <a:rPr lang="en-US" b="1" dirty="0" smtClean="0"/>
              <a:t>Product Focus </a:t>
            </a:r>
            <a:endParaRPr lang="ar-SA" b="1" dirty="0" smtClean="0"/>
          </a:p>
          <a:p>
            <a:pPr>
              <a:lnSpc>
                <a:spcPct val="150000"/>
              </a:lnSpc>
            </a:pPr>
            <a:r>
              <a:rPr lang="ar-SA" b="1" dirty="0" smtClean="0"/>
              <a:t>- </a:t>
            </a:r>
            <a:r>
              <a:rPr lang="ar-SA" b="1" dirty="0" err="1" smtClean="0"/>
              <a:t>انتاج</a:t>
            </a:r>
            <a:r>
              <a:rPr lang="ar-SA" b="1" dirty="0" smtClean="0"/>
              <a:t> كميات كبيرة </a:t>
            </a:r>
            <a:r>
              <a:rPr lang="ar-SA" b="1" dirty="0" err="1" smtClean="0"/>
              <a:t>و</a:t>
            </a:r>
            <a:r>
              <a:rPr lang="ar-SA" b="1" dirty="0" smtClean="0"/>
              <a:t> تنوع منخفض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- تستخدم النمطية </a:t>
            </a:r>
            <a:r>
              <a:rPr lang="en-US" b="1" dirty="0" smtClean="0"/>
              <a:t>Standardization </a:t>
            </a:r>
            <a:r>
              <a:rPr lang="ar-SA" b="1" dirty="0" smtClean="0"/>
              <a:t> و رقابة فعالة على الجودة وذلك بسبب استخدام تنوع اقل وكميات اكبر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- التخصصية في التصنيع تتطلب تكلفة ثابتة مرتفعة لكن مع تكلفة متغيرة منخفضة 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- </a:t>
            </a:r>
            <a:r>
              <a:rPr lang="ar-SA" b="1" dirty="0" err="1" smtClean="0"/>
              <a:t>الانتاج</a:t>
            </a:r>
            <a:r>
              <a:rPr lang="ar-SA" b="1" dirty="0" smtClean="0"/>
              <a:t> بكميات كبيرة يعني استخدام المرافق </a:t>
            </a:r>
            <a:r>
              <a:rPr lang="ar-SA" b="1" dirty="0" err="1" smtClean="0"/>
              <a:t>و</a:t>
            </a:r>
            <a:r>
              <a:rPr lang="ar-SA" b="1" dirty="0" smtClean="0"/>
              <a:t> </a:t>
            </a:r>
            <a:r>
              <a:rPr lang="ar-SA" b="1" dirty="0" err="1" smtClean="0"/>
              <a:t>الالات</a:t>
            </a:r>
            <a:r>
              <a:rPr lang="ar-SA" b="1" dirty="0" smtClean="0"/>
              <a:t> بشكل كبير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- بالإمكان تبني </a:t>
            </a:r>
            <a:r>
              <a:rPr lang="ar-SA" b="1" dirty="0" err="1" smtClean="0"/>
              <a:t>أستراتيجية</a:t>
            </a:r>
            <a:r>
              <a:rPr lang="ar-SA" b="1" dirty="0" smtClean="0"/>
              <a:t> الإنتاج </a:t>
            </a:r>
            <a:r>
              <a:rPr lang="ar-SA" b="1" dirty="0" err="1" smtClean="0"/>
              <a:t>لاجل</a:t>
            </a:r>
            <a:r>
              <a:rPr lang="ar-SA" b="1" dirty="0" smtClean="0"/>
              <a:t> المخزون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333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0" y="581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pSp>
        <p:nvGrpSpPr>
          <p:cNvPr id="10" name="Group 31"/>
          <p:cNvGrpSpPr>
            <a:grpSpLocks/>
          </p:cNvGrpSpPr>
          <p:nvPr/>
        </p:nvGrpSpPr>
        <p:grpSpPr bwMode="auto">
          <a:xfrm rot="16200000">
            <a:off x="3386776" y="1649267"/>
            <a:ext cx="2600598" cy="7348539"/>
            <a:chOff x="3225" y="-42"/>
            <a:chExt cx="2016" cy="4629"/>
          </a:xfrm>
        </p:grpSpPr>
        <p:sp>
          <p:nvSpPr>
            <p:cNvPr id="11" name="Freeform 15"/>
            <p:cNvSpPr>
              <a:spLocks/>
            </p:cNvSpPr>
            <p:nvPr/>
          </p:nvSpPr>
          <p:spPr bwMode="auto">
            <a:xfrm rot="5400000">
              <a:off x="3345" y="1165"/>
              <a:ext cx="1776" cy="2016"/>
            </a:xfrm>
            <a:custGeom>
              <a:avLst/>
              <a:gdLst/>
              <a:ahLst/>
              <a:cxnLst>
                <a:cxn ang="0">
                  <a:pos x="0" y="624"/>
                </a:cxn>
                <a:cxn ang="0">
                  <a:pos x="1504" y="624"/>
                </a:cxn>
                <a:cxn ang="0">
                  <a:pos x="2344" y="0"/>
                </a:cxn>
                <a:cxn ang="0">
                  <a:pos x="2344" y="2080"/>
                </a:cxn>
                <a:cxn ang="0">
                  <a:pos x="1536" y="1368"/>
                </a:cxn>
                <a:cxn ang="0">
                  <a:pos x="0" y="1368"/>
                </a:cxn>
                <a:cxn ang="0">
                  <a:pos x="0" y="624"/>
                </a:cxn>
              </a:cxnLst>
              <a:rect l="0" t="0" r="r" b="b"/>
              <a:pathLst>
                <a:path w="2344" h="2080">
                  <a:moveTo>
                    <a:pt x="0" y="624"/>
                  </a:moveTo>
                  <a:lnTo>
                    <a:pt x="1504" y="624"/>
                  </a:lnTo>
                  <a:lnTo>
                    <a:pt x="2344" y="0"/>
                  </a:lnTo>
                  <a:lnTo>
                    <a:pt x="2344" y="2080"/>
                  </a:lnTo>
                  <a:lnTo>
                    <a:pt x="1536" y="1368"/>
                  </a:lnTo>
                  <a:lnTo>
                    <a:pt x="0" y="1368"/>
                  </a:lnTo>
                  <a:lnTo>
                    <a:pt x="0" y="624"/>
                  </a:lnTo>
                  <a:close/>
                </a:path>
              </a:pathLst>
            </a:custGeom>
            <a:solidFill>
              <a:srgbClr val="FFD980"/>
            </a:solidFill>
            <a:ln w="2857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2" name="Line 4"/>
            <p:cNvSpPr>
              <a:spLocks noChangeShapeType="1"/>
            </p:cNvSpPr>
            <p:nvPr/>
          </p:nvSpPr>
          <p:spPr bwMode="auto">
            <a:xfrm rot="5400000">
              <a:off x="4121" y="1081"/>
              <a:ext cx="304" cy="0"/>
            </a:xfrm>
            <a:prstGeom prst="line">
              <a:avLst/>
            </a:prstGeom>
            <a:noFill/>
            <a:ln w="57150">
              <a:solidFill>
                <a:srgbClr val="175097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3" name="Rectangle 5"/>
            <p:cNvSpPr>
              <a:spLocks noChangeArrowheads="1"/>
            </p:cNvSpPr>
            <p:nvPr/>
          </p:nvSpPr>
          <p:spPr bwMode="auto">
            <a:xfrm rot="5400000">
              <a:off x="3722" y="175"/>
              <a:ext cx="891" cy="4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lnSpc>
                  <a:spcPct val="90000"/>
                </a:lnSpc>
                <a:spcAft>
                  <a:spcPct val="40000"/>
                </a:spcAft>
              </a:pPr>
              <a:r>
                <a:rPr lang="ar-SA" b="1" dirty="0" err="1" smtClean="0"/>
                <a:t>مدخلات</a:t>
              </a:r>
              <a:r>
                <a:rPr lang="ar-SA" b="1" dirty="0" smtClean="0"/>
                <a:t> قليلة </a:t>
              </a:r>
              <a:r>
                <a:rPr lang="ar-SA" b="1" dirty="0" err="1" smtClean="0"/>
                <a:t>و</a:t>
              </a:r>
              <a:r>
                <a:rPr lang="ar-SA" b="1" dirty="0" smtClean="0"/>
                <a:t> متنوعة </a:t>
              </a:r>
              <a:endParaRPr lang="en-US" sz="1800" b="1" dirty="0"/>
            </a:p>
          </p:txBody>
        </p:sp>
        <p:grpSp>
          <p:nvGrpSpPr>
            <p:cNvPr id="14" name="Group 30"/>
            <p:cNvGrpSpPr>
              <a:grpSpLocks/>
            </p:cNvGrpSpPr>
            <p:nvPr/>
          </p:nvGrpSpPr>
          <p:grpSpPr bwMode="auto">
            <a:xfrm>
              <a:off x="3765" y="3108"/>
              <a:ext cx="1016" cy="265"/>
              <a:chOff x="3703" y="3236"/>
              <a:chExt cx="1016" cy="265"/>
            </a:xfrm>
          </p:grpSpPr>
          <p:sp>
            <p:nvSpPr>
              <p:cNvPr id="25" name="Line 8"/>
              <p:cNvSpPr>
                <a:spLocks noChangeShapeType="1"/>
              </p:cNvSpPr>
              <p:nvPr/>
            </p:nvSpPr>
            <p:spPr bwMode="auto">
              <a:xfrm rot="5400000">
                <a:off x="4586" y="3369"/>
                <a:ext cx="265" cy="0"/>
              </a:xfrm>
              <a:prstGeom prst="line">
                <a:avLst/>
              </a:prstGeom>
              <a:noFill/>
              <a:ln w="57150">
                <a:solidFill>
                  <a:srgbClr val="175097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26" name="Line 9"/>
              <p:cNvSpPr>
                <a:spLocks noChangeShapeType="1"/>
              </p:cNvSpPr>
              <p:nvPr/>
            </p:nvSpPr>
            <p:spPr bwMode="auto">
              <a:xfrm rot="5400000">
                <a:off x="4330" y="3369"/>
                <a:ext cx="265" cy="0"/>
              </a:xfrm>
              <a:prstGeom prst="line">
                <a:avLst/>
              </a:prstGeom>
              <a:noFill/>
              <a:ln w="57150">
                <a:solidFill>
                  <a:srgbClr val="175097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27" name="Line 10"/>
              <p:cNvSpPr>
                <a:spLocks noChangeShapeType="1"/>
              </p:cNvSpPr>
              <p:nvPr/>
            </p:nvSpPr>
            <p:spPr bwMode="auto">
              <a:xfrm rot="5400000">
                <a:off x="4078" y="3369"/>
                <a:ext cx="265" cy="0"/>
              </a:xfrm>
              <a:prstGeom prst="line">
                <a:avLst/>
              </a:prstGeom>
              <a:noFill/>
              <a:ln w="57150">
                <a:solidFill>
                  <a:srgbClr val="175097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28" name="Line 11"/>
              <p:cNvSpPr>
                <a:spLocks noChangeShapeType="1"/>
              </p:cNvSpPr>
              <p:nvPr/>
            </p:nvSpPr>
            <p:spPr bwMode="auto">
              <a:xfrm rot="5400000">
                <a:off x="3822" y="3369"/>
                <a:ext cx="265" cy="0"/>
              </a:xfrm>
              <a:prstGeom prst="line">
                <a:avLst/>
              </a:prstGeom>
              <a:noFill/>
              <a:ln w="57150">
                <a:solidFill>
                  <a:srgbClr val="175097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29" name="Line 12"/>
              <p:cNvSpPr>
                <a:spLocks noChangeShapeType="1"/>
              </p:cNvSpPr>
              <p:nvPr/>
            </p:nvSpPr>
            <p:spPr bwMode="auto">
              <a:xfrm rot="5400000">
                <a:off x="3570" y="3369"/>
                <a:ext cx="265" cy="0"/>
              </a:xfrm>
              <a:prstGeom prst="line">
                <a:avLst/>
              </a:prstGeom>
              <a:noFill/>
              <a:ln w="57150">
                <a:solidFill>
                  <a:srgbClr val="175097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</p:grp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 rot="5400000">
              <a:off x="3723" y="3550"/>
              <a:ext cx="1037" cy="1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ar-SA" b="1" dirty="0" smtClean="0"/>
                <a:t>المخرجات تتنوع بالأحجام وطريقة التعبئة وليس هناك تنوع كبير في المنتج </a:t>
              </a:r>
              <a:r>
                <a:rPr lang="ar-SA" b="1" dirty="0" err="1" smtClean="0"/>
                <a:t>نفسة</a:t>
              </a:r>
              <a:endParaRPr lang="en-US" sz="1800" b="1" dirty="0"/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 rot="5400000">
              <a:off x="3389" y="2173"/>
              <a:ext cx="176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auto">
            <a:xfrm rot="5400000">
              <a:off x="4423" y="2889"/>
              <a:ext cx="33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 rot="5400000" flipV="1">
              <a:off x="4211" y="2353"/>
              <a:ext cx="760" cy="6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9" name="Line 19"/>
            <p:cNvSpPr>
              <a:spLocks noChangeShapeType="1"/>
            </p:cNvSpPr>
            <p:nvPr/>
          </p:nvSpPr>
          <p:spPr bwMode="auto">
            <a:xfrm rot="5400000">
              <a:off x="3775" y="2901"/>
              <a:ext cx="31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0" name="Line 20"/>
            <p:cNvSpPr>
              <a:spLocks noChangeShapeType="1"/>
            </p:cNvSpPr>
            <p:nvPr/>
          </p:nvSpPr>
          <p:spPr bwMode="auto">
            <a:xfrm rot="5400000">
              <a:off x="3539" y="2343"/>
              <a:ext cx="762" cy="67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1" name="Oval 21"/>
            <p:cNvSpPr>
              <a:spLocks noChangeAspect="1" noChangeArrowheads="1"/>
            </p:cNvSpPr>
            <p:nvPr/>
          </p:nvSpPr>
          <p:spPr bwMode="auto">
            <a:xfrm rot="5400000">
              <a:off x="3843" y="2587"/>
              <a:ext cx="168" cy="168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2" name="Oval 22"/>
            <p:cNvSpPr>
              <a:spLocks noChangeAspect="1" noChangeArrowheads="1"/>
            </p:cNvSpPr>
            <p:nvPr/>
          </p:nvSpPr>
          <p:spPr bwMode="auto">
            <a:xfrm rot="5400000">
              <a:off x="4189" y="2587"/>
              <a:ext cx="168" cy="168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3" name="Oval 23"/>
            <p:cNvSpPr>
              <a:spLocks noChangeAspect="1" noChangeArrowheads="1"/>
            </p:cNvSpPr>
            <p:nvPr/>
          </p:nvSpPr>
          <p:spPr bwMode="auto">
            <a:xfrm rot="5400000">
              <a:off x="4511" y="2587"/>
              <a:ext cx="168" cy="168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4" name="Oval 24"/>
            <p:cNvSpPr>
              <a:spLocks noChangeAspect="1" noChangeArrowheads="1"/>
            </p:cNvSpPr>
            <p:nvPr/>
          </p:nvSpPr>
          <p:spPr bwMode="auto">
            <a:xfrm rot="5400000">
              <a:off x="4189" y="2209"/>
              <a:ext cx="168" cy="168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842946"/>
          </a:xfrm>
        </p:spPr>
        <p:txBody>
          <a:bodyPr>
            <a:normAutofit/>
          </a:bodyPr>
          <a:lstStyle/>
          <a:p>
            <a:pPr algn="ctr"/>
            <a:r>
              <a:rPr lang="ar-SA" dirty="0" smtClean="0"/>
              <a:t>إستراتيجيات التركيز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357158" y="1727192"/>
            <a:ext cx="8429684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b="1" dirty="0" smtClean="0"/>
              <a:t>أنظمة التركيز على الإيصال الواسع </a:t>
            </a:r>
            <a:r>
              <a:rPr lang="en-US" b="1" dirty="0" smtClean="0"/>
              <a:t>Mass Customization Focus </a:t>
            </a:r>
            <a:r>
              <a:rPr lang="ar-SA" b="1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- منتجات ذات تكلفة منخفضة ترضي </a:t>
            </a:r>
            <a:r>
              <a:rPr lang="ar-SA" b="1" dirty="0" err="1" smtClean="0"/>
              <a:t>اذواق</a:t>
            </a:r>
            <a:r>
              <a:rPr lang="ar-SA" b="1" dirty="0" smtClean="0"/>
              <a:t> المستهلكين الخاصة والمتغيرة بشكل كبير.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- هذه </a:t>
            </a:r>
            <a:r>
              <a:rPr lang="ar-SA" b="1" dirty="0" err="1" smtClean="0"/>
              <a:t>الانظمة</a:t>
            </a:r>
            <a:r>
              <a:rPr lang="ar-SA" b="1" dirty="0" smtClean="0"/>
              <a:t> ليست عبارة عن منتجات متنوعة ولكنها عبارة عن </a:t>
            </a:r>
            <a:r>
              <a:rPr lang="ar-SA" b="1" dirty="0" err="1" smtClean="0"/>
              <a:t>انتاج</a:t>
            </a:r>
            <a:r>
              <a:rPr lang="ar-SA" b="1" dirty="0" smtClean="0"/>
              <a:t> ما </a:t>
            </a:r>
            <a:r>
              <a:rPr lang="ar-SA" b="1" dirty="0" err="1" smtClean="0"/>
              <a:t>يحتاجة</a:t>
            </a:r>
            <a:r>
              <a:rPr lang="ar-SA" b="1" dirty="0" smtClean="0"/>
              <a:t> المستهلك تماما وبأسعار معقولة.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- </a:t>
            </a:r>
            <a:r>
              <a:rPr lang="ar-SA" b="1" dirty="0" err="1" smtClean="0"/>
              <a:t>انظمة</a:t>
            </a:r>
            <a:r>
              <a:rPr lang="ar-SA" b="1" dirty="0" smtClean="0"/>
              <a:t> التركيز على الإيصال الواسع تجمع بين التنوع العالي في </a:t>
            </a:r>
            <a:r>
              <a:rPr lang="ar-SA" b="1" dirty="0" err="1" smtClean="0"/>
              <a:t>انظمة</a:t>
            </a:r>
            <a:r>
              <a:rPr lang="ar-SA" b="1" dirty="0" smtClean="0"/>
              <a:t> التركيز على العملية بتكاليف منخفضة كما في </a:t>
            </a:r>
            <a:r>
              <a:rPr lang="ar-SA" b="1" dirty="0" err="1" smtClean="0"/>
              <a:t>الانتاج</a:t>
            </a:r>
            <a:r>
              <a:rPr lang="ar-SA" b="1" dirty="0" smtClean="0"/>
              <a:t> النمطي بكميات كبيره (أنظمة التركيز على المنتج)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- من الصعب تطبيق هذه </a:t>
            </a:r>
            <a:r>
              <a:rPr lang="ar-SA" b="1" dirty="0" err="1" smtClean="0"/>
              <a:t>الانظمة</a:t>
            </a:r>
            <a:r>
              <a:rPr lang="ar-SA" b="1" dirty="0" smtClean="0"/>
              <a:t> </a:t>
            </a:r>
            <a:r>
              <a:rPr lang="ar-SA" b="1" dirty="0" err="1" smtClean="0"/>
              <a:t>لانها</a:t>
            </a:r>
            <a:r>
              <a:rPr lang="ar-SA" b="1" dirty="0" smtClean="0"/>
              <a:t> تتطلب تقنية عالية 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- </a:t>
            </a:r>
            <a:r>
              <a:rPr lang="en-US" b="1" dirty="0" smtClean="0"/>
              <a:t>Dell Computers</a:t>
            </a:r>
            <a:endParaRPr lang="ar-SA" b="1" dirty="0" smtClean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333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0" y="581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842946"/>
          </a:xfrm>
        </p:spPr>
        <p:txBody>
          <a:bodyPr>
            <a:normAutofit/>
          </a:bodyPr>
          <a:lstStyle/>
          <a:p>
            <a:pPr algn="ctr"/>
            <a:r>
              <a:rPr lang="ar-SA" dirty="0" smtClean="0"/>
              <a:t>إستراتيجيات التركيز</a:t>
            </a:r>
            <a:endParaRPr lang="ar-SA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333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0" y="581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pSp>
        <p:nvGrpSpPr>
          <p:cNvPr id="10" name="Group 41"/>
          <p:cNvGrpSpPr>
            <a:grpSpLocks/>
          </p:cNvGrpSpPr>
          <p:nvPr/>
        </p:nvGrpSpPr>
        <p:grpSpPr bwMode="auto">
          <a:xfrm rot="16200000">
            <a:off x="2995588" y="219067"/>
            <a:ext cx="3371850" cy="7362825"/>
            <a:chOff x="3146" y="-34"/>
            <a:chExt cx="2124" cy="4638"/>
          </a:xfrm>
        </p:grpSpPr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 rot="5400000">
              <a:off x="3698" y="368"/>
              <a:ext cx="1020" cy="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ar-SA" sz="1800" b="1" dirty="0" err="1" smtClean="0"/>
                <a:t>مدخلات</a:t>
              </a:r>
              <a:r>
                <a:rPr lang="ar-SA" sz="1800" b="1" dirty="0" smtClean="0"/>
                <a:t> متعددة</a:t>
              </a:r>
              <a:endParaRPr lang="en-US" sz="1800" b="1" dirty="0"/>
            </a:p>
          </p:txBody>
        </p:sp>
        <p:sp>
          <p:nvSpPr>
            <p:cNvPr id="12" name="Rectangle 17"/>
            <p:cNvSpPr>
              <a:spLocks noChangeArrowheads="1"/>
            </p:cNvSpPr>
            <p:nvPr/>
          </p:nvSpPr>
          <p:spPr bwMode="auto">
            <a:xfrm rot="5400000">
              <a:off x="3735" y="4037"/>
              <a:ext cx="918" cy="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ar-SA" b="1" dirty="0" smtClean="0"/>
                <a:t>مخرجات متعددة</a:t>
              </a:r>
              <a:endParaRPr lang="en-US" sz="1800" b="1" dirty="0"/>
            </a:p>
          </p:txBody>
        </p:sp>
        <p:sp>
          <p:nvSpPr>
            <p:cNvPr id="13" name="Line 10"/>
            <p:cNvSpPr>
              <a:spLocks noChangeShapeType="1"/>
            </p:cNvSpPr>
            <p:nvPr/>
          </p:nvSpPr>
          <p:spPr bwMode="auto">
            <a:xfrm rot="5400000">
              <a:off x="4643" y="1106"/>
              <a:ext cx="368" cy="0"/>
            </a:xfrm>
            <a:prstGeom prst="line">
              <a:avLst/>
            </a:prstGeom>
            <a:noFill/>
            <a:ln w="57150">
              <a:solidFill>
                <a:srgbClr val="175097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4" name="Line 11"/>
            <p:cNvSpPr>
              <a:spLocks noChangeShapeType="1"/>
            </p:cNvSpPr>
            <p:nvPr/>
          </p:nvSpPr>
          <p:spPr bwMode="auto">
            <a:xfrm rot="5400000">
              <a:off x="4336" y="1106"/>
              <a:ext cx="368" cy="0"/>
            </a:xfrm>
            <a:prstGeom prst="line">
              <a:avLst/>
            </a:prstGeom>
            <a:noFill/>
            <a:ln w="57150">
              <a:solidFill>
                <a:srgbClr val="175097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5" name="Line 12"/>
            <p:cNvSpPr>
              <a:spLocks noChangeShapeType="1"/>
            </p:cNvSpPr>
            <p:nvPr/>
          </p:nvSpPr>
          <p:spPr bwMode="auto">
            <a:xfrm rot="5400000">
              <a:off x="4029" y="1106"/>
              <a:ext cx="368" cy="0"/>
            </a:xfrm>
            <a:prstGeom prst="line">
              <a:avLst/>
            </a:prstGeom>
            <a:noFill/>
            <a:ln w="57150">
              <a:solidFill>
                <a:srgbClr val="175097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6" name="Line 13"/>
            <p:cNvSpPr>
              <a:spLocks noChangeShapeType="1"/>
            </p:cNvSpPr>
            <p:nvPr/>
          </p:nvSpPr>
          <p:spPr bwMode="auto">
            <a:xfrm rot="5400000">
              <a:off x="3723" y="1106"/>
              <a:ext cx="368" cy="0"/>
            </a:xfrm>
            <a:prstGeom prst="line">
              <a:avLst/>
            </a:prstGeom>
            <a:noFill/>
            <a:ln w="57150">
              <a:solidFill>
                <a:srgbClr val="175097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7" name="Line 14"/>
            <p:cNvSpPr>
              <a:spLocks noChangeShapeType="1"/>
            </p:cNvSpPr>
            <p:nvPr/>
          </p:nvSpPr>
          <p:spPr bwMode="auto">
            <a:xfrm rot="5400000">
              <a:off x="3416" y="1106"/>
              <a:ext cx="368" cy="0"/>
            </a:xfrm>
            <a:prstGeom prst="line">
              <a:avLst/>
            </a:prstGeom>
            <a:noFill/>
            <a:ln w="57150">
              <a:solidFill>
                <a:srgbClr val="175097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8" name="Line 15"/>
            <p:cNvSpPr>
              <a:spLocks noChangeShapeType="1"/>
            </p:cNvSpPr>
            <p:nvPr/>
          </p:nvSpPr>
          <p:spPr bwMode="auto">
            <a:xfrm rot="5400000">
              <a:off x="3117" y="1106"/>
              <a:ext cx="368" cy="0"/>
            </a:xfrm>
            <a:prstGeom prst="line">
              <a:avLst/>
            </a:prstGeom>
            <a:noFill/>
            <a:ln w="57150">
              <a:solidFill>
                <a:srgbClr val="175097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9" name="Line 16"/>
            <p:cNvSpPr>
              <a:spLocks noChangeShapeType="1"/>
            </p:cNvSpPr>
            <p:nvPr/>
          </p:nvSpPr>
          <p:spPr bwMode="auto">
            <a:xfrm rot="5400000">
              <a:off x="4957" y="1106"/>
              <a:ext cx="368" cy="0"/>
            </a:xfrm>
            <a:prstGeom prst="line">
              <a:avLst/>
            </a:prstGeom>
            <a:noFill/>
            <a:ln w="57150">
              <a:solidFill>
                <a:srgbClr val="175097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0" name="Line 18"/>
            <p:cNvSpPr>
              <a:spLocks noChangeShapeType="1"/>
            </p:cNvSpPr>
            <p:nvPr/>
          </p:nvSpPr>
          <p:spPr bwMode="auto">
            <a:xfrm rot="5400000">
              <a:off x="4904" y="3509"/>
              <a:ext cx="312" cy="0"/>
            </a:xfrm>
            <a:prstGeom prst="line">
              <a:avLst/>
            </a:prstGeom>
            <a:noFill/>
            <a:ln w="57150">
              <a:solidFill>
                <a:srgbClr val="175097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1" name="Line 19"/>
            <p:cNvSpPr>
              <a:spLocks noChangeShapeType="1"/>
            </p:cNvSpPr>
            <p:nvPr/>
          </p:nvSpPr>
          <p:spPr bwMode="auto">
            <a:xfrm rot="5400000">
              <a:off x="4606" y="3509"/>
              <a:ext cx="312" cy="0"/>
            </a:xfrm>
            <a:prstGeom prst="line">
              <a:avLst/>
            </a:prstGeom>
            <a:noFill/>
            <a:ln w="57150">
              <a:solidFill>
                <a:srgbClr val="175097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2" name="Line 20"/>
            <p:cNvSpPr>
              <a:spLocks noChangeShapeType="1"/>
            </p:cNvSpPr>
            <p:nvPr/>
          </p:nvSpPr>
          <p:spPr bwMode="auto">
            <a:xfrm rot="5400000">
              <a:off x="4340" y="3509"/>
              <a:ext cx="312" cy="0"/>
            </a:xfrm>
            <a:prstGeom prst="line">
              <a:avLst/>
            </a:prstGeom>
            <a:noFill/>
            <a:ln w="57150">
              <a:solidFill>
                <a:srgbClr val="175097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3" name="Line 21"/>
            <p:cNvSpPr>
              <a:spLocks noChangeShapeType="1"/>
            </p:cNvSpPr>
            <p:nvPr/>
          </p:nvSpPr>
          <p:spPr bwMode="auto">
            <a:xfrm rot="5400000">
              <a:off x="3768" y="3509"/>
              <a:ext cx="312" cy="0"/>
            </a:xfrm>
            <a:prstGeom prst="line">
              <a:avLst/>
            </a:prstGeom>
            <a:noFill/>
            <a:ln w="57150">
              <a:solidFill>
                <a:srgbClr val="175097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4" name="Line 22"/>
            <p:cNvSpPr>
              <a:spLocks noChangeShapeType="1"/>
            </p:cNvSpPr>
            <p:nvPr/>
          </p:nvSpPr>
          <p:spPr bwMode="auto">
            <a:xfrm rot="5400000">
              <a:off x="3478" y="3509"/>
              <a:ext cx="312" cy="0"/>
            </a:xfrm>
            <a:prstGeom prst="line">
              <a:avLst/>
            </a:prstGeom>
            <a:noFill/>
            <a:ln w="57150">
              <a:solidFill>
                <a:srgbClr val="175097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 rot="5400000">
              <a:off x="3188" y="3509"/>
              <a:ext cx="312" cy="0"/>
            </a:xfrm>
            <a:prstGeom prst="line">
              <a:avLst/>
            </a:prstGeom>
            <a:noFill/>
            <a:ln w="57150">
              <a:solidFill>
                <a:srgbClr val="175097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6" name="Line 24"/>
            <p:cNvSpPr>
              <a:spLocks noChangeShapeType="1"/>
            </p:cNvSpPr>
            <p:nvPr/>
          </p:nvSpPr>
          <p:spPr bwMode="auto">
            <a:xfrm rot="5400000">
              <a:off x="4042" y="3509"/>
              <a:ext cx="312" cy="0"/>
            </a:xfrm>
            <a:prstGeom prst="line">
              <a:avLst/>
            </a:prstGeom>
            <a:noFill/>
            <a:ln w="57150">
              <a:solidFill>
                <a:srgbClr val="175097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7" name="Rectangle 6"/>
            <p:cNvSpPr>
              <a:spLocks noChangeArrowheads="1"/>
            </p:cNvSpPr>
            <p:nvPr/>
          </p:nvSpPr>
          <p:spPr bwMode="auto">
            <a:xfrm rot="5400000">
              <a:off x="4064" y="1693"/>
              <a:ext cx="282" cy="1276"/>
            </a:xfrm>
            <a:prstGeom prst="rect">
              <a:avLst/>
            </a:prstGeom>
            <a:solidFill>
              <a:schemeClr val="folHlink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8" name="AutoShape 7"/>
            <p:cNvSpPr>
              <a:spLocks noChangeArrowheads="1"/>
            </p:cNvSpPr>
            <p:nvPr/>
          </p:nvSpPr>
          <p:spPr bwMode="auto">
            <a:xfrm>
              <a:off x="3150" y="1356"/>
              <a:ext cx="2120" cy="834"/>
            </a:xfrm>
            <a:custGeom>
              <a:avLst/>
              <a:gdLst>
                <a:gd name="G0" fmla="+- 4300 0 0"/>
                <a:gd name="G1" fmla="+- 21600 0 4300"/>
                <a:gd name="G2" fmla="*/ 4300 1 2"/>
                <a:gd name="G3" fmla="+- 21600 0 G2"/>
                <a:gd name="G4" fmla="+/ 4300 21600 2"/>
                <a:gd name="G5" fmla="+/ G1 0 2"/>
                <a:gd name="G6" fmla="*/ 21600 21600 4300"/>
                <a:gd name="G7" fmla="*/ G6 1 2"/>
                <a:gd name="G8" fmla="+- 21600 0 G7"/>
                <a:gd name="G9" fmla="*/ 21600 1 2"/>
                <a:gd name="G10" fmla="+- 4300 0 G9"/>
                <a:gd name="G11" fmla="?: G10 G8 0"/>
                <a:gd name="G12" fmla="?: G10 G7 21600"/>
                <a:gd name="T0" fmla="*/ 19450 w 21600"/>
                <a:gd name="T1" fmla="*/ 10800 h 21600"/>
                <a:gd name="T2" fmla="*/ 10800 w 21600"/>
                <a:gd name="T3" fmla="*/ 21600 h 21600"/>
                <a:gd name="T4" fmla="*/ 2150 w 21600"/>
                <a:gd name="T5" fmla="*/ 10800 h 21600"/>
                <a:gd name="T6" fmla="*/ 10800 w 21600"/>
                <a:gd name="T7" fmla="*/ 0 h 21600"/>
                <a:gd name="T8" fmla="*/ 3950 w 21600"/>
                <a:gd name="T9" fmla="*/ 3950 h 21600"/>
                <a:gd name="T10" fmla="*/ 17650 w 21600"/>
                <a:gd name="T11" fmla="*/ 1765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00" y="21600"/>
                  </a:lnTo>
                  <a:lnTo>
                    <a:pt x="173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9" name="AutoShape 8"/>
            <p:cNvSpPr>
              <a:spLocks noChangeArrowheads="1"/>
            </p:cNvSpPr>
            <p:nvPr/>
          </p:nvSpPr>
          <p:spPr bwMode="auto">
            <a:xfrm rot="10800000" flipH="1">
              <a:off x="3146" y="2472"/>
              <a:ext cx="2120" cy="812"/>
            </a:xfrm>
            <a:custGeom>
              <a:avLst/>
              <a:gdLst>
                <a:gd name="G0" fmla="+- 4309 0 0"/>
                <a:gd name="G1" fmla="+- 21600 0 4309"/>
                <a:gd name="G2" fmla="*/ 4309 1 2"/>
                <a:gd name="G3" fmla="+- 21600 0 G2"/>
                <a:gd name="G4" fmla="+/ 4309 21600 2"/>
                <a:gd name="G5" fmla="+/ G1 0 2"/>
                <a:gd name="G6" fmla="*/ 21600 21600 4309"/>
                <a:gd name="G7" fmla="*/ G6 1 2"/>
                <a:gd name="G8" fmla="+- 21600 0 G7"/>
                <a:gd name="G9" fmla="*/ 21600 1 2"/>
                <a:gd name="G10" fmla="+- 4309 0 G9"/>
                <a:gd name="G11" fmla="?: G10 G8 0"/>
                <a:gd name="G12" fmla="?: G10 G7 21600"/>
                <a:gd name="T0" fmla="*/ 19445 w 21600"/>
                <a:gd name="T1" fmla="*/ 10800 h 21600"/>
                <a:gd name="T2" fmla="*/ 10800 w 21600"/>
                <a:gd name="T3" fmla="*/ 21600 h 21600"/>
                <a:gd name="T4" fmla="*/ 2155 w 21600"/>
                <a:gd name="T5" fmla="*/ 10800 h 21600"/>
                <a:gd name="T6" fmla="*/ 10800 w 21600"/>
                <a:gd name="T7" fmla="*/ 0 h 21600"/>
                <a:gd name="T8" fmla="*/ 3955 w 21600"/>
                <a:gd name="T9" fmla="*/ 3955 h 21600"/>
                <a:gd name="T10" fmla="*/ 17645 w 21600"/>
                <a:gd name="T11" fmla="*/ 1764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09" y="21600"/>
                  </a:lnTo>
                  <a:lnTo>
                    <a:pt x="1729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0" name="Rectangle 25"/>
            <p:cNvSpPr>
              <a:spLocks noChangeArrowheads="1"/>
            </p:cNvSpPr>
            <p:nvPr/>
          </p:nvSpPr>
          <p:spPr bwMode="auto">
            <a:xfrm>
              <a:off x="3636" y="2142"/>
              <a:ext cx="1173" cy="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ar-SA" b="1" dirty="0" smtClean="0"/>
                <a:t>مكونات </a:t>
              </a:r>
              <a:r>
                <a:rPr lang="en-US" b="1" dirty="0" smtClean="0"/>
                <a:t>Modules</a:t>
              </a:r>
              <a:r>
                <a:rPr lang="ar-SA" b="1" dirty="0" smtClean="0"/>
                <a:t> متعددة</a:t>
              </a:r>
              <a:endParaRPr lang="en-US" sz="18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842946"/>
          </a:xfrm>
        </p:spPr>
        <p:txBody>
          <a:bodyPr>
            <a:normAutofit/>
          </a:bodyPr>
          <a:lstStyle/>
          <a:p>
            <a:pPr algn="ctr"/>
            <a:r>
              <a:rPr lang="ar-SA" dirty="0" smtClean="0"/>
              <a:t>مداخل تصنيف أنظمة الإنتاج</a:t>
            </a:r>
            <a:endParaRPr lang="ar-SA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333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0" y="581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" name="مربع نص 8"/>
          <p:cNvSpPr txBox="1"/>
          <p:nvPr/>
        </p:nvSpPr>
        <p:spPr>
          <a:xfrm>
            <a:off x="179512" y="1896327"/>
            <a:ext cx="8712968" cy="38318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b="1" dirty="0" smtClean="0"/>
              <a:t>تحدثنا في الجزء السابق عن تصنيف عمليات الإنتاج بناءً على التركيز إلا أن هناك تصنيفات متعددة لعمليات الإنتاج ومنها: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1- حسب المخرجات: </a:t>
            </a:r>
            <a:r>
              <a:rPr lang="ar-SA" dirty="0" smtClean="0"/>
              <a:t>أنظمة تنتج سلع وأنظمة تنتج أو تقدم خدمات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2- حسب نوع التركيز: </a:t>
            </a:r>
            <a:r>
              <a:rPr lang="ar-SA" dirty="0" smtClean="0"/>
              <a:t>أنظمة إنتاج مصنفة بناءً على </a:t>
            </a:r>
            <a:r>
              <a:rPr lang="ar-SA" dirty="0" err="1" smtClean="0"/>
              <a:t>انواع</a:t>
            </a:r>
            <a:r>
              <a:rPr lang="ar-SA" dirty="0" smtClean="0"/>
              <a:t> التركيز التي ذكرناها في الجزء السابق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3- حسب طلب المستهلك: </a:t>
            </a:r>
            <a:r>
              <a:rPr lang="ar-SA" dirty="0" smtClean="0"/>
              <a:t>أنظمة إنتاج حسب الطلب </a:t>
            </a:r>
            <a:r>
              <a:rPr lang="ar-SA" dirty="0" err="1" smtClean="0"/>
              <a:t>و</a:t>
            </a:r>
            <a:r>
              <a:rPr lang="ar-SA" dirty="0" smtClean="0"/>
              <a:t> أنظمة إنتاج بقصد التخزين </a:t>
            </a:r>
            <a:r>
              <a:rPr lang="ar-SA" dirty="0" err="1" smtClean="0"/>
              <a:t>و</a:t>
            </a:r>
            <a:r>
              <a:rPr lang="ar-SA" dirty="0" smtClean="0"/>
              <a:t> أنظمة إنتاج التجميع حسب الطلب.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4- حسب تدفق المنتج: </a:t>
            </a:r>
            <a:r>
              <a:rPr lang="ar-SA" dirty="0" smtClean="0"/>
              <a:t>أنظمة إنتاج المشروع </a:t>
            </a:r>
            <a:r>
              <a:rPr lang="ar-SA" dirty="0" err="1" smtClean="0"/>
              <a:t>و</a:t>
            </a:r>
            <a:r>
              <a:rPr lang="ar-SA" dirty="0" smtClean="0"/>
              <a:t> أنظمة الإنتاج المتقطع </a:t>
            </a:r>
            <a:r>
              <a:rPr lang="ar-SA" dirty="0" err="1" smtClean="0"/>
              <a:t>و</a:t>
            </a:r>
            <a:r>
              <a:rPr lang="ar-SA" dirty="0" smtClean="0"/>
              <a:t> أنظمة التدفق المستمر  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5- حسب التطور التكنولوجي: </a:t>
            </a:r>
            <a:r>
              <a:rPr lang="ar-SA" dirty="0" smtClean="0"/>
              <a:t>أنظمة الإنتاج اليدوية </a:t>
            </a:r>
            <a:r>
              <a:rPr lang="ar-SA" dirty="0" err="1" smtClean="0"/>
              <a:t>و</a:t>
            </a:r>
            <a:r>
              <a:rPr lang="ar-SA" dirty="0" smtClean="0"/>
              <a:t> أنظمة الإنتاج الآلية وأنظمة الإنتاج التلقائية أو الذاتية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6- حسب حجم الإنتاج </a:t>
            </a:r>
            <a:r>
              <a:rPr lang="ar-SA" b="1" dirty="0" err="1" smtClean="0"/>
              <a:t>و</a:t>
            </a:r>
            <a:r>
              <a:rPr lang="ar-SA" b="1" dirty="0" smtClean="0"/>
              <a:t> درجة التنوع: </a:t>
            </a:r>
            <a:r>
              <a:rPr lang="ar-SA" dirty="0" smtClean="0"/>
              <a:t>نظام ورشة العمل </a:t>
            </a:r>
            <a:r>
              <a:rPr lang="ar-SA" dirty="0" err="1" smtClean="0"/>
              <a:t>و</a:t>
            </a:r>
            <a:r>
              <a:rPr lang="ar-SA" dirty="0" smtClean="0"/>
              <a:t> نظام الإنتاج بالدفعة ونظام خط التجميع </a:t>
            </a:r>
            <a:r>
              <a:rPr lang="ar-SA" dirty="0" err="1" smtClean="0"/>
              <a:t>و</a:t>
            </a:r>
            <a:r>
              <a:rPr lang="ar-SA" dirty="0" smtClean="0"/>
              <a:t> نظام التدفق المستمر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842946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>القرارات الرئيسية للعملية </a:t>
            </a:r>
            <a:br>
              <a:rPr lang="ar-SA" dirty="0" smtClean="0"/>
            </a:br>
            <a:r>
              <a:rPr lang="en-US" dirty="0" smtClean="0"/>
              <a:t>Major Decisions For Process Design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357158" y="1500174"/>
            <a:ext cx="8429684" cy="484748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200" b="1" dirty="0" smtClean="0"/>
              <a:t>1- خيار تركيز العملية </a:t>
            </a:r>
            <a:r>
              <a:rPr lang="en-US" sz="2200" b="1" dirty="0" smtClean="0"/>
              <a:t>Choice of Process Focus </a:t>
            </a:r>
            <a:r>
              <a:rPr lang="ar-SA" sz="2200" b="1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يعتمد قرار خيار العملية لتحديد تركيز المنظمة على العوامل التالية: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	- الأسبقيات التنافسية 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	- كمية </a:t>
            </a:r>
            <a:r>
              <a:rPr lang="ar-SA" b="1" dirty="0" err="1" smtClean="0"/>
              <a:t>الانتاج</a:t>
            </a:r>
            <a:r>
              <a:rPr lang="ar-SA" b="1" dirty="0" smtClean="0"/>
              <a:t> و درجة </a:t>
            </a:r>
            <a:r>
              <a:rPr lang="ar-SA" b="1" dirty="0" err="1" smtClean="0"/>
              <a:t>الايصاء</a:t>
            </a:r>
            <a:r>
              <a:rPr lang="ar-SA" b="1" dirty="0" smtClean="0"/>
              <a:t> (</a:t>
            </a:r>
            <a:r>
              <a:rPr lang="en-US" b="1" dirty="0" smtClean="0"/>
              <a:t>Customization</a:t>
            </a:r>
            <a:r>
              <a:rPr lang="ar-SA" b="1" dirty="0" smtClean="0"/>
              <a:t>) </a:t>
            </a:r>
            <a:r>
              <a:rPr lang="ar-SA" b="1" dirty="0" err="1" smtClean="0"/>
              <a:t>اذا</a:t>
            </a:r>
            <a:r>
              <a:rPr lang="ar-SA" b="1" dirty="0" smtClean="0"/>
              <a:t> كان الهدف </a:t>
            </a:r>
            <a:r>
              <a:rPr lang="ar-SA" b="1" dirty="0" err="1" smtClean="0"/>
              <a:t>انتاج</a:t>
            </a:r>
            <a:r>
              <a:rPr lang="ar-SA" b="1" dirty="0" smtClean="0"/>
              <a:t> منتجات نمطية بكميات كبيره سيكون هناك تركيز اكبر على </a:t>
            </a:r>
            <a:r>
              <a:rPr lang="ar-SA" b="1" dirty="0" err="1" smtClean="0"/>
              <a:t>الاتممة</a:t>
            </a:r>
            <a:r>
              <a:rPr lang="ar-SA" b="1" dirty="0" smtClean="0"/>
              <a:t> (التكنولوجيا) والعكس صحيح مع </a:t>
            </a:r>
            <a:r>
              <a:rPr lang="ar-SA" b="1" dirty="0" err="1" smtClean="0"/>
              <a:t>الاخذ</a:t>
            </a:r>
            <a:r>
              <a:rPr lang="ar-SA" b="1" dirty="0" smtClean="0"/>
              <a:t> في الحسبان التغير في الطلب (هل هو موسمي </a:t>
            </a:r>
            <a:r>
              <a:rPr lang="ar-SA" b="1" dirty="0" err="1" smtClean="0"/>
              <a:t>ام</a:t>
            </a:r>
            <a:r>
              <a:rPr lang="ar-SA" b="1" dirty="0" smtClean="0"/>
              <a:t> مستقر) علية يجب </a:t>
            </a:r>
            <a:r>
              <a:rPr lang="ar-SA" b="1" dirty="0" err="1" smtClean="0"/>
              <a:t>ان</a:t>
            </a:r>
            <a:r>
              <a:rPr lang="ar-SA" b="1" dirty="0" smtClean="0"/>
              <a:t> تكون عمليات </a:t>
            </a:r>
            <a:r>
              <a:rPr lang="ar-SA" b="1" dirty="0" err="1" smtClean="0"/>
              <a:t>الانتاج</a:t>
            </a:r>
            <a:r>
              <a:rPr lang="ar-SA" b="1" dirty="0" smtClean="0"/>
              <a:t> مرنه للتعامل مع التغيرات في الطلب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	- دورة حياة </a:t>
            </a:r>
            <a:r>
              <a:rPr lang="ar-SA" b="1" dirty="0" err="1" smtClean="0"/>
              <a:t>المنتوج</a:t>
            </a:r>
            <a:r>
              <a:rPr lang="ar-SA" b="1" dirty="0" smtClean="0"/>
              <a:t>: يتأثر قرار اختيار العملية بالمرحلة التي يمر </a:t>
            </a:r>
            <a:r>
              <a:rPr lang="ar-SA" b="1" dirty="0" err="1" smtClean="0"/>
              <a:t>بها</a:t>
            </a:r>
            <a:r>
              <a:rPr lang="ar-SA" b="1" dirty="0" smtClean="0"/>
              <a:t> المنتج لان نمط الطلب يتغير</a:t>
            </a:r>
          </a:p>
          <a:p>
            <a:pPr>
              <a:lnSpc>
                <a:spcPct val="150000"/>
              </a:lnSpc>
            </a:pPr>
            <a:endParaRPr lang="ar-SA" b="1" dirty="0" smtClean="0"/>
          </a:p>
          <a:p>
            <a:pPr>
              <a:lnSpc>
                <a:spcPct val="150000"/>
              </a:lnSpc>
            </a:pPr>
            <a:r>
              <a:rPr lang="ar-SA" sz="2200" b="1" dirty="0" smtClean="0"/>
              <a:t>2- مقدار مرونة المورد المطلوب </a:t>
            </a:r>
            <a:r>
              <a:rPr lang="en-US" sz="2200" b="1" dirty="0" smtClean="0"/>
              <a:t>Resource Flexibility Needed </a:t>
            </a:r>
            <a:r>
              <a:rPr lang="ar-SA" sz="2200" b="1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يعتمد ذلك على رغبة المنظمة في التجاوب السريع لمتغيرات الطلب في السوق وبالتالي يجب على المنظمة استخدام معدات ذات غرض عام (</a:t>
            </a:r>
            <a:r>
              <a:rPr lang="en-US" b="1" dirty="0" smtClean="0"/>
              <a:t>General Purpose Equipment</a:t>
            </a:r>
            <a:r>
              <a:rPr lang="ar-SA" b="1" dirty="0" smtClean="0"/>
              <a:t>)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333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0" y="581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842946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>القرارات الرئيسية للعملية </a:t>
            </a:r>
            <a:br>
              <a:rPr lang="ar-SA" dirty="0" smtClean="0"/>
            </a:br>
            <a:r>
              <a:rPr lang="en-US" dirty="0" smtClean="0"/>
              <a:t>Major Decisions For Process Design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357158" y="1500174"/>
            <a:ext cx="8429684" cy="526297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200" b="1" dirty="0" smtClean="0"/>
              <a:t>3- مقدار التكامل الرأسي </a:t>
            </a:r>
            <a:r>
              <a:rPr lang="en-US" sz="2200" b="1" dirty="0" smtClean="0"/>
              <a:t>Amount of Vertical Integration </a:t>
            </a:r>
            <a:r>
              <a:rPr lang="ar-SA" sz="2200" b="1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التكامل الرأسي هو المقدار الذي يعالج </a:t>
            </a:r>
            <a:r>
              <a:rPr lang="ar-SA" b="1" dirty="0" err="1" smtClean="0"/>
              <a:t>به</a:t>
            </a:r>
            <a:r>
              <a:rPr lang="ar-SA" b="1" dirty="0" smtClean="0"/>
              <a:t> نظام الإنتاج سلسلة كاملة من العمليات بداءً من المواد </a:t>
            </a:r>
            <a:r>
              <a:rPr lang="ar-SA" b="1" dirty="0" err="1" smtClean="0"/>
              <a:t>الاولية</a:t>
            </a:r>
            <a:r>
              <a:rPr lang="ar-SA" b="1" dirty="0" smtClean="0"/>
              <a:t> </a:t>
            </a:r>
            <a:r>
              <a:rPr lang="ar-SA" b="1" dirty="0" err="1" smtClean="0"/>
              <a:t>الى</a:t>
            </a:r>
            <a:r>
              <a:rPr lang="ar-SA" b="1" dirty="0" smtClean="0"/>
              <a:t> المبيعات. 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	- التكامل الرأسي </a:t>
            </a:r>
            <a:r>
              <a:rPr lang="ar-SA" b="1" dirty="0" err="1" smtClean="0"/>
              <a:t>الى</a:t>
            </a:r>
            <a:r>
              <a:rPr lang="ar-SA" b="1" dirty="0" smtClean="0"/>
              <a:t> الخلف </a:t>
            </a:r>
            <a:r>
              <a:rPr lang="en-US" b="1" dirty="0" smtClean="0"/>
              <a:t>Backward Integration </a:t>
            </a:r>
            <a:r>
              <a:rPr lang="ar-SA" b="1" dirty="0" smtClean="0"/>
              <a:t> (الحركة باتجاه مصادر المواد الأولية)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	- التكامل الرأسي إلى الأمام </a:t>
            </a:r>
            <a:r>
              <a:rPr lang="en-US" b="1" dirty="0" smtClean="0"/>
              <a:t> Forward Integration </a:t>
            </a:r>
            <a:r>
              <a:rPr lang="ar-SA" b="1" dirty="0" smtClean="0"/>
              <a:t> (الحركة باتجاه الزبائن والمبيعات)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التكامل الرأسي يقلل من مرونة المورد ومن ثم مرونة العملية وبالتالي صعوبة التغير السريع بحسب تغير الطلب.</a:t>
            </a:r>
          </a:p>
          <a:p>
            <a:pPr>
              <a:lnSpc>
                <a:spcPct val="150000"/>
              </a:lnSpc>
            </a:pPr>
            <a:r>
              <a:rPr lang="ar-SA" sz="2200" b="1" dirty="0" smtClean="0"/>
              <a:t>4- تدخل أو مشاركة الزبون </a:t>
            </a:r>
            <a:r>
              <a:rPr lang="en-US" sz="2200" b="1" dirty="0" smtClean="0"/>
              <a:t>Customer Involvement </a:t>
            </a:r>
            <a:r>
              <a:rPr lang="ar-SA" sz="2200" b="1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مشاركة الزبون غالبا ما تكون في المنظمات الخدمية حيث تؤثر الأسبقيات التنافسية على مستوى تدخل الزبون: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- المنظمات التي تتبنى السعر كأسبقية تنافسية تستخدم </a:t>
            </a:r>
            <a:r>
              <a:rPr lang="ar-SA" b="1" dirty="0" smtClean="0">
                <a:solidFill>
                  <a:srgbClr val="C00000"/>
                </a:solidFill>
              </a:rPr>
              <a:t>الخدمة الذاتية</a:t>
            </a:r>
            <a:r>
              <a:rPr lang="ar-SA" b="1" dirty="0" smtClean="0"/>
              <a:t> في عملياتها والتي تؤدي </a:t>
            </a:r>
            <a:r>
              <a:rPr lang="ar-SA" b="1" dirty="0" err="1" smtClean="0"/>
              <a:t>الى</a:t>
            </a:r>
            <a:r>
              <a:rPr lang="ar-SA" b="1" dirty="0" smtClean="0"/>
              <a:t> تخفيض تكاليف </a:t>
            </a:r>
            <a:r>
              <a:rPr lang="ar-SA" b="1" dirty="0" err="1" smtClean="0"/>
              <a:t>الانتاج</a:t>
            </a:r>
            <a:r>
              <a:rPr lang="ar-SA" b="1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- المنظمات التي تتبنى أسبقية </a:t>
            </a:r>
            <a:r>
              <a:rPr lang="ar-SA" b="1" dirty="0" err="1" smtClean="0"/>
              <a:t>المرونه</a:t>
            </a:r>
            <a:r>
              <a:rPr lang="ar-SA" b="1" dirty="0" smtClean="0"/>
              <a:t> في تغيير نوع المنتج تستخدم أمكانية </a:t>
            </a:r>
            <a:r>
              <a:rPr lang="ar-SA" b="1" dirty="0" smtClean="0">
                <a:solidFill>
                  <a:srgbClr val="C00000"/>
                </a:solidFill>
              </a:rPr>
              <a:t>اختيار الزبون للمنتج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-  عندما يتدخل الزبون </a:t>
            </a:r>
            <a:r>
              <a:rPr lang="ar-SA" b="1" dirty="0" smtClean="0">
                <a:solidFill>
                  <a:srgbClr val="C00000"/>
                </a:solidFill>
              </a:rPr>
              <a:t>بتحديد وقت ومكان تقديم الخدمة</a:t>
            </a:r>
            <a:r>
              <a:rPr lang="ar-SA" b="1" dirty="0" smtClean="0"/>
              <a:t> فإن اختيار موقع تسليم الخدمة جزء من تصميم العملية   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333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0" y="581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842946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>القرارات الرئيسية للعملية </a:t>
            </a:r>
            <a:br>
              <a:rPr lang="ar-SA" dirty="0" smtClean="0"/>
            </a:br>
            <a:r>
              <a:rPr lang="en-US" dirty="0" smtClean="0"/>
              <a:t>Major Decisions For Process Design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357158" y="1500174"/>
            <a:ext cx="8429684" cy="43396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200" b="1" dirty="0" smtClean="0"/>
              <a:t>5- العوامل البيئية </a:t>
            </a:r>
            <a:r>
              <a:rPr lang="en-US" sz="2200" b="1" dirty="0" smtClean="0"/>
              <a:t>Environmental Factors </a:t>
            </a:r>
            <a:r>
              <a:rPr lang="ar-SA" sz="2200" b="1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- مصادر </a:t>
            </a:r>
            <a:r>
              <a:rPr lang="ar-SA" b="1" dirty="0" err="1" smtClean="0"/>
              <a:t>المدخلات</a:t>
            </a:r>
            <a:r>
              <a:rPr lang="ar-SA" b="1" dirty="0" smtClean="0"/>
              <a:t> التي تستخدم في صناعة المنتج مثل استخدام </a:t>
            </a:r>
            <a:r>
              <a:rPr lang="ar-SA" b="1" dirty="0" err="1" smtClean="0"/>
              <a:t>الاطفال</a:t>
            </a:r>
            <a:r>
              <a:rPr lang="ar-SA" b="1" dirty="0" smtClean="0"/>
              <a:t> و التأثير على الغابات وتلوث البيئة وغيرها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- مقدار ونوع النفايات التي تتولد من العمليات (أمكانية تدوير نفايات العمليات)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- عمر المنتج حيث </a:t>
            </a:r>
            <a:r>
              <a:rPr lang="ar-SA" b="1" dirty="0" err="1" smtClean="0"/>
              <a:t>ان</a:t>
            </a:r>
            <a:r>
              <a:rPr lang="ar-SA" b="1" dirty="0" smtClean="0"/>
              <a:t> السلع </a:t>
            </a:r>
            <a:r>
              <a:rPr lang="ar-SA" b="1" dirty="0" err="1" smtClean="0"/>
              <a:t>المعمره</a:t>
            </a:r>
            <a:r>
              <a:rPr lang="ar-SA" b="1" dirty="0" smtClean="0"/>
              <a:t> تستخدم موارد اقل من السلع ذات العمر القصير (حيث يضطر العميل استبدال السلع ذات العمر القصير مرات </a:t>
            </a:r>
            <a:r>
              <a:rPr lang="ar-SA" b="1" dirty="0" err="1" smtClean="0"/>
              <a:t>اكثر</a:t>
            </a:r>
            <a:r>
              <a:rPr lang="ar-SA" b="1" dirty="0" smtClean="0"/>
              <a:t> وبالتالي استخدام موارد أكثر) ونفس الكلام ينطبق على عمليات صنع تلك المنتجات. لكن لابد من الأخذ في </a:t>
            </a:r>
            <a:r>
              <a:rPr lang="ar-SA" b="1" dirty="0" err="1" smtClean="0"/>
              <a:t>الإعتبار</a:t>
            </a:r>
            <a:r>
              <a:rPr lang="ar-SA" b="1" dirty="0" smtClean="0"/>
              <a:t> المنتجات ذات التطور التكنولوجي السريع حيث يضطر العميل </a:t>
            </a:r>
            <a:r>
              <a:rPr lang="ar-SA" b="1" dirty="0" err="1" smtClean="0"/>
              <a:t>الى</a:t>
            </a:r>
            <a:r>
              <a:rPr lang="ar-SA" b="1" dirty="0" smtClean="0"/>
              <a:t> تغيير المنتج ذو الكفاءة </a:t>
            </a:r>
            <a:r>
              <a:rPr lang="ar-SA" b="1" dirty="0" err="1" smtClean="0"/>
              <a:t>الافضل</a:t>
            </a:r>
            <a:r>
              <a:rPr lang="ar-SA" b="1" dirty="0" smtClean="0"/>
              <a:t> (تغيير العمليات </a:t>
            </a:r>
            <a:r>
              <a:rPr lang="ar-SA" b="1" dirty="0" err="1" smtClean="0"/>
              <a:t>الى</a:t>
            </a:r>
            <a:r>
              <a:rPr lang="ar-SA" b="1" dirty="0" smtClean="0"/>
              <a:t> عمليات تستخدم تكنولوجيا جديدة)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- مصير المنتج في نهاية عمرة </a:t>
            </a:r>
            <a:r>
              <a:rPr lang="ar-SA" b="1" dirty="0" err="1" smtClean="0"/>
              <a:t>الإستهلاكي</a:t>
            </a:r>
            <a:endParaRPr lang="ar-SA" b="1" dirty="0" smtClean="0"/>
          </a:p>
          <a:p>
            <a:pPr>
              <a:lnSpc>
                <a:spcPct val="150000"/>
              </a:lnSpc>
            </a:pPr>
            <a:endParaRPr lang="ar-SA" b="1" dirty="0" smtClean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333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0" y="581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842946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>القرارات الرئيسية للعملية </a:t>
            </a:r>
            <a:br>
              <a:rPr lang="ar-SA" dirty="0" smtClean="0"/>
            </a:br>
            <a:r>
              <a:rPr lang="en-US" dirty="0" smtClean="0"/>
              <a:t>Major Decisions For Process Design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357158" y="1500174"/>
            <a:ext cx="8429684" cy="517064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200" b="1" dirty="0" smtClean="0"/>
              <a:t>6- كثافة رأس المال </a:t>
            </a:r>
            <a:r>
              <a:rPr lang="en-US" sz="2200" b="1" dirty="0" smtClean="0"/>
              <a:t>Capital Intensity 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- </a:t>
            </a:r>
            <a:r>
              <a:rPr lang="ar-SA" b="1" dirty="0" err="1" smtClean="0"/>
              <a:t>الأتممة</a:t>
            </a:r>
            <a:r>
              <a:rPr lang="ar-SA" b="1" dirty="0" smtClean="0"/>
              <a:t> الثابتة </a:t>
            </a:r>
            <a:r>
              <a:rPr lang="ar-SA" b="1" dirty="0" err="1" smtClean="0"/>
              <a:t>و</a:t>
            </a:r>
            <a:r>
              <a:rPr lang="ar-SA" b="1" dirty="0" smtClean="0"/>
              <a:t> </a:t>
            </a:r>
            <a:r>
              <a:rPr lang="ar-SA" b="1" dirty="0" err="1" smtClean="0"/>
              <a:t>الأتممة</a:t>
            </a:r>
            <a:r>
              <a:rPr lang="ar-SA" b="1" dirty="0" smtClean="0"/>
              <a:t> المرنة</a:t>
            </a:r>
          </a:p>
          <a:p>
            <a:pPr>
              <a:lnSpc>
                <a:spcPct val="150000"/>
              </a:lnSpc>
            </a:pPr>
            <a:r>
              <a:rPr lang="ar-SA" b="1" dirty="0" err="1" smtClean="0"/>
              <a:t>الأتممة</a:t>
            </a:r>
            <a:r>
              <a:rPr lang="ar-SA" b="1" dirty="0" smtClean="0"/>
              <a:t> الثابتة تناسب عمليات </a:t>
            </a:r>
            <a:r>
              <a:rPr lang="ar-SA" b="1" dirty="0" err="1" smtClean="0"/>
              <a:t>الانتاج</a:t>
            </a:r>
            <a:r>
              <a:rPr lang="ar-SA" b="1" dirty="0" smtClean="0"/>
              <a:t> المستمر (التركيز على المنتج)  وتفضل عندما يكون الطلب عالي وتصميم المنتج ثابت ودورة حياة المنتج طويلة.</a:t>
            </a:r>
          </a:p>
          <a:p>
            <a:pPr>
              <a:lnSpc>
                <a:spcPct val="150000"/>
              </a:lnSpc>
            </a:pPr>
            <a:r>
              <a:rPr lang="ar-SA" b="1" dirty="0" err="1" smtClean="0"/>
              <a:t>الاتممة</a:t>
            </a:r>
            <a:r>
              <a:rPr lang="ar-SA" b="1" dirty="0" smtClean="0"/>
              <a:t> المرنة أو </a:t>
            </a:r>
            <a:r>
              <a:rPr lang="ar-SA" b="1" dirty="0" err="1" smtClean="0"/>
              <a:t>الاتممة</a:t>
            </a:r>
            <a:r>
              <a:rPr lang="ar-SA" b="1" dirty="0" smtClean="0"/>
              <a:t> ذات القابلية على البرمجة تستخدم في نظم التركيز على العمليات حيث يمكن تغيير برمجة </a:t>
            </a:r>
            <a:r>
              <a:rPr lang="ar-SA" b="1" dirty="0" err="1" smtClean="0"/>
              <a:t>المكائن</a:t>
            </a:r>
            <a:r>
              <a:rPr lang="ar-SA" b="1" dirty="0" smtClean="0"/>
              <a:t> عند تغيير المنتج.</a:t>
            </a:r>
          </a:p>
          <a:p>
            <a:pPr>
              <a:lnSpc>
                <a:spcPct val="150000"/>
              </a:lnSpc>
            </a:pPr>
            <a:endParaRPr lang="ar-SA" b="1" dirty="0" smtClean="0"/>
          </a:p>
          <a:p>
            <a:pPr>
              <a:lnSpc>
                <a:spcPct val="150000"/>
              </a:lnSpc>
            </a:pPr>
            <a:r>
              <a:rPr lang="ar-SA" b="1" dirty="0" smtClean="0"/>
              <a:t>- العلاقة بين مرونة الموارد وكثافة رأس المال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العلاقة عكسية حيث </a:t>
            </a:r>
            <a:r>
              <a:rPr lang="ar-SA" b="1" dirty="0" err="1" smtClean="0"/>
              <a:t>ان</a:t>
            </a:r>
            <a:r>
              <a:rPr lang="ar-SA" b="1" dirty="0" smtClean="0"/>
              <a:t> </a:t>
            </a:r>
            <a:r>
              <a:rPr lang="ar-SA" b="1" dirty="0" err="1" smtClean="0"/>
              <a:t>انتاج</a:t>
            </a:r>
            <a:r>
              <a:rPr lang="ar-SA" b="1" dirty="0" smtClean="0"/>
              <a:t> منتج نمطي (</a:t>
            </a:r>
            <a:r>
              <a:rPr lang="ar-SA" b="1" dirty="0" err="1" smtClean="0"/>
              <a:t>مرونه</a:t>
            </a:r>
            <a:r>
              <a:rPr lang="ar-SA" b="1" dirty="0" smtClean="0"/>
              <a:t> قليله للتجاوب مع التغير في الطلب على السلعة) بكميات كبير يتطلب </a:t>
            </a:r>
            <a:r>
              <a:rPr lang="ar-SA" b="1" dirty="0" err="1" smtClean="0"/>
              <a:t>مكائن</a:t>
            </a:r>
            <a:r>
              <a:rPr lang="ar-SA" b="1" dirty="0" smtClean="0"/>
              <a:t> </a:t>
            </a:r>
            <a:r>
              <a:rPr lang="ar-SA" b="1" dirty="0" err="1" smtClean="0"/>
              <a:t>متخصصه</a:t>
            </a:r>
            <a:r>
              <a:rPr lang="ar-SA" b="1" dirty="0" smtClean="0"/>
              <a:t> ذات تكلفة عالية (كثافة رأس مال عالية) </a:t>
            </a:r>
            <a:r>
              <a:rPr lang="ar-SA" b="1" dirty="0" err="1" smtClean="0"/>
              <a:t>و</a:t>
            </a:r>
            <a:r>
              <a:rPr lang="ar-SA" b="1" dirty="0" smtClean="0"/>
              <a:t> العكس صحيح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لكن هذه </a:t>
            </a:r>
            <a:r>
              <a:rPr lang="ar-SA" b="1" dirty="0" err="1" smtClean="0"/>
              <a:t>النظره</a:t>
            </a:r>
            <a:r>
              <a:rPr lang="ar-SA" b="1" dirty="0" smtClean="0"/>
              <a:t> اختلفت في نهاية الثمانينات من القرن الماضي بظهور </a:t>
            </a:r>
            <a:r>
              <a:rPr lang="ar-SA" b="1" dirty="0" err="1" smtClean="0"/>
              <a:t>الاتممة</a:t>
            </a:r>
            <a:r>
              <a:rPr lang="ar-SA" b="1" dirty="0" smtClean="0"/>
              <a:t> </a:t>
            </a:r>
            <a:r>
              <a:rPr lang="ar-SA" b="1" dirty="0" err="1" smtClean="0"/>
              <a:t>المرنه</a:t>
            </a:r>
            <a:r>
              <a:rPr lang="ar-SA" b="1" dirty="0" smtClean="0"/>
              <a:t> ذات القابلية على البرمجة والقدرة على </a:t>
            </a:r>
            <a:r>
              <a:rPr lang="ar-SA" b="1" dirty="0" err="1" smtClean="0"/>
              <a:t>انتاج</a:t>
            </a:r>
            <a:r>
              <a:rPr lang="ar-SA" b="1" dirty="0" smtClean="0"/>
              <a:t> منتجات متعددة (</a:t>
            </a:r>
            <a:r>
              <a:rPr lang="ar-SA" b="1" dirty="0" err="1" smtClean="0"/>
              <a:t>مرونه</a:t>
            </a:r>
            <a:r>
              <a:rPr lang="ar-SA" b="1" dirty="0" smtClean="0"/>
              <a:t> الموارد مع كثافة رأس مال عالية)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333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0" y="581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842946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>القرارات الرئيسية للعملية </a:t>
            </a:r>
            <a:br>
              <a:rPr lang="ar-SA" dirty="0" smtClean="0"/>
            </a:br>
            <a:r>
              <a:rPr lang="en-US" dirty="0" smtClean="0"/>
              <a:t>Major Decisions For Process Design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357158" y="1714063"/>
            <a:ext cx="8429684" cy="30008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b="1" dirty="0" err="1" smtClean="0"/>
              <a:t>بالأضافة</a:t>
            </a:r>
            <a:r>
              <a:rPr lang="ar-SA" b="1" dirty="0" smtClean="0"/>
              <a:t> </a:t>
            </a:r>
            <a:r>
              <a:rPr lang="ar-SA" b="1" dirty="0" err="1" smtClean="0"/>
              <a:t>الى</a:t>
            </a:r>
            <a:r>
              <a:rPr lang="ar-SA" b="1" dirty="0" smtClean="0"/>
              <a:t> العوامل السابقة نذكر مجموعة من العوامل التي يعتبرها كثير من الكتاب مؤثرة في اختيار نوع عمليات </a:t>
            </a:r>
            <a:r>
              <a:rPr lang="ar-SA" b="1" dirty="0" err="1" smtClean="0"/>
              <a:t>الانتاج</a:t>
            </a:r>
            <a:r>
              <a:rPr lang="ar-SA" b="1" dirty="0" smtClean="0"/>
              <a:t> وهي: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7- مستوى الجودة </a:t>
            </a:r>
            <a:r>
              <a:rPr lang="ar-SA" b="1" dirty="0" err="1" smtClean="0"/>
              <a:t>المطلوبه</a:t>
            </a:r>
            <a:endParaRPr lang="ar-SA" b="1" dirty="0" smtClean="0"/>
          </a:p>
          <a:p>
            <a:pPr>
              <a:lnSpc>
                <a:spcPct val="150000"/>
              </a:lnSpc>
            </a:pPr>
            <a:r>
              <a:rPr lang="ar-SA" b="1" dirty="0" smtClean="0"/>
              <a:t>8- ظروف السوق المحلية 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9- توفر الأيدي العاملة وتكاليفها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10- المهارات الإدارية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11- توفر المواد الأولية </a:t>
            </a:r>
            <a:r>
              <a:rPr lang="ar-SA" b="1" dirty="0" err="1" smtClean="0"/>
              <a:t>واسعارها</a:t>
            </a:r>
            <a:endParaRPr lang="ar-SA" b="1" dirty="0" smtClean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333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0" y="581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أهداف التعلم</a:t>
            </a:r>
            <a:endParaRPr lang="ar-SA" dirty="0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683568" y="1643050"/>
            <a:ext cx="8153400" cy="4857784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just" defTabSz="914400" eaLnBrk="1" fontAlgn="auto" latinLnBrk="0" hangingPunct="1">
              <a:lnSpc>
                <a:spcPct val="2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ar-SA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عند الانتهاء من هذا الفصل يتوقع من </a:t>
            </a:r>
            <a:r>
              <a:rPr kumimoji="0" lang="ar-SA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الطالب </a:t>
            </a:r>
            <a:r>
              <a:rPr kumimoji="0" lang="ar-SA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ان </a:t>
            </a:r>
            <a:r>
              <a:rPr lang="ar-SA" sz="2000" b="1" noProof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ي</a:t>
            </a:r>
            <a:r>
              <a:rPr kumimoji="0" lang="ar-SA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كون قادر </a:t>
            </a:r>
            <a:r>
              <a:rPr kumimoji="0" lang="ar-SA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على</a:t>
            </a:r>
          </a:p>
          <a:p>
            <a:pPr marL="342900" marR="0" lvl="0" indent="-342900" algn="just" defTabSz="914400" eaLnBrk="1" fontAlgn="auto" latinLnBrk="0" hangingPunct="1">
              <a:lnSpc>
                <a:spcPct val="2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ar-SA" b="1" dirty="0" smtClean="0">
                <a:latin typeface="+mj-lt"/>
                <a:ea typeface="+mj-ea"/>
                <a:cs typeface="+mj-cs"/>
              </a:rPr>
              <a:t>تعريف المفاهيم الخاصة بالعملية </a:t>
            </a:r>
            <a:r>
              <a:rPr lang="ar-SA" b="1" dirty="0" err="1" smtClean="0">
                <a:latin typeface="+mj-lt"/>
                <a:ea typeface="+mj-ea"/>
                <a:cs typeface="+mj-cs"/>
              </a:rPr>
              <a:t>و</a:t>
            </a:r>
            <a:r>
              <a:rPr lang="ar-SA" b="1" dirty="0" smtClean="0">
                <a:latin typeface="+mj-lt"/>
                <a:ea typeface="+mj-ea"/>
                <a:cs typeface="+mj-cs"/>
              </a:rPr>
              <a:t> إدارة العملية </a:t>
            </a:r>
            <a:endParaRPr kumimoji="0" lang="ar-SA" b="1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342900" marR="0" lvl="0" indent="-342900" algn="just" defTabSz="914400" eaLnBrk="1" fontAlgn="auto" latinLnBrk="0" hangingPunct="1">
              <a:lnSpc>
                <a:spcPct val="2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ar-SA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شرح الاستراتيجيات </a:t>
            </a:r>
            <a:r>
              <a:rPr kumimoji="0" lang="ar-SA" b="1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الاربعة</a:t>
            </a:r>
            <a:r>
              <a:rPr kumimoji="0" lang="ar-SA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لتركيز العملية في المنظمة</a:t>
            </a:r>
          </a:p>
          <a:p>
            <a:pPr marL="342900" marR="0" lvl="0" indent="-342900" algn="just" defTabSz="914400" eaLnBrk="1" fontAlgn="auto" latinLnBrk="0" hangingPunct="1">
              <a:lnSpc>
                <a:spcPct val="2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ar-SA" b="1" dirty="0" smtClean="0">
                <a:latin typeface="+mj-lt"/>
                <a:ea typeface="+mj-ea"/>
                <a:cs typeface="+mj-cs"/>
              </a:rPr>
              <a:t>وصف المداخل </a:t>
            </a:r>
            <a:r>
              <a:rPr lang="ar-SA" b="1" dirty="0" err="1" smtClean="0">
                <a:latin typeface="+mj-lt"/>
                <a:ea typeface="+mj-ea"/>
                <a:cs typeface="+mj-cs"/>
              </a:rPr>
              <a:t>الاخرى</a:t>
            </a:r>
            <a:r>
              <a:rPr lang="ar-SA" b="1" dirty="0" smtClean="0">
                <a:latin typeface="+mj-lt"/>
                <a:ea typeface="+mj-ea"/>
                <a:cs typeface="+mj-cs"/>
              </a:rPr>
              <a:t> لتركيز العملية </a:t>
            </a:r>
            <a:r>
              <a:rPr lang="ar-SA" b="1" dirty="0" err="1" smtClean="0">
                <a:latin typeface="+mj-lt"/>
                <a:ea typeface="+mj-ea"/>
                <a:cs typeface="+mj-cs"/>
              </a:rPr>
              <a:t>و</a:t>
            </a:r>
            <a:r>
              <a:rPr lang="ar-SA" b="1" dirty="0" smtClean="0">
                <a:latin typeface="+mj-lt"/>
                <a:ea typeface="+mj-ea"/>
                <a:cs typeface="+mj-cs"/>
              </a:rPr>
              <a:t> تصنيف أنظمة الإنتاج</a:t>
            </a:r>
          </a:p>
          <a:p>
            <a:pPr marL="342900" marR="0" lvl="0" indent="-342900" algn="just" defTabSz="914400" eaLnBrk="1" fontAlgn="auto" latinLnBrk="0" hangingPunct="1">
              <a:lnSpc>
                <a:spcPct val="2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ar-SA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معرفة القرارات الرئيسية للعملية </a:t>
            </a:r>
            <a:r>
              <a:rPr kumimoji="0" lang="ar-SA" b="1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و</a:t>
            </a:r>
            <a:r>
              <a:rPr kumimoji="0" lang="ar-SA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ar-SA" b="1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توضيع</a:t>
            </a:r>
            <a:r>
              <a:rPr kumimoji="0" lang="ar-SA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آثارها على تصميم العملية</a:t>
            </a:r>
          </a:p>
          <a:p>
            <a:pPr marL="342900" marR="0" lvl="0" indent="-342900" algn="just" defTabSz="914400" eaLnBrk="1" fontAlgn="auto" latinLnBrk="0" hangingPunct="1">
              <a:lnSpc>
                <a:spcPct val="2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ar-SA" b="1" dirty="0" smtClean="0">
                <a:latin typeface="+mj-lt"/>
                <a:ea typeface="+mj-ea"/>
                <a:cs typeface="+mj-cs"/>
              </a:rPr>
              <a:t>استخدام بعض </a:t>
            </a:r>
            <a:r>
              <a:rPr lang="ar-SA" b="1" dirty="0" err="1" smtClean="0">
                <a:latin typeface="+mj-lt"/>
                <a:ea typeface="+mj-ea"/>
                <a:cs typeface="+mj-cs"/>
              </a:rPr>
              <a:t>الاساليب</a:t>
            </a:r>
            <a:r>
              <a:rPr lang="ar-SA" b="1" dirty="0" smtClean="0">
                <a:latin typeface="+mj-lt"/>
                <a:ea typeface="+mj-ea"/>
                <a:cs typeface="+mj-cs"/>
              </a:rPr>
              <a:t> الكمية </a:t>
            </a:r>
            <a:r>
              <a:rPr lang="ar-SA" b="1" dirty="0" err="1" smtClean="0">
                <a:latin typeface="+mj-lt"/>
                <a:ea typeface="+mj-ea"/>
                <a:cs typeface="+mj-cs"/>
              </a:rPr>
              <a:t>للمفلضلة</a:t>
            </a:r>
            <a:r>
              <a:rPr lang="ar-SA" b="1" dirty="0" smtClean="0">
                <a:latin typeface="+mj-lt"/>
                <a:ea typeface="+mj-ea"/>
                <a:cs typeface="+mj-cs"/>
              </a:rPr>
              <a:t> بين </a:t>
            </a:r>
            <a:r>
              <a:rPr lang="ar-SA" b="1" dirty="0" err="1" smtClean="0">
                <a:latin typeface="+mj-lt"/>
                <a:ea typeface="+mj-ea"/>
                <a:cs typeface="+mj-cs"/>
              </a:rPr>
              <a:t>انظمة</a:t>
            </a:r>
            <a:r>
              <a:rPr lang="ar-SA" b="1" dirty="0" smtClean="0">
                <a:latin typeface="+mj-lt"/>
                <a:ea typeface="+mj-ea"/>
                <a:cs typeface="+mj-cs"/>
              </a:rPr>
              <a:t> العمليات </a:t>
            </a:r>
          </a:p>
          <a:p>
            <a:pPr marL="342900" marR="0" lvl="0" indent="-342900" algn="just" defTabSz="914400" eaLnBrk="1" fontAlgn="auto" latinLnBrk="0" hangingPunct="1">
              <a:lnSpc>
                <a:spcPct val="2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ar-SA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وصف واستخدام </a:t>
            </a:r>
            <a:r>
              <a:rPr kumimoji="0" lang="ar-SA" b="1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ادوات</a:t>
            </a:r>
            <a:r>
              <a:rPr kumimoji="0" lang="ar-SA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تصميم وتحليل العملية ومراجعتها بهدف تحسينها</a:t>
            </a:r>
          </a:p>
          <a:p>
            <a:pPr marL="342900" marR="0" lvl="0" indent="-342900" algn="just" defTabSz="914400" eaLnBrk="1" fontAlgn="auto" latinLnBrk="0" hangingPunct="1">
              <a:lnSpc>
                <a:spcPct val="2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ar-SA" b="1" dirty="0" smtClean="0">
                <a:latin typeface="+mj-lt"/>
                <a:ea typeface="+mj-ea"/>
                <a:cs typeface="+mj-cs"/>
              </a:rPr>
              <a:t>معرفة أنواع التكنولوجيا المستخدمة في </a:t>
            </a:r>
            <a:r>
              <a:rPr lang="ar-SA" b="1" dirty="0" err="1" smtClean="0">
                <a:latin typeface="+mj-lt"/>
                <a:ea typeface="+mj-ea"/>
                <a:cs typeface="+mj-cs"/>
              </a:rPr>
              <a:t>الانتاج</a:t>
            </a:r>
            <a:r>
              <a:rPr lang="ar-SA" b="1" dirty="0" smtClean="0">
                <a:latin typeface="+mj-lt"/>
                <a:ea typeface="+mj-ea"/>
                <a:cs typeface="+mj-cs"/>
              </a:rPr>
              <a:t> واستعراض تطورها</a:t>
            </a:r>
            <a:endParaRPr kumimoji="0" lang="ar-SA" b="1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842946"/>
          </a:xfrm>
        </p:spPr>
        <p:txBody>
          <a:bodyPr>
            <a:normAutofit/>
          </a:bodyPr>
          <a:lstStyle/>
          <a:p>
            <a:pPr algn="ctr"/>
            <a:r>
              <a:rPr lang="ar-SA" dirty="0" smtClean="0"/>
              <a:t>المفاضلة بين بدائل العمليات 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357158" y="1571612"/>
            <a:ext cx="8429684" cy="42473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b="1" dirty="0" smtClean="0"/>
              <a:t>لعل من أهم الأساليب الكمية المستخدمة في المفاضلة بين البدائل المتاحة هو تحليل مستوى التعادل </a:t>
            </a:r>
          </a:p>
          <a:p>
            <a:pPr>
              <a:lnSpc>
                <a:spcPct val="150000"/>
              </a:lnSpc>
            </a:pPr>
            <a:endParaRPr lang="ar-SA" b="1" dirty="0" smtClean="0"/>
          </a:p>
          <a:p>
            <a:pPr>
              <a:lnSpc>
                <a:spcPct val="150000"/>
              </a:lnSpc>
            </a:pPr>
            <a:r>
              <a:rPr lang="ar-SA" b="1" dirty="0" smtClean="0"/>
              <a:t>مثال: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بافتراض أن أحد متخذي القرار حدد البدائل التالية لتوفير أحد </a:t>
            </a:r>
            <a:r>
              <a:rPr lang="ar-SA" b="1" dirty="0" err="1" smtClean="0"/>
              <a:t>الاجزاء</a:t>
            </a:r>
            <a:r>
              <a:rPr lang="ar-SA" b="1" dirty="0" smtClean="0"/>
              <a:t> التي تدخل في صناعة منتج ما وكانت البدائل كالتالي: 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1- شراء هذا الجزء من احد الموردين بسعر 2000$ للوحدة الواحدة (وبالتالي </a:t>
            </a:r>
            <a:r>
              <a:rPr lang="ar-SA" b="1" dirty="0" err="1" smtClean="0"/>
              <a:t>لايوجد</a:t>
            </a:r>
            <a:r>
              <a:rPr lang="ar-SA" b="1" dirty="0" smtClean="0"/>
              <a:t> أي تكاليف ثابتة)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2- تصنيع هذا الجزء باستخدام مخرطة ذات تحكم رقمي. مع العلم </a:t>
            </a:r>
            <a:r>
              <a:rPr lang="ar-SA" b="1" dirty="0" err="1" smtClean="0"/>
              <a:t>ان</a:t>
            </a:r>
            <a:r>
              <a:rPr lang="ar-SA" b="1" dirty="0" smtClean="0"/>
              <a:t> تكلفة المخرطة هي 800,000$ وتكلفة صنع الوحدة الواحدة هي 750$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3- تصنيع هذا الجزء في ورشة ميكانيكية داخل أحد مصانع الشركة بتكاليف ثابتة 2000,000$ وتكلفة صناعة الوحدة الواحدة هي 150$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333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0" y="581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842946"/>
          </a:xfrm>
        </p:spPr>
        <p:txBody>
          <a:bodyPr>
            <a:normAutofit/>
          </a:bodyPr>
          <a:lstStyle/>
          <a:p>
            <a:pPr algn="ctr"/>
            <a:r>
              <a:rPr lang="ar-SA" dirty="0" smtClean="0"/>
              <a:t>المفاضلة بين بدائل العمليات 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357158" y="1571612"/>
            <a:ext cx="8429684" cy="216982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b="1" dirty="0" smtClean="0"/>
              <a:t>الحل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TC1 = 0 + 2000 Q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TC2 = 800,000 + 750 Q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TC3 = 2000,000 + 150 Q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وبرسم تلك المعادلات نحصل على التالي 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333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0" y="581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cxnSp>
        <p:nvCxnSpPr>
          <p:cNvPr id="11" name="رابط كسهم مستقيم 10"/>
          <p:cNvCxnSpPr/>
          <p:nvPr/>
        </p:nvCxnSpPr>
        <p:spPr>
          <a:xfrm>
            <a:off x="928662" y="6286520"/>
            <a:ext cx="471490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رابط كسهم مستقيم 12"/>
          <p:cNvCxnSpPr/>
          <p:nvPr/>
        </p:nvCxnSpPr>
        <p:spPr>
          <a:xfrm rot="5400000" flipH="1" flipV="1">
            <a:off x="-429454" y="4928404"/>
            <a:ext cx="271464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رابط مستقيم 14"/>
          <p:cNvCxnSpPr/>
          <p:nvPr/>
        </p:nvCxnSpPr>
        <p:spPr>
          <a:xfrm flipV="1">
            <a:off x="928662" y="3286124"/>
            <a:ext cx="4071966" cy="30003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 flipV="1">
            <a:off x="928662" y="4929198"/>
            <a:ext cx="4214842" cy="3989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رابط مستقيم 18"/>
          <p:cNvCxnSpPr/>
          <p:nvPr/>
        </p:nvCxnSpPr>
        <p:spPr>
          <a:xfrm flipV="1">
            <a:off x="928662" y="4429132"/>
            <a:ext cx="4286280" cy="142876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رابط مستقيم 22"/>
          <p:cNvCxnSpPr/>
          <p:nvPr/>
        </p:nvCxnSpPr>
        <p:spPr>
          <a:xfrm rot="5400000">
            <a:off x="927471" y="5285991"/>
            <a:ext cx="200105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رابط مستقيم 24"/>
          <p:cNvCxnSpPr/>
          <p:nvPr/>
        </p:nvCxnSpPr>
        <p:spPr>
          <a:xfrm rot="5400000">
            <a:off x="2141917" y="5285991"/>
            <a:ext cx="200105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مربع نص 25"/>
          <p:cNvSpPr txBox="1"/>
          <p:nvPr/>
        </p:nvSpPr>
        <p:spPr>
          <a:xfrm>
            <a:off x="1664395" y="6286520"/>
            <a:ext cx="55015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640</a:t>
            </a:r>
            <a:endParaRPr lang="ar-SA" dirty="0"/>
          </a:p>
        </p:txBody>
      </p:sp>
      <p:sp>
        <p:nvSpPr>
          <p:cNvPr id="27" name="مربع نص 26"/>
          <p:cNvSpPr txBox="1"/>
          <p:nvPr/>
        </p:nvSpPr>
        <p:spPr>
          <a:xfrm>
            <a:off x="2828450" y="6357958"/>
            <a:ext cx="67198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2000</a:t>
            </a:r>
            <a:endParaRPr lang="ar-SA" dirty="0"/>
          </a:p>
        </p:txBody>
      </p:sp>
      <p:sp>
        <p:nvSpPr>
          <p:cNvPr id="28" name="مربع نص 27"/>
          <p:cNvSpPr txBox="1"/>
          <p:nvPr/>
        </p:nvSpPr>
        <p:spPr>
          <a:xfrm>
            <a:off x="-51094" y="5715016"/>
            <a:ext cx="97975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800,000</a:t>
            </a:r>
            <a:endParaRPr lang="ar-SA" dirty="0"/>
          </a:p>
        </p:txBody>
      </p:sp>
      <p:sp>
        <p:nvSpPr>
          <p:cNvPr id="29" name="مربع نص 28"/>
          <p:cNvSpPr txBox="1"/>
          <p:nvPr/>
        </p:nvSpPr>
        <p:spPr>
          <a:xfrm>
            <a:off x="-101485" y="5143512"/>
            <a:ext cx="110158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2000,000</a:t>
            </a:r>
            <a:endParaRPr lang="ar-SA" dirty="0"/>
          </a:p>
        </p:txBody>
      </p:sp>
      <p:sp>
        <p:nvSpPr>
          <p:cNvPr id="34" name="مربع نص 33"/>
          <p:cNvSpPr txBox="1"/>
          <p:nvPr/>
        </p:nvSpPr>
        <p:spPr>
          <a:xfrm>
            <a:off x="4940436" y="3143248"/>
            <a:ext cx="77457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البديل 1</a:t>
            </a:r>
            <a:endParaRPr lang="ar-SA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5290308" y="4202676"/>
            <a:ext cx="71045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البديل2</a:t>
            </a:r>
            <a:endParaRPr lang="ar-SA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5154750" y="4702742"/>
            <a:ext cx="77457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البديل 3</a:t>
            </a:r>
            <a:endParaRPr lang="ar-SA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719246" y="2357430"/>
            <a:ext cx="356700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>
                <a:solidFill>
                  <a:srgbClr val="C00000"/>
                </a:solidFill>
              </a:rPr>
              <a:t>بالإمكان إيجاد نقاط التقاطع بين البدائل رياضياً</a:t>
            </a:r>
            <a:endParaRPr lang="ar-SA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842946"/>
          </a:xfrm>
        </p:spPr>
        <p:txBody>
          <a:bodyPr>
            <a:normAutofit/>
          </a:bodyPr>
          <a:lstStyle/>
          <a:p>
            <a:pPr algn="ctr"/>
            <a:r>
              <a:rPr lang="ar-SA" dirty="0" smtClean="0"/>
              <a:t>تصميم وتحليل تدفق </a:t>
            </a:r>
            <a:r>
              <a:rPr lang="ar-SA" dirty="0" smtClean="0"/>
              <a:t>العملية*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357158" y="1571612"/>
            <a:ext cx="8429684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b="1" dirty="0" smtClean="0"/>
              <a:t>1- رسومات التجميع </a:t>
            </a:r>
            <a:r>
              <a:rPr lang="en-US" b="1" dirty="0" smtClean="0"/>
              <a:t>Assembly Drawings </a:t>
            </a:r>
            <a:r>
              <a:rPr lang="ar-SA" b="1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2- مخطط التجميع </a:t>
            </a:r>
            <a:r>
              <a:rPr lang="en-US" b="1" dirty="0" smtClean="0"/>
              <a:t>Assembly Chart </a:t>
            </a:r>
            <a:r>
              <a:rPr lang="ar-SA" b="1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3- صحيفة عمليات التشغيل والمسار </a:t>
            </a:r>
            <a:r>
              <a:rPr lang="en-US" b="1" dirty="0" smtClean="0"/>
              <a:t>Operations and Route Sheet </a:t>
            </a:r>
            <a:r>
              <a:rPr lang="ar-SA" b="1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4- مخطط تدفق العملية </a:t>
            </a:r>
            <a:r>
              <a:rPr lang="en-US" b="1" dirty="0" smtClean="0"/>
              <a:t>  Flow Process Chart </a:t>
            </a:r>
            <a:r>
              <a:rPr lang="ar-SA" b="1" dirty="0" smtClean="0"/>
              <a:t>  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5- مخطط انسياب العملية </a:t>
            </a:r>
            <a:r>
              <a:rPr lang="en-US" b="1" dirty="0" smtClean="0"/>
              <a:t>Process Flow Diagram </a:t>
            </a:r>
            <a:r>
              <a:rPr lang="ar-SA" b="1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6- مخطط الإنسان </a:t>
            </a:r>
            <a:r>
              <a:rPr lang="ar-SA" b="1" dirty="0" err="1" smtClean="0"/>
              <a:t>و</a:t>
            </a:r>
            <a:r>
              <a:rPr lang="ar-SA" b="1" dirty="0" smtClean="0"/>
              <a:t> الآلة </a:t>
            </a:r>
            <a:r>
              <a:rPr lang="en-US" b="1" dirty="0" smtClean="0"/>
              <a:t>Man-Machine Chart </a:t>
            </a:r>
            <a:r>
              <a:rPr lang="ar-SA" b="1" dirty="0" smtClean="0"/>
              <a:t> </a:t>
            </a:r>
          </a:p>
          <a:p>
            <a:pPr>
              <a:lnSpc>
                <a:spcPct val="150000"/>
              </a:lnSpc>
            </a:pPr>
            <a:endParaRPr lang="ar-SA" b="1" dirty="0" smtClean="0"/>
          </a:p>
          <a:p>
            <a:pPr>
              <a:lnSpc>
                <a:spcPct val="150000"/>
              </a:lnSpc>
            </a:pPr>
            <a:r>
              <a:rPr lang="ar-SA" b="1" dirty="0" smtClean="0"/>
              <a:t>تم التطرق لبعض هذه الأساليب في المحاضرات السابقة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333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0" y="581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842946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>نظام التصنيع المتكامل بالحاسوب </a:t>
            </a:r>
            <a:r>
              <a:rPr lang="ar-SA" dirty="0" smtClean="0"/>
              <a:t>*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en-US" sz="4000" dirty="0" smtClean="0"/>
              <a:t>Computer Integrated Manufacturing CIM</a:t>
            </a:r>
            <a:endParaRPr lang="ar-SA" sz="40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357158" y="1791290"/>
            <a:ext cx="8429684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b="1" dirty="0" smtClean="0"/>
              <a:t>يتم استبدال الوظائف الرئيسية للتصنيع (تصميم المنتج </a:t>
            </a:r>
            <a:r>
              <a:rPr lang="ar-SA" b="1" dirty="0" err="1" smtClean="0"/>
              <a:t>و</a:t>
            </a:r>
            <a:r>
              <a:rPr lang="ar-SA" b="1" dirty="0" smtClean="0"/>
              <a:t> عمليات </a:t>
            </a:r>
            <a:r>
              <a:rPr lang="ar-SA" b="1" dirty="0" err="1" smtClean="0"/>
              <a:t>الانتاج</a:t>
            </a:r>
            <a:r>
              <a:rPr lang="ar-SA" b="1" dirty="0" smtClean="0"/>
              <a:t>, التخطيط والسيطرة وغيرها) بتقنية تلقائية حديثة. كما يتم إحلال تقنيات </a:t>
            </a:r>
            <a:r>
              <a:rPr lang="ar-SA" b="1" dirty="0" err="1" smtClean="0"/>
              <a:t>الإتصال</a:t>
            </a:r>
            <a:r>
              <a:rPr lang="ar-SA" b="1" dirty="0" smtClean="0"/>
              <a:t> المرئية والمكتوبة بتقنيات الحاسب (نظم المعلومات الإدارية)  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333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0" y="581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842946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>العملية وإدارة العملية</a:t>
            </a:r>
            <a:br>
              <a:rPr lang="ar-SA" dirty="0" smtClean="0"/>
            </a:br>
            <a:r>
              <a:rPr lang="ar-SA" dirty="0" smtClean="0"/>
              <a:t> (</a:t>
            </a:r>
            <a:r>
              <a:rPr lang="en-US" dirty="0" smtClean="0"/>
              <a:t>Process and Process Management</a:t>
            </a:r>
            <a:r>
              <a:rPr lang="ar-SA" dirty="0" smtClean="0"/>
              <a:t>)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357158" y="1967765"/>
            <a:ext cx="8429684" cy="42473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b="1" dirty="0" smtClean="0">
                <a:solidFill>
                  <a:srgbClr val="C00000"/>
                </a:solidFill>
              </a:rPr>
              <a:t>العملية </a:t>
            </a:r>
            <a:r>
              <a:rPr lang="ar-SA" b="1" dirty="0" smtClean="0"/>
              <a:t>هي الوسيلة التي يتم بواسطتها إنتاج المنتج. وهي مزيج معين من الموارد </a:t>
            </a:r>
            <a:r>
              <a:rPr lang="ar-SA" b="1" dirty="0" err="1" smtClean="0"/>
              <a:t>والمكائن</a:t>
            </a:r>
            <a:r>
              <a:rPr lang="ar-SA" b="1" dirty="0" smtClean="0"/>
              <a:t> والعاملين وطرق العمل  وكذلك العوامل البيئية التي يتم من خلالها تحويل </a:t>
            </a:r>
            <a:r>
              <a:rPr lang="ar-SA" b="1" dirty="0" err="1" smtClean="0"/>
              <a:t>المدخلات</a:t>
            </a:r>
            <a:r>
              <a:rPr lang="ar-SA" b="1" dirty="0" smtClean="0"/>
              <a:t> إلى مخرجات.</a:t>
            </a:r>
          </a:p>
          <a:p>
            <a:pPr>
              <a:lnSpc>
                <a:spcPct val="150000"/>
              </a:lnSpc>
            </a:pPr>
            <a:endParaRPr lang="ar-SA" b="1" dirty="0" smtClean="0"/>
          </a:p>
          <a:p>
            <a:pPr>
              <a:lnSpc>
                <a:spcPct val="150000"/>
              </a:lnSpc>
            </a:pPr>
            <a:r>
              <a:rPr lang="ar-SA" b="1" dirty="0" smtClean="0">
                <a:solidFill>
                  <a:srgbClr val="C00000"/>
                </a:solidFill>
              </a:rPr>
              <a:t>تصميم العملية </a:t>
            </a:r>
            <a:r>
              <a:rPr lang="ar-SA" b="1" dirty="0" smtClean="0"/>
              <a:t>هو اختيار وتحديد الطريقة الأفضل لإنتاج المنتج.</a:t>
            </a:r>
          </a:p>
          <a:p>
            <a:pPr>
              <a:lnSpc>
                <a:spcPct val="150000"/>
              </a:lnSpc>
            </a:pPr>
            <a:endParaRPr lang="ar-SA" b="1" dirty="0" smtClean="0"/>
          </a:p>
          <a:p>
            <a:pPr>
              <a:lnSpc>
                <a:spcPct val="150000"/>
              </a:lnSpc>
            </a:pPr>
            <a:r>
              <a:rPr lang="ar-SA" b="1" dirty="0" smtClean="0">
                <a:solidFill>
                  <a:srgbClr val="C00000"/>
                </a:solidFill>
              </a:rPr>
              <a:t>خطوات تصميم العملية</a:t>
            </a:r>
            <a:r>
              <a:rPr lang="ar-SA" b="1" dirty="0" smtClean="0"/>
              <a:t>: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ar-SA" b="1" dirty="0" smtClean="0">
                <a:solidFill>
                  <a:schemeClr val="accent1">
                    <a:lumMod val="50000"/>
                  </a:schemeClr>
                </a:solidFill>
              </a:rPr>
              <a:t>تحليل المنتج</a:t>
            </a:r>
            <a:r>
              <a:rPr lang="ar-SA" b="1" dirty="0" smtClean="0"/>
              <a:t>: تحديد وتعريف مكونات المنتج وتسلسل تجميعها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ar-SA" b="1" dirty="0" smtClean="0">
                <a:solidFill>
                  <a:schemeClr val="accent1">
                    <a:lumMod val="50000"/>
                  </a:schemeClr>
                </a:solidFill>
              </a:rPr>
              <a:t>تحليل عملية </a:t>
            </a:r>
            <a:r>
              <a:rPr lang="ar-SA" b="1" dirty="0" err="1" smtClean="0">
                <a:solidFill>
                  <a:schemeClr val="accent1">
                    <a:lumMod val="50000"/>
                  </a:schemeClr>
                </a:solidFill>
              </a:rPr>
              <a:t>الانتاج</a:t>
            </a:r>
            <a:r>
              <a:rPr lang="ar-SA" b="1" dirty="0" smtClean="0"/>
              <a:t>: تعريف تتابع خطوات الإنتاج اللازمة لمعالجة كل مكون من مكونات المنتج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ar-SA" b="1" dirty="0" smtClean="0">
                <a:solidFill>
                  <a:schemeClr val="accent1">
                    <a:lumMod val="50000"/>
                  </a:schemeClr>
                </a:solidFill>
              </a:rPr>
              <a:t>اختيار نوع العملية</a:t>
            </a:r>
            <a:r>
              <a:rPr lang="ar-SA" b="1" dirty="0" smtClean="0"/>
              <a:t>: تحديد التكنولوجيا </a:t>
            </a:r>
            <a:r>
              <a:rPr lang="ar-SA" b="1" dirty="0" err="1" smtClean="0"/>
              <a:t>و</a:t>
            </a:r>
            <a:r>
              <a:rPr lang="ar-SA" b="1" dirty="0" smtClean="0"/>
              <a:t> الأدوات اللازمة و الملائمة لإتمام خطوات إنتاج المنتج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ar-SA" b="1" dirty="0" smtClean="0">
                <a:solidFill>
                  <a:schemeClr val="accent1">
                    <a:lumMod val="50000"/>
                  </a:schemeClr>
                </a:solidFill>
              </a:rPr>
              <a:t>تصميم طرق العمل</a:t>
            </a:r>
            <a:r>
              <a:rPr lang="ar-SA" b="1" dirty="0" smtClean="0"/>
              <a:t> لكل خطوة من خطوات </a:t>
            </a:r>
            <a:r>
              <a:rPr lang="ar-SA" b="1" dirty="0" err="1" smtClean="0"/>
              <a:t>الانتاج</a:t>
            </a:r>
            <a:endParaRPr lang="ar-SA" b="1" dirty="0" smtClean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333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0" y="581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842946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>العملية وإدارة العملية</a:t>
            </a:r>
            <a:br>
              <a:rPr lang="ar-SA" dirty="0" smtClean="0"/>
            </a:br>
            <a:r>
              <a:rPr lang="ar-SA" dirty="0" smtClean="0"/>
              <a:t> (</a:t>
            </a:r>
            <a:r>
              <a:rPr lang="en-US" dirty="0" smtClean="0"/>
              <a:t>Process and Process Management</a:t>
            </a:r>
            <a:r>
              <a:rPr lang="ar-SA" dirty="0" smtClean="0"/>
              <a:t>)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357158" y="1967765"/>
            <a:ext cx="8429684" cy="46628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b="1" dirty="0" smtClean="0">
                <a:solidFill>
                  <a:srgbClr val="C00000"/>
                </a:solidFill>
              </a:rPr>
              <a:t>إدارة العملية</a:t>
            </a:r>
            <a:r>
              <a:rPr lang="ar-SA" b="1" dirty="0" smtClean="0"/>
              <a:t> هي القرارات المتخذة في اختيار مزيج من المهارات البشرية </a:t>
            </a:r>
            <a:r>
              <a:rPr lang="ar-SA" b="1" dirty="0" err="1" smtClean="0"/>
              <a:t>و</a:t>
            </a:r>
            <a:r>
              <a:rPr lang="ar-SA" b="1" dirty="0" smtClean="0"/>
              <a:t> المواد الأولية والمعدات والتكنولوجيا والعمليات التشغيلية وطرق </a:t>
            </a:r>
            <a:r>
              <a:rPr lang="ar-SA" b="1" dirty="0" err="1" smtClean="0"/>
              <a:t>الانتاج</a:t>
            </a:r>
            <a:r>
              <a:rPr lang="ar-SA" b="1" dirty="0" smtClean="0"/>
              <a:t> بهدف تحويل </a:t>
            </a:r>
            <a:r>
              <a:rPr lang="ar-SA" b="1" dirty="0" err="1" smtClean="0"/>
              <a:t>المدخلات</a:t>
            </a:r>
            <a:r>
              <a:rPr lang="ar-SA" b="1" dirty="0" smtClean="0"/>
              <a:t> </a:t>
            </a:r>
            <a:r>
              <a:rPr lang="ar-SA" b="1" dirty="0" err="1" smtClean="0"/>
              <a:t>الى</a:t>
            </a:r>
            <a:r>
              <a:rPr lang="ar-SA" b="1" dirty="0" smtClean="0"/>
              <a:t> مخرجات.</a:t>
            </a:r>
          </a:p>
          <a:p>
            <a:pPr>
              <a:lnSpc>
                <a:spcPct val="150000"/>
              </a:lnSpc>
            </a:pPr>
            <a:endParaRPr lang="ar-SA" b="1" dirty="0" smtClean="0"/>
          </a:p>
          <a:p>
            <a:pPr>
              <a:lnSpc>
                <a:spcPct val="150000"/>
              </a:lnSpc>
            </a:pPr>
            <a:r>
              <a:rPr lang="ar-SA" b="1" dirty="0" smtClean="0"/>
              <a:t>الحاجة </a:t>
            </a:r>
            <a:r>
              <a:rPr lang="ar-SA" b="1" dirty="0" err="1" smtClean="0"/>
              <a:t>الى</a:t>
            </a:r>
            <a:r>
              <a:rPr lang="ar-SA" b="1" dirty="0" smtClean="0"/>
              <a:t> تخطيط وتصميم عملية </a:t>
            </a:r>
            <a:r>
              <a:rPr lang="ar-SA" b="1" dirty="0" err="1" smtClean="0"/>
              <a:t>الانتاج</a:t>
            </a:r>
            <a:r>
              <a:rPr lang="ar-SA" b="1" dirty="0" smtClean="0"/>
              <a:t> يمكن </a:t>
            </a:r>
            <a:r>
              <a:rPr lang="ar-SA" b="1" dirty="0" err="1" smtClean="0"/>
              <a:t>ان</a:t>
            </a:r>
            <a:r>
              <a:rPr lang="ar-SA" b="1" dirty="0" smtClean="0"/>
              <a:t> تظهر في الحالات التالية: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ar-SA" b="1" dirty="0" smtClean="0"/>
              <a:t>تقديم منتج جديد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ar-SA" b="1" dirty="0" smtClean="0"/>
              <a:t>إدخال تطوير جوهري على المنتج الحالي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ar-SA" b="1" dirty="0" smtClean="0"/>
              <a:t>عندما يتوجب تحسين الجودة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ar-SA" b="1" dirty="0" smtClean="0"/>
              <a:t>تغيير </a:t>
            </a:r>
            <a:r>
              <a:rPr lang="ar-SA" b="1" dirty="0" err="1" smtClean="0"/>
              <a:t>الاسبقيات</a:t>
            </a:r>
            <a:r>
              <a:rPr lang="ar-SA" b="1" dirty="0" smtClean="0"/>
              <a:t> التنافسية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ar-SA" b="1" dirty="0" smtClean="0"/>
              <a:t>تغيير مستوى الطلب على المنتج (</a:t>
            </a:r>
            <a:r>
              <a:rPr lang="ar-SA" b="1" dirty="0" err="1" smtClean="0"/>
              <a:t>أرتفاع</a:t>
            </a:r>
            <a:r>
              <a:rPr lang="ar-SA" b="1" dirty="0" smtClean="0"/>
              <a:t> </a:t>
            </a:r>
            <a:r>
              <a:rPr lang="ar-SA" b="1" dirty="0" err="1" smtClean="0"/>
              <a:t>او</a:t>
            </a:r>
            <a:r>
              <a:rPr lang="ar-SA" b="1" dirty="0" smtClean="0"/>
              <a:t> انخفاض)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ar-SA" b="1" dirty="0" smtClean="0"/>
              <a:t>ضعف مستويات </a:t>
            </a:r>
            <a:r>
              <a:rPr lang="ar-SA" b="1" dirty="0" err="1" smtClean="0"/>
              <a:t>الاداء</a:t>
            </a:r>
            <a:r>
              <a:rPr lang="ar-SA" b="1" dirty="0" smtClean="0"/>
              <a:t> الحالية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ar-SA" b="1" dirty="0" smtClean="0"/>
              <a:t>ارتفاع تكاليف </a:t>
            </a:r>
            <a:r>
              <a:rPr lang="ar-SA" b="1" dirty="0" err="1" smtClean="0"/>
              <a:t>المدخلات</a:t>
            </a:r>
            <a:r>
              <a:rPr lang="ar-SA" b="1" dirty="0" smtClean="0"/>
              <a:t> أو ارتفاع تكاليف العمليات التشغيلية الحالية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333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0" y="581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842946"/>
          </a:xfrm>
        </p:spPr>
        <p:txBody>
          <a:bodyPr>
            <a:normAutofit/>
          </a:bodyPr>
          <a:lstStyle/>
          <a:p>
            <a:pPr algn="ctr"/>
            <a:r>
              <a:rPr lang="ar-SA" dirty="0" smtClean="0"/>
              <a:t>إستراتيجيات التركيز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357158" y="1571612"/>
            <a:ext cx="8429684" cy="507831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b="1" dirty="0" smtClean="0"/>
              <a:t>اختيار </a:t>
            </a:r>
            <a:r>
              <a:rPr lang="ar-SA" b="1" dirty="0" err="1" smtClean="0"/>
              <a:t>استراتيجية</a:t>
            </a:r>
            <a:r>
              <a:rPr lang="ar-SA" b="1" dirty="0" smtClean="0"/>
              <a:t> العمليات (</a:t>
            </a:r>
            <a:r>
              <a:rPr lang="ar-SA" b="1" dirty="0" err="1" smtClean="0"/>
              <a:t>او</a:t>
            </a:r>
            <a:r>
              <a:rPr lang="ar-SA" b="1" dirty="0" smtClean="0"/>
              <a:t> </a:t>
            </a:r>
            <a:r>
              <a:rPr lang="ar-SA" b="1" dirty="0" err="1" smtClean="0"/>
              <a:t>استراتيجية</a:t>
            </a:r>
            <a:r>
              <a:rPr lang="ar-SA" b="1" dirty="0" smtClean="0"/>
              <a:t> العملية) سيؤثر على كفاءة </a:t>
            </a:r>
            <a:r>
              <a:rPr lang="ar-SA" b="1" dirty="0" err="1" smtClean="0"/>
              <a:t>و</a:t>
            </a:r>
            <a:r>
              <a:rPr lang="ar-SA" b="1" dirty="0" smtClean="0"/>
              <a:t> مرونة </a:t>
            </a:r>
            <a:r>
              <a:rPr lang="ar-SA" b="1" dirty="0" err="1" smtClean="0"/>
              <a:t>الانتاج</a:t>
            </a:r>
            <a:r>
              <a:rPr lang="ar-SA" b="1" dirty="0" smtClean="0"/>
              <a:t> في المنظمة على المدى الطويل </a:t>
            </a:r>
            <a:r>
              <a:rPr lang="ar-SA" b="1" dirty="0" err="1" smtClean="0"/>
              <a:t>و</a:t>
            </a:r>
            <a:r>
              <a:rPr lang="ar-SA" b="1" dirty="0" smtClean="0"/>
              <a:t> أيضاً على تكاليف </a:t>
            </a:r>
            <a:r>
              <a:rPr lang="ar-SA" b="1" dirty="0" err="1" smtClean="0"/>
              <a:t>و</a:t>
            </a:r>
            <a:r>
              <a:rPr lang="ar-SA" b="1" dirty="0" smtClean="0"/>
              <a:t> جودة </a:t>
            </a:r>
            <a:r>
              <a:rPr lang="ar-SA" b="1" dirty="0" err="1" smtClean="0"/>
              <a:t>الانتاج</a:t>
            </a:r>
            <a:r>
              <a:rPr lang="ar-SA" b="1" dirty="0" smtClean="0"/>
              <a:t>. لذلك فإن تحديد ما تستطيع </a:t>
            </a:r>
            <a:r>
              <a:rPr lang="ar-SA" b="1" dirty="0" err="1" smtClean="0"/>
              <a:t>و</a:t>
            </a:r>
            <a:r>
              <a:rPr lang="ar-SA" b="1" dirty="0" smtClean="0"/>
              <a:t> ما لا تستطيع المنظمة تنفيذه يتم عندما تُتخذ قرارات تصميم العمليات </a:t>
            </a:r>
            <a:r>
              <a:rPr lang="ar-SA" b="1" dirty="0" err="1" smtClean="0"/>
              <a:t>الانتاجيه</a:t>
            </a:r>
            <a:r>
              <a:rPr lang="ar-SA" b="1" dirty="0" smtClean="0"/>
              <a:t> و تحديد استراتيجياتها في مراحل متقدمة من العملية </a:t>
            </a:r>
            <a:r>
              <a:rPr lang="ar-SA" b="1" dirty="0" err="1" smtClean="0"/>
              <a:t>الانتاجية</a:t>
            </a:r>
            <a:r>
              <a:rPr lang="ar-SA" b="1" dirty="0" smtClean="0"/>
              <a:t>. </a:t>
            </a:r>
          </a:p>
          <a:p>
            <a:pPr>
              <a:lnSpc>
                <a:spcPct val="150000"/>
              </a:lnSpc>
            </a:pPr>
            <a:endParaRPr lang="ar-SA" b="1" dirty="0" smtClean="0"/>
          </a:p>
          <a:p>
            <a:pPr>
              <a:lnSpc>
                <a:spcPct val="150000"/>
              </a:lnSpc>
            </a:pPr>
            <a:r>
              <a:rPr lang="ar-SA" b="1" dirty="0" smtClean="0"/>
              <a:t>جميع المنتجات (سلع أو خدمات) يتم </a:t>
            </a:r>
            <a:r>
              <a:rPr lang="ar-SA" b="1" dirty="0" err="1" smtClean="0"/>
              <a:t>انتاجها</a:t>
            </a:r>
            <a:r>
              <a:rPr lang="ar-SA" b="1" dirty="0" smtClean="0"/>
              <a:t> باستخدام احد الاستراتيجيات التالية (</a:t>
            </a:r>
            <a:r>
              <a:rPr lang="ar-SA" b="1" dirty="0" err="1" smtClean="0"/>
              <a:t>او</a:t>
            </a:r>
            <a:r>
              <a:rPr lang="ar-SA" b="1" dirty="0" smtClean="0"/>
              <a:t> استراتيجيات منبثقة منها):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ar-SA" b="1" dirty="0" smtClean="0"/>
              <a:t>أنظمة التركيز على العملية  </a:t>
            </a:r>
            <a:r>
              <a:rPr lang="en-US" b="1" dirty="0" smtClean="0"/>
              <a:t>Process Focus</a:t>
            </a:r>
            <a:endParaRPr lang="ar-SA" b="1" dirty="0" smtClean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ar-SA" b="1" dirty="0" err="1" smtClean="0"/>
              <a:t>انظمة</a:t>
            </a:r>
            <a:r>
              <a:rPr lang="ar-SA" b="1" dirty="0" smtClean="0"/>
              <a:t> التركيز الوسطية </a:t>
            </a:r>
            <a:r>
              <a:rPr lang="en-US" b="1" dirty="0" smtClean="0"/>
              <a:t>Intermediate Focus</a:t>
            </a:r>
            <a:r>
              <a:rPr lang="ar-SA" b="1" dirty="0" smtClean="0"/>
              <a:t> (</a:t>
            </a:r>
            <a:r>
              <a:rPr lang="ar-SA" b="1" dirty="0" err="1" smtClean="0"/>
              <a:t>انظمة</a:t>
            </a:r>
            <a:r>
              <a:rPr lang="ar-SA" b="1" dirty="0" smtClean="0"/>
              <a:t> التركيز على </a:t>
            </a:r>
            <a:r>
              <a:rPr lang="ar-SA" b="1" dirty="0" err="1" smtClean="0"/>
              <a:t>الانتاج</a:t>
            </a:r>
            <a:r>
              <a:rPr lang="ar-SA" b="1" dirty="0" smtClean="0"/>
              <a:t> المتكرر </a:t>
            </a:r>
            <a:r>
              <a:rPr lang="en-US" b="1" dirty="0" smtClean="0"/>
              <a:t>Repetitive Focus</a:t>
            </a:r>
            <a:r>
              <a:rPr lang="ar-SA" b="1" dirty="0" smtClean="0"/>
              <a:t>)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ar-SA" b="1" dirty="0" smtClean="0"/>
              <a:t>أنظمة التركيز على المنتج </a:t>
            </a:r>
            <a:r>
              <a:rPr lang="en-US" b="1" dirty="0" smtClean="0"/>
              <a:t>Product Focus </a:t>
            </a:r>
            <a:endParaRPr lang="ar-SA" b="1" dirty="0" smtClean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ar-SA" b="1" dirty="0" err="1" smtClean="0"/>
              <a:t>انظمة</a:t>
            </a:r>
            <a:r>
              <a:rPr lang="ar-SA" b="1" dirty="0" smtClean="0"/>
              <a:t> التركيز على </a:t>
            </a:r>
            <a:r>
              <a:rPr lang="ar-SA" b="1" dirty="0" err="1" smtClean="0"/>
              <a:t>الايصال</a:t>
            </a:r>
            <a:r>
              <a:rPr lang="ar-SA" b="1" dirty="0" smtClean="0"/>
              <a:t> الواسع </a:t>
            </a:r>
            <a:r>
              <a:rPr lang="en-US" b="1" dirty="0" smtClean="0"/>
              <a:t>Mass Customization Focus </a:t>
            </a:r>
            <a:r>
              <a:rPr lang="ar-SA" b="1" dirty="0" smtClean="0"/>
              <a:t>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ar-SA" b="1" dirty="0" smtClean="0"/>
          </a:p>
          <a:p>
            <a:pPr marL="342900" indent="-342900">
              <a:lnSpc>
                <a:spcPct val="150000"/>
              </a:lnSpc>
            </a:pPr>
            <a:r>
              <a:rPr lang="ar-SA" b="1" dirty="0" smtClean="0"/>
              <a:t>علاقة هذه الاستراتيجيات </a:t>
            </a:r>
            <a:r>
              <a:rPr lang="ar-SA" b="1" dirty="0" err="1" smtClean="0"/>
              <a:t>الاربع</a:t>
            </a:r>
            <a:r>
              <a:rPr lang="ar-SA" b="1" dirty="0" smtClean="0"/>
              <a:t> </a:t>
            </a:r>
            <a:r>
              <a:rPr lang="ar-SA" b="1" dirty="0" err="1" smtClean="0"/>
              <a:t>بانتاج</a:t>
            </a:r>
            <a:r>
              <a:rPr lang="ar-SA" b="1" dirty="0" smtClean="0"/>
              <a:t> كميات مختلفة من المنتج </a:t>
            </a:r>
            <a:r>
              <a:rPr lang="en-US" b="1" dirty="0" smtClean="0"/>
              <a:t>Volume</a:t>
            </a:r>
            <a:r>
              <a:rPr lang="ar-SA" b="1" dirty="0" smtClean="0"/>
              <a:t> وكذلك تنوع المنتجات </a:t>
            </a:r>
            <a:r>
              <a:rPr lang="en-US" b="1" dirty="0" smtClean="0"/>
              <a:t>Variety </a:t>
            </a:r>
            <a:r>
              <a:rPr lang="ar-SA" b="1" dirty="0" smtClean="0"/>
              <a:t> يمكن توضيحه في الشكل التالي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333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0" y="581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0038" y="201613"/>
            <a:ext cx="8467725" cy="876300"/>
          </a:xfrm>
          <a:noFill/>
          <a:ln/>
        </p:spPr>
        <p:txBody>
          <a:bodyPr/>
          <a:lstStyle/>
          <a:p>
            <a:r>
              <a:rPr lang="en-US" dirty="0" smtClean="0"/>
              <a:t>Volume </a:t>
            </a:r>
            <a:r>
              <a:rPr lang="en-US" dirty="0"/>
              <a:t>and Variety</a:t>
            </a:r>
          </a:p>
        </p:txBody>
      </p:sp>
      <p:sp>
        <p:nvSpPr>
          <p:cNvPr id="32771" name="Freeform 3"/>
          <p:cNvSpPr>
            <a:spLocks/>
          </p:cNvSpPr>
          <p:nvPr/>
        </p:nvSpPr>
        <p:spPr bwMode="auto">
          <a:xfrm>
            <a:off x="2428860" y="1643050"/>
            <a:ext cx="6226175" cy="4403725"/>
          </a:xfrm>
          <a:custGeom>
            <a:avLst/>
            <a:gdLst/>
            <a:ahLst/>
            <a:cxnLst>
              <a:cxn ang="0">
                <a:pos x="126" y="85"/>
              </a:cxn>
              <a:cxn ang="0">
                <a:pos x="336" y="15"/>
              </a:cxn>
              <a:cxn ang="0">
                <a:pos x="1081" y="15"/>
              </a:cxn>
              <a:cxn ang="0">
                <a:pos x="3608" y="15"/>
              </a:cxn>
              <a:cxn ang="0">
                <a:pos x="3835" y="107"/>
              </a:cxn>
              <a:cxn ang="0">
                <a:pos x="3910" y="324"/>
              </a:cxn>
              <a:cxn ang="0">
                <a:pos x="3910" y="2496"/>
              </a:cxn>
              <a:cxn ang="0">
                <a:pos x="3819" y="2693"/>
              </a:cxn>
              <a:cxn ang="0">
                <a:pos x="3608" y="2774"/>
              </a:cxn>
              <a:cxn ang="0">
                <a:pos x="2495" y="2774"/>
              </a:cxn>
              <a:cxn ang="0">
                <a:pos x="18" y="1082"/>
              </a:cxn>
              <a:cxn ang="0">
                <a:pos x="18" y="303"/>
              </a:cxn>
              <a:cxn ang="0">
                <a:pos x="126" y="85"/>
              </a:cxn>
            </a:cxnLst>
            <a:rect l="0" t="0" r="r" b="b"/>
            <a:pathLst>
              <a:path w="3922" h="2774">
                <a:moveTo>
                  <a:pt x="126" y="85"/>
                </a:moveTo>
                <a:cubicBezTo>
                  <a:pt x="155" y="59"/>
                  <a:pt x="227" y="27"/>
                  <a:pt x="336" y="15"/>
                </a:cubicBezTo>
                <a:cubicBezTo>
                  <a:pt x="708" y="15"/>
                  <a:pt x="1081" y="15"/>
                  <a:pt x="1081" y="15"/>
                </a:cubicBezTo>
                <a:cubicBezTo>
                  <a:pt x="1081" y="15"/>
                  <a:pt x="3149" y="0"/>
                  <a:pt x="3608" y="15"/>
                </a:cubicBezTo>
                <a:cubicBezTo>
                  <a:pt x="3721" y="16"/>
                  <a:pt x="3803" y="62"/>
                  <a:pt x="3835" y="107"/>
                </a:cubicBezTo>
                <a:cubicBezTo>
                  <a:pt x="3867" y="152"/>
                  <a:pt x="3883" y="163"/>
                  <a:pt x="3910" y="324"/>
                </a:cubicBezTo>
                <a:cubicBezTo>
                  <a:pt x="3922" y="722"/>
                  <a:pt x="3910" y="2088"/>
                  <a:pt x="3910" y="2496"/>
                </a:cubicBezTo>
                <a:cubicBezTo>
                  <a:pt x="3907" y="2589"/>
                  <a:pt x="3851" y="2660"/>
                  <a:pt x="3819" y="2693"/>
                </a:cubicBezTo>
                <a:cubicBezTo>
                  <a:pt x="3787" y="2726"/>
                  <a:pt x="3702" y="2763"/>
                  <a:pt x="3608" y="2774"/>
                </a:cubicBezTo>
                <a:cubicBezTo>
                  <a:pt x="3051" y="2774"/>
                  <a:pt x="2495" y="2774"/>
                  <a:pt x="2495" y="2774"/>
                </a:cubicBezTo>
                <a:lnTo>
                  <a:pt x="18" y="1082"/>
                </a:lnTo>
                <a:cubicBezTo>
                  <a:pt x="18" y="1082"/>
                  <a:pt x="0" y="469"/>
                  <a:pt x="18" y="303"/>
                </a:cubicBezTo>
                <a:cubicBezTo>
                  <a:pt x="49" y="176"/>
                  <a:pt x="97" y="111"/>
                  <a:pt x="126" y="85"/>
                </a:cubicBezTo>
                <a:close/>
              </a:path>
            </a:pathLst>
          </a:custGeom>
          <a:solidFill>
            <a:schemeClr val="accent2"/>
          </a:solidFill>
          <a:ln w="28575" cmpd="sng">
            <a:solidFill>
              <a:schemeClr val="tx1"/>
            </a:solidFill>
            <a:prstDash val="solid"/>
            <a:round/>
            <a:headEnd/>
            <a:tailEnd/>
          </a:ln>
          <a:effectLst>
            <a:outerShdw dist="91581" dir="8778596" algn="ctr" rotWithShape="0">
              <a:srgbClr val="808080"/>
            </a:outerShdw>
          </a:effectLst>
        </p:spPr>
        <p:txBody>
          <a:bodyPr lIns="244914" tIns="122456" rIns="244914" bIns="122456">
            <a:spAutoFit/>
          </a:bodyPr>
          <a:lstStyle/>
          <a:p>
            <a:endParaRPr lang="ar-SA"/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2285984" y="1785926"/>
            <a:ext cx="2565400" cy="77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" tIns="36000" rIns="36000" bIns="36000">
            <a:spAutoFit/>
          </a:bodyPr>
          <a:lstStyle/>
          <a:p>
            <a:pPr algn="ctr" defTabSz="1000125">
              <a:lnSpc>
                <a:spcPct val="85000"/>
              </a:lnSpc>
            </a:pPr>
            <a:r>
              <a:rPr lang="ar-SA" sz="1800" b="1" dirty="0" err="1" smtClean="0"/>
              <a:t>انظمة</a:t>
            </a:r>
            <a:r>
              <a:rPr lang="ar-SA" sz="1800" b="1" dirty="0" smtClean="0"/>
              <a:t> التركيز على العملية (المطابع </a:t>
            </a:r>
            <a:r>
              <a:rPr lang="ar-SA" sz="1800" b="1" dirty="0" err="1" smtClean="0"/>
              <a:t>و</a:t>
            </a:r>
            <a:r>
              <a:rPr lang="ar-SA" sz="1800" b="1" dirty="0" smtClean="0"/>
              <a:t> المستشفيات </a:t>
            </a:r>
            <a:r>
              <a:rPr lang="ar-SA" sz="1800" b="1" dirty="0" err="1" smtClean="0"/>
              <a:t>و</a:t>
            </a:r>
            <a:r>
              <a:rPr lang="ar-SA" sz="1800" b="1" dirty="0" smtClean="0"/>
              <a:t> المطاعم)</a:t>
            </a:r>
            <a:endParaRPr lang="en-US" sz="1800" b="1" i="1" dirty="0"/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4137025" y="3643314"/>
            <a:ext cx="2373313" cy="1014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" tIns="36000" rIns="36000" bIns="36000">
            <a:spAutoFit/>
          </a:bodyPr>
          <a:lstStyle/>
          <a:p>
            <a:pPr algn="ctr" defTabSz="1000125">
              <a:lnSpc>
                <a:spcPct val="85000"/>
              </a:lnSpc>
            </a:pPr>
            <a:r>
              <a:rPr lang="ar-SA" sz="1800" b="1" dirty="0" smtClean="0"/>
              <a:t>أنظمة التركيز الوسطية (احتياجات المنازل </a:t>
            </a:r>
            <a:r>
              <a:rPr lang="ar-SA" sz="1800" b="1" dirty="0" err="1" smtClean="0"/>
              <a:t>و</a:t>
            </a:r>
            <a:r>
              <a:rPr lang="ar-SA" sz="1800" b="1" dirty="0" smtClean="0"/>
              <a:t> صناعة الدرجات النارية مثل </a:t>
            </a:r>
            <a:r>
              <a:rPr lang="ar-SA" sz="1800" b="1" dirty="0" err="1" smtClean="0"/>
              <a:t>هارلي</a:t>
            </a:r>
            <a:r>
              <a:rPr lang="ar-SA" sz="1800" b="1" dirty="0" smtClean="0"/>
              <a:t> </a:t>
            </a:r>
            <a:r>
              <a:rPr lang="ar-SA" sz="1800" b="1" dirty="0" err="1" smtClean="0"/>
              <a:t>دافدسون</a:t>
            </a:r>
            <a:r>
              <a:rPr lang="ar-SA" sz="1800" b="1" dirty="0" smtClean="0"/>
              <a:t>)</a:t>
            </a:r>
            <a:endParaRPr lang="en-US" sz="1800" b="1" i="1" dirty="0"/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6429388" y="5429264"/>
            <a:ext cx="2138363" cy="54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" tIns="36000" rIns="36000" bIns="36000">
            <a:spAutoFit/>
          </a:bodyPr>
          <a:lstStyle/>
          <a:p>
            <a:pPr algn="ctr" defTabSz="1000125">
              <a:lnSpc>
                <a:spcPct val="85000"/>
              </a:lnSpc>
            </a:pPr>
            <a:r>
              <a:rPr lang="ar-SA" sz="1800" b="1" dirty="0" err="1" smtClean="0"/>
              <a:t>نظمة</a:t>
            </a:r>
            <a:r>
              <a:rPr lang="ar-SA" sz="1800" b="1" dirty="0" smtClean="0"/>
              <a:t> التركيز على المنتج (المخابز </a:t>
            </a:r>
            <a:r>
              <a:rPr lang="ar-SA" sz="1800" b="1" dirty="0" err="1" smtClean="0"/>
              <a:t>و</a:t>
            </a:r>
            <a:r>
              <a:rPr lang="ar-SA" sz="1800" b="1" dirty="0" smtClean="0"/>
              <a:t> مصانع الحديد)</a:t>
            </a:r>
            <a:endParaRPr lang="en-US" sz="1800" b="1" i="1" dirty="0"/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285753" y="1659978"/>
            <a:ext cx="1714479" cy="482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244914" tIns="122456" rIns="244914" bIns="122456">
            <a:spAutoFit/>
          </a:bodyPr>
          <a:lstStyle/>
          <a:p>
            <a:pPr algn="l" defTabSz="1000125">
              <a:lnSpc>
                <a:spcPct val="85000"/>
              </a:lnSpc>
            </a:pPr>
            <a:r>
              <a:rPr lang="en-US" sz="1800" b="1" dirty="0"/>
              <a:t>High </a:t>
            </a:r>
            <a:r>
              <a:rPr lang="en-US" sz="1800" b="1" dirty="0" smtClean="0"/>
              <a:t>Variety</a:t>
            </a:r>
            <a:endParaRPr lang="en-US" sz="1800" b="1" dirty="0"/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6040438" y="1771559"/>
            <a:ext cx="2536825" cy="1014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" tIns="36000" rIns="36000" bIns="36000">
            <a:spAutoFit/>
          </a:bodyPr>
          <a:lstStyle/>
          <a:p>
            <a:pPr algn="ctr" defTabSz="1000125">
              <a:lnSpc>
                <a:spcPct val="85000"/>
              </a:lnSpc>
            </a:pPr>
            <a:r>
              <a:rPr lang="ar-SA" sz="1800" b="1" dirty="0" smtClean="0"/>
              <a:t>أنظمة التركيز على الإيصال السريع (كمبيوتر دل, من الصعب تحقيق ذلك لكنها إستراتيجية مربحة جداً)</a:t>
            </a:r>
            <a:endParaRPr lang="en-US" sz="1800" b="1" i="1" dirty="0"/>
          </a:p>
        </p:txBody>
      </p:sp>
      <p:sp>
        <p:nvSpPr>
          <p:cNvPr id="32779" name="Text Box 11"/>
          <p:cNvSpPr txBox="1">
            <a:spLocks noChangeArrowheads="1"/>
          </p:cNvSpPr>
          <p:nvPr/>
        </p:nvSpPr>
        <p:spPr bwMode="auto">
          <a:xfrm>
            <a:off x="2000232" y="4643446"/>
            <a:ext cx="2390775" cy="1424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244914" tIns="122456" rIns="244914" bIns="122456">
            <a:spAutoFit/>
          </a:bodyPr>
          <a:lstStyle/>
          <a:p>
            <a:pPr algn="ctr" defTabSz="1000125">
              <a:lnSpc>
                <a:spcPct val="85000"/>
              </a:lnSpc>
            </a:pPr>
            <a:r>
              <a:rPr lang="ar-SA" sz="1800" b="1" dirty="0" smtClean="0"/>
              <a:t>الإستراتيجية الواقعة في هذه المنطقة تعتبر إستراتيجية سيئة لان التكاليف الثابتة والمتغيرة تكون مرتفعة</a:t>
            </a:r>
            <a:endParaRPr lang="en-US" sz="1800" b="1" dirty="0"/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928795" y="6146800"/>
            <a:ext cx="7001247" cy="711200"/>
            <a:chOff x="1508" y="881"/>
            <a:chExt cx="4058" cy="448"/>
          </a:xfrm>
        </p:grpSpPr>
        <p:sp>
          <p:nvSpPr>
            <p:cNvPr id="32781" name="Text Box 13"/>
            <p:cNvSpPr txBox="1">
              <a:spLocks noChangeArrowheads="1"/>
            </p:cNvSpPr>
            <p:nvPr/>
          </p:nvSpPr>
          <p:spPr bwMode="auto">
            <a:xfrm>
              <a:off x="1508" y="881"/>
              <a:ext cx="875" cy="4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244914" tIns="122456" rIns="244914" bIns="122456">
              <a:spAutoFit/>
            </a:bodyPr>
            <a:lstStyle/>
            <a:p>
              <a:pPr algn="ctr" defTabSz="1000125">
                <a:lnSpc>
                  <a:spcPct val="85000"/>
                </a:lnSpc>
              </a:pPr>
              <a:r>
                <a:rPr lang="en-US" sz="1800" b="1" dirty="0"/>
                <a:t>Low Volume</a:t>
              </a:r>
            </a:p>
          </p:txBody>
        </p:sp>
        <p:sp>
          <p:nvSpPr>
            <p:cNvPr id="32783" name="Text Box 15"/>
            <p:cNvSpPr txBox="1">
              <a:spLocks noChangeArrowheads="1"/>
            </p:cNvSpPr>
            <p:nvPr/>
          </p:nvSpPr>
          <p:spPr bwMode="auto">
            <a:xfrm>
              <a:off x="4686" y="881"/>
              <a:ext cx="880" cy="4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244914" tIns="122456" rIns="244914" bIns="122456">
              <a:spAutoFit/>
            </a:bodyPr>
            <a:lstStyle/>
            <a:p>
              <a:pPr algn="ctr" defTabSz="1000125">
                <a:lnSpc>
                  <a:spcPct val="85000"/>
                </a:lnSpc>
              </a:pPr>
              <a:r>
                <a:rPr lang="en-US" sz="1800" b="1" dirty="0"/>
                <a:t>High Volume</a:t>
              </a:r>
            </a:p>
          </p:txBody>
        </p:sp>
      </p:grp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71407" y="5643578"/>
            <a:ext cx="1643073" cy="48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244914" tIns="122456" rIns="244914" bIns="122456">
            <a:spAutoFit/>
          </a:bodyPr>
          <a:lstStyle/>
          <a:p>
            <a:pPr defTabSz="1000125">
              <a:lnSpc>
                <a:spcPct val="85000"/>
              </a:lnSpc>
            </a:pPr>
            <a:r>
              <a:rPr lang="en-US" b="1" dirty="0" smtClean="0"/>
              <a:t>Low</a:t>
            </a:r>
            <a:r>
              <a:rPr lang="en-US" sz="1800" b="1" dirty="0" smtClean="0"/>
              <a:t> Variety</a:t>
            </a:r>
            <a:endParaRPr lang="en-US" sz="1800" b="1" dirty="0"/>
          </a:p>
        </p:txBody>
      </p:sp>
      <p:cxnSp>
        <p:nvCxnSpPr>
          <p:cNvPr id="23" name="رابط مستقيم 22"/>
          <p:cNvCxnSpPr/>
          <p:nvPr/>
        </p:nvCxnSpPr>
        <p:spPr>
          <a:xfrm rot="10800000">
            <a:off x="1928794" y="6143644"/>
            <a:ext cx="7000924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رابط مستقيم 24"/>
          <p:cNvCxnSpPr/>
          <p:nvPr/>
        </p:nvCxnSpPr>
        <p:spPr>
          <a:xfrm rot="5400000" flipH="1" flipV="1">
            <a:off x="-285784" y="3929066"/>
            <a:ext cx="4429156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مربع نص 16"/>
          <p:cNvSpPr txBox="1"/>
          <p:nvPr/>
        </p:nvSpPr>
        <p:spPr>
          <a:xfrm>
            <a:off x="4714876" y="6286520"/>
            <a:ext cx="142876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dirty="0" smtClean="0"/>
              <a:t>حجم الإنتاج</a:t>
            </a:r>
            <a:endParaRPr lang="ar-SA" sz="2400" dirty="0"/>
          </a:p>
        </p:txBody>
      </p:sp>
      <p:sp>
        <p:nvSpPr>
          <p:cNvPr id="18" name="مربع نص 17"/>
          <p:cNvSpPr txBox="1"/>
          <p:nvPr/>
        </p:nvSpPr>
        <p:spPr>
          <a:xfrm rot="16200000">
            <a:off x="357158" y="3643314"/>
            <a:ext cx="142876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dirty="0" smtClean="0"/>
              <a:t>التنوع</a:t>
            </a:r>
            <a:endParaRPr lang="ar-SA" sz="2400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animBg="1"/>
      <p:bldP spid="32772" grpId="0" autoUpdateAnimBg="0"/>
      <p:bldP spid="32773" grpId="0" autoUpdateAnimBg="0"/>
      <p:bldP spid="32774" grpId="0" autoUpdateAnimBg="0"/>
      <p:bldP spid="32775" grpId="0" autoUpdateAnimBg="0"/>
      <p:bldP spid="32778" grpId="0" autoUpdateAnimBg="0"/>
      <p:bldP spid="32779" grpId="0" autoUpdateAnimBg="0"/>
      <p:bldP spid="21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842946"/>
          </a:xfrm>
        </p:spPr>
        <p:txBody>
          <a:bodyPr>
            <a:normAutofit/>
          </a:bodyPr>
          <a:lstStyle/>
          <a:p>
            <a:pPr algn="ctr"/>
            <a:r>
              <a:rPr lang="ar-SA" dirty="0" smtClean="0"/>
              <a:t>إستراتيجيات التركيز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42844" y="1785501"/>
            <a:ext cx="8786874" cy="30008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b="1" dirty="0" smtClean="0"/>
              <a:t>أنظمة التركيز على العملية  </a:t>
            </a:r>
            <a:r>
              <a:rPr lang="en-US" b="1" dirty="0" smtClean="0"/>
              <a:t>Process Focus</a:t>
            </a:r>
            <a:endParaRPr lang="ar-SA" b="1" dirty="0" smtClean="0"/>
          </a:p>
          <a:p>
            <a:pPr>
              <a:lnSpc>
                <a:spcPct val="150000"/>
              </a:lnSpc>
            </a:pPr>
            <a:r>
              <a:rPr lang="ar-SA" b="1" dirty="0" smtClean="0"/>
              <a:t>- اغلب المنظمات العالمية تتبع </a:t>
            </a:r>
            <a:r>
              <a:rPr lang="ar-SA" b="1" dirty="0" err="1" smtClean="0"/>
              <a:t>انظمة</a:t>
            </a:r>
            <a:r>
              <a:rPr lang="ar-SA" b="1" dirty="0" smtClean="0"/>
              <a:t> التركيز على </a:t>
            </a:r>
            <a:r>
              <a:rPr lang="ar-SA" b="1" dirty="0" err="1" smtClean="0"/>
              <a:t>العمليه</a:t>
            </a:r>
            <a:r>
              <a:rPr lang="ar-SA" b="1" dirty="0" smtClean="0"/>
              <a:t> (</a:t>
            </a:r>
            <a:r>
              <a:rPr lang="ar-SA" b="1" dirty="0" err="1" smtClean="0"/>
              <a:t>انتاج</a:t>
            </a:r>
            <a:r>
              <a:rPr lang="ar-SA" b="1" dirty="0" smtClean="0"/>
              <a:t> كميات قليله </a:t>
            </a:r>
            <a:r>
              <a:rPr lang="ar-SA" b="1" dirty="0" err="1" smtClean="0"/>
              <a:t>و</a:t>
            </a:r>
            <a:r>
              <a:rPr lang="ar-SA" b="1" dirty="0" smtClean="0"/>
              <a:t> منتجات متعددة)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- يتم </a:t>
            </a:r>
            <a:r>
              <a:rPr lang="ar-SA" b="1" dirty="0" err="1" smtClean="0"/>
              <a:t>انتاج</a:t>
            </a:r>
            <a:r>
              <a:rPr lang="ar-SA" b="1" dirty="0" smtClean="0"/>
              <a:t> المنتجات في </a:t>
            </a:r>
            <a:r>
              <a:rPr lang="ar-SA" b="1" dirty="0" err="1" smtClean="0"/>
              <a:t>اماكن</a:t>
            </a:r>
            <a:r>
              <a:rPr lang="ar-SA" b="1" dirty="0" smtClean="0"/>
              <a:t> تدعى ورش العمل </a:t>
            </a:r>
            <a:r>
              <a:rPr lang="en-US" b="1" dirty="0" smtClean="0"/>
              <a:t>Job Shop </a:t>
            </a:r>
            <a:r>
              <a:rPr lang="ar-SA" b="1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- يتم تنظيم المنظمة حول </a:t>
            </a:r>
            <a:r>
              <a:rPr lang="ar-SA" b="1" dirty="0" err="1" smtClean="0"/>
              <a:t>انشطة</a:t>
            </a:r>
            <a:r>
              <a:rPr lang="ar-SA" b="1" dirty="0" smtClean="0"/>
              <a:t> </a:t>
            </a:r>
            <a:r>
              <a:rPr lang="ar-SA" b="1" dirty="0" err="1" smtClean="0"/>
              <a:t>او</a:t>
            </a:r>
            <a:r>
              <a:rPr lang="ar-SA" b="1" dirty="0" smtClean="0"/>
              <a:t> عمليات معينة </a:t>
            </a:r>
            <a:r>
              <a:rPr lang="ar-SA" b="1" dirty="0" err="1" smtClean="0"/>
              <a:t>و</a:t>
            </a:r>
            <a:r>
              <a:rPr lang="ar-SA" b="1" dirty="0" smtClean="0"/>
              <a:t> التي قد تكون </a:t>
            </a:r>
            <a:r>
              <a:rPr lang="ar-SA" b="1" dirty="0" err="1" smtClean="0"/>
              <a:t>اقسام</a:t>
            </a:r>
            <a:r>
              <a:rPr lang="ar-SA" b="1" dirty="0" smtClean="0"/>
              <a:t> مثل قسم النجارة </a:t>
            </a:r>
            <a:r>
              <a:rPr lang="ar-SA" b="1" dirty="0" err="1" smtClean="0"/>
              <a:t>او</a:t>
            </a:r>
            <a:r>
              <a:rPr lang="ar-SA" b="1" dirty="0" smtClean="0"/>
              <a:t> قسم المبيعات.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- هذه </a:t>
            </a:r>
            <a:r>
              <a:rPr lang="ar-SA" b="1" dirty="0" err="1" smtClean="0"/>
              <a:t>الاقسام</a:t>
            </a:r>
            <a:r>
              <a:rPr lang="ar-SA" b="1" dirty="0" smtClean="0"/>
              <a:t> توفر درجة عاليه من </a:t>
            </a:r>
            <a:r>
              <a:rPr lang="ar-SA" b="1" dirty="0" err="1" smtClean="0"/>
              <a:t>المرونه</a:t>
            </a:r>
            <a:endParaRPr lang="ar-SA" b="1" dirty="0" smtClean="0"/>
          </a:p>
          <a:p>
            <a:pPr>
              <a:lnSpc>
                <a:spcPct val="150000"/>
              </a:lnSpc>
            </a:pPr>
            <a:r>
              <a:rPr lang="ar-SA" b="1" dirty="0" smtClean="0"/>
              <a:t>- عادة تتبع </a:t>
            </a:r>
            <a:r>
              <a:rPr lang="ar-SA" b="1" dirty="0" err="1" smtClean="0"/>
              <a:t>استراتيجية</a:t>
            </a:r>
            <a:r>
              <a:rPr lang="ar-SA" b="1" dirty="0" smtClean="0"/>
              <a:t> </a:t>
            </a:r>
            <a:r>
              <a:rPr lang="ar-SA" b="1" dirty="0" err="1" smtClean="0"/>
              <a:t>الانتاج</a:t>
            </a:r>
            <a:r>
              <a:rPr lang="ar-SA" b="1" dirty="0" smtClean="0"/>
              <a:t> حسب الطلب </a:t>
            </a:r>
            <a:r>
              <a:rPr lang="en-US" b="1" dirty="0" smtClean="0"/>
              <a:t>Make-to-Order Strategy </a:t>
            </a:r>
            <a:r>
              <a:rPr lang="ar-SA" b="1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- تكاليف متغيره عالية مع استخدام بسيط </a:t>
            </a:r>
            <a:r>
              <a:rPr lang="ar-SA" b="1" dirty="0" err="1" smtClean="0"/>
              <a:t>للمكائن</a:t>
            </a:r>
            <a:r>
              <a:rPr lang="ar-SA" b="1" dirty="0" smtClean="0"/>
              <a:t> والمرافق في </a:t>
            </a:r>
            <a:r>
              <a:rPr lang="ar-SA" b="1" dirty="0" err="1" smtClean="0"/>
              <a:t>المنظمه</a:t>
            </a:r>
            <a:r>
              <a:rPr lang="ar-SA" b="1" dirty="0" smtClean="0"/>
              <a:t> والتي قد تصل </a:t>
            </a:r>
            <a:r>
              <a:rPr lang="ar-SA" b="1" dirty="0" err="1" smtClean="0"/>
              <a:t>الى</a:t>
            </a:r>
            <a:r>
              <a:rPr lang="ar-SA" b="1" dirty="0" smtClean="0"/>
              <a:t> 5% فقط في بعض الحالات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333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0" y="581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842946"/>
          </a:xfrm>
        </p:spPr>
        <p:txBody>
          <a:bodyPr>
            <a:normAutofit/>
          </a:bodyPr>
          <a:lstStyle/>
          <a:p>
            <a:pPr algn="ctr"/>
            <a:r>
              <a:rPr lang="ar-SA" dirty="0" smtClean="0"/>
              <a:t>إستراتيجيات التركيز</a:t>
            </a:r>
            <a:endParaRPr lang="ar-SA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333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0" y="581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pSp>
        <p:nvGrpSpPr>
          <p:cNvPr id="10" name="Group 79"/>
          <p:cNvGrpSpPr>
            <a:grpSpLocks/>
          </p:cNvGrpSpPr>
          <p:nvPr/>
        </p:nvGrpSpPr>
        <p:grpSpPr bwMode="auto">
          <a:xfrm rot="16200000">
            <a:off x="2944525" y="144716"/>
            <a:ext cx="3048000" cy="7508353"/>
            <a:chOff x="3135" y="-170"/>
            <a:chExt cx="1920" cy="4938"/>
          </a:xfrm>
        </p:grpSpPr>
        <p:grpSp>
          <p:nvGrpSpPr>
            <p:cNvPr id="11" name="Group 63"/>
            <p:cNvGrpSpPr>
              <a:grpSpLocks/>
            </p:cNvGrpSpPr>
            <p:nvPr/>
          </p:nvGrpSpPr>
          <p:grpSpPr bwMode="auto">
            <a:xfrm>
              <a:off x="3309" y="873"/>
              <a:ext cx="1560" cy="393"/>
              <a:chOff x="3245" y="593"/>
              <a:chExt cx="1560" cy="633"/>
            </a:xfrm>
          </p:grpSpPr>
          <p:sp>
            <p:nvSpPr>
              <p:cNvPr id="57" name="Line 5"/>
              <p:cNvSpPr>
                <a:spLocks noChangeShapeType="1"/>
              </p:cNvSpPr>
              <p:nvPr/>
            </p:nvSpPr>
            <p:spPr bwMode="auto">
              <a:xfrm rot="5400000">
                <a:off x="4489" y="908"/>
                <a:ext cx="632" cy="1"/>
              </a:xfrm>
              <a:prstGeom prst="line">
                <a:avLst/>
              </a:prstGeom>
              <a:noFill/>
              <a:ln w="57150">
                <a:solidFill>
                  <a:srgbClr val="175097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58" name="Line 6"/>
              <p:cNvSpPr>
                <a:spLocks noChangeShapeType="1"/>
              </p:cNvSpPr>
              <p:nvPr/>
            </p:nvSpPr>
            <p:spPr bwMode="auto">
              <a:xfrm rot="5400000">
                <a:off x="4193" y="909"/>
                <a:ext cx="632" cy="1"/>
              </a:xfrm>
              <a:prstGeom prst="line">
                <a:avLst/>
              </a:prstGeom>
              <a:noFill/>
              <a:ln w="57150">
                <a:solidFill>
                  <a:srgbClr val="175097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59" name="Line 7"/>
              <p:cNvSpPr>
                <a:spLocks noChangeShapeType="1"/>
              </p:cNvSpPr>
              <p:nvPr/>
            </p:nvSpPr>
            <p:spPr bwMode="auto">
              <a:xfrm rot="5400000">
                <a:off x="3889" y="909"/>
                <a:ext cx="632" cy="1"/>
              </a:xfrm>
              <a:prstGeom prst="line">
                <a:avLst/>
              </a:prstGeom>
              <a:noFill/>
              <a:ln w="57150">
                <a:solidFill>
                  <a:srgbClr val="175097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0" name="Line 8"/>
              <p:cNvSpPr>
                <a:spLocks noChangeShapeType="1"/>
              </p:cNvSpPr>
              <p:nvPr/>
            </p:nvSpPr>
            <p:spPr bwMode="auto">
              <a:xfrm rot="5400000">
                <a:off x="3553" y="909"/>
                <a:ext cx="632" cy="1"/>
              </a:xfrm>
              <a:prstGeom prst="line">
                <a:avLst/>
              </a:prstGeom>
              <a:noFill/>
              <a:ln w="57150">
                <a:solidFill>
                  <a:srgbClr val="175097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1" name="Line 9"/>
              <p:cNvSpPr>
                <a:spLocks noChangeShapeType="1"/>
              </p:cNvSpPr>
              <p:nvPr/>
            </p:nvSpPr>
            <p:spPr bwMode="auto">
              <a:xfrm rot="5400000">
                <a:off x="3241" y="909"/>
                <a:ext cx="632" cy="1"/>
              </a:xfrm>
              <a:prstGeom prst="line">
                <a:avLst/>
              </a:prstGeom>
              <a:noFill/>
              <a:ln w="57150">
                <a:solidFill>
                  <a:srgbClr val="175097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2" name="Line 10"/>
              <p:cNvSpPr>
                <a:spLocks noChangeShapeType="1"/>
              </p:cNvSpPr>
              <p:nvPr/>
            </p:nvSpPr>
            <p:spPr bwMode="auto">
              <a:xfrm rot="5400000">
                <a:off x="2930" y="909"/>
                <a:ext cx="632" cy="1"/>
              </a:xfrm>
              <a:prstGeom prst="line">
                <a:avLst/>
              </a:prstGeom>
              <a:noFill/>
              <a:ln w="57150">
                <a:solidFill>
                  <a:srgbClr val="175097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</p:grp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 rot="5400000">
              <a:off x="3459" y="312"/>
              <a:ext cx="1180" cy="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lnSpc>
                  <a:spcPct val="90000"/>
                </a:lnSpc>
                <a:spcAft>
                  <a:spcPct val="40000"/>
                </a:spcAft>
              </a:pPr>
              <a:r>
                <a:rPr lang="ar-SA" b="1" dirty="0" smtClean="0"/>
                <a:t> </a:t>
              </a:r>
              <a:r>
                <a:rPr lang="ar-SA" b="1" dirty="0" err="1" smtClean="0"/>
                <a:t>مدخلات</a:t>
              </a:r>
              <a:r>
                <a:rPr lang="ar-SA" b="1" dirty="0" smtClean="0"/>
                <a:t> كثيرة</a:t>
              </a:r>
              <a:endParaRPr lang="en-US" sz="1800" b="1" dirty="0"/>
            </a:p>
          </p:txBody>
        </p:sp>
        <p:sp>
          <p:nvSpPr>
            <p:cNvPr id="13" name="Rectangle 20"/>
            <p:cNvSpPr>
              <a:spLocks noChangeArrowheads="1"/>
            </p:cNvSpPr>
            <p:nvPr/>
          </p:nvSpPr>
          <p:spPr bwMode="auto">
            <a:xfrm rot="5400000">
              <a:off x="3549" y="4120"/>
              <a:ext cx="1080" cy="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ar-SA" sz="1800" b="1" dirty="0" smtClean="0"/>
                <a:t>مخرجات متعددة</a:t>
              </a:r>
              <a:endParaRPr lang="en-US" sz="1800" b="1" dirty="0"/>
            </a:p>
          </p:txBody>
        </p:sp>
        <p:grpSp>
          <p:nvGrpSpPr>
            <p:cNvPr id="14" name="Group 73"/>
            <p:cNvGrpSpPr>
              <a:grpSpLocks/>
            </p:cNvGrpSpPr>
            <p:nvPr/>
          </p:nvGrpSpPr>
          <p:grpSpPr bwMode="auto">
            <a:xfrm>
              <a:off x="3135" y="1362"/>
              <a:ext cx="1920" cy="1776"/>
              <a:chOff x="3071" y="1322"/>
              <a:chExt cx="1920" cy="1776"/>
            </a:xfrm>
          </p:grpSpPr>
          <p:sp>
            <p:nvSpPr>
              <p:cNvPr id="23" name="Rectangle 24"/>
              <p:cNvSpPr>
                <a:spLocks noChangeArrowheads="1"/>
              </p:cNvSpPr>
              <p:nvPr/>
            </p:nvSpPr>
            <p:spPr bwMode="auto">
              <a:xfrm rot="5400000">
                <a:off x="3155" y="1246"/>
                <a:ext cx="1752" cy="1920"/>
              </a:xfrm>
              <a:prstGeom prst="rect">
                <a:avLst/>
              </a:prstGeom>
              <a:solidFill>
                <a:schemeClr val="accent2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24" name="Line 25"/>
              <p:cNvSpPr>
                <a:spLocks noChangeShapeType="1"/>
              </p:cNvSpPr>
              <p:nvPr/>
            </p:nvSpPr>
            <p:spPr bwMode="auto">
              <a:xfrm rot="5400000">
                <a:off x="3923" y="2206"/>
                <a:ext cx="175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25" name="Line 27"/>
              <p:cNvSpPr>
                <a:spLocks noChangeShapeType="1"/>
              </p:cNvSpPr>
              <p:nvPr/>
            </p:nvSpPr>
            <p:spPr bwMode="auto">
              <a:xfrm rot="5400000">
                <a:off x="4373" y="1460"/>
                <a:ext cx="27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26" name="Line 28"/>
              <p:cNvSpPr>
                <a:spLocks noChangeShapeType="1"/>
              </p:cNvSpPr>
              <p:nvPr/>
            </p:nvSpPr>
            <p:spPr bwMode="auto">
              <a:xfrm rot="5400000">
                <a:off x="3417" y="1464"/>
                <a:ext cx="270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27" name="Line 29"/>
              <p:cNvSpPr>
                <a:spLocks noChangeShapeType="1"/>
              </p:cNvSpPr>
              <p:nvPr/>
            </p:nvSpPr>
            <p:spPr bwMode="auto">
              <a:xfrm rot="5400000">
                <a:off x="4507" y="1134"/>
                <a:ext cx="0" cy="58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28" name="Line 30"/>
              <p:cNvSpPr>
                <a:spLocks noChangeShapeType="1"/>
              </p:cNvSpPr>
              <p:nvPr/>
            </p:nvSpPr>
            <p:spPr bwMode="auto">
              <a:xfrm rot="5400000">
                <a:off x="3555" y="1514"/>
                <a:ext cx="0" cy="6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29" name="Line 31"/>
              <p:cNvSpPr>
                <a:spLocks noChangeShapeType="1"/>
              </p:cNvSpPr>
              <p:nvPr/>
            </p:nvSpPr>
            <p:spPr bwMode="auto">
              <a:xfrm rot="5400000">
                <a:off x="3555" y="1126"/>
                <a:ext cx="0" cy="6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30" name="Line 32"/>
              <p:cNvSpPr>
                <a:spLocks noChangeShapeType="1"/>
              </p:cNvSpPr>
              <p:nvPr/>
            </p:nvSpPr>
            <p:spPr bwMode="auto">
              <a:xfrm rot="5400000">
                <a:off x="4499" y="1538"/>
                <a:ext cx="0" cy="56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31" name="Line 33"/>
              <p:cNvSpPr>
                <a:spLocks noChangeShapeType="1"/>
              </p:cNvSpPr>
              <p:nvPr/>
            </p:nvSpPr>
            <p:spPr bwMode="auto">
              <a:xfrm rot="5400000">
                <a:off x="4025" y="2645"/>
                <a:ext cx="0" cy="59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32" name="Freeform 34"/>
              <p:cNvSpPr>
                <a:spLocks/>
              </p:cNvSpPr>
              <p:nvPr/>
            </p:nvSpPr>
            <p:spPr bwMode="auto">
              <a:xfrm rot="5400000">
                <a:off x="4075" y="1462"/>
                <a:ext cx="864" cy="584"/>
              </a:xfrm>
              <a:custGeom>
                <a:avLst/>
                <a:gdLst/>
                <a:ahLst/>
                <a:cxnLst>
                  <a:cxn ang="0">
                    <a:pos x="0" y="720"/>
                  </a:cxn>
                  <a:cxn ang="0">
                    <a:pos x="1392" y="720"/>
                  </a:cxn>
                  <a:cxn ang="0">
                    <a:pos x="1392" y="0"/>
                  </a:cxn>
                </a:cxnLst>
                <a:rect l="0" t="0" r="r" b="b"/>
                <a:pathLst>
                  <a:path w="1392" h="720">
                    <a:moveTo>
                      <a:pt x="0" y="720"/>
                    </a:moveTo>
                    <a:lnTo>
                      <a:pt x="1392" y="720"/>
                    </a:lnTo>
                    <a:lnTo>
                      <a:pt x="1392" y="0"/>
                    </a:ln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33" name="Freeform 35"/>
              <p:cNvSpPr>
                <a:spLocks/>
              </p:cNvSpPr>
              <p:nvPr/>
            </p:nvSpPr>
            <p:spPr bwMode="auto">
              <a:xfrm rot="5400000" flipV="1">
                <a:off x="3127" y="1450"/>
                <a:ext cx="864" cy="608"/>
              </a:xfrm>
              <a:custGeom>
                <a:avLst/>
                <a:gdLst/>
                <a:ahLst/>
                <a:cxnLst>
                  <a:cxn ang="0">
                    <a:pos x="0" y="720"/>
                  </a:cxn>
                  <a:cxn ang="0">
                    <a:pos x="1392" y="720"/>
                  </a:cxn>
                  <a:cxn ang="0">
                    <a:pos x="1392" y="0"/>
                  </a:cxn>
                </a:cxnLst>
                <a:rect l="0" t="0" r="r" b="b"/>
                <a:pathLst>
                  <a:path w="1392" h="720">
                    <a:moveTo>
                      <a:pt x="0" y="720"/>
                    </a:moveTo>
                    <a:lnTo>
                      <a:pt x="1392" y="720"/>
                    </a:lnTo>
                    <a:lnTo>
                      <a:pt x="1392" y="0"/>
                    </a:ln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34" name="Line 36"/>
              <p:cNvSpPr>
                <a:spLocks noChangeShapeType="1"/>
              </p:cNvSpPr>
              <p:nvPr/>
            </p:nvSpPr>
            <p:spPr bwMode="auto">
              <a:xfrm rot="5400000">
                <a:off x="3943" y="2455"/>
                <a:ext cx="1271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35" name="Line 37"/>
              <p:cNvSpPr>
                <a:spLocks noChangeShapeType="1"/>
              </p:cNvSpPr>
              <p:nvPr/>
            </p:nvSpPr>
            <p:spPr bwMode="auto">
              <a:xfrm rot="5400000">
                <a:off x="3297" y="2632"/>
                <a:ext cx="87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36" name="Line 38"/>
              <p:cNvSpPr>
                <a:spLocks noChangeShapeType="1"/>
              </p:cNvSpPr>
              <p:nvPr/>
            </p:nvSpPr>
            <p:spPr bwMode="auto">
              <a:xfrm rot="5400000">
                <a:off x="3875" y="2642"/>
                <a:ext cx="89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37" name="Line 39"/>
              <p:cNvSpPr>
                <a:spLocks noChangeShapeType="1"/>
              </p:cNvSpPr>
              <p:nvPr/>
            </p:nvSpPr>
            <p:spPr bwMode="auto">
              <a:xfrm rot="5400000">
                <a:off x="2827" y="2458"/>
                <a:ext cx="128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38" name="Line 40"/>
              <p:cNvSpPr>
                <a:spLocks noChangeShapeType="1"/>
              </p:cNvSpPr>
              <p:nvPr/>
            </p:nvSpPr>
            <p:spPr bwMode="auto">
              <a:xfrm rot="5400000">
                <a:off x="3958" y="3014"/>
                <a:ext cx="145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39" name="Oval 42"/>
              <p:cNvSpPr>
                <a:spLocks noChangeAspect="1" noChangeArrowheads="1"/>
              </p:cNvSpPr>
              <p:nvPr/>
            </p:nvSpPr>
            <p:spPr bwMode="auto">
              <a:xfrm rot="5400000">
                <a:off x="4719" y="1537"/>
                <a:ext cx="168" cy="168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40" name="Oval 43"/>
              <p:cNvSpPr>
                <a:spLocks noChangeAspect="1" noChangeArrowheads="1"/>
              </p:cNvSpPr>
              <p:nvPr/>
            </p:nvSpPr>
            <p:spPr bwMode="auto">
              <a:xfrm rot="5400000">
                <a:off x="4127" y="1537"/>
                <a:ext cx="168" cy="168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41" name="Oval 44"/>
              <p:cNvSpPr>
                <a:spLocks noChangeAspect="1" noChangeArrowheads="1"/>
              </p:cNvSpPr>
              <p:nvPr/>
            </p:nvSpPr>
            <p:spPr bwMode="auto">
              <a:xfrm rot="5400000">
                <a:off x="4423" y="1537"/>
                <a:ext cx="168" cy="168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42" name="Oval 46"/>
              <p:cNvSpPr>
                <a:spLocks noChangeAspect="1" noChangeArrowheads="1"/>
              </p:cNvSpPr>
              <p:nvPr/>
            </p:nvSpPr>
            <p:spPr bwMode="auto">
              <a:xfrm rot="5400000">
                <a:off x="3463" y="1537"/>
                <a:ext cx="168" cy="168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43" name="Oval 47"/>
              <p:cNvSpPr>
                <a:spLocks noChangeAspect="1" noChangeArrowheads="1"/>
              </p:cNvSpPr>
              <p:nvPr/>
            </p:nvSpPr>
            <p:spPr bwMode="auto">
              <a:xfrm rot="5400000">
                <a:off x="3767" y="1537"/>
                <a:ext cx="168" cy="168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44" name="Oval 48"/>
              <p:cNvSpPr>
                <a:spLocks noChangeAspect="1" noChangeArrowheads="1"/>
              </p:cNvSpPr>
              <p:nvPr/>
            </p:nvSpPr>
            <p:spPr bwMode="auto">
              <a:xfrm rot="5400000">
                <a:off x="4119" y="1913"/>
                <a:ext cx="168" cy="168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45" name="Oval 49"/>
              <p:cNvSpPr>
                <a:spLocks noChangeAspect="1" noChangeArrowheads="1"/>
              </p:cNvSpPr>
              <p:nvPr/>
            </p:nvSpPr>
            <p:spPr bwMode="auto">
              <a:xfrm rot="5400000">
                <a:off x="4495" y="1913"/>
                <a:ext cx="168" cy="168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46" name="Oval 50"/>
              <p:cNvSpPr>
                <a:spLocks noChangeAspect="1" noChangeArrowheads="1"/>
              </p:cNvSpPr>
              <p:nvPr/>
            </p:nvSpPr>
            <p:spPr bwMode="auto">
              <a:xfrm rot="5400000">
                <a:off x="3775" y="1913"/>
                <a:ext cx="168" cy="168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47" name="Oval 51"/>
              <p:cNvSpPr>
                <a:spLocks noChangeAspect="1" noChangeArrowheads="1"/>
              </p:cNvSpPr>
              <p:nvPr/>
            </p:nvSpPr>
            <p:spPr bwMode="auto">
              <a:xfrm rot="5400000">
                <a:off x="3391" y="1913"/>
                <a:ext cx="168" cy="168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48" name="Oval 53"/>
              <p:cNvSpPr>
                <a:spLocks noChangeAspect="1" noChangeArrowheads="1"/>
              </p:cNvSpPr>
              <p:nvPr/>
            </p:nvSpPr>
            <p:spPr bwMode="auto">
              <a:xfrm rot="5400000">
                <a:off x="4719" y="2687"/>
                <a:ext cx="168" cy="168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49" name="Oval 54"/>
              <p:cNvSpPr>
                <a:spLocks noChangeAspect="1" noChangeArrowheads="1"/>
              </p:cNvSpPr>
              <p:nvPr/>
            </p:nvSpPr>
            <p:spPr bwMode="auto">
              <a:xfrm rot="5400000">
                <a:off x="4495" y="2687"/>
                <a:ext cx="168" cy="168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50" name="Oval 55"/>
              <p:cNvSpPr>
                <a:spLocks noChangeAspect="1" noChangeArrowheads="1"/>
              </p:cNvSpPr>
              <p:nvPr/>
            </p:nvSpPr>
            <p:spPr bwMode="auto">
              <a:xfrm rot="5400000">
                <a:off x="4239" y="2687"/>
                <a:ext cx="168" cy="168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51" name="Oval 56"/>
              <p:cNvSpPr>
                <a:spLocks noChangeAspect="1" noChangeArrowheads="1"/>
              </p:cNvSpPr>
              <p:nvPr/>
            </p:nvSpPr>
            <p:spPr bwMode="auto">
              <a:xfrm rot="5400000">
                <a:off x="3647" y="2687"/>
                <a:ext cx="168" cy="168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52" name="Oval 57"/>
              <p:cNvSpPr>
                <a:spLocks noChangeAspect="1" noChangeArrowheads="1"/>
              </p:cNvSpPr>
              <p:nvPr/>
            </p:nvSpPr>
            <p:spPr bwMode="auto">
              <a:xfrm rot="5400000">
                <a:off x="3383" y="2687"/>
                <a:ext cx="168" cy="168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53" name="Line 62"/>
              <p:cNvSpPr>
                <a:spLocks noChangeShapeType="1"/>
              </p:cNvSpPr>
              <p:nvPr/>
            </p:nvSpPr>
            <p:spPr bwMode="auto">
              <a:xfrm rot="5400000">
                <a:off x="2363" y="2206"/>
                <a:ext cx="176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54" name="Text Box 59"/>
              <p:cNvSpPr txBox="1">
                <a:spLocks noChangeArrowheads="1"/>
              </p:cNvSpPr>
              <p:nvPr/>
            </p:nvSpPr>
            <p:spPr bwMode="auto">
              <a:xfrm>
                <a:off x="3144" y="2346"/>
                <a:ext cx="1740" cy="20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lnSpc>
                    <a:spcPct val="85000"/>
                  </a:lnSpc>
                </a:pPr>
                <a:r>
                  <a:rPr lang="ar-SA" sz="1800" b="1" dirty="0" err="1" smtClean="0"/>
                  <a:t>اقسام</a:t>
                </a:r>
                <a:r>
                  <a:rPr lang="ar-SA" sz="1800" b="1" dirty="0" smtClean="0"/>
                  <a:t> وخيارات متعددة</a:t>
                </a:r>
                <a:endParaRPr lang="en-US" sz="1800" b="1" dirty="0"/>
              </a:p>
            </p:txBody>
          </p:sp>
          <p:sp>
            <p:nvSpPr>
              <p:cNvPr id="55" name="Oval 45"/>
              <p:cNvSpPr>
                <a:spLocks noChangeAspect="1" noChangeArrowheads="1"/>
              </p:cNvSpPr>
              <p:nvPr/>
            </p:nvSpPr>
            <p:spPr bwMode="auto">
              <a:xfrm rot="5400000">
                <a:off x="3167" y="1537"/>
                <a:ext cx="168" cy="168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56" name="Oval 58"/>
              <p:cNvSpPr>
                <a:spLocks noChangeAspect="1" noChangeArrowheads="1"/>
              </p:cNvSpPr>
              <p:nvPr/>
            </p:nvSpPr>
            <p:spPr bwMode="auto">
              <a:xfrm rot="5400000">
                <a:off x="3167" y="2687"/>
                <a:ext cx="168" cy="168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</p:grpSp>
        <p:grpSp>
          <p:nvGrpSpPr>
            <p:cNvPr id="15" name="Group 72"/>
            <p:cNvGrpSpPr>
              <a:grpSpLocks/>
            </p:cNvGrpSpPr>
            <p:nvPr/>
          </p:nvGrpSpPr>
          <p:grpSpPr bwMode="auto">
            <a:xfrm>
              <a:off x="3309" y="3209"/>
              <a:ext cx="1560" cy="393"/>
              <a:chOff x="3245" y="3169"/>
              <a:chExt cx="1560" cy="393"/>
            </a:xfrm>
          </p:grpSpPr>
          <p:sp>
            <p:nvSpPr>
              <p:cNvPr id="16" name="Line 65"/>
              <p:cNvSpPr>
                <a:spLocks noChangeShapeType="1"/>
              </p:cNvSpPr>
              <p:nvPr/>
            </p:nvSpPr>
            <p:spPr bwMode="auto">
              <a:xfrm rot="5400000">
                <a:off x="4609" y="3364"/>
                <a:ext cx="392" cy="1"/>
              </a:xfrm>
              <a:prstGeom prst="line">
                <a:avLst/>
              </a:prstGeom>
              <a:noFill/>
              <a:ln w="57150">
                <a:solidFill>
                  <a:srgbClr val="175097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7" name="Line 66"/>
              <p:cNvSpPr>
                <a:spLocks noChangeShapeType="1"/>
              </p:cNvSpPr>
              <p:nvPr/>
            </p:nvSpPr>
            <p:spPr bwMode="auto">
              <a:xfrm rot="5400000">
                <a:off x="4385" y="3365"/>
                <a:ext cx="392" cy="1"/>
              </a:xfrm>
              <a:prstGeom prst="line">
                <a:avLst/>
              </a:prstGeom>
              <a:noFill/>
              <a:ln w="57150">
                <a:solidFill>
                  <a:srgbClr val="175097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" name="Line 67"/>
              <p:cNvSpPr>
                <a:spLocks noChangeShapeType="1"/>
              </p:cNvSpPr>
              <p:nvPr/>
            </p:nvSpPr>
            <p:spPr bwMode="auto">
              <a:xfrm rot="5400000">
                <a:off x="4121" y="3365"/>
                <a:ext cx="392" cy="1"/>
              </a:xfrm>
              <a:prstGeom prst="line">
                <a:avLst/>
              </a:prstGeom>
              <a:noFill/>
              <a:ln w="57150">
                <a:solidFill>
                  <a:srgbClr val="175097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9" name="Line 68"/>
              <p:cNvSpPr>
                <a:spLocks noChangeShapeType="1"/>
              </p:cNvSpPr>
              <p:nvPr/>
            </p:nvSpPr>
            <p:spPr bwMode="auto">
              <a:xfrm rot="5400000">
                <a:off x="3833" y="3365"/>
                <a:ext cx="392" cy="1"/>
              </a:xfrm>
              <a:prstGeom prst="line">
                <a:avLst/>
              </a:prstGeom>
              <a:noFill/>
              <a:ln w="57150">
                <a:solidFill>
                  <a:srgbClr val="175097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20" name="Line 69"/>
              <p:cNvSpPr>
                <a:spLocks noChangeShapeType="1"/>
              </p:cNvSpPr>
              <p:nvPr/>
            </p:nvSpPr>
            <p:spPr bwMode="auto">
              <a:xfrm rot="5400000">
                <a:off x="3281" y="3365"/>
                <a:ext cx="392" cy="1"/>
              </a:xfrm>
              <a:prstGeom prst="line">
                <a:avLst/>
              </a:prstGeom>
              <a:noFill/>
              <a:ln w="57150">
                <a:solidFill>
                  <a:srgbClr val="175097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21" name="Line 70"/>
              <p:cNvSpPr>
                <a:spLocks noChangeShapeType="1"/>
              </p:cNvSpPr>
              <p:nvPr/>
            </p:nvSpPr>
            <p:spPr bwMode="auto">
              <a:xfrm rot="5400000">
                <a:off x="3050" y="3365"/>
                <a:ext cx="392" cy="1"/>
              </a:xfrm>
              <a:prstGeom prst="line">
                <a:avLst/>
              </a:prstGeom>
              <a:noFill/>
              <a:ln w="57150">
                <a:solidFill>
                  <a:srgbClr val="175097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22" name="Line 71"/>
              <p:cNvSpPr>
                <a:spLocks noChangeShapeType="1"/>
              </p:cNvSpPr>
              <p:nvPr/>
            </p:nvSpPr>
            <p:spPr bwMode="auto">
              <a:xfrm rot="5400000">
                <a:off x="3545" y="3365"/>
                <a:ext cx="392" cy="1"/>
              </a:xfrm>
              <a:prstGeom prst="line">
                <a:avLst/>
              </a:prstGeom>
              <a:noFill/>
              <a:ln w="57150">
                <a:solidFill>
                  <a:srgbClr val="175097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sp>
        <p:nvSpPr>
          <p:cNvPr id="63" name="Rectangle 20"/>
          <p:cNvSpPr>
            <a:spLocks noChangeArrowheads="1"/>
          </p:cNvSpPr>
          <p:nvPr/>
        </p:nvSpPr>
        <p:spPr bwMode="auto">
          <a:xfrm>
            <a:off x="3714744" y="1643050"/>
            <a:ext cx="1642167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ar-SA" b="1" dirty="0" smtClean="0"/>
              <a:t>مستشفى</a:t>
            </a:r>
            <a:endParaRPr lang="en-US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842946"/>
          </a:xfrm>
        </p:spPr>
        <p:txBody>
          <a:bodyPr>
            <a:normAutofit/>
          </a:bodyPr>
          <a:lstStyle/>
          <a:p>
            <a:pPr algn="ctr"/>
            <a:r>
              <a:rPr lang="ar-SA" dirty="0" smtClean="0"/>
              <a:t>إستراتيجيات التركيز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357158" y="1571612"/>
            <a:ext cx="8429684" cy="38318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b="1" dirty="0" err="1" smtClean="0"/>
              <a:t>انظمة</a:t>
            </a:r>
            <a:r>
              <a:rPr lang="ar-SA" b="1" dirty="0" smtClean="0"/>
              <a:t> التركيز الوسطية </a:t>
            </a:r>
            <a:r>
              <a:rPr lang="en-US" b="1" dirty="0" smtClean="0"/>
              <a:t>Intermediate Focus</a:t>
            </a:r>
            <a:r>
              <a:rPr lang="ar-SA" b="1" dirty="0" smtClean="0"/>
              <a:t> (</a:t>
            </a:r>
            <a:r>
              <a:rPr lang="ar-SA" b="1" dirty="0" err="1" smtClean="0"/>
              <a:t>انظمة</a:t>
            </a:r>
            <a:r>
              <a:rPr lang="ar-SA" b="1" dirty="0" smtClean="0"/>
              <a:t> التركيز على </a:t>
            </a:r>
            <a:r>
              <a:rPr lang="ar-SA" b="1" dirty="0" err="1" smtClean="0"/>
              <a:t>الانتاج</a:t>
            </a:r>
            <a:r>
              <a:rPr lang="ar-SA" b="1" dirty="0" smtClean="0"/>
              <a:t> المتكرر </a:t>
            </a:r>
            <a:r>
              <a:rPr lang="en-US" b="1" dirty="0" smtClean="0"/>
              <a:t>Repetitive Focus</a:t>
            </a:r>
            <a:r>
              <a:rPr lang="ar-SA" b="1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- تقع هذه </a:t>
            </a:r>
            <a:r>
              <a:rPr lang="ar-SA" b="1" dirty="0" err="1" smtClean="0"/>
              <a:t>الانظمة</a:t>
            </a:r>
            <a:r>
              <a:rPr lang="ar-SA" b="1" dirty="0" smtClean="0"/>
              <a:t> بين أنظمة التركيز على العملية </a:t>
            </a:r>
            <a:r>
              <a:rPr lang="ar-SA" b="1" dirty="0" err="1" smtClean="0"/>
              <a:t>و</a:t>
            </a:r>
            <a:r>
              <a:rPr lang="ar-SA" b="1" dirty="0" smtClean="0"/>
              <a:t> أنظمة التركيز على المنتج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- تستخدم مكونات </a:t>
            </a:r>
            <a:r>
              <a:rPr lang="en-US" b="1" dirty="0" smtClean="0"/>
              <a:t>Modules </a:t>
            </a:r>
            <a:r>
              <a:rPr lang="ar-SA" b="1" dirty="0" smtClean="0"/>
              <a:t> وهي </a:t>
            </a:r>
            <a:r>
              <a:rPr lang="ar-SA" b="1" dirty="0" err="1" smtClean="0"/>
              <a:t>اجزاء</a:t>
            </a:r>
            <a:r>
              <a:rPr lang="ar-SA" b="1" dirty="0" smtClean="0"/>
              <a:t> يتم </a:t>
            </a:r>
            <a:r>
              <a:rPr lang="ar-SA" b="1" dirty="0" err="1" smtClean="0"/>
              <a:t>انتاجها</a:t>
            </a:r>
            <a:r>
              <a:rPr lang="ar-SA" b="1" dirty="0" smtClean="0"/>
              <a:t> سلفا باستخدام أنظمة التركيز على المنتج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- عبارة عن خط تجميع يستخدم بكثرة في صناعة السيارات 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- لدية تنظيم أعلى ولكن مرونة أقل من أنظمة التركيز على العملية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- معامل الوجبات السريعة تستخدم هذا النظام حيث يتم تحضير مكونات </a:t>
            </a:r>
            <a:r>
              <a:rPr lang="ar-SA" b="1" dirty="0" err="1" smtClean="0"/>
              <a:t>الاطعمة</a:t>
            </a:r>
            <a:r>
              <a:rPr lang="ar-SA" b="1" dirty="0" smtClean="0"/>
              <a:t> </a:t>
            </a:r>
            <a:r>
              <a:rPr lang="en-US" b="1" dirty="0" smtClean="0"/>
              <a:t>Modules </a:t>
            </a:r>
            <a:r>
              <a:rPr lang="ar-SA" b="1" dirty="0" smtClean="0"/>
              <a:t> مثل اللحم </a:t>
            </a:r>
            <a:r>
              <a:rPr lang="ar-SA" b="1" dirty="0" err="1" smtClean="0"/>
              <a:t>و</a:t>
            </a:r>
            <a:r>
              <a:rPr lang="ar-SA" b="1" dirty="0" smtClean="0"/>
              <a:t> الجبن </a:t>
            </a:r>
            <a:r>
              <a:rPr lang="ar-SA" b="1" dirty="0" err="1" smtClean="0"/>
              <a:t>و</a:t>
            </a:r>
            <a:r>
              <a:rPr lang="ar-SA" b="1" dirty="0" smtClean="0"/>
              <a:t> الطماطم وغيرها ثم يتم تجميعها حسب طلب الزبون </a:t>
            </a:r>
          </a:p>
          <a:p>
            <a:pPr>
              <a:lnSpc>
                <a:spcPct val="150000"/>
              </a:lnSpc>
            </a:pPr>
            <a:r>
              <a:rPr lang="ar-SA" b="1" dirty="0" smtClean="0"/>
              <a:t>- المنظمة تكتسب </a:t>
            </a:r>
            <a:r>
              <a:rPr lang="ar-SA" b="1" dirty="0" err="1" smtClean="0"/>
              <a:t>الاسبقية</a:t>
            </a:r>
            <a:r>
              <a:rPr lang="ar-SA" b="1" dirty="0" smtClean="0"/>
              <a:t> اقتصادية من أنظمة التركيز على المنتج </a:t>
            </a:r>
            <a:r>
              <a:rPr lang="ar-SA" b="1" dirty="0" err="1" smtClean="0"/>
              <a:t>و</a:t>
            </a:r>
            <a:r>
              <a:rPr lang="ar-SA" b="1" dirty="0" smtClean="0"/>
              <a:t> كذلك أسبقية </a:t>
            </a:r>
            <a:r>
              <a:rPr lang="ar-SA" b="1" dirty="0" err="1" smtClean="0"/>
              <a:t>ارضاء</a:t>
            </a:r>
            <a:r>
              <a:rPr lang="ar-SA" b="1" dirty="0" smtClean="0"/>
              <a:t> الزبون من أنظمة التركيز على العملية (</a:t>
            </a:r>
            <a:r>
              <a:rPr lang="en-US" b="1" dirty="0" smtClean="0"/>
              <a:t>Low-volume, High-variety</a:t>
            </a:r>
            <a:r>
              <a:rPr lang="ar-SA" b="1" dirty="0" smtClean="0"/>
              <a:t>)  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333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0" y="581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لوان متوسطة">
  <a:themeElements>
    <a:clrScheme name="ألوان متوسطة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ألوان متوسطة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ألوان متوسطة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3750</TotalTime>
  <Words>1604</Words>
  <Application>Microsoft Office PowerPoint</Application>
  <PresentationFormat>On-screen Show (4:3)</PresentationFormat>
  <Paragraphs>183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ألوان متوسطة</vt:lpstr>
      <vt:lpstr>تخطيط وتصميم العملية</vt:lpstr>
      <vt:lpstr>أهداف التعلم</vt:lpstr>
      <vt:lpstr>العملية وإدارة العملية  (Process and Process Management)</vt:lpstr>
      <vt:lpstr>العملية وإدارة العملية  (Process and Process Management)</vt:lpstr>
      <vt:lpstr>إستراتيجيات التركيز</vt:lpstr>
      <vt:lpstr>Volume and Variety</vt:lpstr>
      <vt:lpstr>إستراتيجيات التركيز</vt:lpstr>
      <vt:lpstr>إستراتيجيات التركيز</vt:lpstr>
      <vt:lpstr>إستراتيجيات التركيز</vt:lpstr>
      <vt:lpstr>إستراتيجيات التركيز</vt:lpstr>
      <vt:lpstr>إستراتيجيات التركيز</vt:lpstr>
      <vt:lpstr>إستراتيجيات التركيز</vt:lpstr>
      <vt:lpstr>إستراتيجيات التركيز</vt:lpstr>
      <vt:lpstr>مداخل تصنيف أنظمة الإنتاج</vt:lpstr>
      <vt:lpstr>القرارات الرئيسية للعملية  Major Decisions For Process Design</vt:lpstr>
      <vt:lpstr>القرارات الرئيسية للعملية  Major Decisions For Process Design</vt:lpstr>
      <vt:lpstr>القرارات الرئيسية للعملية  Major Decisions For Process Design</vt:lpstr>
      <vt:lpstr>القرارات الرئيسية للعملية  Major Decisions For Process Design</vt:lpstr>
      <vt:lpstr>القرارات الرئيسية للعملية  Major Decisions For Process Design</vt:lpstr>
      <vt:lpstr>المفاضلة بين بدائل العمليات </vt:lpstr>
      <vt:lpstr>المفاضلة بين بدائل العمليات </vt:lpstr>
      <vt:lpstr>تصميم وتحليل تدفق العملية*</vt:lpstr>
      <vt:lpstr>نظام التصنيع المتكامل بالحاسوب * Computer Integrated Manufacturing CIM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User</dc:creator>
  <cp:lastModifiedBy>User</cp:lastModifiedBy>
  <cp:revision>328</cp:revision>
  <cp:lastPrinted>2014-11-08T20:25:58Z</cp:lastPrinted>
  <dcterms:created xsi:type="dcterms:W3CDTF">2013-09-17T19:13:54Z</dcterms:created>
  <dcterms:modified xsi:type="dcterms:W3CDTF">2015-11-29T19:29:31Z</dcterms:modified>
</cp:coreProperties>
</file>