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0"/>
  </p:notesMasterIdLst>
  <p:sldIdLst>
    <p:sldId id="256" r:id="rId2"/>
    <p:sldId id="296" r:id="rId3"/>
    <p:sldId id="257" r:id="rId4"/>
    <p:sldId id="260" r:id="rId5"/>
    <p:sldId id="262" r:id="rId6"/>
    <p:sldId id="264" r:id="rId7"/>
    <p:sldId id="295" r:id="rId8"/>
    <p:sldId id="265" r:id="rId9"/>
    <p:sldId id="258" r:id="rId10"/>
    <p:sldId id="267" r:id="rId11"/>
    <p:sldId id="291" r:id="rId12"/>
    <p:sldId id="292" r:id="rId13"/>
    <p:sldId id="268" r:id="rId14"/>
    <p:sldId id="272" r:id="rId15"/>
    <p:sldId id="266" r:id="rId16"/>
    <p:sldId id="293" r:id="rId17"/>
    <p:sldId id="274" r:id="rId18"/>
    <p:sldId id="276" r:id="rId19"/>
    <p:sldId id="279" r:id="rId20"/>
    <p:sldId id="280" r:id="rId21"/>
    <p:sldId id="294" r:id="rId22"/>
    <p:sldId id="281" r:id="rId23"/>
    <p:sldId id="282" r:id="rId24"/>
    <p:sldId id="283" r:id="rId25"/>
    <p:sldId id="284" r:id="rId26"/>
    <p:sldId id="286" r:id="rId27"/>
    <p:sldId id="288" r:id="rId28"/>
    <p:sldId id="289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78674" autoAdjust="0"/>
  </p:normalViewPr>
  <p:slideViewPr>
    <p:cSldViewPr>
      <p:cViewPr varScale="1">
        <p:scale>
          <a:sx n="71" d="100"/>
          <a:sy n="71" d="100"/>
        </p:scale>
        <p:origin x="-19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054202-8ECD-4DAA-B46E-2AC565DCEA99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9696DF0-FC06-4380-A240-0B7255A2EED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156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817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845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التنبؤات: هي تنبؤات بأحداث سوف تقع في المستقبل.</a:t>
            </a:r>
          </a:p>
          <a:p>
            <a:r>
              <a:rPr lang="ar-SA" dirty="0" smtClean="0"/>
              <a:t>التقديرات: تقوم على أسس علمية.مثل التقديرات المحاسبية المتعلقة )بمخصصات</a:t>
            </a:r>
            <a:r>
              <a:rPr lang="ar-SA" baseline="0" dirty="0" smtClean="0"/>
              <a:t> </a:t>
            </a:r>
            <a:r>
              <a:rPr lang="ar-SA" dirty="0" smtClean="0"/>
              <a:t>الاستهلاك()مخصص الديون المشكوك فيها(</a:t>
            </a:r>
          </a:p>
          <a:p>
            <a:r>
              <a:rPr lang="ar-SA" dirty="0" smtClean="0"/>
              <a:t> موقف مراقب الحسابات من هذه التقديرات:</a:t>
            </a:r>
          </a:p>
          <a:p>
            <a:r>
              <a:rPr lang="ar-SA" dirty="0" smtClean="0"/>
              <a:t>يتأكد من مدى معقولية هذه التقديرات وأنه يتم بناءها على أسس علمية بعد أخذ</a:t>
            </a:r>
            <a:r>
              <a:rPr lang="ar-SA" baseline="0" dirty="0" smtClean="0"/>
              <a:t>  </a:t>
            </a:r>
            <a:r>
              <a:rPr lang="ar-SA" dirty="0" smtClean="0"/>
              <a:t>أراء الخبراء الفنيين المتخصصين.</a:t>
            </a:r>
          </a:p>
          <a:p>
            <a:r>
              <a:rPr lang="ar-SA" dirty="0" smtClean="0"/>
              <a:t>دائما المراجع حينما لا يكون متخصص في أمر من أمور المراجعة فعليه سؤال</a:t>
            </a:r>
            <a:r>
              <a:rPr lang="ar-SA" baseline="0" dirty="0" smtClean="0"/>
              <a:t> </a:t>
            </a:r>
            <a:r>
              <a:rPr lang="ar-SA" dirty="0" smtClean="0"/>
              <a:t>المتخصصين والحصول على شهادة من المتخصصين الفنيين كخبراء.</a:t>
            </a:r>
          </a:p>
          <a:p>
            <a:r>
              <a:rPr lang="ar-SA" dirty="0" smtClean="0"/>
              <a:t> موقف مراقب الحسابات من هذه التنبؤات:</a:t>
            </a:r>
          </a:p>
          <a:p>
            <a:r>
              <a:rPr lang="ar-SA" dirty="0" smtClean="0"/>
              <a:t>لا يشهد المراجع بصحة هذه التنبؤات ولا يشهد بإمكانية تحققها بعكس التقديرات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6521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ar-SA" dirty="0" smtClean="0">
                <a:effectLst/>
              </a:rPr>
              <a:t>      </a:t>
            </a:r>
            <a:r>
              <a:rPr lang="ar-SA" baseline="0" dirty="0" smtClean="0">
                <a:effectLst/>
              </a:rPr>
              <a:t>      </a:t>
            </a:r>
            <a:r>
              <a:rPr lang="en-US" baseline="0" dirty="0" smtClean="0">
                <a:effectLst/>
              </a:rPr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7151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498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9139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ar-SA" dirty="0" smtClean="0"/>
              <a:t>كل القواعد</a:t>
            </a:r>
            <a:r>
              <a:rPr lang="ar-SA" baseline="0" dirty="0" smtClean="0"/>
              <a:t> لابد من تطبيقها في حالة ابداء الرأي</a:t>
            </a:r>
          </a:p>
          <a:p>
            <a:pPr lvl="1"/>
            <a:r>
              <a:rPr lang="ar-SA" baseline="0" dirty="0" smtClean="0"/>
              <a:t>غيرها من الخدمات .. كل القواعد لابد من تطبيقها ما عدا اثنتين : الحياد ( يمكن قيام شركة محاسبة بتقديم خدمات ضريبية لعميل  لشريك اسهم في شركته) و المبادئ المحاسبية </a:t>
            </a:r>
          </a:p>
          <a:p>
            <a:pPr lvl="1"/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3192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725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549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2666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baseline="0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3534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47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800" dirty="0" smtClean="0"/>
              <a:t>شركات المساهمة المتداولة في سوق المال يمنع ان يقوم بمراجعتها و مسك دفاترها منشأة محاسبية واحدة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96DF0-FC06-4380-A240-0B7255A2EED5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8450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9C26DDF-2167-46B8-A5D6-361FC0BA8834}" type="datetimeFigureOut">
              <a:rPr lang="ar-SA" smtClean="0"/>
              <a:t>22/12/35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BFF6375-9594-40F8-AD01-128482248A00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467471"/>
          </a:xfrm>
        </p:spPr>
        <p:txBody>
          <a:bodyPr/>
          <a:lstStyle/>
          <a:p>
            <a:r>
              <a:rPr lang="ar-SA" sz="5400" dirty="0" smtClean="0">
                <a:effectLst/>
              </a:rPr>
              <a:t>قواعد </a:t>
            </a:r>
            <a:r>
              <a:rPr lang="ar-SA" sz="5400" dirty="0">
                <a:effectLst/>
              </a:rPr>
              <a:t>السلوك المهني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الخامس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74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23528"/>
          </a:xfrm>
        </p:spPr>
        <p:txBody>
          <a:bodyPr>
            <a:noAutofit/>
          </a:bodyPr>
          <a:lstStyle/>
          <a:p>
            <a:r>
              <a:rPr lang="ar-SA" sz="4800" dirty="0" smtClean="0">
                <a:effectLst/>
              </a:rPr>
              <a:t>حالات الاستقلال </a:t>
            </a:r>
            <a:r>
              <a:rPr lang="ar-SA" sz="4800" dirty="0">
                <a:effectLst/>
              </a:rPr>
              <a:t>و </a:t>
            </a:r>
            <a:r>
              <a:rPr lang="ar-SA" sz="4800" dirty="0" smtClean="0">
                <a:effectLst/>
              </a:rPr>
              <a:t>الحياد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ar-SA" b="1" dirty="0" smtClean="0"/>
              <a:t>الحالة </a:t>
            </a:r>
            <a:r>
              <a:rPr lang="ar-SA" b="1" dirty="0" smtClean="0"/>
              <a:t>الأولى : المصالح المالية ( الاسهم)</a:t>
            </a:r>
          </a:p>
          <a:p>
            <a:pPr lvl="1"/>
            <a:r>
              <a:rPr lang="ar-SA" dirty="0" smtClean="0"/>
              <a:t>يمنع المراجعين من امتلاك اسهم او اية </a:t>
            </a:r>
            <a:r>
              <a:rPr lang="ar-SA" u="sng" dirty="0" smtClean="0"/>
              <a:t>استثمارت مباشرة </a:t>
            </a:r>
            <a:r>
              <a:rPr lang="ar-SA" dirty="0" smtClean="0"/>
              <a:t>لدى العملاء الذين يراجعون لهم (</a:t>
            </a:r>
            <a:r>
              <a:rPr lang="ar-SA" dirty="0"/>
              <a:t>مصلحة مالية مباشرة </a:t>
            </a:r>
            <a:r>
              <a:rPr lang="ar-SA" dirty="0" smtClean="0"/>
              <a:t>)</a:t>
            </a:r>
            <a:endParaRPr lang="ar-SA" dirty="0"/>
          </a:p>
          <a:p>
            <a:pPr lvl="1"/>
            <a:r>
              <a:rPr lang="ar-SA" dirty="0" smtClean="0"/>
              <a:t>إذا </a:t>
            </a:r>
            <a:r>
              <a:rPr lang="ar-SA" dirty="0"/>
              <a:t>كان للمراجع </a:t>
            </a:r>
            <a:r>
              <a:rPr lang="ar-SA" dirty="0" smtClean="0"/>
              <a:t>اقارب من الدرجة الوثيقه (أخ – زوجه – اب ) يرتبط </a:t>
            </a:r>
            <a:r>
              <a:rPr lang="ar-SA" dirty="0"/>
              <a:t>بمصلحة مالية مع الشركة التي يراجع حساباتها </a:t>
            </a:r>
            <a:r>
              <a:rPr lang="ar-SA" dirty="0" smtClean="0"/>
              <a:t>(المصلحة </a:t>
            </a:r>
            <a:r>
              <a:rPr lang="ar-SA" dirty="0"/>
              <a:t>المالية الغير المباشرة </a:t>
            </a:r>
            <a:r>
              <a:rPr lang="ar-SA" dirty="0" smtClean="0"/>
              <a:t>)</a:t>
            </a:r>
          </a:p>
          <a:p>
            <a:pPr lvl="2"/>
            <a:r>
              <a:rPr lang="ar-SA" dirty="0" smtClean="0"/>
              <a:t>يمتنع </a:t>
            </a:r>
            <a:r>
              <a:rPr lang="ar-SA" dirty="0"/>
              <a:t>المراجع عن إبداء </a:t>
            </a:r>
            <a:r>
              <a:rPr lang="ar-SA" dirty="0" smtClean="0"/>
              <a:t>الرأي</a:t>
            </a:r>
            <a:r>
              <a:rPr lang="ar-SA" dirty="0"/>
              <a:t> </a:t>
            </a:r>
            <a:r>
              <a:rPr lang="ar-SA" dirty="0" smtClean="0"/>
              <a:t>اذا اكتشف الامر بعد قبول العمل , اما اذا اكتشفه قبل , فانه يعتذر عن تولي المهمة</a:t>
            </a:r>
          </a:p>
          <a:p>
            <a:pPr lvl="2"/>
            <a:r>
              <a:rPr lang="ar-SA" dirty="0" smtClean="0"/>
              <a:t>لابد من تحري الاهمية النسبية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969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ar-SA" dirty="0">
                <a:effectLst/>
              </a:rPr>
              <a:t>حالات الاستقلال و الحياد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</a:t>
            </a:r>
            <a:r>
              <a:rPr lang="ar-SA" b="1" dirty="0" smtClean="0"/>
              <a:t>الثانية : الممارس السابق </a:t>
            </a:r>
            <a:endParaRPr lang="ar-SA" b="1" dirty="0"/>
          </a:p>
          <a:p>
            <a:pPr lvl="1"/>
            <a:r>
              <a:rPr lang="ar-SA" dirty="0" smtClean="0"/>
              <a:t>يحق </a:t>
            </a:r>
            <a:r>
              <a:rPr lang="ar-SA" dirty="0"/>
              <a:t>للشريك المتقاعد من أحد مكاتب </a:t>
            </a:r>
            <a:r>
              <a:rPr lang="ar-SA" dirty="0" smtClean="0"/>
              <a:t>المحاسبة أن يُكون علاقات مع الشركات محل المراجعه أو أن يساهم فيها من دون ان يعرض استقلالية المكتب </a:t>
            </a:r>
            <a:endParaRPr lang="ar-SA" dirty="0" smtClean="0"/>
          </a:p>
          <a:p>
            <a:pPr lvl="1"/>
            <a:r>
              <a:rPr lang="ar-SA" dirty="0" smtClean="0"/>
              <a:t>على </a:t>
            </a:r>
            <a:r>
              <a:rPr lang="ar-SA" dirty="0" smtClean="0"/>
              <a:t>الشريك </a:t>
            </a:r>
            <a:r>
              <a:rPr lang="ar-SA" dirty="0"/>
              <a:t>المتقاعد ألا يظهر للغير ارتباطه بمكتب المراجعة </a:t>
            </a:r>
            <a:r>
              <a:rPr lang="ar-SA" dirty="0" smtClean="0"/>
              <a:t>ولا تكون </a:t>
            </a:r>
            <a:r>
              <a:rPr lang="ar-SA" dirty="0"/>
              <a:t>له مصلحة في الأتعاب التي سوف يحصل عليها مكتب </a:t>
            </a:r>
            <a:r>
              <a:rPr lang="ar-SA" dirty="0" smtClean="0"/>
              <a:t>المراجعة ولا </a:t>
            </a:r>
            <a:r>
              <a:rPr lang="ar-SA" dirty="0"/>
              <a:t>تكون له صلة فعالة تربطه بنشاط المكتب </a:t>
            </a:r>
            <a:r>
              <a:rPr lang="ar-SA" dirty="0" smtClean="0"/>
              <a:t>السابق </a:t>
            </a:r>
            <a:endParaRPr lang="ar-SA" dirty="0" smtClean="0"/>
          </a:p>
          <a:p>
            <a:r>
              <a:rPr lang="ar-SA" b="1" dirty="0" smtClean="0"/>
              <a:t>الحالة الثالثة : اجراءات الاقراض العادية :</a:t>
            </a:r>
          </a:p>
          <a:p>
            <a:pPr lvl="1"/>
            <a:r>
              <a:rPr lang="ar-SA" dirty="0" smtClean="0"/>
              <a:t>يمنع عقد قروض بين منشأة المحاسبة او احد اعضاءها و العميل محل المراجعه</a:t>
            </a:r>
          </a:p>
          <a:p>
            <a:pPr lvl="2"/>
            <a:r>
              <a:rPr lang="ar-SA" dirty="0" smtClean="0"/>
              <a:t>الاستثاءات :</a:t>
            </a:r>
          </a:p>
          <a:p>
            <a:pPr lvl="3"/>
            <a:r>
              <a:rPr lang="ar-SA" dirty="0" smtClean="0"/>
              <a:t>قروض السيارات </a:t>
            </a:r>
          </a:p>
          <a:p>
            <a:pPr lvl="3"/>
            <a:r>
              <a:rPr lang="ar-SA" dirty="0" smtClean="0"/>
              <a:t>القروض المضمونة بالودائع النقدية في نفس المنشأة المالية </a:t>
            </a:r>
          </a:p>
          <a:p>
            <a:pPr lvl="3"/>
            <a:r>
              <a:rPr lang="ar-SA" dirty="0" smtClean="0"/>
              <a:t>ارصدة كروت الائتمان الغير مدفوعه التي لا تعد 5000 </a:t>
            </a:r>
            <a:r>
              <a:rPr lang="en-US" dirty="0" smtClean="0"/>
              <a:t>$</a:t>
            </a:r>
          </a:p>
          <a:p>
            <a:pPr lvl="2"/>
            <a:endParaRPr lang="ar-SA" dirty="0" smtClean="0"/>
          </a:p>
          <a:p>
            <a:pPr lvl="2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251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effectLst/>
              </a:rPr>
              <a:t>حالات الاستقلال و الحياد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الحالة </a:t>
            </a:r>
            <a:r>
              <a:rPr lang="ar-SA" b="1" dirty="0" smtClean="0"/>
              <a:t>الرابعه </a:t>
            </a:r>
            <a:r>
              <a:rPr lang="ar-SA" b="1" dirty="0" smtClean="0"/>
              <a:t>: الاستثمار المشترك مع العميل </a:t>
            </a:r>
          </a:p>
          <a:p>
            <a:pPr lvl="1"/>
            <a:r>
              <a:rPr lang="ar-SA" sz="1800" dirty="0" smtClean="0"/>
              <a:t>شركاء </a:t>
            </a:r>
            <a:r>
              <a:rPr lang="ar-SA" sz="1800" dirty="0" smtClean="0"/>
              <a:t>منشأة المحاسبة يمتكلون اسهم في شركة س و التي يمتلك جزء من اسهمها عميل المراجعه </a:t>
            </a:r>
          </a:p>
          <a:p>
            <a:pPr lvl="1"/>
            <a:r>
              <a:rPr lang="ar-SA" sz="1800" dirty="0" smtClean="0"/>
              <a:t>انتهاك لللقاعدة 101 اذا كانت استثمارات عميل المراجعه في شركة س هامة و مهمة </a:t>
            </a:r>
          </a:p>
          <a:p>
            <a:pPr lvl="2"/>
            <a:r>
              <a:rPr lang="ar-SA" sz="1800" dirty="0" smtClean="0"/>
              <a:t>الاستثمارات هامة اذا بلغت 5 </a:t>
            </a:r>
            <a:r>
              <a:rPr lang="ar-SA" sz="1800" dirty="0" smtClean="0"/>
              <a:t>% من اجمالي اصول الشركة س او من دخل التشغيل قبل الضرائب ايهما أكبر  </a:t>
            </a:r>
          </a:p>
          <a:p>
            <a:r>
              <a:rPr lang="ar-SA" b="1" dirty="0" smtClean="0"/>
              <a:t>الحالة </a:t>
            </a:r>
            <a:r>
              <a:rPr lang="ar-SA" b="1" dirty="0" smtClean="0"/>
              <a:t>الخامسة: </a:t>
            </a:r>
            <a:r>
              <a:rPr lang="ar-SA" b="1" dirty="0" smtClean="0"/>
              <a:t>العضوية </a:t>
            </a:r>
          </a:p>
          <a:p>
            <a:pPr lvl="1"/>
            <a:r>
              <a:rPr lang="ar-SA" sz="1800" dirty="0" smtClean="0"/>
              <a:t>للمراجع تقلد اي موقع في الشركات غير الهادفة للربح مثال الجمعيات </a:t>
            </a:r>
            <a:r>
              <a:rPr lang="ar-SA" sz="1800" dirty="0"/>
              <a:t>الخيرية أو الاجتماعية </a:t>
            </a:r>
            <a:r>
              <a:rPr lang="ar-SA" sz="1800" dirty="0" smtClean="0"/>
              <a:t>بشرط </a:t>
            </a:r>
            <a:r>
              <a:rPr lang="ar-SA" sz="1800" dirty="0"/>
              <a:t>عدم قيامه بأي أعمال إدارية </a:t>
            </a:r>
            <a:r>
              <a:rPr lang="ar-SA" sz="1800" dirty="0" smtClean="0"/>
              <a:t>وتنفيذية او تصويت 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7163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effectLst/>
              </a:rPr>
              <a:t>حالات الاستقلال و الحياد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</a:t>
            </a:r>
            <a:r>
              <a:rPr lang="ar-SA" b="1" dirty="0" smtClean="0"/>
              <a:t>السادسة  </a:t>
            </a:r>
            <a:r>
              <a:rPr lang="ar-SA" b="1" dirty="0" smtClean="0"/>
              <a:t>: التقاضي بين منشأة المحاسبة و العميل</a:t>
            </a:r>
            <a:endParaRPr lang="ar-SA" b="1" dirty="0"/>
          </a:p>
          <a:p>
            <a:pPr lvl="1"/>
            <a:r>
              <a:rPr lang="ar-SA" sz="1800" dirty="0"/>
              <a:t>في حالة النزاعات القضائية بين المراجع </a:t>
            </a:r>
            <a:r>
              <a:rPr lang="ar-SA" sz="1800" dirty="0" smtClean="0"/>
              <a:t>والعميل الذي  يراجع حساباته </a:t>
            </a:r>
            <a:r>
              <a:rPr lang="ar-SA" sz="1800" dirty="0" smtClean="0"/>
              <a:t>استقلالية </a:t>
            </a:r>
            <a:r>
              <a:rPr lang="ar-SA" sz="1800" dirty="0" smtClean="0"/>
              <a:t>و حياد المراجع تصبح محل شك </a:t>
            </a:r>
          </a:p>
          <a:p>
            <a:r>
              <a:rPr lang="ar-SA" b="1" dirty="0" smtClean="0"/>
              <a:t>الحالة </a:t>
            </a:r>
            <a:r>
              <a:rPr lang="ar-SA" b="1" dirty="0" smtClean="0"/>
              <a:t>السابعه </a:t>
            </a:r>
            <a:r>
              <a:rPr lang="ar-SA" b="1" dirty="0" smtClean="0"/>
              <a:t>: </a:t>
            </a:r>
            <a:r>
              <a:rPr lang="ar-SA" b="1" dirty="0"/>
              <a:t>الخدمات الضريبية </a:t>
            </a:r>
            <a:r>
              <a:rPr lang="ar-SA" b="1" dirty="0" smtClean="0"/>
              <a:t>والاستشارية والمحاسبية</a:t>
            </a:r>
            <a:endParaRPr lang="ar-SA" b="1" dirty="0" smtClean="0"/>
          </a:p>
          <a:p>
            <a:pPr lvl="1"/>
            <a:r>
              <a:rPr lang="ar-SA" sz="1800" dirty="0" smtClean="0"/>
              <a:t>تقديم </a:t>
            </a:r>
            <a:r>
              <a:rPr lang="ar-SA" sz="1800" dirty="0"/>
              <a:t>الخدمات </a:t>
            </a:r>
            <a:r>
              <a:rPr lang="ar-SA" sz="1800" dirty="0" smtClean="0"/>
              <a:t>الضريبة للعملاء لا تؤثر </a:t>
            </a:r>
            <a:r>
              <a:rPr lang="ar-SA" sz="1800" dirty="0"/>
              <a:t>على استقلال </a:t>
            </a:r>
            <a:r>
              <a:rPr lang="ar-SA" sz="1800" dirty="0" smtClean="0"/>
              <a:t>المراجع</a:t>
            </a:r>
          </a:p>
          <a:p>
            <a:pPr lvl="1"/>
            <a:r>
              <a:rPr lang="ar-SA" sz="1800" dirty="0" smtClean="0"/>
              <a:t> تقديم الخدمات الاستشارية لاتؤثر </a:t>
            </a:r>
            <a:r>
              <a:rPr lang="ar-SA" sz="1800" dirty="0"/>
              <a:t>على استقلال المراجع </a:t>
            </a:r>
            <a:r>
              <a:rPr lang="ar-SA" sz="1800" dirty="0" smtClean="0"/>
              <a:t>بشرط عدم </a:t>
            </a:r>
            <a:r>
              <a:rPr lang="ar-SA" sz="1800" dirty="0"/>
              <a:t>اشتراك المراجع في الأعمال </a:t>
            </a:r>
            <a:r>
              <a:rPr lang="ar-SA" sz="1800" dirty="0" smtClean="0"/>
              <a:t>التنفيذية</a:t>
            </a:r>
          </a:p>
          <a:p>
            <a:pPr lvl="1"/>
            <a:r>
              <a:rPr lang="ar-SA" sz="1800" dirty="0" smtClean="0"/>
              <a:t>تقديم الخدمات المحاسبية يكون بشرط </a:t>
            </a:r>
            <a:r>
              <a:rPr lang="ar-SA" sz="1800" dirty="0"/>
              <a:t>المحافظة على الاستقلال واستمرار مسئولية الإدارة في </a:t>
            </a:r>
            <a:r>
              <a:rPr lang="ar-SA" sz="1800" dirty="0" smtClean="0"/>
              <a:t>حفظ السجلات </a:t>
            </a:r>
            <a:r>
              <a:rPr lang="ar-SA" sz="1800" dirty="0"/>
              <a:t>و إعداد القوائم </a:t>
            </a:r>
            <a:r>
              <a:rPr lang="ar-SA" sz="1800" dirty="0" smtClean="0"/>
              <a:t>المالية </a:t>
            </a:r>
          </a:p>
          <a:p>
            <a:endParaRPr lang="ar-SA" sz="1800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3516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effectLst/>
              </a:rPr>
              <a:t>حالات الاستقلال و الحياد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الحالة </a:t>
            </a:r>
            <a:r>
              <a:rPr lang="ar-SA" b="1" dirty="0" smtClean="0"/>
              <a:t>الثامنه </a:t>
            </a:r>
            <a:r>
              <a:rPr lang="ar-SA" b="1" dirty="0" smtClean="0"/>
              <a:t>: الاتعاب غير المدفوعه</a:t>
            </a:r>
          </a:p>
          <a:p>
            <a:pPr lvl="1"/>
            <a:r>
              <a:rPr lang="ar-SA" sz="1800" dirty="0" smtClean="0"/>
              <a:t>عدم دفع فاتورة المراجع لمدة اكثر من عام له اثر سلبي على الاستقلالية </a:t>
            </a:r>
          </a:p>
          <a:p>
            <a:r>
              <a:rPr lang="ar-SA" b="1" dirty="0" smtClean="0"/>
              <a:t>الحالة التاسعه: </a:t>
            </a:r>
            <a:r>
              <a:rPr lang="ar-SA" b="1" dirty="0"/>
              <a:t>أصحاب المصالح المتعارضة </a:t>
            </a:r>
            <a:endParaRPr lang="ar-SA" b="1" dirty="0" smtClean="0"/>
          </a:p>
          <a:p>
            <a:pPr lvl="1"/>
            <a:r>
              <a:rPr lang="ar-SA" sz="1800" dirty="0" smtClean="0"/>
              <a:t>تمثيل العملاء أصحاب المصالح المتعارضة جائز للمراجع و لا يؤثر على استقلال المراجع بشرط إظهار هذه العلاقة والإفصاح عنها للغير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3001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الاستقامة والموضوعية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ar-SA" b="1" dirty="0" smtClean="0"/>
              <a:t>قاعدة 102 – الاستقامة و الموضوعية </a:t>
            </a:r>
          </a:p>
          <a:p>
            <a:pPr lvl="1"/>
            <a:r>
              <a:rPr lang="ar-SA" sz="1800" dirty="0" smtClean="0"/>
              <a:t>الاستقامة </a:t>
            </a:r>
            <a:r>
              <a:rPr lang="ar-SA" sz="1800" dirty="0" smtClean="0"/>
              <a:t>تعني النزاهة و </a:t>
            </a:r>
            <a:r>
              <a:rPr lang="ar-SA" sz="1800" dirty="0"/>
              <a:t>الأمانة والإلتزام بالأخلاق الرشيدة </a:t>
            </a:r>
          </a:p>
          <a:p>
            <a:pPr lvl="1"/>
            <a:r>
              <a:rPr lang="ar-SA" sz="1800" dirty="0"/>
              <a:t>الموضوعية </a:t>
            </a:r>
            <a:r>
              <a:rPr lang="ar-SA" sz="1800" dirty="0" smtClean="0"/>
              <a:t>فتتعلق </a:t>
            </a:r>
            <a:r>
              <a:rPr lang="ar-SA" sz="1800" dirty="0"/>
              <a:t>بالحياد وعدم </a:t>
            </a:r>
            <a:r>
              <a:rPr lang="ar-SA" sz="1800" dirty="0" smtClean="0"/>
              <a:t>التحيز</a:t>
            </a:r>
            <a:endParaRPr lang="ar-SA" sz="1800" dirty="0"/>
          </a:p>
          <a:p>
            <a:pPr lvl="2"/>
            <a:r>
              <a:rPr lang="ar-SA" sz="1800" dirty="0" smtClean="0"/>
              <a:t>مثال : اخذ راي الادارة فيما يتعلق بعدم امكانية تحصيل ارصدة المدينين دون اجراء تقييم محاييد لامكانية التحصيل ( فقد للموضوعية و خضوع للادارة )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3408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المعايير الفنية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ar-SA" b="1" dirty="0"/>
              <a:t>المعايير </a:t>
            </a:r>
            <a:r>
              <a:rPr lang="ar-SA" b="1" dirty="0" smtClean="0"/>
              <a:t>الفنية تعنى بها القواعد التالية :</a:t>
            </a:r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الأولى-القاعدة 201 - المعايير العامة.</a:t>
            </a:r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الثانية- القاعدة 202 </a:t>
            </a:r>
            <a:r>
              <a:rPr lang="ar-SA" sz="1800" dirty="0" smtClean="0"/>
              <a:t>– الالتزام بالمعايير </a:t>
            </a:r>
            <a:endParaRPr lang="ar-SA" sz="1800" dirty="0"/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الثالثة - القاعدة 203 - مبادئ المحاسبة</a:t>
            </a:r>
            <a:r>
              <a:rPr lang="ar-SA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06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المعايير الفنية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القاعدة 201- المعايير العامة</a:t>
            </a:r>
            <a:endParaRPr lang="ar-SA" dirty="0"/>
          </a:p>
          <a:p>
            <a:pPr marL="400050" lvl="1" indent="0">
              <a:buNone/>
            </a:pPr>
            <a:r>
              <a:rPr lang="ar-SA" sz="1800" dirty="0" smtClean="0"/>
              <a:t>- يجب </a:t>
            </a:r>
            <a:r>
              <a:rPr lang="ar-SA" sz="1800" dirty="0"/>
              <a:t>على </a:t>
            </a:r>
            <a:r>
              <a:rPr lang="ar-SA" sz="1800" dirty="0" smtClean="0"/>
              <a:t>العضو المراجع التقيد </a:t>
            </a:r>
            <a:r>
              <a:rPr lang="ar-SA" sz="1800" dirty="0"/>
              <a:t>بالمعايير العامة الآتيه:</a:t>
            </a:r>
          </a:p>
          <a:p>
            <a:pPr marL="400050" lvl="1" indent="0">
              <a:buNone/>
            </a:pPr>
            <a:r>
              <a:rPr lang="ar-SA" sz="1800" b="1" dirty="0"/>
              <a:t>1 - </a:t>
            </a:r>
            <a:r>
              <a:rPr lang="ar-SA" sz="1800" b="1" dirty="0" smtClean="0"/>
              <a:t>الاهلية المهنية</a:t>
            </a:r>
            <a:endParaRPr lang="ar-SA" sz="1800" b="1" dirty="0"/>
          </a:p>
          <a:p>
            <a:pPr lvl="2" indent="-285750"/>
            <a:r>
              <a:rPr lang="ar-SA" sz="1800" dirty="0" smtClean="0"/>
              <a:t>القيام </a:t>
            </a:r>
            <a:r>
              <a:rPr lang="ar-SA" sz="1800" dirty="0" smtClean="0"/>
              <a:t>باداء الخدمات التي يسمح </a:t>
            </a:r>
            <a:r>
              <a:rPr lang="ar-SA" sz="1800" dirty="0"/>
              <a:t>التأهيل العلمي والعملي للمراجع </a:t>
            </a:r>
            <a:r>
              <a:rPr lang="ar-SA" sz="1800" dirty="0" smtClean="0"/>
              <a:t>باداءها </a:t>
            </a:r>
            <a:endParaRPr lang="ar-SA" sz="1800" dirty="0"/>
          </a:p>
          <a:p>
            <a:pPr marL="400050" lvl="1" indent="0">
              <a:buNone/>
            </a:pPr>
            <a:r>
              <a:rPr lang="ar-SA" sz="1800" b="1" dirty="0" smtClean="0"/>
              <a:t>2 </a:t>
            </a:r>
            <a:r>
              <a:rPr lang="ar-SA" sz="1800" b="1" dirty="0"/>
              <a:t>- العناية </a:t>
            </a:r>
            <a:r>
              <a:rPr lang="ar-SA" sz="1800" b="1" dirty="0" smtClean="0"/>
              <a:t>المعتادة</a:t>
            </a:r>
            <a:endParaRPr lang="ar-SA" sz="1800" b="1" dirty="0"/>
          </a:p>
          <a:p>
            <a:pPr lvl="2" indent="-285750"/>
            <a:r>
              <a:rPr lang="ar-SA" sz="1800" dirty="0" smtClean="0"/>
              <a:t> </a:t>
            </a:r>
            <a:r>
              <a:rPr lang="ar-SA" sz="1800" dirty="0"/>
              <a:t>بذل العناية المهنية الواجبة عند أداء المراجع لأي </a:t>
            </a:r>
            <a:r>
              <a:rPr lang="ar-SA" sz="1800" dirty="0" smtClean="0"/>
              <a:t>عملية</a:t>
            </a:r>
            <a:endParaRPr lang="ar-SA" sz="1800" dirty="0"/>
          </a:p>
          <a:p>
            <a:pPr marL="400050" lvl="1" indent="0">
              <a:buNone/>
            </a:pPr>
            <a:r>
              <a:rPr lang="ar-SA" sz="1800" b="1" dirty="0"/>
              <a:t>3 - التخطيط </a:t>
            </a:r>
            <a:r>
              <a:rPr lang="ar-SA" sz="1800" b="1" dirty="0" smtClean="0"/>
              <a:t>والإشراف</a:t>
            </a:r>
            <a:endParaRPr lang="ar-SA" sz="1800" b="1" dirty="0"/>
          </a:p>
          <a:p>
            <a:pPr lvl="2" indent="-285750"/>
            <a:r>
              <a:rPr lang="ar-SA" sz="1800" dirty="0" smtClean="0"/>
              <a:t>القيام بالتخطيط </a:t>
            </a:r>
            <a:r>
              <a:rPr lang="ar-SA" sz="1800" dirty="0"/>
              <a:t>الجيد لعملية المراجعة والإشراف </a:t>
            </a:r>
            <a:r>
              <a:rPr lang="ar-SA" sz="1800" dirty="0" smtClean="0"/>
              <a:t>الجيد على </a:t>
            </a:r>
            <a:r>
              <a:rPr lang="ar-SA" sz="1800" dirty="0"/>
              <a:t>أعمال </a:t>
            </a:r>
            <a:r>
              <a:rPr lang="ar-SA" sz="1800" dirty="0" smtClean="0"/>
              <a:t>المساعدين</a:t>
            </a:r>
            <a:endParaRPr lang="ar-SA" sz="1800" dirty="0"/>
          </a:p>
          <a:p>
            <a:pPr marL="400050" lvl="1" indent="0">
              <a:buNone/>
            </a:pPr>
            <a:r>
              <a:rPr lang="ar-SA" sz="1800" b="1" dirty="0"/>
              <a:t>4 - البيانات الكافية </a:t>
            </a:r>
            <a:r>
              <a:rPr lang="ar-SA" sz="1800" b="1" dirty="0" smtClean="0"/>
              <a:t>المناسبة</a:t>
            </a:r>
            <a:endParaRPr lang="ar-SA" sz="1800" b="1" dirty="0"/>
          </a:p>
          <a:p>
            <a:pPr lvl="2" indent="-285750"/>
            <a:r>
              <a:rPr lang="ar-SA" sz="1800" dirty="0" smtClean="0"/>
              <a:t>الحصول </a:t>
            </a:r>
            <a:r>
              <a:rPr lang="ar-SA" sz="1800" dirty="0"/>
              <a:t>على بيانات كافية ومناسبة لتكون أساساً </a:t>
            </a:r>
            <a:r>
              <a:rPr lang="ar-SA" sz="1800" dirty="0" smtClean="0"/>
              <a:t>معقولاً للنتائج </a:t>
            </a:r>
            <a:r>
              <a:rPr lang="ar-SA" sz="1800" dirty="0"/>
              <a:t>والتوصيات المتعلقة بأي عملية</a:t>
            </a:r>
          </a:p>
        </p:txBody>
      </p:sp>
    </p:spTree>
    <p:extLst>
      <p:ext uri="{BB962C8B-B14F-4D97-AF65-F5344CB8AC3E}">
        <p14:creationId xmlns:p14="http://schemas.microsoft.com/office/powerpoint/2010/main" val="15392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 المعايير </a:t>
            </a:r>
            <a:r>
              <a:rPr lang="ar-SA" sz="4800" dirty="0" smtClean="0">
                <a:effectLst/>
              </a:rPr>
              <a:t>الفنية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ar-SA" b="1" dirty="0"/>
              <a:t>القاعدة </a:t>
            </a:r>
            <a:r>
              <a:rPr lang="ar-SA" b="1" dirty="0" smtClean="0"/>
              <a:t>202- الالتزام بالعايير </a:t>
            </a:r>
            <a:endParaRPr lang="ar-SA" dirty="0"/>
          </a:p>
          <a:p>
            <a:pPr lvl="1"/>
            <a:r>
              <a:rPr lang="ar-SA" sz="1800" dirty="0" smtClean="0"/>
              <a:t>يجب ان يتقيد المراجع بمعايير المراجعة العشرة </a:t>
            </a:r>
            <a:r>
              <a:rPr lang="ar-SA" sz="1800" dirty="0"/>
              <a:t>المتعارف عليها </a:t>
            </a:r>
            <a:r>
              <a:rPr lang="ar-SA" sz="1800" dirty="0" smtClean="0"/>
              <a:t>عند اداء المراجعه </a:t>
            </a:r>
          </a:p>
          <a:p>
            <a:pPr lvl="1"/>
            <a:r>
              <a:rPr lang="ar-SA" sz="1800" dirty="0"/>
              <a:t>يجب ان يتقيد المراجع </a:t>
            </a:r>
            <a:r>
              <a:rPr lang="ar-SA" sz="1800" dirty="0" smtClean="0"/>
              <a:t>بالمعايير المنشورة عند اداء الفحص , الاعداد , الاستشارة الادارية , الاستشارة الضريبية او اي خدمه اخرى </a:t>
            </a:r>
            <a:endParaRPr lang="ar-SA" sz="1800" dirty="0" smtClean="0"/>
          </a:p>
          <a:p>
            <a:pPr marL="457200" lvl="1" indent="0">
              <a:buNone/>
            </a:pPr>
            <a:endParaRPr lang="ar-SA" sz="1800" dirty="0"/>
          </a:p>
          <a:p>
            <a:r>
              <a:rPr lang="ar-SA" b="1" dirty="0"/>
              <a:t>القاعدة 203 - مبادئ المحاسبة</a:t>
            </a:r>
            <a:endParaRPr lang="ar-SA" dirty="0"/>
          </a:p>
          <a:p>
            <a:pPr lvl="1"/>
            <a:r>
              <a:rPr lang="ar-SA" dirty="0"/>
              <a:t>يجب أن يتأكد المراجع من مدى الالتزام بالمبادئ المحاسبية بالنسبة للقوائم المالية ككل.</a:t>
            </a:r>
          </a:p>
          <a:p>
            <a:pPr lvl="1"/>
            <a:r>
              <a:rPr lang="ar-SA" dirty="0"/>
              <a:t>لابد أن يبرهن المراجع أن أي مخالفة للمبادئ المحاسبية كانت ضرورية وإلا كانت القوائم المالية مضللة</a:t>
            </a:r>
          </a:p>
          <a:p>
            <a:pPr marL="457200" lvl="1" indent="0">
              <a:buNone/>
            </a:pPr>
            <a:endParaRPr lang="ar-SA" sz="1800" dirty="0" smtClean="0"/>
          </a:p>
        </p:txBody>
      </p:sp>
    </p:spTree>
    <p:extLst>
      <p:ext uri="{BB962C8B-B14F-4D97-AF65-F5344CB8AC3E}">
        <p14:creationId xmlns:p14="http://schemas.microsoft.com/office/powerpoint/2010/main" val="29586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المسئولية تجاه العملاء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ar-SA" sz="2800" dirty="0"/>
              <a:t>القواعد التي </a:t>
            </a:r>
            <a:r>
              <a:rPr lang="ar-SA" sz="2800" dirty="0" smtClean="0"/>
              <a:t>تختص بهذ ا المجال :</a:t>
            </a:r>
            <a:endParaRPr lang="ar-SA" sz="2800" dirty="0"/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الأولى. القاعدة 301 - معلومات العميل السريه</a:t>
            </a:r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الثانية. القاعدة 302 - أتعاب المراجعين</a:t>
            </a:r>
          </a:p>
        </p:txBody>
      </p:sp>
    </p:spTree>
    <p:extLst>
      <p:ext uri="{BB962C8B-B14F-4D97-AF65-F5344CB8AC3E}">
        <p14:creationId xmlns:p14="http://schemas.microsoft.com/office/powerpoint/2010/main" val="13798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/>
              <a:t>الأجندة 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lvl="0"/>
            <a:r>
              <a:rPr lang="ar-SA" dirty="0" smtClean="0"/>
              <a:t>الاخلاقيات و التصرف المهني </a:t>
            </a:r>
            <a:endParaRPr lang="en-US" dirty="0"/>
          </a:p>
          <a:p>
            <a:pPr lvl="0"/>
            <a:r>
              <a:rPr lang="ar-SA" dirty="0"/>
              <a:t>ميثاق السلوك </a:t>
            </a:r>
            <a:r>
              <a:rPr lang="ar-SA" dirty="0" smtClean="0"/>
              <a:t>المهني و أجزاءه </a:t>
            </a:r>
            <a:endParaRPr lang="en-US" dirty="0"/>
          </a:p>
          <a:p>
            <a:pPr lvl="0"/>
            <a:r>
              <a:rPr lang="ar-SA" dirty="0"/>
              <a:t>قواعد السلوك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1043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 المسئولية تجاه </a:t>
            </a:r>
            <a:r>
              <a:rPr lang="ar-SA" sz="4800" dirty="0" smtClean="0">
                <a:effectLst/>
              </a:rPr>
              <a:t>العملاء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/>
              <a:t>القاعدة 301 </a:t>
            </a:r>
            <a:r>
              <a:rPr lang="ar-SA" b="1" dirty="0" smtClean="0"/>
              <a:t>– معلومات العميل السريه</a:t>
            </a:r>
            <a:endParaRPr lang="ar-SA" b="1" dirty="0"/>
          </a:p>
          <a:p>
            <a:pPr lvl="1"/>
            <a:r>
              <a:rPr lang="ar-SA" sz="1800" dirty="0" smtClean="0"/>
              <a:t>لا يجب </a:t>
            </a:r>
            <a:r>
              <a:rPr lang="ar-SA" sz="1800" dirty="0"/>
              <a:t>على المراجع </a:t>
            </a:r>
            <a:r>
              <a:rPr lang="ar-SA" sz="1800" dirty="0" smtClean="0"/>
              <a:t>إفشاء </a:t>
            </a:r>
            <a:r>
              <a:rPr lang="ar-SA" sz="1800" dirty="0"/>
              <a:t>أي أسرار خاصة بالعميل يكون قد </a:t>
            </a:r>
            <a:r>
              <a:rPr lang="ar-SA" sz="1800" dirty="0" smtClean="0"/>
              <a:t>حصل عليها </a:t>
            </a:r>
            <a:r>
              <a:rPr lang="ar-SA" sz="1800" dirty="0"/>
              <a:t>أثناء عملية </a:t>
            </a:r>
            <a:r>
              <a:rPr lang="ar-SA" sz="1800" dirty="0" smtClean="0"/>
              <a:t>المراجعة الا بموافقته </a:t>
            </a:r>
            <a:endParaRPr lang="ar-SA" sz="1800" dirty="0"/>
          </a:p>
          <a:p>
            <a:pPr lvl="1"/>
            <a:r>
              <a:rPr lang="ar-SA" sz="1800" dirty="0" smtClean="0"/>
              <a:t>يحافظ </a:t>
            </a:r>
            <a:r>
              <a:rPr lang="ar-SA" sz="1800" dirty="0"/>
              <a:t>المراجع على أسرار العملاء </a:t>
            </a:r>
            <a:r>
              <a:rPr lang="ar-SA" sz="1800" dirty="0" smtClean="0"/>
              <a:t>بما لا يتعارض مع مفهوم </a:t>
            </a:r>
            <a:r>
              <a:rPr lang="ar-SA" sz="1800" dirty="0"/>
              <a:t>الإفصاح </a:t>
            </a:r>
            <a:r>
              <a:rPr lang="ar-SA" sz="1800" dirty="0" smtClean="0"/>
              <a:t>الكافي </a:t>
            </a:r>
          </a:p>
          <a:p>
            <a:pPr lvl="1"/>
            <a:r>
              <a:rPr lang="ar-SA" sz="1800" dirty="0" smtClean="0"/>
              <a:t>استثناءات لقاعدة السرية :</a:t>
            </a:r>
          </a:p>
          <a:p>
            <a:pPr lvl="2"/>
            <a:r>
              <a:rPr lang="ar-SA" sz="1800" dirty="0" smtClean="0"/>
              <a:t>الالتزامات بالمعايير الفنية </a:t>
            </a:r>
          </a:p>
          <a:p>
            <a:pPr lvl="2"/>
            <a:r>
              <a:rPr lang="ar-SA" sz="1800" dirty="0" smtClean="0"/>
              <a:t>الاستدعاءات الرسمية </a:t>
            </a:r>
          </a:p>
          <a:p>
            <a:pPr lvl="2"/>
            <a:r>
              <a:rPr lang="ar-SA" sz="1800" dirty="0" smtClean="0"/>
              <a:t>فحص النظير</a:t>
            </a:r>
          </a:p>
          <a:p>
            <a:pPr lvl="2"/>
            <a:r>
              <a:rPr lang="ar-SA" sz="1800" dirty="0" smtClean="0"/>
              <a:t>الاستجابة لقسم الاخلاقيات 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202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 المسئولية تجاه العملاء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u="sng" dirty="0"/>
              <a:t>الالتزامات بالمعايير الفنية </a:t>
            </a:r>
            <a:endParaRPr lang="ar-SA" b="1" u="sng" dirty="0" smtClean="0"/>
          </a:p>
          <a:p>
            <a:pPr lvl="1"/>
            <a:r>
              <a:rPr lang="ar-SA" dirty="0"/>
              <a:t>قضية</a:t>
            </a:r>
            <a:r>
              <a:rPr lang="en-US" dirty="0" smtClean="0"/>
              <a:t>Yale express </a:t>
            </a:r>
            <a:endParaRPr lang="ar-SA" dirty="0" smtClean="0"/>
          </a:p>
          <a:p>
            <a:pPr lvl="2"/>
            <a:r>
              <a:rPr lang="ar-SA" dirty="0" smtClean="0"/>
              <a:t>الحل : اصدار تقرير مراجعه معدل </a:t>
            </a:r>
            <a:endParaRPr lang="en-US" dirty="0" smtClean="0"/>
          </a:p>
          <a:p>
            <a:pPr lvl="1"/>
            <a:r>
              <a:rPr lang="ar-SA" dirty="0" smtClean="0"/>
              <a:t>مسئولية المراجع في تنفيذ المعايير المهنية تفوق اي اعتبار للسرية </a:t>
            </a:r>
            <a:endParaRPr lang="ar-SA" dirty="0"/>
          </a:p>
          <a:p>
            <a:r>
              <a:rPr lang="ar-SA" b="1" u="sng" dirty="0"/>
              <a:t>الاستدعاءات الرسمية </a:t>
            </a:r>
            <a:endParaRPr lang="ar-SA" b="1" u="sng" dirty="0" smtClean="0"/>
          </a:p>
          <a:p>
            <a:pPr lvl="1"/>
            <a:r>
              <a:rPr lang="ar-SA" dirty="0" smtClean="0"/>
              <a:t>الاصل ان المعلومات يطلق عليها صفة الخصوصية ما دامت الدعوى القضائية لا تتطلب من الشخص افشاء معلومات </a:t>
            </a:r>
          </a:p>
          <a:p>
            <a:pPr lvl="1"/>
            <a:r>
              <a:rPr lang="ar-SA" dirty="0" smtClean="0"/>
              <a:t>في حين تتطلب الدعوى الافشاء , من الضروري لمنشات المحاسبة الالتزام بالقانون</a:t>
            </a:r>
            <a:endParaRPr lang="ar-SA" dirty="0"/>
          </a:p>
          <a:p>
            <a:r>
              <a:rPr lang="ar-SA" b="1" u="sng" dirty="0"/>
              <a:t>فحص </a:t>
            </a:r>
            <a:r>
              <a:rPr lang="ar-SA" b="1" u="sng" dirty="0" smtClean="0"/>
              <a:t>النظير:</a:t>
            </a:r>
          </a:p>
          <a:p>
            <a:pPr lvl="1"/>
            <a:r>
              <a:rPr lang="ar-SA" dirty="0" smtClean="0"/>
              <a:t>يتم خلال فحص الكثير من اوراق العمل الخاصة بالعملاء</a:t>
            </a:r>
          </a:p>
          <a:p>
            <a:pPr lvl="1"/>
            <a:r>
              <a:rPr lang="ar-SA" dirty="0" smtClean="0"/>
              <a:t>تعامل كافة المعلومات بسرية </a:t>
            </a:r>
            <a:endParaRPr lang="ar-SA" dirty="0"/>
          </a:p>
          <a:p>
            <a:r>
              <a:rPr lang="ar-SA" b="1" u="sng" dirty="0"/>
              <a:t>الاستجابة لقسم الاخلاقيات </a:t>
            </a:r>
            <a:endParaRPr lang="ar-SA" b="1" u="sng" dirty="0" smtClean="0"/>
          </a:p>
          <a:p>
            <a:pPr lvl="1"/>
            <a:r>
              <a:rPr lang="ar-SA" dirty="0" smtClean="0"/>
              <a:t>عند اتهام عضو ممارس بالقيام باداء فني غير ملائم من قبل قسم الاخلاقيات في الهيئة المحاسبية في </a:t>
            </a:r>
            <a:r>
              <a:rPr lang="ar-SA" dirty="0" smtClean="0"/>
              <a:t>الدولة فمن </a:t>
            </a:r>
            <a:r>
              <a:rPr lang="ar-SA" dirty="0" smtClean="0"/>
              <a:t>حق القسم الاطلاع على اوراق العمل </a:t>
            </a:r>
          </a:p>
          <a:p>
            <a:endParaRPr lang="ar-SA" b="1" u="sng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317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 المسئولية تجاه </a:t>
            </a:r>
            <a:r>
              <a:rPr lang="ar-SA" sz="4800" dirty="0" smtClean="0">
                <a:effectLst/>
              </a:rPr>
              <a:t>العملاء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ar-SA" b="1" dirty="0"/>
              <a:t>القاعدة 302 </a:t>
            </a:r>
            <a:r>
              <a:rPr lang="ar-SA" dirty="0"/>
              <a:t>–</a:t>
            </a:r>
            <a:r>
              <a:rPr lang="ar-SA" b="1" dirty="0"/>
              <a:t>أتعاب </a:t>
            </a:r>
            <a:r>
              <a:rPr lang="ar-SA" b="1" dirty="0" smtClean="0"/>
              <a:t>المراجعين</a:t>
            </a:r>
          </a:p>
          <a:p>
            <a:pPr lvl="1"/>
            <a:r>
              <a:rPr lang="ar-SA" sz="1800" dirty="0" smtClean="0"/>
              <a:t>يتم </a:t>
            </a:r>
            <a:r>
              <a:rPr lang="ar-SA" sz="1800" dirty="0"/>
              <a:t>تحديد أتعاب المراجعين طبقاً لساعات العمل </a:t>
            </a:r>
            <a:r>
              <a:rPr lang="ar-SA" sz="1800" dirty="0" smtClean="0"/>
              <a:t>الفعلية</a:t>
            </a:r>
          </a:p>
          <a:p>
            <a:pPr lvl="1"/>
            <a:r>
              <a:rPr lang="ar-SA" sz="1800" dirty="0" smtClean="0"/>
              <a:t>لا </a:t>
            </a:r>
            <a:r>
              <a:rPr lang="ar-SA" sz="1800" dirty="0"/>
              <a:t>يجب أن </a:t>
            </a:r>
            <a:r>
              <a:rPr lang="ar-SA" sz="1800" dirty="0" smtClean="0"/>
              <a:t>يتم ربط </a:t>
            </a:r>
            <a:r>
              <a:rPr lang="ar-SA" sz="1800" dirty="0"/>
              <a:t>أتعاب المراجع بالنتائج التي يتوصل </a:t>
            </a:r>
            <a:r>
              <a:rPr lang="ar-SA" sz="1800" dirty="0" smtClean="0"/>
              <a:t>إليها ( الاتعاب المشروطة)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6838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effectLst/>
              </a:rPr>
              <a:t>المسئولية تجاه </a:t>
            </a:r>
            <a:r>
              <a:rPr lang="ar-SA" dirty="0" smtClean="0">
                <a:effectLst/>
              </a:rPr>
              <a:t>الزملاء</a:t>
            </a:r>
            <a:endParaRPr lang="ar-SA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القواعد </a:t>
            </a:r>
            <a:r>
              <a:rPr lang="ar-SA" dirty="0"/>
              <a:t>التي تشرح </a:t>
            </a:r>
            <a:r>
              <a:rPr lang="ar-SA" dirty="0" smtClean="0"/>
              <a:t>هذا المجال : </a:t>
            </a:r>
            <a:endParaRPr lang="ar-SA" dirty="0"/>
          </a:p>
          <a:p>
            <a:pPr lvl="1"/>
            <a:r>
              <a:rPr lang="ar-SA" sz="1800" b="1" dirty="0"/>
              <a:t>قاعدة التعاون المهني:</a:t>
            </a:r>
          </a:p>
          <a:p>
            <a:pPr lvl="2"/>
            <a:r>
              <a:rPr lang="ar-SA" sz="1800" dirty="0" smtClean="0"/>
              <a:t>جميع </a:t>
            </a:r>
            <a:r>
              <a:rPr lang="ar-SA" sz="1800" dirty="0"/>
              <a:t>المراجعين ينتمون إلى مهنة واحدة وبالتالي لابد أن يسود </a:t>
            </a:r>
            <a:r>
              <a:rPr lang="ar-SA" sz="1800" dirty="0" smtClean="0"/>
              <a:t>بينهم التعاون </a:t>
            </a:r>
            <a:r>
              <a:rPr lang="ar-SA" sz="1800" dirty="0"/>
              <a:t>والتشاور وتبادل الآراء والخبرات المهنية حول عملية </a:t>
            </a:r>
            <a:r>
              <a:rPr lang="ar-SA" sz="1800" dirty="0" smtClean="0"/>
              <a:t>معنية</a:t>
            </a:r>
            <a:endParaRPr lang="ar-SA" sz="1800" dirty="0"/>
          </a:p>
          <a:p>
            <a:pPr lvl="1"/>
            <a:r>
              <a:rPr lang="ar-SA" sz="1800" b="1" dirty="0"/>
              <a:t>قاعدة قبول عميل جديد:</a:t>
            </a:r>
          </a:p>
          <a:p>
            <a:pPr lvl="2"/>
            <a:r>
              <a:rPr lang="ar-SA" sz="1800" dirty="0"/>
              <a:t>في حالة قبول عميل جديد </a:t>
            </a:r>
            <a:r>
              <a:rPr lang="ar-SA" sz="1800" dirty="0" smtClean="0"/>
              <a:t>لابد لمكتب </a:t>
            </a:r>
            <a:r>
              <a:rPr lang="ar-SA" sz="1800" dirty="0"/>
              <a:t>المحاسبة </a:t>
            </a:r>
            <a:r>
              <a:rPr lang="ar-SA" sz="1800" dirty="0" smtClean="0"/>
              <a:t>ان يراجع </a:t>
            </a:r>
            <a:r>
              <a:rPr lang="ar-SA" sz="1800" dirty="0"/>
              <a:t>حسابات العميل </a:t>
            </a:r>
            <a:r>
              <a:rPr lang="ar-SA" sz="1800" dirty="0" smtClean="0"/>
              <a:t>لأول مرة</a:t>
            </a:r>
            <a:r>
              <a:rPr lang="ar-SA" sz="1800" dirty="0"/>
              <a:t>.</a:t>
            </a:r>
          </a:p>
          <a:p>
            <a:pPr lvl="2"/>
            <a:r>
              <a:rPr lang="ar-SA" sz="1800" dirty="0"/>
              <a:t>الاتصال بالمراجع القديم </a:t>
            </a:r>
            <a:r>
              <a:rPr lang="ar-SA" sz="1800" dirty="0" smtClean="0"/>
              <a:t>قبل </a:t>
            </a:r>
            <a:r>
              <a:rPr lang="ar-SA" sz="1800" dirty="0"/>
              <a:t>قبول </a:t>
            </a:r>
            <a:r>
              <a:rPr lang="ar-SA" sz="1800" dirty="0" smtClean="0"/>
              <a:t>العملية</a:t>
            </a:r>
          </a:p>
          <a:p>
            <a:pPr lvl="3"/>
            <a:r>
              <a:rPr lang="ar-SA" sz="1800" dirty="0" smtClean="0"/>
              <a:t>يمد </a:t>
            </a:r>
            <a:r>
              <a:rPr lang="ar-SA" sz="1800" dirty="0"/>
              <a:t>المراجع الجديد بالمعلومات التي تساعده في في قبول </a:t>
            </a:r>
            <a:r>
              <a:rPr lang="ar-SA" sz="1800" dirty="0" smtClean="0"/>
              <a:t>أو رفض العملية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5680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المسئوليات </a:t>
            </a:r>
            <a:r>
              <a:rPr lang="ar-SA" sz="4800" dirty="0" smtClean="0">
                <a:effectLst/>
              </a:rPr>
              <a:t>الأخرى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القواعد تشمل الاتي : </a:t>
            </a:r>
            <a:endParaRPr lang="ar-SA" dirty="0"/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501 </a:t>
            </a:r>
            <a:r>
              <a:rPr lang="ar-SA" sz="1800" dirty="0" smtClean="0"/>
              <a:t>– التصرفات الضارة بالمهنه </a:t>
            </a:r>
            <a:endParaRPr lang="ar-SA" sz="1800" dirty="0"/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502 – الإعلان ووسائل اجتذاب العملاء الأخرى.</a:t>
            </a:r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503 – </a:t>
            </a:r>
            <a:r>
              <a:rPr lang="ar-SA" sz="1800" dirty="0" smtClean="0"/>
              <a:t>العمولات</a:t>
            </a:r>
            <a:endParaRPr lang="ar-SA" sz="1800" dirty="0"/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504 – الأعمال المتعارضة.</a:t>
            </a:r>
          </a:p>
          <a:p>
            <a:pPr lvl="1"/>
            <a:r>
              <a:rPr lang="ar-SA" sz="1800" dirty="0" smtClean="0"/>
              <a:t>القاعدة </a:t>
            </a:r>
            <a:r>
              <a:rPr lang="ar-SA" sz="1800" dirty="0"/>
              <a:t>505 – </a:t>
            </a:r>
            <a:r>
              <a:rPr lang="ar-SA" sz="1800" dirty="0" smtClean="0"/>
              <a:t>الشكل التنظيمي و الاسم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63916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المسئوليات </a:t>
            </a:r>
            <a:r>
              <a:rPr lang="ar-SA" sz="4800" dirty="0" smtClean="0">
                <a:effectLst/>
              </a:rPr>
              <a:t>الأخرى</a:t>
            </a:r>
            <a:br>
              <a:rPr lang="ar-SA" sz="4800" dirty="0" smtClean="0">
                <a:effectLst/>
              </a:rPr>
            </a:b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/>
          </a:bodyPr>
          <a:lstStyle/>
          <a:p>
            <a:r>
              <a:rPr lang="ar-SA" sz="2800" b="1" dirty="0"/>
              <a:t>القاعدة 501 – التصرفات الضارة بالمهنه </a:t>
            </a:r>
            <a:endParaRPr lang="ar-SA" sz="2800" b="1" dirty="0" smtClean="0"/>
          </a:p>
          <a:p>
            <a:pPr lvl="1"/>
            <a:r>
              <a:rPr lang="ar-SA" sz="1800" dirty="0" smtClean="0"/>
              <a:t> </a:t>
            </a:r>
            <a:r>
              <a:rPr lang="ar-SA" sz="1800" dirty="0"/>
              <a:t>لا </a:t>
            </a:r>
            <a:r>
              <a:rPr lang="ar-SA" sz="1800" dirty="0" smtClean="0"/>
              <a:t>يجب </a:t>
            </a:r>
            <a:r>
              <a:rPr lang="ar-SA" sz="1800" dirty="0"/>
              <a:t>للمراجع أن يرتكب أي </a:t>
            </a:r>
            <a:r>
              <a:rPr lang="ar-SA" sz="1800" dirty="0" smtClean="0"/>
              <a:t>تصرفات تضر بسمعة المهنة </a:t>
            </a:r>
          </a:p>
          <a:p>
            <a:pPr lvl="2"/>
            <a:r>
              <a:rPr lang="ar-SA" sz="1800" dirty="0" smtClean="0"/>
              <a:t>الاحتفاظ بسجلات العميل بعد طلبه لها</a:t>
            </a:r>
            <a:endParaRPr lang="ar-SA" sz="1800" dirty="0"/>
          </a:p>
          <a:p>
            <a:pPr lvl="2"/>
            <a:r>
              <a:rPr lang="ar-SA" sz="1800" dirty="0" smtClean="0"/>
              <a:t>تمييز </a:t>
            </a:r>
            <a:r>
              <a:rPr lang="ar-SA" sz="1800" dirty="0"/>
              <a:t>مبني على الجنس أو اللون أو العقيدة أو النوع أو السن </a:t>
            </a:r>
            <a:r>
              <a:rPr lang="ar-SA" sz="1800" dirty="0" smtClean="0"/>
              <a:t>أو الجنسية </a:t>
            </a:r>
            <a:r>
              <a:rPr lang="ar-SA" sz="1800" dirty="0"/>
              <a:t>الأصلية في التعيين أو الترقية أو </a:t>
            </a:r>
            <a:r>
              <a:rPr lang="ar-SA" sz="1800" dirty="0" smtClean="0"/>
              <a:t>المرتبات</a:t>
            </a:r>
          </a:p>
          <a:p>
            <a:pPr lvl="1"/>
            <a:r>
              <a:rPr lang="ar-SA" sz="1800" dirty="0" smtClean="0"/>
              <a:t>في حالة الانتهاك و الادانه من قبل المحكمة تشطب عضوية الممارس من المعهد الامريكي للمحاسبين بدون جلسة استماع</a:t>
            </a:r>
          </a:p>
          <a:p>
            <a:r>
              <a:rPr lang="ar-SA" b="1" dirty="0"/>
              <a:t>القاعدة 502 – الإعلان ووسائل اجتذاب العملاء </a:t>
            </a:r>
            <a:r>
              <a:rPr lang="ar-SA" b="1" dirty="0" smtClean="0"/>
              <a:t>الأخرى</a:t>
            </a:r>
          </a:p>
          <a:p>
            <a:pPr lvl="1"/>
            <a:r>
              <a:rPr lang="ar-SA" dirty="0" smtClean="0"/>
              <a:t>يحظر </a:t>
            </a:r>
            <a:r>
              <a:rPr lang="ar-SA" dirty="0"/>
              <a:t>على المراجع </a:t>
            </a:r>
            <a:r>
              <a:rPr lang="ar-SA" dirty="0" smtClean="0"/>
              <a:t>ان يعمل على اجتذاب العملاء عن </a:t>
            </a:r>
            <a:r>
              <a:rPr lang="ar-SA" dirty="0"/>
              <a:t>طريق </a:t>
            </a:r>
            <a:r>
              <a:rPr lang="ar-SA" dirty="0" smtClean="0"/>
              <a:t>الإعلان بطرق غيرصحيحة </a:t>
            </a:r>
            <a:r>
              <a:rPr lang="ar-SA" dirty="0"/>
              <a:t>أو مضللة واحتيالية  </a:t>
            </a:r>
            <a:r>
              <a:rPr lang="ar-SA" dirty="0" smtClean="0"/>
              <a:t>مخلة </a:t>
            </a:r>
            <a:r>
              <a:rPr lang="ar-SA" dirty="0"/>
              <a:t>بآداب وسلوك </a:t>
            </a:r>
            <a:r>
              <a:rPr lang="ar-SA" dirty="0" smtClean="0"/>
              <a:t>المهنة </a:t>
            </a:r>
          </a:p>
          <a:p>
            <a:pPr lvl="3"/>
            <a:r>
              <a:rPr lang="ar-SA" dirty="0" smtClean="0"/>
              <a:t>التحرش , الالحاح و الاكراه</a:t>
            </a:r>
          </a:p>
          <a:p>
            <a:pPr lvl="1"/>
            <a:r>
              <a:rPr lang="ar-SA" dirty="0" smtClean="0"/>
              <a:t>للمراجع الإعلان </a:t>
            </a:r>
            <a:r>
              <a:rPr lang="ar-SA" dirty="0"/>
              <a:t>عن نفسه أو مكتب </a:t>
            </a:r>
            <a:r>
              <a:rPr lang="ar-SA" dirty="0" smtClean="0"/>
              <a:t>المراجعة بالإعلانات </a:t>
            </a:r>
            <a:r>
              <a:rPr lang="ar-SA" dirty="0"/>
              <a:t>الإخبارية </a:t>
            </a:r>
            <a:r>
              <a:rPr lang="ar-SA" dirty="0" smtClean="0"/>
              <a:t>الموضوعية</a:t>
            </a:r>
          </a:p>
          <a:p>
            <a:pPr lvl="2"/>
            <a:r>
              <a:rPr lang="ar-SA" dirty="0"/>
              <a:t>معلومات عن المراجع </a:t>
            </a:r>
            <a:r>
              <a:rPr lang="ar-SA" dirty="0" smtClean="0"/>
              <a:t>وعن شركته المهنية</a:t>
            </a:r>
          </a:p>
          <a:p>
            <a:pPr lvl="2"/>
            <a:r>
              <a:rPr lang="ar-SA" dirty="0" smtClean="0"/>
              <a:t>أسماء المراجعين, مستوى تعليمهم , أوقات العمل </a:t>
            </a:r>
          </a:p>
          <a:p>
            <a:pPr lvl="2"/>
            <a:r>
              <a:rPr lang="ar-SA" dirty="0" smtClean="0"/>
              <a:t> طبيعة الخدمات </a:t>
            </a:r>
            <a:r>
              <a:rPr lang="ar-SA" dirty="0"/>
              <a:t>التي يقدمها </a:t>
            </a:r>
            <a:r>
              <a:rPr lang="ar-SA" dirty="0" smtClean="0"/>
              <a:t>المكتب</a:t>
            </a:r>
            <a:r>
              <a:rPr lang="ar-SA" dirty="0"/>
              <a:t> </a:t>
            </a:r>
          </a:p>
          <a:p>
            <a:pPr lvl="2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1787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المسئوليات </a:t>
            </a:r>
            <a:r>
              <a:rPr lang="ar-SA" sz="4800" dirty="0" smtClean="0">
                <a:effectLst/>
              </a:rPr>
              <a:t>الأخرى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/>
              <a:t>القاعدة </a:t>
            </a:r>
            <a:r>
              <a:rPr lang="ar-SA" sz="2800" b="1" dirty="0"/>
              <a:t>503 -</a:t>
            </a:r>
            <a:r>
              <a:rPr lang="ar-SA" sz="2800" b="1" dirty="0" smtClean="0"/>
              <a:t>العمولات</a:t>
            </a:r>
            <a:endParaRPr lang="ar-SA" sz="2800" dirty="0"/>
          </a:p>
          <a:p>
            <a:pPr lvl="1"/>
            <a:r>
              <a:rPr lang="ar-SA" sz="1800" dirty="0" smtClean="0"/>
              <a:t> </a:t>
            </a:r>
            <a:r>
              <a:rPr lang="ar-SA" sz="1800" dirty="0"/>
              <a:t>لا يجوز للمراجع دفع عمولات للحصول على عمل من أعمال </a:t>
            </a:r>
            <a:r>
              <a:rPr lang="ar-SA" sz="1800" dirty="0" smtClean="0"/>
              <a:t>المهنة أو </a:t>
            </a:r>
            <a:r>
              <a:rPr lang="ar-SA" sz="1800" dirty="0"/>
              <a:t>قبول هدايا له أو لأحد مساعديه.</a:t>
            </a:r>
          </a:p>
          <a:p>
            <a:pPr lvl="1"/>
            <a:r>
              <a:rPr lang="ar-SA" sz="1800" dirty="0" smtClean="0"/>
              <a:t>لا </a:t>
            </a:r>
            <a:r>
              <a:rPr lang="ar-SA" sz="1800" dirty="0"/>
              <a:t>يجوز </a:t>
            </a:r>
            <a:r>
              <a:rPr lang="ar-SA" sz="1800" dirty="0" smtClean="0"/>
              <a:t>له </a:t>
            </a:r>
            <a:r>
              <a:rPr lang="ar-SA" sz="1800" dirty="0"/>
              <a:t>قبول عمولات نظير نصحه للغير بشراء منتجات </a:t>
            </a:r>
            <a:r>
              <a:rPr lang="ar-SA" sz="1800" dirty="0" smtClean="0"/>
              <a:t>أحد عملائه.</a:t>
            </a:r>
          </a:p>
          <a:p>
            <a:r>
              <a:rPr lang="ar-SA" sz="2800" b="1" dirty="0"/>
              <a:t>القاعدة 504 -الأعمال </a:t>
            </a:r>
            <a:r>
              <a:rPr lang="ar-SA" sz="2800" b="1" dirty="0" smtClean="0"/>
              <a:t>المتعارضة</a:t>
            </a:r>
          </a:p>
          <a:p>
            <a:pPr lvl="1"/>
            <a:r>
              <a:rPr lang="ar-SA" sz="1800" dirty="0"/>
              <a:t>لا يجوز للمراجع </a:t>
            </a:r>
            <a:r>
              <a:rPr lang="ar-SA" sz="1800" dirty="0" smtClean="0"/>
              <a:t>الممارس الجمع </a:t>
            </a:r>
            <a:r>
              <a:rPr lang="ar-SA" sz="1800" dirty="0"/>
              <a:t>بين مهنة </a:t>
            </a:r>
            <a:r>
              <a:rPr lang="ar-SA" sz="1800" dirty="0" smtClean="0"/>
              <a:t>المراجعة وأي </a:t>
            </a:r>
            <a:r>
              <a:rPr lang="ar-SA" sz="1800" dirty="0"/>
              <a:t>مهنة أخرى تؤدي إلى خلق تضارب في المصالح عند </a:t>
            </a:r>
            <a:r>
              <a:rPr lang="ar-SA" sz="1800" dirty="0" smtClean="0"/>
              <a:t>تأديته لخدماته </a:t>
            </a:r>
            <a:r>
              <a:rPr lang="ar-SA" sz="1800" dirty="0"/>
              <a:t>المهنية</a:t>
            </a:r>
            <a:endParaRPr lang="ar-SA" sz="1800" dirty="0" smtClean="0"/>
          </a:p>
          <a:p>
            <a:pPr lvl="2"/>
            <a:r>
              <a:rPr lang="ar-SA" sz="1800" dirty="0" smtClean="0"/>
              <a:t>قيام </a:t>
            </a:r>
            <a:r>
              <a:rPr lang="ar-SA" sz="1800" dirty="0"/>
              <a:t>المراجع </a:t>
            </a:r>
            <a:r>
              <a:rPr lang="ar-SA" sz="1800" dirty="0" smtClean="0"/>
              <a:t>بالجمع بين </a:t>
            </a:r>
            <a:r>
              <a:rPr lang="ar-SA" sz="1800" dirty="0"/>
              <a:t>مهنة المراجعة ومهنة </a:t>
            </a:r>
            <a:r>
              <a:rPr lang="ar-SA" sz="1800" dirty="0" smtClean="0"/>
              <a:t>المحاماة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4176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المسئوليات </a:t>
            </a:r>
            <a:r>
              <a:rPr lang="ar-SA" sz="4800" dirty="0" smtClean="0">
                <a:effectLst/>
              </a:rPr>
              <a:t>الأخرى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القاعدة 505 – الشكل التنظيمي و </a:t>
            </a:r>
            <a:r>
              <a:rPr lang="ar-SA" b="1" dirty="0" smtClean="0"/>
              <a:t>الاسم</a:t>
            </a:r>
          </a:p>
          <a:p>
            <a:pPr lvl="1"/>
            <a:r>
              <a:rPr lang="ar-SA" sz="1800" dirty="0" smtClean="0"/>
              <a:t>الشكل </a:t>
            </a:r>
            <a:r>
              <a:rPr lang="ar-SA" sz="1800" dirty="0"/>
              <a:t>القانوني للمكتب المراجعة والمحاسبة يمكن أن </a:t>
            </a:r>
            <a:r>
              <a:rPr lang="ar-SA" sz="1800" dirty="0" smtClean="0"/>
              <a:t>يأخذ اي شكل من الاشكال ال 6 للهيكل التنظيمي للمنشأة</a:t>
            </a:r>
            <a:endParaRPr lang="ar-SA" sz="1800" dirty="0"/>
          </a:p>
          <a:p>
            <a:pPr lvl="2"/>
            <a:r>
              <a:rPr lang="ar-SA" sz="1800" dirty="0" smtClean="0"/>
              <a:t>منشأة فردية</a:t>
            </a:r>
          </a:p>
          <a:p>
            <a:pPr lvl="2"/>
            <a:r>
              <a:rPr lang="ar-SA" sz="1800" dirty="0" smtClean="0"/>
              <a:t>شركة الاشخاص العامة </a:t>
            </a:r>
          </a:p>
          <a:p>
            <a:pPr lvl="2"/>
            <a:r>
              <a:rPr lang="ar-SA" sz="1800" dirty="0" smtClean="0"/>
              <a:t>شركة الاموال العامة</a:t>
            </a:r>
          </a:p>
          <a:p>
            <a:pPr lvl="2"/>
            <a:r>
              <a:rPr lang="ar-SA" sz="1800" dirty="0" smtClean="0"/>
              <a:t>الشركة ذات المسئولية المحدودة </a:t>
            </a:r>
          </a:p>
          <a:p>
            <a:pPr lvl="2"/>
            <a:r>
              <a:rPr lang="ar-SA" sz="1800" dirty="0" smtClean="0"/>
              <a:t>شركة الاموال المهنية </a:t>
            </a:r>
          </a:p>
          <a:p>
            <a:pPr lvl="2"/>
            <a:r>
              <a:rPr lang="ar-SA" sz="1800" dirty="0" smtClean="0"/>
              <a:t>شركة الاشخاص </a:t>
            </a:r>
            <a:r>
              <a:rPr lang="ar-SA" sz="1800" dirty="0"/>
              <a:t>ذات المسئولية المحدودة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52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لمراجعه مدخل متكامل – تأليف ألفين أرينز </a:t>
            </a:r>
            <a:r>
              <a:rPr lang="en-US" dirty="0" smtClean="0"/>
              <a:t>Alvin A. </a:t>
            </a:r>
            <a:r>
              <a:rPr lang="en-US" dirty="0" err="1" smtClean="0"/>
              <a:t>Arens</a:t>
            </a:r>
            <a:r>
              <a:rPr lang="ar-SA" dirty="0" smtClean="0"/>
              <a:t>  و جيمس لوبك </a:t>
            </a:r>
            <a:r>
              <a:rPr lang="en-US" dirty="0" smtClean="0"/>
              <a:t>James K. </a:t>
            </a:r>
            <a:r>
              <a:rPr lang="en-US" dirty="0" err="1" smtClean="0"/>
              <a:t>Loebbeck</a:t>
            </a:r>
            <a:r>
              <a:rPr lang="en-US" dirty="0" smtClean="0"/>
              <a:t> </a:t>
            </a:r>
            <a:r>
              <a:rPr lang="ar-SA" dirty="0" smtClean="0"/>
              <a:t> , ترجمه د. محمد الديسطي. دار المريخ للنشر </a:t>
            </a:r>
            <a:endParaRPr lang="en-US" dirty="0" smtClean="0"/>
          </a:p>
          <a:p>
            <a:pPr lvl="0"/>
            <a:r>
              <a:rPr lang="ar-SA" dirty="0" smtClean="0"/>
              <a:t>المراجعه  , المفاهيم و المعايير و الاجراءات. الدكتور مصطفى عيسى خضير.</a:t>
            </a:r>
            <a:endParaRPr lang="en-US" dirty="0" smtClean="0"/>
          </a:p>
          <a:p>
            <a:r>
              <a:rPr lang="ar-SA" dirty="0" smtClean="0"/>
              <a:t>ملخصات و ملاحظات أ. هناء المغامس , قسم المحاسبة , جامعه الملك سعود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6787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الأخلاقيات و التصرف المهني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الاخلاقيات </a:t>
            </a:r>
          </a:p>
          <a:p>
            <a:pPr lvl="1"/>
            <a:r>
              <a:rPr lang="ar-SA" sz="1800" dirty="0" smtClean="0"/>
              <a:t>هي مجموعه من المبادئ او القيم ممثلة في القوانيين , القواعد التنظيمية </a:t>
            </a:r>
            <a:r>
              <a:rPr lang="ar-SA" sz="1800" dirty="0"/>
              <a:t>,</a:t>
            </a:r>
            <a:r>
              <a:rPr lang="ar-SA" sz="1800" dirty="0" smtClean="0"/>
              <a:t> المواعظ الدينيه , مواثيق العمل للجماعات المهنية مثل المحاسبين و مواثيق السلوك في المنظمات المختلفه </a:t>
            </a:r>
          </a:p>
          <a:p>
            <a:pPr lvl="1"/>
            <a:r>
              <a:rPr lang="ar-SA" sz="1800" dirty="0" smtClean="0"/>
              <a:t>أمثلة عليها :</a:t>
            </a:r>
          </a:p>
          <a:p>
            <a:pPr lvl="2"/>
            <a:r>
              <a:rPr lang="ar-SA" sz="1800" dirty="0" smtClean="0"/>
              <a:t>الامانه , العدالة , الاستقامة , المسئولية , حفظ الوعد و الولاء</a:t>
            </a:r>
          </a:p>
          <a:p>
            <a:r>
              <a:rPr lang="ar-SA" sz="2800" dirty="0" smtClean="0"/>
              <a:t>التصرف المهني </a:t>
            </a:r>
            <a:endParaRPr lang="ar-SA" sz="2800" dirty="0"/>
          </a:p>
          <a:p>
            <a:pPr lvl="1"/>
            <a:r>
              <a:rPr lang="ar-SA" sz="1800" dirty="0" smtClean="0"/>
              <a:t>تحمل المسئولية عن اداء العمل الجيد وفقا لمقومات لا تتعلق فقط بالقوانيين و القواعد انما الى مدى ابعد لتحقيق الرضا عن النفس </a:t>
            </a:r>
          </a:p>
          <a:p>
            <a:pPr marL="457200" lvl="1" indent="0">
              <a:buNone/>
            </a:pPr>
            <a:endParaRPr lang="ar-SA" sz="1800" dirty="0" smtClean="0"/>
          </a:p>
          <a:p>
            <a:r>
              <a:rPr lang="ar-SA" sz="2600" dirty="0" smtClean="0"/>
              <a:t>ما الفرق </a:t>
            </a:r>
            <a:r>
              <a:rPr lang="ar-SA" sz="2600" dirty="0"/>
              <a:t>بين منشات المحاسبة و المهنيين </a:t>
            </a:r>
            <a:r>
              <a:rPr lang="ar-SA" sz="2600" dirty="0" smtClean="0"/>
              <a:t>الاخرين </a:t>
            </a:r>
            <a:endParaRPr lang="ar-SA" sz="2600" dirty="0"/>
          </a:p>
          <a:p>
            <a:pPr lv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5130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600200"/>
          </a:xfrm>
        </p:spPr>
        <p:txBody>
          <a:bodyPr>
            <a:noAutofit/>
          </a:bodyPr>
          <a:lstStyle/>
          <a:p>
            <a:r>
              <a:rPr lang="ar-SA" sz="4000" dirty="0" smtClean="0"/>
              <a:t>ميثاق السلوك المهني</a:t>
            </a:r>
            <a:br>
              <a:rPr lang="ar-SA" sz="4000" dirty="0" smtClean="0"/>
            </a:br>
            <a:r>
              <a:rPr lang="ar-SA" sz="4000" dirty="0" smtClean="0"/>
              <a:t> </a:t>
            </a:r>
            <a:r>
              <a:rPr lang="en-US" sz="4000" dirty="0" smtClean="0"/>
              <a:t>Principles of professional conduct  </a:t>
            </a:r>
            <a:r>
              <a:rPr lang="ar-SA" sz="4000" dirty="0" smtClean="0"/>
              <a:t>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09939"/>
          </a:xfrm>
        </p:spPr>
        <p:txBody>
          <a:bodyPr>
            <a:normAutofit/>
          </a:bodyPr>
          <a:lstStyle/>
          <a:p>
            <a:r>
              <a:rPr lang="ar-SA" dirty="0" smtClean="0"/>
              <a:t>هو عبارة عن لائحة تضم عددا من العبارات العامة عن السلوكيات المثالية او </a:t>
            </a:r>
            <a:r>
              <a:rPr lang="ar-SA" dirty="0"/>
              <a:t>قواعد </a:t>
            </a:r>
            <a:r>
              <a:rPr lang="ar-SA" dirty="0" smtClean="0"/>
              <a:t>تحدد السلوك الغير مقبول</a:t>
            </a:r>
            <a:endParaRPr lang="ar-SA" dirty="0"/>
          </a:p>
          <a:p>
            <a:r>
              <a:rPr lang="ar-SA" dirty="0" smtClean="0"/>
              <a:t>يصدرعن </a:t>
            </a:r>
            <a:r>
              <a:rPr lang="ar-SA" dirty="0"/>
              <a:t>مجمع المحاسبين </a:t>
            </a:r>
            <a:r>
              <a:rPr lang="ar-SA" dirty="0" smtClean="0"/>
              <a:t>القانونيين الأمريكي  </a:t>
            </a:r>
            <a:r>
              <a:rPr lang="en-US" dirty="0" smtClean="0"/>
              <a:t>AICPA</a:t>
            </a:r>
            <a:endParaRPr lang="ar-SA" dirty="0" smtClean="0"/>
          </a:p>
          <a:p>
            <a:r>
              <a:rPr lang="ar-SA" dirty="0" smtClean="0"/>
              <a:t>يشمل اربعه اجزاء :</a:t>
            </a:r>
          </a:p>
          <a:p>
            <a:pPr lvl="1"/>
            <a:r>
              <a:rPr lang="ar-SA" dirty="0" smtClean="0"/>
              <a:t>المبادئ </a:t>
            </a:r>
          </a:p>
          <a:p>
            <a:pPr lvl="1"/>
            <a:r>
              <a:rPr lang="ar-SA" dirty="0" smtClean="0"/>
              <a:t>قواعد السلوك </a:t>
            </a:r>
          </a:p>
          <a:p>
            <a:pPr lvl="1"/>
            <a:r>
              <a:rPr lang="ar-SA" dirty="0" smtClean="0"/>
              <a:t>التفسيرات </a:t>
            </a:r>
          </a:p>
          <a:p>
            <a:pPr lvl="1"/>
            <a:r>
              <a:rPr lang="ar-SA" dirty="0" smtClean="0"/>
              <a:t>القواعد و الاحكام الاخلاقية الصادرة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180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أولا : المبادئ الاخلاقية </a:t>
            </a:r>
            <a:r>
              <a:rPr lang="en-US" sz="4800" dirty="0" smtClean="0">
                <a:effectLst/>
              </a:rPr>
              <a:t> Ethical Principals 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هي معايير مثالية عن السلوك الاخلاقي في شكل مصطلحات فلسفية</a:t>
            </a:r>
          </a:p>
          <a:p>
            <a:pPr lvl="1"/>
            <a:r>
              <a:rPr lang="ar-SA" sz="1800" dirty="0" smtClean="0"/>
              <a:t>غير </a:t>
            </a:r>
            <a:r>
              <a:rPr lang="ar-SA" sz="1800" dirty="0"/>
              <a:t>ملزمة للأعضاء إنما يُسترشد </a:t>
            </a:r>
            <a:r>
              <a:rPr lang="ar-SA" sz="1800" dirty="0" smtClean="0"/>
              <a:t>بها</a:t>
            </a:r>
          </a:p>
          <a:p>
            <a:r>
              <a:rPr lang="ar-SA" sz="2800" dirty="0" smtClean="0"/>
              <a:t>تشمل ستة مبادئ :</a:t>
            </a:r>
          </a:p>
          <a:p>
            <a:pPr lvl="1"/>
            <a:r>
              <a:rPr lang="ar-SA" sz="1800" dirty="0" smtClean="0"/>
              <a:t>المسئوليات </a:t>
            </a:r>
          </a:p>
          <a:p>
            <a:pPr lvl="1"/>
            <a:r>
              <a:rPr lang="ar-SA" sz="1800" dirty="0" smtClean="0"/>
              <a:t>الصالح العام </a:t>
            </a:r>
          </a:p>
          <a:p>
            <a:pPr lvl="1"/>
            <a:r>
              <a:rPr lang="ar-SA" sz="1800" dirty="0" smtClean="0"/>
              <a:t>الاستقامة </a:t>
            </a:r>
          </a:p>
          <a:p>
            <a:pPr lvl="1"/>
            <a:r>
              <a:rPr lang="ar-SA" sz="1800" dirty="0" smtClean="0"/>
              <a:t>الموضوعية و الحياد</a:t>
            </a:r>
          </a:p>
          <a:p>
            <a:pPr lvl="1"/>
            <a:r>
              <a:rPr lang="ar-SA" sz="1800" dirty="0" smtClean="0"/>
              <a:t>العناية المهنية </a:t>
            </a:r>
          </a:p>
          <a:p>
            <a:pPr lvl="1"/>
            <a:r>
              <a:rPr lang="ar-SA" sz="1800" dirty="0" smtClean="0"/>
              <a:t>مجال و طبيعة الخدمة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9427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/>
              </a:rPr>
              <a:t>القسم الثاني: قواعد السلوك</a:t>
            </a:r>
            <a:r>
              <a:rPr lang="ar-SA" sz="4800" dirty="0">
                <a:effectLst/>
              </a:rPr>
              <a:t> </a:t>
            </a:r>
            <a:r>
              <a:rPr lang="en-US" sz="4800" dirty="0" smtClean="0">
                <a:effectLst/>
              </a:rPr>
              <a:t> Rules of Conduct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مجموعة من القواعد يجب أن يلتزم بها المراجع في سلوكه عند أداءه للمراجعة </a:t>
            </a:r>
          </a:p>
          <a:p>
            <a:pPr lvl="1"/>
            <a:r>
              <a:rPr lang="ar-SA" sz="1800" dirty="0" smtClean="0"/>
              <a:t>قابلة للالزام للمراجع</a:t>
            </a:r>
          </a:p>
          <a:p>
            <a:pPr lvl="1"/>
            <a:r>
              <a:rPr lang="ar-SA" sz="1800" dirty="0" smtClean="0"/>
              <a:t>تشمل القواعد التالية : </a:t>
            </a:r>
          </a:p>
          <a:p>
            <a:pPr lvl="3"/>
            <a:r>
              <a:rPr lang="ar-SA" sz="1800" dirty="0" smtClean="0"/>
              <a:t>الحياد</a:t>
            </a:r>
          </a:p>
          <a:p>
            <a:pPr lvl="3"/>
            <a:r>
              <a:rPr lang="ar-SA" sz="1800" dirty="0" smtClean="0"/>
              <a:t>الاستقامة و الموضوعيه</a:t>
            </a:r>
          </a:p>
          <a:p>
            <a:pPr lvl="3"/>
            <a:r>
              <a:rPr lang="ar-SA" sz="1800" dirty="0" smtClean="0"/>
              <a:t>الالتزام بالمعايير </a:t>
            </a:r>
          </a:p>
          <a:p>
            <a:pPr lvl="3"/>
            <a:r>
              <a:rPr lang="ar-SA" sz="1800" dirty="0" smtClean="0"/>
              <a:t>المبادئ المحاسبية </a:t>
            </a:r>
          </a:p>
          <a:p>
            <a:pPr lvl="3"/>
            <a:r>
              <a:rPr lang="ar-SA" sz="1800" dirty="0" smtClean="0"/>
              <a:t>المعلومات السرية للعميل</a:t>
            </a:r>
          </a:p>
          <a:p>
            <a:pPr lvl="3"/>
            <a:r>
              <a:rPr lang="ar-SA" sz="1800" dirty="0" smtClean="0"/>
              <a:t>الاتعاب المشروطة</a:t>
            </a:r>
          </a:p>
          <a:p>
            <a:pPr lvl="3"/>
            <a:r>
              <a:rPr lang="ar-SA" sz="1800" dirty="0" smtClean="0"/>
              <a:t>التصرفات الضارة بالسمعه</a:t>
            </a:r>
          </a:p>
          <a:p>
            <a:pPr lvl="3"/>
            <a:r>
              <a:rPr lang="ar-SA" sz="1800" dirty="0" smtClean="0"/>
              <a:t>الاعلان و الترويج</a:t>
            </a:r>
          </a:p>
          <a:p>
            <a:pPr lvl="3"/>
            <a:r>
              <a:rPr lang="ar-SA" sz="1800" dirty="0" smtClean="0"/>
              <a:t>العمولات و الاتعاب من عمليات متبادلة </a:t>
            </a:r>
          </a:p>
          <a:p>
            <a:pPr lvl="3"/>
            <a:r>
              <a:rPr lang="ar-SA" sz="1800" dirty="0" smtClean="0"/>
              <a:t>شكل و اسم المنظمة</a:t>
            </a:r>
          </a:p>
        </p:txBody>
      </p:sp>
    </p:spTree>
    <p:extLst>
      <p:ext uri="{BB962C8B-B14F-4D97-AF65-F5344CB8AC3E}">
        <p14:creationId xmlns:p14="http://schemas.microsoft.com/office/powerpoint/2010/main" val="16606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effectLst/>
              </a:rPr>
              <a:t>القسم الثالث و الرابع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القسم الثالث : تفسيرات قواعد السلوك </a:t>
            </a:r>
            <a:endParaRPr lang="ar-SA" dirty="0" smtClean="0"/>
          </a:p>
          <a:p>
            <a:pPr lvl="1"/>
            <a:r>
              <a:rPr lang="ar-SA" dirty="0" smtClean="0"/>
              <a:t>تفسيرات منشورة لقواعد السلوك عندما تثار أسئلة متكررة من الممارسين عن قاعدة محددة</a:t>
            </a:r>
            <a:endParaRPr lang="ar-SA" dirty="0"/>
          </a:p>
          <a:p>
            <a:pPr lvl="1"/>
            <a:r>
              <a:rPr lang="ar-SA" dirty="0" smtClean="0"/>
              <a:t>غير قابلة رسميا للالزام و لكن صعب الخروج عنها</a:t>
            </a:r>
          </a:p>
          <a:p>
            <a:pPr lvl="2"/>
            <a:r>
              <a:rPr lang="ar-SA" dirty="0" smtClean="0"/>
              <a:t>اذا حدث .. يبرر الممارس السبب في جلسة استماع نظامية</a:t>
            </a:r>
          </a:p>
          <a:p>
            <a:r>
              <a:rPr lang="ar-SA" dirty="0" smtClean="0"/>
              <a:t>القسم الرابع : القواعد و الاحكام الاخلاقية الصادرة </a:t>
            </a:r>
          </a:p>
          <a:p>
            <a:pPr lvl="1"/>
            <a:r>
              <a:rPr lang="ar-SA" dirty="0" smtClean="0"/>
              <a:t>شرح صادر عن اللجنة التنفيذية لقسم السلوك المهني </a:t>
            </a:r>
            <a:r>
              <a:rPr lang="ar-SA" dirty="0" smtClean="0"/>
              <a:t>لحالات واقعية محددة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103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effectLst/>
              </a:rPr>
              <a:t> </a:t>
            </a:r>
            <a:r>
              <a:rPr lang="ar-SA" sz="4800" dirty="0" smtClean="0">
                <a:effectLst/>
              </a:rPr>
              <a:t>قواعد السلوك </a:t>
            </a:r>
            <a:r>
              <a:rPr lang="ar-SA" sz="4800" dirty="0" smtClean="0">
                <a:effectLst/>
              </a:rPr>
              <a:t/>
            </a:r>
            <a:br>
              <a:rPr lang="ar-SA" sz="4800" dirty="0" smtClean="0">
                <a:effectLst/>
              </a:rPr>
            </a:br>
            <a:r>
              <a:rPr lang="ar-SA" sz="4800" dirty="0" smtClean="0">
                <a:effectLst/>
              </a:rPr>
              <a:t> </a:t>
            </a:r>
            <a:r>
              <a:rPr lang="ar-SA" sz="4800" dirty="0" smtClean="0">
                <a:effectLst/>
              </a:rPr>
              <a:t>الاستقلال </a:t>
            </a:r>
            <a:r>
              <a:rPr lang="ar-SA" sz="4800" dirty="0">
                <a:effectLst/>
              </a:rPr>
              <a:t>و </a:t>
            </a:r>
            <a:r>
              <a:rPr lang="ar-SA" sz="4800" dirty="0" smtClean="0">
                <a:effectLst/>
              </a:rPr>
              <a:t>الحياد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 smtClean="0"/>
              <a:t>القاعدة  101 - الاستقلال و الحياد</a:t>
            </a:r>
            <a:endParaRPr lang="ar-SA" sz="2800" b="1" dirty="0"/>
          </a:p>
          <a:p>
            <a:r>
              <a:rPr lang="ar-SA" dirty="0" smtClean="0"/>
              <a:t>يجب ان يكون العضو الذي يعمل في مجال الممارسة العامه محايدا أثناء تقديم الخدمات المهنية كما ورد في متطلبات المعايير المنشورة المعدة بواسطة الاجهزة التي يحددها المجلس </a:t>
            </a:r>
          </a:p>
          <a:p>
            <a:pPr lvl="1"/>
            <a:r>
              <a:rPr lang="ar-SA" dirty="0" smtClean="0"/>
              <a:t>الاستقلال </a:t>
            </a:r>
            <a:r>
              <a:rPr lang="ar-SA" dirty="0"/>
              <a:t>هو قدرة المراجع على إبداء </a:t>
            </a:r>
            <a:r>
              <a:rPr lang="ar-SA" dirty="0" smtClean="0"/>
              <a:t>وجهة نظر غير متحيزة خلال اداء الاختبارات  المراجعه , تقييم النتائج و اصدار تقرير المراجعه</a:t>
            </a:r>
          </a:p>
          <a:p>
            <a:r>
              <a:rPr lang="ar-SA" dirty="0" smtClean="0"/>
              <a:t>يكون تحقيق الحياد من جهتين :</a:t>
            </a:r>
          </a:p>
          <a:p>
            <a:pPr lvl="1"/>
            <a:r>
              <a:rPr lang="ar-SA" dirty="0" smtClean="0"/>
              <a:t>الحياد في الواقع </a:t>
            </a:r>
          </a:p>
          <a:p>
            <a:pPr lvl="1"/>
            <a:r>
              <a:rPr lang="ar-SA" dirty="0" smtClean="0"/>
              <a:t>الحياد في المظهر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22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effectLst/>
              </a:rPr>
              <a:t>الاستقلال و </a:t>
            </a:r>
            <a:r>
              <a:rPr lang="ar-SA" sz="4800" dirty="0" smtClean="0">
                <a:effectLst/>
              </a:rPr>
              <a:t>الحياد</a:t>
            </a:r>
            <a:endParaRPr lang="ar-SA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ar-SA" b="1" dirty="0" smtClean="0"/>
              <a:t>الحياد في الواقع او الاستقلال الذهني </a:t>
            </a:r>
          </a:p>
          <a:p>
            <a:pPr lvl="1"/>
            <a:r>
              <a:rPr lang="ar-SA" sz="1800" dirty="0" smtClean="0"/>
              <a:t>وهو ان يتمكن المراجع من ابداء رأيه بحريه خلال جميع مراحل المراجعه</a:t>
            </a:r>
          </a:p>
          <a:p>
            <a:r>
              <a:rPr lang="ar-SA" b="1" dirty="0" smtClean="0"/>
              <a:t>الحياد في المظهر او الاستقلال الفعلي</a:t>
            </a:r>
          </a:p>
          <a:p>
            <a:pPr lvl="1"/>
            <a:r>
              <a:rPr lang="ar-SA" sz="1800" dirty="0" smtClean="0"/>
              <a:t>يعني عدم ارتباط المراجع بأي مصالح مادية أو غير مادية تؤدي الى حالة من حالات تعارض المصالح</a:t>
            </a:r>
          </a:p>
          <a:p>
            <a:pPr lvl="1"/>
            <a:r>
              <a:rPr lang="ar-SA" sz="1800" dirty="0" smtClean="0"/>
              <a:t> يجب أن يتأكد المراجع من عدم وجود أي تعارض في المصالح بينه وبين المنشأة التي يراجع حساباتها . </a:t>
            </a:r>
          </a:p>
          <a:p>
            <a:pPr lvl="2"/>
            <a:r>
              <a:rPr lang="ar-SA" sz="1800" dirty="0" smtClean="0"/>
              <a:t>مثال الحصول </a:t>
            </a:r>
            <a:r>
              <a:rPr lang="ar-SA" sz="1800" dirty="0" smtClean="0"/>
              <a:t>على قروض من المشروع الذي يراجع حساباته</a:t>
            </a:r>
          </a:p>
          <a:p>
            <a:pPr lvl="1"/>
            <a:endParaRPr lang="ar-SA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76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8071</TotalTime>
  <Words>1862</Words>
  <Application>Microsoft Office PowerPoint</Application>
  <PresentationFormat>On-screen Show (4:3)</PresentationFormat>
  <Paragraphs>237</Paragraphs>
  <Slides>28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Executive</vt:lpstr>
      <vt:lpstr>قواعد السلوك المهني</vt:lpstr>
      <vt:lpstr>الأجندة </vt:lpstr>
      <vt:lpstr>الأخلاقيات و التصرف المهني</vt:lpstr>
      <vt:lpstr>ميثاق السلوك المهني  Principles of professional conduct   </vt:lpstr>
      <vt:lpstr>أولا : المبادئ الاخلاقية  Ethical Principals </vt:lpstr>
      <vt:lpstr>القسم الثاني: قواعد السلوك  Rules of Conduct</vt:lpstr>
      <vt:lpstr>القسم الثالث و الرابع</vt:lpstr>
      <vt:lpstr> قواعد السلوك   الاستقلال و الحياد</vt:lpstr>
      <vt:lpstr>الاستقلال و الحياد</vt:lpstr>
      <vt:lpstr>حالات الاستقلال و الحياد</vt:lpstr>
      <vt:lpstr>حالات الاستقلال و الحياد</vt:lpstr>
      <vt:lpstr>حالات الاستقلال و الحياد</vt:lpstr>
      <vt:lpstr>حالات الاستقلال و الحياد</vt:lpstr>
      <vt:lpstr>حالات الاستقلال و الحياد</vt:lpstr>
      <vt:lpstr>الاستقامة والموضوعية</vt:lpstr>
      <vt:lpstr>المعايير الفنية</vt:lpstr>
      <vt:lpstr>المعايير الفنية</vt:lpstr>
      <vt:lpstr> المعايير الفنية</vt:lpstr>
      <vt:lpstr>المسئولية تجاه العملاء</vt:lpstr>
      <vt:lpstr> المسئولية تجاه العملاء</vt:lpstr>
      <vt:lpstr> المسئولية تجاه العملاء</vt:lpstr>
      <vt:lpstr> المسئولية تجاه العملاء</vt:lpstr>
      <vt:lpstr>المسئولية تجاه الزملاء</vt:lpstr>
      <vt:lpstr>المسئوليات الأخرى</vt:lpstr>
      <vt:lpstr>المسئوليات الأخرى </vt:lpstr>
      <vt:lpstr>المسئوليات الأخرى</vt:lpstr>
      <vt:lpstr>المسئوليات الأخرى</vt:lpstr>
      <vt:lpstr>المصادر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الاستقلال وقواعد السلوك المهني</dc:title>
  <dc:creator>kayan albalawi</dc:creator>
  <cp:lastModifiedBy>kayan albalawi</cp:lastModifiedBy>
  <cp:revision>150</cp:revision>
  <dcterms:created xsi:type="dcterms:W3CDTF">2013-09-17T15:18:52Z</dcterms:created>
  <dcterms:modified xsi:type="dcterms:W3CDTF">2014-10-18T14:03:45Z</dcterms:modified>
</cp:coreProperties>
</file>