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48" d="100"/>
          <a:sy n="48" d="100"/>
        </p:scale>
        <p:origin x="-99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A8D286-4BE7-499F-8DF2-F5F39F6A4BC5}" type="datetimeFigureOut">
              <a:rPr lang="ar-SA" smtClean="0"/>
              <a:pPr/>
              <a:t>02/11/1432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6FFA21-B731-4940-B2A2-A280FA856CE8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3568" y="404664"/>
            <a:ext cx="7772400" cy="1470025"/>
          </a:xfrm>
        </p:spPr>
        <p:txBody>
          <a:bodyPr/>
          <a:lstStyle/>
          <a:p>
            <a:r>
              <a:rPr lang="ar-SA" b="1" dirty="0"/>
              <a:t>الفصل الخامس عشر ( المحاسبة في المنشآت الصناعية)</a:t>
            </a: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683568" y="2060848"/>
            <a:ext cx="7992888" cy="4320480"/>
          </a:xfrm>
        </p:spPr>
        <p:txBody>
          <a:bodyPr/>
          <a:lstStyle/>
          <a:p>
            <a:r>
              <a:rPr lang="ar-SA" sz="2800" dirty="0">
                <a:solidFill>
                  <a:schemeClr val="tx1"/>
                </a:solidFill>
              </a:rPr>
              <a:t>في هذا الفصل سوف يتم التركيز على </a:t>
            </a:r>
            <a:r>
              <a:rPr lang="ar-SA" sz="2800" b="1" dirty="0">
                <a:solidFill>
                  <a:schemeClr val="tx1"/>
                </a:solidFill>
              </a:rPr>
              <a:t>المحاسبة في المنشآت الصناعية بخلاف الفصول الأخرى التي تناولت المحاسبة في المنشآت التجارية أو منشآت الخدمات لذا لابد من التفريق </a:t>
            </a:r>
            <a:r>
              <a:rPr lang="ar-SA" b="1" dirty="0">
                <a:solidFill>
                  <a:schemeClr val="tx1"/>
                </a:solidFill>
              </a:rPr>
              <a:t>بينهما</a:t>
            </a:r>
            <a:r>
              <a:rPr lang="ar-SA" b="1" dirty="0" smtClean="0"/>
              <a:t>:</a:t>
            </a:r>
          </a:p>
          <a:p>
            <a:pPr algn="r"/>
            <a:r>
              <a:rPr lang="ar-SA" b="1" dirty="0" smtClean="0">
                <a:solidFill>
                  <a:srgbClr val="FF0000"/>
                </a:solidFill>
              </a:rPr>
              <a:t>الفرق </a:t>
            </a:r>
            <a:r>
              <a:rPr lang="ar-SA" b="1" dirty="0">
                <a:solidFill>
                  <a:srgbClr val="FF0000"/>
                </a:solidFill>
              </a:rPr>
              <a:t>الأساسي بين المنشآت التجارية والمنشآت </a:t>
            </a:r>
            <a:r>
              <a:rPr lang="ar-SA" b="1" dirty="0" smtClean="0">
                <a:solidFill>
                  <a:srgbClr val="FF0000"/>
                </a:solidFill>
              </a:rPr>
              <a:t>الصناعية</a:t>
            </a:r>
          </a:p>
          <a:p>
            <a:pPr algn="r"/>
            <a:r>
              <a:rPr lang="ar-SA" b="1" dirty="0"/>
              <a:t>المنشآت الصناعية: </a:t>
            </a:r>
            <a:r>
              <a:rPr lang="ar-SA" dirty="0"/>
              <a:t>تشتري المواد الخام ثم تصنيعها وتعرضها </a:t>
            </a:r>
            <a:r>
              <a:rPr lang="ar-SA" dirty="0" smtClean="0"/>
              <a:t>للبيع.</a:t>
            </a:r>
          </a:p>
          <a:p>
            <a:pPr algn="r"/>
            <a:r>
              <a:rPr lang="ar-SA" b="1" dirty="0" smtClean="0"/>
              <a:t>المنشآت </a:t>
            </a:r>
            <a:r>
              <a:rPr lang="ar-SA" b="1" dirty="0"/>
              <a:t>التجارية :</a:t>
            </a:r>
            <a:r>
              <a:rPr lang="ar-SA" dirty="0"/>
              <a:t> تقوم بعرض المنتجات (المواد) للبيع على الحالة التي تم شراؤها بها.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/>
          <a:lstStyle/>
          <a:p>
            <a:r>
              <a:rPr lang="ar-SA" b="1" dirty="0"/>
              <a:t>2). إنتاج تام</a:t>
            </a:r>
            <a:endParaRPr lang="en-US" dirty="0"/>
          </a:p>
          <a:p>
            <a:r>
              <a:rPr lang="ar-SA" b="1" dirty="0" smtClean="0"/>
              <a:t>3). </a:t>
            </a:r>
            <a:r>
              <a:rPr lang="ar-SA" b="1" dirty="0"/>
              <a:t>إنتاج </a:t>
            </a:r>
            <a:r>
              <a:rPr lang="ar-SA" b="1" dirty="0" smtClean="0"/>
              <a:t>مباع</a:t>
            </a:r>
          </a:p>
          <a:p>
            <a:pPr algn="ctr"/>
            <a:r>
              <a:rPr lang="ar-SA" b="1" dirty="0"/>
              <a:t> </a:t>
            </a:r>
            <a:r>
              <a:rPr lang="ar-SA" b="1" dirty="0">
                <a:solidFill>
                  <a:srgbClr val="FF0000"/>
                </a:solidFill>
              </a:rPr>
              <a:t>خطوات </a:t>
            </a:r>
            <a:r>
              <a:rPr lang="ar-SA" b="1" dirty="0" smtClean="0">
                <a:solidFill>
                  <a:srgbClr val="FF0000"/>
                </a:solidFill>
              </a:rPr>
              <a:t>الحل</a:t>
            </a:r>
          </a:p>
          <a:p>
            <a:r>
              <a:rPr lang="ar-SA" b="1" dirty="0"/>
              <a:t>1). محاسبة المواد ( قيدين</a:t>
            </a:r>
            <a:r>
              <a:rPr lang="ar-SA" b="1" dirty="0" smtClean="0"/>
              <a:t>)</a:t>
            </a:r>
          </a:p>
          <a:p>
            <a:r>
              <a:rPr lang="ar-SA" b="1" dirty="0"/>
              <a:t>2). محاسبة الأجور (قيدين)</a:t>
            </a:r>
            <a:endParaRPr lang="en-US" dirty="0"/>
          </a:p>
          <a:p>
            <a:r>
              <a:rPr lang="ar-SA" b="1" dirty="0"/>
              <a:t>3). المصاريف الصناعية غير المباشرة الأخرى الفعلية  (قيد واحد) </a:t>
            </a:r>
            <a:endParaRPr lang="en-US" dirty="0"/>
          </a:p>
          <a:p>
            <a:r>
              <a:rPr lang="ar-SA" b="1" dirty="0"/>
              <a:t>4). تحميل المصاريف الصناعية الغير مباشرة للإنتاج ( المقدرة) (قيد واحد)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/>
          <a:lstStyle/>
          <a:p>
            <a:r>
              <a:rPr lang="ar-SA" b="1" dirty="0"/>
              <a:t>5). معالجة فروق التحميل ( الجدول)</a:t>
            </a:r>
            <a:endParaRPr lang="en-US" dirty="0"/>
          </a:p>
          <a:p>
            <a:r>
              <a:rPr lang="ar-SA" dirty="0"/>
              <a:t>فعلى ( التكاليف الفعلية)</a:t>
            </a:r>
            <a:endParaRPr lang="en-US" dirty="0"/>
          </a:p>
          <a:p>
            <a:r>
              <a:rPr lang="ar-SA" dirty="0"/>
              <a:t>تقديري ( التكاليف المقدرة)</a:t>
            </a:r>
            <a:endParaRPr lang="en-US" dirty="0"/>
          </a:p>
          <a:p>
            <a:r>
              <a:rPr lang="en-US" b="1" dirty="0"/>
              <a:t> </a:t>
            </a:r>
            <a:r>
              <a:rPr lang="ar-SA" b="1" dirty="0"/>
              <a:t>6). إعداد جدول تكاليف الأوامر الإنتاجية تحت التشغيل(لتحديد الإنتاج تحت </a:t>
            </a:r>
            <a:r>
              <a:rPr lang="ar-SA" b="1" dirty="0" smtClean="0"/>
              <a:t>التشغيل).</a:t>
            </a:r>
            <a:endParaRPr lang="en-US" dirty="0"/>
          </a:p>
          <a:p>
            <a:r>
              <a:rPr lang="en-US" b="1" dirty="0"/>
              <a:t> </a:t>
            </a:r>
            <a:r>
              <a:rPr lang="ar-SA" b="1" dirty="0" smtClean="0"/>
              <a:t>7). </a:t>
            </a:r>
            <a:r>
              <a:rPr lang="ar-SA" b="1" dirty="0"/>
              <a:t>حصر الأوامر تامة الصنع ( قيد </a:t>
            </a:r>
            <a:r>
              <a:rPr lang="ar-SA" b="1" dirty="0" smtClean="0"/>
              <a:t>واحد).</a:t>
            </a:r>
          </a:p>
          <a:p>
            <a:r>
              <a:rPr lang="ar-SA" b="1" dirty="0"/>
              <a:t>8). حصر الأوامر المباعة( قيد واحد</a:t>
            </a:r>
            <a:r>
              <a:rPr lang="ar-SA" b="1" dirty="0" smtClean="0"/>
              <a:t>).</a:t>
            </a:r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u="sng" dirty="0"/>
              <a:t>النظام المحاسبي المستخدم للمحاسبة عن المنشآت الصناعية: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 نستخدم المنشآت الصناعية نظام محاسبة التكاليف إلى جانب النظام المحاسبي العام إذا كانت المنشأة تهدف إلى  معرفة تكلفة الوحدة المنتجة </a:t>
            </a:r>
            <a:r>
              <a:rPr lang="ar-SA" dirty="0" smtClean="0"/>
              <a:t>قبل </a:t>
            </a:r>
            <a:r>
              <a:rPr lang="ar-SA" dirty="0"/>
              <a:t>نهاية  الفترة المحاسبية أو قبل إعداد القوائم المالية</a:t>
            </a:r>
            <a:r>
              <a:rPr lang="ar-SA" dirty="0" smtClean="0"/>
              <a:t>.</a:t>
            </a:r>
            <a:r>
              <a:rPr lang="ar-SA" b="1" dirty="0" smtClean="0"/>
              <a:t>  </a:t>
            </a:r>
            <a:r>
              <a:rPr lang="ar-SA" b="1" dirty="0"/>
              <a:t>و لتحقيق هذا تستخدم محاسبة التكاليف أحد النظامين لحساب تكلفة الوحدة المنتجة </a:t>
            </a:r>
            <a:r>
              <a:rPr lang="ar-SA" b="1" dirty="0" smtClean="0"/>
              <a:t>:</a:t>
            </a:r>
          </a:p>
          <a:p>
            <a:r>
              <a:rPr lang="ar-SA" b="1" dirty="0">
                <a:solidFill>
                  <a:srgbClr val="FF0000"/>
                </a:solidFill>
              </a:rPr>
              <a:t>نظام تكاليف الأوامر الإنتاجية</a:t>
            </a:r>
            <a:endParaRPr lang="en-US" dirty="0">
              <a:solidFill>
                <a:srgbClr val="FF0000"/>
              </a:solidFill>
            </a:endParaRPr>
          </a:p>
          <a:p>
            <a:r>
              <a:rPr lang="ar-SA" b="1" dirty="0">
                <a:solidFill>
                  <a:srgbClr val="FF0000"/>
                </a:solidFill>
              </a:rPr>
              <a:t>نظام تكاليف المراحل </a:t>
            </a:r>
            <a:r>
              <a:rPr lang="ar-SA" b="1" dirty="0" err="1">
                <a:solidFill>
                  <a:srgbClr val="FF0000"/>
                </a:solidFill>
              </a:rPr>
              <a:t>الانتاجية</a:t>
            </a:r>
            <a:r>
              <a:rPr lang="ar-SA" b="1" dirty="0">
                <a:solidFill>
                  <a:srgbClr val="FF0000"/>
                </a:solidFill>
              </a:rPr>
              <a:t> الإنتاجية</a:t>
            </a:r>
            <a:endParaRPr lang="en-US" dirty="0">
              <a:solidFill>
                <a:srgbClr val="FF0000"/>
              </a:solidFill>
            </a:endParaRPr>
          </a:p>
          <a:p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/>
              <a:t>عناصر التكاليف الصناعية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ويتم تقسيمها </a:t>
            </a:r>
            <a:r>
              <a:rPr lang="ar-SA" dirty="0" smtClean="0"/>
              <a:t>إلى:</a:t>
            </a:r>
          </a:p>
          <a:p>
            <a:r>
              <a:rPr lang="ar-SA" b="1" dirty="0" smtClean="0"/>
              <a:t>1).</a:t>
            </a:r>
            <a:r>
              <a:rPr lang="ar-SA" b="1" u="sng" dirty="0" smtClean="0"/>
              <a:t> </a:t>
            </a:r>
            <a:r>
              <a:rPr lang="ar-SA" b="1" u="sng" dirty="0"/>
              <a:t>تكلفة المواد المباشرة</a:t>
            </a:r>
            <a:endParaRPr lang="en-US" dirty="0"/>
          </a:p>
          <a:p>
            <a:r>
              <a:rPr lang="ar-SA" dirty="0"/>
              <a:t>و هي تكلفة المواد الخام ( المواد الأولية) وهي المواد و السلع الداخلية التي استخدمت في إنتاج  المنتج و التي يمكن تتبعها و ربطها بالمنتج بدقة  و بطريقة ممكنة اقتصاديا.</a:t>
            </a:r>
            <a:endParaRPr lang="en-US" dirty="0"/>
          </a:p>
          <a:p>
            <a:r>
              <a:rPr lang="ar-SA" b="1" dirty="0"/>
              <a:t>مثال</a:t>
            </a:r>
            <a:endParaRPr lang="en-US" dirty="0"/>
          </a:p>
          <a:p>
            <a:pPr lvl="0"/>
            <a:r>
              <a:rPr lang="ar-SA" dirty="0"/>
              <a:t>المواد المستخدمة في بناء وحدة سكنية: جميع  ما يصرف في البناء من حديد </a:t>
            </a:r>
            <a:r>
              <a:rPr lang="ar-SA" dirty="0" err="1"/>
              <a:t>و</a:t>
            </a:r>
            <a:r>
              <a:rPr lang="ar-SA" dirty="0"/>
              <a:t> إسمنت </a:t>
            </a:r>
            <a:r>
              <a:rPr lang="ar-SA" dirty="0" err="1"/>
              <a:t>و</a:t>
            </a:r>
            <a:r>
              <a:rPr lang="ar-SA" dirty="0"/>
              <a:t> رخام </a:t>
            </a:r>
            <a:r>
              <a:rPr lang="ar-SA" dirty="0" err="1"/>
              <a:t>و</a:t>
            </a:r>
            <a:r>
              <a:rPr lang="ar-SA" dirty="0"/>
              <a:t> مواد كهرباء.....الخ</a:t>
            </a:r>
            <a:endParaRPr lang="en-US" dirty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8058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/>
          <a:lstStyle/>
          <a:p>
            <a:r>
              <a:rPr lang="ar-SA" b="1" u="sng" dirty="0" smtClean="0"/>
              <a:t>2). </a:t>
            </a:r>
            <a:r>
              <a:rPr lang="ar-SA" b="1" u="sng" dirty="0"/>
              <a:t>تكلفة الأجور المباشرة</a:t>
            </a:r>
            <a:endParaRPr lang="en-US" dirty="0"/>
          </a:p>
          <a:p>
            <a:r>
              <a:rPr lang="ar-SA" dirty="0"/>
              <a:t>تكلفة الوقت أو العمل الذي يصرف في الإنتاج بالنسبة للعاملين </a:t>
            </a:r>
            <a:r>
              <a:rPr lang="ar-SA" dirty="0" err="1"/>
              <a:t>و</a:t>
            </a:r>
            <a:r>
              <a:rPr lang="ar-SA" dirty="0"/>
              <a:t> التي يمكن تحديدها </a:t>
            </a:r>
            <a:r>
              <a:rPr lang="ar-SA" dirty="0" err="1"/>
              <a:t>و</a:t>
            </a:r>
            <a:r>
              <a:rPr lang="ar-SA" dirty="0"/>
              <a:t> ربطها بالمنتج بطريقة ممكنة اقتصاديا.</a:t>
            </a:r>
            <a:endParaRPr lang="en-US" dirty="0"/>
          </a:p>
          <a:p>
            <a:r>
              <a:rPr lang="ar-SA" b="1" dirty="0"/>
              <a:t>مثال</a:t>
            </a:r>
            <a:endParaRPr lang="en-US" dirty="0"/>
          </a:p>
          <a:p>
            <a:pPr lvl="0"/>
            <a:r>
              <a:rPr lang="ar-SA" dirty="0"/>
              <a:t>تكاليف العمل المباشر للمبنى تتضمن تكاليف ما صرفه </a:t>
            </a:r>
            <a:r>
              <a:rPr lang="ar-SA" dirty="0" err="1"/>
              <a:t>البناؤن</a:t>
            </a:r>
            <a:r>
              <a:rPr lang="ar-SA" dirty="0"/>
              <a:t> و </a:t>
            </a:r>
            <a:r>
              <a:rPr lang="ar-SA" dirty="0" err="1"/>
              <a:t>الدهانون</a:t>
            </a:r>
            <a:r>
              <a:rPr lang="ar-SA" dirty="0"/>
              <a:t> وجميع العاملين في المبنى.</a:t>
            </a:r>
            <a:endParaRPr lang="en-US" b="1" dirty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/>
          <a:lstStyle/>
          <a:p>
            <a:r>
              <a:rPr lang="ar-SA" b="1" u="sng" dirty="0" smtClean="0"/>
              <a:t>3). </a:t>
            </a:r>
            <a:r>
              <a:rPr lang="ar-SA" b="1" u="sng" dirty="0"/>
              <a:t>المصاريف الصناعية غير المباشرة </a:t>
            </a:r>
            <a:endParaRPr lang="en-US" dirty="0"/>
          </a:p>
          <a:p>
            <a:r>
              <a:rPr lang="ar-SA" dirty="0"/>
              <a:t>هو ما يحمل للإنتاج من تكاليف مواد وتكاليف عمل تم صرفها فعلبا خلال فترة المحاسبة ، وتمت استفادة الإنتاج منها طوال الفترة ولكن دون تحديد ما أخذه فعلا كل منتج.</a:t>
            </a:r>
            <a:endParaRPr lang="en-US" dirty="0"/>
          </a:p>
          <a:p>
            <a:r>
              <a:rPr lang="ar-SA" b="1" u="sng" dirty="0"/>
              <a:t>وتشمل ثلاث عناصر</a:t>
            </a:r>
            <a:r>
              <a:rPr lang="ar-SA" b="1" u="sng" dirty="0" smtClean="0"/>
              <a:t>:</a:t>
            </a:r>
            <a:endParaRPr lang="en-US" dirty="0"/>
          </a:p>
          <a:p>
            <a:r>
              <a:rPr lang="ar-SA" dirty="0"/>
              <a:t> </a:t>
            </a:r>
            <a:r>
              <a:rPr lang="ar-SA" b="1" dirty="0"/>
              <a:t>مواد غير مباشرة</a:t>
            </a:r>
            <a:r>
              <a:rPr lang="ar-SA" dirty="0"/>
              <a:t>: مثل المواد اللازمة لتنظيف آلات المصنع  </a:t>
            </a:r>
            <a:r>
              <a:rPr lang="ar-SA" dirty="0" smtClean="0"/>
              <a:t>وأرضيته.</a:t>
            </a:r>
            <a:endParaRPr lang="en-US" dirty="0"/>
          </a:p>
          <a:p>
            <a:r>
              <a:rPr lang="ar-SA" b="1" dirty="0"/>
              <a:t>أجور غير مباشرة</a:t>
            </a:r>
            <a:r>
              <a:rPr lang="ar-SA" dirty="0"/>
              <a:t>: مثل رواتب المدراء </a:t>
            </a:r>
            <a:r>
              <a:rPr lang="ar-SA" dirty="0" err="1"/>
              <a:t>و</a:t>
            </a:r>
            <a:r>
              <a:rPr lang="ar-SA" dirty="0"/>
              <a:t> المراقبين </a:t>
            </a:r>
            <a:r>
              <a:rPr lang="ar-SA" dirty="0" err="1"/>
              <a:t>و</a:t>
            </a:r>
            <a:r>
              <a:rPr lang="ar-SA" dirty="0"/>
              <a:t> الحراس </a:t>
            </a:r>
            <a:r>
              <a:rPr lang="ar-SA" dirty="0" err="1"/>
              <a:t>و</a:t>
            </a:r>
            <a:r>
              <a:rPr lang="ar-SA" dirty="0"/>
              <a:t> عمال النظافة</a:t>
            </a:r>
            <a:endParaRPr lang="en-US" dirty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/>
          <a:lstStyle/>
          <a:p>
            <a:r>
              <a:rPr lang="ar-SA" b="1" dirty="0"/>
              <a:t>المصاريف الصناعية غير  المباشرة الأخرى (متنوعة): </a:t>
            </a:r>
            <a:r>
              <a:rPr lang="ar-SA" dirty="0"/>
              <a:t>مثل مصاريف الكهرباء و الغاز و المياه المستخدمة في المصنع  و استهلاك آلات المصنع </a:t>
            </a:r>
            <a:r>
              <a:rPr lang="ar-SA" dirty="0" smtClean="0"/>
              <a:t>.</a:t>
            </a:r>
          </a:p>
          <a:p>
            <a:r>
              <a:rPr lang="ar-SA" b="1" u="sng" dirty="0"/>
              <a:t>نظم محاسبة التكاليف الصناعية </a:t>
            </a:r>
            <a:endParaRPr lang="en-US" dirty="0"/>
          </a:p>
          <a:p>
            <a:r>
              <a:rPr lang="ar-SA" b="1" dirty="0" smtClean="0"/>
              <a:t>نظام تكاليف الأوامر الإنتاجية</a:t>
            </a:r>
          </a:p>
          <a:p>
            <a:r>
              <a:rPr lang="ar-SA" b="1" dirty="0"/>
              <a:t>نظام تكاليف المراحل </a:t>
            </a:r>
            <a:r>
              <a:rPr lang="ar-SA" b="1" dirty="0" err="1"/>
              <a:t>الانتاجية</a:t>
            </a:r>
            <a:r>
              <a:rPr lang="ar-SA" b="1" dirty="0"/>
              <a:t> </a:t>
            </a:r>
            <a:r>
              <a:rPr lang="ar-SA" b="1" dirty="0" smtClean="0"/>
              <a:t>الإنتاجية</a:t>
            </a:r>
          </a:p>
          <a:p>
            <a:endParaRPr lang="en-US" dirty="0"/>
          </a:p>
          <a:p>
            <a:endParaRPr lang="en-US" dirty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/>
              <a:t>أولا: نظام محاسبة تكاليف الأوامر الإنتاجية :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ar-SA" dirty="0"/>
              <a:t>هو النظام الذي يتم حساب التكلفة فيه لمنتج أو خدمة محددة أو كمية من ذلك المنتج أو الخدمة.</a:t>
            </a:r>
            <a:endParaRPr lang="en-US" dirty="0"/>
          </a:p>
          <a:p>
            <a:r>
              <a:rPr lang="en-US" dirty="0">
                <a:sym typeface="Wingdings 2"/>
              </a:rPr>
              <a:t></a:t>
            </a:r>
            <a:r>
              <a:rPr lang="ar-SA" dirty="0"/>
              <a:t> يستخدم في المصانع التي يكون الإنتاج فيها بناء على طلب العميل (طلبية).</a:t>
            </a:r>
            <a:endParaRPr lang="en-US" dirty="0"/>
          </a:p>
          <a:p>
            <a:r>
              <a:rPr lang="ar-SA" b="1" u="sng" dirty="0"/>
              <a:t>أمثلة</a:t>
            </a:r>
            <a:endParaRPr lang="en-US" dirty="0"/>
          </a:p>
          <a:p>
            <a:pPr lvl="0"/>
            <a:r>
              <a:rPr lang="ar-SA" dirty="0"/>
              <a:t>إصلاح السيارة في </a:t>
            </a:r>
            <a:r>
              <a:rPr lang="ar-SA" dirty="0" err="1"/>
              <a:t>الورشات</a:t>
            </a:r>
            <a:r>
              <a:rPr lang="ar-SA" dirty="0"/>
              <a:t> المتخصصة.</a:t>
            </a:r>
            <a:endParaRPr lang="en-US" dirty="0"/>
          </a:p>
          <a:p>
            <a:pPr lvl="0"/>
            <a:r>
              <a:rPr lang="ar-SA" dirty="0"/>
              <a:t>تعاقد وزارة المعارف مع أحد المقاولين لبناء مدرسة.</a:t>
            </a:r>
            <a:endParaRPr lang="en-US" dirty="0"/>
          </a:p>
          <a:p>
            <a:pPr lvl="0"/>
            <a:r>
              <a:rPr lang="ar-SA" dirty="0"/>
              <a:t>طلب بائع الأحذية من أحد المصانع عددا من الأحذية بمواصفات </a:t>
            </a:r>
            <a:r>
              <a:rPr lang="ar-SA" dirty="0" err="1"/>
              <a:t>و</a:t>
            </a:r>
            <a:r>
              <a:rPr lang="ar-SA" dirty="0"/>
              <a:t> مقاييس وألوان معينة.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rmAutofit/>
          </a:bodyPr>
          <a:lstStyle/>
          <a:p>
            <a:r>
              <a:rPr lang="ar-SA" b="1" dirty="0"/>
              <a:t>تحديد تكلفة الأمر الإنتاجي:</a:t>
            </a:r>
            <a:endParaRPr lang="en-US" dirty="0"/>
          </a:p>
          <a:p>
            <a:pPr lvl="0"/>
            <a:r>
              <a:rPr lang="ar-SA" dirty="0"/>
              <a:t>حصر ما استخدم لذلك الأمر من مواد وما احتاجه من عمالة وما حمل </a:t>
            </a:r>
            <a:r>
              <a:rPr lang="ar-SA" dirty="0" err="1"/>
              <a:t>به</a:t>
            </a:r>
            <a:r>
              <a:rPr lang="ar-SA" dirty="0"/>
              <a:t> من مصاريف صناعية غير </a:t>
            </a:r>
            <a:r>
              <a:rPr lang="ar-SA" dirty="0" smtClean="0"/>
              <a:t>مباشرة.</a:t>
            </a:r>
            <a:endParaRPr lang="en-US" dirty="0"/>
          </a:p>
          <a:p>
            <a:pPr lvl="0"/>
            <a:r>
              <a:rPr lang="ar-SA" dirty="0"/>
              <a:t>يخصص لكل أمر إنتاجي بطاقة تحمل رقم الأمر الإنتاجي </a:t>
            </a:r>
            <a:r>
              <a:rPr lang="ar-SA" dirty="0" err="1"/>
              <a:t>و</a:t>
            </a:r>
            <a:r>
              <a:rPr lang="ar-SA" dirty="0"/>
              <a:t> بعض المعلومات الأساسية تسمى (بطاقة تكلفة الأمر الإنتاجي) كما هو في </a:t>
            </a:r>
            <a:r>
              <a:rPr lang="ar-SA" dirty="0" smtClean="0"/>
              <a:t>الكتاب.</a:t>
            </a:r>
          </a:p>
          <a:p>
            <a:pPr lvl="0"/>
            <a:r>
              <a:rPr lang="ar-SA" b="1" dirty="0"/>
              <a:t>تكلفة الأمر الإنتاجي = </a:t>
            </a:r>
            <a:r>
              <a:rPr lang="ar-SA" dirty="0"/>
              <a:t>مواد مباشرة + أجور مباشرة + تكاليف صناعية غير مباشرة محملة ( تقديرية) (معدل </a:t>
            </a:r>
            <a:r>
              <a:rPr lang="ar-SA" dirty="0" smtClean="0"/>
              <a:t>التحميل.</a:t>
            </a:r>
            <a:endParaRPr lang="en-US" dirty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dirty="0"/>
              <a:t>لتحديد تكلفة الأمر الإنتاجي ( لحل التمارين ) يجب اتباع الخطوات التالية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/>
              <a:t>أ). إعداد قيود اليومية اللازمة </a:t>
            </a:r>
            <a:r>
              <a:rPr lang="ar-SA" dirty="0" err="1"/>
              <a:t>لاثبات</a:t>
            </a:r>
            <a:r>
              <a:rPr lang="ar-SA" dirty="0"/>
              <a:t> العمليات التي تمت </a:t>
            </a:r>
            <a:r>
              <a:rPr lang="ar-SA" dirty="0" smtClean="0"/>
              <a:t>    </a:t>
            </a:r>
            <a:r>
              <a:rPr lang="ar-SA" dirty="0"/>
              <a:t>( ثمانية خطوات</a:t>
            </a:r>
            <a:r>
              <a:rPr lang="ar-SA" dirty="0" smtClean="0"/>
              <a:t>).</a:t>
            </a:r>
          </a:p>
          <a:p>
            <a:r>
              <a:rPr lang="ar-SA" dirty="0" smtClean="0"/>
              <a:t>ب) تصوير </a:t>
            </a:r>
            <a:r>
              <a:rPr lang="ar-SA" dirty="0"/>
              <a:t>حسابات المراقبة ذات العلاقة. ( 6 حسابات)</a:t>
            </a:r>
            <a:endParaRPr lang="en-US" dirty="0"/>
          </a:p>
          <a:p>
            <a:r>
              <a:rPr lang="ar-SA" b="1" dirty="0"/>
              <a:t>أن الأمر الإنتاجي يمر بما </a:t>
            </a:r>
            <a:r>
              <a:rPr lang="ar-SA" b="1" dirty="0" smtClean="0"/>
              <a:t>يلي:</a:t>
            </a:r>
          </a:p>
          <a:p>
            <a:r>
              <a:rPr lang="ar-SA" b="1" dirty="0"/>
              <a:t>1). ح/ مراقبة الأوامر الإنتاجية تحت التشغيل</a:t>
            </a:r>
            <a:endParaRPr lang="en-US" dirty="0"/>
          </a:p>
          <a:p>
            <a:r>
              <a:rPr lang="ar-SA" dirty="0"/>
              <a:t>××××  تكلفة المواد المباشرة</a:t>
            </a:r>
            <a:endParaRPr lang="en-US" dirty="0"/>
          </a:p>
          <a:p>
            <a:r>
              <a:rPr lang="ar-SA" dirty="0"/>
              <a:t>×××× تكلفة الأجور المباشرة</a:t>
            </a:r>
            <a:endParaRPr lang="en-US" dirty="0"/>
          </a:p>
          <a:p>
            <a:r>
              <a:rPr lang="ar-SA" dirty="0"/>
              <a:t>×××× </a:t>
            </a:r>
            <a:r>
              <a:rPr lang="ar-SA" dirty="0" err="1"/>
              <a:t>ت</a:t>
            </a:r>
            <a:r>
              <a:rPr lang="ar-SA" dirty="0"/>
              <a:t> ص غير </a:t>
            </a:r>
            <a:r>
              <a:rPr lang="ar-SA" dirty="0" err="1"/>
              <a:t>ش</a:t>
            </a:r>
            <a:r>
              <a:rPr lang="ar-SA" dirty="0"/>
              <a:t> مقدرة ( </a:t>
            </a:r>
            <a:r>
              <a:rPr lang="ar-SA" dirty="0" smtClean="0"/>
              <a:t>المحملة)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608</Words>
  <Application>Microsoft Office PowerPoint</Application>
  <PresentationFormat>عرض على الشاشة (3:4)‏</PresentationFormat>
  <Paragraphs>61</Paragraphs>
  <Slides>12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12</vt:i4>
      </vt:variant>
    </vt:vector>
  </HeadingPairs>
  <TitlesOfParts>
    <vt:vector size="13" baseType="lpstr">
      <vt:lpstr>سمة Office</vt:lpstr>
      <vt:lpstr>الفصل الخامس عشر ( المحاسبة في المنشآت الصناعية)</vt:lpstr>
      <vt:lpstr>النظام المحاسبي المستخدم للمحاسبة عن المنشآت الصناعية:</vt:lpstr>
      <vt:lpstr>عناصر التكاليف الصناعية</vt:lpstr>
      <vt:lpstr>الشريحة 4</vt:lpstr>
      <vt:lpstr>الشريحة 5</vt:lpstr>
      <vt:lpstr>الشريحة 6</vt:lpstr>
      <vt:lpstr>أولا: نظام محاسبة تكاليف الأوامر الإنتاجية :</vt:lpstr>
      <vt:lpstr>الشريحة 8</vt:lpstr>
      <vt:lpstr>لتحديد تكلفة الأمر الإنتاجي ( لحل التمارين ) يجب اتباع الخطوات التالية </vt:lpstr>
      <vt:lpstr>الشريحة 10</vt:lpstr>
      <vt:lpstr>الشريحة 11</vt:lpstr>
      <vt:lpstr>الشريحة 12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الفصل الخامس عشر ( المحاسبة في المنشآت الصناعية)</dc:title>
  <dc:creator>Amal alfawaz</dc:creator>
  <cp:lastModifiedBy>Amal alfawaz</cp:lastModifiedBy>
  <cp:revision>3</cp:revision>
  <dcterms:created xsi:type="dcterms:W3CDTF">2011-09-24T15:26:29Z</dcterms:created>
  <dcterms:modified xsi:type="dcterms:W3CDTF">2011-09-29T17:31:54Z</dcterms:modified>
</cp:coreProperties>
</file>

<file path=docProps/thumbnail.jpeg>
</file>