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311" r:id="rId37"/>
    <p:sldId id="291" r:id="rId38"/>
    <p:sldId id="292" r:id="rId39"/>
    <p:sldId id="293" r:id="rId40"/>
    <p:sldId id="294" r:id="rId41"/>
    <p:sldId id="295" r:id="rId42"/>
    <p:sldId id="297" r:id="rId43"/>
    <p:sldId id="298" r:id="rId44"/>
    <p:sldId id="296" r:id="rId45"/>
    <p:sldId id="299" r:id="rId46"/>
    <p:sldId id="301" r:id="rId47"/>
    <p:sldId id="302" r:id="rId48"/>
    <p:sldId id="303" r:id="rId49"/>
    <p:sldId id="312" r:id="rId50"/>
    <p:sldId id="304" r:id="rId51"/>
    <p:sldId id="305" r:id="rId52"/>
    <p:sldId id="306" r:id="rId53"/>
    <p:sldId id="307" r:id="rId54"/>
    <p:sldId id="308" r:id="rId55"/>
    <p:sldId id="310" r:id="rId56"/>
    <p:sldId id="309"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5" d="100"/>
          <a:sy n="65" d="100"/>
        </p:scale>
        <p:origin x="-145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11/29/2015</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11/29/2015</a:t>
            </a:fld>
            <a:endParaRPr lang="en-US" dirty="0"/>
          </a:p>
        </p:txBody>
      </p:sp>
      <p:sp>
        <p:nvSpPr>
          <p:cNvPr id="5" name="Footer Placeholder 4"/>
          <p:cNvSpPr>
            <a:spLocks noGrp="1"/>
          </p:cNvSpPr>
          <p:nvPr>
            <p:ph type="ftr" sz="quarter" idx="11"/>
          </p:nvPr>
        </p:nvSpPr>
        <p:spPr>
          <a:xfrm>
            <a:off x="800100" y="6172200"/>
            <a:ext cx="4000500" cy="457200"/>
          </a:xfrm>
        </p:spPr>
        <p:txBody>
          <a:bodyPr/>
          <a:lstStyle/>
          <a:p>
            <a:endParaRPr lang="en-US"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11/29/2015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11/29/2015</a:t>
            </a:fld>
            <a:endParaRPr lang="en-US" dirty="0"/>
          </a:p>
        </p:txBody>
      </p:sp>
      <p:sp>
        <p:nvSpPr>
          <p:cNvPr id="6" name="Footer Placeholder 5"/>
          <p:cNvSpPr>
            <a:spLocks noGrp="1"/>
          </p:cNvSpPr>
          <p:nvPr>
            <p:ph type="ftr" sz="quarter" idx="11"/>
          </p:nvPr>
        </p:nvSpPr>
        <p:spPr>
          <a:xfrm>
            <a:off x="914400" y="6172200"/>
            <a:ext cx="3886200" cy="457200"/>
          </a:xfrm>
        </p:spPr>
        <p:txBody>
          <a:bodyPr/>
          <a:lstStyle/>
          <a:p>
            <a:endParaRPr lang="en-US" dirty="0"/>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11/29/2015</a:t>
            </a:fld>
            <a:endParaRPr lang="en-US"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505200"/>
            <a:ext cx="6400800" cy="1295400"/>
          </a:xfrm>
        </p:spPr>
        <p:txBody>
          <a:bodyPr>
            <a:normAutofit fontScale="55000" lnSpcReduction="20000"/>
          </a:bodyPr>
          <a:lstStyle/>
          <a:p>
            <a:pPr rtl="1"/>
            <a:r>
              <a:rPr lang="ar-EG" sz="6600" b="1" dirty="0" smtClean="0"/>
              <a:t>الاندماجات، </a:t>
            </a:r>
            <a:r>
              <a:rPr lang="ar-EG" sz="6600" b="1" dirty="0" smtClean="0"/>
              <a:t>وبيع </a:t>
            </a:r>
            <a:r>
              <a:rPr lang="ar-EG" sz="6600" b="1" dirty="0" smtClean="0"/>
              <a:t>كامل الحصة المرفوع، </a:t>
            </a:r>
            <a:r>
              <a:rPr lang="ar-EG" sz="6600" b="1" dirty="0" smtClean="0"/>
              <a:t>والتعرية</a:t>
            </a:r>
            <a:r>
              <a:rPr lang="ar-EG" sz="6600" b="1" dirty="0" smtClean="0"/>
              <a:t>، </a:t>
            </a:r>
            <a:r>
              <a:rPr lang="ar-EG" sz="6600" b="1" dirty="0" smtClean="0"/>
              <a:t>والشركات </a:t>
            </a:r>
            <a:r>
              <a:rPr lang="ar-EG" sz="6600" b="1" dirty="0" smtClean="0"/>
              <a:t>القابضة</a:t>
            </a:r>
            <a:endParaRPr lang="en-US" sz="6600" b="1" dirty="0"/>
          </a:p>
        </p:txBody>
      </p:sp>
      <p:sp>
        <p:nvSpPr>
          <p:cNvPr id="2" name="Title 1"/>
          <p:cNvSpPr>
            <a:spLocks noGrp="1"/>
          </p:cNvSpPr>
          <p:nvPr>
            <p:ph type="ctrTitle"/>
          </p:nvPr>
        </p:nvSpPr>
        <p:spPr/>
        <p:txBody>
          <a:bodyPr>
            <a:normAutofit fontScale="90000"/>
          </a:bodyPr>
          <a:lstStyle/>
          <a:p>
            <a:r>
              <a:rPr lang="ar-EG" sz="5400" b="1" dirty="0" smtClean="0"/>
              <a:t>الفصل الخامس و ال</a:t>
            </a:r>
            <a:r>
              <a:rPr lang="ar-SA" sz="5400" b="1" dirty="0" smtClean="0"/>
              <a:t>عشرون</a:t>
            </a:r>
            <a:endParaRPr lang="en-US" sz="5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4638"/>
            <a:ext cx="7772400" cy="868362"/>
          </a:xfrm>
        </p:spPr>
        <p:txBody>
          <a:bodyPr/>
          <a:lstStyle/>
          <a:p>
            <a:pPr algn="r" rtl="1"/>
            <a:r>
              <a:rPr lang="ar-SA" dirty="0" smtClean="0"/>
              <a:t>مستوى نشاط الاندماج</a:t>
            </a:r>
            <a:endParaRPr lang="ar-SA" dirty="0"/>
          </a:p>
        </p:txBody>
      </p:sp>
      <p:sp>
        <p:nvSpPr>
          <p:cNvPr id="3" name="عنصر نائب للمحتوى 2"/>
          <p:cNvSpPr>
            <a:spLocks noGrp="1"/>
          </p:cNvSpPr>
          <p:nvPr>
            <p:ph sz="quarter" idx="1"/>
          </p:nvPr>
        </p:nvSpPr>
        <p:spPr>
          <a:xfrm>
            <a:off x="381000" y="1447800"/>
            <a:ext cx="8458200" cy="4953000"/>
          </a:xfrm>
        </p:spPr>
        <p:txBody>
          <a:bodyPr>
            <a:normAutofit lnSpcReduction="10000"/>
          </a:bodyPr>
          <a:lstStyle/>
          <a:p>
            <a:pPr algn="just" rtl="1"/>
            <a:r>
              <a:rPr lang="ar-SA" dirty="0" smtClean="0"/>
              <a:t>كانت معظم الاندماجات المبكرة عمليات جارية مالية سعى فيها المشترون إلى شركات كانت تباع بأقل من قيمها الحقيقية نتيجة للإدارة غير الكفؤة أو الكسولة. فإذا كان من الممكن إدارة الشركة المستهدفة بصورة أفضل وإذا أمكن بيع الأصول المتكررة وإذا أمكن تقليل تكاليف التشغيل </a:t>
            </a:r>
            <a:r>
              <a:rPr lang="ar-SA" dirty="0" smtClean="0"/>
              <a:t>والتكاليف </a:t>
            </a:r>
            <a:r>
              <a:rPr lang="ar-SA" dirty="0" smtClean="0"/>
              <a:t>الإدارية، لازدادت الأرباح </a:t>
            </a:r>
            <a:r>
              <a:rPr lang="ar-SA" dirty="0" smtClean="0"/>
              <a:t>وأسعار </a:t>
            </a:r>
            <a:r>
              <a:rPr lang="ar-SA" dirty="0" smtClean="0"/>
              <a:t>الأسهم. </a:t>
            </a:r>
            <a:r>
              <a:rPr lang="ar-EG" dirty="0" smtClean="0"/>
              <a:t> </a:t>
            </a:r>
          </a:p>
          <a:p>
            <a:pPr algn="just" rtl="1"/>
            <a:endParaRPr lang="ar-EG" dirty="0" smtClean="0"/>
          </a:p>
          <a:p>
            <a:pPr algn="just" rtl="1"/>
            <a:r>
              <a:rPr lang="ar-SA" dirty="0" smtClean="0"/>
              <a:t>وبالمضاهاة</a:t>
            </a:r>
            <a:r>
              <a:rPr lang="ar-SA" dirty="0" smtClean="0"/>
              <a:t>، كانت معظم الاندماجات الأكثر حداثة إستراتيجية في طبيعتها- تندمج الشركات لتكسب اقتصاديات الحجم </a:t>
            </a:r>
            <a:r>
              <a:rPr lang="ar-SA" dirty="0" smtClean="0"/>
              <a:t>وبالتالي </a:t>
            </a:r>
            <a:r>
              <a:rPr lang="ar-SA" dirty="0" smtClean="0"/>
              <a:t>تصبح </a:t>
            </a:r>
            <a:r>
              <a:rPr lang="ar-EG" dirty="0" smtClean="0"/>
              <a:t>ق</a:t>
            </a:r>
            <a:r>
              <a:rPr lang="ar-SA" dirty="0" smtClean="0"/>
              <a:t>ادرة </a:t>
            </a:r>
            <a:r>
              <a:rPr lang="ar-SA" dirty="0" smtClean="0"/>
              <a:t>بصورة أفضل على المنافسة في الاقتصاد العالمي</a:t>
            </a:r>
            <a:r>
              <a:rPr lang="ar-SA" dirty="0" smtClean="0"/>
              <a:t>.</a:t>
            </a:r>
            <a:endParaRPr lang="ar-EG" dirty="0" smtClean="0"/>
          </a:p>
          <a:p>
            <a:pPr algn="just" rtl="1"/>
            <a:endParaRPr lang="ar-SA" dirty="0" smtClean="0"/>
          </a:p>
          <a:p>
            <a:pPr algn="just" rtl="1"/>
            <a:r>
              <a:rPr lang="ar-SA" dirty="0" smtClean="0"/>
              <a:t>كما تختلف الصفقات الحديثة في طريقة تمويلها وكيفية تعويض حملة أسهم الشركات المستهدفة أيضا.</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a:xfrm>
            <a:off x="609600" y="1143000"/>
            <a:ext cx="8077200" cy="4876800"/>
          </a:xfrm>
        </p:spPr>
        <p:txBody>
          <a:bodyPr/>
          <a:lstStyle/>
          <a:p>
            <a:pPr algn="just" rtl="1"/>
            <a:r>
              <a:rPr lang="ar-SA" dirty="0" smtClean="0"/>
              <a:t>و في السنوات الحديثة، حلت الأسهم محل اقتراض السيولة النقدية كعملة للاندماجات </a:t>
            </a:r>
            <a:r>
              <a:rPr lang="ar-SA" u="sng" dirty="0" smtClean="0"/>
              <a:t>لسببين</a:t>
            </a:r>
            <a:r>
              <a:rPr lang="ar-SA" dirty="0" smtClean="0"/>
              <a:t>: </a:t>
            </a:r>
            <a:endParaRPr lang="ar-EG" dirty="0" smtClean="0"/>
          </a:p>
          <a:p>
            <a:pPr marL="514350" indent="-514350" algn="just" rtl="1">
              <a:buAutoNum type="arabicParenBoth"/>
            </a:pPr>
            <a:r>
              <a:rPr lang="ar-SA" dirty="0" smtClean="0"/>
              <a:t>مولت </a:t>
            </a:r>
            <a:r>
              <a:rPr lang="ar-SA" dirty="0" smtClean="0"/>
              <a:t>الكثير من اندماجات الثمانينات بسندات تافهة ذهبت فيما بعد إلى العجز عن الوفاء، من الصعب ترتيب اندماجات تمول بالدين. </a:t>
            </a:r>
            <a:endParaRPr lang="ar-EG" dirty="0" smtClean="0"/>
          </a:p>
          <a:p>
            <a:pPr marL="514350" indent="-514350" algn="just" rtl="1">
              <a:buAutoNum type="arabicParenBoth"/>
            </a:pPr>
            <a:endParaRPr lang="ar-EG" dirty="0" smtClean="0"/>
          </a:p>
          <a:p>
            <a:pPr marL="514350" indent="-514350" algn="just" rtl="1">
              <a:buAutoNum type="arabicParenBoth"/>
            </a:pPr>
            <a:r>
              <a:rPr lang="ar-SA" dirty="0" smtClean="0"/>
              <a:t>كانت </a:t>
            </a:r>
            <a:r>
              <a:rPr lang="ar-SA" dirty="0" smtClean="0"/>
              <a:t>معظم الاندماجات تتم بصورة صديقة وكانت مقايضات الأسهم أسهل في الترتيب في الاندماجات الصديقة عن الاندماجات العدائية. كما كان كل من مجموعتي المديرين </a:t>
            </a:r>
            <a:r>
              <a:rPr lang="ar-EG" dirty="0" smtClean="0"/>
              <a:t>قلقا</a:t>
            </a:r>
            <a:r>
              <a:rPr lang="ar-SA" dirty="0" smtClean="0"/>
              <a:t> </a:t>
            </a:r>
            <a:r>
              <a:rPr lang="ar-SA" dirty="0" smtClean="0"/>
              <a:t>من القوة المالية بعد الاندماج للشركة المدمجة ومن الواضح أن الشركة الباقية على قيد الحياة ستكون أقوى إذا كانت الصفقة ممولة بالأسهم بدلا من الدين.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a:xfrm>
            <a:off x="609600" y="1447800"/>
            <a:ext cx="8077200" cy="4572000"/>
          </a:xfrm>
        </p:spPr>
        <p:txBody>
          <a:bodyPr/>
          <a:lstStyle/>
          <a:p>
            <a:pPr algn="just" rtl="1"/>
            <a:r>
              <a:rPr lang="ar-SA" dirty="0" smtClean="0"/>
              <a:t>ر</a:t>
            </a:r>
            <a:r>
              <a:rPr lang="ar-EG" dirty="0" smtClean="0"/>
              <a:t>غ</a:t>
            </a:r>
            <a:r>
              <a:rPr lang="ar-SA" dirty="0" smtClean="0"/>
              <a:t>م </a:t>
            </a:r>
            <a:r>
              <a:rPr lang="ar-SA" dirty="0" smtClean="0"/>
              <a:t>أن معظم الاندماجات الكبيرة الحديثة كانت بصفة عامة أسهم لأسهم إلا أن الكثير من الاندماجات الأصغر كانت مقابل نقود. ففي الثمانينات ، اقترضت الشركات تقليديا لتحصل على النقود لتمويل الاستحواذات النقدية وفى السنوات الحديثة، كانت التدفقات النقدية </a:t>
            </a:r>
            <a:r>
              <a:rPr lang="ar-SA" dirty="0" smtClean="0"/>
              <a:t>للمنش</a:t>
            </a:r>
            <a:r>
              <a:rPr lang="ar-EG" dirty="0" smtClean="0"/>
              <a:t>آ</a:t>
            </a:r>
            <a:r>
              <a:rPr lang="ar-SA" dirty="0" smtClean="0"/>
              <a:t>ت </a:t>
            </a:r>
            <a:r>
              <a:rPr lang="ar-SA" dirty="0" smtClean="0"/>
              <a:t>مرتفعة جدا، مما جعل الشركات قادرة على الدفع </a:t>
            </a:r>
            <a:r>
              <a:rPr lang="ar-SA" dirty="0" smtClean="0"/>
              <a:t>لاستحواذاتها </a:t>
            </a:r>
            <a:r>
              <a:rPr lang="ar-SA" dirty="0" smtClean="0"/>
              <a:t>الصغيرة من تدفقاتها النقدية</a:t>
            </a:r>
            <a:r>
              <a:rPr lang="ar-SA" dirty="0" smtClean="0"/>
              <a:t>.</a:t>
            </a:r>
            <a:endParaRPr lang="ar-EG" dirty="0" smtClean="0"/>
          </a:p>
          <a:p>
            <a:pPr algn="just" rtl="1"/>
            <a:endParaRPr lang="ar-SA" dirty="0" smtClean="0"/>
          </a:p>
          <a:p>
            <a:pPr algn="just" rtl="1"/>
            <a:r>
              <a:rPr lang="ar-SA" dirty="0" smtClean="0"/>
              <a:t>كما كان هناك زيادة أيضا في الاندماجات عبر الحدود. فكان الحافز للكثير من هذه الاندماجات التغييرات الكبيرة في قيمة العملات الرائدة في العالم.</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4638"/>
            <a:ext cx="7772400" cy="944562"/>
          </a:xfrm>
        </p:spPr>
        <p:txBody>
          <a:bodyPr>
            <a:normAutofit fontScale="90000"/>
          </a:bodyPr>
          <a:lstStyle/>
          <a:p>
            <a:pPr algn="r" rtl="1"/>
            <a:r>
              <a:rPr lang="ar-SA" dirty="0" smtClean="0"/>
              <a:t>الاستيلاء </a:t>
            </a:r>
            <a:r>
              <a:rPr lang="ar-SA" dirty="0" smtClean="0"/>
              <a:t>العدائ</a:t>
            </a:r>
            <a:r>
              <a:rPr lang="ar-EG" dirty="0" smtClean="0"/>
              <a:t>ي</a:t>
            </a:r>
            <a:r>
              <a:rPr lang="ar-SA" dirty="0" smtClean="0"/>
              <a:t> </a:t>
            </a:r>
            <a:r>
              <a:rPr lang="ar-SA" dirty="0" smtClean="0"/>
              <a:t>مقابل الاستيلاء </a:t>
            </a:r>
            <a:r>
              <a:rPr lang="ar-SA" dirty="0" smtClean="0"/>
              <a:t>الود</a:t>
            </a:r>
            <a:r>
              <a:rPr lang="ar-EG" dirty="0" smtClean="0"/>
              <a:t>ي</a:t>
            </a:r>
            <a:endParaRPr lang="ar-SA" dirty="0"/>
          </a:p>
        </p:txBody>
      </p:sp>
      <p:sp>
        <p:nvSpPr>
          <p:cNvPr id="3" name="عنصر نائب للمحتوى 2"/>
          <p:cNvSpPr>
            <a:spLocks noGrp="1"/>
          </p:cNvSpPr>
          <p:nvPr>
            <p:ph sz="quarter" idx="1"/>
          </p:nvPr>
        </p:nvSpPr>
        <p:spPr>
          <a:xfrm>
            <a:off x="609600" y="1447800"/>
            <a:ext cx="8077200" cy="4953000"/>
          </a:xfrm>
        </p:spPr>
        <p:txBody>
          <a:bodyPr>
            <a:normAutofit fontScale="92500"/>
          </a:bodyPr>
          <a:lstStyle/>
          <a:p>
            <a:pPr algn="just" rtl="1"/>
            <a:r>
              <a:rPr lang="ar-SA" dirty="0" smtClean="0"/>
              <a:t>فى الغالبية العظمى من حالات الاندماج، تقرر احدى </a:t>
            </a:r>
            <a:r>
              <a:rPr lang="ar-SA" dirty="0" smtClean="0"/>
              <a:t>الشركات </a:t>
            </a:r>
            <a:r>
              <a:rPr lang="ar-SA" dirty="0" smtClean="0"/>
              <a:t>( بصفة عامة الشركة </a:t>
            </a:r>
            <a:r>
              <a:rPr lang="ar-SA" dirty="0" smtClean="0"/>
              <a:t>ال</a:t>
            </a:r>
            <a:r>
              <a:rPr lang="ar-EG" dirty="0" smtClean="0"/>
              <a:t>أ</a:t>
            </a:r>
            <a:r>
              <a:rPr lang="ar-SA" dirty="0" smtClean="0"/>
              <a:t>كبر </a:t>
            </a:r>
            <a:r>
              <a:rPr lang="ar-SA" dirty="0" smtClean="0"/>
              <a:t>من الشركتين) أن تشترى شركة </a:t>
            </a:r>
            <a:r>
              <a:rPr lang="ar-EG" dirty="0" smtClean="0"/>
              <a:t>أ</a:t>
            </a:r>
            <a:r>
              <a:rPr lang="ar-SA" dirty="0" smtClean="0"/>
              <a:t>خرى </a:t>
            </a:r>
            <a:r>
              <a:rPr lang="ar-SA" dirty="0" smtClean="0"/>
              <a:t>ببساطة </a:t>
            </a:r>
            <a:r>
              <a:rPr lang="ar-SA" dirty="0" smtClean="0"/>
              <a:t>وتتفاوض </a:t>
            </a:r>
            <a:r>
              <a:rPr lang="ar-SA" dirty="0" smtClean="0"/>
              <a:t>على السعر مع ادارة شركة الهدف </a:t>
            </a:r>
            <a:r>
              <a:rPr lang="ar-SA" dirty="0" smtClean="0"/>
              <a:t>وتستحوذ </a:t>
            </a:r>
            <a:r>
              <a:rPr lang="ar-SA" dirty="0" smtClean="0"/>
              <a:t>على شركة الهدف بعد ذلك. </a:t>
            </a:r>
            <a:endParaRPr lang="ar-EG" dirty="0" smtClean="0"/>
          </a:p>
          <a:p>
            <a:pPr algn="just" rtl="1"/>
            <a:r>
              <a:rPr lang="ar-SA" dirty="0" smtClean="0"/>
              <a:t>ومن </a:t>
            </a:r>
            <a:r>
              <a:rPr lang="ar-SA" dirty="0" smtClean="0"/>
              <a:t>حين لآخر كانت الشركة المستحوذ عليها هى التى تبدأ الاجراء، الا أن من الأكثر اعتيادا جدا أن تسعى الشركة للاستحواذات عن سعيها الى من يستحوذها. </a:t>
            </a:r>
            <a:r>
              <a:rPr lang="ar-SA" dirty="0" smtClean="0"/>
              <a:t>وباتباع </a:t>
            </a:r>
            <a:r>
              <a:rPr lang="ar-SA" dirty="0" smtClean="0"/>
              <a:t>الاصطلاح، اننا نسمى الشركة التى </a:t>
            </a:r>
            <a:r>
              <a:rPr lang="ar-SA" dirty="0" smtClean="0"/>
              <a:t>تسعى</a:t>
            </a:r>
            <a:r>
              <a:rPr lang="ar-EG" dirty="0" smtClean="0"/>
              <a:t> </a:t>
            </a:r>
            <a:r>
              <a:rPr lang="ar-SA" dirty="0" smtClean="0"/>
              <a:t>لاستحواذها </a:t>
            </a:r>
            <a:r>
              <a:rPr lang="ar-SA" dirty="0" smtClean="0"/>
              <a:t>شركة أخرى الشركة </a:t>
            </a:r>
            <a:r>
              <a:rPr lang="ar-SA" b="1" i="1" dirty="0" smtClean="0"/>
              <a:t>المستحوذة</a:t>
            </a:r>
            <a:r>
              <a:rPr lang="ar-SA" dirty="0" smtClean="0"/>
              <a:t>، </a:t>
            </a:r>
            <a:r>
              <a:rPr lang="ar-SA" dirty="0" smtClean="0"/>
              <a:t>والشركة </a:t>
            </a:r>
            <a:r>
              <a:rPr lang="ar-SA" dirty="0" smtClean="0"/>
              <a:t>التى تسعى لاستحواذها شركة </a:t>
            </a:r>
            <a:r>
              <a:rPr lang="ar-SA" b="1" i="1" dirty="0" smtClean="0"/>
              <a:t>الهدف</a:t>
            </a:r>
            <a:r>
              <a:rPr lang="ar-SA" dirty="0" smtClean="0"/>
              <a:t>.</a:t>
            </a:r>
            <a:endParaRPr lang="ar-EG" dirty="0" smtClean="0"/>
          </a:p>
          <a:p>
            <a:pPr algn="just" rtl="1"/>
            <a:endParaRPr lang="ar-SA" dirty="0" smtClean="0"/>
          </a:p>
          <a:p>
            <a:pPr algn="just" rtl="1"/>
            <a:r>
              <a:rPr lang="ar-SA" dirty="0" smtClean="0"/>
              <a:t>بعد </a:t>
            </a:r>
            <a:r>
              <a:rPr lang="ar-EG" dirty="0" smtClean="0"/>
              <a:t>أ</a:t>
            </a:r>
            <a:r>
              <a:rPr lang="ar-SA" dirty="0" smtClean="0"/>
              <a:t>ن </a:t>
            </a:r>
            <a:r>
              <a:rPr lang="ar-SA" dirty="0" smtClean="0"/>
              <a:t>تقوم الشركة المستحوذة بتعريف الهدف الممكن، </a:t>
            </a:r>
            <a:r>
              <a:rPr lang="ar-SA" u="sng" dirty="0" smtClean="0"/>
              <a:t>يجب: </a:t>
            </a:r>
          </a:p>
          <a:p>
            <a:pPr algn="just" rtl="1">
              <a:buNone/>
            </a:pPr>
            <a:r>
              <a:rPr lang="ar-SA" dirty="0" smtClean="0"/>
              <a:t>(1</a:t>
            </a:r>
            <a:r>
              <a:rPr lang="ar-SA" dirty="0" smtClean="0"/>
              <a:t>)</a:t>
            </a:r>
            <a:r>
              <a:rPr lang="ar-EG" dirty="0" smtClean="0"/>
              <a:t> أ</a:t>
            </a:r>
            <a:r>
              <a:rPr lang="ar-SA" dirty="0" smtClean="0"/>
              <a:t>ن </a:t>
            </a:r>
            <a:r>
              <a:rPr lang="ar-SA" dirty="0" smtClean="0"/>
              <a:t>تحدد سعرا مناسبا </a:t>
            </a:r>
            <a:r>
              <a:rPr lang="ar-EG" dirty="0" smtClean="0"/>
              <a:t>أ</a:t>
            </a:r>
            <a:r>
              <a:rPr lang="ar-SA" dirty="0" smtClean="0"/>
              <a:t>و </a:t>
            </a:r>
            <a:r>
              <a:rPr lang="ar-SA" dirty="0" smtClean="0"/>
              <a:t>مدى مناسب </a:t>
            </a:r>
            <a:r>
              <a:rPr lang="ar-SA" dirty="0" smtClean="0"/>
              <a:t>لل</a:t>
            </a:r>
            <a:r>
              <a:rPr lang="ar-EG" dirty="0" smtClean="0"/>
              <a:t>أ</a:t>
            </a:r>
            <a:r>
              <a:rPr lang="ar-SA" dirty="0" smtClean="0"/>
              <a:t>سعار</a:t>
            </a:r>
            <a:endParaRPr lang="ar-SA" dirty="0" smtClean="0"/>
          </a:p>
          <a:p>
            <a:pPr algn="just" rtl="1">
              <a:buNone/>
            </a:pPr>
            <a:r>
              <a:rPr lang="ar-SA" dirty="0" smtClean="0"/>
              <a:t>(2) تحدد شروط الدفع</a:t>
            </a:r>
          </a:p>
          <a:p>
            <a:pPr algn="just" rtl="1"/>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a:xfrm>
            <a:off x="685800" y="762000"/>
            <a:ext cx="8001000" cy="5257800"/>
          </a:xfrm>
        </p:spPr>
        <p:txBody>
          <a:bodyPr/>
          <a:lstStyle/>
          <a:p>
            <a:pPr algn="just" rtl="1"/>
            <a:r>
              <a:rPr lang="ar-SA" dirty="0" smtClean="0"/>
              <a:t>بعد ذلك يجب </a:t>
            </a:r>
            <a:r>
              <a:rPr lang="ar-EG" dirty="0" smtClean="0"/>
              <a:t>أ</a:t>
            </a:r>
            <a:r>
              <a:rPr lang="ar-SA" dirty="0" smtClean="0"/>
              <a:t>ن </a:t>
            </a:r>
            <a:r>
              <a:rPr lang="ar-SA" dirty="0" smtClean="0"/>
              <a:t>يحدد مديرو الشركة المستحوذة كيفية الاتصال بمديرى الشركة الهدف. اذا </a:t>
            </a:r>
            <a:r>
              <a:rPr lang="ar-SA" dirty="0" smtClean="0"/>
              <a:t>كان</a:t>
            </a:r>
            <a:r>
              <a:rPr lang="ar-EG" dirty="0" smtClean="0"/>
              <a:t> </a:t>
            </a:r>
            <a:r>
              <a:rPr lang="ar-SA" dirty="0" smtClean="0"/>
              <a:t>لدى </a:t>
            </a:r>
            <a:r>
              <a:rPr lang="ar-SA" dirty="0" smtClean="0"/>
              <a:t>الشركة المستحوذة سبب للاعتقاد بأن ادارة الشركة الهدف </a:t>
            </a:r>
            <a:r>
              <a:rPr lang="ar-SA" dirty="0" smtClean="0"/>
              <a:t>ستوا</a:t>
            </a:r>
            <a:r>
              <a:rPr lang="ar-EG" dirty="0" smtClean="0"/>
              <a:t>ف</a:t>
            </a:r>
            <a:r>
              <a:rPr lang="ar-SA" dirty="0" smtClean="0"/>
              <a:t>ق </a:t>
            </a:r>
            <a:r>
              <a:rPr lang="ar-SA" dirty="0" smtClean="0"/>
              <a:t>على الدمج، فعند ذلك </a:t>
            </a:r>
            <a:r>
              <a:rPr lang="ar-SA" dirty="0" smtClean="0"/>
              <a:t>يتصل</a:t>
            </a:r>
            <a:r>
              <a:rPr lang="en-US" dirty="0" smtClean="0"/>
              <a:t>CEO </a:t>
            </a:r>
            <a:r>
              <a:rPr lang="ar-EG" dirty="0" smtClean="0"/>
              <a:t> </a:t>
            </a:r>
            <a:r>
              <a:rPr lang="ar-SA" dirty="0" smtClean="0"/>
              <a:t>للشركة </a:t>
            </a:r>
            <a:r>
              <a:rPr lang="ar-SA" dirty="0" smtClean="0"/>
              <a:t>بنظيره فى الشركة </a:t>
            </a:r>
            <a:r>
              <a:rPr lang="ar-SA" dirty="0" smtClean="0"/>
              <a:t>الهد</a:t>
            </a:r>
            <a:r>
              <a:rPr lang="ar-EG" dirty="0" smtClean="0"/>
              <a:t>ف</a:t>
            </a:r>
            <a:r>
              <a:rPr lang="ar-SA" dirty="0" smtClean="0"/>
              <a:t> </a:t>
            </a:r>
            <a:r>
              <a:rPr lang="ar-SA" dirty="0" smtClean="0"/>
              <a:t>هاتفيا </a:t>
            </a:r>
            <a:r>
              <a:rPr lang="ar-SA" dirty="0" smtClean="0"/>
              <a:t>ويقترح </a:t>
            </a:r>
            <a:r>
              <a:rPr lang="ar-SA" dirty="0" smtClean="0"/>
              <a:t>عليه الاندماج </a:t>
            </a:r>
            <a:r>
              <a:rPr lang="ar-SA" dirty="0" smtClean="0"/>
              <a:t>ويحاول </a:t>
            </a:r>
            <a:r>
              <a:rPr lang="ar-SA" dirty="0" smtClean="0"/>
              <a:t>أن يقدم له شروطا مناسبة</a:t>
            </a:r>
            <a:r>
              <a:rPr lang="ar-SA" dirty="0" smtClean="0"/>
              <a:t>.</a:t>
            </a:r>
            <a:endParaRPr lang="ar-EG" dirty="0" smtClean="0"/>
          </a:p>
          <a:p>
            <a:pPr algn="just" rtl="1"/>
            <a:endParaRPr lang="ar-SA" dirty="0" smtClean="0"/>
          </a:p>
          <a:p>
            <a:pPr algn="just" rtl="1"/>
            <a:r>
              <a:rPr lang="ar-SA" dirty="0" smtClean="0"/>
              <a:t>فاذا وصلوا الى اتفاق، تصدر مجموعتى الادارة </a:t>
            </a:r>
            <a:r>
              <a:rPr lang="ar-SA" dirty="0" smtClean="0"/>
              <a:t>تقاريرالى </a:t>
            </a:r>
            <a:r>
              <a:rPr lang="ar-SA" dirty="0" smtClean="0"/>
              <a:t>حملة أسهمهم تحدد </a:t>
            </a:r>
            <a:r>
              <a:rPr lang="ar-EG" dirty="0" smtClean="0"/>
              <a:t>أ</a:t>
            </a:r>
            <a:r>
              <a:rPr lang="ar-SA" dirty="0" smtClean="0"/>
              <a:t>نهما </a:t>
            </a:r>
            <a:r>
              <a:rPr lang="ar-SA" dirty="0" smtClean="0"/>
              <a:t>أتفقا على الاندماج </a:t>
            </a:r>
            <a:r>
              <a:rPr lang="ar-SA" dirty="0" smtClean="0"/>
              <a:t>وتوصى </a:t>
            </a:r>
            <a:r>
              <a:rPr lang="ar-SA" dirty="0" smtClean="0"/>
              <a:t>ادارة الشركة الهدف حملة أسهمها بالموافقة على الاندماج</a:t>
            </a:r>
            <a:r>
              <a:rPr lang="ar-SA" dirty="0" smtClean="0"/>
              <a:t>.</a:t>
            </a:r>
            <a:endParaRPr lang="ar-EG" dirty="0" smtClean="0"/>
          </a:p>
          <a:p>
            <a:pPr algn="just" rtl="1"/>
            <a:endParaRPr lang="ar-SA" dirty="0" smtClean="0"/>
          </a:p>
          <a:p>
            <a:pPr algn="just" rtl="1"/>
            <a:r>
              <a:rPr lang="ar-SA" dirty="0" smtClean="0"/>
              <a:t>و بصفه عامة، يطلب من حملة الأسهم عطاء حصصهم الى </a:t>
            </a:r>
            <a:r>
              <a:rPr lang="ar-SA" dirty="0" smtClean="0"/>
              <a:t>مؤسسة</a:t>
            </a:r>
            <a:r>
              <a:rPr lang="ar-EG" dirty="0" smtClean="0"/>
              <a:t> </a:t>
            </a:r>
            <a:r>
              <a:rPr lang="ar-SA" dirty="0" smtClean="0"/>
              <a:t>مالية </a:t>
            </a:r>
            <a:r>
              <a:rPr lang="ar-SA" dirty="0" smtClean="0"/>
              <a:t>محددة </a:t>
            </a:r>
            <a:r>
              <a:rPr lang="ar-SA" dirty="0" smtClean="0"/>
              <a:t>وذلك </a:t>
            </a:r>
            <a:r>
              <a:rPr lang="ar-SA" dirty="0" smtClean="0"/>
              <a:t>مع تفويض موقع بنقل ملكية الحصص للشركة المستحوذة.</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a:xfrm>
            <a:off x="533400" y="990600"/>
            <a:ext cx="8153400" cy="5029200"/>
          </a:xfrm>
        </p:spPr>
        <p:txBody>
          <a:bodyPr/>
          <a:lstStyle/>
          <a:p>
            <a:pPr algn="just" rtl="1"/>
            <a:r>
              <a:rPr lang="ar-SA" dirty="0" smtClean="0"/>
              <a:t>و يحصل حملة أسهم الشركة الهدف عند ذلك على قيمة محددة، (اما </a:t>
            </a:r>
            <a:r>
              <a:rPr lang="ar-EG" dirty="0" smtClean="0"/>
              <a:t>أ</a:t>
            </a:r>
            <a:r>
              <a:rPr lang="ar-SA" dirty="0" smtClean="0"/>
              <a:t>سهم </a:t>
            </a:r>
            <a:r>
              <a:rPr lang="ar-SA" dirty="0" smtClean="0"/>
              <a:t>عادية فى الشركة المستحوذة، </a:t>
            </a:r>
            <a:r>
              <a:rPr lang="ar-SA" dirty="0" smtClean="0"/>
              <a:t>وفى </a:t>
            </a:r>
            <a:r>
              <a:rPr lang="ar-SA" dirty="0" smtClean="0"/>
              <a:t>هذه الحالة يصبح حملة أسهم الشركة الهدف حملة أسهم فى الشركة المستحوذة) </a:t>
            </a:r>
            <a:r>
              <a:rPr lang="ar-EG" dirty="0" smtClean="0"/>
              <a:t>أ</a:t>
            </a:r>
            <a:r>
              <a:rPr lang="ar-SA" dirty="0" smtClean="0"/>
              <a:t>و </a:t>
            </a:r>
            <a:r>
              <a:rPr lang="ar-SA" dirty="0" smtClean="0"/>
              <a:t>سيولة نقدية أو سندات أو خليط معين من السيولة النقدية </a:t>
            </a:r>
            <a:r>
              <a:rPr lang="ar-SA" dirty="0" smtClean="0"/>
              <a:t>والأوراق </a:t>
            </a:r>
            <a:r>
              <a:rPr lang="ar-SA" dirty="0" smtClean="0"/>
              <a:t>المالية. يكون هذا اندماجا </a:t>
            </a:r>
            <a:r>
              <a:rPr lang="ar-SA" dirty="0" smtClean="0"/>
              <a:t>صديقا</a:t>
            </a:r>
            <a:r>
              <a:rPr lang="ar-EG" dirty="0" smtClean="0"/>
              <a:t>.</a:t>
            </a:r>
          </a:p>
          <a:p>
            <a:pPr algn="just" rtl="1"/>
            <a:endParaRPr lang="ar-SA" dirty="0" smtClean="0"/>
          </a:p>
          <a:p>
            <a:pPr algn="just" rtl="1"/>
            <a:r>
              <a:rPr lang="ar-SA" dirty="0" smtClean="0"/>
              <a:t>لكن عادة ما </a:t>
            </a:r>
            <a:r>
              <a:rPr lang="ar-SA" dirty="0" smtClean="0"/>
              <a:t>تق</a:t>
            </a:r>
            <a:r>
              <a:rPr lang="ar-EG" dirty="0" smtClean="0"/>
              <a:t>ا</a:t>
            </a:r>
            <a:r>
              <a:rPr lang="ar-SA" dirty="0" smtClean="0"/>
              <a:t>وم </a:t>
            </a:r>
            <a:r>
              <a:rPr lang="ar-SA" dirty="0" smtClean="0"/>
              <a:t>ادارة الشركة الهدف الاندماج. فربما يشعروا أن السعر المعروض عليهم منخفض جدا أو ربما يريدوا </a:t>
            </a:r>
            <a:r>
              <a:rPr lang="ar-EG" dirty="0" smtClean="0"/>
              <a:t>أ</a:t>
            </a:r>
            <a:r>
              <a:rPr lang="ar-SA" dirty="0" smtClean="0"/>
              <a:t>ن </a:t>
            </a:r>
            <a:r>
              <a:rPr lang="ar-SA" dirty="0" smtClean="0"/>
              <a:t>يحافظوا على مناصبهم </a:t>
            </a:r>
            <a:r>
              <a:rPr lang="ar-SA" dirty="0" smtClean="0"/>
              <a:t>ببساطة.</a:t>
            </a:r>
            <a:r>
              <a:rPr lang="ar-EG" dirty="0" smtClean="0"/>
              <a:t> </a:t>
            </a:r>
            <a:r>
              <a:rPr lang="ar-SA" dirty="0" smtClean="0"/>
              <a:t>وفى </a:t>
            </a:r>
            <a:r>
              <a:rPr lang="ar-SA" dirty="0" smtClean="0"/>
              <a:t>أى حالة، يقال عن عرض الشركة المستحوذة </a:t>
            </a:r>
            <a:r>
              <a:rPr lang="ar-SA" dirty="0" smtClean="0"/>
              <a:t>أنه</a:t>
            </a:r>
            <a:r>
              <a:rPr lang="ar-EG" dirty="0" smtClean="0"/>
              <a:t> </a:t>
            </a:r>
            <a:r>
              <a:rPr lang="ar-SA" dirty="0" smtClean="0"/>
              <a:t>عدائى </a:t>
            </a:r>
            <a:r>
              <a:rPr lang="ar-SA" dirty="0" smtClean="0"/>
              <a:t>بدلا من كونه صديقا </a:t>
            </a:r>
            <a:r>
              <a:rPr lang="ar-SA" dirty="0" smtClean="0"/>
              <a:t>ويجب </a:t>
            </a:r>
            <a:r>
              <a:rPr lang="ar-SA" dirty="0" smtClean="0"/>
              <a:t>أن تقدم الشركة المستحوذة </a:t>
            </a:r>
            <a:r>
              <a:rPr lang="ar-EG" dirty="0" smtClean="0"/>
              <a:t>أرا</a:t>
            </a:r>
            <a:r>
              <a:rPr lang="ar-SA" dirty="0" smtClean="0"/>
              <a:t>ء </a:t>
            </a:r>
            <a:r>
              <a:rPr lang="ar-SA" dirty="0" smtClean="0"/>
              <a:t>لحملة أسهم الشركة الهدف.</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a:xfrm>
            <a:off x="457200" y="533400"/>
            <a:ext cx="8458200" cy="5638800"/>
          </a:xfrm>
        </p:spPr>
        <p:txBody>
          <a:bodyPr>
            <a:normAutofit fontScale="92500"/>
          </a:bodyPr>
          <a:lstStyle/>
          <a:p>
            <a:pPr algn="just" rtl="1"/>
            <a:r>
              <a:rPr lang="ar-SA" dirty="0" smtClean="0"/>
              <a:t>وفى </a:t>
            </a:r>
            <a:r>
              <a:rPr lang="ar-SA" dirty="0" smtClean="0"/>
              <a:t>الاندماج </a:t>
            </a:r>
            <a:r>
              <a:rPr lang="ar-SA" dirty="0" smtClean="0"/>
              <a:t>العدائ</a:t>
            </a:r>
            <a:r>
              <a:rPr lang="ar-EG" dirty="0" smtClean="0"/>
              <a:t>ي</a:t>
            </a:r>
            <a:r>
              <a:rPr lang="ar-SA" dirty="0" smtClean="0"/>
              <a:t>، </a:t>
            </a:r>
            <a:r>
              <a:rPr lang="ar-SA" dirty="0" smtClean="0"/>
              <a:t>تقوم الشركة المستحوذة بتقديم عطاء مرة </a:t>
            </a:r>
            <a:r>
              <a:rPr lang="ar-EG" dirty="0" smtClean="0"/>
              <a:t>أ</a:t>
            </a:r>
            <a:r>
              <a:rPr lang="ar-SA" dirty="0" smtClean="0"/>
              <a:t>خرى وتطلب </a:t>
            </a:r>
            <a:r>
              <a:rPr lang="ar-SA" dirty="0" smtClean="0"/>
              <a:t>من حملة أسهم الشركة الهدف مرة </a:t>
            </a:r>
            <a:r>
              <a:rPr lang="ar-EG" dirty="0" smtClean="0"/>
              <a:t>أ</a:t>
            </a:r>
            <a:r>
              <a:rPr lang="ar-SA" dirty="0" smtClean="0"/>
              <a:t>خرى </a:t>
            </a:r>
            <a:r>
              <a:rPr lang="ar-SA" dirty="0" smtClean="0"/>
              <a:t>عطاء حصصهم فى تبادل مع السعر المعروض عليهم. </a:t>
            </a:r>
            <a:r>
              <a:rPr lang="ar-SA" dirty="0" smtClean="0"/>
              <a:t>وفى </a:t>
            </a:r>
            <a:r>
              <a:rPr lang="ar-SA" dirty="0" smtClean="0"/>
              <a:t>هذه المرة يحرض مديرو الشركة الهدف حملة الأسهم على عدم تسليم حصصهم، ذاكرين بصفة عامة </a:t>
            </a:r>
            <a:r>
              <a:rPr lang="ar-EG" dirty="0" smtClean="0"/>
              <a:t>أ</a:t>
            </a:r>
            <a:r>
              <a:rPr lang="ar-SA" dirty="0" smtClean="0"/>
              <a:t>ن ا</a:t>
            </a:r>
            <a:r>
              <a:rPr lang="ar-EG" dirty="0" smtClean="0"/>
              <a:t>ل</a:t>
            </a:r>
            <a:r>
              <a:rPr lang="ar-SA" dirty="0" smtClean="0"/>
              <a:t>سعر المعروض</a:t>
            </a:r>
            <a:r>
              <a:rPr lang="ar-EG" dirty="0" smtClean="0"/>
              <a:t> </a:t>
            </a:r>
            <a:r>
              <a:rPr lang="ar-SA" dirty="0" smtClean="0"/>
              <a:t>يكون </a:t>
            </a:r>
            <a:r>
              <a:rPr lang="ar-SA" dirty="0" smtClean="0"/>
              <a:t>منخفضا جدا</a:t>
            </a:r>
            <a:r>
              <a:rPr lang="ar-SA" dirty="0" smtClean="0"/>
              <a:t>.</a:t>
            </a:r>
            <a:endParaRPr lang="ar-EG" dirty="0" smtClean="0"/>
          </a:p>
          <a:p>
            <a:pPr algn="just" rtl="1"/>
            <a:endParaRPr lang="ar-SA" dirty="0" smtClean="0"/>
          </a:p>
          <a:p>
            <a:pPr algn="just" rtl="1"/>
            <a:r>
              <a:rPr lang="ar-SA" dirty="0" smtClean="0"/>
              <a:t>و دون دهشة، عادة </a:t>
            </a:r>
            <a:r>
              <a:rPr lang="ar-SA" dirty="0" smtClean="0"/>
              <a:t>ت</a:t>
            </a:r>
            <a:r>
              <a:rPr lang="ar-EG" dirty="0" smtClean="0"/>
              <a:t>ف</a:t>
            </a:r>
            <a:r>
              <a:rPr lang="ar-SA" dirty="0" smtClean="0"/>
              <a:t>شل </a:t>
            </a:r>
            <a:r>
              <a:rPr lang="ar-SA" dirty="0" smtClean="0"/>
              <a:t>العروض العدائية. الا أن العرض </a:t>
            </a:r>
            <a:r>
              <a:rPr lang="ar-SA" dirty="0" smtClean="0"/>
              <a:t>النقد</a:t>
            </a:r>
            <a:r>
              <a:rPr lang="ar-EG" dirty="0" smtClean="0"/>
              <a:t>ي</a:t>
            </a:r>
            <a:r>
              <a:rPr lang="ar-SA" dirty="0" smtClean="0"/>
              <a:t> </a:t>
            </a:r>
            <a:r>
              <a:rPr lang="ar-SA" dirty="0" smtClean="0"/>
              <a:t>كله </a:t>
            </a:r>
            <a:r>
              <a:rPr lang="ar-SA" dirty="0" smtClean="0"/>
              <a:t>الذ</a:t>
            </a:r>
            <a:r>
              <a:rPr lang="ar-EG" dirty="0" smtClean="0"/>
              <a:t>ي</a:t>
            </a:r>
            <a:r>
              <a:rPr lang="ar-SA" dirty="0" smtClean="0"/>
              <a:t> </a:t>
            </a:r>
            <a:r>
              <a:rPr lang="ar-SA" dirty="0" smtClean="0"/>
              <a:t>يكون مرتفعا بدرجة كافية </a:t>
            </a:r>
            <a:r>
              <a:rPr lang="ar-SA" dirty="0" smtClean="0"/>
              <a:t>سيت</a:t>
            </a:r>
            <a:r>
              <a:rPr lang="ar-EG" dirty="0" smtClean="0"/>
              <a:t>غ</a:t>
            </a:r>
            <a:r>
              <a:rPr lang="ar-SA" dirty="0" smtClean="0"/>
              <a:t>لب </a:t>
            </a:r>
            <a:r>
              <a:rPr lang="ar-SA" dirty="0" smtClean="0"/>
              <a:t>بصفة عامة على </a:t>
            </a:r>
            <a:r>
              <a:rPr lang="ar-SA" dirty="0" smtClean="0"/>
              <a:t>أى</a:t>
            </a:r>
            <a:r>
              <a:rPr lang="ar-EG" dirty="0" smtClean="0"/>
              <a:t> </a:t>
            </a:r>
            <a:r>
              <a:rPr lang="ar-SA" dirty="0" smtClean="0"/>
              <a:t>مقاومة </a:t>
            </a:r>
            <a:r>
              <a:rPr lang="ar-SA" dirty="0" smtClean="0"/>
              <a:t>من ادارة الشركة الهدف</a:t>
            </a:r>
            <a:r>
              <a:rPr lang="ar-SA" dirty="0" smtClean="0"/>
              <a:t>.</a:t>
            </a:r>
            <a:endParaRPr lang="ar-EG" dirty="0" smtClean="0"/>
          </a:p>
          <a:p>
            <a:pPr algn="just" rtl="1"/>
            <a:endParaRPr lang="ar-SA" dirty="0" smtClean="0"/>
          </a:p>
          <a:p>
            <a:pPr algn="just" rtl="1"/>
            <a:r>
              <a:rPr lang="ar-SA" dirty="0" smtClean="0"/>
              <a:t>و يبدو هذا كاتجاه </a:t>
            </a:r>
            <a:r>
              <a:rPr lang="ar-SA" dirty="0" smtClean="0"/>
              <a:t>ف</a:t>
            </a:r>
            <a:r>
              <a:rPr lang="ar-EG" dirty="0" smtClean="0"/>
              <a:t>ي</a:t>
            </a:r>
            <a:r>
              <a:rPr lang="ar-SA" dirty="0" smtClean="0"/>
              <a:t> </a:t>
            </a:r>
            <a:r>
              <a:rPr lang="ar-SA" dirty="0" smtClean="0"/>
              <a:t>موجة الاندماجات الحالية- عادة </a:t>
            </a:r>
            <a:r>
              <a:rPr lang="ar-SA" dirty="0" smtClean="0"/>
              <a:t>يبد</a:t>
            </a:r>
            <a:r>
              <a:rPr lang="ar-EG" dirty="0" smtClean="0"/>
              <a:t>أ</a:t>
            </a:r>
            <a:r>
              <a:rPr lang="ar-SA" dirty="0" smtClean="0"/>
              <a:t> ال</a:t>
            </a:r>
            <a:r>
              <a:rPr lang="ar-EG" dirty="0" smtClean="0"/>
              <a:t>م</a:t>
            </a:r>
            <a:r>
              <a:rPr lang="ar-SA" dirty="0" smtClean="0"/>
              <a:t>شترون </a:t>
            </a:r>
            <a:r>
              <a:rPr lang="ar-SA" dirty="0" smtClean="0"/>
              <a:t>الاستراتيجيون </a:t>
            </a:r>
            <a:r>
              <a:rPr lang="ar-SA" dirty="0" smtClean="0"/>
              <a:t>عملية</a:t>
            </a:r>
            <a:r>
              <a:rPr lang="ar-EG" dirty="0" smtClean="0"/>
              <a:t> </a:t>
            </a:r>
            <a:r>
              <a:rPr lang="ar-SA" dirty="0" smtClean="0"/>
              <a:t>العرض </a:t>
            </a:r>
            <a:r>
              <a:rPr lang="ar-SA" dirty="0" smtClean="0"/>
              <a:t>العدائى بعرض ”أولوية الاكتتاب“ أو سخى“. </a:t>
            </a:r>
            <a:r>
              <a:rPr lang="ar-SA" dirty="0" smtClean="0"/>
              <a:t>وتكون </a:t>
            </a:r>
            <a:r>
              <a:rPr lang="ar-SA" dirty="0" smtClean="0"/>
              <a:t>الفكرة هنا تقديم مثل هذه العلاوة الكبيرة للسعر قبل الاعلان </a:t>
            </a:r>
            <a:r>
              <a:rPr lang="ar-SA" dirty="0" smtClean="0"/>
              <a:t>الذ</a:t>
            </a:r>
            <a:r>
              <a:rPr lang="ar-EG" dirty="0" smtClean="0"/>
              <a:t>ي</a:t>
            </a:r>
            <a:r>
              <a:rPr lang="ar-SA" dirty="0" smtClean="0"/>
              <a:t> </a:t>
            </a:r>
            <a:r>
              <a:rPr lang="ar-SA" dirty="0" smtClean="0"/>
              <a:t>لايرحب أى متقدم بعرض اخر بالقفز فى </a:t>
            </a:r>
            <a:r>
              <a:rPr lang="ar-SA" dirty="0" smtClean="0"/>
              <a:t>النزاع</a:t>
            </a:r>
            <a:r>
              <a:rPr lang="ar-EG" dirty="0" smtClean="0"/>
              <a:t> </a:t>
            </a:r>
            <a:r>
              <a:rPr lang="ar-SA" dirty="0" smtClean="0"/>
              <a:t>ولا</a:t>
            </a:r>
            <a:r>
              <a:rPr lang="ar-EG" dirty="0" smtClean="0"/>
              <a:t> </a:t>
            </a:r>
            <a:r>
              <a:rPr lang="ar-SA" dirty="0" smtClean="0"/>
              <a:t>يمكن </a:t>
            </a:r>
            <a:r>
              <a:rPr lang="ar-SA" dirty="0" smtClean="0"/>
              <a:t>لمجلس الشركة </a:t>
            </a:r>
            <a:r>
              <a:rPr lang="ar-SA" dirty="0" smtClean="0"/>
              <a:t>الهد</a:t>
            </a:r>
            <a:r>
              <a:rPr lang="ar-EG" dirty="0" smtClean="0"/>
              <a:t>ف</a:t>
            </a:r>
            <a:r>
              <a:rPr lang="ar-SA" dirty="0" smtClean="0"/>
              <a:t> </a:t>
            </a:r>
            <a:r>
              <a:rPr lang="ar-EG" dirty="0" smtClean="0"/>
              <a:t>أ</a:t>
            </a:r>
            <a:r>
              <a:rPr lang="ar-SA" dirty="0" smtClean="0"/>
              <a:t>ن </a:t>
            </a:r>
            <a:r>
              <a:rPr lang="ar-SA" dirty="0" smtClean="0"/>
              <a:t>ترفض العرض ببساطة. </a:t>
            </a:r>
            <a:r>
              <a:rPr lang="ar-SA" dirty="0" smtClean="0"/>
              <a:t>واذا </a:t>
            </a:r>
            <a:r>
              <a:rPr lang="ar-SA" dirty="0" smtClean="0"/>
              <a:t>قبل مجلس الشركة الهدف العرض </a:t>
            </a:r>
            <a:r>
              <a:rPr lang="ar-SA" dirty="0" smtClean="0"/>
              <a:t>العدائ</a:t>
            </a:r>
            <a:r>
              <a:rPr lang="ar-EG" dirty="0" smtClean="0"/>
              <a:t>ي</a:t>
            </a:r>
            <a:r>
              <a:rPr lang="ar-SA" dirty="0" smtClean="0"/>
              <a:t>، </a:t>
            </a:r>
            <a:r>
              <a:rPr lang="ar-SA" dirty="0" smtClean="0"/>
              <a:t>تنتهى الصفقة بأن تصبح ”صديقة“، </a:t>
            </a:r>
            <a:r>
              <a:rPr lang="ar-SA" dirty="0" smtClean="0"/>
              <a:t>ب</a:t>
            </a:r>
            <a:r>
              <a:rPr lang="ar-EG" dirty="0" smtClean="0"/>
              <a:t>غ</a:t>
            </a:r>
            <a:r>
              <a:rPr lang="ar-SA" dirty="0" smtClean="0"/>
              <a:t>ض </a:t>
            </a:r>
            <a:r>
              <a:rPr lang="ar-SA" dirty="0" smtClean="0"/>
              <a:t>النظر عن المرارة خلال المرحلة العدائية.</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dirty="0" smtClean="0"/>
              <a:t>تنظيم الاندماج</a:t>
            </a:r>
            <a:endParaRPr lang="ar-SA" dirty="0"/>
          </a:p>
        </p:txBody>
      </p:sp>
      <p:sp>
        <p:nvSpPr>
          <p:cNvPr id="3" name="عنصر نائب للمحتوى 2"/>
          <p:cNvSpPr>
            <a:spLocks noGrp="1"/>
          </p:cNvSpPr>
          <p:nvPr>
            <p:ph sz="quarter" idx="1"/>
          </p:nvPr>
        </p:nvSpPr>
        <p:spPr>
          <a:xfrm>
            <a:off x="685800" y="1600200"/>
            <a:ext cx="8001000" cy="4419600"/>
          </a:xfrm>
        </p:spPr>
        <p:txBody>
          <a:bodyPr/>
          <a:lstStyle/>
          <a:p>
            <a:pPr algn="just" rtl="1"/>
            <a:r>
              <a:rPr lang="ar-EG" dirty="0" smtClean="0"/>
              <a:t>قبل منتصف الستينات من القرن العشرين، حدثت الاستحواذات الصديقة كاندماجات تبادل الأسهم </a:t>
            </a:r>
            <a:r>
              <a:rPr lang="ar-EG" dirty="0" smtClean="0"/>
              <a:t>وكان </a:t>
            </a:r>
            <a:r>
              <a:rPr lang="ar-EG" dirty="0" smtClean="0"/>
              <a:t>قتال الوكالة السلاح </a:t>
            </a:r>
            <a:r>
              <a:rPr lang="ar-EG" dirty="0" smtClean="0"/>
              <a:t>الأولى </a:t>
            </a:r>
            <a:r>
              <a:rPr lang="ar-EG" dirty="0" smtClean="0"/>
              <a:t>المستخدم فى معارك التحكم العدائية. </a:t>
            </a:r>
          </a:p>
          <a:p>
            <a:pPr algn="just" rtl="1"/>
            <a:r>
              <a:rPr lang="ar-EG" dirty="0" smtClean="0"/>
              <a:t>لكن فى منتصف الستينات </a:t>
            </a:r>
            <a:r>
              <a:rPr lang="ar-EG" dirty="0" smtClean="0"/>
              <a:t>بدأت المنشآت </a:t>
            </a:r>
            <a:r>
              <a:rPr lang="ar-EG" dirty="0" smtClean="0"/>
              <a:t>المغيرة فى العمل بصورة مختلفة.</a:t>
            </a:r>
            <a:r>
              <a:rPr lang="ar-EG" dirty="0"/>
              <a:t> </a:t>
            </a:r>
            <a:r>
              <a:rPr lang="ar-EG" dirty="0" smtClean="0"/>
              <a:t>أولا تستغرق وقتا طويلا فى الترتيب لقتال </a:t>
            </a:r>
            <a:r>
              <a:rPr lang="ar-EG" dirty="0" smtClean="0"/>
              <a:t>الوكالة- يطلب </a:t>
            </a:r>
            <a:r>
              <a:rPr lang="ar-EG" dirty="0" smtClean="0"/>
              <a:t>المغيرون أولا قائمة بحملة أسهم الشركة الهدف ويرفض طلبهم، فيحصلوا على قرار محكمة يجبر الادارة على تقديم القائمة. </a:t>
            </a:r>
            <a:r>
              <a:rPr lang="ar-EG" dirty="0" smtClean="0"/>
              <a:t>وأثناء </a:t>
            </a:r>
            <a:r>
              <a:rPr lang="ar-EG" dirty="0" smtClean="0"/>
              <a:t>هذا </a:t>
            </a:r>
            <a:r>
              <a:rPr lang="ar-EG" dirty="0" smtClean="0"/>
              <a:t>الوقت، </a:t>
            </a:r>
            <a:r>
              <a:rPr lang="ar-EG" dirty="0" smtClean="0"/>
              <a:t>يمكن أن تفكر ادارة الشركة الهدف فى الأمر </a:t>
            </a:r>
            <a:r>
              <a:rPr lang="ar-EG" dirty="0" smtClean="0"/>
              <a:t>وتنفذ </a:t>
            </a:r>
            <a:r>
              <a:rPr lang="ar-EG" dirty="0" smtClean="0"/>
              <a:t>بعد ذلك استراتيجية لاتقاء خطر المغيرين. </a:t>
            </a:r>
            <a:r>
              <a:rPr lang="ar-EG" dirty="0" smtClean="0"/>
              <a:t>ونتيجة </a:t>
            </a:r>
            <a:r>
              <a:rPr lang="ar-EG" dirty="0" smtClean="0"/>
              <a:t>لذلك، تكسب الادارة معظم حالات قتال الوكالة.</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609600" y="609600"/>
            <a:ext cx="8077200" cy="5715000"/>
          </a:xfrm>
        </p:spPr>
        <p:txBody>
          <a:bodyPr>
            <a:normAutofit/>
          </a:bodyPr>
          <a:lstStyle/>
          <a:p>
            <a:pPr algn="just" rtl="1"/>
            <a:r>
              <a:rPr lang="ar-EG" dirty="0" smtClean="0"/>
              <a:t>و يفكر المغيرون بعد ذلك، ” اذا استطعنا أن نصل الى قرار بالعمل السريع قبل أن تتخذ الادارة اجراءات مضادة، فسوف يزيد هذا بصورة كبيرة من احتمال نجاحنا“. </a:t>
            </a:r>
            <a:endParaRPr lang="ar-EG" dirty="0" smtClean="0"/>
          </a:p>
          <a:p>
            <a:pPr algn="just" rtl="1"/>
            <a:endParaRPr lang="ar-EG" dirty="0" smtClean="0"/>
          </a:p>
          <a:p>
            <a:pPr algn="just" rtl="1"/>
            <a:r>
              <a:rPr lang="ar-EG" dirty="0" smtClean="0"/>
              <a:t>ويقود هذا المغيرين الى التحول من حالات قتال الوكالة الى تقديم العروض و الذى له وقت استجابة أقصر كثيرا</a:t>
            </a:r>
            <a:r>
              <a:rPr lang="ar-EG" dirty="0" smtClean="0"/>
              <a:t>.</a:t>
            </a:r>
          </a:p>
          <a:p>
            <a:pPr algn="just" rtl="1"/>
            <a:endParaRPr lang="ar-EG" dirty="0" smtClean="0"/>
          </a:p>
          <a:p>
            <a:pPr algn="just" rtl="1"/>
            <a:r>
              <a:rPr lang="ar-EG" dirty="0" smtClean="0"/>
              <a:t>ومواجهة </a:t>
            </a:r>
            <a:r>
              <a:rPr lang="ar-EG" dirty="0" smtClean="0"/>
              <a:t>الادارة بغارة جيدة التخطيط، فانها تكون مرتبكة. قد تستحق الأسهم أكثر فعلا من العرض </a:t>
            </a:r>
            <a:r>
              <a:rPr lang="ar-EG" dirty="0" smtClean="0"/>
              <a:t>المقدم، </a:t>
            </a:r>
            <a:r>
              <a:rPr lang="ar-EG" dirty="0" smtClean="0"/>
              <a:t>الا أن الادارة ليس لديها الوقت الكافى لتوصيل الرساله الى حملة الأسهم أو لتجد عرضا منافسا</a:t>
            </a:r>
            <a:r>
              <a:rPr lang="ar-EG" dirty="0" smtClean="0"/>
              <a:t>.</a:t>
            </a:r>
          </a:p>
          <a:p>
            <a:pPr algn="just" rtl="1"/>
            <a:endParaRPr lang="ar-EG" dirty="0" smtClean="0"/>
          </a:p>
          <a:p>
            <a:pPr algn="just" rtl="1"/>
            <a:r>
              <a:rPr lang="ar-EG" dirty="0" smtClean="0"/>
              <a:t>يبدو هذا الموقف غير عادل، لذلك ظهر قانون جديد لسبيين.</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609600" y="914400"/>
            <a:ext cx="8077200" cy="5105400"/>
          </a:xfrm>
        </p:spPr>
        <p:txBody>
          <a:bodyPr/>
          <a:lstStyle/>
          <a:p>
            <a:pPr algn="just" rtl="1"/>
            <a:r>
              <a:rPr lang="ar-EG" b="1" u="sng" dirty="0" smtClean="0"/>
              <a:t>الهدفين الرئيسيين هما:</a:t>
            </a:r>
          </a:p>
          <a:p>
            <a:pPr marL="514350" indent="-514350" algn="just" rtl="1">
              <a:buAutoNum type="arabicParenBoth"/>
            </a:pPr>
            <a:r>
              <a:rPr lang="ar-EG" dirty="0" smtClean="0"/>
              <a:t>تنظيم الطريقة التى يمكن للشركات المستحوذة أن تهيكل عروض استيلائها. </a:t>
            </a:r>
          </a:p>
          <a:p>
            <a:pPr marL="514350" indent="-514350" algn="just" rtl="1">
              <a:buAutoNum type="arabicParenBoth"/>
            </a:pPr>
            <a:r>
              <a:rPr lang="ar-EG" dirty="0" smtClean="0"/>
              <a:t>اجبار الشركات المستحوذة على الافشاء بمزيد من المعلومات عن عروضها</a:t>
            </a:r>
            <a:r>
              <a:rPr lang="ar-EG" dirty="0" smtClean="0"/>
              <a:t>.</a:t>
            </a:r>
          </a:p>
          <a:p>
            <a:pPr marL="514350" indent="-514350" algn="just" rtl="1">
              <a:buAutoNum type="arabicParenBoth"/>
            </a:pPr>
            <a:endParaRPr lang="ar-EG" dirty="0" smtClean="0"/>
          </a:p>
          <a:p>
            <a:pPr marL="514350" indent="-514350" algn="just" rtl="1"/>
            <a:r>
              <a:rPr lang="ar-EG" dirty="0" smtClean="0"/>
              <a:t>أراد </a:t>
            </a:r>
            <a:r>
              <a:rPr lang="ar-EG" dirty="0" smtClean="0"/>
              <a:t>القانون </a:t>
            </a:r>
            <a:r>
              <a:rPr lang="ar-EG" dirty="0" smtClean="0"/>
              <a:t>فى </a:t>
            </a:r>
            <a:r>
              <a:rPr lang="ar-EG" dirty="0" smtClean="0"/>
              <a:t>الأساس </a:t>
            </a:r>
            <a:r>
              <a:rPr lang="ar-EG" dirty="0" smtClean="0"/>
              <a:t>أن يضع ادارات شركات الهدف فى موقف أفضل للدفاع ضد العروض العدائية. اضافة الى اعتقادهم أن حملة الأسهم يحتاجوا الى اتصال أسهل بالمعلومات عن العروض المقدمة كى يتخذوا قرارات رشيدة خاصة بتبادل حصصهم </a:t>
            </a:r>
            <a:r>
              <a:rPr lang="ar-EG" dirty="0" smtClean="0"/>
              <a:t>أو </a:t>
            </a:r>
            <a:r>
              <a:rPr lang="ar-EG" dirty="0" smtClean="0"/>
              <a:t>عدم تبادلها.</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EG" dirty="0" smtClean="0"/>
              <a:t>مقدمة</a:t>
            </a:r>
            <a:endParaRPr lang="en-US" dirty="0"/>
          </a:p>
        </p:txBody>
      </p:sp>
      <p:sp>
        <p:nvSpPr>
          <p:cNvPr id="3" name="Content Placeholder 2"/>
          <p:cNvSpPr>
            <a:spLocks noGrp="1"/>
          </p:cNvSpPr>
          <p:nvPr>
            <p:ph sz="quarter" idx="1"/>
          </p:nvPr>
        </p:nvSpPr>
        <p:spPr>
          <a:xfrm>
            <a:off x="533400" y="1447800"/>
            <a:ext cx="8153400" cy="4724400"/>
          </a:xfrm>
        </p:spPr>
        <p:txBody>
          <a:bodyPr>
            <a:normAutofit/>
          </a:bodyPr>
          <a:lstStyle/>
          <a:p>
            <a:pPr algn="just" rtl="1"/>
            <a:r>
              <a:rPr lang="ar-EG" u="sng" dirty="0" smtClean="0"/>
              <a:t>أربعة أخطاء من جانب المنفذين الذين يقوموا بالاستحواذات:</a:t>
            </a:r>
          </a:p>
          <a:p>
            <a:pPr marL="514350" indent="-514350" algn="just" rtl="1">
              <a:buAutoNum type="arabicParenBoth"/>
            </a:pPr>
            <a:r>
              <a:rPr lang="ar-EG" dirty="0" smtClean="0"/>
              <a:t>عادة تدفع الشركات المستحوذة مبالغ أكبر من قيمة الشركات التى تستحوذ عليها</a:t>
            </a:r>
            <a:r>
              <a:rPr lang="ar-EG" dirty="0" smtClean="0"/>
              <a:t>.</a:t>
            </a:r>
          </a:p>
          <a:p>
            <a:pPr marL="514350" indent="-514350" algn="just" rtl="1">
              <a:buAutoNum type="arabicParenBoth"/>
            </a:pPr>
            <a:endParaRPr lang="ar-EG" dirty="0" smtClean="0"/>
          </a:p>
          <a:p>
            <a:pPr marL="514350" indent="-514350" algn="just" rtl="1">
              <a:buAutoNum type="arabicParenBoth"/>
            </a:pPr>
            <a:r>
              <a:rPr lang="ar-EG" dirty="0" smtClean="0"/>
              <a:t>بالغت الادارة فى تقدير التعاونيات التى يمكن </a:t>
            </a:r>
            <a:r>
              <a:rPr lang="ar-EG" dirty="0" smtClean="0"/>
              <a:t>أن </a:t>
            </a:r>
            <a:r>
              <a:rPr lang="ar-EG" dirty="0" smtClean="0"/>
              <a:t>تنتج من الاندماج</a:t>
            </a:r>
            <a:r>
              <a:rPr lang="ar-EG" dirty="0" smtClean="0"/>
              <a:t>.</a:t>
            </a:r>
          </a:p>
          <a:p>
            <a:pPr marL="514350" indent="-514350" algn="just" rtl="1">
              <a:buAutoNum type="arabicParenBoth"/>
            </a:pPr>
            <a:endParaRPr lang="ar-EG" dirty="0" smtClean="0"/>
          </a:p>
          <a:p>
            <a:pPr marL="514350" indent="-514350" algn="just" rtl="1">
              <a:buAutoNum type="arabicParenBoth"/>
            </a:pPr>
            <a:r>
              <a:rPr lang="ar-EG" dirty="0" smtClean="0"/>
              <a:t>تستغرق الادارة وقتا طويلا فى تكامل العمليات بين الشركات المدمجة</a:t>
            </a:r>
            <a:r>
              <a:rPr lang="ar-EG" dirty="0" smtClean="0"/>
              <a:t>.</a:t>
            </a:r>
          </a:p>
          <a:p>
            <a:pPr marL="514350" indent="-514350" algn="just" rtl="1">
              <a:buAutoNum type="arabicParenBoth"/>
            </a:pPr>
            <a:endParaRPr lang="ar-EG" dirty="0" smtClean="0"/>
          </a:p>
          <a:p>
            <a:pPr marL="514350" indent="-514350" algn="just" rtl="1">
              <a:buAutoNum type="arabicParenBoth"/>
            </a:pPr>
            <a:r>
              <a:rPr lang="ar-EG" dirty="0" smtClean="0"/>
              <a:t>قللت بعض الشركات التكاليف كثيرا، على حساب الاحتفاظ بالبنية التحتية للمبيعات </a:t>
            </a:r>
            <a:r>
              <a:rPr lang="ar-EG" dirty="0" smtClean="0"/>
              <a:t>والانتاج.</a:t>
            </a:r>
            <a:endParaRPr lang="ar-EG"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533400" y="533400"/>
            <a:ext cx="8229600" cy="5867400"/>
          </a:xfrm>
        </p:spPr>
        <p:txBody>
          <a:bodyPr>
            <a:normAutofit lnSpcReduction="10000"/>
          </a:bodyPr>
          <a:lstStyle/>
          <a:p>
            <a:pPr algn="just" rtl="1"/>
            <a:r>
              <a:rPr lang="ar-EG" b="1" u="sng" dirty="0" smtClean="0"/>
              <a:t>وضع القانون القيود </a:t>
            </a:r>
            <a:r>
              <a:rPr lang="ar-EG" b="1" u="sng" dirty="0" smtClean="0"/>
              <a:t>الأربعة </a:t>
            </a:r>
            <a:r>
              <a:rPr lang="ar-EG" b="1" u="sng" dirty="0" smtClean="0"/>
              <a:t>التالية على الشركات المستحوذة:</a:t>
            </a:r>
          </a:p>
          <a:p>
            <a:pPr marL="514350" indent="-514350" algn="just" rtl="1">
              <a:buAutoNum type="arabicParenBoth"/>
            </a:pPr>
            <a:r>
              <a:rPr lang="ar-EG" dirty="0" smtClean="0"/>
              <a:t>يجب </a:t>
            </a:r>
            <a:r>
              <a:rPr lang="ar-EG" dirty="0" smtClean="0"/>
              <a:t>أن </a:t>
            </a:r>
            <a:r>
              <a:rPr lang="ar-EG" dirty="0" smtClean="0"/>
              <a:t>يكشف المستحوذون عما يحملوه حاليا </a:t>
            </a:r>
            <a:r>
              <a:rPr lang="ar-EG" dirty="0" smtClean="0"/>
              <a:t>ومقاصدهم </a:t>
            </a:r>
            <a:r>
              <a:rPr lang="ar-EG" dirty="0" smtClean="0"/>
              <a:t>المستقبلية خلال 10 أيام من جمع 5% على الأقل من أسهم الشركة.</a:t>
            </a:r>
          </a:p>
          <a:p>
            <a:pPr marL="514350" indent="-514350" algn="just" rtl="1">
              <a:buAutoNum type="arabicParenBoth"/>
            </a:pPr>
            <a:r>
              <a:rPr lang="ar-EG" dirty="0" smtClean="0"/>
              <a:t>يجب أن يكشف المستحوذون عن مصدر </a:t>
            </a:r>
            <a:r>
              <a:rPr lang="ar-EG" dirty="0" smtClean="0"/>
              <a:t>أموالهم </a:t>
            </a:r>
            <a:r>
              <a:rPr lang="ar-EG" dirty="0" smtClean="0"/>
              <a:t>التى ستستخدم فى الاستحواذ.</a:t>
            </a:r>
          </a:p>
          <a:p>
            <a:pPr marL="514350" indent="-514350" algn="just" rtl="1">
              <a:buAutoNum type="arabicParenBoth"/>
            </a:pPr>
            <a:r>
              <a:rPr lang="ar-EG" dirty="0" smtClean="0"/>
              <a:t>يجب أن يسمح لحملة أسهم الشركة الهدف بفترة 20 يوم على </a:t>
            </a:r>
            <a:r>
              <a:rPr lang="ar-EG" dirty="0" smtClean="0"/>
              <a:t>الأقل لتسليم </a:t>
            </a:r>
            <a:r>
              <a:rPr lang="ar-EG" dirty="0" smtClean="0"/>
              <a:t>حصصهم، أى يجب </a:t>
            </a:r>
            <a:r>
              <a:rPr lang="ar-EG" dirty="0" smtClean="0"/>
              <a:t>أن </a:t>
            </a:r>
            <a:r>
              <a:rPr lang="ar-EG" dirty="0" smtClean="0"/>
              <a:t>يكون العرض ”مفتوحا“ لفترة 20 يوم على </a:t>
            </a:r>
            <a:r>
              <a:rPr lang="ar-EG" dirty="0" smtClean="0"/>
              <a:t>الأقل</a:t>
            </a:r>
            <a:r>
              <a:rPr lang="ar-EG" dirty="0" smtClean="0"/>
              <a:t>.</a:t>
            </a:r>
          </a:p>
          <a:p>
            <a:pPr marL="514350" indent="-514350" algn="just" rtl="1">
              <a:buAutoNum type="arabicParenBoth"/>
            </a:pPr>
            <a:r>
              <a:rPr lang="ar-EG" dirty="0" smtClean="0"/>
              <a:t>اذا زادت الشركة المستحوذة من سعر العرض خلال فترة 20 يوم المفتوحة، يجب أن يحصل كل حملة </a:t>
            </a:r>
            <a:r>
              <a:rPr lang="ar-EG" dirty="0" smtClean="0"/>
              <a:t>الأسهم </a:t>
            </a:r>
            <a:r>
              <a:rPr lang="ar-EG" dirty="0" smtClean="0"/>
              <a:t>الذين سلموا أسهمهم قبل الزيادة على نفس السعر </a:t>
            </a:r>
            <a:r>
              <a:rPr lang="ar-EG" dirty="0" smtClean="0"/>
              <a:t>الأعلى.</a:t>
            </a:r>
          </a:p>
          <a:p>
            <a:pPr marL="514350" indent="-514350" algn="just" rtl="1">
              <a:buAutoNum type="arabicParenBoth"/>
            </a:pPr>
            <a:endParaRPr lang="ar-EG" dirty="0" smtClean="0"/>
          </a:p>
          <a:p>
            <a:pPr marL="514350" indent="-514350" algn="just" rtl="1"/>
            <a:r>
              <a:rPr lang="ar-EG" dirty="0" smtClean="0"/>
              <a:t>كاجمالى، كانت تهدف هذه القيود تقليل مقدرة الشركة المستحوذة على مفاجأة الادارة </a:t>
            </a:r>
            <a:r>
              <a:rPr lang="ar-EG" dirty="0" smtClean="0"/>
              <a:t>والايقاع بحملة أسهم </a:t>
            </a:r>
            <a:r>
              <a:rPr lang="ar-EG" dirty="0" smtClean="0"/>
              <a:t>الشركة الهدف لقبول عرض غير كافى.</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rtl="1"/>
            <a:r>
              <a:rPr lang="ar-EG" dirty="0" smtClean="0"/>
              <a:t>عرض عام لتحليل الاندماج</a:t>
            </a:r>
            <a:endParaRPr lang="en-US" dirty="0"/>
          </a:p>
        </p:txBody>
      </p:sp>
      <p:sp>
        <p:nvSpPr>
          <p:cNvPr id="3" name="Content Placeholder 2"/>
          <p:cNvSpPr>
            <a:spLocks noGrp="1"/>
          </p:cNvSpPr>
          <p:nvPr>
            <p:ph sz="quarter" idx="1"/>
          </p:nvPr>
        </p:nvSpPr>
        <p:spPr>
          <a:xfrm>
            <a:off x="685800" y="1447800"/>
            <a:ext cx="8001000" cy="4800600"/>
          </a:xfrm>
        </p:spPr>
        <p:txBody>
          <a:bodyPr>
            <a:normAutofit/>
          </a:bodyPr>
          <a:lstStyle/>
          <a:p>
            <a:pPr algn="just" rtl="1"/>
            <a:r>
              <a:rPr lang="ar-EG" u="sng" dirty="0" smtClean="0"/>
              <a:t>يجب أن تجيب الشركة المستحوذة على سؤالين:</a:t>
            </a:r>
          </a:p>
          <a:p>
            <a:pPr marL="514350" indent="-514350" algn="just" rtl="1">
              <a:buAutoNum type="arabicParenBoth"/>
            </a:pPr>
            <a:r>
              <a:rPr lang="ar-EG" dirty="0" smtClean="0"/>
              <a:t>كم تستحق الشركة الهدف بعد استحواذها؟</a:t>
            </a:r>
          </a:p>
          <a:p>
            <a:pPr marL="514350" indent="-514350" algn="just" rtl="1">
              <a:buAutoNum type="arabicParenBoth"/>
            </a:pPr>
            <a:r>
              <a:rPr lang="ar-EG" dirty="0" smtClean="0"/>
              <a:t>كم يجب أن تعرضه الشركة المستحوذة على الشركة الهدف؟</a:t>
            </a:r>
          </a:p>
          <a:p>
            <a:pPr marL="514350" indent="-514350" algn="just" rtl="1">
              <a:buNone/>
            </a:pPr>
            <a:endParaRPr lang="ar-EG" dirty="0" smtClean="0"/>
          </a:p>
          <a:p>
            <a:pPr marL="514350" indent="-514350" algn="just" rtl="1">
              <a:buNone/>
            </a:pPr>
            <a:r>
              <a:rPr lang="ar-EG" dirty="0" smtClean="0"/>
              <a:t>فى هذا القسم سنقوم بالتركيز على تقدير قيمة الشركة الهدف بعد الاندماج.</a:t>
            </a:r>
          </a:p>
          <a:p>
            <a:pPr marL="514350" indent="-514350" algn="just" rtl="1">
              <a:buNone/>
            </a:pPr>
            <a:r>
              <a:rPr lang="ar-EG" u="sng" dirty="0" smtClean="0"/>
              <a:t>توجد أربع طرق واسعة الاستخدام لتقويم الشركات الهدف:</a:t>
            </a:r>
          </a:p>
          <a:p>
            <a:pPr marL="514350" indent="-514350" algn="just" rtl="1">
              <a:buAutoNum type="arabicParenBoth"/>
            </a:pPr>
            <a:r>
              <a:rPr lang="ar-EG" dirty="0" smtClean="0"/>
              <a:t>تحليل مضاعف السوق</a:t>
            </a:r>
          </a:p>
          <a:p>
            <a:pPr marL="514350" indent="-514350" algn="just" rtl="1">
              <a:buAutoNum type="arabicParenBoth"/>
            </a:pPr>
            <a:r>
              <a:rPr lang="ar-EG" dirty="0" smtClean="0"/>
              <a:t>نموذج تقويم المنشأة</a:t>
            </a:r>
          </a:p>
          <a:p>
            <a:pPr marL="514350" indent="-514350" algn="just" rtl="1">
              <a:buAutoNum type="arabicParenBoth"/>
            </a:pPr>
            <a:r>
              <a:rPr lang="ar-EG" dirty="0" smtClean="0"/>
              <a:t>نموذج باقى حقوق الملكية</a:t>
            </a:r>
          </a:p>
          <a:p>
            <a:pPr marL="514350" indent="-514350" algn="just" rtl="1">
              <a:buAutoNum type="arabicParenBoth"/>
            </a:pPr>
            <a:r>
              <a:rPr lang="ar-EG" dirty="0" smtClean="0"/>
              <a:t>نموذج القيمة الحالية المعدلة</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533400" y="533400"/>
            <a:ext cx="8153400" cy="5867400"/>
          </a:xfrm>
        </p:spPr>
        <p:txBody>
          <a:bodyPr>
            <a:normAutofit lnSpcReduction="10000"/>
          </a:bodyPr>
          <a:lstStyle/>
          <a:p>
            <a:pPr algn="just" rtl="1"/>
            <a:r>
              <a:rPr lang="ar-EG" dirty="0" smtClean="0"/>
              <a:t>يكون تحليل مضاعف السوق </a:t>
            </a:r>
            <a:r>
              <a:rPr lang="ar-EG" dirty="0" smtClean="0"/>
              <a:t>الأبسط </a:t>
            </a:r>
            <a:r>
              <a:rPr lang="ar-EG" dirty="0" smtClean="0"/>
              <a:t>لكنه </a:t>
            </a:r>
            <a:r>
              <a:rPr lang="ar-EG" dirty="0" smtClean="0"/>
              <a:t>الأقل </a:t>
            </a:r>
            <a:r>
              <a:rPr lang="ar-EG" dirty="0" smtClean="0"/>
              <a:t>دقة بصفة عامة. مثال ذلك، يمكن </a:t>
            </a:r>
            <a:r>
              <a:rPr lang="ar-EG" dirty="0" smtClean="0"/>
              <a:t>أن </a:t>
            </a:r>
            <a:r>
              <a:rPr lang="ar-EG" dirty="0" smtClean="0"/>
              <a:t>يقدر المحلل سعر الشركة الهدف عن طريق ضرب أرباحها لكل حصة فى نسبة متوسط سعر الصناعة مقسوما على </a:t>
            </a:r>
            <a:r>
              <a:rPr lang="ar-EG" dirty="0" smtClean="0"/>
              <a:t>الأرباح والتى </a:t>
            </a:r>
            <a:r>
              <a:rPr lang="ar-EG" dirty="0" smtClean="0"/>
              <a:t>تسمى المضاعف</a:t>
            </a:r>
            <a:r>
              <a:rPr lang="ar-EG" dirty="0" smtClean="0"/>
              <a:t>.</a:t>
            </a:r>
          </a:p>
          <a:p>
            <a:pPr algn="just" rtl="1"/>
            <a:endParaRPr lang="ar-EG" dirty="0" smtClean="0"/>
          </a:p>
          <a:p>
            <a:pPr algn="just" rtl="1"/>
            <a:r>
              <a:rPr lang="ar-EG" dirty="0" smtClean="0"/>
              <a:t>يقدر نموذج تقويم المنشأة تشغيل الشركة على </a:t>
            </a:r>
            <a:r>
              <a:rPr lang="ar-EG" dirty="0" smtClean="0"/>
              <a:t>أنها </a:t>
            </a:r>
            <a:r>
              <a:rPr lang="ar-EG" dirty="0" smtClean="0"/>
              <a:t>القيمة الحالية للتدفقات النقدية الحرة المسقطة </a:t>
            </a:r>
            <a:r>
              <a:rPr lang="ar-EG" dirty="0" smtClean="0"/>
              <a:t>والمخصومة بالمتوسط </a:t>
            </a:r>
            <a:r>
              <a:rPr lang="ar-EG" dirty="0" smtClean="0"/>
              <a:t>المرجح لتكلفة </a:t>
            </a:r>
            <a:r>
              <a:rPr lang="ar-EG" dirty="0" smtClean="0"/>
              <a:t>رأس </a:t>
            </a:r>
            <a:r>
              <a:rPr lang="ar-EG" dirty="0" smtClean="0"/>
              <a:t>المال</a:t>
            </a:r>
            <a:r>
              <a:rPr lang="ar-EG" dirty="0" smtClean="0"/>
              <a:t>.</a:t>
            </a:r>
          </a:p>
          <a:p>
            <a:pPr algn="just" rtl="1"/>
            <a:endParaRPr lang="ar-EG" dirty="0" smtClean="0"/>
          </a:p>
          <a:p>
            <a:pPr algn="just" rtl="1"/>
            <a:r>
              <a:rPr lang="ar-EG" dirty="0" smtClean="0"/>
              <a:t>يقدر نموذج باقى حقوق الملكية- قيمة حقوق الملكية بأنها القيمة الحالية للتدفقات النقدية الحرة المقدرة الى حقوق الملكية </a:t>
            </a:r>
            <a:r>
              <a:rPr lang="ar-EG" dirty="0" smtClean="0"/>
              <a:t>والمخصومة </a:t>
            </a:r>
            <a:r>
              <a:rPr lang="ar-EG" dirty="0" smtClean="0"/>
              <a:t>بالعائد المطلوب على حقوق الملكية</a:t>
            </a:r>
            <a:r>
              <a:rPr lang="ar-EG" dirty="0" smtClean="0"/>
              <a:t>.</a:t>
            </a:r>
          </a:p>
          <a:p>
            <a:pPr algn="just" rtl="1"/>
            <a:endParaRPr lang="ar-EG" dirty="0" smtClean="0"/>
          </a:p>
          <a:p>
            <a:pPr algn="just" rtl="1"/>
            <a:r>
              <a:rPr lang="ar-EG" dirty="0" smtClean="0"/>
              <a:t>و بالمضاهاة، يناسب نموذج القيمة الحالية المعدل المواقف التى تتغير فيها هياكل رأس المال بصورة مثالية.</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EG" dirty="0" smtClean="0"/>
              <a:t>طريقة القيمة الحالية المعدلة</a:t>
            </a:r>
            <a:br>
              <a:rPr lang="ar-EG" dirty="0" smtClean="0"/>
            </a:br>
            <a:r>
              <a:rPr lang="ar-EG" sz="1800" b="1" dirty="0" smtClean="0"/>
              <a:t>(طريقة لتقويم الشركة الهدف)</a:t>
            </a:r>
            <a:endParaRPr lang="en-US" b="1" dirty="0"/>
          </a:p>
        </p:txBody>
      </p:sp>
      <p:sp>
        <p:nvSpPr>
          <p:cNvPr id="3" name="Content Placeholder 2"/>
          <p:cNvSpPr>
            <a:spLocks noGrp="1"/>
          </p:cNvSpPr>
          <p:nvPr>
            <p:ph sz="quarter" idx="1"/>
          </p:nvPr>
        </p:nvSpPr>
        <p:spPr>
          <a:xfrm>
            <a:off x="457200" y="1600200"/>
            <a:ext cx="8229600" cy="4648200"/>
          </a:xfrm>
        </p:spPr>
        <p:txBody>
          <a:bodyPr/>
          <a:lstStyle/>
          <a:p>
            <a:pPr algn="just" rtl="1"/>
            <a:r>
              <a:rPr lang="ar-EG" dirty="0" smtClean="0"/>
              <a:t>تذكر أن استخدام الدين يتسبب فى زيادة قيمة الشركة لأن مدفوعات الفائدة تستقطع من الضريبة. يعنى هذا </a:t>
            </a:r>
            <a:r>
              <a:rPr lang="ar-EG" dirty="0" smtClean="0"/>
              <a:t>أن </a:t>
            </a:r>
            <a:r>
              <a:rPr lang="ar-EG" dirty="0" smtClean="0"/>
              <a:t>الحكومة تحصل على عائد ضريبي أقل من الشركة مع الدين عن الشركة المطابقة لها دون دين، مما يترك نقودا أكثر متاحة </a:t>
            </a:r>
            <a:r>
              <a:rPr lang="ar-EG" dirty="0" smtClean="0"/>
              <a:t>لمستثمري </a:t>
            </a:r>
            <a:r>
              <a:rPr lang="ar-EG" dirty="0" smtClean="0"/>
              <a:t>الشركة المرفوعة وبالتالى زيادة قيمتها</a:t>
            </a:r>
            <a:r>
              <a:rPr lang="ar-EG" dirty="0" smtClean="0"/>
              <a:t>.</a:t>
            </a:r>
          </a:p>
          <a:p>
            <a:pPr algn="just" rtl="1"/>
            <a:endParaRPr lang="ar-EG" dirty="0" smtClean="0"/>
          </a:p>
          <a:p>
            <a:pPr algn="just" rtl="1"/>
            <a:r>
              <a:rPr lang="ar-EG" dirty="0" smtClean="0"/>
              <a:t>وتميز </a:t>
            </a:r>
            <a:r>
              <a:rPr lang="ar-EG" dirty="0" smtClean="0"/>
              <a:t>هذه الطريقة هذا بوضوح عن طريق تجزئة قيمة العمليات الى </a:t>
            </a:r>
            <a:r>
              <a:rPr lang="ar-EG" u="sng" dirty="0" smtClean="0"/>
              <a:t>جزئين:</a:t>
            </a:r>
          </a:p>
          <a:p>
            <a:pPr marL="514350" indent="-514350" algn="just" rtl="1">
              <a:buAutoNum type="arabicParenBoth"/>
            </a:pPr>
            <a:r>
              <a:rPr lang="ar-EG" dirty="0" smtClean="0"/>
              <a:t>قيمة الشركة كما لو كانت غير مرفوعة.</a:t>
            </a:r>
          </a:p>
          <a:p>
            <a:pPr marL="514350" indent="-514350" algn="just" rtl="1">
              <a:buAutoNum type="arabicParenBoth"/>
            </a:pPr>
            <a:r>
              <a:rPr lang="ar-EG" dirty="0" smtClean="0"/>
              <a:t>قيمة وفورات ضرائب الفائدة </a:t>
            </a:r>
            <a:r>
              <a:rPr lang="ar-EG" dirty="0" smtClean="0"/>
              <a:t>والتى </a:t>
            </a:r>
            <a:r>
              <a:rPr lang="ar-EG" dirty="0" smtClean="0"/>
              <a:t>تعرف بأنها حماية ضريبة الفائدة </a:t>
            </a:r>
            <a:r>
              <a:rPr lang="ar-EG" dirty="0" smtClean="0"/>
              <a:t>أيضا.</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381000" y="457200"/>
            <a:ext cx="8382000" cy="6096000"/>
          </a:xfrm>
        </p:spPr>
        <p:txBody>
          <a:bodyPr>
            <a:normAutofit/>
          </a:bodyPr>
          <a:lstStyle/>
          <a:p>
            <a:pPr algn="just" rtl="1"/>
            <a:r>
              <a:rPr lang="ar-EG" dirty="0" smtClean="0"/>
              <a:t>تكون قيمة الشركة غير المرفوعة القيمة الحالية للتدفقات النقدية الحرة للشركة مخصومة بتكلفة حقوق الملكية غير المرفوعة. </a:t>
            </a:r>
            <a:r>
              <a:rPr lang="ar-EG" dirty="0" smtClean="0"/>
              <a:t>وتكون </a:t>
            </a:r>
            <a:r>
              <a:rPr lang="ar-EG" dirty="0" smtClean="0"/>
              <a:t>قيمة الحماية الضريبية القيمة الحالية لكل وفورات ضريبة الفائدة مخصومة بتكلفة حقوق الملكية غير المرفوعة</a:t>
            </a:r>
            <a:r>
              <a:rPr lang="ar-EG" dirty="0" smtClean="0"/>
              <a:t>.</a:t>
            </a:r>
          </a:p>
          <a:p>
            <a:pPr algn="just" rtl="1"/>
            <a:endParaRPr lang="ar-EG" dirty="0" smtClean="0"/>
          </a:p>
          <a:p>
            <a:pPr algn="just" rtl="1"/>
            <a:r>
              <a:rPr lang="ar-EG" dirty="0" smtClean="0"/>
              <a:t>لعدة </a:t>
            </a:r>
            <a:r>
              <a:rPr lang="ar-EG" dirty="0" smtClean="0"/>
              <a:t>سنوات </a:t>
            </a:r>
            <a:r>
              <a:rPr lang="ar-EG" dirty="0" smtClean="0"/>
              <a:t>بعد الاندماج، تنمو التدفقات النقدية بمعدل غير ثابت </a:t>
            </a:r>
            <a:r>
              <a:rPr lang="ar-EG" dirty="0" smtClean="0"/>
              <a:t>ويتغير </a:t>
            </a:r>
            <a:r>
              <a:rPr lang="ar-EG" dirty="0" smtClean="0"/>
              <a:t>هيكل رأس المال سنويا. الا أن هيكل رأس المال للشركة يمكن </a:t>
            </a:r>
            <a:r>
              <a:rPr lang="ar-EG" dirty="0" smtClean="0"/>
              <a:t>أن </a:t>
            </a:r>
            <a:r>
              <a:rPr lang="ar-EG" dirty="0" smtClean="0"/>
              <a:t>يستقر </a:t>
            </a:r>
            <a:r>
              <a:rPr lang="ar-EG" dirty="0" smtClean="0"/>
              <a:t>ويمكن </a:t>
            </a:r>
            <a:r>
              <a:rPr lang="ar-EG" dirty="0" smtClean="0"/>
              <a:t>أن تبدأ التدفقات النقدية فى النمو بمعدل ثابت</a:t>
            </a:r>
            <a:r>
              <a:rPr lang="ar-EG" dirty="0" smtClean="0"/>
              <a:t>.</a:t>
            </a:r>
          </a:p>
          <a:p>
            <a:pPr algn="just" rtl="1"/>
            <a:endParaRPr lang="ar-EG" dirty="0" smtClean="0"/>
          </a:p>
          <a:p>
            <a:pPr algn="just" rtl="1"/>
            <a:r>
              <a:rPr lang="ar-EG" b="1" i="1" dirty="0" smtClean="0"/>
              <a:t>الخطوة الاولى: </a:t>
            </a:r>
            <a:r>
              <a:rPr lang="ar-EG" dirty="0" smtClean="0"/>
              <a:t>اسقاط التدفقات النقدية الحرة </a:t>
            </a:r>
            <a:r>
              <a:rPr lang="ar-EG" dirty="0" smtClean="0"/>
              <a:t>وحاميات </a:t>
            </a:r>
            <a:r>
              <a:rPr lang="ar-EG" dirty="0" smtClean="0"/>
              <a:t>ضريبة الفائدة للسنوات التى لا يكون فيها هيكل </a:t>
            </a:r>
            <a:r>
              <a:rPr lang="ar-EG" dirty="0" smtClean="0"/>
              <a:t>رأس </a:t>
            </a:r>
            <a:r>
              <a:rPr lang="ar-EG" dirty="0" smtClean="0"/>
              <a:t>المال مستقرا. تكون حاميات الضرائب مساوية لمدفوعات الفائدة المتنبأ بها مضروبة فى معدل الضريبة. </a:t>
            </a:r>
            <a:r>
              <a:rPr lang="ar-EG" dirty="0" smtClean="0"/>
              <a:t>وبعد </a:t>
            </a:r>
            <a:r>
              <a:rPr lang="ar-EG" dirty="0" smtClean="0"/>
              <a:t>عدة سنوات يفترض أن يصبح هيكل رأس المال للشركة الهدف </a:t>
            </a:r>
            <a:r>
              <a:rPr lang="ar-EG" dirty="0" smtClean="0"/>
              <a:t>مستقرا ( بعد سنة الأفق) وتنمو </a:t>
            </a:r>
            <a:r>
              <a:rPr lang="ar-EG" dirty="0" smtClean="0"/>
              <a:t>التدفقات بمعدل ثابت.</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609600" y="762000"/>
            <a:ext cx="8077200" cy="5257800"/>
          </a:xfrm>
        </p:spPr>
        <p:txBody>
          <a:bodyPr/>
          <a:lstStyle/>
          <a:p>
            <a:pPr algn="just" rtl="1"/>
            <a:r>
              <a:rPr lang="ar-EG" b="1" i="1" dirty="0" smtClean="0"/>
              <a:t>الخطوة الثانية:</a:t>
            </a:r>
            <a:r>
              <a:rPr lang="ar-EG" dirty="0" smtClean="0"/>
              <a:t> حساب تكلفة حقوق الملكية غير </a:t>
            </a:r>
            <a:r>
              <a:rPr lang="ar-EG" dirty="0" smtClean="0"/>
              <a:t>المرفوعة</a:t>
            </a:r>
          </a:p>
          <a:p>
            <a:pPr algn="just" rtl="1"/>
            <a:endParaRPr lang="ar-EG" dirty="0" smtClean="0"/>
          </a:p>
          <a:p>
            <a:pPr algn="just" rtl="1"/>
            <a:r>
              <a:rPr lang="ar-EG" b="1" i="1" dirty="0" smtClean="0"/>
              <a:t>الخطوة الثالثة: </a:t>
            </a:r>
            <a:r>
              <a:rPr lang="ar-EG" dirty="0" smtClean="0"/>
              <a:t>حساب المتوسط المرجح المتوقع أن تسود بعد سنة </a:t>
            </a:r>
            <a:r>
              <a:rPr lang="ar-EG" dirty="0" smtClean="0"/>
              <a:t>الأفق.</a:t>
            </a:r>
          </a:p>
          <a:p>
            <a:pPr algn="just" rtl="1"/>
            <a:endParaRPr lang="ar-EG" dirty="0" smtClean="0"/>
          </a:p>
          <a:p>
            <a:pPr algn="just" rtl="1"/>
            <a:r>
              <a:rPr lang="ar-EG" b="1" i="1" dirty="0" smtClean="0"/>
              <a:t>الخطوة الرابعة: </a:t>
            </a:r>
            <a:r>
              <a:rPr lang="ar-EG" dirty="0" smtClean="0"/>
              <a:t>حساب قيمة </a:t>
            </a:r>
            <a:r>
              <a:rPr lang="ar-EG" dirty="0" smtClean="0"/>
              <a:t>الأفق باستخدم </a:t>
            </a:r>
            <a:r>
              <a:rPr lang="ar-EG" dirty="0" smtClean="0"/>
              <a:t>نموذج تقويم المنشأة ثابت النمو </a:t>
            </a:r>
            <a:r>
              <a:rPr lang="ar-EG" dirty="0" smtClean="0"/>
              <a:t>وذلك </a:t>
            </a:r>
            <a:r>
              <a:rPr lang="ar-EG" dirty="0" smtClean="0"/>
              <a:t>بسبب استقرار هيكل رأس المال</a:t>
            </a:r>
            <a:r>
              <a:rPr lang="ar-EG" dirty="0" smtClean="0"/>
              <a:t>.</a:t>
            </a:r>
          </a:p>
          <a:p>
            <a:pPr algn="just" rtl="1"/>
            <a:endParaRPr lang="ar-EG" dirty="0" smtClean="0"/>
          </a:p>
          <a:p>
            <a:pPr algn="just" rtl="1"/>
            <a:r>
              <a:rPr lang="ar-EG" b="1" i="1" dirty="0" smtClean="0"/>
              <a:t>الخطوة الخامسة: </a:t>
            </a:r>
            <a:r>
              <a:rPr lang="ar-EG" dirty="0" smtClean="0"/>
              <a:t>حساب القيم الحالية لقيمة </a:t>
            </a:r>
            <a:r>
              <a:rPr lang="ar-EG" dirty="0" smtClean="0"/>
              <a:t>الأفق والتدفقات </a:t>
            </a:r>
            <a:r>
              <a:rPr lang="ar-EG" dirty="0" smtClean="0"/>
              <a:t>النقدية الحرة </a:t>
            </a:r>
            <a:r>
              <a:rPr lang="ar-EG" dirty="0" smtClean="0"/>
              <a:t>وحاميات </a:t>
            </a:r>
            <a:r>
              <a:rPr lang="ar-EG" dirty="0" smtClean="0"/>
              <a:t>ضريبة الفائدة بتكلفة رأس المال غير المرفوعة </a:t>
            </a:r>
            <a:r>
              <a:rPr lang="ar-EG" dirty="0" smtClean="0"/>
              <a:t>وجمعها</a:t>
            </a:r>
            <a:r>
              <a:rPr lang="ar-EG" dirty="0" smtClean="0"/>
              <a:t>.</a:t>
            </a:r>
          </a:p>
          <a:p>
            <a:pPr algn="just" rtl="1"/>
            <a:endParaRPr lang="ar-EG" dirty="0" smtClean="0"/>
          </a:p>
          <a:p>
            <a:pPr algn="just" rtl="1"/>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457200" y="685800"/>
            <a:ext cx="8229600" cy="5715000"/>
          </a:xfrm>
        </p:spPr>
        <p:txBody>
          <a:bodyPr>
            <a:normAutofit/>
          </a:bodyPr>
          <a:lstStyle/>
          <a:p>
            <a:pPr algn="just" rtl="1"/>
            <a:r>
              <a:rPr lang="ar-EG" dirty="0" smtClean="0"/>
              <a:t>و لتطبيق طريقة القيمة الحالية المعدلةن نحتاج الى </a:t>
            </a:r>
            <a:r>
              <a:rPr lang="ar-EG" u="sng" dirty="0" smtClean="0"/>
              <a:t>ثلاثة عناصر</a:t>
            </a:r>
            <a:r>
              <a:rPr lang="ar-EG" dirty="0" smtClean="0"/>
              <a:t>:</a:t>
            </a:r>
          </a:p>
          <a:p>
            <a:pPr marL="514350" indent="-514350" algn="just" rtl="1">
              <a:buAutoNum type="arabicParenBoth"/>
            </a:pPr>
            <a:r>
              <a:rPr lang="ar-EG" dirty="0" smtClean="0"/>
              <a:t>القوائم المالية المبدئية التى تتنبأ بالتدفقات النقدية الحرة الخطوية </a:t>
            </a:r>
            <a:r>
              <a:rPr lang="ar-EG" dirty="0" smtClean="0"/>
              <a:t>ووفورات </a:t>
            </a:r>
            <a:r>
              <a:rPr lang="ar-EG" dirty="0" smtClean="0"/>
              <a:t>ضريبة الفائدة بعد </a:t>
            </a:r>
            <a:r>
              <a:rPr lang="ar-EG" dirty="0" smtClean="0"/>
              <a:t>الاندماج.</a:t>
            </a:r>
            <a:endParaRPr lang="ar-EG" dirty="0" smtClean="0"/>
          </a:p>
          <a:p>
            <a:pPr marL="514350" indent="-514350" algn="just" rtl="1">
              <a:buAutoNum type="arabicParenBoth"/>
            </a:pPr>
            <a:r>
              <a:rPr lang="ar-EG" dirty="0" smtClean="0"/>
              <a:t>تكلفة حقوق الملكية غير </a:t>
            </a:r>
            <a:r>
              <a:rPr lang="ar-EG" dirty="0" smtClean="0"/>
              <a:t>المرفوعة.</a:t>
            </a:r>
            <a:endParaRPr lang="ar-EG" dirty="0" smtClean="0"/>
          </a:p>
          <a:p>
            <a:pPr marL="514350" indent="-514350" algn="just" rtl="1">
              <a:buAutoNum type="arabicParenBoth"/>
            </a:pPr>
            <a:r>
              <a:rPr lang="ar-EG" dirty="0" smtClean="0"/>
              <a:t>هيكل رأس مال الهدف </a:t>
            </a:r>
            <a:r>
              <a:rPr lang="ar-EG" dirty="0" smtClean="0"/>
              <a:t>ومعدل </a:t>
            </a:r>
            <a:r>
              <a:rPr lang="ar-EG" dirty="0" smtClean="0"/>
              <a:t>النمو المتوقع بعد </a:t>
            </a:r>
            <a:r>
              <a:rPr lang="ar-EG" dirty="0" smtClean="0"/>
              <a:t>الأفق</a:t>
            </a:r>
            <a:r>
              <a:rPr lang="ar-EG" dirty="0" smtClean="0"/>
              <a:t>.</a:t>
            </a:r>
          </a:p>
          <a:p>
            <a:pPr marL="514350" indent="-514350" algn="just" rtl="1">
              <a:buAutoNum type="arabicParenBoth"/>
            </a:pPr>
            <a:endParaRPr lang="ar-EG" dirty="0" smtClean="0"/>
          </a:p>
          <a:p>
            <a:pPr marL="514350" indent="-514350" algn="just" rtl="1">
              <a:buFont typeface="Wingdings" pitchFamily="2" charset="2"/>
              <a:buChar char="Ø"/>
            </a:pPr>
            <a:r>
              <a:rPr lang="ar-EG" sz="2800" b="1" u="sng" dirty="0" smtClean="0"/>
              <a:t>قوائم التدفق النقدى التقديرية:</a:t>
            </a:r>
          </a:p>
          <a:p>
            <a:pPr marL="514350" indent="-514350" algn="just" rtl="1">
              <a:buFont typeface="Wingdings" pitchFamily="2" charset="2"/>
              <a:buChar char="Ø"/>
            </a:pPr>
            <a:r>
              <a:rPr lang="ar-EG" dirty="0" smtClean="0"/>
              <a:t>أول ترتيب </a:t>
            </a:r>
            <a:r>
              <a:rPr lang="ar-EG" dirty="0" smtClean="0"/>
              <a:t>للأعمال </a:t>
            </a:r>
            <a:r>
              <a:rPr lang="ar-EG" dirty="0" smtClean="0"/>
              <a:t>هو تقدير التدفقات النقدية بعد الاندماج. </a:t>
            </a:r>
            <a:r>
              <a:rPr lang="ar-EG" dirty="0" smtClean="0"/>
              <a:t>وتكون </a:t>
            </a:r>
            <a:r>
              <a:rPr lang="ar-EG" dirty="0" smtClean="0"/>
              <a:t>هذه هى أهم مهمه فى تحليل </a:t>
            </a:r>
            <a:r>
              <a:rPr lang="ar-EG" dirty="0" smtClean="0"/>
              <a:t>أى </a:t>
            </a:r>
            <a:r>
              <a:rPr lang="ar-EG" dirty="0" smtClean="0"/>
              <a:t>اندماج.</a:t>
            </a:r>
          </a:p>
          <a:p>
            <a:pPr marL="514350" indent="-514350" algn="just" rtl="1">
              <a:buFont typeface="Wingdings" pitchFamily="2" charset="2"/>
              <a:buChar char="Ø"/>
            </a:pPr>
            <a:r>
              <a:rPr lang="ar-EG" dirty="0" smtClean="0"/>
              <a:t>ففى الاندماج المالى </a:t>
            </a:r>
            <a:r>
              <a:rPr lang="ar-EG" dirty="0" smtClean="0"/>
              <a:t>الصرف والمعروف بأنه لا يتوقع أى </a:t>
            </a:r>
            <a:r>
              <a:rPr lang="ar-EG" dirty="0" smtClean="0"/>
              <a:t>تعاونيات تشغيل، تكون التدفقات النقدية الخطوية بعد الاندماج عبارة عن التدفقات النقدية المتوقعة للشركة الهدف </a:t>
            </a:r>
            <a:r>
              <a:rPr lang="ar-EG" dirty="0" smtClean="0"/>
              <a:t>ببساطة.</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457200" y="914400"/>
            <a:ext cx="8229600" cy="5562600"/>
          </a:xfrm>
        </p:spPr>
        <p:txBody>
          <a:bodyPr>
            <a:normAutofit/>
          </a:bodyPr>
          <a:lstStyle/>
          <a:p>
            <a:pPr algn="just" rtl="1">
              <a:buFont typeface="Wingdings" pitchFamily="2" charset="2"/>
              <a:buChar char="Ø"/>
            </a:pPr>
            <a:r>
              <a:rPr lang="ar-EG" dirty="0" smtClean="0"/>
              <a:t>وفى </a:t>
            </a:r>
            <a:r>
              <a:rPr lang="ar-EG" dirty="0" smtClean="0"/>
              <a:t>اندماج التشغيل حيث تتكامل عمليات الشركتين، من الواضح </a:t>
            </a:r>
            <a:r>
              <a:rPr lang="ar-EG" dirty="0" smtClean="0"/>
              <a:t>أن </a:t>
            </a:r>
            <a:r>
              <a:rPr lang="ar-EG" dirty="0" smtClean="0"/>
              <a:t>التنبؤ بالتدفقات النقدية المستقبلية يكون </a:t>
            </a:r>
            <a:r>
              <a:rPr lang="ar-EG" dirty="0" smtClean="0"/>
              <a:t>أكثر </a:t>
            </a:r>
            <a:r>
              <a:rPr lang="ar-EG" dirty="0" smtClean="0"/>
              <a:t>صعوبة لأنه يجب تقدير التعاونيات المحتملة.</a:t>
            </a:r>
          </a:p>
          <a:p>
            <a:pPr algn="just" rtl="1">
              <a:buFont typeface="Wingdings" pitchFamily="2" charset="2"/>
              <a:buChar char="Ø"/>
            </a:pPr>
            <a:endParaRPr lang="ar-EG" dirty="0" smtClean="0"/>
          </a:p>
          <a:p>
            <a:pPr algn="just" rtl="1">
              <a:buFont typeface="Wingdings" pitchFamily="2" charset="2"/>
              <a:buChar char="Ø"/>
            </a:pPr>
            <a:r>
              <a:rPr lang="ar-EG" dirty="0" smtClean="0"/>
              <a:t>اذا كنا نستخدم نموذج تقويم المنشاة، يكون لحساب  المتوسط المرجح فى الاندماج يكون له</a:t>
            </a:r>
            <a:r>
              <a:rPr lang="ar-EG" u="sng" dirty="0" smtClean="0"/>
              <a:t> تعقيدين</a:t>
            </a:r>
            <a:r>
              <a:rPr lang="ar-EG" dirty="0" smtClean="0"/>
              <a:t>:</a:t>
            </a:r>
          </a:p>
          <a:p>
            <a:pPr marL="514350" indent="-514350" algn="just" rtl="1">
              <a:buAutoNum type="arabicParenBoth"/>
            </a:pPr>
            <a:r>
              <a:rPr lang="ar-EG" dirty="0" smtClean="0"/>
              <a:t>عادة تفترض الشركات المستحوذة الدين للشركة الهدف، لذلك عادة ما يكون الدين القديم بمعدلات كوبون مختلفة جزءا من </a:t>
            </a:r>
            <a:r>
              <a:rPr lang="ar-EG" dirty="0" smtClean="0"/>
              <a:t>الصفقة.</a:t>
            </a:r>
            <a:endParaRPr lang="ar-EG" dirty="0" smtClean="0"/>
          </a:p>
          <a:p>
            <a:pPr marL="514350" indent="-514350" algn="just" rtl="1">
              <a:buAutoNum type="arabicParenBoth"/>
            </a:pPr>
            <a:r>
              <a:rPr lang="ar-EG" dirty="0" smtClean="0"/>
              <a:t>عادة يمول الاستحواذ من دين جديد جزئيا </a:t>
            </a:r>
            <a:r>
              <a:rPr lang="ar-EG" dirty="0" smtClean="0"/>
              <a:t>والذى </a:t>
            </a:r>
            <a:r>
              <a:rPr lang="ar-EG" dirty="0" smtClean="0"/>
              <a:t>يسدد بسرعة، لذلك تتغير نسبة الدين فى هيكل رأس المال خلال السنوات التالية مباشرة للاستحواذ.</a:t>
            </a:r>
          </a:p>
          <a:p>
            <a:pPr marL="514350" indent="-514350" algn="just" rtl="1">
              <a:buNone/>
            </a:pPr>
            <a:endParaRPr lang="ar-EG"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609600" y="990600"/>
            <a:ext cx="8077200" cy="5334000"/>
          </a:xfrm>
        </p:spPr>
        <p:txBody>
          <a:bodyPr>
            <a:normAutofit fontScale="92500" lnSpcReduction="10000"/>
          </a:bodyPr>
          <a:lstStyle/>
          <a:p>
            <a:pPr algn="just" rtl="1"/>
            <a:r>
              <a:rPr lang="ar-EG" dirty="0" smtClean="0"/>
              <a:t>لذلك ، عادة تكون تكلفة الدين وهيكل رأس المال المصاحبين للاندماج أكثر تعقيدا من نظيراتهما للشركة التقليدية.</a:t>
            </a:r>
            <a:endParaRPr lang="en-US" dirty="0" smtClean="0"/>
          </a:p>
          <a:p>
            <a:pPr algn="just" rtl="1"/>
            <a:endParaRPr lang="ar-EG" dirty="0" smtClean="0"/>
          </a:p>
          <a:p>
            <a:pPr algn="just" rtl="1"/>
            <a:r>
              <a:rPr lang="ar-EG" dirty="0" smtClean="0"/>
              <a:t>بالطبع</a:t>
            </a:r>
            <a:r>
              <a:rPr lang="ar-EG" dirty="0" smtClean="0"/>
              <a:t>، من الصعب جدا تقدير التدفقات النقدية بعد الاندماج </a:t>
            </a:r>
            <a:r>
              <a:rPr lang="ar-EG" dirty="0" smtClean="0"/>
              <a:t>وفى </a:t>
            </a:r>
            <a:r>
              <a:rPr lang="ar-EG" dirty="0" smtClean="0"/>
              <a:t>تقويمات الاندماج مثلما فى تحليل الموازنة الرأسمالية تماما، يجب اجراء تحليل الحساسية و الحالة </a:t>
            </a:r>
            <a:r>
              <a:rPr lang="ar-EG" dirty="0" smtClean="0"/>
              <a:t>والمحاكاة.</a:t>
            </a:r>
          </a:p>
          <a:p>
            <a:pPr algn="just" rtl="1"/>
            <a:endParaRPr lang="ar-EG" dirty="0" smtClean="0"/>
          </a:p>
          <a:p>
            <a:pPr algn="just" rtl="1"/>
            <a:r>
              <a:rPr lang="ar-EG" dirty="0" smtClean="0"/>
              <a:t>فى الحقيقة، ترسل الشركة المستحوذة فى الاندماج الصديق فريقا مكونا من عشرات فعلا من المحللين الماليين </a:t>
            </a:r>
            <a:r>
              <a:rPr lang="ar-EG" dirty="0" smtClean="0"/>
              <a:t>والمهندسين والمحاسبين وما </a:t>
            </a:r>
            <a:r>
              <a:rPr lang="ar-EG" dirty="0" smtClean="0"/>
              <a:t>الى ذلك الى الفروع الرئيسية للشركة الهدف. ويفحصوا دفاترهم </a:t>
            </a:r>
            <a:r>
              <a:rPr lang="ar-EG" dirty="0" smtClean="0"/>
              <a:t>ويقدروا </a:t>
            </a:r>
            <a:r>
              <a:rPr lang="ar-EG" dirty="0" smtClean="0"/>
              <a:t>انفاقات الصيانه اللازمة ويحددوا قيما </a:t>
            </a:r>
            <a:r>
              <a:rPr lang="ar-EG" dirty="0" smtClean="0"/>
              <a:t>للأصول </a:t>
            </a:r>
            <a:r>
              <a:rPr lang="ar-EG" dirty="0" smtClean="0"/>
              <a:t>مثل العقارات </a:t>
            </a:r>
            <a:r>
              <a:rPr lang="ar-EG" dirty="0" smtClean="0"/>
              <a:t>واحتياطيات </a:t>
            </a:r>
            <a:r>
              <a:rPr lang="ar-EG" dirty="0" smtClean="0"/>
              <a:t>النفط </a:t>
            </a:r>
            <a:r>
              <a:rPr lang="ar-EG" dirty="0" smtClean="0"/>
              <a:t>وما </a:t>
            </a:r>
            <a:r>
              <a:rPr lang="ar-EG" dirty="0" smtClean="0"/>
              <a:t>شابه ذلك. </a:t>
            </a:r>
            <a:endParaRPr lang="ar-EG" dirty="0" smtClean="0"/>
          </a:p>
          <a:p>
            <a:pPr algn="just" rtl="1"/>
            <a:endParaRPr lang="ar-EG" dirty="0" smtClean="0"/>
          </a:p>
          <a:p>
            <a:pPr algn="just" rtl="1"/>
            <a:r>
              <a:rPr lang="ar-EG" dirty="0" smtClean="0"/>
              <a:t>ويكون </a:t>
            </a:r>
            <a:r>
              <a:rPr lang="ar-EG" dirty="0" smtClean="0"/>
              <a:t>مثل هذا الفحص و الذى يسمى </a:t>
            </a:r>
            <a:r>
              <a:rPr lang="ar-EG" b="1" i="1" dirty="0" smtClean="0"/>
              <a:t>الاجتهاد المستحق </a:t>
            </a:r>
            <a:r>
              <a:rPr lang="ar-EG" dirty="0" smtClean="0"/>
              <a:t>ضروريا لتحليل </a:t>
            </a:r>
            <a:r>
              <a:rPr lang="ar-EG" dirty="0" smtClean="0"/>
              <a:t>أى </a:t>
            </a:r>
            <a:r>
              <a:rPr lang="ar-EG" dirty="0" smtClean="0"/>
              <a:t>اندماج.</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68362"/>
          </a:xfrm>
        </p:spPr>
        <p:txBody>
          <a:bodyPr/>
          <a:lstStyle/>
          <a:p>
            <a:pPr algn="r" rtl="1"/>
            <a:r>
              <a:rPr lang="ar-EG" dirty="0" smtClean="0"/>
              <a:t>تحديد سعر العرض</a:t>
            </a:r>
            <a:endParaRPr lang="en-US" dirty="0"/>
          </a:p>
        </p:txBody>
      </p:sp>
      <p:sp>
        <p:nvSpPr>
          <p:cNvPr id="3" name="Content Placeholder 2"/>
          <p:cNvSpPr>
            <a:spLocks noGrp="1"/>
          </p:cNvSpPr>
          <p:nvPr>
            <p:ph sz="quarter" idx="1"/>
          </p:nvPr>
        </p:nvSpPr>
        <p:spPr>
          <a:xfrm>
            <a:off x="533400" y="1447800"/>
            <a:ext cx="8153400" cy="5029200"/>
          </a:xfrm>
        </p:spPr>
        <p:txBody>
          <a:bodyPr>
            <a:normAutofit lnSpcReduction="10000"/>
          </a:bodyPr>
          <a:lstStyle/>
          <a:p>
            <a:pPr algn="just" rtl="1"/>
            <a:r>
              <a:rPr lang="ar-EG" dirty="0" smtClean="0"/>
              <a:t>اذا تم استحواذ الشركة الهدف بسعر أكبر من قيمة حقوق ملكيتها كشركة تشغيل </a:t>
            </a:r>
            <a:r>
              <a:rPr lang="ar-EG" dirty="0" smtClean="0"/>
              <a:t>مستقلة، </a:t>
            </a:r>
            <a:r>
              <a:rPr lang="ar-EG" dirty="0" smtClean="0"/>
              <a:t>فان حملة أسهمها تكسب قيمة بينما يخسروا قيمة </a:t>
            </a:r>
            <a:r>
              <a:rPr lang="ar-EG" dirty="0" smtClean="0"/>
              <a:t>لسعرأقل </a:t>
            </a:r>
            <a:r>
              <a:rPr lang="ar-EG" dirty="0" smtClean="0"/>
              <a:t>من ذلك</a:t>
            </a:r>
            <a:r>
              <a:rPr lang="ar-EG" dirty="0" smtClean="0"/>
              <a:t>.</a:t>
            </a:r>
          </a:p>
          <a:p>
            <a:pPr algn="just" rtl="1"/>
            <a:endParaRPr lang="ar-EG" dirty="0" smtClean="0"/>
          </a:p>
          <a:p>
            <a:pPr algn="just" rtl="1"/>
            <a:r>
              <a:rPr lang="ar-EG" dirty="0" smtClean="0"/>
              <a:t>و يمثل الفرق المنافع التعاونية المتوقعة من الاندماج. فاذا لم توجد منافع تعاونية، يكون أقصى عرض القيمة الحالية للشركة الهدف. </a:t>
            </a:r>
            <a:r>
              <a:rPr lang="ar-EG" dirty="0" smtClean="0"/>
              <a:t>وكلما </a:t>
            </a:r>
            <a:r>
              <a:rPr lang="ar-EG" dirty="0" smtClean="0"/>
              <a:t>ازدادت المكاسب التعاونية كلما ازدادات الفجوة بين السعر الحالى للشركة الهدف </a:t>
            </a:r>
            <a:r>
              <a:rPr lang="ar-EG" dirty="0" smtClean="0"/>
              <a:t>وأقصى </a:t>
            </a:r>
            <a:r>
              <a:rPr lang="ar-EG" dirty="0" smtClean="0"/>
              <a:t>سعر يمكن </a:t>
            </a:r>
            <a:r>
              <a:rPr lang="ar-EG" dirty="0" smtClean="0"/>
              <a:t>أن </a:t>
            </a:r>
            <a:r>
              <a:rPr lang="ar-EG" dirty="0" smtClean="0"/>
              <a:t>تدفعه الشركة المستحوذة</a:t>
            </a:r>
            <a:r>
              <a:rPr lang="ar-EG" dirty="0" smtClean="0"/>
              <a:t>.</a:t>
            </a:r>
          </a:p>
          <a:p>
            <a:pPr algn="just" rtl="1"/>
            <a:endParaRPr lang="ar-EG" dirty="0" smtClean="0"/>
          </a:p>
          <a:p>
            <a:pPr algn="just" rtl="1"/>
            <a:r>
              <a:rPr lang="ar-EG" dirty="0" smtClean="0"/>
              <a:t>يعتمد تحديد السعر على عدد من العوامل مثل اذا كان العرض بالدفع نقدا </a:t>
            </a:r>
            <a:r>
              <a:rPr lang="ar-EG" dirty="0" smtClean="0"/>
              <a:t>أو بأوراق </a:t>
            </a:r>
            <a:r>
              <a:rPr lang="ar-EG" dirty="0" smtClean="0"/>
              <a:t>مالية </a:t>
            </a:r>
            <a:r>
              <a:rPr lang="ar-EG" dirty="0" smtClean="0"/>
              <a:t>ومهارات </a:t>
            </a:r>
            <a:r>
              <a:rPr lang="ar-EG" dirty="0" smtClean="0"/>
              <a:t>التفاوض لفريقى الادارة، </a:t>
            </a:r>
            <a:r>
              <a:rPr lang="ar-EG" dirty="0" smtClean="0"/>
              <a:t>والأكثر </a:t>
            </a:r>
            <a:r>
              <a:rPr lang="ar-EG" dirty="0" smtClean="0"/>
              <a:t>أهمية المواقف التفاوضية للطرفين كما تحدده الظروف الاقتصادية الأساسية.</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EG" dirty="0" smtClean="0"/>
              <a:t>المنطق وراء الاندماج</a:t>
            </a:r>
            <a:endParaRPr lang="en-US" dirty="0"/>
          </a:p>
        </p:txBody>
      </p:sp>
      <p:sp>
        <p:nvSpPr>
          <p:cNvPr id="3" name="Content Placeholder 2"/>
          <p:cNvSpPr>
            <a:spLocks noGrp="1"/>
          </p:cNvSpPr>
          <p:nvPr>
            <p:ph sz="quarter" idx="1"/>
          </p:nvPr>
        </p:nvSpPr>
        <p:spPr>
          <a:xfrm>
            <a:off x="685800" y="1447800"/>
            <a:ext cx="8001000" cy="4572000"/>
          </a:xfrm>
        </p:spPr>
        <p:txBody>
          <a:bodyPr>
            <a:normAutofit fontScale="92500" lnSpcReduction="10000"/>
          </a:bodyPr>
          <a:lstStyle/>
          <a:p>
            <a:pPr algn="just" rtl="1"/>
            <a:r>
              <a:rPr lang="ar-EG" b="1" i="1" dirty="0" smtClean="0"/>
              <a:t>الدوافع الأولية من وراء الاندماجات:</a:t>
            </a:r>
          </a:p>
          <a:p>
            <a:pPr marL="514350" indent="-514350" algn="just" rtl="1">
              <a:buAutoNum type="arabicParenBoth"/>
            </a:pPr>
            <a:r>
              <a:rPr lang="ar-EG" sz="2800" b="1" u="sng" dirty="0" smtClean="0"/>
              <a:t>التعاون:</a:t>
            </a:r>
          </a:p>
          <a:p>
            <a:pPr marL="514350" indent="-514350" algn="just" rtl="1">
              <a:buNone/>
            </a:pPr>
            <a:r>
              <a:rPr lang="ar-EG" dirty="0" smtClean="0"/>
              <a:t>الدافع الرئيسي لمعظم الاندماجات هو زيادة قيمة المنشأة المدمجة. </a:t>
            </a:r>
            <a:endParaRPr lang="ar-EG" dirty="0" smtClean="0"/>
          </a:p>
          <a:p>
            <a:pPr marL="514350" indent="-514350" algn="just" rtl="1">
              <a:buNone/>
            </a:pPr>
            <a:endParaRPr lang="ar-EG" u="sng" dirty="0" smtClean="0"/>
          </a:p>
          <a:p>
            <a:pPr marL="514350" indent="-514350" algn="just" rtl="1"/>
            <a:r>
              <a:rPr lang="ar-EG" u="sng" dirty="0" smtClean="0"/>
              <a:t>يمكن </a:t>
            </a:r>
            <a:r>
              <a:rPr lang="ar-EG" u="sng" dirty="0" smtClean="0"/>
              <a:t>أن تظهر التأثيرات التعاونية من خمسة مصادر:</a:t>
            </a:r>
          </a:p>
          <a:p>
            <a:pPr marL="514350" indent="-514350" algn="just" rtl="1">
              <a:buNone/>
            </a:pPr>
            <a:endParaRPr lang="ar-EG" dirty="0" smtClean="0"/>
          </a:p>
          <a:p>
            <a:pPr marL="514350" indent="-514350" algn="just" rtl="1">
              <a:buFont typeface="Wingdings" pitchFamily="2" charset="2"/>
              <a:buChar char="Ø"/>
            </a:pPr>
            <a:r>
              <a:rPr lang="ar-EG" dirty="0" smtClean="0"/>
              <a:t>اقتصاديات التشغيل </a:t>
            </a:r>
            <a:r>
              <a:rPr lang="ar-EG" dirty="0" smtClean="0"/>
              <a:t>والتى </a:t>
            </a:r>
            <a:r>
              <a:rPr lang="ar-EG" dirty="0" smtClean="0"/>
              <a:t>تنتج من اقتصاديات الحجم فى الادارة أو التسويق أو الانتاج </a:t>
            </a:r>
            <a:r>
              <a:rPr lang="ar-EG" dirty="0" smtClean="0"/>
              <a:t>أو </a:t>
            </a:r>
            <a:r>
              <a:rPr lang="ar-EG" dirty="0" smtClean="0"/>
              <a:t>التوزيع.</a:t>
            </a:r>
          </a:p>
          <a:p>
            <a:pPr marL="514350" indent="-514350" algn="just" rtl="1">
              <a:buFontTx/>
              <a:buChar char="-"/>
            </a:pPr>
            <a:endParaRPr lang="ar-EG" dirty="0" smtClean="0"/>
          </a:p>
          <a:p>
            <a:pPr marL="514350" indent="-514350" algn="just" rtl="1">
              <a:buFont typeface="Wingdings" pitchFamily="2" charset="2"/>
              <a:buChar char="Ø"/>
            </a:pPr>
            <a:r>
              <a:rPr lang="ar-EG" dirty="0" smtClean="0"/>
              <a:t>اقتصاديات التمويل </a:t>
            </a:r>
            <a:r>
              <a:rPr lang="ar-EG" dirty="0" smtClean="0"/>
              <a:t>والتى </a:t>
            </a:r>
            <a:r>
              <a:rPr lang="ar-EG" dirty="0" smtClean="0"/>
              <a:t>تشمل تكاليف أقل للعمليات الجارية </a:t>
            </a:r>
            <a:r>
              <a:rPr lang="ar-EG" dirty="0" smtClean="0"/>
              <a:t>وتغطية </a:t>
            </a:r>
            <a:r>
              <a:rPr lang="ar-EG" dirty="0" smtClean="0"/>
              <a:t>أفضل من محللى الأوراق المالية.</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68362"/>
          </a:xfrm>
        </p:spPr>
        <p:txBody>
          <a:bodyPr/>
          <a:lstStyle/>
          <a:p>
            <a:pPr algn="r" rtl="1"/>
            <a:r>
              <a:rPr lang="ar-EG" dirty="0" smtClean="0"/>
              <a:t>الضرائب وهيكل عرض الاستيلاء</a:t>
            </a:r>
            <a:endParaRPr lang="en-US" dirty="0"/>
          </a:p>
        </p:txBody>
      </p:sp>
      <p:sp>
        <p:nvSpPr>
          <p:cNvPr id="3" name="Content Placeholder 2"/>
          <p:cNvSpPr>
            <a:spLocks noGrp="1"/>
          </p:cNvSpPr>
          <p:nvPr>
            <p:ph sz="quarter" idx="1"/>
          </p:nvPr>
        </p:nvSpPr>
        <p:spPr>
          <a:xfrm>
            <a:off x="381000" y="1447800"/>
            <a:ext cx="8382000" cy="4953000"/>
          </a:xfrm>
        </p:spPr>
        <p:txBody>
          <a:bodyPr>
            <a:normAutofit fontScale="92500"/>
          </a:bodyPr>
          <a:lstStyle/>
          <a:p>
            <a:pPr algn="just" rtl="1"/>
            <a:r>
              <a:rPr lang="ar-EG" dirty="0" smtClean="0"/>
              <a:t>فى </a:t>
            </a:r>
            <a:r>
              <a:rPr lang="ar-EG" dirty="0" smtClean="0"/>
              <a:t>الاندماج، </a:t>
            </a:r>
            <a:r>
              <a:rPr lang="ar-EG" dirty="0" smtClean="0"/>
              <a:t>يمكن أن تشترى الشركة المستحوذة أصول شركة الهدف أو تشترى حصصا من </a:t>
            </a:r>
            <a:r>
              <a:rPr lang="ar-EG" dirty="0" smtClean="0"/>
              <a:t>أسهمها </a:t>
            </a:r>
            <a:r>
              <a:rPr lang="ar-EG" dirty="0" smtClean="0"/>
              <a:t>من حملة أسهمها مباشرة</a:t>
            </a:r>
            <a:r>
              <a:rPr lang="ar-EG" dirty="0" smtClean="0"/>
              <a:t>.</a:t>
            </a:r>
          </a:p>
          <a:p>
            <a:pPr algn="just" rtl="1"/>
            <a:endParaRPr lang="ar-EG" dirty="0" smtClean="0"/>
          </a:p>
          <a:p>
            <a:pPr algn="just" rtl="1"/>
            <a:r>
              <a:rPr lang="ar-EG" dirty="0" smtClean="0"/>
              <a:t>فاذا كان العرض خاصا بأصول الهدف، سيقوم مجلس </a:t>
            </a:r>
            <a:r>
              <a:rPr lang="ar-EG" dirty="0" smtClean="0"/>
              <a:t>موجهى </a:t>
            </a:r>
            <a:r>
              <a:rPr lang="ar-EG" dirty="0" smtClean="0"/>
              <a:t>الشركة الهدف بعمل توصيات لحملة </a:t>
            </a:r>
            <a:r>
              <a:rPr lang="ar-EG" dirty="0" smtClean="0"/>
              <a:t>الأسهم </a:t>
            </a:r>
            <a:r>
              <a:rPr lang="ar-EG" dirty="0" smtClean="0"/>
              <a:t>والذين سيصوتوا اما لقبول العرض </a:t>
            </a:r>
            <a:r>
              <a:rPr lang="ar-EG" dirty="0" smtClean="0"/>
              <a:t>أو </a:t>
            </a:r>
            <a:r>
              <a:rPr lang="ar-EG" dirty="0" smtClean="0"/>
              <a:t>رفضه. فاذا قبلوا العرض تذهب المدفوعات الى الشركة الهدف مباشرة </a:t>
            </a:r>
            <a:r>
              <a:rPr lang="ar-EG" dirty="0" smtClean="0"/>
              <a:t>والتى تسدد أى </a:t>
            </a:r>
            <a:r>
              <a:rPr lang="ar-EG" dirty="0" smtClean="0"/>
              <a:t>دين لم تفترضه الشركة المستحوذة </a:t>
            </a:r>
            <a:r>
              <a:rPr lang="ar-EG" dirty="0" smtClean="0"/>
              <a:t>وسداد أى </a:t>
            </a:r>
            <a:r>
              <a:rPr lang="ar-EG" dirty="0" smtClean="0"/>
              <a:t>ضرائب منشأة تكون مستحقة ويوزع الباقى بعد ذلك على حملة الاسهم وعادة يكون هذا فى صورة حصص </a:t>
            </a:r>
            <a:r>
              <a:rPr lang="ar-EG" dirty="0" smtClean="0"/>
              <a:t>أرباح </a:t>
            </a:r>
            <a:r>
              <a:rPr lang="ar-EG" dirty="0" smtClean="0"/>
              <a:t>نقدية. </a:t>
            </a:r>
            <a:endParaRPr lang="ar-EG" dirty="0" smtClean="0"/>
          </a:p>
          <a:p>
            <a:pPr algn="just" rtl="1"/>
            <a:endParaRPr lang="ar-EG" dirty="0" smtClean="0"/>
          </a:p>
          <a:p>
            <a:pPr algn="just" rtl="1"/>
            <a:r>
              <a:rPr lang="ar-EG" dirty="0" smtClean="0"/>
              <a:t>فى هذه </a:t>
            </a:r>
            <a:r>
              <a:rPr lang="ar-EG" dirty="0" smtClean="0"/>
              <a:t>الحالة، </a:t>
            </a:r>
            <a:r>
              <a:rPr lang="ar-EG" dirty="0" smtClean="0"/>
              <a:t>عادة تتلاشى الشركة ولا تستمر فى الوجود كينونة قانونية مستقلة بعد ذلك، رغم </a:t>
            </a:r>
            <a:r>
              <a:rPr lang="ar-EG" dirty="0" smtClean="0"/>
              <a:t>أن أصولها </a:t>
            </a:r>
            <a:r>
              <a:rPr lang="ar-EG" dirty="0" smtClean="0"/>
              <a:t>وقوة عملها يستمران فى العمل كجزء </a:t>
            </a:r>
            <a:r>
              <a:rPr lang="ar-EG" dirty="0" smtClean="0"/>
              <a:t>أو </a:t>
            </a:r>
            <a:r>
              <a:rPr lang="ar-EG" dirty="0" smtClean="0"/>
              <a:t>كل تمتلكه الشركة التابعه للشركة المستحوذة. </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609600" y="1066800"/>
            <a:ext cx="8077200" cy="4953000"/>
          </a:xfrm>
        </p:spPr>
        <p:txBody>
          <a:bodyPr/>
          <a:lstStyle/>
          <a:p>
            <a:pPr algn="just" rtl="1"/>
            <a:r>
              <a:rPr lang="ar-EG" dirty="0" smtClean="0"/>
              <a:t>و يكون استحواذ </a:t>
            </a:r>
            <a:r>
              <a:rPr lang="ar-EG" dirty="0" smtClean="0"/>
              <a:t>الأصول </a:t>
            </a:r>
            <a:r>
              <a:rPr lang="ar-EG" dirty="0" smtClean="0"/>
              <a:t>الصورة </a:t>
            </a:r>
            <a:r>
              <a:rPr lang="ar-EG" dirty="0" smtClean="0"/>
              <a:t>الأكثر </a:t>
            </a:r>
            <a:r>
              <a:rPr lang="ar-EG" dirty="0" smtClean="0"/>
              <a:t>اعتيادا للاستيلاء على الشركات الصغيرة </a:t>
            </a:r>
            <a:r>
              <a:rPr lang="ar-EG" dirty="0" smtClean="0"/>
              <a:t>ومتوسطة </a:t>
            </a:r>
            <a:r>
              <a:rPr lang="ar-EG" dirty="0" smtClean="0"/>
              <a:t>الحجم، خاصة تلك التى لا يحدث لها تداول عام</a:t>
            </a:r>
            <a:r>
              <a:rPr lang="ar-EG" dirty="0" smtClean="0"/>
              <a:t>.</a:t>
            </a:r>
          </a:p>
          <a:p>
            <a:pPr algn="just" rtl="1"/>
            <a:endParaRPr lang="ar-EG" dirty="0" smtClean="0"/>
          </a:p>
          <a:p>
            <a:pPr algn="just" rtl="1"/>
            <a:r>
              <a:rPr lang="ar-EG" dirty="0" smtClean="0"/>
              <a:t>والميزة </a:t>
            </a:r>
            <a:r>
              <a:rPr lang="ar-EG" dirty="0" smtClean="0"/>
              <a:t>الأساسية </a:t>
            </a:r>
            <a:r>
              <a:rPr lang="ar-EG" dirty="0" smtClean="0"/>
              <a:t>لهذه الطريقة بالنسبة الى استحواذ أسهم الشركة الهدف هى </a:t>
            </a:r>
            <a:r>
              <a:rPr lang="ar-EG" dirty="0" smtClean="0"/>
              <a:t>أن </a:t>
            </a:r>
            <a:r>
              <a:rPr lang="ar-EG" dirty="0" smtClean="0"/>
              <a:t>الشركة المستحوذة تستحوذ على </a:t>
            </a:r>
            <a:r>
              <a:rPr lang="ar-EG" dirty="0" smtClean="0"/>
              <a:t>الأصول ببساطة. </a:t>
            </a:r>
          </a:p>
          <a:p>
            <a:pPr algn="just" rtl="1"/>
            <a:endParaRPr lang="ar-EG" dirty="0" smtClean="0"/>
          </a:p>
          <a:p>
            <a:pPr algn="just" rtl="1"/>
            <a:r>
              <a:rPr lang="ar-EG" dirty="0" smtClean="0"/>
              <a:t>وبالمضاهاة، اذا اشترت </a:t>
            </a:r>
            <a:r>
              <a:rPr lang="ar-EG" dirty="0" smtClean="0"/>
              <a:t>الشركة </a:t>
            </a:r>
            <a:r>
              <a:rPr lang="ar-EG" dirty="0" smtClean="0"/>
              <a:t>المستحوذة أسهم الشركة الهدف، فانها تكون مسؤولة عند ذلك عن </a:t>
            </a:r>
            <a:r>
              <a:rPr lang="ar-EG" dirty="0" smtClean="0"/>
              <a:t>أى </a:t>
            </a:r>
            <a:r>
              <a:rPr lang="ar-EG" dirty="0" smtClean="0"/>
              <a:t>طوارئ قانونية ضد الشركة الهدف حتى التى تكون  قد حدثت قبل الاستيلاء.</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685800" y="1447800"/>
            <a:ext cx="8001000" cy="4572000"/>
          </a:xfrm>
        </p:spPr>
        <p:txBody>
          <a:bodyPr/>
          <a:lstStyle/>
          <a:p>
            <a:pPr algn="just" rtl="1"/>
            <a:r>
              <a:rPr lang="ar-EG" dirty="0" smtClean="0"/>
              <a:t>ويمكن تقديم عرض لأسهم</a:t>
            </a:r>
            <a:r>
              <a:rPr lang="ar-SA" dirty="0" smtClean="0"/>
              <a:t> الشركة الهدف بدلا من أصولها اما مباشرة الى حملة الأسهم، كما يكون هذا تقليديا فى الاستيلاء </a:t>
            </a:r>
            <a:r>
              <a:rPr lang="ar-SA" dirty="0" smtClean="0"/>
              <a:t>العدائ</a:t>
            </a:r>
            <a:r>
              <a:rPr lang="ar-EG" dirty="0" smtClean="0"/>
              <a:t>ي</a:t>
            </a:r>
            <a:r>
              <a:rPr lang="ar-SA" dirty="0" smtClean="0"/>
              <a:t> </a:t>
            </a:r>
            <a:r>
              <a:rPr lang="ar-SA" dirty="0" smtClean="0"/>
              <a:t>أو بصورة غير مباشرة من خلال مجلس الموجهين </a:t>
            </a:r>
            <a:r>
              <a:rPr lang="ar-SA" dirty="0" smtClean="0"/>
              <a:t>والذ</a:t>
            </a:r>
            <a:r>
              <a:rPr lang="ar-EG" dirty="0" smtClean="0"/>
              <a:t>ي</a:t>
            </a:r>
            <a:r>
              <a:rPr lang="ar-SA" dirty="0" smtClean="0"/>
              <a:t> </a:t>
            </a:r>
            <a:r>
              <a:rPr lang="ar-SA" dirty="0" smtClean="0"/>
              <a:t>يعمل فى الصفقة الصديقة توصية لحملة </a:t>
            </a:r>
            <a:r>
              <a:rPr lang="ar-SA" dirty="0" smtClean="0"/>
              <a:t>ال</a:t>
            </a:r>
            <a:r>
              <a:rPr lang="ar-EG" dirty="0" smtClean="0"/>
              <a:t>أ</a:t>
            </a:r>
            <a:r>
              <a:rPr lang="ar-SA" dirty="0" smtClean="0"/>
              <a:t>سهم </a:t>
            </a:r>
            <a:r>
              <a:rPr lang="ar-SA" dirty="0" smtClean="0"/>
              <a:t>بقبول العرض</a:t>
            </a:r>
            <a:r>
              <a:rPr lang="ar-SA" dirty="0" smtClean="0"/>
              <a:t>.</a:t>
            </a:r>
            <a:endParaRPr lang="ar-EG" dirty="0" smtClean="0"/>
          </a:p>
          <a:p>
            <a:pPr algn="just" rtl="1"/>
            <a:endParaRPr lang="ar-SA" dirty="0" smtClean="0"/>
          </a:p>
          <a:p>
            <a:pPr algn="just" rtl="1"/>
            <a:r>
              <a:rPr lang="ar-SA" dirty="0" smtClean="0"/>
              <a:t>وفى العرض </a:t>
            </a:r>
            <a:r>
              <a:rPr lang="ar-SA" dirty="0" smtClean="0"/>
              <a:t>الناجح، تنته</a:t>
            </a:r>
            <a:r>
              <a:rPr lang="ar-EG" dirty="0" smtClean="0"/>
              <a:t>ي</a:t>
            </a:r>
            <a:r>
              <a:rPr lang="ar-SA" dirty="0" smtClean="0"/>
              <a:t> </a:t>
            </a:r>
            <a:r>
              <a:rPr lang="ar-SA" dirty="0" smtClean="0"/>
              <a:t>الشركة المستحوذة بالتحكم </a:t>
            </a:r>
            <a:r>
              <a:rPr lang="ar-SA" dirty="0" smtClean="0"/>
              <a:t>ف</a:t>
            </a:r>
            <a:r>
              <a:rPr lang="ar-EG" dirty="0" smtClean="0"/>
              <a:t>ي</a:t>
            </a:r>
            <a:r>
              <a:rPr lang="ar-SA" dirty="0" smtClean="0"/>
              <a:t> </a:t>
            </a:r>
            <a:r>
              <a:rPr lang="ar-SA" dirty="0" smtClean="0"/>
              <a:t>مصالح الشركة الهدف </a:t>
            </a:r>
            <a:r>
              <a:rPr lang="ar-EG" dirty="0" smtClean="0"/>
              <a:t>أ</a:t>
            </a:r>
            <a:r>
              <a:rPr lang="ar-SA" dirty="0" smtClean="0"/>
              <a:t>و </a:t>
            </a:r>
            <a:r>
              <a:rPr lang="ar-SA" dirty="0" smtClean="0"/>
              <a:t>ربما كل أسهم الشركة الهدف. </a:t>
            </a:r>
            <a:r>
              <a:rPr lang="ar-SA" dirty="0" smtClean="0"/>
              <a:t>ف</a:t>
            </a:r>
            <a:r>
              <a:rPr lang="ar-EG" dirty="0" smtClean="0"/>
              <a:t>ي</a:t>
            </a:r>
            <a:r>
              <a:rPr lang="ar-SA" dirty="0" smtClean="0"/>
              <a:t> </a:t>
            </a:r>
            <a:r>
              <a:rPr lang="ar-SA" dirty="0" smtClean="0"/>
              <a:t>بعض الأحيان تحتفظ الشركة الهدف بكينونتها ككينونة </a:t>
            </a:r>
            <a:r>
              <a:rPr lang="ar-EG" dirty="0" smtClean="0"/>
              <a:t>ق</a:t>
            </a:r>
            <a:r>
              <a:rPr lang="ar-SA" dirty="0" smtClean="0"/>
              <a:t>انونية </a:t>
            </a:r>
            <a:r>
              <a:rPr lang="ar-SA" dirty="0" smtClean="0"/>
              <a:t>مستقلة </a:t>
            </a:r>
            <a:r>
              <a:rPr lang="ar-SA" dirty="0" smtClean="0"/>
              <a:t>وتعمل </a:t>
            </a:r>
            <a:r>
              <a:rPr lang="ar-SA" dirty="0" smtClean="0"/>
              <a:t>كتابع للشركة المستحوذة </a:t>
            </a:r>
            <a:r>
              <a:rPr lang="ar-SA" dirty="0" smtClean="0"/>
              <a:t>و</a:t>
            </a:r>
            <a:r>
              <a:rPr lang="ar-EG" dirty="0" smtClean="0"/>
              <a:t>ف</a:t>
            </a:r>
            <a:r>
              <a:rPr lang="ar-SA" dirty="0" smtClean="0"/>
              <a:t>ى </a:t>
            </a:r>
            <a:r>
              <a:rPr lang="ar-EG" dirty="0" smtClean="0"/>
              <a:t>أ</a:t>
            </a:r>
            <a:r>
              <a:rPr lang="ar-SA" dirty="0" smtClean="0"/>
              <a:t>حيان </a:t>
            </a:r>
            <a:r>
              <a:rPr lang="ar-SA" dirty="0" smtClean="0"/>
              <a:t>أخرى تتلاشى حالة المنشأة </a:t>
            </a:r>
            <a:r>
              <a:rPr lang="ar-SA" dirty="0" smtClean="0"/>
              <a:t>وتعمل </a:t>
            </a:r>
            <a:r>
              <a:rPr lang="ar-SA" dirty="0" smtClean="0"/>
              <a:t>كأحد </a:t>
            </a:r>
            <a:r>
              <a:rPr lang="ar-EG" dirty="0" smtClean="0"/>
              <a:t>أ</a:t>
            </a:r>
            <a:r>
              <a:rPr lang="ar-SA" dirty="0" smtClean="0"/>
              <a:t>جزاء </a:t>
            </a:r>
            <a:r>
              <a:rPr lang="ar-SA" dirty="0" smtClean="0"/>
              <a:t>الشركة المستحوذة.</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a:xfrm>
            <a:off x="533400" y="685800"/>
            <a:ext cx="8077200" cy="5715000"/>
          </a:xfrm>
        </p:spPr>
        <p:txBody>
          <a:bodyPr>
            <a:normAutofit lnSpcReduction="10000"/>
          </a:bodyPr>
          <a:lstStyle/>
          <a:p>
            <a:pPr algn="just" rtl="1"/>
            <a:r>
              <a:rPr lang="ar-SA" dirty="0" smtClean="0"/>
              <a:t>يمكن </a:t>
            </a:r>
            <a:r>
              <a:rPr lang="ar-EG" dirty="0" smtClean="0"/>
              <a:t>أ</a:t>
            </a:r>
            <a:r>
              <a:rPr lang="ar-SA" dirty="0" smtClean="0"/>
              <a:t>ن </a:t>
            </a:r>
            <a:r>
              <a:rPr lang="ar-SA" dirty="0" smtClean="0"/>
              <a:t>يكون الدفع </a:t>
            </a:r>
            <a:r>
              <a:rPr lang="ar-SA" dirty="0" smtClean="0"/>
              <a:t>الذ</a:t>
            </a:r>
            <a:r>
              <a:rPr lang="ar-EG" dirty="0" smtClean="0"/>
              <a:t>ي</a:t>
            </a:r>
            <a:r>
              <a:rPr lang="ar-SA" dirty="0" smtClean="0"/>
              <a:t> </a:t>
            </a:r>
            <a:r>
              <a:rPr lang="ar-SA" dirty="0" smtClean="0"/>
              <a:t>تقدمه الشركة المستحوذة </a:t>
            </a:r>
            <a:r>
              <a:rPr lang="ar-EG" dirty="0" smtClean="0"/>
              <a:t>ف</a:t>
            </a:r>
            <a:r>
              <a:rPr lang="ar-SA" dirty="0" smtClean="0"/>
              <a:t>ى </a:t>
            </a:r>
            <a:r>
              <a:rPr lang="ar-SA" dirty="0" smtClean="0"/>
              <a:t>صورة نقدية أو أسهم للشركة المستحوذة </a:t>
            </a:r>
            <a:r>
              <a:rPr lang="ar-EG" dirty="0" smtClean="0"/>
              <a:t>أ</a:t>
            </a:r>
            <a:r>
              <a:rPr lang="ar-SA" dirty="0" smtClean="0"/>
              <a:t>و </a:t>
            </a:r>
            <a:r>
              <a:rPr lang="ar-SA" dirty="0" smtClean="0"/>
              <a:t>دين للشركة المستحوذة أو خليط منها. </a:t>
            </a:r>
            <a:endParaRPr lang="ar-EG" dirty="0" smtClean="0"/>
          </a:p>
          <a:p>
            <a:pPr algn="just" rtl="1"/>
            <a:endParaRPr lang="ar-EG" dirty="0" smtClean="0"/>
          </a:p>
          <a:p>
            <a:pPr algn="just" rtl="1"/>
            <a:r>
              <a:rPr lang="ar-SA" dirty="0" smtClean="0"/>
              <a:t>ويؤثر </a:t>
            </a:r>
            <a:r>
              <a:rPr lang="ar-SA" dirty="0" smtClean="0"/>
              <a:t>هيكل العرض على (1) هيكل رأس مال الشركة بعد الاندماج </a:t>
            </a:r>
            <a:r>
              <a:rPr lang="ar-EG" dirty="0" smtClean="0"/>
              <a:t>، </a:t>
            </a:r>
            <a:r>
              <a:rPr lang="ar-SA" dirty="0" smtClean="0"/>
              <a:t>(</a:t>
            </a:r>
            <a:r>
              <a:rPr lang="ar-SA" dirty="0" smtClean="0"/>
              <a:t>2</a:t>
            </a:r>
            <a:r>
              <a:rPr lang="ar-SA" dirty="0" smtClean="0"/>
              <a:t>)</a:t>
            </a:r>
            <a:r>
              <a:rPr lang="ar-EG" dirty="0" smtClean="0"/>
              <a:t> </a:t>
            </a:r>
            <a:r>
              <a:rPr lang="ar-SA" dirty="0" smtClean="0"/>
              <a:t>المعاملة </a:t>
            </a:r>
            <a:r>
              <a:rPr lang="ar-SA" dirty="0" smtClean="0"/>
              <a:t>الضريبية لكل من حملة </a:t>
            </a:r>
            <a:r>
              <a:rPr lang="ar-EG" dirty="0" smtClean="0"/>
              <a:t>أ</a:t>
            </a:r>
            <a:r>
              <a:rPr lang="ar-SA" dirty="0" smtClean="0"/>
              <a:t>سهم </a:t>
            </a:r>
            <a:r>
              <a:rPr lang="ar-SA" dirty="0" smtClean="0"/>
              <a:t>الشركة المستحوذة </a:t>
            </a:r>
            <a:r>
              <a:rPr lang="ar-SA" dirty="0" smtClean="0"/>
              <a:t>والشركة </a:t>
            </a:r>
            <a:r>
              <a:rPr lang="ar-SA" dirty="0" smtClean="0"/>
              <a:t>الهدف و (3) مقدرة حملة أسهم الشركة الهدف على الاستفادة من المكاسب المستقبلية المرتبطة بالاندماج (4) </a:t>
            </a:r>
            <a:r>
              <a:rPr lang="ar-EG" dirty="0" smtClean="0"/>
              <a:t>أ</a:t>
            </a:r>
            <a:r>
              <a:rPr lang="ar-SA" dirty="0" smtClean="0"/>
              <a:t>نواع </a:t>
            </a:r>
            <a:r>
              <a:rPr lang="ar-SA" dirty="0" smtClean="0"/>
              <a:t>التنظيمات التى تخضع لها الشركة المستحوذة.</a:t>
            </a:r>
          </a:p>
          <a:p>
            <a:pPr algn="just" rtl="1"/>
            <a:endParaRPr lang="ar-SA" dirty="0" smtClean="0"/>
          </a:p>
          <a:p>
            <a:pPr algn="just" rtl="1"/>
            <a:r>
              <a:rPr lang="ar-SA" dirty="0" smtClean="0"/>
              <a:t>تعتمد التوابع الضريبية للاندماج </a:t>
            </a:r>
            <a:r>
              <a:rPr lang="ar-SA" dirty="0" smtClean="0"/>
              <a:t>ع</a:t>
            </a:r>
            <a:r>
              <a:rPr lang="ar-EG" dirty="0" smtClean="0"/>
              <a:t>ل</a:t>
            </a:r>
            <a:r>
              <a:rPr lang="ar-SA" dirty="0" smtClean="0"/>
              <a:t>ى </a:t>
            </a:r>
            <a:r>
              <a:rPr lang="ar-SA" dirty="0" smtClean="0"/>
              <a:t>اذا كان سيصنف على </a:t>
            </a:r>
            <a:r>
              <a:rPr lang="ar-EG" dirty="0" smtClean="0"/>
              <a:t>أ</a:t>
            </a:r>
            <a:r>
              <a:rPr lang="ar-SA" dirty="0" smtClean="0"/>
              <a:t>نه </a:t>
            </a:r>
            <a:r>
              <a:rPr lang="ar-SA" dirty="0" smtClean="0"/>
              <a:t>عرض خاضع للضريبة </a:t>
            </a:r>
            <a:r>
              <a:rPr lang="ar-EG" dirty="0" smtClean="0"/>
              <a:t>أ</a:t>
            </a:r>
            <a:r>
              <a:rPr lang="ar-SA" dirty="0" smtClean="0"/>
              <a:t>و </a:t>
            </a:r>
            <a:r>
              <a:rPr lang="ar-SA" dirty="0" smtClean="0"/>
              <a:t>عرض </a:t>
            </a:r>
            <a:r>
              <a:rPr lang="ar-EG" dirty="0" smtClean="0"/>
              <a:t>غ</a:t>
            </a:r>
            <a:r>
              <a:rPr lang="ar-SA" dirty="0" smtClean="0"/>
              <a:t>ير </a:t>
            </a:r>
            <a:r>
              <a:rPr lang="ar-SA" dirty="0" smtClean="0"/>
              <a:t>خاضع للضريبة. بصفة عامة، يكون العرض </a:t>
            </a:r>
            <a:r>
              <a:rPr lang="ar-EG" dirty="0" smtClean="0"/>
              <a:t>غ</a:t>
            </a:r>
            <a:r>
              <a:rPr lang="ar-SA" dirty="0" smtClean="0"/>
              <a:t>ير </a:t>
            </a:r>
            <a:r>
              <a:rPr lang="ar-SA" dirty="0" smtClean="0"/>
              <a:t>خاضع للضريبة ذلك </a:t>
            </a:r>
            <a:r>
              <a:rPr lang="ar-SA" dirty="0" smtClean="0"/>
              <a:t>الذ</a:t>
            </a:r>
            <a:r>
              <a:rPr lang="ar-EG" dirty="0" smtClean="0"/>
              <a:t>ي</a:t>
            </a:r>
            <a:r>
              <a:rPr lang="ar-SA" dirty="0" smtClean="0"/>
              <a:t> </a:t>
            </a:r>
            <a:r>
              <a:rPr lang="ar-SA" dirty="0" smtClean="0"/>
              <a:t>تكون فيه طريقة الدفع </a:t>
            </a:r>
            <a:r>
              <a:rPr lang="ar-SA" dirty="0" smtClean="0"/>
              <a:t>بال</a:t>
            </a:r>
            <a:r>
              <a:rPr lang="ar-EG" dirty="0" smtClean="0"/>
              <a:t>أ</a:t>
            </a:r>
            <a:r>
              <a:rPr lang="ar-SA" dirty="0" smtClean="0"/>
              <a:t>سهم </a:t>
            </a:r>
            <a:r>
              <a:rPr lang="ar-SA" dirty="0" smtClean="0"/>
              <a:t>التى سبق جمعها، رغم </a:t>
            </a:r>
            <a:r>
              <a:rPr lang="ar-EG" dirty="0" smtClean="0"/>
              <a:t>أ</a:t>
            </a:r>
            <a:r>
              <a:rPr lang="ar-SA" dirty="0" smtClean="0"/>
              <a:t>ن </a:t>
            </a:r>
            <a:r>
              <a:rPr lang="ar-SA" dirty="0" smtClean="0"/>
              <a:t>تطبيق هذه القاعدة البسيطة يكون أكثر تعقيدا فى الحياة العملية. </a:t>
            </a:r>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a:xfrm>
            <a:off x="533400" y="609600"/>
            <a:ext cx="8153400" cy="5943600"/>
          </a:xfrm>
        </p:spPr>
        <p:txBody>
          <a:bodyPr>
            <a:normAutofit fontScale="92500"/>
          </a:bodyPr>
          <a:lstStyle/>
          <a:p>
            <a:pPr algn="just" rtl="1"/>
            <a:r>
              <a:rPr lang="ar-SA" dirty="0" smtClean="0"/>
              <a:t>أما اذا شمل العرض كمية معنوية من النقود أو السندات فتنظر اليه على </a:t>
            </a:r>
            <a:r>
              <a:rPr lang="ar-EG" dirty="0" smtClean="0"/>
              <a:t>أ</a:t>
            </a:r>
            <a:r>
              <a:rPr lang="ar-SA" dirty="0" smtClean="0"/>
              <a:t>نه </a:t>
            </a:r>
            <a:r>
              <a:rPr lang="ar-SA" dirty="0" smtClean="0"/>
              <a:t>بيع </a:t>
            </a:r>
            <a:r>
              <a:rPr lang="ar-SA" dirty="0" smtClean="0"/>
              <a:t>ويكون </a:t>
            </a:r>
            <a:r>
              <a:rPr lang="ar-SA" dirty="0" smtClean="0"/>
              <a:t>عملية جارية خاضعة للضريبة مثل أى بيع آخر بالضبط</a:t>
            </a:r>
            <a:r>
              <a:rPr lang="ar-SA" dirty="0" smtClean="0"/>
              <a:t>.</a:t>
            </a:r>
            <a:endParaRPr lang="ar-EG" dirty="0" smtClean="0"/>
          </a:p>
          <a:p>
            <a:pPr algn="just" rtl="1"/>
            <a:endParaRPr lang="ar-SA" dirty="0" smtClean="0"/>
          </a:p>
          <a:p>
            <a:pPr algn="just" rtl="1"/>
            <a:r>
              <a:rPr lang="ar-SA" dirty="0" smtClean="0"/>
              <a:t>فى الصفقة غير الخاضعة للضريبة، لا يدفع حملة أسهم </a:t>
            </a:r>
            <a:r>
              <a:rPr lang="ar-SA" dirty="0" smtClean="0"/>
              <a:t>الش</a:t>
            </a:r>
            <a:r>
              <a:rPr lang="ar-EG" dirty="0" smtClean="0"/>
              <a:t>ر</a:t>
            </a:r>
            <a:r>
              <a:rPr lang="ar-SA" dirty="0" smtClean="0"/>
              <a:t>كة </a:t>
            </a:r>
            <a:r>
              <a:rPr lang="ar-SA" dirty="0" smtClean="0"/>
              <a:t>الهدف الذين يحصلوا على أسهم من الشركة المستحوذة </a:t>
            </a:r>
            <a:r>
              <a:rPr lang="ar-SA" dirty="0" smtClean="0"/>
              <a:t>أ</a:t>
            </a:r>
            <a:r>
              <a:rPr lang="ar-EG" dirty="0" smtClean="0"/>
              <a:t>ي</a:t>
            </a:r>
            <a:r>
              <a:rPr lang="ar-SA" dirty="0" smtClean="0"/>
              <a:t> </a:t>
            </a:r>
            <a:r>
              <a:rPr lang="ar-SA" dirty="0" smtClean="0"/>
              <a:t>ضرائب عند وقت الاندماج. </a:t>
            </a:r>
            <a:r>
              <a:rPr lang="ar-SA" dirty="0" smtClean="0"/>
              <a:t>وعندما </a:t>
            </a:r>
            <a:r>
              <a:rPr lang="ar-SA" dirty="0" smtClean="0"/>
              <a:t>يبيعوا أسهمهم </a:t>
            </a:r>
            <a:r>
              <a:rPr lang="ar-SA" dirty="0" smtClean="0"/>
              <a:t>ف</a:t>
            </a:r>
            <a:r>
              <a:rPr lang="ar-EG" dirty="0" smtClean="0"/>
              <a:t>ي</a:t>
            </a:r>
            <a:r>
              <a:rPr lang="ar-SA" dirty="0" smtClean="0"/>
              <a:t> </a:t>
            </a:r>
            <a:r>
              <a:rPr lang="ar-SA" dirty="0" smtClean="0"/>
              <a:t>الشركة المستحوذة يجب أن يدفعوا ضريبة على المكسب. </a:t>
            </a:r>
            <a:r>
              <a:rPr lang="ar-SA" dirty="0" smtClean="0"/>
              <a:t>وتكون </a:t>
            </a:r>
            <a:r>
              <a:rPr lang="ar-SA" dirty="0" smtClean="0"/>
              <a:t>قيمة المكسب عبارة عن سعر البيع لأسهمهم </a:t>
            </a:r>
            <a:r>
              <a:rPr lang="ar-SA" dirty="0" smtClean="0"/>
              <a:t>ف</a:t>
            </a:r>
            <a:r>
              <a:rPr lang="ar-EG" dirty="0" smtClean="0"/>
              <a:t>ي</a:t>
            </a:r>
            <a:r>
              <a:rPr lang="ar-SA" dirty="0" smtClean="0"/>
              <a:t> </a:t>
            </a:r>
            <a:r>
              <a:rPr lang="ar-SA" dirty="0" smtClean="0"/>
              <a:t>الشركة </a:t>
            </a:r>
            <a:r>
              <a:rPr lang="ar-SA" dirty="0" smtClean="0"/>
              <a:t>المستحوذة</a:t>
            </a:r>
            <a:r>
              <a:rPr lang="ar-EG" dirty="0" smtClean="0"/>
              <a:t> </a:t>
            </a:r>
            <a:r>
              <a:rPr lang="ar-SA" dirty="0" smtClean="0"/>
              <a:t>مطروحا </a:t>
            </a:r>
            <a:r>
              <a:rPr lang="ar-SA" dirty="0" smtClean="0"/>
              <a:t>منه السعرالذى سبق </a:t>
            </a:r>
            <a:r>
              <a:rPr lang="ar-EG" dirty="0" smtClean="0"/>
              <a:t>أ</a:t>
            </a:r>
            <a:r>
              <a:rPr lang="ar-SA" dirty="0" smtClean="0"/>
              <a:t>ن </a:t>
            </a:r>
            <a:r>
              <a:rPr lang="ar-SA" dirty="0" smtClean="0"/>
              <a:t>اشتروا به أسهمهم </a:t>
            </a:r>
            <a:r>
              <a:rPr lang="ar-SA" dirty="0" smtClean="0"/>
              <a:t>الأصلية </a:t>
            </a:r>
            <a:r>
              <a:rPr lang="ar-SA" dirty="0" smtClean="0"/>
              <a:t>فى الشركة الهدف. </a:t>
            </a:r>
            <a:endParaRPr lang="ar-EG" dirty="0" smtClean="0"/>
          </a:p>
          <a:p>
            <a:pPr algn="just" rtl="1"/>
            <a:endParaRPr lang="ar-EG" dirty="0" smtClean="0"/>
          </a:p>
          <a:p>
            <a:pPr algn="just" rtl="1"/>
            <a:r>
              <a:rPr lang="ar-SA" dirty="0" smtClean="0"/>
              <a:t>وف</a:t>
            </a:r>
            <a:r>
              <a:rPr lang="ar-EG" dirty="0" smtClean="0"/>
              <a:t>ي</a:t>
            </a:r>
            <a:r>
              <a:rPr lang="ar-SA" dirty="0" smtClean="0"/>
              <a:t> </a:t>
            </a:r>
            <a:r>
              <a:rPr lang="ar-SA" dirty="0" smtClean="0"/>
              <a:t>العرض الخاضع للضريبة، يكون المكسب بين السعر المقدم </a:t>
            </a:r>
            <a:r>
              <a:rPr lang="ar-SA" dirty="0" smtClean="0"/>
              <a:t>وسعر </a:t>
            </a:r>
            <a:r>
              <a:rPr lang="ar-SA" dirty="0" smtClean="0"/>
              <a:t>الشراء الأصلى لأسهم شركة </a:t>
            </a:r>
            <a:r>
              <a:rPr lang="ar-SA" dirty="0" smtClean="0"/>
              <a:t>الهد</a:t>
            </a:r>
            <a:r>
              <a:rPr lang="ar-EG" dirty="0" smtClean="0"/>
              <a:t>ف</a:t>
            </a:r>
            <a:r>
              <a:rPr lang="ar-SA" dirty="0" smtClean="0"/>
              <a:t> </a:t>
            </a:r>
            <a:r>
              <a:rPr lang="ar-SA" dirty="0" smtClean="0"/>
              <a:t>خاضعا لضريبة فى السنة التى حدث فيها الاندماج</a:t>
            </a:r>
            <a:r>
              <a:rPr lang="ar-SA" dirty="0" smtClean="0"/>
              <a:t>.</a:t>
            </a:r>
            <a:endParaRPr lang="ar-EG" dirty="0" smtClean="0"/>
          </a:p>
          <a:p>
            <a:pPr algn="just" rtl="1"/>
            <a:endParaRPr lang="ar-SA" dirty="0" smtClean="0"/>
          </a:p>
          <a:p>
            <a:pPr algn="just" rtl="1"/>
            <a:r>
              <a:rPr lang="ar-SA" dirty="0" smtClean="0"/>
              <a:t>ومع تساوى كل </a:t>
            </a:r>
            <a:r>
              <a:rPr lang="ar-SA" dirty="0" smtClean="0"/>
              <a:t>ال</a:t>
            </a:r>
            <a:r>
              <a:rPr lang="ar-EG" dirty="0" smtClean="0"/>
              <a:t>أ</a:t>
            </a:r>
            <a:r>
              <a:rPr lang="ar-SA" dirty="0" smtClean="0"/>
              <a:t>شياء الآخرى</a:t>
            </a:r>
            <a:r>
              <a:rPr lang="ar-SA" dirty="0" smtClean="0"/>
              <a:t>، يفضل حملة الأسهم العروض غير الخاضعة للضريبة، حيث يمكنهم عندئذ تأجيل الضرائب على مكاسبهم.</a:t>
            </a:r>
            <a:endParaRPr lang="ar-S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4638"/>
            <a:ext cx="7772400" cy="868362"/>
          </a:xfrm>
        </p:spPr>
        <p:txBody>
          <a:bodyPr/>
          <a:lstStyle/>
          <a:p>
            <a:pPr algn="r"/>
            <a:r>
              <a:rPr lang="ar-SA" dirty="0" smtClean="0"/>
              <a:t>إعداد التقارير المالية للاندماجات</a:t>
            </a:r>
            <a:endParaRPr lang="ar-SA" dirty="0"/>
          </a:p>
        </p:txBody>
      </p:sp>
      <p:sp>
        <p:nvSpPr>
          <p:cNvPr id="3" name="عنصر نائب للمحتوى 2"/>
          <p:cNvSpPr>
            <a:spLocks noGrp="1"/>
          </p:cNvSpPr>
          <p:nvPr>
            <p:ph sz="quarter" idx="1"/>
          </p:nvPr>
        </p:nvSpPr>
        <p:spPr>
          <a:xfrm>
            <a:off x="762000" y="1905000"/>
            <a:ext cx="7772400" cy="4495800"/>
          </a:xfrm>
        </p:spPr>
        <p:txBody>
          <a:bodyPr>
            <a:normAutofit/>
          </a:bodyPr>
          <a:lstStyle/>
          <a:p>
            <a:pPr algn="just" rtl="1"/>
            <a:r>
              <a:rPr lang="ar-SA" dirty="0" smtClean="0"/>
              <a:t>حاليا، يتم تناول الاندماجات باستخدام محاسبة الشراء. لكن </a:t>
            </a:r>
            <a:r>
              <a:rPr lang="ar-EG" dirty="0" smtClean="0"/>
              <a:t>ل</a:t>
            </a:r>
            <a:r>
              <a:rPr lang="ar-SA" dirty="0" smtClean="0"/>
              <a:t>احظ </a:t>
            </a:r>
            <a:r>
              <a:rPr lang="ar-SA" dirty="0" smtClean="0"/>
              <a:t>في ذهنك أن كل الشركات الأكبر مطلوب منها الاحتفاظ بمجموعتي الدفاتر</a:t>
            </a:r>
            <a:r>
              <a:rPr lang="ar-SA" dirty="0" smtClean="0"/>
              <a:t>.</a:t>
            </a:r>
            <a:endParaRPr lang="ar-EG" dirty="0" smtClean="0"/>
          </a:p>
          <a:p>
            <a:pPr algn="just" rtl="1"/>
            <a:endParaRPr lang="ar-SA" dirty="0" smtClean="0"/>
          </a:p>
          <a:p>
            <a:pPr algn="just" rtl="1"/>
            <a:r>
              <a:rPr lang="ar-SA" dirty="0" smtClean="0"/>
              <a:t>تكون المجموعة الأولى لتعكس المعاملة الضريبية للاندماجات ، وتكون المجموعة الثانية للتقارير </a:t>
            </a:r>
            <a:r>
              <a:rPr lang="ar-SA" dirty="0" smtClean="0"/>
              <a:t>المالية. </a:t>
            </a:r>
            <a:r>
              <a:rPr lang="ar-SA" dirty="0" smtClean="0"/>
              <a:t>وكما سترى ، تختلف قواعد التقارير المالية عن المجموعة الأولى</a:t>
            </a:r>
            <a:r>
              <a:rPr lang="ar-SA" dirty="0" smtClean="0"/>
              <a:t>.</a:t>
            </a:r>
            <a:endParaRPr lang="ar-SA"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85800" y="838200"/>
            <a:ext cx="8001000" cy="5334000"/>
          </a:xfrm>
        </p:spPr>
        <p:txBody>
          <a:bodyPr/>
          <a:lstStyle/>
          <a:p>
            <a:pPr algn="just" rtl="1">
              <a:buFont typeface="Wingdings" pitchFamily="2" charset="2"/>
              <a:buChar char="v"/>
            </a:pPr>
            <a:r>
              <a:rPr lang="ar-SA" sz="3000" b="1" i="1" u="sng" dirty="0" smtClean="0"/>
              <a:t>محاسبة الشراء:</a:t>
            </a:r>
          </a:p>
          <a:p>
            <a:pPr algn="just" rtl="1"/>
            <a:r>
              <a:rPr lang="ar-SA" dirty="0" smtClean="0"/>
              <a:t>اذا كان السعر المدفوع يساوى صافى قيمة أصول الشركة </a:t>
            </a:r>
            <a:r>
              <a:rPr lang="ar-SA" dirty="0" smtClean="0"/>
              <a:t>المستحوذ </a:t>
            </a:r>
            <a:r>
              <a:rPr lang="ar-SA" dirty="0" smtClean="0"/>
              <a:t>عليها بالضبط والتي تعرف بأنها اجمالى أصولها مطروحا منه خصومها، فتكون على ذلك قائمة الميزانية المدمجة نفس الشئ عند دمج قائمتي الميزانية للشركتين معا</a:t>
            </a:r>
            <a:r>
              <a:rPr lang="ar-EG" dirty="0" smtClean="0"/>
              <a:t>.</a:t>
            </a:r>
            <a:endParaRPr lang="ar-SA" dirty="0" smtClean="0"/>
          </a:p>
          <a:p>
            <a:pPr algn="just" rtl="1"/>
            <a:endParaRPr lang="ar-EG" dirty="0" smtClean="0"/>
          </a:p>
          <a:p>
            <a:pPr algn="just" rtl="1"/>
            <a:r>
              <a:rPr lang="ar-SA" dirty="0" smtClean="0"/>
              <a:t>اذا ازداد السعر المدفوع عن صافى قيمة الأصول، ستزداد عند ذلك قيم الأصول لتعكس السعر المدفوع </a:t>
            </a:r>
            <a:r>
              <a:rPr lang="ar-SA" dirty="0" smtClean="0"/>
              <a:t>فعلا</a:t>
            </a:r>
            <a:r>
              <a:rPr lang="ar-EG" dirty="0" smtClean="0"/>
              <a:t>.</a:t>
            </a:r>
          </a:p>
          <a:p>
            <a:pPr algn="just" rtl="1"/>
            <a:endParaRPr lang="ar-EG" dirty="0" smtClean="0"/>
          </a:p>
          <a:p>
            <a:pPr algn="just" rtl="1"/>
            <a:r>
              <a:rPr lang="ar-SA" dirty="0" smtClean="0"/>
              <a:t> </a:t>
            </a:r>
            <a:r>
              <a:rPr lang="ar-SA" dirty="0" smtClean="0"/>
              <a:t>بينما اذا كان السعر المدفوع أقل من صافى قيمة الأصول فيجب </a:t>
            </a:r>
            <a:r>
              <a:rPr lang="ar-EG" dirty="0" smtClean="0"/>
              <a:t>أن </a:t>
            </a:r>
            <a:r>
              <a:rPr lang="ar-SA" dirty="0" smtClean="0"/>
              <a:t>تقل </a:t>
            </a:r>
            <a:r>
              <a:rPr lang="ar-SA" dirty="0" smtClean="0"/>
              <a:t>قيمة الموجودات من الأصول عند إعداد قائمة الميزانية المدمجة.</a:t>
            </a:r>
          </a:p>
          <a:p>
            <a:pPr algn="just" rtl="1"/>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تأثيرات قائمة الدخل</a:t>
            </a:r>
            <a:endParaRPr lang="ar-SA" dirty="0"/>
          </a:p>
        </p:txBody>
      </p:sp>
      <p:sp>
        <p:nvSpPr>
          <p:cNvPr id="3" name="عنصر نائب للمحتوى 2"/>
          <p:cNvSpPr>
            <a:spLocks noGrp="1"/>
          </p:cNvSpPr>
          <p:nvPr>
            <p:ph sz="quarter" idx="1"/>
          </p:nvPr>
        </p:nvSpPr>
        <p:spPr>
          <a:xfrm>
            <a:off x="533400" y="1752600"/>
            <a:ext cx="8153400" cy="4267200"/>
          </a:xfrm>
        </p:spPr>
        <p:txBody>
          <a:bodyPr/>
          <a:lstStyle/>
          <a:p>
            <a:pPr algn="just" rtl="1"/>
            <a:r>
              <a:rPr lang="ar-SA" dirty="0" smtClean="0"/>
              <a:t>يمكن </a:t>
            </a:r>
            <a:r>
              <a:rPr lang="ar-EG" dirty="0" smtClean="0"/>
              <a:t>أ</a:t>
            </a:r>
            <a:r>
              <a:rPr lang="ar-SA" dirty="0" smtClean="0"/>
              <a:t>ن </a:t>
            </a:r>
            <a:r>
              <a:rPr lang="ar-SA" dirty="0" smtClean="0"/>
              <a:t>يكون للاندماج تأثير </a:t>
            </a:r>
            <a:r>
              <a:rPr lang="ar-SA" dirty="0" smtClean="0"/>
              <a:t>معنو</a:t>
            </a:r>
            <a:r>
              <a:rPr lang="ar-EG" dirty="0" smtClean="0"/>
              <a:t>ي</a:t>
            </a:r>
            <a:r>
              <a:rPr lang="ar-SA" dirty="0" smtClean="0"/>
              <a:t> </a:t>
            </a:r>
            <a:r>
              <a:rPr lang="ar-SA" dirty="0" smtClean="0"/>
              <a:t>على الأرباح المعلنة. فاذا ازدادت قيمة الأصول، كما يحدث هذا عادة تحت الشراء، فيجب أن يعكس هذا </a:t>
            </a:r>
            <a:r>
              <a:rPr lang="ar-SA" dirty="0" smtClean="0"/>
              <a:t>ف</a:t>
            </a:r>
            <a:r>
              <a:rPr lang="ar-EG" dirty="0" smtClean="0"/>
              <a:t>ي</a:t>
            </a:r>
            <a:r>
              <a:rPr lang="ar-SA" dirty="0" smtClean="0"/>
              <a:t> </a:t>
            </a:r>
            <a:r>
              <a:rPr lang="ar-SA" dirty="0" smtClean="0"/>
              <a:t>رسوم اهلاك أعلى ( وفى تكلفة أعلى للسلع المباعة اذا كان المخزون قد قلت قيمة موجوداته). </a:t>
            </a:r>
            <a:r>
              <a:rPr lang="ar-SA" dirty="0" smtClean="0"/>
              <a:t>ويزيد </a:t>
            </a:r>
            <a:r>
              <a:rPr lang="ar-SA" dirty="0" smtClean="0"/>
              <a:t>هذا بدوره، من تقلقل الأرباح المعلنة</a:t>
            </a:r>
            <a:r>
              <a:rPr lang="ar-SA" dirty="0" smtClean="0"/>
              <a:t>.</a:t>
            </a:r>
            <a:endParaRPr lang="ar-EG" dirty="0" smtClean="0"/>
          </a:p>
          <a:p>
            <a:pPr algn="just" rtl="1"/>
            <a:endParaRPr lang="ar-SA" dirty="0" smtClean="0"/>
          </a:p>
          <a:p>
            <a:pPr algn="just" rtl="1"/>
            <a:r>
              <a:rPr lang="ar-SA" dirty="0" smtClean="0"/>
              <a:t>فاذا قلت قيمة السوق العادلة للقيمة المعنوية خلال </a:t>
            </a:r>
            <a:r>
              <a:rPr lang="ar-SA" dirty="0" smtClean="0"/>
              <a:t>السن</a:t>
            </a:r>
            <a:r>
              <a:rPr lang="ar-EG" dirty="0" smtClean="0"/>
              <a:t>ة</a:t>
            </a:r>
            <a:r>
              <a:rPr lang="ar-SA" dirty="0" smtClean="0"/>
              <a:t>، </a:t>
            </a:r>
            <a:r>
              <a:rPr lang="ar-SA" dirty="0" smtClean="0"/>
              <a:t>فيجب تحميل كمية التغيير على الأرباح. واذا لم يحدث هذا فلا يوجد تحميل هنا ولا يمكن اضافة المكاسب </a:t>
            </a:r>
            <a:r>
              <a:rPr lang="ar-SA" dirty="0" smtClean="0"/>
              <a:t>ف</a:t>
            </a:r>
            <a:r>
              <a:rPr lang="ar-EG" dirty="0" smtClean="0"/>
              <a:t>ي</a:t>
            </a:r>
            <a:r>
              <a:rPr lang="ar-SA" dirty="0" smtClean="0"/>
              <a:t> </a:t>
            </a:r>
            <a:r>
              <a:rPr lang="ar-SA" dirty="0" smtClean="0"/>
              <a:t>القيمة المعنوية </a:t>
            </a:r>
            <a:r>
              <a:rPr lang="ar-SA" dirty="0" smtClean="0"/>
              <a:t>ال</a:t>
            </a:r>
            <a:r>
              <a:rPr lang="ar-EG" dirty="0" smtClean="0"/>
              <a:t>ي</a:t>
            </a:r>
            <a:r>
              <a:rPr lang="ar-SA" dirty="0" smtClean="0"/>
              <a:t> </a:t>
            </a:r>
            <a:r>
              <a:rPr lang="ar-SA" dirty="0" smtClean="0"/>
              <a:t>الأرباح.</a:t>
            </a:r>
            <a:endParaRPr lang="ar-SA"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dirty="0" smtClean="0"/>
              <a:t>التحليل ”</a:t>
            </a:r>
            <a:r>
              <a:rPr lang="ar-SA" dirty="0" smtClean="0"/>
              <a:t>للاند</a:t>
            </a:r>
            <a:r>
              <a:rPr lang="ar-EG" dirty="0" smtClean="0"/>
              <a:t>ما</a:t>
            </a:r>
            <a:r>
              <a:rPr lang="ar-SA" dirty="0" smtClean="0"/>
              <a:t>ج </a:t>
            </a:r>
            <a:r>
              <a:rPr lang="ar-SA" dirty="0" smtClean="0"/>
              <a:t>الحقيقي“</a:t>
            </a:r>
            <a:endParaRPr lang="ar-SA" dirty="0"/>
          </a:p>
        </p:txBody>
      </p:sp>
      <p:sp>
        <p:nvSpPr>
          <p:cNvPr id="3" name="عنصر نائب للمحتوى 2"/>
          <p:cNvSpPr>
            <a:spLocks noGrp="1"/>
          </p:cNvSpPr>
          <p:nvPr>
            <p:ph sz="quarter" idx="1"/>
          </p:nvPr>
        </p:nvSpPr>
        <p:spPr>
          <a:xfrm>
            <a:off x="533400" y="1600200"/>
            <a:ext cx="8229600" cy="4419600"/>
          </a:xfrm>
        </p:spPr>
        <p:txBody>
          <a:bodyPr/>
          <a:lstStyle/>
          <a:p>
            <a:pPr algn="just" rtl="1"/>
            <a:r>
              <a:rPr lang="ar-SA" dirty="0" smtClean="0"/>
              <a:t>فى كثير من الحالات يكون من الصعب تحديد الشركة المستحوذة </a:t>
            </a:r>
            <a:r>
              <a:rPr lang="ar-SA" dirty="0" smtClean="0"/>
              <a:t>والشركة </a:t>
            </a:r>
            <a:r>
              <a:rPr lang="ar-SA" dirty="0" smtClean="0"/>
              <a:t>الهدف</a:t>
            </a:r>
            <a:r>
              <a:rPr lang="ar-SA" dirty="0" smtClean="0"/>
              <a:t>.</a:t>
            </a:r>
            <a:endParaRPr lang="ar-EG" dirty="0" smtClean="0"/>
          </a:p>
          <a:p>
            <a:pPr algn="just" rtl="1"/>
            <a:endParaRPr lang="ar-SA" dirty="0" smtClean="0"/>
          </a:p>
          <a:p>
            <a:pPr algn="just" rtl="1"/>
            <a:r>
              <a:rPr lang="ar-SA" dirty="0" smtClean="0"/>
              <a:t>تكون </a:t>
            </a:r>
            <a:r>
              <a:rPr lang="ar-SA" b="1" i="1" dirty="0" smtClean="0"/>
              <a:t>الخطوة الأولى</a:t>
            </a:r>
            <a:r>
              <a:rPr lang="ar-SA" dirty="0" smtClean="0"/>
              <a:t>: تقدير قيمة الشركة المدمجة، مما يعكس أى تعاونيات أو تأثيرات ضريبية أو </a:t>
            </a:r>
            <a:r>
              <a:rPr lang="ar-SA" dirty="0" smtClean="0"/>
              <a:t>ت</a:t>
            </a:r>
            <a:r>
              <a:rPr lang="ar-EG" dirty="0" smtClean="0"/>
              <a:t>غي</a:t>
            </a:r>
            <a:r>
              <a:rPr lang="ar-SA" dirty="0" smtClean="0"/>
              <a:t>يرات </a:t>
            </a:r>
            <a:r>
              <a:rPr lang="ar-SA" dirty="0" smtClean="0"/>
              <a:t>فى هيكل رأس المال</a:t>
            </a:r>
            <a:r>
              <a:rPr lang="ar-SA" dirty="0" smtClean="0"/>
              <a:t>.</a:t>
            </a:r>
            <a:endParaRPr lang="ar-EG" dirty="0" smtClean="0"/>
          </a:p>
          <a:p>
            <a:pPr algn="just" rtl="1"/>
            <a:endParaRPr lang="ar-SA" dirty="0" smtClean="0"/>
          </a:p>
          <a:p>
            <a:pPr algn="just" rtl="1"/>
            <a:r>
              <a:rPr lang="ar-SA" dirty="0" smtClean="0"/>
              <a:t>وتكون </a:t>
            </a:r>
            <a:r>
              <a:rPr lang="ar-SA" b="1" i="1" dirty="0" smtClean="0"/>
              <a:t>الخطوة الثانية</a:t>
            </a:r>
            <a:r>
              <a:rPr lang="ar-SA" dirty="0" smtClean="0"/>
              <a:t>: تحديد كيفية توزيع أسهم الشركة الجديدة بين فئتى حملة الأسهم. </a:t>
            </a:r>
            <a:r>
              <a:rPr lang="ar-SA" dirty="0" smtClean="0"/>
              <a:t>وعادة </a:t>
            </a:r>
            <a:r>
              <a:rPr lang="ar-SA" dirty="0" smtClean="0"/>
              <a:t>يمكن أن نتوقع أن تزداد قيمة الشركة المدمجة عن حاصل جمع قيمة الشركتين قبل الاعلان عن الاندماج بسبب التعاون.</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a:xfrm>
            <a:off x="685800" y="1447800"/>
            <a:ext cx="8001000" cy="4572000"/>
          </a:xfrm>
        </p:spPr>
        <p:txBody>
          <a:bodyPr/>
          <a:lstStyle/>
          <a:p>
            <a:pPr algn="just" rtl="1"/>
            <a:r>
              <a:rPr lang="ar-SA" dirty="0" smtClean="0"/>
              <a:t>يكون هذا موضوعا رئيسيا </a:t>
            </a:r>
            <a:r>
              <a:rPr lang="ar-SA" dirty="0" smtClean="0"/>
              <a:t>ويتطلب </a:t>
            </a:r>
            <a:r>
              <a:rPr lang="ar-SA" dirty="0" smtClean="0"/>
              <a:t>مفاوضات موسعة بين </a:t>
            </a:r>
            <a:r>
              <a:rPr lang="ar-SA" dirty="0" smtClean="0"/>
              <a:t>مجموع</a:t>
            </a:r>
            <a:r>
              <a:rPr lang="ar-EG" dirty="0" smtClean="0"/>
              <a:t>ي</a:t>
            </a:r>
            <a:r>
              <a:rPr lang="ar-SA" dirty="0" smtClean="0"/>
              <a:t> </a:t>
            </a:r>
            <a:r>
              <a:rPr lang="ar-SA" dirty="0" smtClean="0"/>
              <a:t>الادارة. </a:t>
            </a:r>
            <a:r>
              <a:rPr lang="ar-SA" dirty="0" smtClean="0"/>
              <a:t>ولا </a:t>
            </a:r>
            <a:r>
              <a:rPr lang="ar-SA" dirty="0" smtClean="0"/>
              <a:t>توجد قاعدة أو صيغة للتوزيع يمكن تطبيقها، الا أن أحد أسس </a:t>
            </a:r>
            <a:r>
              <a:rPr lang="ar-SA" dirty="0" smtClean="0"/>
              <a:t>ال</a:t>
            </a:r>
            <a:r>
              <a:rPr lang="ar-EG" dirty="0" smtClean="0"/>
              <a:t>ت</a:t>
            </a:r>
            <a:r>
              <a:rPr lang="ar-SA" dirty="0" smtClean="0"/>
              <a:t>وزيع </a:t>
            </a:r>
            <a:r>
              <a:rPr lang="ar-SA" dirty="0" smtClean="0"/>
              <a:t>هو القيم النسبية للشركتين قبل الاعلان</a:t>
            </a:r>
            <a:r>
              <a:rPr lang="ar-SA" dirty="0" smtClean="0"/>
              <a:t>.</a:t>
            </a:r>
            <a:endParaRPr lang="ar-EG" dirty="0" smtClean="0"/>
          </a:p>
          <a:p>
            <a:pPr algn="just" rtl="1"/>
            <a:endParaRPr lang="ar-SA" dirty="0" smtClean="0"/>
          </a:p>
          <a:p>
            <a:pPr algn="just" rtl="1"/>
            <a:r>
              <a:rPr lang="ar-SA" dirty="0" smtClean="0"/>
              <a:t>ويجب ملاحظة أن التحكم </a:t>
            </a:r>
            <a:r>
              <a:rPr lang="ar-SA" dirty="0" smtClean="0"/>
              <a:t>ف</a:t>
            </a:r>
            <a:r>
              <a:rPr lang="ar-EG" dirty="0" smtClean="0"/>
              <a:t>ي</a:t>
            </a:r>
            <a:r>
              <a:rPr lang="ar-SA" dirty="0" smtClean="0"/>
              <a:t> </a:t>
            </a:r>
            <a:r>
              <a:rPr lang="ar-SA" dirty="0" smtClean="0"/>
              <a:t>الشركة المدمجة دائما ما يكون أمرا مهما. بصفة عامة، تعقد شركتان مؤتمرا صحفيا </a:t>
            </a:r>
            <a:r>
              <a:rPr lang="ar-SA" dirty="0" smtClean="0"/>
              <a:t>وتعلن </a:t>
            </a:r>
            <a:r>
              <a:rPr lang="ar-SA" dirty="0" smtClean="0"/>
              <a:t>أن </a:t>
            </a:r>
            <a:r>
              <a:rPr lang="en-US" dirty="0" smtClean="0"/>
              <a:t>CEO</a:t>
            </a:r>
            <a:r>
              <a:rPr lang="ar-EG" dirty="0" smtClean="0"/>
              <a:t> </a:t>
            </a:r>
            <a:r>
              <a:rPr lang="ar-SA" dirty="0" smtClean="0"/>
              <a:t>لاحدى </a:t>
            </a:r>
            <a:r>
              <a:rPr lang="ar-SA" dirty="0" smtClean="0"/>
              <a:t>الشركتين سيصبح </a:t>
            </a:r>
            <a:r>
              <a:rPr lang="en-US" dirty="0" smtClean="0"/>
              <a:t>chairman </a:t>
            </a:r>
            <a:r>
              <a:rPr lang="ar-EG" dirty="0" smtClean="0"/>
              <a:t> </a:t>
            </a:r>
            <a:r>
              <a:rPr lang="ar-SA" dirty="0" smtClean="0"/>
              <a:t>للشركة </a:t>
            </a:r>
            <a:r>
              <a:rPr lang="ar-SA" dirty="0" smtClean="0"/>
              <a:t>الجديدة </a:t>
            </a:r>
            <a:r>
              <a:rPr lang="ar-SA" dirty="0" smtClean="0"/>
              <a:t>وأن </a:t>
            </a:r>
            <a:r>
              <a:rPr lang="en-US" dirty="0" smtClean="0"/>
              <a:t>CEO</a:t>
            </a:r>
            <a:r>
              <a:rPr lang="ar-SA" dirty="0" smtClean="0"/>
              <a:t> </a:t>
            </a:r>
            <a:r>
              <a:rPr lang="ar-SA" dirty="0" smtClean="0"/>
              <a:t>للشركة الثانية سيصبح </a:t>
            </a:r>
            <a:r>
              <a:rPr lang="en-US" dirty="0" smtClean="0"/>
              <a:t>president</a:t>
            </a:r>
            <a:r>
              <a:rPr lang="ar-SA" dirty="0" smtClean="0"/>
              <a:t> </a:t>
            </a:r>
            <a:r>
              <a:rPr lang="ar-SA" dirty="0" smtClean="0"/>
              <a:t>للشركة الجديدة </a:t>
            </a:r>
            <a:r>
              <a:rPr lang="ar-SA" dirty="0" smtClean="0"/>
              <a:t>وأن المجلس</a:t>
            </a:r>
            <a:r>
              <a:rPr lang="ar-EG" dirty="0" smtClean="0"/>
              <a:t> </a:t>
            </a:r>
            <a:r>
              <a:rPr lang="ar-SA" dirty="0" smtClean="0"/>
              <a:t>الجديد </a:t>
            </a:r>
            <a:r>
              <a:rPr lang="ar-SA" dirty="0" smtClean="0"/>
              <a:t>يتكون من موجهين من كل من المجلسين السابقين ،وأن القوة أصبحت مشتركة.</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pPr algn="just" rtl="1">
              <a:buFont typeface="Wingdings" pitchFamily="2" charset="2"/>
              <a:buChar char="Ø"/>
            </a:pPr>
            <a:r>
              <a:rPr lang="ar-EG" dirty="0" smtClean="0"/>
              <a:t>تأثيرات الضرائب حيث تدفع المنشأة المدمجة ضرائب أقل مما تدفعه الشركتين المستقلتين.</a:t>
            </a:r>
            <a:endParaRPr lang="en-US" dirty="0" smtClean="0"/>
          </a:p>
          <a:p>
            <a:pPr algn="just" rtl="1">
              <a:buFont typeface="Wingdings" pitchFamily="2" charset="2"/>
              <a:buChar char="Ø"/>
            </a:pPr>
            <a:endParaRPr lang="ar-EG" dirty="0" smtClean="0"/>
          </a:p>
          <a:p>
            <a:pPr algn="just" rtl="1">
              <a:buFont typeface="Wingdings" pitchFamily="2" charset="2"/>
              <a:buChar char="Ø"/>
            </a:pPr>
            <a:r>
              <a:rPr lang="ar-EG" dirty="0" smtClean="0"/>
              <a:t>الكفاءة المميزة </a:t>
            </a:r>
            <a:r>
              <a:rPr lang="ar-EG" dirty="0" smtClean="0"/>
              <a:t>والتى </a:t>
            </a:r>
            <a:r>
              <a:rPr lang="ar-EG" dirty="0" smtClean="0"/>
              <a:t>تشمل أن ادارة أحدى الشركتين تكون </a:t>
            </a:r>
            <a:r>
              <a:rPr lang="ar-EG" dirty="0" smtClean="0"/>
              <a:t>أكثر </a:t>
            </a:r>
            <a:r>
              <a:rPr lang="ar-EG" dirty="0" smtClean="0"/>
              <a:t>كفاءة </a:t>
            </a:r>
            <a:r>
              <a:rPr lang="ar-EG" dirty="0" smtClean="0"/>
              <a:t>وأن </a:t>
            </a:r>
            <a:r>
              <a:rPr lang="ar-EG" dirty="0" smtClean="0"/>
              <a:t>أصول الشركة الأضعف ستكون </a:t>
            </a:r>
            <a:r>
              <a:rPr lang="ar-EG" dirty="0" smtClean="0"/>
              <a:t>أكثر </a:t>
            </a:r>
            <a:r>
              <a:rPr lang="ar-EG" dirty="0" smtClean="0"/>
              <a:t>انتاجية بعد الاندماج.</a:t>
            </a:r>
          </a:p>
          <a:p>
            <a:pPr algn="just" rtl="1">
              <a:buFont typeface="Wingdings" pitchFamily="2" charset="2"/>
              <a:buChar char="Ø"/>
            </a:pPr>
            <a:endParaRPr lang="ar-EG" dirty="0" smtClean="0"/>
          </a:p>
          <a:p>
            <a:pPr algn="just" rtl="1">
              <a:buFont typeface="Wingdings" pitchFamily="2" charset="2"/>
              <a:buChar char="Ø"/>
            </a:pPr>
            <a:r>
              <a:rPr lang="ar-EG" dirty="0" smtClean="0"/>
              <a:t>زيادة قوة السوق بسبب انخفاض المنافسة.</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دور بنوك الاستثمار</a:t>
            </a:r>
            <a:endParaRPr lang="ar-SA" dirty="0"/>
          </a:p>
        </p:txBody>
      </p:sp>
      <p:sp>
        <p:nvSpPr>
          <p:cNvPr id="3" name="عنصر نائب للمحتوى 2"/>
          <p:cNvSpPr>
            <a:spLocks noGrp="1"/>
          </p:cNvSpPr>
          <p:nvPr>
            <p:ph sz="quarter" idx="1"/>
          </p:nvPr>
        </p:nvSpPr>
        <p:spPr>
          <a:xfrm>
            <a:off x="685800" y="1676400"/>
            <a:ext cx="7924800" cy="4419600"/>
          </a:xfrm>
        </p:spPr>
        <p:txBody>
          <a:bodyPr>
            <a:normAutofit fontScale="92500" lnSpcReduction="10000"/>
          </a:bodyPr>
          <a:lstStyle/>
          <a:p>
            <a:pPr algn="just" rtl="1"/>
            <a:r>
              <a:rPr lang="ar-SA" sz="2800" u="sng" dirty="0" smtClean="0"/>
              <a:t>تكون بنوك الاستثمار مشمولة مع الاندماجات بعدد من الطرق</a:t>
            </a:r>
            <a:r>
              <a:rPr lang="ar-SA" dirty="0" smtClean="0"/>
              <a:t>: </a:t>
            </a:r>
          </a:p>
          <a:p>
            <a:pPr marL="514350" indent="-514350" algn="just" rtl="1">
              <a:buAutoNum type="arabicParenBoth"/>
            </a:pPr>
            <a:r>
              <a:rPr lang="ar-SA" dirty="0" smtClean="0"/>
              <a:t>فه</a:t>
            </a:r>
            <a:r>
              <a:rPr lang="ar-EG" dirty="0" smtClean="0"/>
              <a:t>ي</a:t>
            </a:r>
            <a:r>
              <a:rPr lang="ar-SA" dirty="0" smtClean="0"/>
              <a:t> </a:t>
            </a:r>
            <a:r>
              <a:rPr lang="ar-SA" dirty="0" smtClean="0"/>
              <a:t>تساعد </a:t>
            </a:r>
            <a:r>
              <a:rPr lang="ar-SA" dirty="0" smtClean="0"/>
              <a:t>ف</a:t>
            </a:r>
            <a:r>
              <a:rPr lang="ar-EG" dirty="0" smtClean="0"/>
              <a:t>ي</a:t>
            </a:r>
            <a:r>
              <a:rPr lang="ar-SA" dirty="0" smtClean="0"/>
              <a:t> </a:t>
            </a:r>
            <a:r>
              <a:rPr lang="ar-SA" dirty="0" smtClean="0"/>
              <a:t>ترتيب </a:t>
            </a:r>
            <a:r>
              <a:rPr lang="ar-SA" dirty="0" smtClean="0"/>
              <a:t>الاندماجات</a:t>
            </a:r>
            <a:r>
              <a:rPr lang="ar-EG" dirty="0" smtClean="0"/>
              <a:t>.</a:t>
            </a:r>
          </a:p>
          <a:p>
            <a:pPr marL="514350" indent="-514350" algn="just" rtl="1">
              <a:buAutoNum type="arabicParenBoth"/>
            </a:pPr>
            <a:endParaRPr lang="ar-SA" dirty="0" smtClean="0"/>
          </a:p>
          <a:p>
            <a:pPr marL="514350" indent="-514350" algn="just" rtl="1">
              <a:buAutoNum type="arabicParenBoth"/>
            </a:pPr>
            <a:r>
              <a:rPr lang="ar-SA" dirty="0" smtClean="0"/>
              <a:t>أنها تساعد شركات الهدف </a:t>
            </a:r>
            <a:r>
              <a:rPr lang="ar-EG" dirty="0" smtClean="0"/>
              <a:t>في</a:t>
            </a:r>
            <a:r>
              <a:rPr lang="ar-SA" dirty="0" smtClean="0"/>
              <a:t> </a:t>
            </a:r>
            <a:r>
              <a:rPr lang="ar-SA" dirty="0" smtClean="0"/>
              <a:t>تطوير تكتيكات </a:t>
            </a:r>
            <a:r>
              <a:rPr lang="ar-SA" dirty="0" smtClean="0"/>
              <a:t>دف</a:t>
            </a:r>
            <a:r>
              <a:rPr lang="ar-EG" dirty="0" smtClean="0"/>
              <a:t>ا</a:t>
            </a:r>
            <a:r>
              <a:rPr lang="ar-SA" dirty="0" smtClean="0"/>
              <a:t>عية وتنفيذها</a:t>
            </a:r>
            <a:r>
              <a:rPr lang="ar-EG" dirty="0" smtClean="0"/>
              <a:t>.</a:t>
            </a:r>
          </a:p>
          <a:p>
            <a:pPr marL="514350" indent="-514350" algn="just" rtl="1">
              <a:buAutoNum type="arabicParenBoth"/>
            </a:pPr>
            <a:endParaRPr lang="ar-SA" dirty="0" smtClean="0"/>
          </a:p>
          <a:p>
            <a:pPr marL="514350" indent="-514350" algn="just" rtl="1">
              <a:buAutoNum type="arabicParenBoth"/>
            </a:pPr>
            <a:r>
              <a:rPr lang="ar-SA" dirty="0" smtClean="0"/>
              <a:t>تساعد </a:t>
            </a:r>
            <a:r>
              <a:rPr lang="ar-SA" dirty="0" smtClean="0"/>
              <a:t>ف</a:t>
            </a:r>
            <a:r>
              <a:rPr lang="ar-EG" dirty="0" smtClean="0"/>
              <a:t>ي</a:t>
            </a:r>
            <a:r>
              <a:rPr lang="ar-SA" dirty="0" smtClean="0"/>
              <a:t> ت</a:t>
            </a:r>
            <a:r>
              <a:rPr lang="ar-EG" dirty="0" smtClean="0"/>
              <a:t>ق</a:t>
            </a:r>
            <a:r>
              <a:rPr lang="ar-SA" dirty="0" smtClean="0"/>
              <a:t>ويم </a:t>
            </a:r>
            <a:r>
              <a:rPr lang="ar-SA" dirty="0" smtClean="0"/>
              <a:t>شركات </a:t>
            </a:r>
            <a:r>
              <a:rPr lang="ar-SA" dirty="0" smtClean="0"/>
              <a:t>الهد</a:t>
            </a:r>
            <a:r>
              <a:rPr lang="ar-EG" dirty="0" smtClean="0"/>
              <a:t>ف.</a:t>
            </a:r>
          </a:p>
          <a:p>
            <a:pPr marL="514350" indent="-514350" algn="just" rtl="1">
              <a:buAutoNum type="arabicParenBoth"/>
            </a:pPr>
            <a:endParaRPr lang="ar-SA" dirty="0" smtClean="0"/>
          </a:p>
          <a:p>
            <a:pPr marL="514350" indent="-514350" algn="just" rtl="1">
              <a:buAutoNum type="arabicParenBoth"/>
            </a:pPr>
            <a:r>
              <a:rPr lang="ar-SA" dirty="0" smtClean="0"/>
              <a:t>تساعد </a:t>
            </a:r>
            <a:r>
              <a:rPr lang="ar-EG" dirty="0" smtClean="0"/>
              <a:t>في</a:t>
            </a:r>
            <a:r>
              <a:rPr lang="ar-SA" dirty="0" smtClean="0"/>
              <a:t> </a:t>
            </a:r>
            <a:r>
              <a:rPr lang="ar-SA" dirty="0" smtClean="0"/>
              <a:t>تمويل </a:t>
            </a:r>
            <a:r>
              <a:rPr lang="ar-SA" dirty="0" smtClean="0"/>
              <a:t>ا</a:t>
            </a:r>
            <a:r>
              <a:rPr lang="ar-EG" dirty="0" smtClean="0"/>
              <a:t>ل</a:t>
            </a:r>
            <a:r>
              <a:rPr lang="ar-SA" dirty="0" smtClean="0"/>
              <a:t>اندماجات</a:t>
            </a:r>
            <a:r>
              <a:rPr lang="ar-EG" dirty="0" smtClean="0"/>
              <a:t>.</a:t>
            </a:r>
          </a:p>
          <a:p>
            <a:pPr marL="514350" indent="-514350" algn="just" rtl="1">
              <a:buAutoNum type="arabicParenBoth"/>
            </a:pPr>
            <a:endParaRPr lang="ar-SA" dirty="0" smtClean="0"/>
          </a:p>
          <a:p>
            <a:pPr marL="514350" indent="-514350" algn="just" rtl="1">
              <a:buAutoNum type="arabicParenBoth"/>
            </a:pPr>
            <a:r>
              <a:rPr lang="ar-SA" dirty="0" smtClean="0"/>
              <a:t>تستثمر </a:t>
            </a:r>
            <a:r>
              <a:rPr lang="ar-EG" dirty="0" smtClean="0"/>
              <a:t>في</a:t>
            </a:r>
            <a:r>
              <a:rPr lang="ar-SA" dirty="0" smtClean="0"/>
              <a:t> </a:t>
            </a:r>
            <a:r>
              <a:rPr lang="ar-SA" dirty="0" smtClean="0"/>
              <a:t>أسهم </a:t>
            </a:r>
            <a:r>
              <a:rPr lang="ar-SA" dirty="0" smtClean="0"/>
              <a:t>مرشح</a:t>
            </a:r>
            <a:r>
              <a:rPr lang="ar-EG" dirty="0" smtClean="0"/>
              <a:t>ي</a:t>
            </a:r>
            <a:r>
              <a:rPr lang="ar-SA" dirty="0" smtClean="0"/>
              <a:t> </a:t>
            </a:r>
            <a:r>
              <a:rPr lang="ar-SA" dirty="0" smtClean="0"/>
              <a:t>الاندماج المحتملين.</a:t>
            </a:r>
            <a:endParaRPr lang="ar-SA"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buFont typeface="Wingdings" pitchFamily="2" charset="2"/>
              <a:buChar char="Ø"/>
            </a:pPr>
            <a:r>
              <a:rPr lang="ar-SA" dirty="0" smtClean="0"/>
              <a:t>ترتيب الاندماجات</a:t>
            </a:r>
            <a:endParaRPr lang="ar-SA" dirty="0"/>
          </a:p>
        </p:txBody>
      </p:sp>
      <p:sp>
        <p:nvSpPr>
          <p:cNvPr id="3" name="عنصر نائب للمحتوى 2"/>
          <p:cNvSpPr>
            <a:spLocks noGrp="1"/>
          </p:cNvSpPr>
          <p:nvPr>
            <p:ph sz="quarter" idx="1"/>
          </p:nvPr>
        </p:nvSpPr>
        <p:spPr>
          <a:xfrm>
            <a:off x="609600" y="1600200"/>
            <a:ext cx="8077200" cy="4419600"/>
          </a:xfrm>
        </p:spPr>
        <p:txBody>
          <a:bodyPr/>
          <a:lstStyle/>
          <a:p>
            <a:pPr algn="just" rtl="1"/>
            <a:r>
              <a:rPr lang="ar-SA" dirty="0" smtClean="0"/>
              <a:t>لدى شركات بنوك الاستثمار الرئيسية مجموعات اندماج </a:t>
            </a:r>
            <a:r>
              <a:rPr lang="ar-SA" dirty="0" smtClean="0"/>
              <a:t>واستحواذ </a:t>
            </a:r>
            <a:r>
              <a:rPr lang="ar-SA" dirty="0" smtClean="0"/>
              <a:t>تعمل فى أقسام تمويل منشآتها. يقوم </a:t>
            </a:r>
            <a:r>
              <a:rPr lang="ar-EG" dirty="0" smtClean="0"/>
              <a:t>أ</a:t>
            </a:r>
            <a:r>
              <a:rPr lang="ar-SA" dirty="0" smtClean="0"/>
              <a:t>عضاء </a:t>
            </a:r>
            <a:r>
              <a:rPr lang="ar-SA" dirty="0" smtClean="0"/>
              <a:t>هذه المجموعات بتعريف الشركات التى لديها سيولة نقدية زائدة </a:t>
            </a:r>
            <a:r>
              <a:rPr lang="ar-SA" dirty="0" smtClean="0"/>
              <a:t>وقد </a:t>
            </a:r>
            <a:r>
              <a:rPr lang="ar-SA" dirty="0" smtClean="0"/>
              <a:t>تريد أن تشترى شركات </a:t>
            </a:r>
            <a:r>
              <a:rPr lang="ar-EG" dirty="0" smtClean="0"/>
              <a:t>أ</a:t>
            </a:r>
            <a:r>
              <a:rPr lang="ar-SA" dirty="0" smtClean="0"/>
              <a:t>خرى </a:t>
            </a:r>
            <a:r>
              <a:rPr lang="ar-SA" dirty="0" smtClean="0"/>
              <a:t>والشركات التى يمكن أن ترحب بأن تشتريها شركات </a:t>
            </a:r>
            <a:r>
              <a:rPr lang="ar-EG" dirty="0" smtClean="0"/>
              <a:t>أ</a:t>
            </a:r>
            <a:r>
              <a:rPr lang="ar-SA" dirty="0" smtClean="0"/>
              <a:t>خرى والشركات </a:t>
            </a:r>
            <a:r>
              <a:rPr lang="ar-SA" dirty="0" smtClean="0"/>
              <a:t>التى يمكن </a:t>
            </a:r>
            <a:r>
              <a:rPr lang="ar-EG" dirty="0" smtClean="0"/>
              <a:t>أ</a:t>
            </a:r>
            <a:r>
              <a:rPr lang="ar-SA" dirty="0" smtClean="0"/>
              <a:t>ن </a:t>
            </a:r>
            <a:r>
              <a:rPr lang="ar-SA" dirty="0" smtClean="0"/>
              <a:t>تكون جذابة للآخرين لعدد من </a:t>
            </a:r>
            <a:r>
              <a:rPr lang="ar-SA" dirty="0" smtClean="0"/>
              <a:t>ال</a:t>
            </a:r>
            <a:r>
              <a:rPr lang="ar-EG" dirty="0" smtClean="0"/>
              <a:t>أ</a:t>
            </a:r>
            <a:r>
              <a:rPr lang="ar-SA" dirty="0" smtClean="0"/>
              <a:t>سباب.</a:t>
            </a:r>
            <a:endParaRPr lang="ar-EG" dirty="0" smtClean="0"/>
          </a:p>
          <a:p>
            <a:pPr algn="just" rtl="1"/>
            <a:endParaRPr lang="ar-SA" dirty="0" smtClean="0"/>
          </a:p>
          <a:p>
            <a:pPr algn="just" rtl="1"/>
            <a:r>
              <a:rPr lang="ar-SA" dirty="0" smtClean="0"/>
              <a:t>و </a:t>
            </a:r>
            <a:r>
              <a:rPr lang="ar-SA" dirty="0" smtClean="0"/>
              <a:t>ف</a:t>
            </a:r>
            <a:r>
              <a:rPr lang="ar-EG" dirty="0" smtClean="0"/>
              <a:t>ي</a:t>
            </a:r>
            <a:r>
              <a:rPr lang="ar-SA" dirty="0" smtClean="0"/>
              <a:t> </a:t>
            </a:r>
            <a:r>
              <a:rPr lang="ar-SA" dirty="0" smtClean="0"/>
              <a:t>بعض </a:t>
            </a:r>
            <a:r>
              <a:rPr lang="ar-SA" dirty="0" smtClean="0"/>
              <a:t>ال</a:t>
            </a:r>
            <a:r>
              <a:rPr lang="ar-EG" dirty="0" smtClean="0"/>
              <a:t>أ</a:t>
            </a:r>
            <a:r>
              <a:rPr lang="ar-SA" dirty="0" smtClean="0"/>
              <a:t>حيان </a:t>
            </a:r>
            <a:r>
              <a:rPr lang="ar-SA" dirty="0" smtClean="0"/>
              <a:t>يعمل حملة أسهم الشركات </a:t>
            </a:r>
            <a:r>
              <a:rPr lang="ar-SA" dirty="0" smtClean="0"/>
              <a:t>الت</a:t>
            </a:r>
            <a:r>
              <a:rPr lang="ar-EG" dirty="0" smtClean="0"/>
              <a:t>ي</a:t>
            </a:r>
            <a:r>
              <a:rPr lang="ar-SA" dirty="0" smtClean="0"/>
              <a:t> </a:t>
            </a:r>
            <a:r>
              <a:rPr lang="ar-SA" dirty="0" smtClean="0"/>
              <a:t>لها سجلات تتبع </a:t>
            </a:r>
            <a:r>
              <a:rPr lang="ar-EG" dirty="0" smtClean="0"/>
              <a:t>و</a:t>
            </a:r>
            <a:r>
              <a:rPr lang="ar-SA" dirty="0" smtClean="0"/>
              <a:t>ضعية </a:t>
            </a:r>
            <a:r>
              <a:rPr lang="ar-SA" dirty="0" smtClean="0"/>
              <a:t>المشاكسون مع بنوك </a:t>
            </a:r>
            <a:r>
              <a:rPr lang="ar-SA" dirty="0" smtClean="0"/>
              <a:t>الاستثمارعلى </a:t>
            </a:r>
            <a:r>
              <a:rPr lang="ar-SA" dirty="0" smtClean="0"/>
              <a:t>طرد الادارة عن طريق ترتيب اندماج للشركة.</a:t>
            </a:r>
            <a:endParaRPr lang="ar-SA"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buFont typeface="Wingdings" pitchFamily="2" charset="2"/>
              <a:buChar char="Ø"/>
            </a:pPr>
            <a:r>
              <a:rPr lang="ar-SA" dirty="0" smtClean="0"/>
              <a:t>تطوير التكتيكات الدفاعية</a:t>
            </a:r>
            <a:endParaRPr lang="ar-SA" dirty="0"/>
          </a:p>
        </p:txBody>
      </p:sp>
      <p:sp>
        <p:nvSpPr>
          <p:cNvPr id="3" name="عنصر نائب للمحتوى 2"/>
          <p:cNvSpPr>
            <a:spLocks noGrp="1"/>
          </p:cNvSpPr>
          <p:nvPr>
            <p:ph sz="quarter" idx="1"/>
          </p:nvPr>
        </p:nvSpPr>
        <p:spPr>
          <a:xfrm>
            <a:off x="381000" y="1447800"/>
            <a:ext cx="8305800" cy="4572000"/>
          </a:xfrm>
        </p:spPr>
        <p:txBody>
          <a:bodyPr>
            <a:normAutofit/>
          </a:bodyPr>
          <a:lstStyle/>
          <a:p>
            <a:pPr algn="just" rtl="1"/>
            <a:r>
              <a:rPr lang="ar-SA" dirty="0" smtClean="0"/>
              <a:t>تطلب شركات الهدف </a:t>
            </a:r>
            <a:r>
              <a:rPr lang="ar-SA" dirty="0" smtClean="0"/>
              <a:t>الت</a:t>
            </a:r>
            <a:r>
              <a:rPr lang="ar-EG" dirty="0" smtClean="0"/>
              <a:t>ي</a:t>
            </a:r>
            <a:r>
              <a:rPr lang="ar-SA" dirty="0" smtClean="0"/>
              <a:t> </a:t>
            </a:r>
            <a:r>
              <a:rPr lang="ar-SA" dirty="0" smtClean="0"/>
              <a:t>لا تريد أن تستحوذ عليها شركات </a:t>
            </a:r>
            <a:r>
              <a:rPr lang="ar-EG" dirty="0" smtClean="0"/>
              <a:t>أ</a:t>
            </a:r>
            <a:r>
              <a:rPr lang="ar-SA" dirty="0" smtClean="0"/>
              <a:t>خرى </a:t>
            </a:r>
            <a:r>
              <a:rPr lang="ar-SA" dirty="0" smtClean="0"/>
              <a:t>المساعدة، بصفة عامة، من </a:t>
            </a:r>
            <a:r>
              <a:rPr lang="ar-EG" dirty="0" smtClean="0"/>
              <a:t>أ</a:t>
            </a:r>
            <a:r>
              <a:rPr lang="ar-SA" dirty="0" smtClean="0"/>
              <a:t>حدى  ش</a:t>
            </a:r>
            <a:r>
              <a:rPr lang="ar-EG" dirty="0" smtClean="0"/>
              <a:t>ر</a:t>
            </a:r>
            <a:r>
              <a:rPr lang="ar-SA" dirty="0" smtClean="0"/>
              <a:t>كات </a:t>
            </a:r>
            <a:r>
              <a:rPr lang="ar-SA" dirty="0" smtClean="0"/>
              <a:t>الاستثمار </a:t>
            </a:r>
            <a:r>
              <a:rPr lang="ar-SA" dirty="0" smtClean="0"/>
              <a:t>وذلك </a:t>
            </a:r>
            <a:r>
              <a:rPr lang="ar-SA" dirty="0" smtClean="0"/>
              <a:t>مع </a:t>
            </a:r>
            <a:r>
              <a:rPr lang="ar-EG" dirty="0" smtClean="0"/>
              <a:t>أ</a:t>
            </a:r>
            <a:r>
              <a:rPr lang="ar-SA" dirty="0" smtClean="0"/>
              <a:t>حدى </a:t>
            </a:r>
            <a:r>
              <a:rPr lang="ar-SA" dirty="0" smtClean="0"/>
              <a:t>شركات المحاماة المتخصصة </a:t>
            </a:r>
            <a:r>
              <a:rPr lang="ar-EG" dirty="0" smtClean="0"/>
              <a:t>في</a:t>
            </a:r>
            <a:r>
              <a:rPr lang="ar-SA" dirty="0" smtClean="0"/>
              <a:t> </a:t>
            </a:r>
            <a:r>
              <a:rPr lang="ar-SA" dirty="0" smtClean="0"/>
              <a:t>الاندماجات</a:t>
            </a:r>
            <a:r>
              <a:rPr lang="ar-SA" dirty="0" smtClean="0"/>
              <a:t>.</a:t>
            </a:r>
            <a:endParaRPr lang="ar-EG" dirty="0" smtClean="0"/>
          </a:p>
          <a:p>
            <a:pPr algn="just" rtl="1"/>
            <a:endParaRPr lang="ar-SA" dirty="0" smtClean="0"/>
          </a:p>
          <a:p>
            <a:pPr algn="just" rtl="1"/>
            <a:r>
              <a:rPr lang="ar-SA" sz="2800" u="sng" dirty="0" smtClean="0"/>
              <a:t>و تشمل حالات </a:t>
            </a:r>
            <a:r>
              <a:rPr lang="ar-SA" sz="2800" u="sng" dirty="0" smtClean="0"/>
              <a:t>ال</a:t>
            </a:r>
            <a:r>
              <a:rPr lang="ar-EG" sz="2800" u="sng" dirty="0" smtClean="0"/>
              <a:t>د</a:t>
            </a:r>
            <a:r>
              <a:rPr lang="ar-SA" sz="2800" u="sng" dirty="0" smtClean="0"/>
              <a:t>فاع </a:t>
            </a:r>
            <a:r>
              <a:rPr lang="ar-SA" sz="2800" u="sng" dirty="0" smtClean="0"/>
              <a:t>تكتيكات مثل:</a:t>
            </a:r>
          </a:p>
          <a:p>
            <a:pPr marL="514350" indent="-514350" algn="just" rtl="1">
              <a:buAutoNum type="arabicParenBoth"/>
            </a:pPr>
            <a:r>
              <a:rPr lang="ar-SA" dirty="0" smtClean="0"/>
              <a:t>تغيير القوانين الداخلية بحيث يختار ثلث الموجهين </a:t>
            </a:r>
            <a:r>
              <a:rPr lang="ar-EG" dirty="0" smtClean="0"/>
              <a:t>ف</a:t>
            </a:r>
            <a:r>
              <a:rPr lang="ar-SA" dirty="0" smtClean="0"/>
              <a:t>قط </a:t>
            </a:r>
            <a:r>
              <a:rPr lang="ar-SA" dirty="0" smtClean="0"/>
              <a:t>كل سنة </a:t>
            </a:r>
            <a:r>
              <a:rPr lang="ar-SA" dirty="0" smtClean="0"/>
              <a:t>و/</a:t>
            </a:r>
            <a:r>
              <a:rPr lang="ar-EG" dirty="0" smtClean="0"/>
              <a:t>أ</a:t>
            </a:r>
            <a:r>
              <a:rPr lang="ar-SA" dirty="0" smtClean="0"/>
              <a:t>و </a:t>
            </a:r>
            <a:r>
              <a:rPr lang="ar-SA" dirty="0" smtClean="0"/>
              <a:t>تلزم موافقة 75% مقابل الغالبية البسيطة للموافقة على </a:t>
            </a:r>
            <a:r>
              <a:rPr lang="ar-SA" dirty="0" smtClean="0"/>
              <a:t>الاندماج</a:t>
            </a:r>
            <a:r>
              <a:rPr lang="ar-EG" dirty="0" smtClean="0"/>
              <a:t>.</a:t>
            </a:r>
            <a:endParaRPr lang="ar-SA" dirty="0" smtClean="0"/>
          </a:p>
          <a:p>
            <a:pPr marL="514350" indent="-514350" algn="just" rtl="1">
              <a:buAutoNum type="arabicParenBoth"/>
            </a:pPr>
            <a:r>
              <a:rPr lang="ar-SA" dirty="0" smtClean="0"/>
              <a:t>محاولة اقناع حملة أسهم شركة الهدف بأن السعر المقدم منخفض </a:t>
            </a:r>
            <a:r>
              <a:rPr lang="ar-SA" dirty="0" smtClean="0"/>
              <a:t>جدا</a:t>
            </a:r>
            <a:r>
              <a:rPr lang="ar-EG" dirty="0" smtClean="0"/>
              <a:t>.</a:t>
            </a:r>
            <a:endParaRPr lang="ar-SA" dirty="0" smtClean="0"/>
          </a:p>
          <a:p>
            <a:pPr marL="514350" indent="-514350" algn="just" rtl="1">
              <a:buAutoNum type="arabicParenBoth"/>
            </a:pPr>
            <a:r>
              <a:rPr lang="ar-SA" dirty="0" smtClean="0"/>
              <a:t>اثارة قضايا مقاومة التجميع الضخم لرساميل على أمل أن تتدخل وزارة </a:t>
            </a:r>
            <a:r>
              <a:rPr lang="ar-SA" dirty="0" smtClean="0"/>
              <a:t>العدل</a:t>
            </a:r>
            <a:r>
              <a:rPr lang="ar-EG" dirty="0" smtClean="0"/>
              <a:t>.</a:t>
            </a:r>
            <a:endParaRPr lang="ar-SA"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a:xfrm>
            <a:off x="457200" y="685800"/>
            <a:ext cx="8229600" cy="5791200"/>
          </a:xfrm>
        </p:spPr>
        <p:txBody>
          <a:bodyPr>
            <a:normAutofit lnSpcReduction="10000"/>
          </a:bodyPr>
          <a:lstStyle/>
          <a:p>
            <a:pPr algn="just" rtl="1">
              <a:buNone/>
            </a:pPr>
            <a:r>
              <a:rPr lang="ar-EG" dirty="0" smtClean="0">
                <a:solidFill>
                  <a:schemeClr val="accent1"/>
                </a:solidFill>
              </a:rPr>
              <a:t>(4) </a:t>
            </a:r>
            <a:r>
              <a:rPr lang="ar-SA" dirty="0" smtClean="0"/>
              <a:t>اعادة شراء الأسهم ف</a:t>
            </a:r>
            <a:r>
              <a:rPr lang="ar-EG" dirty="0" smtClean="0"/>
              <a:t>ي</a:t>
            </a:r>
            <a:r>
              <a:rPr lang="ar-SA" dirty="0" smtClean="0"/>
              <a:t> السوق المفتوح ف</a:t>
            </a:r>
            <a:r>
              <a:rPr lang="ar-EG" dirty="0" smtClean="0"/>
              <a:t>ي</a:t>
            </a:r>
            <a:r>
              <a:rPr lang="ar-SA" dirty="0" smtClean="0"/>
              <a:t> محاولة لزيادة السعر أعلى من السعر المعروض عليهم من الشركة المستحوذة المحتملة</a:t>
            </a:r>
            <a:r>
              <a:rPr lang="ar-EG" dirty="0" smtClean="0"/>
              <a:t>.</a:t>
            </a:r>
          </a:p>
          <a:p>
            <a:pPr algn="just" rtl="1">
              <a:buNone/>
            </a:pPr>
            <a:endParaRPr lang="ar-SA" dirty="0" smtClean="0"/>
          </a:p>
          <a:p>
            <a:pPr algn="just" rtl="1">
              <a:buNone/>
            </a:pPr>
            <a:r>
              <a:rPr lang="ar-SA" dirty="0" smtClean="0">
                <a:solidFill>
                  <a:schemeClr val="accent1"/>
                </a:solidFill>
              </a:rPr>
              <a:t>(</a:t>
            </a:r>
            <a:r>
              <a:rPr lang="ar-SA" dirty="0" smtClean="0">
                <a:solidFill>
                  <a:schemeClr val="accent1"/>
                </a:solidFill>
              </a:rPr>
              <a:t>5) </a:t>
            </a:r>
            <a:r>
              <a:rPr lang="ar-SA" dirty="0" smtClean="0"/>
              <a:t>الحصول على الفارس الأبيض الذى يقبل أن تتنافس ادارة شركة الهدف مع الشركة المستحوذة المحتملة</a:t>
            </a:r>
            <a:r>
              <a:rPr lang="ar-SA" dirty="0" smtClean="0"/>
              <a:t>.</a:t>
            </a:r>
            <a:endParaRPr lang="ar-EG" dirty="0" smtClean="0"/>
          </a:p>
          <a:p>
            <a:pPr algn="just" rtl="1">
              <a:buNone/>
            </a:pPr>
            <a:endParaRPr lang="ar-SA" dirty="0" smtClean="0"/>
          </a:p>
          <a:p>
            <a:pPr algn="just" rtl="1">
              <a:buNone/>
            </a:pPr>
            <a:r>
              <a:rPr lang="ar-SA" dirty="0" smtClean="0">
                <a:solidFill>
                  <a:schemeClr val="accent1"/>
                </a:solidFill>
              </a:rPr>
              <a:t>(6) </a:t>
            </a:r>
            <a:r>
              <a:rPr lang="ar-SA" dirty="0" smtClean="0"/>
              <a:t>الحصول على المرافق الأبيض </a:t>
            </a:r>
            <a:r>
              <a:rPr lang="ar-SA" dirty="0" smtClean="0"/>
              <a:t>والذى </a:t>
            </a:r>
            <a:r>
              <a:rPr lang="ar-SA" dirty="0" smtClean="0"/>
              <a:t>يكون صديقا </a:t>
            </a:r>
            <a:r>
              <a:rPr lang="ar-SA" dirty="0" smtClean="0"/>
              <a:t>ل</a:t>
            </a:r>
            <a:r>
              <a:rPr lang="ar-EG" dirty="0" smtClean="0"/>
              <a:t>ل</a:t>
            </a:r>
            <a:r>
              <a:rPr lang="ar-SA" dirty="0" smtClean="0"/>
              <a:t>ادارة </a:t>
            </a:r>
            <a:r>
              <a:rPr lang="ar-SA" dirty="0" smtClean="0"/>
              <a:t>الحالية ليشترى ما يكفى من حصص الشركة الهدف لاعاقة </a:t>
            </a:r>
            <a:r>
              <a:rPr lang="ar-SA" dirty="0" smtClean="0"/>
              <a:t>الدمج</a:t>
            </a:r>
            <a:r>
              <a:rPr lang="ar-EG" dirty="0" smtClean="0"/>
              <a:t>.</a:t>
            </a:r>
          </a:p>
          <a:p>
            <a:pPr algn="just" rtl="1">
              <a:buNone/>
            </a:pPr>
            <a:endParaRPr lang="ar-SA" dirty="0" smtClean="0"/>
          </a:p>
          <a:p>
            <a:pPr algn="just" rtl="1">
              <a:buNone/>
            </a:pPr>
            <a:r>
              <a:rPr lang="ar-SA" dirty="0" smtClean="0">
                <a:solidFill>
                  <a:schemeClr val="accent1"/>
                </a:solidFill>
              </a:rPr>
              <a:t>(7) </a:t>
            </a:r>
            <a:r>
              <a:rPr lang="ar-SA" dirty="0" smtClean="0"/>
              <a:t>تناول كبسول السم ( </a:t>
            </a:r>
            <a:r>
              <a:rPr lang="ar-SA" dirty="0" smtClean="0"/>
              <a:t>والت</a:t>
            </a:r>
            <a:r>
              <a:rPr lang="ar-EG" dirty="0" smtClean="0"/>
              <a:t>ي</a:t>
            </a:r>
            <a:r>
              <a:rPr lang="ar-SA" dirty="0" smtClean="0"/>
              <a:t> </a:t>
            </a:r>
            <a:r>
              <a:rPr lang="ar-SA" dirty="0" smtClean="0"/>
              <a:t>يمكن أن تعمل الكثير </a:t>
            </a:r>
            <a:r>
              <a:rPr lang="ar-SA" dirty="0" smtClean="0"/>
              <a:t>ف</a:t>
            </a:r>
            <a:r>
              <a:rPr lang="ar-EG" dirty="0" smtClean="0"/>
              <a:t>ي</a:t>
            </a:r>
            <a:r>
              <a:rPr lang="ar-SA" dirty="0" smtClean="0"/>
              <a:t> </a:t>
            </a:r>
            <a:r>
              <a:rPr lang="ar-SA" dirty="0" smtClean="0"/>
              <a:t>بعض </a:t>
            </a:r>
            <a:r>
              <a:rPr lang="ar-SA" dirty="0" smtClean="0"/>
              <a:t>ال</a:t>
            </a:r>
            <a:r>
              <a:rPr lang="ar-EG" dirty="0" smtClean="0"/>
              <a:t>أ</a:t>
            </a:r>
            <a:r>
              <a:rPr lang="ar-SA" dirty="0" smtClean="0"/>
              <a:t>حيان </a:t>
            </a:r>
            <a:r>
              <a:rPr lang="ar-SA" dirty="0" smtClean="0"/>
              <a:t>للانتحار الاقتصادى لتجنب الاستيلاء مثل </a:t>
            </a:r>
            <a:r>
              <a:rPr lang="ar-SA" dirty="0" smtClean="0"/>
              <a:t>ال</a:t>
            </a:r>
            <a:r>
              <a:rPr lang="ar-EG" dirty="0" smtClean="0"/>
              <a:t>أ</a:t>
            </a:r>
            <a:r>
              <a:rPr lang="ar-SA" dirty="0" smtClean="0"/>
              <a:t>قتراض </a:t>
            </a:r>
            <a:r>
              <a:rPr lang="ar-SA" dirty="0" smtClean="0"/>
              <a:t>بشروط تتطلب اعادة دفع فورى لكل القروض اذا استحوذت شركة </a:t>
            </a:r>
            <a:r>
              <a:rPr lang="ar-EG" dirty="0" smtClean="0"/>
              <a:t>أ</a:t>
            </a:r>
            <a:r>
              <a:rPr lang="ar-SA" dirty="0" smtClean="0"/>
              <a:t>خرى </a:t>
            </a:r>
            <a:r>
              <a:rPr lang="ar-SA" dirty="0" smtClean="0"/>
              <a:t>على الشركة </a:t>
            </a:r>
            <a:r>
              <a:rPr lang="ar-SA" dirty="0" smtClean="0"/>
              <a:t>وبيع </a:t>
            </a:r>
            <a:r>
              <a:rPr lang="ar-SA" dirty="0" smtClean="0"/>
              <a:t>الأصول بأسعار يتفاوض عليها </a:t>
            </a:r>
            <a:r>
              <a:rPr lang="ar-SA" dirty="0" smtClean="0"/>
              <a:t>والتى </a:t>
            </a:r>
            <a:r>
              <a:rPr lang="ar-SA" dirty="0" smtClean="0"/>
              <a:t>جعلت الشركة هدفا </a:t>
            </a:r>
            <a:r>
              <a:rPr lang="ar-SA" dirty="0" smtClean="0"/>
              <a:t>مر</a:t>
            </a:r>
            <a:r>
              <a:rPr lang="ar-EG" dirty="0" smtClean="0"/>
              <a:t>غ</a:t>
            </a:r>
            <a:r>
              <a:rPr lang="ar-SA" dirty="0" smtClean="0"/>
              <a:t>وبا </a:t>
            </a:r>
            <a:r>
              <a:rPr lang="ar-SA" dirty="0" smtClean="0"/>
              <a:t>فيه فى الأصل</a:t>
            </a:r>
            <a:r>
              <a:rPr lang="ar-SA" dirty="0" smtClean="0"/>
              <a:t>.</a:t>
            </a:r>
            <a:r>
              <a:rPr lang="ar-EG" dirty="0" smtClean="0"/>
              <a:t>)</a:t>
            </a:r>
            <a:endParaRPr lang="ar-SA"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buFont typeface="Wingdings" pitchFamily="2" charset="2"/>
              <a:buChar char="Ø"/>
            </a:pPr>
            <a:r>
              <a:rPr lang="ar-SA" dirty="0" smtClean="0"/>
              <a:t>بناء قيمة عادلة</a:t>
            </a:r>
            <a:endParaRPr lang="ar-SA" dirty="0"/>
          </a:p>
        </p:txBody>
      </p:sp>
      <p:sp>
        <p:nvSpPr>
          <p:cNvPr id="3" name="عنصر نائب للمحتوى 2"/>
          <p:cNvSpPr>
            <a:spLocks noGrp="1"/>
          </p:cNvSpPr>
          <p:nvPr>
            <p:ph sz="quarter" idx="1"/>
          </p:nvPr>
        </p:nvSpPr>
        <p:spPr>
          <a:xfrm>
            <a:off x="914400" y="1752600"/>
            <a:ext cx="7696200" cy="4267200"/>
          </a:xfrm>
        </p:spPr>
        <p:txBody>
          <a:bodyPr/>
          <a:lstStyle/>
          <a:p>
            <a:pPr algn="just" rtl="1"/>
            <a:r>
              <a:rPr lang="ar-EG" dirty="0" smtClean="0"/>
              <a:t>اذا كان الاندماج الصديق سيتم بين ادارتى شركتين، فمن المهم توثيق أن السعر المتفق عليه يكون سعرا عادلا والا يمكن أن يقاضى حملة أسهم أحدى الشركتين لمنع الاندماج.</a:t>
            </a:r>
          </a:p>
          <a:p>
            <a:pPr algn="just" rtl="1"/>
            <a:endParaRPr lang="ar-EG" dirty="0" smtClean="0"/>
          </a:p>
          <a:p>
            <a:pPr algn="just" rtl="1"/>
            <a:r>
              <a:rPr lang="ar-EG" dirty="0" smtClean="0"/>
              <a:t>لذلك، فى معظم الاندماجات الكبيرة يعين كل طرف شركة بنك استثمار لتقويم شركة الهدف والمساعدة فى تحديد السعر العادل.</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buFont typeface="Wingdings" pitchFamily="2" charset="2"/>
              <a:buChar char="Ø"/>
            </a:pPr>
            <a:r>
              <a:rPr lang="ar-EG" dirty="0" smtClean="0"/>
              <a:t>تمويل الاندماجات</a:t>
            </a:r>
            <a:endParaRPr lang="en-US" dirty="0"/>
          </a:p>
        </p:txBody>
      </p:sp>
      <p:sp>
        <p:nvSpPr>
          <p:cNvPr id="3" name="Content Placeholder 2"/>
          <p:cNvSpPr>
            <a:spLocks noGrp="1"/>
          </p:cNvSpPr>
          <p:nvPr>
            <p:ph sz="quarter" idx="1"/>
          </p:nvPr>
        </p:nvSpPr>
        <p:spPr>
          <a:xfrm>
            <a:off x="609600" y="1752600"/>
            <a:ext cx="8077200" cy="4267200"/>
          </a:xfrm>
        </p:spPr>
        <p:txBody>
          <a:bodyPr/>
          <a:lstStyle/>
          <a:p>
            <a:pPr algn="just" rtl="1"/>
            <a:r>
              <a:rPr lang="ar-EG" dirty="0" smtClean="0"/>
              <a:t>تمول الكثير من الاندماجات بالسيولة النقدية الزائدة لدى الشركة المستحوذة. لكن اذا لم يكن لدى الشركة المستحوذة سيولة نقدية زائدة، فسوف تحصل على مصدر للأموال.</a:t>
            </a:r>
          </a:p>
          <a:p>
            <a:pPr algn="just" rtl="1"/>
            <a:endParaRPr lang="ar-EG" dirty="0" smtClean="0"/>
          </a:p>
          <a:p>
            <a:pPr algn="just" rtl="1"/>
            <a:r>
              <a:rPr lang="ar-EG" dirty="0" smtClean="0"/>
              <a:t>وللنجاح فى أعمال الاندماجات والاستحواذات، يجب أن يكون بنك الاستثمار قادرا على تقديم مجموعة تمويل للعملاء، سواء كانوا مستحوذين يحتاجوا الي رأس المال للحصول على شركات أو شركات هدف تحاول تمويل خططها لاعادة الشراء أو دفاعات أخرى ضد الاستيلاء عليها.</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EG" dirty="0" smtClean="0"/>
              <a:t>من الرابح: الدليل التجريبي</a:t>
            </a:r>
            <a:endParaRPr lang="en-US" dirty="0"/>
          </a:p>
        </p:txBody>
      </p:sp>
      <p:sp>
        <p:nvSpPr>
          <p:cNvPr id="3" name="Content Placeholder 2"/>
          <p:cNvSpPr>
            <a:spLocks noGrp="1"/>
          </p:cNvSpPr>
          <p:nvPr>
            <p:ph sz="quarter" idx="1"/>
          </p:nvPr>
        </p:nvSpPr>
        <p:spPr>
          <a:xfrm>
            <a:off x="457200" y="1752600"/>
            <a:ext cx="8305800" cy="4724400"/>
          </a:xfrm>
        </p:spPr>
        <p:txBody>
          <a:bodyPr/>
          <a:lstStyle/>
          <a:p>
            <a:pPr algn="just" rtl="1"/>
            <a:r>
              <a:rPr lang="ar-EG" dirty="0" smtClean="0"/>
              <a:t>يتفق معظم الباحثين على أن الاستيلاءات تزيد ثروة حملة الأسهم لشركات الهدف والا لما يوافقوا على العرض. لكن يوجد جدال لما اذا كانت الاندماجات تفيد حملة أسهم الشركات المستحوذة.</a:t>
            </a:r>
          </a:p>
          <a:p>
            <a:pPr algn="just" rtl="1"/>
            <a:endParaRPr lang="ar-EG" dirty="0" smtClean="0"/>
          </a:p>
          <a:p>
            <a:pPr algn="just" rtl="1"/>
            <a:r>
              <a:rPr lang="ar-EG" dirty="0" smtClean="0"/>
              <a:t>فى الواقع العملى، يمكن أن تكون ادارات الشركات المستحوذة محفزة بعوامل غير تعظيم ثروة حملة الأسهم.</a:t>
            </a:r>
          </a:p>
          <a:p>
            <a:pPr algn="just" rtl="1"/>
            <a:endParaRPr lang="ar-EG" dirty="0" smtClean="0"/>
          </a:p>
          <a:p>
            <a:pPr algn="just" rtl="1"/>
            <a:r>
              <a:rPr lang="ar-EG" dirty="0" smtClean="0"/>
              <a:t>و يمكن التأكد من سؤال من الرابح من استحواذات الشركات عن طريق فحص التغييرات فى أسعار الأسهم التى تحدث حول وقت الاعلان عن الاندماج أو الاستيلاء.</a:t>
            </a:r>
          </a:p>
          <a:p>
            <a:pPr algn="just" rtl="1"/>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685800" y="990600"/>
            <a:ext cx="8001000" cy="5105400"/>
          </a:xfrm>
        </p:spPr>
        <p:txBody>
          <a:bodyPr/>
          <a:lstStyle/>
          <a:p>
            <a:pPr algn="just" rtl="1"/>
            <a:r>
              <a:rPr lang="ar-EG" dirty="0" smtClean="0"/>
              <a:t>وقد لوحظ أن لكل من الصفقات العدائية والصديقة، ظلت أسعار أسهم الشركات المستحوذة فى المتوسط ثابتة.</a:t>
            </a:r>
          </a:p>
          <a:p>
            <a:pPr algn="just" rtl="1"/>
            <a:endParaRPr lang="ar-EG" dirty="0" smtClean="0"/>
          </a:p>
          <a:p>
            <a:pPr algn="just" rtl="1"/>
            <a:r>
              <a:rPr lang="ar-EG" u="sng" dirty="0" smtClean="0"/>
              <a:t>لذلك تحدد أدلة دراسة الحدث بقوة:</a:t>
            </a:r>
          </a:p>
          <a:p>
            <a:pPr marL="514350" indent="-514350" algn="just" rtl="1">
              <a:buAutoNum type="arabicParenBoth"/>
            </a:pPr>
            <a:r>
              <a:rPr lang="ar-EG" dirty="0" smtClean="0"/>
              <a:t>ان الاستحواذات تنتج قيمة، ولكن</a:t>
            </a:r>
          </a:p>
          <a:p>
            <a:pPr marL="514350" indent="-514350" algn="just" rtl="1">
              <a:buAutoNum type="arabicParenBoth"/>
            </a:pPr>
            <a:r>
              <a:rPr lang="ar-EG" dirty="0" smtClean="0"/>
              <a:t>ان حملة أسهم الشركات الهدف يحصدوا كل المنافع تقريبا.</a:t>
            </a:r>
          </a:p>
          <a:p>
            <a:pPr marL="514350" indent="-514350" algn="just" rtl="1">
              <a:buNone/>
            </a:pPr>
            <a:endParaRPr lang="ar-EG" dirty="0" smtClean="0"/>
          </a:p>
          <a:p>
            <a:pPr marL="514350" indent="-514350" algn="just" rtl="1">
              <a:buNone/>
            </a:pPr>
            <a:r>
              <a:rPr lang="ar-EG" dirty="0" smtClean="0"/>
              <a:t>وتقترح دراسة الحدث أن الاندماجات تفيد شركات الهدف وليس الشركات المستحوذة، لذلك يجب أن يكون حملة أسهم الشركات المستحوذة متشككين فى خطط المديرين للاستحواذات.</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EG" dirty="0" smtClean="0"/>
              <a:t>تحالفات المنشأة</a:t>
            </a:r>
            <a:endParaRPr lang="en-US" dirty="0"/>
          </a:p>
        </p:txBody>
      </p:sp>
      <p:sp>
        <p:nvSpPr>
          <p:cNvPr id="3" name="Content Placeholder 2"/>
          <p:cNvSpPr>
            <a:spLocks noGrp="1"/>
          </p:cNvSpPr>
          <p:nvPr>
            <p:ph sz="quarter" idx="1"/>
          </p:nvPr>
        </p:nvSpPr>
        <p:spPr>
          <a:xfrm>
            <a:off x="685800" y="2057400"/>
            <a:ext cx="7772400" cy="4419600"/>
          </a:xfrm>
        </p:spPr>
        <p:txBody>
          <a:bodyPr>
            <a:normAutofit/>
          </a:bodyPr>
          <a:lstStyle/>
          <a:p>
            <a:pPr algn="just" rtl="1"/>
            <a:r>
              <a:rPr lang="ar-EG" dirty="0" smtClean="0"/>
              <a:t>تسعى الكثير من الشركات للصفقات التعاونية، والتى تسمى تحالفات المنشأة والتى تقف أبعد من الاندماج. بينما تدمج الاندماجات كل أصول الشركات المشمولة وكذلك ملكيتها وخبرتها الادارية، فان التحالفات تسمح للشركات بانتاج حالات خليط تركز على خطوط أعمال معينة والتى تقدم معظم التعاونيات المحتملة.</a:t>
            </a:r>
          </a:p>
          <a:p>
            <a:pPr algn="just" rtl="1"/>
            <a:endParaRPr lang="ar-EG" dirty="0" smtClean="0"/>
          </a:p>
          <a:p>
            <a:pPr algn="just" rtl="1"/>
            <a:r>
              <a:rPr lang="ar-EG" dirty="0" smtClean="0"/>
              <a:t>تأخذ هذه التحالفات الكثير من الأشكال من اتفاقيات التسويق البسيطة الى الملكية المشتركة لعمليات عالمية.</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85800" y="1447800"/>
            <a:ext cx="8001000" cy="4572000"/>
          </a:xfrm>
        </p:spPr>
        <p:txBody>
          <a:bodyPr/>
          <a:lstStyle/>
          <a:p>
            <a:pPr algn="just" rtl="1"/>
            <a:r>
              <a:rPr lang="ar-EG" dirty="0" smtClean="0"/>
              <a:t>تكون </a:t>
            </a:r>
            <a:r>
              <a:rPr lang="ar-EG" i="1" dirty="0" smtClean="0"/>
              <a:t>المغامرة المشتركة </a:t>
            </a:r>
            <a:r>
              <a:rPr lang="ar-EG" dirty="0" smtClean="0"/>
              <a:t>أحدى </a:t>
            </a:r>
            <a:r>
              <a:rPr lang="ar-EG" dirty="0" smtClean="0"/>
              <a:t>أشكال تحالف المنشأة </a:t>
            </a:r>
            <a:r>
              <a:rPr lang="ar-EG" dirty="0" smtClean="0"/>
              <a:t>والتى </a:t>
            </a:r>
            <a:r>
              <a:rPr lang="ar-EG" dirty="0" smtClean="0"/>
              <a:t>تشترك فيها </a:t>
            </a:r>
            <a:r>
              <a:rPr lang="ar-EG" dirty="0" smtClean="0"/>
              <a:t>أجزاء </a:t>
            </a:r>
            <a:r>
              <a:rPr lang="ar-EG" dirty="0" smtClean="0"/>
              <a:t>من الشركات فى تحقيق أهداف محدودة محددة</a:t>
            </a:r>
            <a:r>
              <a:rPr lang="ar-EG" dirty="0" smtClean="0"/>
              <a:t>.</a:t>
            </a:r>
          </a:p>
          <a:p>
            <a:pPr algn="just" rtl="1"/>
            <a:endParaRPr lang="ar-EG" dirty="0" smtClean="0"/>
          </a:p>
          <a:p>
            <a:pPr algn="just" rtl="1"/>
            <a:r>
              <a:rPr lang="ar-EG" dirty="0" smtClean="0"/>
              <a:t>ورغم أن معظم التحالفات كانت اتفاقيات تسويق، فقد كان رد فعل السوق ايجابيا أكثر عندما كان التحالف للمشاركة فى التقنية بين الشركتين من نفس الصناعة. كما وجدت الدراسة </a:t>
            </a:r>
            <a:r>
              <a:rPr lang="ar-EG" dirty="0" smtClean="0"/>
              <a:t>أن </a:t>
            </a:r>
            <a:r>
              <a:rPr lang="ar-EG" dirty="0" smtClean="0"/>
              <a:t>التحالف التقليدي يستمر خمس سنوات على </a:t>
            </a:r>
            <a:r>
              <a:rPr lang="ar-EG" dirty="0" smtClean="0"/>
              <a:t>الأقل وأن </a:t>
            </a:r>
            <a:r>
              <a:rPr lang="ar-EG" dirty="0" smtClean="0"/>
              <a:t>للشركات المتحالفة أداء تشغيل أفضل من نظرائها فى الصناعه خلال نفس الفترة.</a:t>
            </a:r>
            <a:endParaRPr lang="en-US" dirty="0" smtClean="0"/>
          </a:p>
          <a:p>
            <a:pPr algn="just" rtl="1"/>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533400" y="914400"/>
            <a:ext cx="8153400" cy="5486400"/>
          </a:xfrm>
        </p:spPr>
        <p:txBody>
          <a:bodyPr/>
          <a:lstStyle/>
          <a:p>
            <a:pPr algn="just" rtl="1">
              <a:buNone/>
            </a:pPr>
            <a:r>
              <a:rPr lang="ar-EG" sz="2800" b="1" dirty="0" smtClean="0">
                <a:solidFill>
                  <a:schemeClr val="accent1"/>
                </a:solidFill>
              </a:rPr>
              <a:t>(2) </a:t>
            </a:r>
            <a:r>
              <a:rPr lang="ar-EG" sz="2800" b="1" u="sng" dirty="0" smtClean="0"/>
              <a:t>الاعتبارات الضريبية</a:t>
            </a:r>
          </a:p>
          <a:p>
            <a:pPr algn="just" rtl="1"/>
            <a:r>
              <a:rPr lang="ar-EG" dirty="0" smtClean="0"/>
              <a:t>حفزت الاعتبارات الضريبية عددا من الاندماجات. مثال ذلك، يمكن أن</a:t>
            </a:r>
            <a:r>
              <a:rPr lang="ar-SA" dirty="0" smtClean="0"/>
              <a:t> تستحوذ شركة مربحة تقع بين أقواس ضرائب أعلى على شركة لها خسائر ضريبية تراكمية كبيرة. ويمكن تحويل هذه الخسائر بعد ذلك إلى وفورات ضريبية فورية بدلا من تحميلها للأمام واستخدامها في المستقبل</a:t>
            </a:r>
            <a:r>
              <a:rPr lang="ar-SA" dirty="0" smtClean="0"/>
              <a:t>.</a:t>
            </a:r>
            <a:endParaRPr lang="ar-EG" dirty="0" smtClean="0"/>
          </a:p>
          <a:p>
            <a:pPr algn="just" rtl="1"/>
            <a:endParaRPr lang="ar-SA" dirty="0" smtClean="0"/>
          </a:p>
          <a:p>
            <a:pPr algn="just" rtl="1"/>
            <a:r>
              <a:rPr lang="ar-SA" dirty="0" smtClean="0"/>
              <a:t>كما يمكن أن تخدم الاندماجات كطريقة </a:t>
            </a:r>
            <a:r>
              <a:rPr lang="ar-SA" dirty="0" smtClean="0"/>
              <a:t>لتدني</a:t>
            </a:r>
            <a:r>
              <a:rPr lang="ar-EG" dirty="0" smtClean="0"/>
              <a:t>ة</a:t>
            </a:r>
            <a:r>
              <a:rPr lang="ar-SA" dirty="0" smtClean="0"/>
              <a:t> </a:t>
            </a:r>
            <a:r>
              <a:rPr lang="ar-SA" dirty="0" smtClean="0"/>
              <a:t>الضرائب عند التصرف في السيولة النقدية الزائدة أيضا. مثال ذلك، إذا كان لدى الشركة عجز في فرص الاستثمار الداخلي مقارنة بتدفقها النقدي الحر فيمكنها (1) أن تدع حصص أرباح إضافية أو (2) تستثمر في أوراق مالية قابلة للتسويق أو (3) تعيد شراء أسهمها الذاتية أو (4) تشترى شركة أخرى.</a:t>
            </a:r>
            <a:r>
              <a:rPr lang="ar-EG" dirty="0" smtClean="0"/>
              <a:t>  </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EG" dirty="0" smtClean="0"/>
              <a:t>بيع كامل الحصة المرفوع</a:t>
            </a:r>
            <a:endParaRPr lang="en-US" dirty="0"/>
          </a:p>
        </p:txBody>
      </p:sp>
      <p:sp>
        <p:nvSpPr>
          <p:cNvPr id="3" name="Content Placeholder 2"/>
          <p:cNvSpPr>
            <a:spLocks noGrp="1"/>
          </p:cNvSpPr>
          <p:nvPr>
            <p:ph sz="quarter" idx="1"/>
          </p:nvPr>
        </p:nvSpPr>
        <p:spPr>
          <a:xfrm>
            <a:off x="914400" y="1828800"/>
            <a:ext cx="7543800" cy="4191000"/>
          </a:xfrm>
        </p:spPr>
        <p:txBody>
          <a:bodyPr/>
          <a:lstStyle/>
          <a:p>
            <a:pPr algn="just" rtl="1"/>
            <a:r>
              <a:rPr lang="ar-EG" dirty="0" smtClean="0"/>
              <a:t>فى هذا البيع تستحوذ مجموعة صغيرة من المستثمريين -عادة تشمل الادارة الحالية- على الشركة فى عملية جارية تمول بالدين بصورة كبيرة. وتحدث خدمة الدين بأموال تنتجها عمليات الشركة المستحوذ عليها وعادة عن طريق بيع بعض أصولها. </a:t>
            </a:r>
          </a:p>
          <a:p>
            <a:pPr algn="just" rtl="1"/>
            <a:endParaRPr lang="ar-EG" dirty="0" smtClean="0"/>
          </a:p>
          <a:p>
            <a:pPr algn="just" rtl="1"/>
            <a:r>
              <a:rPr lang="ar-EG" dirty="0" smtClean="0"/>
              <a:t>وتخطط المجموعة المستحوذة بصفة عامة لتشغيل الشركة المستحوذ عليها لعدد من السنوات، لتزداد مبيعاتها وأرباحها وتأخذها بعد ذلك الى العمومية مرة أخرى كشركة أقوى.</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EG" dirty="0" smtClean="0"/>
              <a:t>التعريات</a:t>
            </a:r>
            <a:endParaRPr lang="en-US" dirty="0"/>
          </a:p>
        </p:txBody>
      </p:sp>
      <p:sp>
        <p:nvSpPr>
          <p:cNvPr id="3" name="Content Placeholder 2"/>
          <p:cNvSpPr>
            <a:spLocks noGrp="1"/>
          </p:cNvSpPr>
          <p:nvPr>
            <p:ph sz="quarter" idx="1"/>
          </p:nvPr>
        </p:nvSpPr>
        <p:spPr>
          <a:xfrm>
            <a:off x="533400" y="1447800"/>
            <a:ext cx="8153400" cy="4572000"/>
          </a:xfrm>
        </p:spPr>
        <p:txBody>
          <a:bodyPr/>
          <a:lstStyle/>
          <a:p>
            <a:pPr algn="r" rtl="1"/>
            <a:r>
              <a:rPr lang="ar-EG" b="1" i="1" u="sng" dirty="0" smtClean="0"/>
              <a:t>توجد أربعة أنواع من التعريات: </a:t>
            </a:r>
          </a:p>
          <a:p>
            <a:pPr algn="just" rtl="1"/>
            <a:r>
              <a:rPr lang="ar-EG" dirty="0" smtClean="0"/>
              <a:t>يشمل </a:t>
            </a:r>
            <a:r>
              <a:rPr lang="ar-EG" b="1" i="1" dirty="0" smtClean="0"/>
              <a:t>البيع لشركة أخرى</a:t>
            </a:r>
            <a:r>
              <a:rPr lang="ar-EG" dirty="0" smtClean="0"/>
              <a:t>،بصفة عامة، بيع الجزء كله أو الوحدة كلها مقابل سيولة نقدية فى العادة وفى بعض الأحيان أسهم للشركة المستحوذة.</a:t>
            </a:r>
          </a:p>
          <a:p>
            <a:pPr algn="just" rtl="1"/>
            <a:endParaRPr lang="ar-EG" dirty="0" smtClean="0"/>
          </a:p>
          <a:p>
            <a:pPr algn="just" rtl="1"/>
            <a:r>
              <a:rPr lang="ar-EG" dirty="0" smtClean="0"/>
              <a:t>وفى </a:t>
            </a:r>
            <a:r>
              <a:rPr lang="ar-EG" b="1" i="1" dirty="0" smtClean="0"/>
              <a:t>العزل</a:t>
            </a:r>
            <a:r>
              <a:rPr lang="ar-EG" dirty="0" smtClean="0"/>
              <a:t> يعطى حملة أسهم الشركة الموجودين أسهما جديدة تمثل حقوق ملكية مستقلة فى الجزء الذى تحدث له تعرية. ويشيد الجزء مجلس موجهيه وضباطه الخاصين به ويصبح شركة مستقلة. وينتهى الأمر بامتلاك حملة الأسهم شركتين بدلا من شركة واحدة، لكن دون تحويل سيولة نقدية.</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533400" y="533400"/>
            <a:ext cx="8077200" cy="5791200"/>
          </a:xfrm>
        </p:spPr>
        <p:txBody>
          <a:bodyPr>
            <a:normAutofit lnSpcReduction="10000"/>
          </a:bodyPr>
          <a:lstStyle/>
          <a:p>
            <a:pPr algn="just" rtl="1"/>
            <a:r>
              <a:rPr lang="ar-EG" dirty="0" smtClean="0"/>
              <a:t>و فى </a:t>
            </a:r>
            <a:r>
              <a:rPr lang="ar-EG" b="1" i="1" dirty="0" smtClean="0"/>
              <a:t>الانشطار</a:t>
            </a:r>
            <a:r>
              <a:rPr lang="ar-EG" b="1" dirty="0" smtClean="0"/>
              <a:t> </a:t>
            </a:r>
            <a:r>
              <a:rPr lang="ar-EG" dirty="0" smtClean="0"/>
              <a:t>تباع مصالح أقلية فى الشركة التابعة للمنشأة لحملة أسهم جدد، مما يجعل المنشأة الأم تكسب تمويل حقوق ملكية جديد مع احتفاظها بالتحكم.</a:t>
            </a:r>
          </a:p>
          <a:p>
            <a:pPr algn="just" rtl="1"/>
            <a:endParaRPr lang="ar-EG" dirty="0" smtClean="0"/>
          </a:p>
          <a:p>
            <a:pPr algn="just" rtl="1"/>
            <a:r>
              <a:rPr lang="ar-EG" dirty="0" smtClean="0"/>
              <a:t>أخيرا، فى </a:t>
            </a:r>
            <a:r>
              <a:rPr lang="ar-EG" b="1" i="1" dirty="0" smtClean="0"/>
              <a:t>التصفية</a:t>
            </a:r>
            <a:r>
              <a:rPr lang="ar-EG" dirty="0" smtClean="0"/>
              <a:t> تباع أصول الجزء قطعة بقطعة بدلا من كينونة عاملة.</a:t>
            </a:r>
          </a:p>
          <a:p>
            <a:pPr algn="just" rtl="1"/>
            <a:endParaRPr lang="ar-EG" dirty="0" smtClean="0"/>
          </a:p>
          <a:p>
            <a:pPr algn="just" rtl="1"/>
            <a:r>
              <a:rPr lang="ar-EG" dirty="0" smtClean="0"/>
              <a:t>بصفة عامة، تبين الأدلة التجريبية أن السوق يكون له رد فعل ايجابي للتعريات، بينما ينمو لتعرية الشركة زيادة صغيرة تقليديا فى سعر الأسهم فى يوم اعلانه. وتكون عائدات يوم الاعلان الأكبر للشركات التى ”لم تفعل“ اندماجات مختلطة سابقة عن طريق تعرية أعمال فى مجالات غير مرتبطة بها.</a:t>
            </a:r>
          </a:p>
          <a:p>
            <a:pPr algn="just" rtl="1"/>
            <a:endParaRPr lang="ar-EG" dirty="0" smtClean="0"/>
          </a:p>
          <a:p>
            <a:pPr algn="just" rtl="1"/>
            <a:r>
              <a:rPr lang="ar-EG" dirty="0" smtClean="0"/>
              <a:t>كما بينت الدراسات أن التعرية تقود بصفة عامة الى أداء تشغيل متفوق لكل من الشركة الأم والشركة المعراة.</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EG" dirty="0" smtClean="0"/>
              <a:t>الشركات القابضة</a:t>
            </a:r>
            <a:endParaRPr lang="en-US" dirty="0"/>
          </a:p>
        </p:txBody>
      </p:sp>
      <p:sp>
        <p:nvSpPr>
          <p:cNvPr id="3" name="Content Placeholder 2"/>
          <p:cNvSpPr>
            <a:spLocks noGrp="1"/>
          </p:cNvSpPr>
          <p:nvPr>
            <p:ph sz="quarter" idx="1"/>
          </p:nvPr>
        </p:nvSpPr>
        <p:spPr>
          <a:xfrm>
            <a:off x="762000" y="1676400"/>
            <a:ext cx="7924800" cy="4343400"/>
          </a:xfrm>
        </p:spPr>
        <p:txBody>
          <a:bodyPr/>
          <a:lstStyle/>
          <a:p>
            <a:pPr algn="just" rtl="1"/>
            <a:r>
              <a:rPr lang="ar-EG" dirty="0" smtClean="0"/>
              <a:t>يسمح القانون بتشكيل الشركات بغرض واحد وهو امتلاك أسهم شركات أخرى.</a:t>
            </a:r>
          </a:p>
          <a:p>
            <a:pPr algn="just" rtl="1"/>
            <a:endParaRPr lang="ar-EG" dirty="0" smtClean="0"/>
          </a:p>
          <a:p>
            <a:pPr algn="just" rtl="1"/>
            <a:r>
              <a:rPr lang="ar-EG" b="1" i="1" u="sng" dirty="0" smtClean="0"/>
              <a:t>مميزات الشركات القابضة:</a:t>
            </a:r>
          </a:p>
          <a:p>
            <a:pPr marL="514350" indent="-514350" algn="just" rtl="1">
              <a:buAutoNum type="arabicParenBoth"/>
            </a:pPr>
            <a:r>
              <a:rPr lang="ar-EG" b="1" i="1" dirty="0" smtClean="0"/>
              <a:t>التحكم مع ملكية جزئية: </a:t>
            </a:r>
            <a:r>
              <a:rPr lang="ar-EG" dirty="0" smtClean="0"/>
              <a:t>يمكن أن تشترى الشركة 5% أو 10% أو 15% من أسهم منشأة ثانية. يمكن أن تكفى مثل هذه الملكية الجزئية لاعطاء الشركة القابضة تحكماعاملا فعالا فى عمليات الشركة التى حصلت على ملكية أسهم فيها.</a:t>
            </a:r>
          </a:p>
          <a:p>
            <a:pPr marL="514350" indent="-514350" algn="just" rtl="1">
              <a:buAutoNum type="arabicParenBoth"/>
            </a:pP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914400" y="1447800"/>
            <a:ext cx="7467600" cy="4724400"/>
          </a:xfrm>
        </p:spPr>
        <p:txBody>
          <a:bodyPr>
            <a:normAutofit/>
          </a:bodyPr>
          <a:lstStyle/>
          <a:p>
            <a:pPr algn="just" rtl="1">
              <a:buNone/>
            </a:pPr>
            <a:r>
              <a:rPr lang="ar-EG" dirty="0" smtClean="0">
                <a:solidFill>
                  <a:schemeClr val="accent1"/>
                </a:solidFill>
              </a:rPr>
              <a:t>(2) </a:t>
            </a:r>
            <a:r>
              <a:rPr lang="ar-EG" b="1" i="1" dirty="0" smtClean="0"/>
              <a:t>عزل المخاطر </a:t>
            </a:r>
            <a:r>
              <a:rPr lang="ar-EG" dirty="0" smtClean="0"/>
              <a:t>بسبب أن شركات التشغيل المختلفة فى نظام الشركة القابضة تكون كينونات قانونية مستقلة، فان التزامات أى وحدة منها تكون مستقلة عن تلك الخاصة بالوحدات الأخرى. </a:t>
            </a:r>
          </a:p>
          <a:p>
            <a:pPr algn="just" rtl="1">
              <a:buNone/>
            </a:pPr>
            <a:endParaRPr lang="ar-EG" dirty="0" smtClean="0"/>
          </a:p>
          <a:p>
            <a:pPr algn="just" rtl="1">
              <a:buNone/>
            </a:pPr>
            <a:r>
              <a:rPr lang="ar-EG" dirty="0" smtClean="0"/>
              <a:t>لذلك، قد لا تترجم الخسائر الكارثية التى تلحق باحدى وحدات الشركة القابضة الى مطالبات على أصول الوحدات الأخرى. لكن يجب أن نلاحظ أنه بينما يكون هذا تعميما معتادا الا أنه ليس صحيحا دائما.</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685800" y="990600"/>
            <a:ext cx="8001000" cy="5029200"/>
          </a:xfrm>
        </p:spPr>
        <p:txBody>
          <a:bodyPr/>
          <a:lstStyle/>
          <a:p>
            <a:pPr algn="just" rtl="1">
              <a:buNone/>
            </a:pPr>
            <a:r>
              <a:rPr lang="ar-EG" u="sng" dirty="0" smtClean="0"/>
              <a:t>أولا: </a:t>
            </a:r>
            <a:r>
              <a:rPr lang="ar-EG" dirty="0" smtClean="0"/>
              <a:t>يمكن </a:t>
            </a:r>
            <a:r>
              <a:rPr lang="ar-EG" dirty="0" smtClean="0"/>
              <a:t>أن </a:t>
            </a:r>
            <a:r>
              <a:rPr lang="ar-EG" dirty="0" smtClean="0"/>
              <a:t>تشعر الشركة </a:t>
            </a:r>
            <a:r>
              <a:rPr lang="ar-EG" dirty="0" smtClean="0"/>
              <a:t>الأم </a:t>
            </a:r>
            <a:r>
              <a:rPr lang="ar-EG" dirty="0" smtClean="0"/>
              <a:t>بالتزامها بأن تكون جيدة تجاه ديون الشركات التابعة لها، رغم ارتباطها القانونى بعمل ذلك، وذلك كى تحافظ على اسم جيد </a:t>
            </a:r>
            <a:r>
              <a:rPr lang="ar-EG" dirty="0" smtClean="0"/>
              <a:t>وتحتفظ </a:t>
            </a:r>
            <a:r>
              <a:rPr lang="ar-EG" dirty="0" smtClean="0"/>
              <a:t>بعملائها</a:t>
            </a:r>
            <a:r>
              <a:rPr lang="ar-EG" dirty="0" smtClean="0"/>
              <a:t>.</a:t>
            </a:r>
          </a:p>
          <a:p>
            <a:pPr algn="just" rtl="1">
              <a:buNone/>
            </a:pPr>
            <a:endParaRPr lang="ar-EG" dirty="0" smtClean="0"/>
          </a:p>
          <a:p>
            <a:pPr algn="just" rtl="1">
              <a:buNone/>
            </a:pPr>
            <a:r>
              <a:rPr lang="ar-EG" u="sng" dirty="0" smtClean="0"/>
              <a:t>ثانيا: </a:t>
            </a:r>
            <a:r>
              <a:rPr lang="ar-EG" dirty="0" smtClean="0"/>
              <a:t>قد تشعر الشركة </a:t>
            </a:r>
            <a:r>
              <a:rPr lang="ar-EG" dirty="0" smtClean="0"/>
              <a:t>الأم </a:t>
            </a:r>
            <a:r>
              <a:rPr lang="ar-EG" dirty="0" smtClean="0"/>
              <a:t>بالتزام لتوريد رأس المال الى الشركة التابعة كى تحمى استثماراتها الابتدائية</a:t>
            </a:r>
            <a:r>
              <a:rPr lang="ar-EG" dirty="0" smtClean="0"/>
              <a:t>.</a:t>
            </a:r>
          </a:p>
          <a:p>
            <a:pPr algn="just" rtl="1">
              <a:buNone/>
            </a:pPr>
            <a:endParaRPr lang="ar-EG" dirty="0" smtClean="0"/>
          </a:p>
          <a:p>
            <a:pPr algn="just" rtl="1">
              <a:buNone/>
            </a:pPr>
            <a:r>
              <a:rPr lang="ar-EG" u="sng" dirty="0" smtClean="0"/>
              <a:t>ثالثا: </a:t>
            </a:r>
            <a:r>
              <a:rPr lang="ar-EG" dirty="0" smtClean="0"/>
              <a:t>عند اقراض </a:t>
            </a:r>
            <a:r>
              <a:rPr lang="ar-EG" dirty="0" smtClean="0"/>
              <a:t>أحدى </a:t>
            </a:r>
            <a:r>
              <a:rPr lang="ar-EG" dirty="0" smtClean="0"/>
              <a:t>الوحدات لنظام الشركة القابضة، يمكن </a:t>
            </a:r>
            <a:r>
              <a:rPr lang="ar-EG" dirty="0" smtClean="0"/>
              <a:t>أن </a:t>
            </a:r>
            <a:r>
              <a:rPr lang="ar-EG" dirty="0" smtClean="0"/>
              <a:t>يطلب موظف القرض الذكى ضمانا من الشركة القابضة </a:t>
            </a:r>
            <a:r>
              <a:rPr lang="ar-EG" dirty="0" smtClean="0"/>
              <a:t>الأم</a:t>
            </a:r>
            <a:r>
              <a:rPr lang="ar-EG" dirty="0" smtClean="0"/>
              <a:t>. لذلك ليست </a:t>
            </a:r>
            <a:r>
              <a:rPr lang="ar-EG" dirty="0" smtClean="0"/>
              <a:t>الأصول </a:t>
            </a:r>
            <a:r>
              <a:rPr lang="ar-EG" dirty="0" smtClean="0"/>
              <a:t>الموجودة فى عناصر الشركة القابضة </a:t>
            </a:r>
            <a:r>
              <a:rPr lang="ar-EG" dirty="0" smtClean="0"/>
              <a:t>الأم </a:t>
            </a:r>
            <a:r>
              <a:rPr lang="ar-EG" dirty="0" smtClean="0"/>
              <a:t>مستقلة بدرجة معينة فعلا.</a:t>
            </a:r>
            <a:endParaRPr lang="en-US" dirty="0" smtClean="0"/>
          </a:p>
          <a:p>
            <a:pPr algn="just" rtl="1"/>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914400" y="1447800"/>
            <a:ext cx="7620000" cy="4572000"/>
          </a:xfrm>
        </p:spPr>
        <p:txBody>
          <a:bodyPr/>
          <a:lstStyle/>
          <a:p>
            <a:pPr algn="just" rtl="1"/>
            <a:r>
              <a:rPr lang="ar-EG" b="1" i="1" u="sng" dirty="0" smtClean="0"/>
              <a:t>عيوب الشركات القابضة:</a:t>
            </a:r>
          </a:p>
          <a:p>
            <a:pPr marL="514350" indent="-514350" algn="just" rtl="1">
              <a:buAutoNum type="arabicParenBoth"/>
            </a:pPr>
            <a:r>
              <a:rPr lang="ar-EG" dirty="0" smtClean="0"/>
              <a:t>ضرائب جزئية متعددة.</a:t>
            </a:r>
          </a:p>
          <a:p>
            <a:pPr marL="514350" indent="-514350" algn="just" rtl="1">
              <a:buAutoNum type="arabicParenBoth"/>
            </a:pPr>
            <a:r>
              <a:rPr lang="ar-EG" dirty="0" smtClean="0"/>
              <a:t>سهولة فرض الانهاء، من السهل نسبيا طلب الانهاء عن طريق التخلص من ملكية الأسهم لعملية الشركة القابضة التى يوجد أنها مذنبة بانتهاكها مقاومة التجميع الضخم للرساميل.</a:t>
            </a:r>
          </a:p>
          <a:p>
            <a:pPr marL="514350" indent="-514350" algn="just" rtl="1">
              <a:buAutoNum type="arabicParenBoth"/>
            </a:pPr>
            <a:endParaRPr lang="ar-EG" dirty="0" smtClean="0"/>
          </a:p>
          <a:p>
            <a:pPr marL="514350" indent="-514350" algn="just" rtl="1">
              <a:buNone/>
            </a:pPr>
            <a:endParaRPr lang="ar-EG"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a:xfrm>
            <a:off x="838200" y="1219200"/>
            <a:ext cx="7543800" cy="5105400"/>
          </a:xfrm>
        </p:spPr>
        <p:txBody>
          <a:bodyPr>
            <a:normAutofit/>
          </a:bodyPr>
          <a:lstStyle/>
          <a:p>
            <a:pPr algn="just" rtl="1">
              <a:buNone/>
            </a:pPr>
            <a:r>
              <a:rPr lang="ar-SA" sz="3000" b="1" dirty="0" smtClean="0">
                <a:solidFill>
                  <a:schemeClr val="accent1"/>
                </a:solidFill>
              </a:rPr>
              <a:t>(3) </a:t>
            </a:r>
            <a:r>
              <a:rPr lang="ar-SA" sz="3000" b="1" u="sng" dirty="0" smtClean="0"/>
              <a:t>شراء الأصول بأقل من تكاليف إحلالها:</a:t>
            </a:r>
          </a:p>
          <a:p>
            <a:pPr algn="just" rtl="1">
              <a:buNone/>
            </a:pPr>
            <a:r>
              <a:rPr lang="ar-SA" dirty="0" smtClean="0"/>
              <a:t>في بعض الأحيان تهلل الشركة على أنها مرشحة للاستحواذ بسب تكلفة إحلال أصولها التي تكون أعلى كثيرا من قيمتها السوقية.</a:t>
            </a:r>
          </a:p>
          <a:p>
            <a:pPr algn="just" rtl="1">
              <a:buNone/>
            </a:pPr>
            <a:endParaRPr lang="ar-SA" dirty="0" smtClean="0"/>
          </a:p>
          <a:p>
            <a:pPr algn="just" rtl="1">
              <a:buNone/>
            </a:pPr>
            <a:r>
              <a:rPr lang="ar-SA" sz="3000" b="1" dirty="0" smtClean="0">
                <a:solidFill>
                  <a:schemeClr val="accent1"/>
                </a:solidFill>
              </a:rPr>
              <a:t>(4) </a:t>
            </a:r>
            <a:r>
              <a:rPr lang="ar-SA" sz="3000" b="1" u="sng" dirty="0" smtClean="0"/>
              <a:t>التنوع:</a:t>
            </a:r>
          </a:p>
          <a:p>
            <a:pPr algn="just" rtl="1">
              <a:buNone/>
            </a:pPr>
            <a:r>
              <a:rPr lang="ar-SA" dirty="0" smtClean="0"/>
              <a:t>عادة يذكر المديرون التنوع </a:t>
            </a:r>
            <a:r>
              <a:rPr lang="ar-SA" dirty="0" smtClean="0"/>
              <a:t>ك</a:t>
            </a:r>
            <a:r>
              <a:rPr lang="ar-EG" dirty="0" smtClean="0"/>
              <a:t>مك</a:t>
            </a:r>
            <a:r>
              <a:rPr lang="ar-SA" dirty="0" smtClean="0"/>
              <a:t>سب </a:t>
            </a:r>
            <a:r>
              <a:rPr lang="ar-SA" dirty="0" smtClean="0"/>
              <a:t>للاندماجات. </a:t>
            </a:r>
            <a:r>
              <a:rPr lang="ar-SA" dirty="0" smtClean="0"/>
              <a:t>ويقصدوا </a:t>
            </a:r>
            <a:r>
              <a:rPr lang="ar-SA" dirty="0" smtClean="0"/>
              <a:t>أن التنوع يساعد على استقرار أرباح الشركة، وبالتالى المنافع للملاك. من المؤكد أن </a:t>
            </a:r>
            <a:r>
              <a:rPr lang="ar-SA" dirty="0" smtClean="0"/>
              <a:t>استقرارالأرباح </a:t>
            </a:r>
            <a:r>
              <a:rPr lang="ar-SA" dirty="0" smtClean="0"/>
              <a:t>يفيد </a:t>
            </a:r>
            <a:r>
              <a:rPr lang="ar-SA" dirty="0" smtClean="0"/>
              <a:t>العام</a:t>
            </a:r>
            <a:r>
              <a:rPr lang="ar-EG" dirty="0" smtClean="0"/>
              <a:t>ل</a:t>
            </a:r>
            <a:r>
              <a:rPr lang="ar-SA" dirty="0" smtClean="0"/>
              <a:t>ين </a:t>
            </a:r>
            <a:r>
              <a:rPr lang="ar-SA" dirty="0" smtClean="0"/>
              <a:t>والموردين </a:t>
            </a:r>
            <a:r>
              <a:rPr lang="ar-SA" dirty="0" smtClean="0"/>
              <a:t>والعملاء.</a:t>
            </a:r>
            <a:endParaRPr lang="ar-SA"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a:xfrm>
            <a:off x="457200" y="685800"/>
            <a:ext cx="8229600" cy="5715000"/>
          </a:xfrm>
        </p:spPr>
        <p:txBody>
          <a:bodyPr>
            <a:normAutofit/>
          </a:bodyPr>
          <a:lstStyle/>
          <a:p>
            <a:pPr algn="just" rtl="1">
              <a:buNone/>
            </a:pPr>
            <a:r>
              <a:rPr lang="ar-SA" sz="2800" b="1" dirty="0" smtClean="0">
                <a:solidFill>
                  <a:schemeClr val="accent1"/>
                </a:solidFill>
              </a:rPr>
              <a:t>(5) </a:t>
            </a:r>
            <a:r>
              <a:rPr lang="ar-SA" sz="2800" b="1" u="sng" dirty="0" smtClean="0"/>
              <a:t>الحوافز الشخصية للمديرين</a:t>
            </a:r>
            <a:r>
              <a:rPr lang="ar-SA" sz="2800" b="1" u="sng" dirty="0" smtClean="0"/>
              <a:t>:</a:t>
            </a:r>
            <a:endParaRPr lang="ar-EG" sz="2800" b="1" u="sng" dirty="0" smtClean="0"/>
          </a:p>
          <a:p>
            <a:pPr algn="just" rtl="1">
              <a:buNone/>
            </a:pPr>
            <a:endParaRPr lang="ar-SA" sz="2800" b="1" u="sng" dirty="0" smtClean="0"/>
          </a:p>
          <a:p>
            <a:pPr algn="just" rtl="1"/>
            <a:r>
              <a:rPr lang="ar-SA" dirty="0" smtClean="0"/>
              <a:t>يحب الاقتصاديون الماليون أن يفكروا فأن قرارات الأعمال لا تبنى على العوامل </a:t>
            </a:r>
            <a:r>
              <a:rPr lang="ar-EG" dirty="0" smtClean="0"/>
              <a:t>ا</a:t>
            </a:r>
            <a:r>
              <a:rPr lang="ar-SA" dirty="0" smtClean="0"/>
              <a:t>لاقتصادية </a:t>
            </a:r>
            <a:r>
              <a:rPr lang="ar-SA" dirty="0" smtClean="0"/>
              <a:t>فقط، خاصة تعظيم قيم الشركات. إلا أن الكثير من قرارات الأعمال تبنى أكثر الحوافز الشخصية للمديرين عن التحليلات الاقتصادية. يحب قادة العمال القوة وتلحق قوة </a:t>
            </a:r>
            <a:r>
              <a:rPr lang="ar-EG" dirty="0" smtClean="0"/>
              <a:t>أ</a:t>
            </a:r>
            <a:r>
              <a:rPr lang="ar-SA" dirty="0" smtClean="0"/>
              <a:t>كبر </a:t>
            </a:r>
            <a:r>
              <a:rPr lang="ar-SA" dirty="0" smtClean="0"/>
              <a:t>بتشغيل </a:t>
            </a:r>
            <a:r>
              <a:rPr lang="ar-SA" dirty="0" smtClean="0"/>
              <a:t>المنش</a:t>
            </a:r>
            <a:r>
              <a:rPr lang="ar-EG" dirty="0" smtClean="0"/>
              <a:t>آ</a:t>
            </a:r>
            <a:r>
              <a:rPr lang="ar-SA" dirty="0" smtClean="0"/>
              <a:t>ت </a:t>
            </a:r>
            <a:r>
              <a:rPr lang="ar-SA" dirty="0" smtClean="0"/>
              <a:t>الأكبر عن تشغيل </a:t>
            </a:r>
            <a:r>
              <a:rPr lang="ar-SA" dirty="0" smtClean="0"/>
              <a:t>المنش</a:t>
            </a:r>
            <a:r>
              <a:rPr lang="ar-EG" dirty="0" smtClean="0"/>
              <a:t>آ</a:t>
            </a:r>
            <a:r>
              <a:rPr lang="ar-SA" dirty="0" smtClean="0"/>
              <a:t>ت </a:t>
            </a:r>
            <a:r>
              <a:rPr lang="ar-SA" dirty="0" smtClean="0"/>
              <a:t>الأصغر</a:t>
            </a:r>
            <a:r>
              <a:rPr lang="ar-SA" dirty="0" smtClean="0"/>
              <a:t>.</a:t>
            </a:r>
            <a:endParaRPr lang="ar-EG" dirty="0" smtClean="0"/>
          </a:p>
          <a:p>
            <a:pPr algn="just" rtl="1"/>
            <a:endParaRPr lang="ar-SA" dirty="0" smtClean="0"/>
          </a:p>
          <a:p>
            <a:pPr algn="just" rtl="1"/>
            <a:r>
              <a:rPr lang="ar-SA" dirty="0" smtClean="0"/>
              <a:t>كما لوحظ أيضا أن رواتب المنفذين يرتبط ارتباطا مرتفعا بحجم </a:t>
            </a:r>
            <a:r>
              <a:rPr lang="ar-EG" dirty="0" smtClean="0"/>
              <a:t>ا</a:t>
            </a:r>
            <a:r>
              <a:rPr lang="ar-SA" dirty="0" smtClean="0"/>
              <a:t>لشركة- </a:t>
            </a:r>
            <a:r>
              <a:rPr lang="ar-SA" dirty="0" smtClean="0"/>
              <a:t>كلما كانت الشركة أكبر كلما ازدادت رواتب الضباط في القمة. </a:t>
            </a:r>
            <a:r>
              <a:rPr lang="ar-SA" dirty="0" smtClean="0"/>
              <a:t>ويمكن </a:t>
            </a:r>
            <a:r>
              <a:rPr lang="ar-SA" dirty="0" smtClean="0"/>
              <a:t>أن يتسبب هذا في استحواذ غير </a:t>
            </a:r>
            <a:r>
              <a:rPr lang="ar-SA" dirty="0" smtClean="0"/>
              <a:t>ضروري </a:t>
            </a:r>
            <a:r>
              <a:rPr lang="ar-SA" dirty="0" smtClean="0"/>
              <a:t>أيضا</a:t>
            </a:r>
            <a:r>
              <a:rPr lang="ar-SA" dirty="0" smtClean="0"/>
              <a:t>.</a:t>
            </a:r>
            <a:endParaRPr lang="ar-SA"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a:xfrm>
            <a:off x="685800" y="762000"/>
            <a:ext cx="8001000" cy="5257800"/>
          </a:xfrm>
        </p:spPr>
        <p:txBody>
          <a:bodyPr>
            <a:normAutofit/>
          </a:bodyPr>
          <a:lstStyle/>
          <a:p>
            <a:pPr algn="just" rtl="1"/>
            <a:r>
              <a:rPr lang="ar-SA" dirty="0" smtClean="0"/>
              <a:t>تعوق الاعتبارات الشخصية مثلما تحفز الاندماجات. </a:t>
            </a:r>
            <a:r>
              <a:rPr lang="ar-SA" dirty="0" smtClean="0"/>
              <a:t>لذلك</a:t>
            </a:r>
            <a:r>
              <a:rPr lang="ar-SA" dirty="0" smtClean="0"/>
              <a:t>، فالمديرون الذين يمتلكوا أقل من 51% من أسهم شركاتهم ينظروا إلى آليات تقلل من فرص الاستيلاء على شركاتهم. </a:t>
            </a:r>
            <a:r>
              <a:rPr lang="ar-SA" dirty="0" smtClean="0"/>
              <a:t>ويمكن </a:t>
            </a:r>
            <a:r>
              <a:rPr lang="ar-SA" dirty="0" smtClean="0"/>
              <a:t>أن تخدم الاندماجات </a:t>
            </a:r>
            <a:r>
              <a:rPr lang="ar-SA" dirty="0" smtClean="0"/>
              <a:t>ك</a:t>
            </a:r>
            <a:r>
              <a:rPr lang="ar-EG" dirty="0" smtClean="0"/>
              <a:t>آ</a:t>
            </a:r>
            <a:r>
              <a:rPr lang="ar-SA" dirty="0" smtClean="0"/>
              <a:t>له </a:t>
            </a:r>
            <a:r>
              <a:rPr lang="ar-SA" dirty="0" smtClean="0"/>
              <a:t>من هذه الآليات.</a:t>
            </a:r>
          </a:p>
          <a:p>
            <a:pPr algn="just" rtl="1">
              <a:buNone/>
            </a:pPr>
            <a:endParaRPr lang="ar-EG" dirty="0" smtClean="0"/>
          </a:p>
          <a:p>
            <a:pPr algn="just" rtl="1">
              <a:buNone/>
            </a:pPr>
            <a:r>
              <a:rPr lang="ar-SA" sz="3200" b="1" dirty="0" smtClean="0">
                <a:solidFill>
                  <a:schemeClr val="accent1"/>
                </a:solidFill>
              </a:rPr>
              <a:t>(</a:t>
            </a:r>
            <a:r>
              <a:rPr lang="ar-SA" sz="3200" b="1" dirty="0" smtClean="0">
                <a:solidFill>
                  <a:schemeClr val="accent1"/>
                </a:solidFill>
              </a:rPr>
              <a:t>6) </a:t>
            </a:r>
            <a:r>
              <a:rPr lang="ar-SA" sz="3200" b="1" u="sng" dirty="0" smtClean="0"/>
              <a:t>قيمة التقسيم:</a:t>
            </a:r>
            <a:endParaRPr lang="ar-SA" b="1" u="sng" dirty="0" smtClean="0"/>
          </a:p>
          <a:p>
            <a:pPr algn="just" rtl="1">
              <a:buNone/>
            </a:pPr>
            <a:r>
              <a:rPr lang="ar-SA" dirty="0" smtClean="0"/>
              <a:t>يقدر بعض المتخصصين في الاستيلاء قيمة التقسيم، </a:t>
            </a:r>
            <a:r>
              <a:rPr lang="ar-SA" dirty="0" smtClean="0"/>
              <a:t>وهى </a:t>
            </a:r>
            <a:r>
              <a:rPr lang="ar-SA" dirty="0" smtClean="0"/>
              <a:t>قيمة </a:t>
            </a:r>
            <a:r>
              <a:rPr lang="ar-SA" dirty="0" smtClean="0"/>
              <a:t>ال</a:t>
            </a:r>
            <a:r>
              <a:rPr lang="ar-EG" dirty="0" smtClean="0"/>
              <a:t>أ</a:t>
            </a:r>
            <a:r>
              <a:rPr lang="ar-SA" dirty="0" smtClean="0"/>
              <a:t>جزاء الفر</a:t>
            </a:r>
            <a:r>
              <a:rPr lang="ar-EG" dirty="0" smtClean="0"/>
              <a:t>د</a:t>
            </a:r>
            <a:r>
              <a:rPr lang="ar-SA" dirty="0" smtClean="0"/>
              <a:t>ية </a:t>
            </a:r>
            <a:r>
              <a:rPr lang="ar-SA" dirty="0" smtClean="0"/>
              <a:t>للشركة إذا بيعت مستقلة. إذا كانت هذه القيمة </a:t>
            </a:r>
            <a:r>
              <a:rPr lang="ar-EG" dirty="0" smtClean="0"/>
              <a:t>أ</a:t>
            </a:r>
            <a:r>
              <a:rPr lang="ar-SA" dirty="0" smtClean="0"/>
              <a:t>كبر </a:t>
            </a:r>
            <a:r>
              <a:rPr lang="ar-SA" dirty="0" smtClean="0"/>
              <a:t>من قيمة السوق الحالية للشركة، فيمكن أن يستحوذ المتخصصون في الاستيلاء على الشركة بقيمة السوق الحالي أو بأعلى منها ويبيعوها في أجزاء </a:t>
            </a:r>
            <a:r>
              <a:rPr lang="ar-SA" dirty="0" smtClean="0"/>
              <a:t>ويكسبوا </a:t>
            </a:r>
            <a:r>
              <a:rPr lang="ar-SA" dirty="0" smtClean="0"/>
              <a:t>من ذلك.</a:t>
            </a: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dirty="0" smtClean="0"/>
              <a:t>أنواع الاندماجات</a:t>
            </a:r>
            <a:endParaRPr lang="ar-SA" dirty="0"/>
          </a:p>
        </p:txBody>
      </p:sp>
      <p:sp>
        <p:nvSpPr>
          <p:cNvPr id="3" name="عنصر نائب للمحتوى 2"/>
          <p:cNvSpPr>
            <a:spLocks noGrp="1"/>
          </p:cNvSpPr>
          <p:nvPr>
            <p:ph sz="quarter" idx="1"/>
          </p:nvPr>
        </p:nvSpPr>
        <p:spPr>
          <a:xfrm>
            <a:off x="533400" y="1447800"/>
            <a:ext cx="8153400" cy="4953000"/>
          </a:xfrm>
        </p:spPr>
        <p:txBody>
          <a:bodyPr>
            <a:normAutofit fontScale="92500"/>
          </a:bodyPr>
          <a:lstStyle/>
          <a:p>
            <a:pPr algn="just" rtl="1"/>
            <a:r>
              <a:rPr lang="ar-SA" u="sng" dirty="0" smtClean="0"/>
              <a:t>يصنف الاقتصاديون الاندماجات إلى ما يلي:</a:t>
            </a:r>
          </a:p>
          <a:p>
            <a:pPr marL="514350" indent="-514350" algn="just" rtl="1">
              <a:buAutoNum type="arabicParenBoth"/>
            </a:pPr>
            <a:r>
              <a:rPr lang="ar-SA" i="1" u="sng" dirty="0" smtClean="0"/>
              <a:t>الاندماج الأفقي: </a:t>
            </a:r>
            <a:r>
              <a:rPr lang="ar-SA" dirty="0" smtClean="0"/>
              <a:t>عندما تندمج إحدى الشركات مع شركة أخرى في نفس خط </a:t>
            </a:r>
            <a:r>
              <a:rPr lang="ar-SA" dirty="0" smtClean="0"/>
              <a:t>ال</a:t>
            </a:r>
            <a:r>
              <a:rPr lang="ar-EG" dirty="0" smtClean="0"/>
              <a:t>أ</a:t>
            </a:r>
            <a:r>
              <a:rPr lang="ar-SA" dirty="0" smtClean="0"/>
              <a:t>عمال</a:t>
            </a:r>
            <a:r>
              <a:rPr lang="ar-SA" dirty="0" smtClean="0"/>
              <a:t>. (تنتج نفس المنتج)</a:t>
            </a:r>
          </a:p>
          <a:p>
            <a:pPr marL="514350" indent="-514350" algn="just" rtl="1">
              <a:buAutoNum type="arabicParenBoth"/>
            </a:pPr>
            <a:r>
              <a:rPr lang="ar-SA" i="1" u="sng" dirty="0" smtClean="0"/>
              <a:t>الاندماج الرأسي: </a:t>
            </a:r>
            <a:r>
              <a:rPr lang="ar-SA" dirty="0" smtClean="0"/>
              <a:t>استحواذ منتج الصلب على </a:t>
            </a:r>
            <a:r>
              <a:rPr lang="ar-EG" dirty="0" smtClean="0"/>
              <a:t>أ</a:t>
            </a:r>
            <a:r>
              <a:rPr lang="ar-SA" dirty="0" smtClean="0"/>
              <a:t>حد </a:t>
            </a:r>
            <a:r>
              <a:rPr lang="ar-SA" dirty="0" smtClean="0"/>
              <a:t>مورديه. (شركات في علاقة منتج-مورد)</a:t>
            </a:r>
          </a:p>
          <a:p>
            <a:pPr marL="514350" indent="-514350" algn="just" rtl="1">
              <a:buAutoNum type="arabicParenBoth"/>
            </a:pPr>
            <a:r>
              <a:rPr lang="ar-SA" i="1" u="sng" dirty="0" smtClean="0"/>
              <a:t>الاندماج المجانس: </a:t>
            </a:r>
            <a:r>
              <a:rPr lang="ar-SA" dirty="0" smtClean="0"/>
              <a:t>ليست من نفس نوع المنتجات، تحالف في الطبيعة أو الأجزاء.</a:t>
            </a:r>
          </a:p>
          <a:p>
            <a:pPr marL="514350" indent="-514350" algn="just" rtl="1">
              <a:buAutoNum type="arabicParenBoth"/>
            </a:pPr>
            <a:r>
              <a:rPr lang="ar-SA" i="1" u="sng" dirty="0" smtClean="0"/>
              <a:t>الاندماج المختلط: </a:t>
            </a:r>
            <a:r>
              <a:rPr lang="ar-SA" dirty="0" smtClean="0"/>
              <a:t>عند اندماج </a:t>
            </a:r>
            <a:r>
              <a:rPr lang="ar-SA" dirty="0" smtClean="0"/>
              <a:t>منش</a:t>
            </a:r>
            <a:r>
              <a:rPr lang="ar-EG" dirty="0" smtClean="0"/>
              <a:t>أ</a:t>
            </a:r>
            <a:r>
              <a:rPr lang="ar-SA" dirty="0" smtClean="0"/>
              <a:t>ت </a:t>
            </a:r>
            <a:r>
              <a:rPr lang="ar-EG" dirty="0" smtClean="0"/>
              <a:t>غ</a:t>
            </a:r>
            <a:r>
              <a:rPr lang="ar-SA" dirty="0" smtClean="0"/>
              <a:t>ير </a:t>
            </a:r>
            <a:r>
              <a:rPr lang="ar-SA" dirty="0" smtClean="0"/>
              <a:t>مرتبطة </a:t>
            </a:r>
            <a:r>
              <a:rPr lang="ar-EG" dirty="0" smtClean="0"/>
              <a:t>ب</a:t>
            </a:r>
            <a:r>
              <a:rPr lang="ar-SA" dirty="0" smtClean="0"/>
              <a:t>بعضها </a:t>
            </a:r>
            <a:r>
              <a:rPr lang="ar-SA" dirty="0" smtClean="0"/>
              <a:t>بعضا.</a:t>
            </a:r>
          </a:p>
          <a:p>
            <a:pPr marL="514350" indent="-514350" algn="just" rtl="1">
              <a:buNone/>
            </a:pPr>
            <a:endParaRPr lang="ar-SA" dirty="0" smtClean="0"/>
          </a:p>
          <a:p>
            <a:pPr marL="514350" indent="-514350" algn="just" rtl="1"/>
            <a:r>
              <a:rPr lang="ar-SA" dirty="0" smtClean="0"/>
              <a:t>تعتمد اقتصاديات التشغيل جزئيا على </a:t>
            </a:r>
            <a:r>
              <a:rPr lang="ar-SA" dirty="0" smtClean="0"/>
              <a:t>نوع </a:t>
            </a:r>
            <a:r>
              <a:rPr lang="ar-SA" dirty="0" smtClean="0"/>
              <a:t>الاندماج المشمول. فتقدم الاندماجات الأفقية والرأسية بصفة عامة أكبر منافع تشغيل تعاونية، إلا أنها من الأكثر ترجيحا أن تحظى بهجوم وزارة العدل على أنها معادية للمنافسة.</a:t>
            </a: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16298</TotalTime>
  <Words>4970</Words>
  <Application>Microsoft Office PowerPoint</Application>
  <PresentationFormat>On-screen Show (4:3)</PresentationFormat>
  <Paragraphs>307</Paragraphs>
  <Slides>56</Slides>
  <Notes>0</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Equity</vt:lpstr>
      <vt:lpstr>الفصل الخامس و العشرون</vt:lpstr>
      <vt:lpstr>مقدمة</vt:lpstr>
      <vt:lpstr>المنطق وراء الاندماج</vt:lpstr>
      <vt:lpstr>Slide 4</vt:lpstr>
      <vt:lpstr>Slide 5</vt:lpstr>
      <vt:lpstr>Slide 6</vt:lpstr>
      <vt:lpstr>Slide 7</vt:lpstr>
      <vt:lpstr>Slide 8</vt:lpstr>
      <vt:lpstr>أنواع الاندماجات</vt:lpstr>
      <vt:lpstr>مستوى نشاط الاندماج</vt:lpstr>
      <vt:lpstr>Slide 11</vt:lpstr>
      <vt:lpstr>Slide 12</vt:lpstr>
      <vt:lpstr>الاستيلاء العدائي مقابل الاستيلاء الودي</vt:lpstr>
      <vt:lpstr>Slide 14</vt:lpstr>
      <vt:lpstr>Slide 15</vt:lpstr>
      <vt:lpstr>Slide 16</vt:lpstr>
      <vt:lpstr>تنظيم الاندماج</vt:lpstr>
      <vt:lpstr>Slide 18</vt:lpstr>
      <vt:lpstr>Slide 19</vt:lpstr>
      <vt:lpstr>Slide 20</vt:lpstr>
      <vt:lpstr>عرض عام لتحليل الاندماج</vt:lpstr>
      <vt:lpstr>Slide 22</vt:lpstr>
      <vt:lpstr>طريقة القيمة الحالية المعدلة (طريقة لتقويم الشركة الهدف)</vt:lpstr>
      <vt:lpstr>Slide 24</vt:lpstr>
      <vt:lpstr>Slide 25</vt:lpstr>
      <vt:lpstr>Slide 26</vt:lpstr>
      <vt:lpstr>Slide 27</vt:lpstr>
      <vt:lpstr>Slide 28</vt:lpstr>
      <vt:lpstr>تحديد سعر العرض</vt:lpstr>
      <vt:lpstr>الضرائب وهيكل عرض الاستيلاء</vt:lpstr>
      <vt:lpstr>Slide 31</vt:lpstr>
      <vt:lpstr>Slide 32</vt:lpstr>
      <vt:lpstr>Slide 33</vt:lpstr>
      <vt:lpstr>Slide 34</vt:lpstr>
      <vt:lpstr>إعداد التقارير المالية للاندماجات</vt:lpstr>
      <vt:lpstr>Slide 36</vt:lpstr>
      <vt:lpstr>تأثيرات قائمة الدخل</vt:lpstr>
      <vt:lpstr>التحليل ”للاندماج الحقيقي“</vt:lpstr>
      <vt:lpstr>Slide 39</vt:lpstr>
      <vt:lpstr>دور بنوك الاستثمار</vt:lpstr>
      <vt:lpstr>ترتيب الاندماجات</vt:lpstr>
      <vt:lpstr>تطوير التكتيكات الدفاعية</vt:lpstr>
      <vt:lpstr>Slide 43</vt:lpstr>
      <vt:lpstr>بناء قيمة عادلة</vt:lpstr>
      <vt:lpstr>تمويل الاندماجات</vt:lpstr>
      <vt:lpstr>من الرابح: الدليل التجريبي</vt:lpstr>
      <vt:lpstr>Slide 47</vt:lpstr>
      <vt:lpstr>تحالفات المنشأة</vt:lpstr>
      <vt:lpstr>Slide 49</vt:lpstr>
      <vt:lpstr>بيع كامل الحصة المرفوع</vt:lpstr>
      <vt:lpstr>التعريات</vt:lpstr>
      <vt:lpstr>Slide 52</vt:lpstr>
      <vt:lpstr>الشركات القابضة</vt:lpstr>
      <vt:lpstr>Slide 54</vt:lpstr>
      <vt:lpstr>Slide 55</vt:lpstr>
      <vt:lpstr>Slide 56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السابع عشر</dc:title>
  <dc:creator>Rewayda</dc:creator>
  <cp:lastModifiedBy>Rewayda</cp:lastModifiedBy>
  <cp:revision>578</cp:revision>
  <dcterms:created xsi:type="dcterms:W3CDTF">2006-08-16T00:00:00Z</dcterms:created>
  <dcterms:modified xsi:type="dcterms:W3CDTF">2015-11-30T09:05:11Z</dcterms:modified>
</cp:coreProperties>
</file>