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9" r:id="rId13"/>
    <p:sldId id="267" r:id="rId14"/>
    <p:sldId id="276" r:id="rId15"/>
    <p:sldId id="277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78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86599" autoAdjust="0"/>
  </p:normalViewPr>
  <p:slideViewPr>
    <p:cSldViewPr>
      <p:cViewPr>
        <p:scale>
          <a:sx n="80" d="100"/>
          <a:sy n="80" d="100"/>
        </p:scale>
        <p:origin x="-166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9A0C822-D415-4C0E-9BEB-683C07D338D0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021C20-62DD-409C-B1B7-3ABD8CFC88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53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5274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aseline="0" dirty="0" smtClean="0"/>
              <a:t> </a:t>
            </a:r>
          </a:p>
          <a:p>
            <a:r>
              <a:rPr lang="ar-SA" baseline="0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8862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aseline="0" dirty="0" smtClean="0"/>
              <a:t> </a:t>
            </a:r>
          </a:p>
          <a:p>
            <a:r>
              <a:rPr lang="ar-SA" baseline="0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8862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مثال : عقد</a:t>
            </a:r>
            <a:r>
              <a:rPr lang="ar-SA" baseline="0" dirty="0" smtClean="0"/>
              <a:t> بين شركة مساهم مهم و الشركة المراجع لها .. مثل عمل ديكورات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1205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2244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</a:t>
            </a: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28199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2246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6878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8167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2123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7950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تم توحيد اللغه المستخدمة في كتابة التقارير و في نفس الوقت توجد تقارير مختلفه – محدوده- لتتلائم من الظروف المختلفة.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762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264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175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6398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u="none" dirty="0" smtClean="0"/>
          </a:p>
          <a:p>
            <a:r>
              <a:rPr lang="ar-SA" u="none" dirty="0" smtClean="0"/>
              <a:t>يوقع على التقرير كل</a:t>
            </a:r>
            <a:r>
              <a:rPr lang="ar-SA" u="none" baseline="0" dirty="0" smtClean="0"/>
              <a:t> من  المراجع , المدير التنفيذي </a:t>
            </a:r>
            <a:r>
              <a:rPr lang="en-US" u="none" baseline="0" dirty="0" smtClean="0"/>
              <a:t>CEO</a:t>
            </a:r>
            <a:r>
              <a:rPr lang="ar-SA" u="none" baseline="0" dirty="0" smtClean="0"/>
              <a:t> و رئيس القطاع المالي </a:t>
            </a:r>
            <a:r>
              <a:rPr lang="en-US" u="none" baseline="0" dirty="0" smtClean="0"/>
              <a:t>CFO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6409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التقرير المقيد\العكسي \ الامتناع المراجع خلالهم لم يقم بأداء المراجعه على نحو مرضي او يعتقد بعدم عدالة عرض القوائم المالية</a:t>
            </a:r>
          </a:p>
          <a:p>
            <a:r>
              <a:rPr lang="ar-SA" dirty="0" smtClean="0"/>
              <a:t>اول اربع</a:t>
            </a:r>
            <a:r>
              <a:rPr lang="ar-SA" baseline="0" dirty="0" smtClean="0"/>
              <a:t> حالات : اضافه فقرة تفسيريه</a:t>
            </a:r>
          </a:p>
          <a:p>
            <a:r>
              <a:rPr lang="ar-SA" baseline="0" dirty="0" smtClean="0"/>
              <a:t>اخر حالة : تعديل صيغه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1C20-62DD-409C-B1B7-3ABD8CFC8839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4058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F2DE1AE-134C-4DAD-9FBD-E8AA67AD842E}" type="datetimeFigureOut">
              <a:rPr lang="ar-SA" smtClean="0"/>
              <a:t>24/11/35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9870A96-CE3F-4024-8748-556679072E7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6000" b="1" dirty="0">
                <a:effectLst/>
              </a:rPr>
              <a:t>تقارير المراجعة على القوائم المالية</a:t>
            </a:r>
            <a:endParaRPr lang="ar-SA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الرابع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19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التقريرالخالي </a:t>
            </a:r>
            <a:r>
              <a:rPr lang="ar-SA" sz="4800" dirty="0"/>
              <a:t>من التحفظات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التقرير </a:t>
            </a:r>
            <a:r>
              <a:rPr lang="ar-SA" dirty="0" smtClean="0"/>
              <a:t>النظيف مع فقرة تفسيريه او تعديل صياغه</a:t>
            </a:r>
          </a:p>
          <a:p>
            <a:pPr lvl="1"/>
            <a:r>
              <a:rPr lang="ar-SA" dirty="0" smtClean="0"/>
              <a:t>المراجعه تمت بشكل كامل و تم الحصول على نتائج مرضيه تفيد بعدالة القوائم المالية لكن مع ضرورة اضافه معلومات اخرى في التقرير</a:t>
            </a:r>
          </a:p>
          <a:p>
            <a:r>
              <a:rPr lang="ar-SA" dirty="0" smtClean="0"/>
              <a:t> حالات اضافة الفقرة التفسيرية </a:t>
            </a:r>
          </a:p>
          <a:p>
            <a:pPr lvl="1"/>
            <a:r>
              <a:rPr lang="ar-SA" dirty="0"/>
              <a:t>عدم الثبات في تطبيق المبادئ المحاسبية المتعارف </a:t>
            </a:r>
            <a:r>
              <a:rPr lang="ar-SA" dirty="0" smtClean="0"/>
              <a:t>عليها </a:t>
            </a:r>
          </a:p>
          <a:p>
            <a:pPr lvl="1"/>
            <a:r>
              <a:rPr lang="ar-SA" dirty="0" smtClean="0"/>
              <a:t>شك باستمرارية الشركة محل المراجعه</a:t>
            </a:r>
          </a:p>
          <a:p>
            <a:pPr lvl="1"/>
            <a:r>
              <a:rPr lang="ar-SA" dirty="0" smtClean="0"/>
              <a:t>موافقه المراجع على الخروج عن المبادئ المحاسبية المنشورة</a:t>
            </a:r>
          </a:p>
          <a:p>
            <a:pPr lvl="1"/>
            <a:r>
              <a:rPr lang="ar-SA" dirty="0" smtClean="0"/>
              <a:t>التأكيد و التركيز </a:t>
            </a:r>
            <a:r>
              <a:rPr lang="ar-SA" dirty="0"/>
              <a:t>على بعض الأمور</a:t>
            </a:r>
          </a:p>
          <a:p>
            <a:pPr lvl="1"/>
            <a:r>
              <a:rPr lang="ar-SA" dirty="0" smtClean="0"/>
              <a:t>اشراك مراجعين آخرين في اعداد التقرير</a:t>
            </a:r>
          </a:p>
          <a:p>
            <a:pPr lvl="1"/>
            <a:endParaRPr lang="ar-SA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71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ar-SA" sz="4800" dirty="0" smtClean="0"/>
              <a:t>التقريرالخالي </a:t>
            </a:r>
            <a:r>
              <a:rPr lang="ar-SA" sz="4800" dirty="0"/>
              <a:t>من التحفظات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/>
              <a:t>عدم الثبات في تطبيق المبادئ المحاسبية المتعارف </a:t>
            </a:r>
            <a:r>
              <a:rPr lang="ar-SA" sz="2800" dirty="0" smtClean="0"/>
              <a:t>عليها</a:t>
            </a:r>
          </a:p>
          <a:p>
            <a:pPr lvl="1"/>
            <a:r>
              <a:rPr lang="ar-SA" sz="1800" dirty="0" smtClean="0"/>
              <a:t>يتعلق بمعيار التقرير الثاني </a:t>
            </a:r>
          </a:p>
          <a:p>
            <a:pPr lvl="1"/>
            <a:r>
              <a:rPr lang="ar-SA" sz="1800" dirty="0" smtClean="0"/>
              <a:t>يعني التحول </a:t>
            </a:r>
            <a:r>
              <a:rPr lang="ar-SA" sz="1800" dirty="0"/>
              <a:t>من طريقة </a:t>
            </a:r>
            <a:r>
              <a:rPr lang="ar-SA" sz="1800" dirty="0" smtClean="0"/>
              <a:t>متعارف عليها </a:t>
            </a:r>
            <a:r>
              <a:rPr lang="ar-SA" sz="1800" dirty="0"/>
              <a:t>إلى طريقة أخرى متعارف </a:t>
            </a:r>
            <a:r>
              <a:rPr lang="ar-SA" sz="1800" dirty="0" smtClean="0"/>
              <a:t>عليها</a:t>
            </a:r>
          </a:p>
          <a:p>
            <a:pPr lvl="1"/>
            <a:r>
              <a:rPr lang="ar-SA" sz="1800" dirty="0" smtClean="0"/>
              <a:t>المراجع هنا لا يرى ضرر من التغيير (</a:t>
            </a:r>
            <a:r>
              <a:rPr lang="ar-SA" sz="1800" dirty="0"/>
              <a:t>تأثير غير </a:t>
            </a:r>
            <a:r>
              <a:rPr lang="ar-SA" sz="1800" dirty="0" smtClean="0"/>
              <a:t>جوهري/ غير هام </a:t>
            </a:r>
            <a:r>
              <a:rPr lang="ar-SA" sz="1800" dirty="0"/>
              <a:t>على القوائم </a:t>
            </a:r>
            <a:r>
              <a:rPr lang="ar-SA" sz="1800" dirty="0" smtClean="0"/>
              <a:t>المالية) </a:t>
            </a:r>
          </a:p>
          <a:p>
            <a:pPr lvl="1"/>
            <a:r>
              <a:rPr lang="ar-SA" sz="1800" dirty="0" smtClean="0"/>
              <a:t>يضاف ب</a:t>
            </a:r>
            <a:r>
              <a:rPr lang="ar-SA" sz="1800" dirty="0" smtClean="0"/>
              <a:t>عد </a:t>
            </a:r>
            <a:r>
              <a:rPr lang="ar-SA" sz="1800" dirty="0" smtClean="0"/>
              <a:t>فقرة الرأي : ( تم اجراء تغيير في طريقه حساب الاهلاك في عام ... كما هو مبين بالايضاح رقم ... بالايضاحات المرفقه بالقوائم الماليه)</a:t>
            </a:r>
          </a:p>
          <a:p>
            <a:pPr lvl="1"/>
            <a:r>
              <a:rPr lang="ar-SA" sz="1800" dirty="0" smtClean="0"/>
              <a:t>أمثله :</a:t>
            </a:r>
          </a:p>
          <a:p>
            <a:pPr lvl="2"/>
            <a:r>
              <a:rPr lang="ar-SA" sz="1800" dirty="0"/>
              <a:t>التغيرات في المبادئ المحاسبية مثل طرق تقويم المخزون ( </a:t>
            </a:r>
            <a:r>
              <a:rPr lang="en-US" sz="1800" dirty="0" smtClean="0"/>
              <a:t> </a:t>
            </a:r>
            <a:r>
              <a:rPr lang="en-US" sz="1800" dirty="0" err="1" smtClean="0"/>
              <a:t>fifo</a:t>
            </a:r>
            <a:r>
              <a:rPr lang="en-US" sz="1800" dirty="0" smtClean="0"/>
              <a:t> </a:t>
            </a:r>
            <a:r>
              <a:rPr lang="ar-SA" sz="1800" dirty="0"/>
              <a:t>بدلا عن </a:t>
            </a:r>
            <a:r>
              <a:rPr lang="en-US" sz="1800" dirty="0" err="1"/>
              <a:t>Lifo</a:t>
            </a:r>
            <a:r>
              <a:rPr lang="ar-SA" sz="1800" dirty="0"/>
              <a:t>)</a:t>
            </a:r>
            <a:endParaRPr lang="en-US" sz="1800" dirty="0"/>
          </a:p>
          <a:p>
            <a:pPr lvl="2"/>
            <a:r>
              <a:rPr lang="ar-SA" sz="1800" dirty="0"/>
              <a:t>التغيير في وحدة التقرير ( مثل تضمين شركة اضافية بالقوائم المالية </a:t>
            </a:r>
            <a:r>
              <a:rPr lang="ar-SA" sz="1800" dirty="0" smtClean="0"/>
              <a:t>الموحدة) 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28720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التقريرالخالي </a:t>
            </a:r>
            <a:r>
              <a:rPr lang="ar-SA" sz="4800" dirty="0"/>
              <a:t>من التحفظات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شك </a:t>
            </a:r>
            <a:r>
              <a:rPr lang="ar-SA" sz="2800" dirty="0"/>
              <a:t>باستمرارية الشركة محل المراجعه</a:t>
            </a:r>
          </a:p>
          <a:p>
            <a:pPr lvl="1"/>
            <a:r>
              <a:rPr lang="ar-SA" sz="1800" dirty="0" smtClean="0"/>
              <a:t>وجود خسائر ضخمة متكررة أو عجز متكرر في رأس المال</a:t>
            </a:r>
          </a:p>
          <a:p>
            <a:pPr lvl="1"/>
            <a:r>
              <a:rPr lang="ar-SA" sz="1800" dirty="0" smtClean="0"/>
              <a:t>عدم القدرة على سداد الالتزامات في الوقت المحدد</a:t>
            </a:r>
          </a:p>
          <a:p>
            <a:pPr lvl="1"/>
            <a:r>
              <a:rPr lang="ar-SA" sz="1800" dirty="0" smtClean="0"/>
              <a:t>فقد عميل رئيسي او كوراث غير مؤمن ضدها مثل الزلازل </a:t>
            </a:r>
          </a:p>
          <a:p>
            <a:pPr lvl="1"/>
            <a:r>
              <a:rPr lang="ar-SA" sz="1800" dirty="0" smtClean="0"/>
              <a:t>دعاوي قضائية تؤثر على عمل الشركة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4892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التقريرالخالي </a:t>
            </a:r>
            <a:r>
              <a:rPr lang="ar-SA" sz="4800" dirty="0"/>
              <a:t>من التحفظات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/>
              <a:t>موافقه المراجع على الخروج عن المبادئ المحاسبية </a:t>
            </a:r>
            <a:r>
              <a:rPr lang="ar-SA" sz="2800" dirty="0" smtClean="0"/>
              <a:t>المنشورة</a:t>
            </a:r>
          </a:p>
          <a:p>
            <a:pPr lvl="1"/>
            <a:r>
              <a:rPr lang="ar-SA" sz="1800" dirty="0" smtClean="0"/>
              <a:t>عندما يكون الالتزام بالمبادئ المنشورة حاليا مضللا </a:t>
            </a:r>
            <a:endParaRPr lang="ar-SA" sz="1800" dirty="0"/>
          </a:p>
          <a:p>
            <a:pPr lvl="1"/>
            <a:r>
              <a:rPr lang="ar-SA" sz="1800" dirty="0" smtClean="0"/>
              <a:t>قاعدة 203 </a:t>
            </a:r>
            <a:endParaRPr lang="ar-SA" sz="1800" dirty="0"/>
          </a:p>
          <a:p>
            <a:r>
              <a:rPr lang="ar-SA" sz="2800" dirty="0"/>
              <a:t>التأكيد و التركيز على بعض </a:t>
            </a:r>
            <a:r>
              <a:rPr lang="ar-SA" sz="2800" dirty="0" smtClean="0"/>
              <a:t>الأمور</a:t>
            </a:r>
          </a:p>
          <a:p>
            <a:pPr lvl="1"/>
            <a:r>
              <a:rPr lang="ar-SA" sz="1800" dirty="0" smtClean="0"/>
              <a:t>معاملات مهمه بين المجموعه  </a:t>
            </a:r>
            <a:r>
              <a:rPr lang="en-US" sz="1800" dirty="0" smtClean="0"/>
              <a:t>Related party transactions </a:t>
            </a:r>
            <a:endParaRPr lang="ar-SA" sz="1800" dirty="0" smtClean="0"/>
          </a:p>
          <a:p>
            <a:pPr lvl="1"/>
            <a:r>
              <a:rPr lang="ar-SA" sz="1800" dirty="0" smtClean="0"/>
              <a:t>الاحداث الهامه التي تتم في تاريخ لاحق لاعداد القوائم المالية</a:t>
            </a:r>
          </a:p>
          <a:p>
            <a:pPr lvl="1"/>
            <a:r>
              <a:rPr lang="ar-SA" sz="1800" dirty="0" smtClean="0"/>
              <a:t>وصف لامور محاسبية تؤثر على قابلية القوائم للمقارنه مع القوائم المالية السابقه</a:t>
            </a:r>
            <a:endParaRPr lang="ar-SA" sz="1800" dirty="0"/>
          </a:p>
          <a:p>
            <a:r>
              <a:rPr lang="ar-SA" sz="2800" dirty="0"/>
              <a:t>اشراك مراجعين آخرين في اعداد </a:t>
            </a:r>
            <a:r>
              <a:rPr lang="ar-SA" sz="2800" dirty="0" smtClean="0"/>
              <a:t>التقرير</a:t>
            </a:r>
          </a:p>
          <a:p>
            <a:pPr lvl="1"/>
            <a:r>
              <a:rPr lang="ar-SA" sz="1800" dirty="0" smtClean="0"/>
              <a:t>يسمى الرأي المشترك</a:t>
            </a:r>
          </a:p>
          <a:p>
            <a:pPr lvl="1"/>
            <a:r>
              <a:rPr lang="ar-SA" sz="1800" dirty="0" smtClean="0"/>
              <a:t>لا </a:t>
            </a:r>
            <a:r>
              <a:rPr lang="ar-SA" sz="1800" dirty="0"/>
              <a:t>بد في هذه الحالة الإشارة إلى طبيعة </a:t>
            </a:r>
            <a:r>
              <a:rPr lang="ar-SA" sz="1800" dirty="0" smtClean="0"/>
              <a:t>الفحص الذي </a:t>
            </a:r>
            <a:r>
              <a:rPr lang="ar-SA" sz="1800" dirty="0"/>
              <a:t>قام به المراجع الآخر</a:t>
            </a:r>
            <a:endParaRPr lang="ar-SA" sz="1100" dirty="0"/>
          </a:p>
        </p:txBody>
      </p:sp>
    </p:spTree>
    <p:extLst>
      <p:ext uri="{BB962C8B-B14F-4D97-AF65-F5344CB8AC3E}">
        <p14:creationId xmlns:p14="http://schemas.microsoft.com/office/powerpoint/2010/main" val="180180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الاهمية النسبية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/>
              <a:t>التحريف بالقوائم المالية يعد مهما نسبيا اذا كانت معرفته ستؤثر على قرار المستخدم الحصيف لهذه القوائم</a:t>
            </a:r>
          </a:p>
          <a:p>
            <a:r>
              <a:rPr lang="ar-SA" sz="2800" b="1" dirty="0"/>
              <a:t>مستويات </a:t>
            </a:r>
            <a:r>
              <a:rPr lang="ar-SA" sz="2800" b="1" dirty="0" smtClean="0"/>
              <a:t>الأهمية النسبية </a:t>
            </a:r>
          </a:p>
          <a:p>
            <a:pPr marL="914400" lvl="1" indent="-514350">
              <a:buFont typeface="+mj-lt"/>
              <a:buAutoNum type="arabicPeriod"/>
            </a:pPr>
            <a:r>
              <a:rPr lang="ar-SA" sz="2400" dirty="0" smtClean="0"/>
              <a:t>عديم الأهمية أو الأهمية النسبية بسيطة.</a:t>
            </a:r>
          </a:p>
          <a:p>
            <a:pPr marL="914400" lvl="1" indent="-514350">
              <a:buFont typeface="+mj-lt"/>
              <a:buAutoNum type="arabicPeriod"/>
            </a:pPr>
            <a:r>
              <a:rPr lang="ar-SA" sz="2400" dirty="0" smtClean="0"/>
              <a:t>هام نسبيا ولكن </a:t>
            </a:r>
            <a:r>
              <a:rPr lang="ar-SA" sz="2400" dirty="0"/>
              <a:t>ليس بصورة </a:t>
            </a:r>
            <a:r>
              <a:rPr lang="ar-SA" sz="2400" dirty="0" smtClean="0"/>
              <a:t>جوهرية – لا تؤثر على القوائم المالية كوحده</a:t>
            </a:r>
            <a:endParaRPr lang="ar-SA" sz="2400" dirty="0"/>
          </a:p>
          <a:p>
            <a:pPr marL="914400" lvl="1" indent="-514350">
              <a:buFont typeface="+mj-lt"/>
              <a:buAutoNum type="arabicPeriod"/>
            </a:pPr>
            <a:r>
              <a:rPr lang="ar-SA" sz="2400" dirty="0" smtClean="0"/>
              <a:t>هام نسبيا </a:t>
            </a:r>
            <a:r>
              <a:rPr lang="ar-SA" sz="2400" dirty="0"/>
              <a:t>بصورة جوهرية </a:t>
            </a:r>
            <a:r>
              <a:rPr lang="ar-SA" sz="2400" dirty="0" smtClean="0"/>
              <a:t>كبيرة-  تنتشر بصورة تُعرض عدالة القوائم المالية </a:t>
            </a:r>
            <a:r>
              <a:rPr lang="ar-SA" sz="2400" dirty="0" smtClean="0"/>
              <a:t>كوحدة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48981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ar-SA" dirty="0"/>
              <a:t>الاهمية النسبية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dirty="0"/>
              <a:t>العلاقة بين الأهمية النسبية </a:t>
            </a:r>
            <a:r>
              <a:rPr lang="ar-SA" b="1" dirty="0" smtClean="0"/>
              <a:t>ونوع الرأي </a:t>
            </a:r>
            <a:r>
              <a:rPr lang="ar-SA" b="1" dirty="0"/>
              <a:t>الذي يتم </a:t>
            </a:r>
            <a:r>
              <a:rPr lang="ar-SA" b="1" dirty="0" smtClean="0"/>
              <a:t>إصداره</a:t>
            </a: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8913"/>
              </p:ext>
            </p:extLst>
          </p:nvPr>
        </p:nvGraphicFramePr>
        <p:xfrm>
          <a:off x="683568" y="1628797"/>
          <a:ext cx="7704855" cy="47525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40057"/>
                <a:gridCol w="2795409"/>
                <a:gridCol w="2541687"/>
                <a:gridCol w="1527702"/>
              </a:tblGrid>
              <a:tr h="94416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مستوى الأهمية النسبية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الأثر على قرار المستخدم الحصيف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مثال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نوع الرأي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</a:tr>
              <a:tr h="164325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غير هام/ قليل الاهمية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من المحتمل أن لا يتأثر قرار المستخدم بها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تسجيل قيمة التأمين المسترد </a:t>
                      </a:r>
                      <a:r>
                        <a:rPr lang="ar-SA" sz="1100" u="sng">
                          <a:effectLst/>
                        </a:rPr>
                        <a:t>الصغيرة</a:t>
                      </a:r>
                      <a:r>
                        <a:rPr lang="ar-SA" sz="1100">
                          <a:effectLst/>
                        </a:rPr>
                        <a:t> كاصل في سنه سابقه ( ح/ التأمينات – مدين)  و مصروف في السنه الحالية ( يخفض تكاليف امساك الدفاتر)</a:t>
                      </a:r>
                      <a:r>
                        <a:rPr lang="en-US" sz="1100">
                          <a:effectLst/>
                        </a:rPr>
                        <a:t>  </a:t>
                      </a:r>
                      <a:r>
                        <a:rPr lang="ar-SA" sz="1100">
                          <a:effectLst/>
                        </a:rPr>
                        <a:t> فهنا يعتبر فشل في تطبيق المبادئ المحاسبية المتعارف عليها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نظيف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</a:tr>
              <a:tr h="122095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هام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من المحتمل أن تتأثر قرارات المستخدمين فقط في حالة كون المعلومات موضع الاهتمام هامة لاتخاذ قرار معين مع اتسام القوائم المالية كوحدة بالعدالة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التحريفات الكبيرة في الاصول الثابته يؤثر على البنك باقراض الشركة ( الضمان) لكن لا يؤثر على عداله اي بند اخر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متحفظ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</a:tr>
              <a:tr h="94416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هام جدا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من المحتمل أن تتأثر بشكل كبيرمعظم أو كل قرارات المستخدمين التي يتم اتخاذها بناءا على القوائم المالية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عندما يكون المخزون كبيرا جدا بصورة وهميه ( يؤثر على عدة بنود اخرى- الانتشار 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100" dirty="0">
                          <a:effectLst/>
                        </a:rPr>
                        <a:t>الامتناع عن إبداء الرأي أو إبداء رأي سلبي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6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ثانيا : التقرير </a:t>
            </a:r>
            <a:r>
              <a:rPr lang="ar-SA" sz="4800" dirty="0" smtClean="0"/>
              <a:t>المقيد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هو التقرير الذي يتم اصداره عندما يعتقد المراجع بان القوائم المالية تتسم بالعدالة على نحو اجمالي و لكن قد يوجد قيد على مجال المراجعه أو قد تشير البيانات المالية الى الفشل في عدم اتباع المبادئ المحاسبية المتعارف عليها</a:t>
            </a:r>
            <a:endParaRPr lang="en-US" dirty="0"/>
          </a:p>
          <a:p>
            <a:r>
              <a:rPr lang="ar-SA" b="1" dirty="0" smtClean="0"/>
              <a:t>الحالات </a:t>
            </a:r>
            <a:r>
              <a:rPr lang="ar-SA" b="1" dirty="0" smtClean="0"/>
              <a:t>التي يصدر فيها التقرير المقيد:</a:t>
            </a:r>
          </a:p>
          <a:p>
            <a:pPr lvl="1"/>
            <a:r>
              <a:rPr lang="ar-SA" sz="1800" dirty="0" smtClean="0"/>
              <a:t>تقييد </a:t>
            </a:r>
            <a:r>
              <a:rPr lang="ar-SA" sz="1800" dirty="0"/>
              <a:t>نطاق </a:t>
            </a:r>
            <a:r>
              <a:rPr lang="ar-SA" sz="1800" dirty="0" smtClean="0"/>
              <a:t>الفحص </a:t>
            </a:r>
            <a:endParaRPr lang="ar-SA" sz="1800" dirty="0" smtClean="0"/>
          </a:p>
          <a:p>
            <a:pPr lvl="3"/>
            <a:r>
              <a:rPr lang="ar-SA" dirty="0"/>
              <a:t>قيود من العميل  ( أدت الى عدم القدرة على الحصول على ادلة كافية و مقنعه و يرى المراجع ان الاثرهام و لكن ليس بصورة جوهرية) </a:t>
            </a:r>
            <a:endParaRPr lang="en-US" dirty="0"/>
          </a:p>
          <a:p>
            <a:pPr lvl="3"/>
            <a:r>
              <a:rPr lang="ar-SA" dirty="0"/>
              <a:t>قيود بسبب ظروف خارجيه عن ارادة العميل </a:t>
            </a:r>
            <a:endParaRPr lang="ar-SA" dirty="0" smtClean="0"/>
          </a:p>
          <a:p>
            <a:pPr lvl="1"/>
            <a:r>
              <a:rPr lang="ar-SA" sz="1800" dirty="0" smtClean="0"/>
              <a:t>فشل في </a:t>
            </a:r>
            <a:r>
              <a:rPr lang="ar-SA" sz="1800" dirty="0"/>
              <a:t>تطبيق للمبادئ المحاسبية المتعارف </a:t>
            </a:r>
            <a:r>
              <a:rPr lang="ar-SA" sz="1800" dirty="0" smtClean="0"/>
              <a:t>عليها (</a:t>
            </a:r>
            <a:r>
              <a:rPr lang="ar-SA" sz="1800" b="1" dirty="0" smtClean="0"/>
              <a:t>ا</a:t>
            </a:r>
            <a:r>
              <a:rPr lang="ar-SA" sz="1800" b="1" dirty="0" smtClean="0"/>
              <a:t>ثر هام</a:t>
            </a:r>
            <a:r>
              <a:rPr lang="ar-SA" sz="1800" b="1" dirty="0" smtClean="0"/>
              <a:t>)</a:t>
            </a:r>
            <a:endParaRPr lang="ar-SA" sz="1800" dirty="0" smtClean="0"/>
          </a:p>
          <a:p>
            <a:pPr lvl="1"/>
            <a:r>
              <a:rPr lang="ar-SA" sz="1800" dirty="0" smtClean="0"/>
              <a:t>عدم الثبات </a:t>
            </a:r>
            <a:r>
              <a:rPr lang="ar-SA" sz="1800" dirty="0"/>
              <a:t>في تطبيق للمبادئ المحاسبية المتعارف </a:t>
            </a:r>
            <a:r>
              <a:rPr lang="ar-SA" sz="1800" dirty="0" smtClean="0"/>
              <a:t>عليها </a:t>
            </a:r>
            <a:r>
              <a:rPr lang="ar-SA" sz="1800" dirty="0" smtClean="0"/>
              <a:t>(</a:t>
            </a:r>
            <a:r>
              <a:rPr lang="ar-SA" sz="1800" b="1" dirty="0"/>
              <a:t>اثر </a:t>
            </a:r>
            <a:r>
              <a:rPr lang="ar-SA" sz="1800" b="1" dirty="0" smtClean="0"/>
              <a:t>هام</a:t>
            </a:r>
            <a:r>
              <a:rPr lang="ar-SA" sz="1800" b="1" dirty="0" smtClean="0"/>
              <a:t>)</a:t>
            </a:r>
            <a:r>
              <a:rPr lang="ar-SA" sz="1800" dirty="0" smtClean="0"/>
              <a:t> </a:t>
            </a:r>
            <a:endParaRPr lang="ar-SA" sz="1800" dirty="0" smtClean="0"/>
          </a:p>
          <a:p>
            <a:pPr lvl="1"/>
            <a:r>
              <a:rPr lang="ar-SA" sz="1800" dirty="0" smtClean="0"/>
              <a:t>امور غير مؤكدة تؤثر على القوائم بصورة </a:t>
            </a:r>
            <a:r>
              <a:rPr lang="ar-SA" sz="1800" dirty="0" smtClean="0"/>
              <a:t>هامه  جوهرية : </a:t>
            </a:r>
            <a:endParaRPr lang="ar-SA" sz="1800" dirty="0" smtClean="0"/>
          </a:p>
          <a:p>
            <a:pPr lvl="2"/>
            <a:r>
              <a:rPr lang="ar-SA" sz="1800" dirty="0" smtClean="0"/>
              <a:t>قضايا معلقه لم يتم الفصل فيها </a:t>
            </a:r>
          </a:p>
          <a:p>
            <a:pPr lvl="2"/>
            <a:r>
              <a:rPr lang="ar-SA" sz="1800" dirty="0" smtClean="0"/>
              <a:t>استرداد تكلفة احد المشروعات  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87014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مثال على </a:t>
            </a:r>
            <a:r>
              <a:rPr lang="ar-SA" sz="4800" dirty="0"/>
              <a:t>التقرير المقيد </a:t>
            </a:r>
            <a:r>
              <a:rPr lang="ar-SA" sz="4800" dirty="0" smtClean="0"/>
              <a:t> </a:t>
            </a:r>
            <a:endParaRPr lang="ar-SA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56084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9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ثالثا : </a:t>
            </a:r>
            <a:r>
              <a:rPr lang="ar-SA" sz="4800" dirty="0" smtClean="0"/>
              <a:t>التقرير </a:t>
            </a:r>
            <a:r>
              <a:rPr lang="ar-SA" sz="4800" dirty="0" smtClean="0"/>
              <a:t>السلبي 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229600" cy="4464496"/>
          </a:xfrm>
        </p:spPr>
        <p:txBody>
          <a:bodyPr>
            <a:normAutofit/>
          </a:bodyPr>
          <a:lstStyle/>
          <a:p>
            <a:r>
              <a:rPr lang="ar-SA" dirty="0"/>
              <a:t>هو تقرير يتم اصداره عندما يعتقد المراجع ان القوائم المالية كوحدة تحتوي على تحريفات تتسم بالأهمية النسبية الشديدة أو تتسم بالتضليل الشديد و لا تعرض بالتالي بعدالة المركز المالي ونتائج الأعمال و التدفقات النقدية طبقا للمبادئ المحاسبية المتعارف عليها </a:t>
            </a:r>
            <a:endParaRPr lang="ar-SA" dirty="0" smtClean="0"/>
          </a:p>
          <a:p>
            <a:r>
              <a:rPr lang="ar-SA" dirty="0" smtClean="0"/>
              <a:t>نادر </a:t>
            </a:r>
            <a:r>
              <a:rPr lang="ar-SA" dirty="0" smtClean="0"/>
              <a:t>الحدوث </a:t>
            </a:r>
          </a:p>
          <a:p>
            <a:r>
              <a:rPr lang="ar-SA" dirty="0" smtClean="0"/>
              <a:t>يترافق مع الرأي السالب أسباب المراجع والآثار المترتبة ان امكن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598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ar-SA" sz="4800" dirty="0" smtClean="0"/>
              <a:t>التقرير </a:t>
            </a:r>
            <a:r>
              <a:rPr lang="ar-SA" sz="4800" dirty="0"/>
              <a:t>السلبي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556351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9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الاجندة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2800" dirty="0"/>
              <a:t>معايير المراجعه الخاصه بالتقرير </a:t>
            </a:r>
            <a:endParaRPr lang="en-US" sz="2800" dirty="0"/>
          </a:p>
          <a:p>
            <a:pPr lvl="0"/>
            <a:r>
              <a:rPr lang="ar-SA" sz="2800" dirty="0"/>
              <a:t>أنواع التقرير </a:t>
            </a:r>
            <a:endParaRPr lang="en-US" sz="2800" dirty="0"/>
          </a:p>
          <a:p>
            <a:pPr lvl="1"/>
            <a:r>
              <a:rPr lang="ar-SA" sz="1800" dirty="0"/>
              <a:t>الخالي من التحفظات </a:t>
            </a:r>
            <a:endParaRPr lang="en-US" sz="1800" dirty="0"/>
          </a:p>
          <a:p>
            <a:pPr lvl="2"/>
            <a:r>
              <a:rPr lang="ar-SA" sz="1800" dirty="0"/>
              <a:t>الاهمية النسبية </a:t>
            </a:r>
            <a:endParaRPr lang="en-US" sz="1800" dirty="0"/>
          </a:p>
          <a:p>
            <a:pPr lvl="1"/>
            <a:r>
              <a:rPr lang="ar-SA" sz="1800" dirty="0"/>
              <a:t>التقرير المقيد </a:t>
            </a:r>
            <a:endParaRPr lang="en-US" sz="1800" dirty="0"/>
          </a:p>
          <a:p>
            <a:pPr lvl="1"/>
            <a:r>
              <a:rPr lang="ar-SA" sz="1800" dirty="0"/>
              <a:t>التقرير السلبي </a:t>
            </a:r>
            <a:endParaRPr lang="en-US" sz="1800" dirty="0"/>
          </a:p>
          <a:p>
            <a:pPr lvl="1"/>
            <a:r>
              <a:rPr lang="ar-SA" sz="1800" dirty="0"/>
              <a:t>الامتناع عن ابداء </a:t>
            </a:r>
            <a:r>
              <a:rPr lang="ar-SA" sz="1800" dirty="0" smtClean="0"/>
              <a:t>الرأي</a:t>
            </a:r>
          </a:p>
          <a:p>
            <a:r>
              <a:rPr lang="ar-SA" sz="2800" dirty="0"/>
              <a:t>خطوات تحديد النوع الملائم لتقرير المراجعه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189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رابعا :</a:t>
            </a:r>
            <a:r>
              <a:rPr lang="ar-SA" sz="4800" dirty="0" smtClean="0"/>
              <a:t>الامتناع </a:t>
            </a:r>
            <a:r>
              <a:rPr lang="ar-SA" sz="4800" dirty="0" smtClean="0"/>
              <a:t>عن ابداء الرأي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/>
              <a:t>هو التقرير الذي يتم اصداره عندما لا يتمكن المراجع من الاقتناع بأن القوائم المالية تتسم بالعدالة ككل</a:t>
            </a:r>
            <a:r>
              <a:rPr lang="ar-SA" dirty="0" smtClean="0"/>
              <a:t>.</a:t>
            </a:r>
            <a:endParaRPr lang="ar-SA" dirty="0" smtClean="0"/>
          </a:p>
          <a:p>
            <a:r>
              <a:rPr lang="ar-SA" dirty="0" smtClean="0"/>
              <a:t>يكون </a:t>
            </a:r>
            <a:r>
              <a:rPr lang="ar-SA" dirty="0" smtClean="0"/>
              <a:t>في الحالات التالية :</a:t>
            </a:r>
          </a:p>
          <a:p>
            <a:pPr lvl="1"/>
            <a:r>
              <a:rPr lang="ar-SA" dirty="0"/>
              <a:t>تقييد </a:t>
            </a:r>
            <a:r>
              <a:rPr lang="ar-SA" dirty="0" smtClean="0"/>
              <a:t>نطاق الفحص </a:t>
            </a:r>
          </a:p>
          <a:p>
            <a:pPr lvl="2"/>
            <a:r>
              <a:rPr lang="ar-SA" dirty="0" smtClean="0"/>
              <a:t>إذا </a:t>
            </a:r>
            <a:r>
              <a:rPr lang="ar-SA" dirty="0"/>
              <a:t>كان البند </a:t>
            </a:r>
            <a:r>
              <a:rPr lang="ar-SA" dirty="0" smtClean="0"/>
              <a:t>هام جدا </a:t>
            </a:r>
            <a:endParaRPr lang="ar-SA" dirty="0" smtClean="0"/>
          </a:p>
          <a:p>
            <a:pPr lvl="1"/>
            <a:r>
              <a:rPr lang="ar-SA" dirty="0" smtClean="0"/>
              <a:t>عدم حياد و استقلاليه المراجع </a:t>
            </a:r>
          </a:p>
          <a:p>
            <a:pPr lvl="1"/>
            <a:r>
              <a:rPr lang="ar-SA" dirty="0"/>
              <a:t>توقع احداث غير مؤكده قد تكون ذات اثر </a:t>
            </a:r>
            <a:r>
              <a:rPr lang="ar-SA" dirty="0" smtClean="0"/>
              <a:t>جوهري كبير </a:t>
            </a:r>
            <a:r>
              <a:rPr lang="ar-SA" dirty="0" smtClean="0"/>
              <a:t> ( هامة جدا ) على </a:t>
            </a:r>
            <a:r>
              <a:rPr lang="ar-SA" dirty="0" smtClean="0"/>
              <a:t>اعمال </a:t>
            </a:r>
            <a:r>
              <a:rPr lang="ar-SA" dirty="0" smtClean="0"/>
              <a:t>الشركة </a:t>
            </a:r>
            <a:endParaRPr lang="ar-SA" dirty="0"/>
          </a:p>
          <a:p>
            <a:r>
              <a:rPr lang="ar-SA" dirty="0" smtClean="0"/>
              <a:t>في هذه الحالة يشرح </a:t>
            </a:r>
            <a:r>
              <a:rPr lang="ar-SA" dirty="0"/>
              <a:t>المراجع الأسباب التي </a:t>
            </a:r>
            <a:r>
              <a:rPr lang="ar-SA" dirty="0" smtClean="0"/>
              <a:t>أدت إلى </a:t>
            </a:r>
            <a:r>
              <a:rPr lang="ar-SA" dirty="0"/>
              <a:t>الامتناع </a:t>
            </a:r>
            <a:r>
              <a:rPr lang="ar-SA" dirty="0" smtClean="0"/>
              <a:t>في </a:t>
            </a:r>
            <a:r>
              <a:rPr lang="ar-SA" dirty="0"/>
              <a:t>فقرة مستقلة </a:t>
            </a:r>
            <a:r>
              <a:rPr lang="ar-SA" dirty="0" smtClean="0"/>
              <a:t>منفصلة تكون </a:t>
            </a:r>
            <a:r>
              <a:rPr lang="ar-SA" dirty="0"/>
              <a:t>قبل فقرة الامتناع </a:t>
            </a:r>
            <a:r>
              <a:rPr lang="ar-SA" dirty="0" smtClean="0"/>
              <a:t>عن إبداء الرأي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129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الامتناع </a:t>
            </a:r>
            <a:r>
              <a:rPr lang="ar-SA" sz="4800" dirty="0"/>
              <a:t>عن ابداء الرأي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34481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4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الامتناع </a:t>
            </a:r>
            <a:r>
              <a:rPr lang="ar-SA" sz="4800" dirty="0"/>
              <a:t>عن ابداء الرأي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ar-SA" dirty="0"/>
              <a:t>في </a:t>
            </a:r>
            <a:r>
              <a:rPr lang="ar-SA" dirty="0" smtClean="0"/>
              <a:t>حالة عدم الحياد </a:t>
            </a:r>
            <a:r>
              <a:rPr lang="ar-SA" dirty="0"/>
              <a:t>يكون التقرير فقرة واحدة فقط من دون عنوان ,لأنه ليس </a:t>
            </a:r>
            <a:r>
              <a:rPr lang="ar-SA" dirty="0" smtClean="0"/>
              <a:t>مراقب حسابات </a:t>
            </a:r>
            <a:r>
              <a:rPr lang="ar-SA" dirty="0"/>
              <a:t>مستقل</a:t>
            </a:r>
            <a:r>
              <a:rPr lang="ar-SA" dirty="0" smtClean="0"/>
              <a:t>.</a:t>
            </a: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948" y="2996952"/>
            <a:ext cx="648072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31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خطوات الوصول الى تقرير المراجعه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lvl="0"/>
            <a:r>
              <a:rPr lang="ar-SA" sz="2800" dirty="0" smtClean="0"/>
              <a:t>خطوات تحديد النوع الملائم لتقرير المراجعه :</a:t>
            </a:r>
            <a:endParaRPr lang="en-US" sz="2800" dirty="0"/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تحديد ما اذا كان هناك ظروف تستدعي الخروج عن شكل التقرير النظيف القياسي.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تحديد مستوى الأهمية النسبية في كل حالة 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تقرير النوع الملائم للتقرير في ضوء كل من الموقف و مستوى الأهمية النسبية 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كتابة تقرير المراجعه </a:t>
            </a:r>
            <a:endParaRPr lang="en-US" sz="1800" dirty="0"/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588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HW1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حل – بصورة منفردة – التمرين الذي سيكون موجودا بعد المحاضرة على  </a:t>
            </a:r>
            <a:r>
              <a:rPr lang="en-US" dirty="0" smtClean="0"/>
              <a:t> Blackboard  </a:t>
            </a:r>
            <a:r>
              <a:rPr lang="ar-SA" dirty="0" smtClean="0"/>
              <a:t> و تسليمه عن طريق ال </a:t>
            </a:r>
            <a:r>
              <a:rPr lang="en-US" dirty="0" smtClean="0"/>
              <a:t>BB </a:t>
            </a:r>
            <a:r>
              <a:rPr lang="ar-SA" dirty="0" smtClean="0"/>
              <a:t> خلال مده اقصاها اسبوع من محاضرة اليوم .</a:t>
            </a: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52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المصادر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المراجعه مدخل متكامل – تأليف ألفين أرينز </a:t>
            </a:r>
            <a:r>
              <a:rPr lang="en-US" dirty="0"/>
              <a:t>Alvin A. </a:t>
            </a:r>
            <a:r>
              <a:rPr lang="en-US" dirty="0" err="1"/>
              <a:t>Arens</a:t>
            </a:r>
            <a:r>
              <a:rPr lang="ar-SA" dirty="0"/>
              <a:t>  و جيمس لوبك </a:t>
            </a:r>
            <a:r>
              <a:rPr lang="en-US" dirty="0"/>
              <a:t>James K. </a:t>
            </a:r>
            <a:r>
              <a:rPr lang="en-US" dirty="0" err="1"/>
              <a:t>Loebbeck</a:t>
            </a:r>
            <a:r>
              <a:rPr lang="en-US" dirty="0"/>
              <a:t> </a:t>
            </a:r>
            <a:r>
              <a:rPr lang="ar-SA" dirty="0"/>
              <a:t> , ترجمه د. محمد الديسطي. دار المريخ للنشر </a:t>
            </a:r>
            <a:endParaRPr lang="en-US" dirty="0"/>
          </a:p>
          <a:p>
            <a:pPr lvl="0"/>
            <a:r>
              <a:rPr lang="ar-SA" dirty="0"/>
              <a:t>المراجعه  , المفاهيم و المعايير و الاجراءات. الدكتور مصطفى عيسى خضير.</a:t>
            </a:r>
            <a:endParaRPr lang="en-US" dirty="0"/>
          </a:p>
          <a:p>
            <a:r>
              <a:rPr lang="ar-SA" dirty="0"/>
              <a:t>ملخصات و ملاحظات أ. هناء المغامس , قسم المحاسبة , جامعه الملك سعود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تقرير المراجع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هو المنتج </a:t>
            </a:r>
            <a:r>
              <a:rPr lang="ar-SA" dirty="0" smtClean="0"/>
              <a:t>النهائي لعملية المراجعه</a:t>
            </a:r>
          </a:p>
          <a:p>
            <a:r>
              <a:rPr lang="ar-SA" dirty="0" smtClean="0"/>
              <a:t>هي الوسيلة التي يتم عن طريقها توصيل رأي المراجع (نتائج </a:t>
            </a:r>
            <a:r>
              <a:rPr lang="ar-SA" dirty="0"/>
              <a:t>الفحص الذي قام </a:t>
            </a:r>
            <a:r>
              <a:rPr lang="ar-SA" dirty="0" smtClean="0"/>
              <a:t>به ) إلى </a:t>
            </a:r>
            <a:r>
              <a:rPr lang="ar-SA" dirty="0"/>
              <a:t>المستخدمين </a:t>
            </a:r>
            <a:r>
              <a:rPr lang="ar-SA" dirty="0" smtClean="0"/>
              <a:t>المعنيين </a:t>
            </a:r>
          </a:p>
          <a:p>
            <a:pPr lvl="1"/>
            <a:r>
              <a:rPr lang="ar-SA" dirty="0" smtClean="0"/>
              <a:t>مثل المساهمين  </a:t>
            </a:r>
            <a:r>
              <a:rPr lang="ar-SA" dirty="0"/>
              <a:t>و الادارة</a:t>
            </a:r>
          </a:p>
        </p:txBody>
      </p:sp>
    </p:spTree>
    <p:extLst>
      <p:ext uri="{BB962C8B-B14F-4D97-AF65-F5344CB8AC3E}">
        <p14:creationId xmlns:p14="http://schemas.microsoft.com/office/powerpoint/2010/main" val="19361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ar-SA" sz="4800" dirty="0"/>
              <a:t>معايير المراجعه الخاصه بالتقرير </a:t>
            </a:r>
            <a:r>
              <a:rPr lang="en-US" sz="4800" dirty="0" smtClean="0"/>
              <a:t>Standards of Reporting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/>
              <a:t>المعيار الأول:</a:t>
            </a:r>
          </a:p>
          <a:p>
            <a:pPr lvl="1"/>
            <a:r>
              <a:rPr lang="ar-SA" sz="1800" dirty="0" smtClean="0"/>
              <a:t>يجب ان يحدد التقرير ما اذا كانت القوائم </a:t>
            </a:r>
            <a:r>
              <a:rPr lang="ar-SA" sz="1800" dirty="0"/>
              <a:t>المالية </a:t>
            </a:r>
            <a:r>
              <a:rPr lang="ar-SA" sz="1800" dirty="0" smtClean="0"/>
              <a:t>قد اعددت وفقا للمبادئ المحاسبة </a:t>
            </a:r>
            <a:r>
              <a:rPr lang="ar-SA" sz="1800" dirty="0"/>
              <a:t>المتعارف </a:t>
            </a:r>
            <a:r>
              <a:rPr lang="ar-SA" sz="1800" dirty="0" smtClean="0"/>
              <a:t>عليها</a:t>
            </a:r>
            <a:endParaRPr lang="ar-SA" sz="1800" dirty="0"/>
          </a:p>
          <a:p>
            <a:r>
              <a:rPr lang="ar-SA" sz="2800" b="1" dirty="0"/>
              <a:t>المعيار الثاني:</a:t>
            </a:r>
          </a:p>
          <a:p>
            <a:pPr lvl="1"/>
            <a:r>
              <a:rPr lang="ar-SA" sz="1800" dirty="0"/>
              <a:t>أن </a:t>
            </a:r>
            <a:r>
              <a:rPr lang="ar-SA" sz="1800" dirty="0" smtClean="0"/>
              <a:t>يذكرالتقرير حالات عدم الثبات – ان وجدت-  </a:t>
            </a:r>
            <a:r>
              <a:rPr lang="ar-SA" sz="1800" dirty="0"/>
              <a:t>في تطبيق المبادئ المحاسبية </a:t>
            </a:r>
            <a:r>
              <a:rPr lang="ar-SA" sz="1800" dirty="0" smtClean="0"/>
              <a:t>بين </a:t>
            </a:r>
            <a:r>
              <a:rPr lang="ar-SA" sz="1800" dirty="0"/>
              <a:t>السنة </a:t>
            </a:r>
            <a:r>
              <a:rPr lang="ar-SA" sz="1800" dirty="0" smtClean="0"/>
              <a:t>الحالية و </a:t>
            </a:r>
            <a:r>
              <a:rPr lang="ar-SA" sz="1800" dirty="0"/>
              <a:t>السنوات </a:t>
            </a:r>
            <a:r>
              <a:rPr lang="ar-SA" sz="1800" dirty="0" smtClean="0"/>
              <a:t>السابقة</a:t>
            </a:r>
          </a:p>
          <a:p>
            <a:r>
              <a:rPr lang="ar-SA" sz="2800" dirty="0" smtClean="0"/>
              <a:t> </a:t>
            </a:r>
            <a:r>
              <a:rPr lang="ar-SA" sz="2800" b="1" dirty="0" smtClean="0"/>
              <a:t>المعيار </a:t>
            </a:r>
            <a:r>
              <a:rPr lang="ar-SA" sz="2800" b="1" dirty="0"/>
              <a:t>الثالث</a:t>
            </a:r>
            <a:r>
              <a:rPr lang="ar-SA" sz="2800" b="1" dirty="0" smtClean="0"/>
              <a:t>:</a:t>
            </a:r>
          </a:p>
          <a:p>
            <a:pPr lvl="1"/>
            <a:r>
              <a:rPr lang="ar-SA" sz="1800" dirty="0"/>
              <a:t>ما لم يذكر عكس ذلك في تقرير المراجع فان  الافصاح و الشفافيه  بالقوائم الماليه هو كافي للمستخدم </a:t>
            </a:r>
            <a:r>
              <a:rPr lang="ar-SA" sz="1800" dirty="0" smtClean="0"/>
              <a:t>المعتاد</a:t>
            </a:r>
            <a:endParaRPr lang="ar-SA" sz="1800" b="1" dirty="0"/>
          </a:p>
          <a:p>
            <a:r>
              <a:rPr lang="ar-SA" sz="2800" b="1" dirty="0" smtClean="0"/>
              <a:t>المعيار </a:t>
            </a:r>
            <a:r>
              <a:rPr lang="ar-SA" sz="2800" b="1" dirty="0"/>
              <a:t>الرابع:</a:t>
            </a:r>
          </a:p>
          <a:p>
            <a:pPr lvl="1"/>
            <a:r>
              <a:rPr lang="ar-SA" sz="1800" dirty="0"/>
              <a:t>يجب أن </a:t>
            </a:r>
            <a:r>
              <a:rPr lang="ar-SA" sz="1800" dirty="0" smtClean="0"/>
              <a:t>يحتوي التقريرعلى </a:t>
            </a:r>
            <a:r>
              <a:rPr lang="ar-SA" sz="1800" dirty="0"/>
              <a:t>رأي </a:t>
            </a:r>
            <a:r>
              <a:rPr lang="ar-SA" sz="1800" dirty="0" smtClean="0"/>
              <a:t>المراجع الاجمالي </a:t>
            </a:r>
            <a:r>
              <a:rPr lang="ar-SA" sz="1800" dirty="0"/>
              <a:t>في القوائم المالية </a:t>
            </a:r>
            <a:r>
              <a:rPr lang="ar-SA" sz="1800" dirty="0" smtClean="0"/>
              <a:t>ككل و ذكر الاسباب في حالة عدم ابداء الرأي وأن يحدد </a:t>
            </a:r>
            <a:r>
              <a:rPr lang="ar-SA" sz="1800" dirty="0"/>
              <a:t>التقرير طبيعة </a:t>
            </a:r>
            <a:r>
              <a:rPr lang="ar-SA" sz="1800" dirty="0" smtClean="0"/>
              <a:t>عمل المراجع </a:t>
            </a:r>
            <a:r>
              <a:rPr lang="ar-SA" sz="1800" dirty="0"/>
              <a:t>ودرجة المسئولية التي </a:t>
            </a:r>
            <a:r>
              <a:rPr lang="ar-SA" sz="1800" dirty="0" smtClean="0"/>
              <a:t>يتحملها</a:t>
            </a:r>
            <a:endParaRPr lang="ar-SA" sz="1800" dirty="0"/>
          </a:p>
          <a:p>
            <a:pPr lvl="2"/>
            <a:r>
              <a:rPr lang="ar-SA" sz="1800" dirty="0" smtClean="0"/>
              <a:t>الاكثر أهمية 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29208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أنواع التقارير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/>
              <a:t>أنواع التقارير </a:t>
            </a:r>
            <a:r>
              <a:rPr lang="ar-SA" sz="3200" dirty="0" smtClean="0"/>
              <a:t>تبعا لرأي المراجع :</a:t>
            </a:r>
          </a:p>
          <a:p>
            <a:pPr marL="914400" lvl="1" indent="-514350">
              <a:buFont typeface="+mj-lt"/>
              <a:buAutoNum type="arabicPeriod"/>
            </a:pPr>
            <a:r>
              <a:rPr lang="ar-SA" sz="2000" dirty="0" smtClean="0"/>
              <a:t>التقرير </a:t>
            </a:r>
            <a:r>
              <a:rPr lang="ar-SA" sz="2000" dirty="0"/>
              <a:t>الخالي من التحفظات</a:t>
            </a:r>
            <a:r>
              <a:rPr lang="ar-SA" sz="2000" dirty="0" smtClean="0"/>
              <a:t>.</a:t>
            </a:r>
          </a:p>
          <a:p>
            <a:pPr marL="1188720" lvl="2" indent="-514350">
              <a:buFont typeface="+mj-lt"/>
              <a:buAutoNum type="romanUcPeriod"/>
            </a:pPr>
            <a:r>
              <a:rPr lang="ar-SA" sz="2000" dirty="0" smtClean="0"/>
              <a:t>تقرير نظيف مع فقره تفسيرية</a:t>
            </a:r>
          </a:p>
          <a:p>
            <a:pPr marL="914400" lvl="1" indent="-514350">
              <a:buFont typeface="+mj-lt"/>
              <a:buAutoNum type="arabicPeriod"/>
            </a:pPr>
            <a:r>
              <a:rPr lang="ar-SA" sz="2000" dirty="0" smtClean="0"/>
              <a:t>التقرير </a:t>
            </a:r>
            <a:r>
              <a:rPr lang="ar-SA" sz="2000" dirty="0"/>
              <a:t>الذي يحتوي على </a:t>
            </a:r>
            <a:r>
              <a:rPr lang="ar-SA" sz="2000" dirty="0" smtClean="0"/>
              <a:t>التحفظات </a:t>
            </a:r>
            <a:endParaRPr lang="ar-SA" sz="2000" dirty="0"/>
          </a:p>
          <a:p>
            <a:pPr marL="914400" lvl="1" indent="-514350">
              <a:buFont typeface="+mj-lt"/>
              <a:buAutoNum type="arabicPeriod"/>
            </a:pPr>
            <a:r>
              <a:rPr lang="ar-SA" sz="2000" dirty="0" smtClean="0"/>
              <a:t>التقرير السلبي</a:t>
            </a:r>
            <a:endParaRPr lang="ar-SA" sz="2000" dirty="0"/>
          </a:p>
          <a:p>
            <a:pPr marL="914400" lvl="1" indent="-514350">
              <a:buFont typeface="+mj-lt"/>
              <a:buAutoNum type="arabicPeriod"/>
            </a:pPr>
            <a:r>
              <a:rPr lang="ar-SA" sz="2000" dirty="0" smtClean="0"/>
              <a:t>الامتناع </a:t>
            </a:r>
            <a:r>
              <a:rPr lang="ar-SA" sz="2000" dirty="0"/>
              <a:t>عن إبداء الرأي</a:t>
            </a:r>
          </a:p>
        </p:txBody>
      </p:sp>
    </p:spTree>
    <p:extLst>
      <p:ext uri="{BB962C8B-B14F-4D97-AF65-F5344CB8AC3E}">
        <p14:creationId xmlns:p14="http://schemas.microsoft.com/office/powerpoint/2010/main" val="155913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/>
              <a:t>اولا : التقريرالخالي من التحفظات</a:t>
            </a:r>
            <a:br>
              <a:rPr lang="ar-SA" sz="4400" dirty="0" smtClean="0"/>
            </a:br>
            <a:r>
              <a:rPr lang="en-US" sz="4400" b="1" dirty="0">
                <a:effectLst/>
              </a:rPr>
              <a:t>Unqualified report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يطلق </a:t>
            </a:r>
            <a:r>
              <a:rPr lang="ar-SA" dirty="0"/>
              <a:t>عليه </a:t>
            </a:r>
            <a:r>
              <a:rPr lang="ar-SA" dirty="0" smtClean="0"/>
              <a:t>التقرير </a:t>
            </a:r>
            <a:r>
              <a:rPr lang="ar-SA" dirty="0"/>
              <a:t>النظيف أو الرأي غير المقيد أو </a:t>
            </a:r>
            <a:r>
              <a:rPr lang="ar-SA" dirty="0" smtClean="0"/>
              <a:t>الإيجابي</a:t>
            </a:r>
            <a:endParaRPr lang="ar-SA" dirty="0"/>
          </a:p>
          <a:p>
            <a:r>
              <a:rPr lang="ar-SA" dirty="0" smtClean="0"/>
              <a:t>من </a:t>
            </a:r>
            <a:r>
              <a:rPr lang="ar-SA" dirty="0"/>
              <a:t>أكثر أنواع التقارير </a:t>
            </a:r>
            <a:r>
              <a:rPr lang="ar-SA" dirty="0" smtClean="0"/>
              <a:t>انتشارا حيث يتم اصداره في 90% من حالات تقرير المراجعه</a:t>
            </a:r>
          </a:p>
          <a:p>
            <a:r>
              <a:rPr lang="ar-SA" dirty="0" smtClean="0"/>
              <a:t>شروط اصدار التقرير النظيف القياسي :</a:t>
            </a:r>
          </a:p>
          <a:p>
            <a:pPr marL="788670" lvl="1" indent="-514350">
              <a:buFont typeface="+mj-lt"/>
              <a:buAutoNum type="arabicPeriod"/>
            </a:pPr>
            <a:r>
              <a:rPr lang="ar-SA" sz="1800" dirty="0" smtClean="0"/>
              <a:t>ان تكون كافة القوائم التالية  (قائمة </a:t>
            </a:r>
            <a:r>
              <a:rPr lang="ar-SA" sz="1800" dirty="0"/>
              <a:t>الدخل,قائمة المركز المالي,قائمة </a:t>
            </a:r>
            <a:r>
              <a:rPr lang="ar-SA" sz="1800" dirty="0" smtClean="0"/>
              <a:t>الأرباح المحتجزة,قائمة </a:t>
            </a:r>
            <a:r>
              <a:rPr lang="ar-SA" sz="1800" dirty="0"/>
              <a:t>التدفقات </a:t>
            </a:r>
            <a:r>
              <a:rPr lang="ar-SA" sz="1800" dirty="0" smtClean="0"/>
              <a:t>النقديه) من ضمن القوائم المالية. </a:t>
            </a:r>
            <a:endParaRPr lang="ar-SA" sz="1800" dirty="0"/>
          </a:p>
          <a:p>
            <a:pPr marL="788670" lvl="1" indent="-514350">
              <a:buFont typeface="+mj-lt"/>
              <a:buAutoNum type="arabicPeriod"/>
            </a:pPr>
            <a:r>
              <a:rPr lang="ar-SA" sz="1800" dirty="0" smtClean="0"/>
              <a:t>إتباع </a:t>
            </a:r>
            <a:r>
              <a:rPr lang="ar-SA" sz="1800" dirty="0"/>
              <a:t>المعايير العامة </a:t>
            </a:r>
            <a:r>
              <a:rPr lang="ar-SA" sz="1800" dirty="0" smtClean="0"/>
              <a:t>الثلاثة </a:t>
            </a:r>
            <a:r>
              <a:rPr lang="ar-SA" sz="1800" dirty="0"/>
              <a:t>بكافة جوانب عملية المراجعة </a:t>
            </a:r>
          </a:p>
          <a:p>
            <a:pPr marL="788670" lvl="1" indent="-514350">
              <a:buFont typeface="+mj-lt"/>
              <a:buAutoNum type="arabicPeriod"/>
            </a:pPr>
            <a:r>
              <a:rPr lang="ar-SA" sz="1800" dirty="0" smtClean="0"/>
              <a:t>جمع </a:t>
            </a:r>
            <a:r>
              <a:rPr lang="ar-SA" sz="1800" dirty="0"/>
              <a:t>الأدلة الكافية وقيام المراجع بأداء المراجعة على النحو الذي </a:t>
            </a:r>
            <a:r>
              <a:rPr lang="ar-SA" sz="1800" dirty="0" smtClean="0"/>
              <a:t>يمكنه من </a:t>
            </a:r>
            <a:r>
              <a:rPr lang="ar-SA" sz="1800" dirty="0"/>
              <a:t>الإشارة إلى أنه قد تم الالتزام بمعايير العمل الميداني </a:t>
            </a:r>
            <a:r>
              <a:rPr lang="ar-SA" sz="1800" dirty="0" smtClean="0"/>
              <a:t>الثلاثة</a:t>
            </a:r>
          </a:p>
          <a:p>
            <a:pPr marL="788670" lvl="1" indent="-514350">
              <a:buFont typeface="+mj-lt"/>
              <a:buAutoNum type="arabicPeriod"/>
            </a:pPr>
            <a:r>
              <a:rPr lang="ar-SA" sz="1800" dirty="0"/>
              <a:t>تم إعداد القوائم المالية بما يتفق مع مبادئ المحاسبة </a:t>
            </a:r>
            <a:r>
              <a:rPr lang="ar-SA" sz="1800" dirty="0" smtClean="0"/>
              <a:t>المتعارف عليها,ويعني </a:t>
            </a:r>
            <a:r>
              <a:rPr lang="ar-SA" sz="1800" dirty="0"/>
              <a:t>ذلك أن يكون هناك </a:t>
            </a:r>
            <a:r>
              <a:rPr lang="ar-SA" sz="1800" dirty="0" smtClean="0"/>
              <a:t>قدر </a:t>
            </a:r>
            <a:r>
              <a:rPr lang="ar-SA" sz="1800" dirty="0"/>
              <a:t>من الإفصاح الكافي </a:t>
            </a:r>
            <a:r>
              <a:rPr lang="ar-SA" sz="1800" dirty="0" smtClean="0"/>
              <a:t>في الملحظات </a:t>
            </a:r>
            <a:r>
              <a:rPr lang="ar-SA" sz="1800" dirty="0"/>
              <a:t>المرفقة وباقي جوانب القوائم </a:t>
            </a:r>
            <a:r>
              <a:rPr lang="ar-SA" sz="1800" dirty="0" smtClean="0"/>
              <a:t>المالية</a:t>
            </a:r>
            <a:endParaRPr lang="ar-SA" sz="1800" dirty="0"/>
          </a:p>
          <a:p>
            <a:pPr marL="731520" lvl="1" indent="-457200">
              <a:buFont typeface="+mj-lt"/>
              <a:buAutoNum type="arabicPeriod"/>
            </a:pPr>
            <a:r>
              <a:rPr lang="ar-SA" sz="1800" dirty="0" smtClean="0"/>
              <a:t>عدم </a:t>
            </a:r>
            <a:r>
              <a:rPr lang="ar-SA" sz="1800" dirty="0"/>
              <a:t>وجود حالات تستدعي إضافة </a:t>
            </a:r>
            <a:r>
              <a:rPr lang="ar-SA" sz="1800" dirty="0" smtClean="0"/>
              <a:t>فقرات </a:t>
            </a:r>
            <a:r>
              <a:rPr lang="ar-SA" sz="1800" dirty="0"/>
              <a:t>تفسيرية أو تعديل بلغة </a:t>
            </a:r>
            <a:r>
              <a:rPr lang="ar-SA" sz="1800" dirty="0" smtClean="0"/>
              <a:t>التقرير</a:t>
            </a:r>
          </a:p>
        </p:txBody>
      </p:sp>
    </p:spTree>
    <p:extLst>
      <p:ext uri="{BB962C8B-B14F-4D97-AF65-F5344CB8AC3E}">
        <p14:creationId xmlns:p14="http://schemas.microsoft.com/office/powerpoint/2010/main" val="249885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b="1" dirty="0" smtClean="0"/>
              <a:t> مثال عن التقرير </a:t>
            </a:r>
            <a:r>
              <a:rPr lang="ar-SA" sz="3200" b="1" dirty="0"/>
              <a:t>النظيف </a:t>
            </a:r>
            <a:r>
              <a:rPr lang="ar-SA" sz="3200" b="1" dirty="0" smtClean="0"/>
              <a:t>القياسي</a:t>
            </a:r>
            <a:r>
              <a:rPr lang="ar-SA" sz="3200" b="1" dirty="0"/>
              <a:t/>
            </a:r>
            <a:br>
              <a:rPr lang="ar-SA" sz="3200" b="1" dirty="0"/>
            </a:br>
            <a:endParaRPr lang="ar-SA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49694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3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 </a:t>
            </a:r>
            <a:r>
              <a:rPr lang="ar-SA" sz="4800" dirty="0"/>
              <a:t>التقريرالخالي من </a:t>
            </a:r>
            <a:r>
              <a:rPr lang="ar-SA" sz="4800" dirty="0" smtClean="0"/>
              <a:t>التحفظات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اجزاء التقرير النظيف القياسي :</a:t>
            </a:r>
          </a:p>
          <a:p>
            <a:pPr marL="1051560" lvl="2" indent="-457200">
              <a:buFont typeface="+mj-lt"/>
              <a:buAutoNum type="arabicPeriod"/>
            </a:pPr>
            <a:r>
              <a:rPr lang="ar-SA" sz="1800" u="sng" dirty="0" smtClean="0"/>
              <a:t>اسم التقرير :</a:t>
            </a:r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يحتوي على لفظ محايد حتى يشعر المستخدمين ان المراجعه قد تم القيام بها على نحو غير متحيز </a:t>
            </a:r>
          </a:p>
          <a:p>
            <a:pPr marL="1051560" lvl="2" indent="-457200">
              <a:buFont typeface="+mj-lt"/>
              <a:buAutoNum type="arabicPeriod"/>
            </a:pPr>
            <a:r>
              <a:rPr lang="ar-SA" sz="1800" u="sng" dirty="0" smtClean="0"/>
              <a:t>المخاطبون :</a:t>
            </a:r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مساهمين او مجلس ادارة </a:t>
            </a:r>
          </a:p>
          <a:p>
            <a:pPr marL="1051560" lvl="2" indent="-457200">
              <a:buFont typeface="+mj-lt"/>
              <a:buAutoNum type="arabicPeriod"/>
            </a:pPr>
            <a:r>
              <a:rPr lang="ar-SA" sz="1800" u="sng" dirty="0" smtClean="0"/>
              <a:t>فقرة المقدمة :  </a:t>
            </a:r>
            <a:r>
              <a:rPr lang="ar-SA" sz="1800" dirty="0" smtClean="0"/>
              <a:t> تحقق 3 أمور </a:t>
            </a:r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 </a:t>
            </a:r>
            <a:r>
              <a:rPr lang="ar-SA" sz="1800" dirty="0"/>
              <a:t>الإشارة </a:t>
            </a:r>
            <a:r>
              <a:rPr lang="ar-SA" sz="1800" dirty="0" smtClean="0"/>
              <a:t>الى قيام </a:t>
            </a:r>
            <a:r>
              <a:rPr lang="ar-SA" sz="1800" dirty="0"/>
              <a:t>منشأة المحاسبة بأداء </a:t>
            </a:r>
            <a:r>
              <a:rPr lang="ar-SA" sz="1800" dirty="0" smtClean="0"/>
              <a:t>المراجعة بهدف تمييز </a:t>
            </a:r>
            <a:r>
              <a:rPr lang="ar-SA" sz="1800" dirty="0"/>
              <a:t>التقرير عن تقارير الإعداد </a:t>
            </a:r>
            <a:r>
              <a:rPr lang="ar-SA" sz="1800" dirty="0" smtClean="0"/>
              <a:t>والفحص</a:t>
            </a:r>
            <a:endParaRPr lang="ar-SA" sz="1800" dirty="0"/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 </a:t>
            </a:r>
            <a:r>
              <a:rPr lang="ar-SA" sz="1800" dirty="0"/>
              <a:t>توضيح أنواع القوائم المالية التي تم مراجعتها وتواريخ إعداد تلك القوائم </a:t>
            </a:r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الإشارة </a:t>
            </a:r>
            <a:r>
              <a:rPr lang="ar-SA" sz="1800" dirty="0"/>
              <a:t>أن إعداد القوائم المالية هو مسئولية الإدارة </a:t>
            </a:r>
            <a:r>
              <a:rPr lang="ar-SA" sz="1800" dirty="0" smtClean="0"/>
              <a:t>( و بالتالي اختيار المبادئ المحاسبية) وأن </a:t>
            </a:r>
            <a:r>
              <a:rPr lang="ar-SA" sz="1800" dirty="0"/>
              <a:t>مسئولية </a:t>
            </a:r>
            <a:r>
              <a:rPr lang="ar-SA" sz="1800" dirty="0" smtClean="0"/>
              <a:t>المراجع تنحصر </a:t>
            </a:r>
            <a:r>
              <a:rPr lang="ar-SA" sz="1800" dirty="0"/>
              <a:t>في إبداء الرأي في هذه القوائم بناء على عملية المراجعة التي قام بها</a:t>
            </a:r>
            <a:endParaRPr lang="ar-SA" sz="1800" u="sng" dirty="0" smtClean="0"/>
          </a:p>
          <a:p>
            <a:pPr marL="1051560" lvl="2" indent="-45720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79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ar-SA" sz="4800" dirty="0" smtClean="0"/>
              <a:t>التقريرالخالي </a:t>
            </a:r>
            <a:r>
              <a:rPr lang="ar-SA" sz="4800" dirty="0"/>
              <a:t>من التحفظات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 marL="1051560" lvl="2" indent="-457200">
              <a:buFont typeface="+mj-lt"/>
              <a:buAutoNum type="arabicPeriod" startAt="4"/>
            </a:pPr>
            <a:r>
              <a:rPr lang="ar-SA" sz="1800" u="sng" dirty="0" smtClean="0"/>
              <a:t>فقره المجال </a:t>
            </a:r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توضح أن عملية المراجعة قد تمت وفقا لمعايير المراجعة المتعارف عليها </a:t>
            </a:r>
            <a:r>
              <a:rPr lang="en-US" sz="1800" dirty="0" smtClean="0"/>
              <a:t>GAAS</a:t>
            </a:r>
            <a:endParaRPr lang="ar-SA" sz="1800" dirty="0" smtClean="0"/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تشمل ثلاث مصطلحات مهمه :</a:t>
            </a:r>
          </a:p>
          <a:p>
            <a:pPr lvl="4">
              <a:buFont typeface="Arial" pitchFamily="34" charset="0"/>
              <a:buChar char="•"/>
            </a:pPr>
            <a:r>
              <a:rPr lang="ar-SA" sz="1800" dirty="0" smtClean="0"/>
              <a:t>تأكيد مناسب </a:t>
            </a:r>
          </a:p>
          <a:p>
            <a:pPr lvl="4">
              <a:buFont typeface="Arial" pitchFamily="34" charset="0"/>
              <a:buChar char="•"/>
            </a:pPr>
            <a:r>
              <a:rPr lang="ar-SA" sz="1800" dirty="0" smtClean="0"/>
              <a:t>الاهمية النسبية </a:t>
            </a:r>
          </a:p>
          <a:p>
            <a:pPr lvl="4">
              <a:buFont typeface="Arial" pitchFamily="34" charset="0"/>
              <a:buChar char="•"/>
            </a:pPr>
            <a:r>
              <a:rPr lang="ar-SA" sz="1800" dirty="0" smtClean="0"/>
              <a:t>الاساس الاختباري </a:t>
            </a:r>
          </a:p>
          <a:p>
            <a:pPr marL="1051560" lvl="2" indent="-457200">
              <a:buFont typeface="+mj-lt"/>
              <a:buAutoNum type="arabicPeriod" startAt="4"/>
            </a:pPr>
            <a:r>
              <a:rPr lang="ar-SA" sz="1800" u="sng" dirty="0" smtClean="0"/>
              <a:t>فقرة </a:t>
            </a:r>
            <a:r>
              <a:rPr lang="ar-SA" sz="1800" u="sng" dirty="0"/>
              <a:t>الرأي </a:t>
            </a:r>
            <a:endParaRPr lang="ar-SA" sz="1800" u="sng" dirty="0" smtClean="0"/>
          </a:p>
          <a:p>
            <a:pPr lvl="3">
              <a:buFont typeface="Arial" pitchFamily="34" charset="0"/>
              <a:buChar char="•"/>
            </a:pPr>
            <a:r>
              <a:rPr lang="ar-SA" sz="1800" dirty="0" smtClean="0"/>
              <a:t>فيها يتم عرض النتائج </a:t>
            </a:r>
            <a:r>
              <a:rPr lang="ar-SA" sz="1800" dirty="0"/>
              <a:t>التي توصل إليها المراجع </a:t>
            </a:r>
            <a:endParaRPr lang="ar-SA" sz="1800" dirty="0" smtClean="0"/>
          </a:p>
          <a:p>
            <a:pPr marL="1611630" lvl="4" indent="-285750"/>
            <a:r>
              <a:rPr lang="ar-SA" sz="1800" dirty="0" smtClean="0"/>
              <a:t>تبدأ </a:t>
            </a:r>
            <a:r>
              <a:rPr lang="ar-SA" sz="1800" dirty="0"/>
              <a:t>فقرة الرأي بعبارة </a:t>
            </a:r>
            <a:r>
              <a:rPr lang="ar-SA" sz="1800" dirty="0" smtClean="0"/>
              <a:t>(وفي </a:t>
            </a:r>
            <a:r>
              <a:rPr lang="ar-SA" sz="1800" dirty="0"/>
              <a:t>رأينا </a:t>
            </a:r>
            <a:r>
              <a:rPr lang="ar-SA" sz="1800" dirty="0" smtClean="0"/>
              <a:t>أن القوائم </a:t>
            </a:r>
            <a:r>
              <a:rPr lang="ar-SA" sz="1800" dirty="0"/>
              <a:t>المالية المذكورة </a:t>
            </a:r>
            <a:r>
              <a:rPr lang="ar-SA" sz="1800" dirty="0" smtClean="0"/>
              <a:t>أعلاه </a:t>
            </a:r>
            <a:r>
              <a:rPr lang="ar-SA" sz="1800" dirty="0"/>
              <a:t>ككل تظهر أو تعبر </a:t>
            </a:r>
            <a:r>
              <a:rPr lang="ar-SA" sz="1800" dirty="0" smtClean="0"/>
              <a:t>بعدالة ..) </a:t>
            </a:r>
            <a:endParaRPr lang="ar-SA" sz="1800" u="sng" dirty="0"/>
          </a:p>
          <a:p>
            <a:pPr marL="937260" lvl="2" indent="-342900">
              <a:buFont typeface="+mj-lt"/>
              <a:buAutoNum type="arabicPeriod" startAt="4"/>
            </a:pPr>
            <a:r>
              <a:rPr lang="ar-SA" sz="1800" u="sng" dirty="0" smtClean="0"/>
              <a:t>اسم </a:t>
            </a:r>
            <a:r>
              <a:rPr lang="ar-SA" sz="1800" u="sng" dirty="0"/>
              <a:t>منشأة المحاسبة </a:t>
            </a:r>
          </a:p>
          <a:p>
            <a:pPr marL="1051560" lvl="2" indent="-457200">
              <a:buFont typeface="+mj-lt"/>
              <a:buAutoNum type="arabicPeriod" startAt="4"/>
            </a:pPr>
            <a:r>
              <a:rPr lang="ar-SA" sz="1800" u="sng" dirty="0"/>
              <a:t>تاريخ تقرير </a:t>
            </a:r>
            <a:r>
              <a:rPr lang="ar-SA" sz="1800" u="sng" dirty="0" smtClean="0"/>
              <a:t>المراجعه</a:t>
            </a:r>
          </a:p>
          <a:p>
            <a:pPr lvl="2">
              <a:buFont typeface="Arial" pitchFamily="34" charset="0"/>
              <a:buChar char="•"/>
            </a:pPr>
            <a:r>
              <a:rPr lang="ar-SA" sz="1800" dirty="0" smtClean="0"/>
              <a:t>هو تاريخ اكمال أعمال </a:t>
            </a:r>
            <a:r>
              <a:rPr lang="ar-SA" sz="1800" dirty="0"/>
              <a:t>المراجعة </a:t>
            </a:r>
            <a:r>
              <a:rPr lang="ar-SA" sz="1800" dirty="0" smtClean="0"/>
              <a:t>الأساسيه الميدانية </a:t>
            </a:r>
          </a:p>
          <a:p>
            <a:pPr lvl="2">
              <a:buFont typeface="Arial" pitchFamily="34" charset="0"/>
              <a:buChar char="•"/>
            </a:pPr>
            <a:r>
              <a:rPr lang="ar-SA" sz="1800" dirty="0" smtClean="0"/>
              <a:t>يمثل اليوم الاخير لمسئولية </a:t>
            </a:r>
            <a:r>
              <a:rPr lang="ar-SA" sz="1800" dirty="0"/>
              <a:t>المراجع .فالأحداث التي تقع بعد هذا التاريخ لا تقع </a:t>
            </a:r>
            <a:r>
              <a:rPr lang="ar-SA" sz="1800" dirty="0" smtClean="0"/>
              <a:t>تحت مسئولية المراجع</a:t>
            </a:r>
            <a:endParaRPr lang="ar-SA" sz="1800" u="sng" dirty="0"/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070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9279</TotalTime>
  <Words>1549</Words>
  <Application>Microsoft Office PowerPoint</Application>
  <PresentationFormat>On-screen Show (4:3)</PresentationFormat>
  <Paragraphs>195</Paragraphs>
  <Slides>25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Executive</vt:lpstr>
      <vt:lpstr>تقارير المراجعة على القوائم المالية</vt:lpstr>
      <vt:lpstr>الاجندة </vt:lpstr>
      <vt:lpstr>تقرير المراجع </vt:lpstr>
      <vt:lpstr>معايير المراجعه الخاصه بالتقرير Standards of Reporting </vt:lpstr>
      <vt:lpstr>أنواع التقارير </vt:lpstr>
      <vt:lpstr>اولا : التقريرالخالي من التحفظات Unqualified report </vt:lpstr>
      <vt:lpstr> مثال عن التقرير النظيف القياسي </vt:lpstr>
      <vt:lpstr> التقريرالخالي من التحفظات</vt:lpstr>
      <vt:lpstr>التقريرالخالي من التحفظات</vt:lpstr>
      <vt:lpstr>التقريرالخالي من التحفظات</vt:lpstr>
      <vt:lpstr>التقريرالخالي من التحفظات</vt:lpstr>
      <vt:lpstr>التقريرالخالي من التحفظات</vt:lpstr>
      <vt:lpstr>التقريرالخالي من التحفظات</vt:lpstr>
      <vt:lpstr>الاهمية النسبية</vt:lpstr>
      <vt:lpstr>الاهمية النسبية</vt:lpstr>
      <vt:lpstr>ثانيا : التقرير المقيد </vt:lpstr>
      <vt:lpstr>مثال على التقرير المقيد  </vt:lpstr>
      <vt:lpstr>ثالثا : التقرير السلبي  </vt:lpstr>
      <vt:lpstr>التقرير السلبي </vt:lpstr>
      <vt:lpstr>رابعا :الامتناع عن ابداء الرأي</vt:lpstr>
      <vt:lpstr>الامتناع عن ابداء الرأي</vt:lpstr>
      <vt:lpstr>الامتناع عن ابداء الرأي</vt:lpstr>
      <vt:lpstr>خطوات الوصول الى تقرير المراجعه </vt:lpstr>
      <vt:lpstr>HW1</vt:lpstr>
      <vt:lpstr>المصادر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تقرير المراجع</dc:title>
  <dc:creator>kayan albalawi</dc:creator>
  <cp:lastModifiedBy>kayan albalawi</cp:lastModifiedBy>
  <cp:revision>178</cp:revision>
  <dcterms:created xsi:type="dcterms:W3CDTF">2013-09-04T15:37:14Z</dcterms:created>
  <dcterms:modified xsi:type="dcterms:W3CDTF">2014-09-19T21:46:26Z</dcterms:modified>
</cp:coreProperties>
</file>