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2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33FB335-7E44-40A7-99A5-F1C010225776}" type="datetimeFigureOut">
              <a:rPr lang="en-US" smtClean="0"/>
              <a:pPr/>
              <a:t>4‏/10‏/15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352D162-B078-4F2C-A9BC-725D3EEA06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ar-sa" dirty="0" smtClean="0"/>
              <a:t> الفصل الرابع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r>
              <a:rPr lang="x-none" dirty="0" smtClean="0"/>
              <a:t>تسوية الحسابات وإقفالها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 اثر التسويات على ورقة العمل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x-none" dirty="0" smtClean="0"/>
              <a:t>مثال </a:t>
            </a:r>
            <a:r>
              <a:rPr lang="x-none" dirty="0" err="1" smtClean="0"/>
              <a:t>ص</a:t>
            </a:r>
            <a:r>
              <a:rPr lang="x-none" dirty="0" smtClean="0"/>
              <a:t> 179</a:t>
            </a:r>
          </a:p>
          <a:p>
            <a:pPr marL="0" indent="0" algn="r" rtl="1">
              <a:buNone/>
            </a:pPr>
            <a:r>
              <a:rPr lang="x-none" dirty="0" smtClean="0"/>
              <a:t>تنقل أرصدة ميزان المراجعة في خانتيهما الخاصتين في ورقة العمل (العمود 2 و3)</a:t>
            </a:r>
          </a:p>
          <a:p>
            <a:pPr marL="0" indent="0" algn="r" rtl="1">
              <a:buNone/>
            </a:pPr>
            <a:r>
              <a:rPr lang="x-none" dirty="0" smtClean="0"/>
              <a:t>تعمل التسويات اللازمة لتحديد المبالغ الواجب ظهورها في القوائم المالية (العمود 3و5)</a:t>
            </a:r>
          </a:p>
          <a:p>
            <a:pPr marL="0" indent="0" algn="r" rtl="1">
              <a:buNone/>
            </a:pPr>
            <a:r>
              <a:rPr lang="x-none" dirty="0" smtClean="0"/>
              <a:t>تعدل المبالغ بحيث إذا كان مدين والتسوية مدينه تجمع وتوضع مدينه أما إذا كانت دائنة ومدينه فإنها تطرح ويوضع المبلغ خانة الأكبر </a:t>
            </a:r>
          </a:p>
          <a:p>
            <a:pPr marL="514350" indent="-514350" algn="r" rtl="1">
              <a:buNone/>
            </a:pPr>
            <a:r>
              <a:rPr lang="x-none" dirty="0" smtClean="0"/>
              <a:t>إذا لم يكن هناك رقم في التسويات مقابل العنصر فانه يوضع مباشره في نفس الخانة من غير تعديل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/>
              <a:t> اثر التسويات على ورقة العمل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x-none" dirty="0" smtClean="0"/>
              <a:t>يتم نقل عناصر قائمة </a:t>
            </a:r>
            <a:r>
              <a:rPr lang="x-none" dirty="0" smtClean="0"/>
              <a:t>الدخل </a:t>
            </a:r>
            <a:r>
              <a:rPr lang="x-none" dirty="0" smtClean="0"/>
              <a:t>(المصروفات والإيرادات ) إلى العمود9 و10</a:t>
            </a:r>
          </a:p>
          <a:p>
            <a:pPr marL="0" indent="0" algn="r" rtl="1">
              <a:buNone/>
            </a:pPr>
            <a:r>
              <a:rPr lang="x-none" dirty="0" smtClean="0"/>
              <a:t>يتم نقل عناصر قائمة المركز المالي (الأصول والمصروفات والخصوم )إلى العمود 11 و12</a:t>
            </a:r>
          </a:p>
          <a:p>
            <a:pPr marL="0" indent="0" algn="r" rtl="1">
              <a:buNone/>
            </a:pPr>
            <a:r>
              <a:rPr lang="x-none" dirty="0" smtClean="0"/>
              <a:t>الفرق بين الإيرادات والمصروفات يسجل ربح في حالة الإيرادات اكبر ويسجل في الجانب المدين في قائمة الدخل والجانب الدائن في قائمة المركز المالي والخسارة عكس ذلك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 قفل الحسابات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x-none" dirty="0" smtClean="0"/>
              <a:t>الحسابات نوعين بشكل عام </a:t>
            </a:r>
          </a:p>
          <a:p>
            <a:pPr marL="0" indent="0" algn="r" rtl="1">
              <a:buNone/>
            </a:pPr>
            <a:r>
              <a:rPr lang="x-none" dirty="0" smtClean="0"/>
              <a:t>الحسابات الحقيقة:</a:t>
            </a:r>
          </a:p>
          <a:p>
            <a:pPr marL="514350" indent="-514350" algn="r" rtl="1">
              <a:buNone/>
            </a:pPr>
            <a:r>
              <a:rPr lang="x-none" dirty="0" smtClean="0"/>
              <a:t>هي التي لا تقفل لكن نقوم بتدويرها فقط</a:t>
            </a:r>
          </a:p>
          <a:p>
            <a:pPr marL="0" indent="0" algn="r" rtl="1">
              <a:buNone/>
            </a:pPr>
            <a:r>
              <a:rPr lang="x-none" dirty="0" smtClean="0"/>
              <a:t>الحسابات الاسمية (إيراديه) :</a:t>
            </a:r>
          </a:p>
          <a:p>
            <a:pPr marL="514350" indent="-514350" algn="r" rtl="1">
              <a:buNone/>
            </a:pPr>
            <a:r>
              <a:rPr lang="x-none" dirty="0" smtClean="0"/>
              <a:t>هي التي تقفل وذلك طبقا لمبدأ الفترة المحاسبية وتقفل في حساب المتاجرة أرباح وخسائر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1"/>
            <a:r>
              <a:rPr lang="ar-sa" dirty="0" smtClean="0"/>
              <a:t> ميزان </a:t>
            </a:r>
            <a:r>
              <a:rPr lang="ar-sa" dirty="0"/>
              <a:t>المراجعة لأرصدة ما بعد الإقفال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 </a:t>
            </a:r>
            <a:r>
              <a:rPr lang="x-none" dirty="0" smtClean="0"/>
              <a:t>مقدمة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x-none" dirty="0" smtClean="0"/>
              <a:t>هل الأرصدة الظاهرة في الأستاذ العام هي الأرصدة النهائية؟</a:t>
            </a:r>
          </a:p>
          <a:p>
            <a:pPr algn="r" rtl="1">
              <a:buNone/>
            </a:pPr>
            <a:endParaRPr lang="x-none" dirty="0" smtClean="0"/>
          </a:p>
          <a:p>
            <a:pPr algn="r" rtl="1">
              <a:buNone/>
            </a:pPr>
            <a:r>
              <a:rPr lang="x-none" dirty="0" smtClean="0"/>
              <a:t>لا فلا بد من عمل تسويات للوصول للرصيد الحقيقي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1"/>
            <a:r>
              <a:rPr lang="ar-sa" dirty="0" smtClean="0"/>
              <a:t> لماذا نحتاج إلى عمل تسويات بعض الحسابات؟</a:t>
            </a:r>
            <a:r>
              <a:rPr lang="ar-sa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071678"/>
            <a:ext cx="7572428" cy="4525963"/>
          </a:xfrm>
        </p:spPr>
        <p:txBody>
          <a:bodyPr/>
          <a:lstStyle/>
          <a:p>
            <a:pPr algn="r" rtl="1">
              <a:buNone/>
            </a:pPr>
            <a:r>
              <a:rPr lang="x-none" dirty="0" smtClean="0"/>
              <a:t>1- طبقا لمفهوم الفترة المحاسبية (سواء سنه مالية أو ميلادية أو غير ذلك)</a:t>
            </a:r>
          </a:p>
          <a:p>
            <a:pPr algn="r" rtl="1">
              <a:buNone/>
            </a:pPr>
            <a:r>
              <a:rPr lang="x-none" dirty="0" smtClean="0"/>
              <a:t>2-طبقا لمفهوم المقابلة</a:t>
            </a:r>
          </a:p>
          <a:p>
            <a:pPr algn="r" rtl="1">
              <a:buNone/>
            </a:pPr>
            <a:r>
              <a:rPr lang="x-none" dirty="0" smtClean="0"/>
              <a:t>اللذان يحكمان إعداد القوائم المالية</a:t>
            </a:r>
          </a:p>
          <a:p>
            <a:pPr algn="r" rtl="1">
              <a:buNone/>
            </a:pPr>
            <a:r>
              <a:rPr lang="x-none" dirty="0" smtClean="0"/>
              <a:t>لهذين السببين تتم التسويات التي تقتضي السعي لتحديد إيرادات ومصروفات المنشاة خلال الفترة (نتيجة أعمالها ومركزها المالي)</a:t>
            </a:r>
          </a:p>
          <a:p>
            <a:pPr>
              <a:buNone/>
            </a:pPr>
            <a:r>
              <a:rPr lang="x-none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 </a:t>
            </a:r>
            <a:r>
              <a:rPr lang="x-none" dirty="0" smtClean="0"/>
              <a:t>أنوا</a:t>
            </a:r>
            <a:r>
              <a:rPr lang="ar-sa" dirty="0" smtClean="0"/>
              <a:t>ع التسويات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072066" y="2000240"/>
            <a:ext cx="3286148" cy="12144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sz="3600" dirty="0" smtClean="0"/>
              <a:t>الإيرادات</a:t>
            </a:r>
            <a:endParaRPr lang="en-US" sz="3600" dirty="0"/>
          </a:p>
        </p:txBody>
      </p:sp>
      <p:sp>
        <p:nvSpPr>
          <p:cNvPr id="5" name="Rectangle 4"/>
          <p:cNvSpPr/>
          <p:nvPr/>
        </p:nvSpPr>
        <p:spPr>
          <a:xfrm>
            <a:off x="1000100" y="2000240"/>
            <a:ext cx="3286148" cy="121444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sz="2800" dirty="0" smtClean="0"/>
              <a:t>المصروفات</a:t>
            </a:r>
            <a:endParaRPr lang="en-US" sz="2800" dirty="0"/>
          </a:p>
        </p:txBody>
      </p:sp>
      <p:sp>
        <p:nvSpPr>
          <p:cNvPr id="6" name="Oval 5"/>
          <p:cNvSpPr/>
          <p:nvPr/>
        </p:nvSpPr>
        <p:spPr>
          <a:xfrm>
            <a:off x="2571736" y="4000504"/>
            <a:ext cx="1928826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dirty="0" smtClean="0"/>
              <a:t>المقدمة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000892" y="3857628"/>
            <a:ext cx="1928826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dirty="0" smtClean="0"/>
              <a:t>المقدمة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00034" y="4000504"/>
            <a:ext cx="1928826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dirty="0" smtClean="0"/>
              <a:t>المستحقة 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786314" y="3929066"/>
            <a:ext cx="1928826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x-none" dirty="0" smtClean="0"/>
              <a:t>المستحقة 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1500166" y="3286124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500298" y="3286124"/>
            <a:ext cx="490542" cy="419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5857884" y="3286124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6822297" y="3321843"/>
            <a:ext cx="490542" cy="419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  أولا: الايرادات المقدمة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buNone/>
            </a:pPr>
            <a:r>
              <a:rPr lang="x-none" dirty="0" smtClean="0"/>
              <a:t>هو ما تحصل عليه المنشاة ويخص فترة محاسبية قادمة </a:t>
            </a:r>
          </a:p>
          <a:p>
            <a:pPr algn="r" rtl="1">
              <a:buNone/>
            </a:pPr>
            <a:r>
              <a:rPr lang="x-none" dirty="0" smtClean="0"/>
              <a:t>مثال ص169 المعطيات: 1419/11/1 هـ ,إيجار مدة سنه ,المبلغ لمدة السنة 240000 ريال ,دفع منها 6 أشهر مقدما (1200000 ريال)</a:t>
            </a:r>
          </a:p>
          <a:p>
            <a:pPr algn="r" rtl="1">
              <a:buNone/>
            </a:pPr>
            <a:r>
              <a:rPr lang="x-none" dirty="0" smtClean="0"/>
              <a:t>الحل: </a:t>
            </a:r>
          </a:p>
          <a:p>
            <a:pPr algn="r" rtl="1">
              <a:buNone/>
            </a:pPr>
            <a:r>
              <a:rPr lang="x-none" dirty="0" smtClean="0"/>
              <a:t>30/12                        30/11                    1/11  </a:t>
            </a:r>
          </a:p>
          <a:p>
            <a:pPr algn="r" rtl="1">
              <a:buNone/>
            </a:pPr>
            <a:r>
              <a:rPr lang="x-none" dirty="0" smtClean="0"/>
              <a:t> 3                                      2                     1   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428728" y="4500570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500562" y="4429132"/>
            <a:ext cx="221457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/>
              <a:t> </a:t>
            </a:r>
            <a:r>
              <a:rPr lang="ar-sa" dirty="0" smtClean="0"/>
              <a:t>تابع الحل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x-none" dirty="0" smtClean="0"/>
              <a:t>مبلغ الإيرادات الذي يخص الفترة=1200000/6=</a:t>
            </a:r>
          </a:p>
          <a:p>
            <a:pPr algn="r" rtl="1">
              <a:buNone/>
            </a:pPr>
            <a:r>
              <a:rPr lang="x-none" dirty="0" smtClean="0"/>
              <a:t>2 = 400000</a:t>
            </a:r>
            <a:r>
              <a:rPr lang="en-US" dirty="0" smtClean="0"/>
              <a:t>X</a:t>
            </a:r>
            <a:r>
              <a:rPr lang="x-none" dirty="0" smtClean="0"/>
              <a:t>200000</a:t>
            </a:r>
          </a:p>
          <a:p>
            <a:pPr algn="r" rtl="1">
              <a:buNone/>
            </a:pPr>
            <a:r>
              <a:rPr lang="x-none" dirty="0" smtClean="0"/>
              <a:t>القيود:</a:t>
            </a:r>
          </a:p>
          <a:p>
            <a:pPr algn="r" rtl="1">
              <a:buNone/>
            </a:pPr>
            <a:r>
              <a:rPr lang="x-none" dirty="0" smtClean="0"/>
              <a:t>-الاستلام:</a:t>
            </a:r>
          </a:p>
          <a:p>
            <a:pPr algn="r" rtl="1">
              <a:buNone/>
            </a:pPr>
            <a:r>
              <a:rPr lang="x-none" dirty="0" smtClean="0"/>
              <a:t>  1200000 من </a:t>
            </a:r>
            <a:r>
              <a:rPr lang="x-none" dirty="0" err="1" smtClean="0"/>
              <a:t>حـ</a:t>
            </a:r>
            <a:r>
              <a:rPr lang="x-none" dirty="0" smtClean="0"/>
              <a:t>/البنك                </a:t>
            </a:r>
          </a:p>
          <a:p>
            <a:pPr algn="r" rtl="1">
              <a:buNone/>
            </a:pPr>
            <a:r>
              <a:rPr lang="x-none" dirty="0" smtClean="0"/>
              <a:t>1200000 إلى </a:t>
            </a:r>
            <a:r>
              <a:rPr lang="x-none" dirty="0" err="1" smtClean="0"/>
              <a:t>حـ</a:t>
            </a:r>
            <a:r>
              <a:rPr lang="x-none" dirty="0" smtClean="0"/>
              <a:t>/ إيراد إيجار مقدم</a:t>
            </a:r>
          </a:p>
          <a:p>
            <a:pPr algn="r" rtl="1">
              <a:buNone/>
            </a:pPr>
            <a:r>
              <a:rPr lang="x-none" dirty="0" smtClean="0"/>
              <a:t>-التسوية:</a:t>
            </a:r>
          </a:p>
          <a:p>
            <a:pPr algn="r" rtl="1">
              <a:buNone/>
            </a:pPr>
            <a:r>
              <a:rPr lang="x-none" dirty="0" smtClean="0"/>
              <a:t>400000 من </a:t>
            </a:r>
            <a:r>
              <a:rPr lang="x-none" dirty="0" err="1" smtClean="0"/>
              <a:t>حـ</a:t>
            </a:r>
            <a:r>
              <a:rPr lang="x-none" dirty="0" smtClean="0"/>
              <a:t>/ إيراد إيجار مقدم    </a:t>
            </a:r>
          </a:p>
          <a:p>
            <a:pPr algn="r" rtl="1">
              <a:buNone/>
            </a:pPr>
            <a:r>
              <a:rPr lang="x-none" dirty="0" smtClean="0"/>
              <a:t>400000 إلى </a:t>
            </a:r>
            <a:r>
              <a:rPr lang="x-none" dirty="0" err="1" smtClean="0"/>
              <a:t>حـ</a:t>
            </a:r>
            <a:r>
              <a:rPr lang="x-none" dirty="0" smtClean="0"/>
              <a:t>/ إيراد الإيجار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/>
              <a:t> </a:t>
            </a:r>
            <a:r>
              <a:rPr lang="ar-sa" dirty="0" smtClean="0"/>
              <a:t>ثانيا: الايرادات المستحقة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x-none" dirty="0" smtClean="0"/>
              <a:t>عكس الإيراد المقدم,فعند انتهاء السنة المالية فانه يندر أن تسجل جميع الإيرادات التي تخص السنة المالية</a:t>
            </a:r>
          </a:p>
          <a:p>
            <a:pPr algn="r" rtl="1"/>
            <a:r>
              <a:rPr lang="x-none" dirty="0" smtClean="0"/>
              <a:t>مثال </a:t>
            </a:r>
            <a:r>
              <a:rPr lang="x-none" dirty="0" err="1" smtClean="0"/>
              <a:t>ص</a:t>
            </a:r>
            <a:r>
              <a:rPr lang="x-none" dirty="0" smtClean="0"/>
              <a:t> 171 , المعطيات:</a:t>
            </a:r>
          </a:p>
          <a:p>
            <a:pPr algn="r" rtl="1">
              <a:buNone/>
            </a:pPr>
            <a:r>
              <a:rPr lang="x-none" dirty="0" smtClean="0"/>
              <a:t>1419/10/1 هـ ,إيراد الصيانة لمده سنه 1600000 ريال</a:t>
            </a:r>
          </a:p>
          <a:p>
            <a:pPr algn="r" rtl="1">
              <a:buNone/>
            </a:pPr>
            <a:r>
              <a:rPr lang="x-none" dirty="0" smtClean="0"/>
              <a:t>تستحق عند نهاية السنة </a:t>
            </a:r>
          </a:p>
          <a:p>
            <a:pPr algn="r" rtl="1">
              <a:buNone/>
            </a:pPr>
            <a:r>
              <a:rPr lang="x-none" dirty="0" smtClean="0"/>
              <a:t>المبلغ الذي يخص 1419 ثلاثة شهور</a:t>
            </a:r>
          </a:p>
          <a:p>
            <a:pPr algn="r" rtl="1">
              <a:buNone/>
            </a:pPr>
            <a:r>
              <a:rPr lang="x-none" dirty="0" smtClean="0"/>
              <a:t>الحل: ص171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/>
              <a:t> </a:t>
            </a:r>
            <a:r>
              <a:rPr lang="ar-sa" dirty="0" smtClean="0"/>
              <a:t>ثالثا: المصروفات المقدمة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x-none" dirty="0" smtClean="0"/>
              <a:t>هي التي قامت الشركة بصرفها فعلا أو التزمت </a:t>
            </a:r>
            <a:r>
              <a:rPr lang="x-none" dirty="0" err="1" smtClean="0"/>
              <a:t>بها</a:t>
            </a:r>
            <a:r>
              <a:rPr lang="x-none" dirty="0" smtClean="0"/>
              <a:t> في سنه مالية مقابل سلع أو خدمات سيتم الحصول عليها في سنه مالية أخرى ,مثال عام </a:t>
            </a:r>
            <a:r>
              <a:rPr lang="x-none" dirty="0" err="1" smtClean="0"/>
              <a:t>ص</a:t>
            </a:r>
            <a:r>
              <a:rPr lang="x-none" dirty="0" smtClean="0"/>
              <a:t> 172</a:t>
            </a:r>
          </a:p>
          <a:p>
            <a:pPr marL="0" indent="0" algn="r" rtl="1">
              <a:buNone/>
            </a:pPr>
            <a:r>
              <a:rPr lang="x-none" dirty="0" smtClean="0"/>
              <a:t>تعتبر </a:t>
            </a:r>
            <a:r>
              <a:rPr lang="x-none" dirty="0" smtClean="0"/>
              <a:t>اللوازم المكتبية أحد المصروفات المقدمة مثال </a:t>
            </a:r>
            <a:r>
              <a:rPr lang="x-none" dirty="0" smtClean="0"/>
              <a:t>ص174</a:t>
            </a:r>
          </a:p>
          <a:p>
            <a:pPr marL="0" indent="0" algn="r" rtl="1">
              <a:buNone/>
            </a:pPr>
            <a:r>
              <a:rPr lang="x-none" dirty="0" smtClean="0"/>
              <a:t>تعتبر </a:t>
            </a:r>
            <a:r>
              <a:rPr lang="x-none" dirty="0" smtClean="0"/>
              <a:t>مصروفات الاستهلاك أحد المصروفات المقدمة مثال ص176</a:t>
            </a:r>
          </a:p>
          <a:p>
            <a:pPr algn="r" rt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1"/>
            <a:r>
              <a:rPr lang="ar-sa" dirty="0" smtClean="0"/>
              <a:t>ر رابعا: مصروفات مستحقة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x-none" dirty="0" smtClean="0"/>
              <a:t>هي مصروفات مستحقة مقابل سلع وخدمات تمت الاستفادة منها </a:t>
            </a:r>
            <a:r>
              <a:rPr lang="x-none" dirty="0" smtClean="0"/>
              <a:t>ولكن </a:t>
            </a:r>
            <a:r>
              <a:rPr lang="x-none" dirty="0" smtClean="0"/>
              <a:t>لم يدفع مقابلها ولم تسجل بالسجلات </a:t>
            </a:r>
          </a:p>
          <a:p>
            <a:pPr marL="0" indent="0" algn="r" rtl="1">
              <a:buNone/>
            </a:pPr>
            <a:r>
              <a:rPr lang="x-none" dirty="0" smtClean="0"/>
              <a:t>مثال </a:t>
            </a:r>
            <a:r>
              <a:rPr lang="x-none" dirty="0" err="1" smtClean="0"/>
              <a:t>ص</a:t>
            </a:r>
            <a:r>
              <a:rPr lang="x-none" dirty="0" smtClean="0"/>
              <a:t> 177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71</TotalTime>
  <Words>491</Words>
  <Application>Microsoft Macintosh PowerPoint</Application>
  <PresentationFormat>On-screen Show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Opulent</vt:lpstr>
      <vt:lpstr> الفصل الرابع</vt:lpstr>
      <vt:lpstr> مقدمة</vt:lpstr>
      <vt:lpstr> لماذا نحتاج إلى عمل تسويات بعض الحسابات؟  </vt:lpstr>
      <vt:lpstr> أنواع التسويات</vt:lpstr>
      <vt:lpstr>  أولا: الايرادات المقدمة</vt:lpstr>
      <vt:lpstr> تابع الحل</vt:lpstr>
      <vt:lpstr> ثانيا: الايرادات المستحقة</vt:lpstr>
      <vt:lpstr> ثالثا: المصروفات المقدمة</vt:lpstr>
      <vt:lpstr>ر رابعا: مصروفات مستحقة</vt:lpstr>
      <vt:lpstr> اثر التسويات على ورقة العمل</vt:lpstr>
      <vt:lpstr> اثر التسويات على ورقة العمل</vt:lpstr>
      <vt:lpstr> قفل الحسابات</vt:lpstr>
      <vt:lpstr> ميزان المراجعة لأرصدة ما بعد الإقفال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الفصل الرابع</dc:title>
  <dc:creator>sony</dc:creator>
  <cp:lastModifiedBy>Microsoft Office User</cp:lastModifiedBy>
  <cp:revision>10</cp:revision>
  <dcterms:created xsi:type="dcterms:W3CDTF">2012-10-13T18:41:51Z</dcterms:created>
  <dcterms:modified xsi:type="dcterms:W3CDTF">2015-10-03T21:55:05Z</dcterms:modified>
</cp:coreProperties>
</file>