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285" r:id="rId2"/>
    <p:sldId id="396" r:id="rId3"/>
    <p:sldId id="397" r:id="rId4"/>
    <p:sldId id="398" r:id="rId5"/>
    <p:sldId id="391" r:id="rId6"/>
    <p:sldId id="388" r:id="rId7"/>
    <p:sldId id="389" r:id="rId8"/>
    <p:sldId id="390" r:id="rId9"/>
    <p:sldId id="393" r:id="rId10"/>
    <p:sldId id="392" r:id="rId11"/>
    <p:sldId id="394" r:id="rId12"/>
    <p:sldId id="39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444" autoAdjust="0"/>
  </p:normalViewPr>
  <p:slideViewPr>
    <p:cSldViewPr snapToGrid="0">
      <p:cViewPr varScale="1">
        <p:scale>
          <a:sx n="83" d="100"/>
          <a:sy n="83" d="100"/>
        </p:scale>
        <p:origin x="-1363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DD3728-58ED-449B-B477-2097A9C731FD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4E9AE0-1E79-462C-94C4-FAF6B008A5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3911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977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692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852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331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640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309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620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439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781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389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633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3EA668-8D4D-46C9-A7C2-F3561BF37608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216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048388" y="1980201"/>
            <a:ext cx="7464676" cy="2692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FF0000"/>
                </a:solidFill>
                <a:latin typeface="Bodoni MT" panose="02070603080606020203" pitchFamily="18" charset="0"/>
              </a:rPr>
              <a:t>Reactions in Aqueous </a:t>
            </a:r>
            <a:r>
              <a:rPr lang="en-US" sz="40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Solutions</a:t>
            </a:r>
            <a:endParaRPr lang="ar-SA" sz="4000" b="1" dirty="0" smtClean="0">
              <a:solidFill>
                <a:srgbClr val="FF0000"/>
              </a:solidFill>
              <a:latin typeface="Bodoni MT" panose="02070603080606020203" pitchFamily="18" charset="0"/>
            </a:endParaRPr>
          </a:p>
          <a:p>
            <a:pPr algn="ctr">
              <a:lnSpc>
                <a:spcPct val="150000"/>
              </a:lnSpc>
            </a:pPr>
            <a:endParaRPr lang="en-US" altLang="en-US" sz="4000" b="1" i="1" dirty="0">
              <a:solidFill>
                <a:srgbClr val="0070C0"/>
              </a:solidFill>
              <a:latin typeface="Bodoni MT" panose="02070603080606020203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n-US" altLang="en-US" sz="3600" i="1" dirty="0" smtClean="0">
                <a:latin typeface="Bodoni MT" panose="02070603080606020203" pitchFamily="18" charset="0"/>
              </a:rPr>
              <a:t>Chapter</a:t>
            </a:r>
            <a:r>
              <a:rPr lang="en-US" altLang="en-US" sz="3600" dirty="0" smtClean="0">
                <a:latin typeface="Bodoni MT" panose="02070603080606020203" pitchFamily="18" charset="0"/>
              </a:rPr>
              <a:t> 4</a:t>
            </a:r>
            <a:endParaRPr lang="en-US" altLang="en-US" sz="3600" dirty="0" smtClean="0">
              <a:latin typeface="Bodoni MT" panose="0207060308060602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2494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418" y="1408780"/>
            <a:ext cx="2223254" cy="4012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9748" y="1912650"/>
            <a:ext cx="1822644" cy="3508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5801" y="1854381"/>
            <a:ext cx="1275229" cy="3556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1350860" y="769751"/>
            <a:ext cx="684514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b="1">
                <a:solidFill>
                  <a:srgbClr val="0070C0"/>
                </a:solidFill>
              </a:rPr>
              <a:t>Preparing a Solution of Known Concentration</a:t>
            </a:r>
          </a:p>
        </p:txBody>
      </p:sp>
      <p:sp>
        <p:nvSpPr>
          <p:cNvPr id="9" name="Rectangle 8"/>
          <p:cNvSpPr/>
          <p:nvPr/>
        </p:nvSpPr>
        <p:spPr>
          <a:xfrm>
            <a:off x="5976257" y="5453741"/>
            <a:ext cx="3063240" cy="1077218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n-US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</a:t>
            </a:r>
            <a:r>
              <a:rPr lang="en-US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the solid has dissolved, more water is added slowly to bring </a:t>
            </a:r>
            <a:r>
              <a:rPr lang="en-US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level </a:t>
            </a:r>
            <a:r>
              <a:rPr lang="en-US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solution exactly to the volume mark.</a:t>
            </a:r>
          </a:p>
        </p:txBody>
      </p:sp>
      <p:sp>
        <p:nvSpPr>
          <p:cNvPr id="10" name="Rectangle 9"/>
          <p:cNvSpPr/>
          <p:nvPr/>
        </p:nvSpPr>
        <p:spPr>
          <a:xfrm>
            <a:off x="104504" y="5453741"/>
            <a:ext cx="3135086" cy="830997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n-US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solute </a:t>
            </a:r>
            <a:r>
              <a:rPr lang="en-US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accurately weighed and transferred to a volumetric </a:t>
            </a:r>
            <a:r>
              <a:rPr lang="en-US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flask </a:t>
            </a:r>
            <a:r>
              <a:rPr lang="en-US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through a </a:t>
            </a:r>
            <a:r>
              <a:rPr lang="en-US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funnel.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324497" y="5453741"/>
            <a:ext cx="2651760" cy="830997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n-US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Water is </a:t>
            </a:r>
            <a:r>
              <a:rPr lang="en-US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added to the </a:t>
            </a:r>
            <a:r>
              <a:rPr lang="en-US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flask</a:t>
            </a:r>
            <a:r>
              <a:rPr lang="en-US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which is carefully swirled to </a:t>
            </a:r>
            <a:r>
              <a:rPr lang="en-US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dissolve the </a:t>
            </a:r>
            <a:r>
              <a:rPr lang="en-US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solid.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997308" y="142471"/>
            <a:ext cx="5166799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Concentration of solution</a:t>
            </a:r>
          </a:p>
        </p:txBody>
      </p:sp>
    </p:spTree>
    <p:extLst>
      <p:ext uri="{BB962C8B-B14F-4D97-AF65-F5344CB8AC3E}">
        <p14:creationId xmlns:p14="http://schemas.microsoft.com/office/powerpoint/2010/main" val="3023534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237111" y="768996"/>
            <a:ext cx="6783483" cy="6017157"/>
            <a:chOff x="2223356" y="834311"/>
            <a:chExt cx="4279275" cy="4108051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23356" y="834311"/>
              <a:ext cx="4279275" cy="3177698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23356" y="4012009"/>
              <a:ext cx="4279275" cy="930353"/>
            </a:xfrm>
            <a:prstGeom prst="rect">
              <a:avLst/>
            </a:prstGeom>
          </p:spPr>
        </p:pic>
      </p:grpSp>
      <p:sp>
        <p:nvSpPr>
          <p:cNvPr id="13" name="Rectangle 12"/>
          <p:cNvSpPr/>
          <p:nvPr/>
        </p:nvSpPr>
        <p:spPr>
          <a:xfrm>
            <a:off x="1997308" y="142471"/>
            <a:ext cx="5166799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Concentration of solution</a:t>
            </a:r>
          </a:p>
        </p:txBody>
      </p:sp>
    </p:spTree>
    <p:extLst>
      <p:ext uri="{BB962C8B-B14F-4D97-AF65-F5344CB8AC3E}">
        <p14:creationId xmlns:p14="http://schemas.microsoft.com/office/powerpoint/2010/main" val="153520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9472" y="770268"/>
            <a:ext cx="6654368" cy="605221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997308" y="142471"/>
            <a:ext cx="5166799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Concentration of solution</a:t>
            </a:r>
          </a:p>
        </p:txBody>
      </p:sp>
    </p:spTree>
    <p:extLst>
      <p:ext uri="{BB962C8B-B14F-4D97-AF65-F5344CB8AC3E}">
        <p14:creationId xmlns:p14="http://schemas.microsoft.com/office/powerpoint/2010/main" val="2009298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 Box 15"/>
          <p:cNvSpPr txBox="1">
            <a:spLocks noChangeArrowheads="1"/>
          </p:cNvSpPr>
          <p:nvPr/>
        </p:nvSpPr>
        <p:spPr bwMode="auto">
          <a:xfrm>
            <a:off x="228600" y="228600"/>
            <a:ext cx="8610600" cy="1131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algn="just">
              <a:lnSpc>
                <a:spcPct val="150000"/>
              </a:lnSpc>
              <a:spcBef>
                <a:spcPct val="50000"/>
              </a:spcBef>
              <a:buFont typeface="Courier New" panose="02070309020205020404" pitchFamily="49" charset="0"/>
              <a:buChar char="o"/>
            </a:pPr>
            <a:r>
              <a:rPr lang="en-US" altLang="en-US" dirty="0"/>
              <a:t>A </a:t>
            </a:r>
            <a:r>
              <a:rPr lang="en-US" altLang="en-US" b="1" i="1" dirty="0">
                <a:solidFill>
                  <a:srgbClr val="FF0000"/>
                </a:solidFill>
              </a:rPr>
              <a:t>solution</a:t>
            </a:r>
            <a:r>
              <a:rPr lang="en-US" altLang="en-US" dirty="0"/>
              <a:t> is a homogenous mixture of 2 or more substances</a:t>
            </a:r>
            <a:endParaRPr lang="en-US" altLang="en-US" b="1" dirty="0"/>
          </a:p>
        </p:txBody>
      </p:sp>
      <p:sp>
        <p:nvSpPr>
          <p:cNvPr id="33" name="Text Box 16"/>
          <p:cNvSpPr txBox="1">
            <a:spLocks noChangeArrowheads="1"/>
          </p:cNvSpPr>
          <p:nvPr/>
        </p:nvSpPr>
        <p:spPr bwMode="auto">
          <a:xfrm>
            <a:off x="223838" y="1390213"/>
            <a:ext cx="8615362" cy="1131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algn="just">
              <a:lnSpc>
                <a:spcPct val="150000"/>
              </a:lnSpc>
              <a:spcBef>
                <a:spcPct val="50000"/>
              </a:spcBef>
              <a:buFont typeface="Courier New" panose="02070309020205020404" pitchFamily="49" charset="0"/>
              <a:buChar char="o"/>
            </a:pPr>
            <a:r>
              <a:rPr lang="en-US" altLang="en-US" dirty="0"/>
              <a:t>The </a:t>
            </a:r>
            <a:r>
              <a:rPr lang="en-US" altLang="en-US" b="1" i="1" dirty="0">
                <a:solidFill>
                  <a:srgbClr val="FF0000"/>
                </a:solidFill>
              </a:rPr>
              <a:t>solute</a:t>
            </a:r>
            <a:r>
              <a:rPr lang="en-US" altLang="en-US" dirty="0"/>
              <a:t> is(are) the substance(s) present in the smaller amount(s)</a:t>
            </a:r>
          </a:p>
        </p:txBody>
      </p:sp>
      <p:sp>
        <p:nvSpPr>
          <p:cNvPr id="34" name="Text Box 18"/>
          <p:cNvSpPr txBox="1">
            <a:spLocks noChangeArrowheads="1"/>
          </p:cNvSpPr>
          <p:nvPr/>
        </p:nvSpPr>
        <p:spPr bwMode="auto">
          <a:xfrm>
            <a:off x="223838" y="2585663"/>
            <a:ext cx="8615362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algn="just">
              <a:lnSpc>
                <a:spcPct val="150000"/>
              </a:lnSpc>
              <a:spcBef>
                <a:spcPct val="50000"/>
              </a:spcBef>
              <a:buFont typeface="Courier New" panose="02070309020205020404" pitchFamily="49" charset="0"/>
              <a:buChar char="o"/>
            </a:pPr>
            <a:r>
              <a:rPr lang="en-US" altLang="en-US" dirty="0"/>
              <a:t>The </a:t>
            </a:r>
            <a:r>
              <a:rPr lang="en-US" altLang="en-US" b="1" i="1" dirty="0">
                <a:solidFill>
                  <a:srgbClr val="FF0000"/>
                </a:solidFill>
              </a:rPr>
              <a:t>solvent</a:t>
            </a:r>
            <a:r>
              <a:rPr lang="en-US" altLang="en-US" dirty="0"/>
              <a:t> is the substance present in the larger amount</a:t>
            </a:r>
          </a:p>
        </p:txBody>
      </p:sp>
      <p:grpSp>
        <p:nvGrpSpPr>
          <p:cNvPr id="35" name="Group 32"/>
          <p:cNvGrpSpPr>
            <a:grpSpLocks/>
          </p:cNvGrpSpPr>
          <p:nvPr/>
        </p:nvGrpSpPr>
        <p:grpSpPr bwMode="auto">
          <a:xfrm>
            <a:off x="428398" y="4033929"/>
            <a:ext cx="5262562" cy="457200"/>
            <a:chOff x="321" y="2545"/>
            <a:chExt cx="3315" cy="288"/>
          </a:xfrm>
        </p:grpSpPr>
        <p:sp>
          <p:nvSpPr>
            <p:cNvPr id="36" name="Text Box 19"/>
            <p:cNvSpPr txBox="1">
              <a:spLocks noChangeArrowheads="1"/>
            </p:cNvSpPr>
            <p:nvPr/>
          </p:nvSpPr>
          <p:spPr bwMode="auto">
            <a:xfrm>
              <a:off x="321" y="2545"/>
              <a:ext cx="811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en-US" u="sng"/>
                <a:t>Solution</a:t>
              </a:r>
            </a:p>
          </p:txBody>
        </p:sp>
        <p:sp>
          <p:nvSpPr>
            <p:cNvPr id="37" name="Text Box 20"/>
            <p:cNvSpPr txBox="1">
              <a:spLocks noChangeArrowheads="1"/>
            </p:cNvSpPr>
            <p:nvPr/>
          </p:nvSpPr>
          <p:spPr bwMode="auto">
            <a:xfrm>
              <a:off x="1715" y="2545"/>
              <a:ext cx="75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en-US" u="sng"/>
                <a:t>Solvent</a:t>
              </a:r>
            </a:p>
          </p:txBody>
        </p:sp>
        <p:sp>
          <p:nvSpPr>
            <p:cNvPr id="38" name="Text Box 21"/>
            <p:cNvSpPr txBox="1">
              <a:spLocks noChangeArrowheads="1"/>
            </p:cNvSpPr>
            <p:nvPr/>
          </p:nvSpPr>
          <p:spPr bwMode="auto">
            <a:xfrm>
              <a:off x="2975" y="2545"/>
              <a:ext cx="661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en-US" u="sng"/>
                <a:t>Solute</a:t>
              </a:r>
            </a:p>
          </p:txBody>
        </p:sp>
      </p:grpSp>
      <p:sp>
        <p:nvSpPr>
          <p:cNvPr id="39" name="Text Box 22"/>
          <p:cNvSpPr txBox="1">
            <a:spLocks noChangeArrowheads="1"/>
          </p:cNvSpPr>
          <p:nvPr/>
        </p:nvSpPr>
        <p:spPr bwMode="auto">
          <a:xfrm>
            <a:off x="158523" y="4564154"/>
            <a:ext cx="18272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solidFill>
                  <a:schemeClr val="accent2"/>
                </a:solidFill>
              </a:rPr>
              <a:t>Soft drink (</a:t>
            </a:r>
            <a:r>
              <a:rPr lang="en-US" altLang="en-US" i="1">
                <a:solidFill>
                  <a:schemeClr val="accent2"/>
                </a:solidFill>
              </a:rPr>
              <a:t>l</a:t>
            </a:r>
            <a:r>
              <a:rPr lang="en-US" altLang="en-US">
                <a:solidFill>
                  <a:schemeClr val="accent2"/>
                </a:solidFill>
              </a:rPr>
              <a:t>)</a:t>
            </a:r>
          </a:p>
        </p:txBody>
      </p:sp>
      <p:sp>
        <p:nvSpPr>
          <p:cNvPr id="40" name="Text Box 23"/>
          <p:cNvSpPr txBox="1">
            <a:spLocks noChangeArrowheads="1"/>
          </p:cNvSpPr>
          <p:nvPr/>
        </p:nvSpPr>
        <p:spPr bwMode="auto">
          <a:xfrm>
            <a:off x="564923" y="5124541"/>
            <a:ext cx="10144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solidFill>
                  <a:schemeClr val="accent1"/>
                </a:solidFill>
              </a:rPr>
              <a:t>Air (</a:t>
            </a:r>
            <a:r>
              <a:rPr lang="en-US" altLang="en-US" i="1">
                <a:solidFill>
                  <a:schemeClr val="accent1"/>
                </a:solidFill>
              </a:rPr>
              <a:t>g</a:t>
            </a:r>
            <a:r>
              <a:rPr lang="en-US" altLang="en-US">
                <a:solidFill>
                  <a:schemeClr val="accent1"/>
                </a:solidFill>
              </a:rPr>
              <a:t>)</a:t>
            </a:r>
          </a:p>
        </p:txBody>
      </p:sp>
      <p:sp>
        <p:nvSpPr>
          <p:cNvPr id="42" name="Text Box 25"/>
          <p:cNvSpPr txBox="1">
            <a:spLocks noChangeArrowheads="1"/>
          </p:cNvSpPr>
          <p:nvPr/>
        </p:nvSpPr>
        <p:spPr bwMode="auto">
          <a:xfrm>
            <a:off x="2865210" y="4562566"/>
            <a:ext cx="754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solidFill>
                  <a:schemeClr val="accent2"/>
                </a:solidFill>
              </a:rPr>
              <a:t>H</a:t>
            </a:r>
            <a:r>
              <a:rPr lang="en-US" altLang="en-US" baseline="-25000">
                <a:solidFill>
                  <a:schemeClr val="accent2"/>
                </a:solidFill>
              </a:rPr>
              <a:t>2</a:t>
            </a:r>
            <a:r>
              <a:rPr lang="en-US" altLang="en-US">
                <a:solidFill>
                  <a:schemeClr val="accent2"/>
                </a:solidFill>
              </a:rPr>
              <a:t>O</a:t>
            </a:r>
          </a:p>
        </p:txBody>
      </p:sp>
      <p:sp>
        <p:nvSpPr>
          <p:cNvPr id="43" name="Text Box 26"/>
          <p:cNvSpPr txBox="1">
            <a:spLocks noChangeArrowheads="1"/>
          </p:cNvSpPr>
          <p:nvPr/>
        </p:nvSpPr>
        <p:spPr bwMode="auto">
          <a:xfrm>
            <a:off x="2982685" y="5124541"/>
            <a:ext cx="5175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solidFill>
                  <a:schemeClr val="accent1"/>
                </a:solidFill>
              </a:rPr>
              <a:t>N</a:t>
            </a:r>
            <a:r>
              <a:rPr lang="en-US" altLang="en-US" baseline="-25000">
                <a:solidFill>
                  <a:schemeClr val="accent1"/>
                </a:solidFill>
              </a:rPr>
              <a:t>2</a:t>
            </a:r>
            <a:endParaRPr lang="en-US" altLang="en-US">
              <a:solidFill>
                <a:schemeClr val="accent1"/>
              </a:solidFill>
            </a:endParaRPr>
          </a:p>
        </p:txBody>
      </p:sp>
      <p:sp>
        <p:nvSpPr>
          <p:cNvPr id="45" name="Text Box 28"/>
          <p:cNvSpPr txBox="1">
            <a:spLocks noChangeArrowheads="1"/>
          </p:cNvSpPr>
          <p:nvPr/>
        </p:nvSpPr>
        <p:spPr bwMode="auto">
          <a:xfrm>
            <a:off x="4301898" y="4562566"/>
            <a:ext cx="17367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solidFill>
                  <a:schemeClr val="accent2"/>
                </a:solidFill>
              </a:rPr>
              <a:t>Sugar, CO</a:t>
            </a:r>
            <a:r>
              <a:rPr lang="en-US" altLang="en-US" baseline="-25000" dirty="0">
                <a:solidFill>
                  <a:schemeClr val="accent2"/>
                </a:solidFill>
              </a:rPr>
              <a:t>2</a:t>
            </a:r>
            <a:endParaRPr lang="en-US" altLang="en-US" dirty="0">
              <a:solidFill>
                <a:schemeClr val="accent2"/>
              </a:solidFill>
            </a:endParaRPr>
          </a:p>
        </p:txBody>
      </p:sp>
      <p:sp>
        <p:nvSpPr>
          <p:cNvPr id="46" name="Text Box 29"/>
          <p:cNvSpPr txBox="1">
            <a:spLocks noChangeArrowheads="1"/>
          </p:cNvSpPr>
          <p:nvPr/>
        </p:nvSpPr>
        <p:spPr bwMode="auto">
          <a:xfrm>
            <a:off x="4301898" y="5124541"/>
            <a:ext cx="17287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solidFill>
                  <a:schemeClr val="accent1"/>
                </a:solidFill>
              </a:rPr>
              <a:t>O</a:t>
            </a:r>
            <a:r>
              <a:rPr lang="en-US" altLang="en-US" baseline="-25000">
                <a:solidFill>
                  <a:schemeClr val="accent1"/>
                </a:solidFill>
              </a:rPr>
              <a:t>2</a:t>
            </a:r>
            <a:r>
              <a:rPr lang="en-US" altLang="en-US">
                <a:solidFill>
                  <a:schemeClr val="accent1"/>
                </a:solidFill>
              </a:rPr>
              <a:t>, Ar, CH</a:t>
            </a:r>
            <a:r>
              <a:rPr lang="en-US" altLang="en-US" baseline="-25000">
                <a:solidFill>
                  <a:schemeClr val="accent1"/>
                </a:solidFill>
              </a:rPr>
              <a:t>4</a:t>
            </a:r>
            <a:endParaRPr lang="en-US" altLang="en-US">
              <a:solidFill>
                <a:schemeClr val="accent1"/>
              </a:solidFill>
            </a:endParaRPr>
          </a:p>
        </p:txBody>
      </p:sp>
      <p:grpSp>
        <p:nvGrpSpPr>
          <p:cNvPr id="48" name="Group 35"/>
          <p:cNvGrpSpPr>
            <a:grpSpLocks/>
          </p:cNvGrpSpPr>
          <p:nvPr/>
        </p:nvGrpSpPr>
        <p:grpSpPr bwMode="auto">
          <a:xfrm>
            <a:off x="6463076" y="3565616"/>
            <a:ext cx="2452687" cy="2698750"/>
            <a:chOff x="4119" y="2112"/>
            <a:chExt cx="1545" cy="1700"/>
          </a:xfrm>
        </p:grpSpPr>
        <p:pic>
          <p:nvPicPr>
            <p:cNvPr id="49" name="Picture 3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19" y="2112"/>
              <a:ext cx="1545" cy="12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0" name="Text Box 34"/>
            <p:cNvSpPr txBox="1">
              <a:spLocks noChangeArrowheads="1"/>
            </p:cNvSpPr>
            <p:nvPr/>
          </p:nvSpPr>
          <p:spPr bwMode="auto">
            <a:xfrm>
              <a:off x="4119" y="3408"/>
              <a:ext cx="1449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altLang="en-US" sz="1800" dirty="0"/>
                <a:t>aqueous solutions of KMnO</a:t>
              </a:r>
              <a:r>
                <a:rPr lang="en-US" altLang="en-US" sz="1800" baseline="-25000" dirty="0"/>
                <a:t>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42648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utoUpdateAnimBg="0"/>
      <p:bldP spid="34" grpId="0" autoUpdateAnimBg="0"/>
      <p:bldP spid="39" grpId="0" autoUpdateAnimBg="0"/>
      <p:bldP spid="40" grpId="0" autoUpdateAnimBg="0"/>
      <p:bldP spid="42" grpId="0" autoUpdateAnimBg="0"/>
      <p:bldP spid="43" grpId="0" autoUpdateAnimBg="0"/>
      <p:bldP spid="45" grpId="0" autoUpdateAnimBg="0"/>
      <p:bldP spid="46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102100" y="58580"/>
            <a:ext cx="6401888" cy="53578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Oxidation-Reduction Reactions</a:t>
            </a: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203115" y="541226"/>
            <a:ext cx="395012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i="1" dirty="0">
                <a:solidFill>
                  <a:srgbClr val="0070C0"/>
                </a:solidFill>
              </a:rPr>
              <a:t>(electron transfer reactions)</a:t>
            </a:r>
          </a:p>
        </p:txBody>
      </p: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350838" y="4394202"/>
            <a:ext cx="3228975" cy="461962"/>
            <a:chOff x="-16" y="1928"/>
            <a:chExt cx="2034" cy="291"/>
          </a:xfrm>
        </p:grpSpPr>
        <p:sp>
          <p:nvSpPr>
            <p:cNvPr id="8" name="Text Box 8"/>
            <p:cNvSpPr txBox="1">
              <a:spLocks noChangeArrowheads="1"/>
            </p:cNvSpPr>
            <p:nvPr/>
          </p:nvSpPr>
          <p:spPr bwMode="auto">
            <a:xfrm>
              <a:off x="-16" y="1928"/>
              <a:ext cx="2034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dirty="0">
                  <a:solidFill>
                    <a:srgbClr val="FF0000"/>
                  </a:solidFill>
                </a:rPr>
                <a:t>2Mg          2Mg</a:t>
              </a:r>
              <a:r>
                <a:rPr lang="en-US" altLang="en-US" baseline="30000" dirty="0">
                  <a:solidFill>
                    <a:srgbClr val="FF0000"/>
                  </a:solidFill>
                </a:rPr>
                <a:t>2+</a:t>
              </a:r>
              <a:r>
                <a:rPr lang="en-US" altLang="en-US" dirty="0">
                  <a:solidFill>
                    <a:srgbClr val="FF0000"/>
                  </a:solidFill>
                </a:rPr>
                <a:t> + 4e</a:t>
              </a:r>
              <a:r>
                <a:rPr lang="en-US" altLang="en-US" baseline="30000" dirty="0">
                  <a:solidFill>
                    <a:srgbClr val="FF0000"/>
                  </a:solidFill>
                </a:rPr>
                <a:t>-</a:t>
              </a:r>
              <a:endParaRPr lang="en-US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>
              <a:off x="458" y="2086"/>
              <a:ext cx="48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600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945328" y="4998040"/>
            <a:ext cx="2741613" cy="461962"/>
            <a:chOff x="161" y="2297"/>
            <a:chExt cx="1727" cy="291"/>
          </a:xfrm>
        </p:grpSpPr>
        <p:sp>
          <p:nvSpPr>
            <p:cNvPr id="11" name="Text Box 11"/>
            <p:cNvSpPr txBox="1">
              <a:spLocks noChangeArrowheads="1"/>
            </p:cNvSpPr>
            <p:nvPr/>
          </p:nvSpPr>
          <p:spPr bwMode="auto">
            <a:xfrm>
              <a:off x="161" y="2297"/>
              <a:ext cx="1727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dirty="0">
                  <a:solidFill>
                    <a:schemeClr val="accent2"/>
                  </a:solidFill>
                </a:rPr>
                <a:t>O</a:t>
              </a:r>
              <a:r>
                <a:rPr lang="en-US" altLang="en-US" baseline="-25000" dirty="0">
                  <a:solidFill>
                    <a:schemeClr val="accent2"/>
                  </a:solidFill>
                </a:rPr>
                <a:t>2</a:t>
              </a:r>
              <a:r>
                <a:rPr lang="en-US" altLang="en-US" dirty="0">
                  <a:solidFill>
                    <a:schemeClr val="accent2"/>
                  </a:solidFill>
                </a:rPr>
                <a:t> + 4e</a:t>
              </a:r>
              <a:r>
                <a:rPr lang="en-US" altLang="en-US" baseline="30000" dirty="0">
                  <a:solidFill>
                    <a:schemeClr val="accent2"/>
                  </a:solidFill>
                </a:rPr>
                <a:t>-</a:t>
              </a:r>
              <a:r>
                <a:rPr lang="en-US" altLang="en-US" dirty="0">
                  <a:solidFill>
                    <a:schemeClr val="accent2"/>
                  </a:solidFill>
                </a:rPr>
                <a:t>          2O</a:t>
              </a:r>
              <a:r>
                <a:rPr lang="en-US" altLang="en-US" baseline="30000" dirty="0">
                  <a:solidFill>
                    <a:schemeClr val="accent2"/>
                  </a:solidFill>
                </a:rPr>
                <a:t>2-</a:t>
              </a:r>
              <a:endParaRPr lang="en-US" altLang="en-US" dirty="0">
                <a:solidFill>
                  <a:schemeClr val="accent2"/>
                </a:solidFill>
              </a:endParaRPr>
            </a:p>
          </p:txBody>
        </p:sp>
        <p:sp>
          <p:nvSpPr>
            <p:cNvPr id="12" name="Line 12"/>
            <p:cNvSpPr>
              <a:spLocks noChangeShapeType="1"/>
            </p:cNvSpPr>
            <p:nvPr/>
          </p:nvSpPr>
          <p:spPr bwMode="auto">
            <a:xfrm>
              <a:off x="960" y="2454"/>
              <a:ext cx="4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600"/>
            </a:p>
          </p:txBody>
        </p:sp>
      </p:grp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4395470" y="4398318"/>
            <a:ext cx="456407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b="1" i="1" dirty="0">
                <a:solidFill>
                  <a:srgbClr val="FF0000"/>
                </a:solidFill>
              </a:rPr>
              <a:t>Oxidation</a:t>
            </a:r>
            <a:r>
              <a:rPr lang="en-US" altLang="en-US" dirty="0">
                <a:solidFill>
                  <a:srgbClr val="FF0000"/>
                </a:solidFill>
              </a:rPr>
              <a:t> half-reaction (lose e</a:t>
            </a:r>
            <a:r>
              <a:rPr lang="en-US" altLang="en-US" baseline="30000" dirty="0">
                <a:solidFill>
                  <a:srgbClr val="FF0000"/>
                </a:solidFill>
              </a:rPr>
              <a:t>-</a:t>
            </a:r>
            <a:r>
              <a:rPr lang="en-US" altLang="en-US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4343372" y="4998040"/>
            <a:ext cx="466826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b="1" i="1" dirty="0">
                <a:solidFill>
                  <a:schemeClr val="accent2"/>
                </a:solidFill>
              </a:rPr>
              <a:t>Reduction</a:t>
            </a:r>
            <a:r>
              <a:rPr lang="en-US" altLang="en-US" dirty="0">
                <a:solidFill>
                  <a:schemeClr val="accent2"/>
                </a:solidFill>
              </a:rPr>
              <a:t> half-reaction (gain e</a:t>
            </a:r>
            <a:r>
              <a:rPr lang="en-US" altLang="en-US" baseline="30000" dirty="0">
                <a:solidFill>
                  <a:schemeClr val="accent2"/>
                </a:solidFill>
              </a:rPr>
              <a:t>-</a:t>
            </a:r>
            <a:r>
              <a:rPr lang="en-US" altLang="en-US" dirty="0">
                <a:solidFill>
                  <a:schemeClr val="accent2"/>
                </a:solidFill>
              </a:rPr>
              <a:t>)</a:t>
            </a:r>
          </a:p>
        </p:txBody>
      </p:sp>
      <p:grpSp>
        <p:nvGrpSpPr>
          <p:cNvPr id="15" name="Group 15"/>
          <p:cNvGrpSpPr>
            <a:grpSpLocks/>
          </p:cNvGrpSpPr>
          <p:nvPr/>
        </p:nvGrpSpPr>
        <p:grpSpPr bwMode="auto">
          <a:xfrm>
            <a:off x="1977270" y="5725370"/>
            <a:ext cx="5635625" cy="461963"/>
            <a:chOff x="834" y="2921"/>
            <a:chExt cx="3550" cy="291"/>
          </a:xfrm>
        </p:grpSpPr>
        <p:sp>
          <p:nvSpPr>
            <p:cNvPr id="16" name="Text Box 16"/>
            <p:cNvSpPr txBox="1">
              <a:spLocks noChangeArrowheads="1"/>
            </p:cNvSpPr>
            <p:nvPr/>
          </p:nvSpPr>
          <p:spPr bwMode="auto">
            <a:xfrm>
              <a:off x="834" y="2921"/>
              <a:ext cx="3550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/>
                <a:t>2Mg + O</a:t>
              </a:r>
              <a:r>
                <a:rPr lang="en-US" altLang="en-US" baseline="-25000"/>
                <a:t>2</a:t>
              </a:r>
              <a:r>
                <a:rPr lang="en-US" altLang="en-US"/>
                <a:t> + 4e</a:t>
              </a:r>
              <a:r>
                <a:rPr lang="en-US" altLang="en-US" baseline="30000"/>
                <a:t>-</a:t>
              </a:r>
              <a:r>
                <a:rPr lang="en-US" altLang="en-US"/>
                <a:t>          2Mg</a:t>
              </a:r>
              <a:r>
                <a:rPr lang="en-US" altLang="en-US" baseline="30000"/>
                <a:t>2+</a:t>
              </a:r>
              <a:r>
                <a:rPr lang="en-US" altLang="en-US"/>
                <a:t> + 2O</a:t>
              </a:r>
              <a:r>
                <a:rPr lang="en-US" altLang="en-US" baseline="30000"/>
                <a:t>2-</a:t>
              </a:r>
              <a:r>
                <a:rPr lang="en-US" altLang="en-US"/>
                <a:t> + 4e</a:t>
              </a:r>
              <a:r>
                <a:rPr lang="en-US" altLang="en-US" baseline="30000"/>
                <a:t>-</a:t>
              </a:r>
              <a:endParaRPr lang="en-US" altLang="en-US"/>
            </a:p>
          </p:txBody>
        </p:sp>
        <p:sp>
          <p:nvSpPr>
            <p:cNvPr id="17" name="Line 17"/>
            <p:cNvSpPr>
              <a:spLocks noChangeShapeType="1"/>
            </p:cNvSpPr>
            <p:nvPr/>
          </p:nvSpPr>
          <p:spPr bwMode="auto">
            <a:xfrm>
              <a:off x="2208" y="3095"/>
              <a:ext cx="48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600"/>
            </a:p>
          </p:txBody>
        </p:sp>
      </p:grpSp>
      <p:sp>
        <p:nvSpPr>
          <p:cNvPr id="18" name="Line 18"/>
          <p:cNvSpPr>
            <a:spLocks noChangeShapeType="1"/>
          </p:cNvSpPr>
          <p:nvPr/>
        </p:nvSpPr>
        <p:spPr bwMode="auto">
          <a:xfrm flipV="1">
            <a:off x="3662107" y="5780430"/>
            <a:ext cx="457200" cy="381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Line 19"/>
          <p:cNvSpPr>
            <a:spLocks noChangeShapeType="1"/>
          </p:cNvSpPr>
          <p:nvPr/>
        </p:nvSpPr>
        <p:spPr bwMode="auto">
          <a:xfrm flipV="1">
            <a:off x="6938707" y="5780430"/>
            <a:ext cx="457200" cy="381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0" name="Group 20"/>
          <p:cNvGrpSpPr>
            <a:grpSpLocks/>
          </p:cNvGrpSpPr>
          <p:nvPr/>
        </p:nvGrpSpPr>
        <p:grpSpPr bwMode="auto">
          <a:xfrm>
            <a:off x="3018444" y="6373293"/>
            <a:ext cx="3344863" cy="461962"/>
            <a:chOff x="1675" y="3416"/>
            <a:chExt cx="2107" cy="291"/>
          </a:xfrm>
        </p:grpSpPr>
        <p:sp>
          <p:nvSpPr>
            <p:cNvPr id="21" name="Text Box 21"/>
            <p:cNvSpPr txBox="1">
              <a:spLocks noChangeArrowheads="1"/>
            </p:cNvSpPr>
            <p:nvPr/>
          </p:nvSpPr>
          <p:spPr bwMode="auto">
            <a:xfrm>
              <a:off x="1675" y="3416"/>
              <a:ext cx="2107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/>
                <a:t>2Mg + O</a:t>
              </a:r>
              <a:r>
                <a:rPr lang="en-US" altLang="en-US" baseline="-25000"/>
                <a:t>2</a:t>
              </a:r>
              <a:r>
                <a:rPr lang="en-US" altLang="en-US"/>
                <a:t>           2MgO </a:t>
              </a:r>
            </a:p>
          </p:txBody>
        </p:sp>
        <p:sp>
          <p:nvSpPr>
            <p:cNvPr id="22" name="Line 22"/>
            <p:cNvSpPr>
              <a:spLocks noChangeShapeType="1"/>
            </p:cNvSpPr>
            <p:nvPr/>
          </p:nvSpPr>
          <p:spPr bwMode="auto">
            <a:xfrm>
              <a:off x="2629" y="3582"/>
              <a:ext cx="4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600"/>
            </a:p>
          </p:txBody>
        </p:sp>
      </p:grpSp>
      <p:pic>
        <p:nvPicPr>
          <p:cNvPr id="23" name="Picture 25" descr="04_0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97"/>
          <a:stretch>
            <a:fillRect/>
          </a:stretch>
        </p:blipFill>
        <p:spPr bwMode="auto">
          <a:xfrm>
            <a:off x="1008063" y="1136651"/>
            <a:ext cx="7010400" cy="301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8427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utoUpdateAnimBg="0"/>
      <p:bldP spid="14" grpId="0" autoUpdateAnimBg="0"/>
      <p:bldP spid="18" grpId="0" animBg="1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22CE0-3AFA-4591-80AB-F22168A02E04}" type="slidenum">
              <a:rPr lang="en-US"/>
              <a:pPr>
                <a:defRPr/>
              </a:pPr>
              <a:t>4</a:t>
            </a:fld>
            <a:endParaRPr lang="en-US"/>
          </a:p>
        </p:txBody>
      </p:sp>
      <p:pic>
        <p:nvPicPr>
          <p:cNvPr id="31747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" y="916928"/>
            <a:ext cx="7765188" cy="521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8" name="Text Box 3"/>
          <p:cNvSpPr txBox="1">
            <a:spLocks noChangeArrowheads="1"/>
          </p:cNvSpPr>
          <p:nvPr/>
        </p:nvSpPr>
        <p:spPr bwMode="auto">
          <a:xfrm>
            <a:off x="261257" y="230777"/>
            <a:ext cx="847058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b="1" dirty="0">
                <a:solidFill>
                  <a:srgbClr val="FF0000"/>
                </a:solidFill>
              </a:rPr>
              <a:t>The Oxidation Numbers of Elements in their Compounds</a:t>
            </a:r>
          </a:p>
        </p:txBody>
      </p:sp>
    </p:spTree>
    <p:extLst>
      <p:ext uri="{BB962C8B-B14F-4D97-AF65-F5344CB8AC3E}">
        <p14:creationId xmlns:p14="http://schemas.microsoft.com/office/powerpoint/2010/main" val="321380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78377" y="811433"/>
            <a:ext cx="4599336" cy="52322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Combination Reactions</a:t>
            </a:r>
            <a:endParaRPr lang="en-US" sz="2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85057" y="1502104"/>
            <a:ext cx="877645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altLang="en-US" sz="2800" dirty="0"/>
              <a:t>A </a:t>
            </a:r>
            <a:r>
              <a:rPr lang="en-US" altLang="en-US" sz="2800" b="1" i="1" dirty="0">
                <a:solidFill>
                  <a:srgbClr val="FF0000"/>
                </a:solidFill>
              </a:rPr>
              <a:t>combination reaction </a:t>
            </a:r>
            <a:r>
              <a:rPr lang="en-US" altLang="en-US" sz="2800" dirty="0"/>
              <a:t>is a </a:t>
            </a:r>
            <a:r>
              <a:rPr lang="en-US" altLang="en-US" sz="2800" i="1" dirty="0"/>
              <a:t>reaction in which two or more substances combine </a:t>
            </a:r>
            <a:r>
              <a:rPr lang="en-US" altLang="en-US" sz="2800" i="1" dirty="0" smtClean="0"/>
              <a:t>to form </a:t>
            </a:r>
            <a:r>
              <a:rPr lang="en-US" altLang="en-US" sz="2800" i="1" dirty="0"/>
              <a:t>a single product</a:t>
            </a:r>
            <a:r>
              <a:rPr lang="en-US" altLang="en-US" sz="2800" dirty="0"/>
              <a:t>.</a:t>
            </a:r>
          </a:p>
        </p:txBody>
      </p:sp>
      <p:grpSp>
        <p:nvGrpSpPr>
          <p:cNvPr id="7" name="Group 4"/>
          <p:cNvGrpSpPr>
            <a:grpSpLocks/>
          </p:cNvGrpSpPr>
          <p:nvPr/>
        </p:nvGrpSpPr>
        <p:grpSpPr bwMode="auto">
          <a:xfrm>
            <a:off x="2544921" y="3610068"/>
            <a:ext cx="2303463" cy="519112"/>
            <a:chOff x="2156" y="1289"/>
            <a:chExt cx="1451" cy="327"/>
          </a:xfrm>
        </p:grpSpPr>
        <p:sp>
          <p:nvSpPr>
            <p:cNvPr id="8" name="Text Box 5"/>
            <p:cNvSpPr txBox="1">
              <a:spLocks noChangeArrowheads="1"/>
            </p:cNvSpPr>
            <p:nvPr/>
          </p:nvSpPr>
          <p:spPr bwMode="auto">
            <a:xfrm>
              <a:off x="2156" y="1289"/>
              <a:ext cx="145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2800" dirty="0"/>
                <a:t>A + B          C</a:t>
              </a:r>
            </a:p>
          </p:txBody>
        </p:sp>
        <p:sp>
          <p:nvSpPr>
            <p:cNvPr id="9" name="Line 6"/>
            <p:cNvSpPr>
              <a:spLocks noChangeShapeType="1"/>
            </p:cNvSpPr>
            <p:nvPr/>
          </p:nvSpPr>
          <p:spPr bwMode="auto">
            <a:xfrm>
              <a:off x="2866" y="1461"/>
              <a:ext cx="4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" name="Group 41"/>
          <p:cNvGrpSpPr>
            <a:grpSpLocks/>
          </p:cNvGrpSpPr>
          <p:nvPr/>
        </p:nvGrpSpPr>
        <p:grpSpPr bwMode="auto">
          <a:xfrm>
            <a:off x="1864995" y="5049295"/>
            <a:ext cx="3781425" cy="519113"/>
            <a:chOff x="1692" y="1832"/>
            <a:chExt cx="2382" cy="327"/>
          </a:xfrm>
        </p:grpSpPr>
        <p:sp>
          <p:nvSpPr>
            <p:cNvPr id="11" name="Text Box 8"/>
            <p:cNvSpPr txBox="1">
              <a:spLocks noChangeArrowheads="1"/>
            </p:cNvSpPr>
            <p:nvPr/>
          </p:nvSpPr>
          <p:spPr bwMode="auto">
            <a:xfrm>
              <a:off x="1692" y="1832"/>
              <a:ext cx="2382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2800"/>
                <a:t>2Al + 3Br</a:t>
              </a:r>
              <a:r>
                <a:rPr lang="en-US" altLang="en-US" sz="2800" baseline="-25000"/>
                <a:t>2</a:t>
              </a:r>
              <a:r>
                <a:rPr lang="en-US" altLang="en-US" sz="2800"/>
                <a:t>          2AlBr</a:t>
              </a:r>
              <a:r>
                <a:rPr lang="en-US" altLang="en-US" sz="2800" baseline="-25000"/>
                <a:t>3</a:t>
              </a:r>
              <a:endParaRPr lang="en-US" altLang="en-US" sz="2800"/>
            </a:p>
          </p:txBody>
        </p:sp>
        <p:sp>
          <p:nvSpPr>
            <p:cNvPr id="12" name="Line 9"/>
            <p:cNvSpPr>
              <a:spLocks noChangeShapeType="1"/>
            </p:cNvSpPr>
            <p:nvPr/>
          </p:nvSpPr>
          <p:spPr bwMode="auto">
            <a:xfrm>
              <a:off x="2872" y="2016"/>
              <a:ext cx="4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" name="Text Box 27"/>
          <p:cNvSpPr txBox="1">
            <a:spLocks noChangeArrowheads="1"/>
          </p:cNvSpPr>
          <p:nvPr/>
        </p:nvSpPr>
        <p:spPr bwMode="auto">
          <a:xfrm>
            <a:off x="2150745" y="4827045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800"/>
              <a:t>0</a:t>
            </a:r>
          </a:p>
        </p:txBody>
      </p:sp>
      <p:sp>
        <p:nvSpPr>
          <p:cNvPr id="21" name="Text Box 29"/>
          <p:cNvSpPr txBox="1">
            <a:spLocks noChangeArrowheads="1"/>
          </p:cNvSpPr>
          <p:nvPr/>
        </p:nvSpPr>
        <p:spPr bwMode="auto">
          <a:xfrm>
            <a:off x="3120708" y="4827045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800"/>
              <a:t>0</a:t>
            </a:r>
          </a:p>
        </p:txBody>
      </p:sp>
      <p:sp>
        <p:nvSpPr>
          <p:cNvPr id="22" name="Text Box 30"/>
          <p:cNvSpPr txBox="1">
            <a:spLocks noChangeArrowheads="1"/>
          </p:cNvSpPr>
          <p:nvPr/>
        </p:nvSpPr>
        <p:spPr bwMode="auto">
          <a:xfrm>
            <a:off x="4678045" y="4825458"/>
            <a:ext cx="4445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800"/>
              <a:t>+3</a:t>
            </a:r>
          </a:p>
        </p:txBody>
      </p:sp>
      <p:sp>
        <p:nvSpPr>
          <p:cNvPr id="23" name="Text Box 31"/>
          <p:cNvSpPr txBox="1">
            <a:spLocks noChangeArrowheads="1"/>
          </p:cNvSpPr>
          <p:nvPr/>
        </p:nvSpPr>
        <p:spPr bwMode="auto">
          <a:xfrm>
            <a:off x="5039995" y="4825458"/>
            <a:ext cx="387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800"/>
              <a:t>-1</a:t>
            </a:r>
          </a:p>
        </p:txBody>
      </p:sp>
      <p:pic>
        <p:nvPicPr>
          <p:cNvPr id="31" name="Picture 42" descr="04_12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29" t="5000" r="17310" b="12500"/>
          <a:stretch>
            <a:fillRect/>
          </a:stretch>
        </p:blipFill>
        <p:spPr bwMode="auto">
          <a:xfrm>
            <a:off x="6219190" y="3409405"/>
            <a:ext cx="1965325" cy="270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13" y="85142"/>
            <a:ext cx="8003540" cy="639762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altLang="en-US" sz="3600" b="1" smtClean="0">
                <a:solidFill>
                  <a:srgbClr val="FF0000"/>
                </a:solidFill>
                <a:latin typeface="Arial" charset="0"/>
              </a:rPr>
              <a:t>Types of Oxidation-Reduction Reactions</a:t>
            </a:r>
          </a:p>
        </p:txBody>
      </p:sp>
    </p:spTree>
    <p:extLst>
      <p:ext uri="{BB962C8B-B14F-4D97-AF65-F5344CB8AC3E}">
        <p14:creationId xmlns:p14="http://schemas.microsoft.com/office/powerpoint/2010/main" val="517193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utoUpdateAnimBg="0"/>
      <p:bldP spid="21" grpId="0" autoUpdateAnimBg="0"/>
      <p:bldP spid="22" grpId="0" autoUpdateAnimBg="0"/>
      <p:bldP spid="23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5"/>
          <p:cNvSpPr txBox="1">
            <a:spLocks noChangeArrowheads="1"/>
          </p:cNvSpPr>
          <p:nvPr/>
        </p:nvSpPr>
        <p:spPr bwMode="auto">
          <a:xfrm>
            <a:off x="166128" y="1411898"/>
            <a:ext cx="8814309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altLang="en-US" i="1" dirty="0"/>
              <a:t>Decomposition reactions are the opposite of combination </a:t>
            </a:r>
            <a:r>
              <a:rPr lang="en-US" altLang="en-US" i="1" dirty="0" smtClean="0"/>
              <a:t>reactions</a:t>
            </a:r>
            <a:r>
              <a:rPr lang="en-US" altLang="en-US" dirty="0" smtClean="0"/>
              <a:t>.</a:t>
            </a: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altLang="en-US" dirty="0" smtClean="0"/>
              <a:t>A </a:t>
            </a:r>
            <a:r>
              <a:rPr lang="en-US" altLang="en-US" b="1" i="1" dirty="0" smtClean="0">
                <a:solidFill>
                  <a:srgbClr val="FF0000"/>
                </a:solidFill>
              </a:rPr>
              <a:t>decomposition </a:t>
            </a:r>
            <a:r>
              <a:rPr lang="en-US" altLang="en-US" b="1" i="1" dirty="0">
                <a:solidFill>
                  <a:srgbClr val="FF0000"/>
                </a:solidFill>
              </a:rPr>
              <a:t>reaction </a:t>
            </a:r>
            <a:r>
              <a:rPr lang="en-US" altLang="en-US" dirty="0"/>
              <a:t>is the </a:t>
            </a:r>
            <a:r>
              <a:rPr lang="en-US" altLang="en-US" i="1" dirty="0"/>
              <a:t>breakdown of a compound into two or more </a:t>
            </a:r>
            <a:r>
              <a:rPr lang="en-US" altLang="en-US" i="1" dirty="0" smtClean="0"/>
              <a:t>components.</a:t>
            </a:r>
            <a:endParaRPr lang="en-US" altLang="en-US" i="1" dirty="0"/>
          </a:p>
        </p:txBody>
      </p: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3576229" y="5556445"/>
            <a:ext cx="4137025" cy="519112"/>
            <a:chOff x="1578" y="3545"/>
            <a:chExt cx="2606" cy="327"/>
          </a:xfrm>
        </p:grpSpPr>
        <p:sp>
          <p:nvSpPr>
            <p:cNvPr id="6" name="Text Box 17"/>
            <p:cNvSpPr txBox="1">
              <a:spLocks noChangeArrowheads="1"/>
            </p:cNvSpPr>
            <p:nvPr/>
          </p:nvSpPr>
          <p:spPr bwMode="auto">
            <a:xfrm>
              <a:off x="1578" y="3545"/>
              <a:ext cx="2606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2800"/>
                <a:t>2KClO</a:t>
              </a:r>
              <a:r>
                <a:rPr lang="en-US" altLang="en-US" sz="2800" baseline="-25000"/>
                <a:t>3</a:t>
              </a:r>
              <a:r>
                <a:rPr lang="en-US" altLang="en-US" sz="2800"/>
                <a:t>          2KCl + 3O</a:t>
              </a:r>
              <a:r>
                <a:rPr lang="en-US" altLang="en-US" sz="2800" baseline="-25000"/>
                <a:t>2</a:t>
              </a:r>
              <a:endParaRPr lang="en-US" altLang="en-US" sz="2800"/>
            </a:p>
          </p:txBody>
        </p:sp>
        <p:sp>
          <p:nvSpPr>
            <p:cNvPr id="7" name="Line 18"/>
            <p:cNvSpPr>
              <a:spLocks noChangeShapeType="1"/>
            </p:cNvSpPr>
            <p:nvPr/>
          </p:nvSpPr>
          <p:spPr bwMode="auto">
            <a:xfrm>
              <a:off x="2496" y="3716"/>
              <a:ext cx="4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" name="Group 19"/>
          <p:cNvGrpSpPr>
            <a:grpSpLocks/>
          </p:cNvGrpSpPr>
          <p:nvPr/>
        </p:nvGrpSpPr>
        <p:grpSpPr bwMode="auto">
          <a:xfrm>
            <a:off x="4493804" y="4337245"/>
            <a:ext cx="2303463" cy="519112"/>
            <a:chOff x="2156" y="2777"/>
            <a:chExt cx="1451" cy="327"/>
          </a:xfrm>
        </p:grpSpPr>
        <p:sp>
          <p:nvSpPr>
            <p:cNvPr id="9" name="Text Box 20"/>
            <p:cNvSpPr txBox="1">
              <a:spLocks noChangeArrowheads="1"/>
            </p:cNvSpPr>
            <p:nvPr/>
          </p:nvSpPr>
          <p:spPr bwMode="auto">
            <a:xfrm>
              <a:off x="2156" y="2777"/>
              <a:ext cx="145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2800"/>
                <a:t>C          A + B</a:t>
              </a:r>
            </a:p>
          </p:txBody>
        </p:sp>
        <p:sp>
          <p:nvSpPr>
            <p:cNvPr id="10" name="Line 21"/>
            <p:cNvSpPr>
              <a:spLocks noChangeShapeType="1"/>
            </p:cNvSpPr>
            <p:nvPr/>
          </p:nvSpPr>
          <p:spPr bwMode="auto">
            <a:xfrm>
              <a:off x="2503" y="2949"/>
              <a:ext cx="4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1" name="Text Box 32"/>
          <p:cNvSpPr txBox="1">
            <a:spLocks noChangeArrowheads="1"/>
          </p:cNvSpPr>
          <p:nvPr/>
        </p:nvSpPr>
        <p:spPr bwMode="auto">
          <a:xfrm>
            <a:off x="3700054" y="5313557"/>
            <a:ext cx="4445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800"/>
              <a:t>+1</a:t>
            </a:r>
          </a:p>
        </p:txBody>
      </p:sp>
      <p:sp>
        <p:nvSpPr>
          <p:cNvPr id="12" name="Text Box 33"/>
          <p:cNvSpPr txBox="1">
            <a:spLocks noChangeArrowheads="1"/>
          </p:cNvSpPr>
          <p:nvPr/>
        </p:nvSpPr>
        <p:spPr bwMode="auto">
          <a:xfrm>
            <a:off x="4004854" y="5313557"/>
            <a:ext cx="4445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800"/>
              <a:t>+5</a:t>
            </a:r>
          </a:p>
        </p:txBody>
      </p:sp>
      <p:sp>
        <p:nvSpPr>
          <p:cNvPr id="13" name="Text Box 34"/>
          <p:cNvSpPr txBox="1">
            <a:spLocks noChangeArrowheads="1"/>
          </p:cNvSpPr>
          <p:nvPr/>
        </p:nvSpPr>
        <p:spPr bwMode="auto">
          <a:xfrm>
            <a:off x="4398554" y="5313557"/>
            <a:ext cx="387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800"/>
              <a:t>-2</a:t>
            </a:r>
          </a:p>
        </p:txBody>
      </p:sp>
      <p:sp>
        <p:nvSpPr>
          <p:cNvPr id="14" name="Text Box 35"/>
          <p:cNvSpPr txBox="1">
            <a:spLocks noChangeArrowheads="1"/>
          </p:cNvSpPr>
          <p:nvPr/>
        </p:nvSpPr>
        <p:spPr bwMode="auto">
          <a:xfrm>
            <a:off x="5922554" y="5313557"/>
            <a:ext cx="4445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800"/>
              <a:t>+1</a:t>
            </a:r>
          </a:p>
        </p:txBody>
      </p:sp>
      <p:sp>
        <p:nvSpPr>
          <p:cNvPr id="15" name="Text Box 36"/>
          <p:cNvSpPr txBox="1">
            <a:spLocks noChangeArrowheads="1"/>
          </p:cNvSpPr>
          <p:nvPr/>
        </p:nvSpPr>
        <p:spPr bwMode="auto">
          <a:xfrm>
            <a:off x="6265454" y="5313557"/>
            <a:ext cx="387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800"/>
              <a:t>-1</a:t>
            </a:r>
          </a:p>
        </p:txBody>
      </p:sp>
      <p:sp>
        <p:nvSpPr>
          <p:cNvPr id="16" name="Text Box 37"/>
          <p:cNvSpPr txBox="1">
            <a:spLocks noChangeArrowheads="1"/>
          </p:cNvSpPr>
          <p:nvPr/>
        </p:nvSpPr>
        <p:spPr bwMode="auto">
          <a:xfrm>
            <a:off x="7192554" y="5313557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800"/>
              <a:t>0</a:t>
            </a:r>
          </a:p>
        </p:txBody>
      </p:sp>
      <p:pic>
        <p:nvPicPr>
          <p:cNvPr id="17" name="Picture 40" descr="cha56011_0412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554" y="4348357"/>
            <a:ext cx="2286000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13" y="85142"/>
            <a:ext cx="8003540" cy="639762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altLang="en-US" sz="3600" b="1" smtClean="0">
                <a:solidFill>
                  <a:srgbClr val="FF0000"/>
                </a:solidFill>
                <a:latin typeface="Arial" charset="0"/>
              </a:rPr>
              <a:t>Types of Oxidation-Reduction Reactions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2378377" y="811433"/>
            <a:ext cx="5000087" cy="52322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Decomposition Reactions</a:t>
            </a:r>
          </a:p>
        </p:txBody>
      </p:sp>
    </p:spTree>
    <p:extLst>
      <p:ext uri="{BB962C8B-B14F-4D97-AF65-F5344CB8AC3E}">
        <p14:creationId xmlns:p14="http://schemas.microsoft.com/office/powerpoint/2010/main" val="2549702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  <p:bldP spid="12" grpId="0" autoUpdateAnimBg="0"/>
      <p:bldP spid="13" grpId="0" autoUpdateAnimBg="0"/>
      <p:bldP spid="14" grpId="0" autoUpdateAnimBg="0"/>
      <p:bldP spid="15" grpId="0" autoUpdateAnimBg="0"/>
      <p:bldP spid="16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98825" y="1418163"/>
            <a:ext cx="862016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en-US" altLang="en-US" dirty="0"/>
              <a:t>A</a:t>
            </a:r>
            <a:r>
              <a:rPr lang="en-US" altLang="en-US" i="1" dirty="0"/>
              <a:t> </a:t>
            </a:r>
            <a:r>
              <a:rPr lang="en-US" altLang="en-US" b="1" i="1" dirty="0">
                <a:solidFill>
                  <a:srgbClr val="FF0000"/>
                </a:solidFill>
              </a:rPr>
              <a:t>combustion reaction </a:t>
            </a:r>
            <a:r>
              <a:rPr lang="en-US" altLang="en-US" dirty="0"/>
              <a:t>is</a:t>
            </a:r>
            <a:r>
              <a:rPr lang="en-US" altLang="en-US" i="1" dirty="0"/>
              <a:t> a reaction in which a substance reacts with oxygen, </a:t>
            </a:r>
            <a:r>
              <a:rPr lang="en-US" altLang="en-US" i="1" dirty="0" smtClean="0"/>
              <a:t>usually with </a:t>
            </a:r>
            <a:r>
              <a:rPr lang="en-US" altLang="en-US" i="1" dirty="0"/>
              <a:t>the release of heat and light to produce a </a:t>
            </a:r>
            <a:r>
              <a:rPr lang="en-US" altLang="en-US" i="1" dirty="0" smtClean="0"/>
              <a:t>flame</a:t>
            </a:r>
            <a:endParaRPr lang="en-US" altLang="en-US" i="1" dirty="0"/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2996443" y="2558283"/>
            <a:ext cx="2457450" cy="519113"/>
            <a:chOff x="2108" y="1289"/>
            <a:chExt cx="1548" cy="327"/>
          </a:xfrm>
        </p:grpSpPr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2108" y="1289"/>
              <a:ext cx="154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2800" dirty="0"/>
                <a:t>A + O</a:t>
              </a:r>
              <a:r>
                <a:rPr lang="en-US" altLang="en-US" sz="2800" baseline="-25000" dirty="0"/>
                <a:t>2</a:t>
              </a:r>
              <a:r>
                <a:rPr lang="en-US" altLang="en-US" sz="2800" dirty="0"/>
                <a:t>          B</a:t>
              </a:r>
            </a:p>
          </p:txBody>
        </p:sp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2866" y="1461"/>
              <a:ext cx="4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7"/>
          <p:cNvGrpSpPr>
            <a:grpSpLocks/>
          </p:cNvGrpSpPr>
          <p:nvPr/>
        </p:nvGrpSpPr>
        <p:grpSpPr bwMode="auto">
          <a:xfrm>
            <a:off x="2884896" y="3748089"/>
            <a:ext cx="2868613" cy="519112"/>
            <a:chOff x="1977" y="1832"/>
            <a:chExt cx="1807" cy="327"/>
          </a:xfrm>
        </p:grpSpPr>
        <p:sp>
          <p:nvSpPr>
            <p:cNvPr id="10" name="Text Box 8"/>
            <p:cNvSpPr txBox="1">
              <a:spLocks noChangeArrowheads="1"/>
            </p:cNvSpPr>
            <p:nvPr/>
          </p:nvSpPr>
          <p:spPr bwMode="auto">
            <a:xfrm>
              <a:off x="1977" y="1832"/>
              <a:ext cx="1807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2800"/>
                <a:t>S + O</a:t>
              </a:r>
              <a:r>
                <a:rPr lang="en-US" altLang="en-US" sz="2800" baseline="-25000"/>
                <a:t>2</a:t>
              </a:r>
              <a:r>
                <a:rPr lang="en-US" altLang="en-US" sz="2800"/>
                <a:t>          SO</a:t>
              </a:r>
              <a:r>
                <a:rPr lang="en-US" altLang="en-US" sz="2800" baseline="-25000"/>
                <a:t>2</a:t>
              </a:r>
              <a:endParaRPr lang="en-US" altLang="en-US" sz="2800"/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auto">
            <a:xfrm>
              <a:off x="2784" y="2016"/>
              <a:ext cx="4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" name="Text Box 17"/>
          <p:cNvSpPr txBox="1">
            <a:spLocks noChangeArrowheads="1"/>
          </p:cNvSpPr>
          <p:nvPr/>
        </p:nvSpPr>
        <p:spPr bwMode="auto">
          <a:xfrm>
            <a:off x="2930934" y="3525839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800"/>
              <a:t>0</a:t>
            </a:r>
          </a:p>
        </p:txBody>
      </p:sp>
      <p:sp>
        <p:nvSpPr>
          <p:cNvPr id="13" name="Text Box 18"/>
          <p:cNvSpPr txBox="1">
            <a:spLocks noChangeArrowheads="1"/>
          </p:cNvSpPr>
          <p:nvPr/>
        </p:nvSpPr>
        <p:spPr bwMode="auto">
          <a:xfrm>
            <a:off x="3600859" y="3525839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800"/>
              <a:t>0</a:t>
            </a: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4851809" y="3524251"/>
            <a:ext cx="4445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800"/>
              <a:t>+4</a:t>
            </a:r>
          </a:p>
        </p:txBody>
      </p:sp>
      <p:sp>
        <p:nvSpPr>
          <p:cNvPr id="15" name="Text Box 20"/>
          <p:cNvSpPr txBox="1">
            <a:spLocks noChangeArrowheads="1"/>
          </p:cNvSpPr>
          <p:nvPr/>
        </p:nvSpPr>
        <p:spPr bwMode="auto">
          <a:xfrm>
            <a:off x="5232809" y="3524251"/>
            <a:ext cx="387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800"/>
              <a:t>-2</a:t>
            </a:r>
          </a:p>
        </p:txBody>
      </p:sp>
      <p:pic>
        <p:nvPicPr>
          <p:cNvPr id="16" name="Picture 28" descr="cha56011_0411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t="33333" r="5000" b="11667"/>
          <a:stretch>
            <a:fillRect/>
          </a:stretch>
        </p:blipFill>
        <p:spPr bwMode="auto">
          <a:xfrm>
            <a:off x="6112284" y="3095445"/>
            <a:ext cx="2959100" cy="207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Group 33"/>
          <p:cNvGrpSpPr>
            <a:grpSpLocks/>
          </p:cNvGrpSpPr>
          <p:nvPr/>
        </p:nvGrpSpPr>
        <p:grpSpPr bwMode="auto">
          <a:xfrm>
            <a:off x="1976846" y="5754688"/>
            <a:ext cx="3648075" cy="519112"/>
            <a:chOff x="829" y="3393"/>
            <a:chExt cx="2298" cy="327"/>
          </a:xfrm>
        </p:grpSpPr>
        <p:sp>
          <p:nvSpPr>
            <p:cNvPr id="18" name="Text Box 31"/>
            <p:cNvSpPr txBox="1">
              <a:spLocks noChangeArrowheads="1"/>
            </p:cNvSpPr>
            <p:nvPr/>
          </p:nvSpPr>
          <p:spPr bwMode="auto">
            <a:xfrm>
              <a:off x="829" y="3393"/>
              <a:ext cx="229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2800"/>
                <a:t>2Mg + O</a:t>
              </a:r>
              <a:r>
                <a:rPr lang="en-US" altLang="en-US" sz="2800" baseline="-25000"/>
                <a:t>2</a:t>
              </a:r>
              <a:r>
                <a:rPr lang="en-US" altLang="en-US" sz="2800"/>
                <a:t>          2MgO</a:t>
              </a:r>
            </a:p>
          </p:txBody>
        </p:sp>
        <p:sp>
          <p:nvSpPr>
            <p:cNvPr id="19" name="Line 32"/>
            <p:cNvSpPr>
              <a:spLocks noChangeShapeType="1"/>
            </p:cNvSpPr>
            <p:nvPr/>
          </p:nvSpPr>
          <p:spPr bwMode="auto">
            <a:xfrm>
              <a:off x="1935" y="3577"/>
              <a:ext cx="4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" name="Text Box 34"/>
          <p:cNvSpPr txBox="1">
            <a:spLocks noChangeArrowheads="1"/>
          </p:cNvSpPr>
          <p:nvPr/>
        </p:nvSpPr>
        <p:spPr bwMode="auto">
          <a:xfrm>
            <a:off x="2413409" y="5487988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800"/>
              <a:t>0</a:t>
            </a:r>
          </a:p>
        </p:txBody>
      </p:sp>
      <p:sp>
        <p:nvSpPr>
          <p:cNvPr id="21" name="Text Box 35"/>
          <p:cNvSpPr txBox="1">
            <a:spLocks noChangeArrowheads="1"/>
          </p:cNvSpPr>
          <p:nvPr/>
        </p:nvSpPr>
        <p:spPr bwMode="auto">
          <a:xfrm>
            <a:off x="3169059" y="5487988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800"/>
              <a:t>0</a:t>
            </a:r>
          </a:p>
        </p:txBody>
      </p:sp>
      <p:sp>
        <p:nvSpPr>
          <p:cNvPr id="22" name="Text Box 36"/>
          <p:cNvSpPr txBox="1">
            <a:spLocks noChangeArrowheads="1"/>
          </p:cNvSpPr>
          <p:nvPr/>
        </p:nvSpPr>
        <p:spPr bwMode="auto">
          <a:xfrm>
            <a:off x="4775609" y="5486400"/>
            <a:ext cx="4445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800"/>
              <a:t>+2</a:t>
            </a:r>
          </a:p>
        </p:txBody>
      </p:sp>
      <p:sp>
        <p:nvSpPr>
          <p:cNvPr id="23" name="Text Box 37"/>
          <p:cNvSpPr txBox="1">
            <a:spLocks noChangeArrowheads="1"/>
          </p:cNvSpPr>
          <p:nvPr/>
        </p:nvSpPr>
        <p:spPr bwMode="auto">
          <a:xfrm>
            <a:off x="5226459" y="5486400"/>
            <a:ext cx="387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800"/>
              <a:t>-2</a:t>
            </a:r>
          </a:p>
        </p:txBody>
      </p:sp>
      <p:pic>
        <p:nvPicPr>
          <p:cNvPr id="24" name="Picture 38" descr="cha56011_0411c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496" y="3962400"/>
            <a:ext cx="165735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13" y="85142"/>
            <a:ext cx="8003540" cy="639762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altLang="en-US" sz="3600" b="1" smtClean="0">
                <a:solidFill>
                  <a:srgbClr val="FF0000"/>
                </a:solidFill>
                <a:latin typeface="Arial" charset="0"/>
              </a:rPr>
              <a:t>Types of Oxidation-Reduction Reactions</a:t>
            </a:r>
          </a:p>
        </p:txBody>
      </p:sp>
      <p:sp>
        <p:nvSpPr>
          <p:cNvPr id="28" name="Rectangle 27"/>
          <p:cNvSpPr/>
          <p:nvPr/>
        </p:nvSpPr>
        <p:spPr>
          <a:xfrm>
            <a:off x="2378377" y="811433"/>
            <a:ext cx="4499950" cy="52322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Combustion Reactions</a:t>
            </a:r>
          </a:p>
        </p:txBody>
      </p:sp>
    </p:spTree>
    <p:extLst>
      <p:ext uri="{BB962C8B-B14F-4D97-AF65-F5344CB8AC3E}">
        <p14:creationId xmlns:p14="http://schemas.microsoft.com/office/powerpoint/2010/main" val="899652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utoUpdateAnimBg="0"/>
      <p:bldP spid="13" grpId="0" autoUpdateAnimBg="0"/>
      <p:bldP spid="14" grpId="0" autoUpdateAnimBg="0"/>
      <p:bldP spid="15" grpId="0" autoUpdateAnimBg="0"/>
      <p:bldP spid="20" grpId="0" autoUpdateAnimBg="0"/>
      <p:bldP spid="21" grpId="0" autoUpdateAnimBg="0"/>
      <p:bldP spid="22" grpId="0" autoUpdateAnimBg="0"/>
      <p:bldP spid="23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997308" y="142471"/>
            <a:ext cx="5166799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Concentration of solution</a:t>
            </a: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203200" y="895234"/>
            <a:ext cx="8763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just" defTabSz="91440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The </a:t>
            </a:r>
            <a:r>
              <a:rPr kumimoji="0" lang="en-US" altLang="en-US" b="1" i="1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</a:rPr>
              <a:t>concentration of a solution </a:t>
            </a:r>
            <a:r>
              <a:rPr kumimoji="0" lang="en-US" alt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is </a:t>
            </a:r>
            <a:r>
              <a:rPr kumimoji="0" lang="en-US" altLang="en-US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the amount of solute present in a given quantity of solvent or solution</a:t>
            </a:r>
            <a:r>
              <a:rPr kumimoji="0" lang="en-US" alt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.</a:t>
            </a:r>
          </a:p>
        </p:txBody>
      </p:sp>
      <p:grpSp>
        <p:nvGrpSpPr>
          <p:cNvPr id="6" name="Group 9"/>
          <p:cNvGrpSpPr>
            <a:grpSpLocks/>
          </p:cNvGrpSpPr>
          <p:nvPr/>
        </p:nvGrpSpPr>
        <p:grpSpPr bwMode="auto">
          <a:xfrm>
            <a:off x="1947705" y="2845094"/>
            <a:ext cx="4617762" cy="922338"/>
            <a:chOff x="331" y="2037"/>
            <a:chExt cx="3341" cy="581"/>
          </a:xfrm>
        </p:grpSpPr>
        <p:sp>
          <p:nvSpPr>
            <p:cNvPr id="7" name="Text Box 4"/>
            <p:cNvSpPr txBox="1">
              <a:spLocks noChangeArrowheads="1"/>
            </p:cNvSpPr>
            <p:nvPr/>
          </p:nvSpPr>
          <p:spPr bwMode="auto">
            <a:xfrm>
              <a:off x="331" y="2188"/>
              <a:ext cx="1630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b="1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M </a:t>
              </a:r>
              <a:r>
                <a:rPr kumimoji="0" lang="en-US" altLang="en-US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=</a:t>
              </a:r>
              <a:r>
                <a:rPr kumimoji="0" lang="en-US" altLang="en-US" b="1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molarity</a:t>
              </a:r>
              <a:r>
                <a:rPr kumimoji="0" lang="en-US" altLang="en-US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=</a:t>
              </a:r>
              <a:endParaRPr kumimoji="0" lang="en-US" altLang="en-US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grpSp>
          <p:nvGrpSpPr>
            <p:cNvPr id="8" name="Group 8"/>
            <p:cNvGrpSpPr>
              <a:grpSpLocks/>
            </p:cNvGrpSpPr>
            <p:nvPr/>
          </p:nvGrpSpPr>
          <p:grpSpPr bwMode="auto">
            <a:xfrm>
              <a:off x="1961" y="2037"/>
              <a:ext cx="1711" cy="581"/>
              <a:chOff x="2009" y="2037"/>
              <a:chExt cx="1711" cy="581"/>
            </a:xfrm>
          </p:grpSpPr>
          <p:sp>
            <p:nvSpPr>
              <p:cNvPr id="9" name="Text Box 5"/>
              <p:cNvSpPr txBox="1">
                <a:spLocks noChangeArrowheads="1"/>
              </p:cNvSpPr>
              <p:nvPr/>
            </p:nvSpPr>
            <p:spPr bwMode="auto">
              <a:xfrm>
                <a:off x="2081" y="2037"/>
                <a:ext cx="1632" cy="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moles of solute</a:t>
                </a:r>
              </a:p>
            </p:txBody>
          </p:sp>
          <p:sp>
            <p:nvSpPr>
              <p:cNvPr id="10" name="Text Box 6"/>
              <p:cNvSpPr txBox="1">
                <a:spLocks noChangeArrowheads="1"/>
              </p:cNvSpPr>
              <p:nvPr/>
            </p:nvSpPr>
            <p:spPr bwMode="auto">
              <a:xfrm>
                <a:off x="2038" y="2327"/>
                <a:ext cx="1682" cy="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liters of solution</a:t>
                </a:r>
              </a:p>
            </p:txBody>
          </p:sp>
          <p:sp>
            <p:nvSpPr>
              <p:cNvPr id="11" name="Line 7"/>
              <p:cNvSpPr>
                <a:spLocks noChangeShapeType="1"/>
              </p:cNvSpPr>
              <p:nvPr/>
            </p:nvSpPr>
            <p:spPr bwMode="auto">
              <a:xfrm flipV="1">
                <a:off x="2009" y="2322"/>
                <a:ext cx="1663" cy="26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</p:grpSp>
      <p:sp>
        <p:nvSpPr>
          <p:cNvPr id="2" name="Rectangle 1"/>
          <p:cNvSpPr/>
          <p:nvPr/>
        </p:nvSpPr>
        <p:spPr>
          <a:xfrm>
            <a:off x="199208" y="1926396"/>
            <a:ext cx="8763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Molarity (M</a:t>
            </a:r>
            <a:r>
              <a:rPr lang="en-US" sz="24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US" sz="24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molar </a:t>
            </a:r>
            <a:r>
              <a:rPr lang="en-US" sz="24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concentration</a:t>
            </a:r>
            <a:r>
              <a:rPr lang="en-US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which is 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the number of moles of solute per liter of solution.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1618716" y="5083293"/>
            <a:ext cx="57411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TimesLTStd-Roman"/>
              </a:rPr>
              <a:t>where </a:t>
            </a:r>
            <a:r>
              <a:rPr lang="en-US" sz="2000" b="1" i="1" dirty="0">
                <a:solidFill>
                  <a:srgbClr val="FF0000"/>
                </a:solidFill>
                <a:latin typeface="TimesLTStd-Italic"/>
              </a:rPr>
              <a:t>n</a:t>
            </a:r>
            <a:r>
              <a:rPr lang="en-US" sz="2000" i="1" dirty="0">
                <a:latin typeface="TimesLTStd-Italic"/>
              </a:rPr>
              <a:t> </a:t>
            </a:r>
            <a:r>
              <a:rPr lang="en-US" sz="2000" dirty="0">
                <a:latin typeface="TimesLTStd-Roman"/>
              </a:rPr>
              <a:t>denotes the number of moles of </a:t>
            </a:r>
            <a:r>
              <a:rPr lang="en-US" sz="2000" dirty="0" smtClean="0">
                <a:latin typeface="TimesLTStd-Roman"/>
              </a:rPr>
              <a:t>solute. </a:t>
            </a:r>
          </a:p>
          <a:p>
            <a:pPr marL="685800"/>
            <a:r>
              <a:rPr lang="en-US" sz="2000" b="1" i="1" dirty="0" smtClean="0">
                <a:solidFill>
                  <a:srgbClr val="FF0000"/>
                </a:solidFill>
                <a:latin typeface="TimesLTStd-Italic"/>
              </a:rPr>
              <a:t>V</a:t>
            </a:r>
            <a:r>
              <a:rPr lang="en-US" sz="2000" i="1" dirty="0" smtClean="0">
                <a:latin typeface="TimesLTStd-Italic"/>
              </a:rPr>
              <a:t> </a:t>
            </a:r>
            <a:r>
              <a:rPr lang="en-US" sz="2000" dirty="0">
                <a:latin typeface="TimesLTStd-Roman"/>
              </a:rPr>
              <a:t>is the volume of the </a:t>
            </a:r>
            <a:r>
              <a:rPr lang="en-US" sz="2000" dirty="0" smtClean="0">
                <a:latin typeface="TimesLTStd-Roman"/>
              </a:rPr>
              <a:t>solution in </a:t>
            </a:r>
            <a:r>
              <a:rPr lang="en-US" sz="2000" dirty="0">
                <a:latin typeface="TimesLTStd-Roman"/>
              </a:rPr>
              <a:t>liters.</a:t>
            </a:r>
            <a:endParaRPr lang="en-US" sz="2000" dirty="0"/>
          </a:p>
        </p:txBody>
      </p:sp>
      <p:grpSp>
        <p:nvGrpSpPr>
          <p:cNvPr id="48" name="Group 9"/>
          <p:cNvGrpSpPr>
            <a:grpSpLocks/>
          </p:cNvGrpSpPr>
          <p:nvPr/>
        </p:nvGrpSpPr>
        <p:grpSpPr bwMode="auto">
          <a:xfrm>
            <a:off x="3856781" y="3907837"/>
            <a:ext cx="1232878" cy="842963"/>
            <a:chOff x="2162" y="2037"/>
            <a:chExt cx="892" cy="531"/>
          </a:xfrm>
        </p:grpSpPr>
        <p:sp>
          <p:nvSpPr>
            <p:cNvPr id="49" name="Text Box 4"/>
            <p:cNvSpPr txBox="1">
              <a:spLocks noChangeArrowheads="1"/>
            </p:cNvSpPr>
            <p:nvPr/>
          </p:nvSpPr>
          <p:spPr bwMode="auto">
            <a:xfrm>
              <a:off x="2162" y="2158"/>
              <a:ext cx="511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b="1" i="1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</a:rPr>
                <a:t>M </a:t>
              </a:r>
              <a:r>
                <a:rPr kumimoji="0" lang="en-US" altLang="en-US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</a:rPr>
                <a:t>=</a:t>
              </a:r>
              <a:endParaRPr kumimoji="0" lang="en-US" altLang="en-US" b="1" i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grpSp>
          <p:nvGrpSpPr>
            <p:cNvPr id="50" name="Group 8"/>
            <p:cNvGrpSpPr>
              <a:grpSpLocks/>
            </p:cNvGrpSpPr>
            <p:nvPr/>
          </p:nvGrpSpPr>
          <p:grpSpPr bwMode="auto">
            <a:xfrm>
              <a:off x="2667" y="2037"/>
              <a:ext cx="387" cy="531"/>
              <a:chOff x="2715" y="2037"/>
              <a:chExt cx="387" cy="531"/>
            </a:xfrm>
          </p:grpSpPr>
          <p:sp>
            <p:nvSpPr>
              <p:cNvPr id="51" name="Text Box 5"/>
              <p:cNvSpPr txBox="1">
                <a:spLocks noChangeArrowheads="1"/>
              </p:cNvSpPr>
              <p:nvPr/>
            </p:nvSpPr>
            <p:spPr bwMode="auto">
              <a:xfrm>
                <a:off x="2769" y="2037"/>
                <a:ext cx="258" cy="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b="0" i="1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charset="0"/>
                  </a:rPr>
                  <a:t>n</a:t>
                </a:r>
                <a:endParaRPr kumimoji="0" lang="en-US" altLang="en-US" b="0" i="1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52" name="Text Box 6"/>
              <p:cNvSpPr txBox="1">
                <a:spLocks noChangeArrowheads="1"/>
              </p:cNvSpPr>
              <p:nvPr/>
            </p:nvSpPr>
            <p:spPr bwMode="auto">
              <a:xfrm>
                <a:off x="2757" y="2277"/>
                <a:ext cx="245" cy="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b="0" i="1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charset="0"/>
                  </a:rPr>
                  <a:t>v</a:t>
                </a:r>
                <a:endParaRPr kumimoji="0" lang="en-US" altLang="en-US" b="0" i="1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53" name="Line 7"/>
              <p:cNvSpPr>
                <a:spLocks noChangeShapeType="1"/>
              </p:cNvSpPr>
              <p:nvPr/>
            </p:nvSpPr>
            <p:spPr bwMode="auto">
              <a:xfrm>
                <a:off x="2715" y="2301"/>
                <a:ext cx="387" cy="13"/>
              </a:xfrm>
              <a:prstGeom prst="line">
                <a:avLst/>
              </a:prstGeom>
              <a:noFill/>
              <a:ln w="317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11206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581297" y="1119628"/>
            <a:ext cx="7889966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just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What mass of KI is required to make 500. mL of a 2.80 </a:t>
            </a:r>
            <a:r>
              <a:rPr kumimoji="0" lang="en-US" altLang="en-US" sz="2800" b="0" i="1" u="none" strike="noStrike" kern="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M</a:t>
            </a:r>
            <a:r>
              <a:rPr kumimoji="0" lang="en-US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 KI solution?</a:t>
            </a:r>
          </a:p>
        </p:txBody>
      </p:sp>
      <p:grpSp>
        <p:nvGrpSpPr>
          <p:cNvPr id="13" name="Group 55"/>
          <p:cNvGrpSpPr>
            <a:grpSpLocks/>
          </p:cNvGrpSpPr>
          <p:nvPr/>
        </p:nvGrpSpPr>
        <p:grpSpPr bwMode="auto">
          <a:xfrm>
            <a:off x="737325" y="2529838"/>
            <a:ext cx="7543800" cy="457200"/>
            <a:chOff x="96" y="2976"/>
            <a:chExt cx="4752" cy="288"/>
          </a:xfrm>
        </p:grpSpPr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96" y="2976"/>
              <a:ext cx="189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volume of KI solution</a:t>
              </a:r>
            </a:p>
          </p:txBody>
        </p: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2449" y="2976"/>
              <a:ext cx="86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moles KI</a:t>
              </a: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3964" y="2976"/>
              <a:ext cx="88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grams KI</a:t>
              </a:r>
            </a:p>
          </p:txBody>
        </p:sp>
        <p:sp>
          <p:nvSpPr>
            <p:cNvPr id="17" name="Line 19"/>
            <p:cNvSpPr>
              <a:spLocks noChangeShapeType="1"/>
            </p:cNvSpPr>
            <p:nvPr/>
          </p:nvSpPr>
          <p:spPr bwMode="auto">
            <a:xfrm>
              <a:off x="2016" y="3120"/>
              <a:ext cx="336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18" name="Line 20"/>
            <p:cNvSpPr>
              <a:spLocks noChangeShapeType="1"/>
            </p:cNvSpPr>
            <p:nvPr/>
          </p:nvSpPr>
          <p:spPr bwMode="auto">
            <a:xfrm>
              <a:off x="3444" y="3120"/>
              <a:ext cx="336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sp>
        <p:nvSpPr>
          <p:cNvPr id="19" name="Text Box 22"/>
          <p:cNvSpPr txBox="1">
            <a:spLocks noChangeArrowheads="1"/>
          </p:cNvSpPr>
          <p:nvPr/>
        </p:nvSpPr>
        <p:spPr bwMode="auto">
          <a:xfrm>
            <a:off x="3709125" y="2301238"/>
            <a:ext cx="7048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1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M</a:t>
            </a:r>
            <a:r>
              <a:rPr kumimoji="0" lang="en-US" altLang="en-US" sz="20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 KI</a:t>
            </a:r>
            <a:endParaRPr kumimoji="0" lang="en-US" altLang="en-US" sz="2000" b="0" i="1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0" name="Rectangle 23"/>
          <p:cNvSpPr>
            <a:spLocks noChangeArrowheads="1"/>
          </p:cNvSpPr>
          <p:nvPr/>
        </p:nvSpPr>
        <p:spPr bwMode="auto">
          <a:xfrm>
            <a:off x="5937975" y="2301238"/>
            <a:ext cx="8016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ucida Calligraphy" pitchFamily="66" charset="0"/>
              </a:rPr>
              <a:t>M </a:t>
            </a:r>
            <a:r>
              <a:rPr kumimoji="0" lang="en-US" altLang="en-US" sz="20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KI</a:t>
            </a:r>
            <a:endParaRPr kumimoji="0" lang="en-US" altLang="en-US" sz="20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Lucida Calligraphy" pitchFamily="66" charset="0"/>
            </a:endParaRPr>
          </a:p>
        </p:txBody>
      </p:sp>
      <p:sp>
        <p:nvSpPr>
          <p:cNvPr id="21" name="Text Box 26"/>
          <p:cNvSpPr txBox="1">
            <a:spLocks noChangeArrowheads="1"/>
          </p:cNvSpPr>
          <p:nvPr/>
        </p:nvSpPr>
        <p:spPr bwMode="auto">
          <a:xfrm>
            <a:off x="1270725" y="3555363"/>
            <a:ext cx="11001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500. mL</a:t>
            </a:r>
          </a:p>
        </p:txBody>
      </p:sp>
      <p:sp>
        <p:nvSpPr>
          <p:cNvPr id="22" name="Text Box 34"/>
          <p:cNvSpPr txBox="1">
            <a:spLocks noChangeArrowheads="1"/>
          </p:cNvSpPr>
          <p:nvPr/>
        </p:nvSpPr>
        <p:spPr bwMode="auto">
          <a:xfrm>
            <a:off x="6642825" y="3555363"/>
            <a:ext cx="1346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= 232 g KI</a:t>
            </a:r>
          </a:p>
        </p:txBody>
      </p:sp>
      <p:grpSp>
        <p:nvGrpSpPr>
          <p:cNvPr id="23" name="Group 46"/>
          <p:cNvGrpSpPr>
            <a:grpSpLocks/>
          </p:cNvGrpSpPr>
          <p:nvPr/>
        </p:nvGrpSpPr>
        <p:grpSpPr bwMode="auto">
          <a:xfrm>
            <a:off x="5271225" y="3352163"/>
            <a:ext cx="1346200" cy="804863"/>
            <a:chOff x="3232" y="3494"/>
            <a:chExt cx="848" cy="507"/>
          </a:xfrm>
        </p:grpSpPr>
        <p:grpSp>
          <p:nvGrpSpPr>
            <p:cNvPr id="24" name="Group 38"/>
            <p:cNvGrpSpPr>
              <a:grpSpLocks/>
            </p:cNvGrpSpPr>
            <p:nvPr/>
          </p:nvGrpSpPr>
          <p:grpSpPr bwMode="auto">
            <a:xfrm>
              <a:off x="3369" y="3494"/>
              <a:ext cx="711" cy="507"/>
              <a:chOff x="2817" y="3494"/>
              <a:chExt cx="711" cy="507"/>
            </a:xfrm>
          </p:grpSpPr>
          <p:sp>
            <p:nvSpPr>
              <p:cNvPr id="26" name="Text Box 32"/>
              <p:cNvSpPr txBox="1">
                <a:spLocks noChangeArrowheads="1"/>
              </p:cNvSpPr>
              <p:nvPr/>
            </p:nvSpPr>
            <p:spPr bwMode="auto">
              <a:xfrm>
                <a:off x="2817" y="3494"/>
                <a:ext cx="711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166 g KI</a:t>
                </a:r>
              </a:p>
            </p:txBody>
          </p:sp>
          <p:sp>
            <p:nvSpPr>
              <p:cNvPr id="27" name="Text Box 33"/>
              <p:cNvSpPr txBox="1">
                <a:spLocks noChangeArrowheads="1"/>
              </p:cNvSpPr>
              <p:nvPr/>
            </p:nvSpPr>
            <p:spPr bwMode="auto">
              <a:xfrm>
                <a:off x="2821" y="3751"/>
                <a:ext cx="702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1 mol KI</a:t>
                </a:r>
              </a:p>
            </p:txBody>
          </p:sp>
          <p:sp>
            <p:nvSpPr>
              <p:cNvPr id="28" name="Line 37"/>
              <p:cNvSpPr>
                <a:spLocks noChangeShapeType="1"/>
              </p:cNvSpPr>
              <p:nvPr/>
            </p:nvSpPr>
            <p:spPr bwMode="auto">
              <a:xfrm>
                <a:off x="2860" y="3747"/>
                <a:ext cx="624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  <p:sp>
          <p:nvSpPr>
            <p:cNvPr id="25" name="Text Box 41"/>
            <p:cNvSpPr txBox="1">
              <a:spLocks noChangeArrowheads="1"/>
            </p:cNvSpPr>
            <p:nvPr/>
          </p:nvSpPr>
          <p:spPr bwMode="auto">
            <a:xfrm>
              <a:off x="3232" y="3624"/>
              <a:ext cx="19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x</a:t>
              </a:r>
            </a:p>
          </p:txBody>
        </p:sp>
      </p:grpSp>
      <p:grpSp>
        <p:nvGrpSpPr>
          <p:cNvPr id="29" name="Group 54"/>
          <p:cNvGrpSpPr>
            <a:grpSpLocks/>
          </p:cNvGrpSpPr>
          <p:nvPr/>
        </p:nvGrpSpPr>
        <p:grpSpPr bwMode="auto">
          <a:xfrm>
            <a:off x="3709125" y="3352163"/>
            <a:ext cx="1697038" cy="804863"/>
            <a:chOff x="2304" y="3494"/>
            <a:chExt cx="1069" cy="507"/>
          </a:xfrm>
        </p:grpSpPr>
        <p:grpSp>
          <p:nvGrpSpPr>
            <p:cNvPr id="30" name="Group 39"/>
            <p:cNvGrpSpPr>
              <a:grpSpLocks/>
            </p:cNvGrpSpPr>
            <p:nvPr/>
          </p:nvGrpSpPr>
          <p:grpSpPr bwMode="auto">
            <a:xfrm>
              <a:off x="2449" y="3494"/>
              <a:ext cx="924" cy="507"/>
              <a:chOff x="2001" y="3494"/>
              <a:chExt cx="924" cy="507"/>
            </a:xfrm>
          </p:grpSpPr>
          <p:sp>
            <p:nvSpPr>
              <p:cNvPr id="32" name="Text Box 30"/>
              <p:cNvSpPr txBox="1">
                <a:spLocks noChangeArrowheads="1"/>
              </p:cNvSpPr>
              <p:nvPr/>
            </p:nvSpPr>
            <p:spPr bwMode="auto">
              <a:xfrm>
                <a:off x="2001" y="3494"/>
                <a:ext cx="924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2.80 mol KI</a:t>
                </a:r>
              </a:p>
            </p:txBody>
          </p:sp>
          <p:sp>
            <p:nvSpPr>
              <p:cNvPr id="33" name="Text Box 31"/>
              <p:cNvSpPr txBox="1">
                <a:spLocks noChangeArrowheads="1"/>
              </p:cNvSpPr>
              <p:nvPr/>
            </p:nvSpPr>
            <p:spPr bwMode="auto">
              <a:xfrm>
                <a:off x="2124" y="3751"/>
                <a:ext cx="676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1 L soln</a:t>
                </a:r>
              </a:p>
            </p:txBody>
          </p:sp>
          <p:sp>
            <p:nvSpPr>
              <p:cNvPr id="34" name="Line 36"/>
              <p:cNvSpPr>
                <a:spLocks noChangeShapeType="1"/>
              </p:cNvSpPr>
              <p:nvPr/>
            </p:nvSpPr>
            <p:spPr bwMode="auto">
              <a:xfrm>
                <a:off x="2150" y="3747"/>
                <a:ext cx="624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  <p:sp>
          <p:nvSpPr>
            <p:cNvPr id="31" name="Text Box 42"/>
            <p:cNvSpPr txBox="1">
              <a:spLocks noChangeArrowheads="1"/>
            </p:cNvSpPr>
            <p:nvPr/>
          </p:nvSpPr>
          <p:spPr bwMode="auto">
            <a:xfrm>
              <a:off x="2304" y="3616"/>
              <a:ext cx="19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x</a:t>
              </a:r>
            </a:p>
          </p:txBody>
        </p:sp>
      </p:grpSp>
      <p:grpSp>
        <p:nvGrpSpPr>
          <p:cNvPr id="35" name="Group 44"/>
          <p:cNvGrpSpPr>
            <a:grpSpLocks/>
          </p:cNvGrpSpPr>
          <p:nvPr/>
        </p:nvGrpSpPr>
        <p:grpSpPr bwMode="auto">
          <a:xfrm>
            <a:off x="2258150" y="3352163"/>
            <a:ext cx="1362075" cy="804863"/>
            <a:chOff x="936" y="3494"/>
            <a:chExt cx="858" cy="507"/>
          </a:xfrm>
        </p:grpSpPr>
        <p:grpSp>
          <p:nvGrpSpPr>
            <p:cNvPr id="36" name="Group 40"/>
            <p:cNvGrpSpPr>
              <a:grpSpLocks/>
            </p:cNvGrpSpPr>
            <p:nvPr/>
          </p:nvGrpSpPr>
          <p:grpSpPr bwMode="auto">
            <a:xfrm>
              <a:off x="1056" y="3494"/>
              <a:ext cx="738" cy="507"/>
              <a:chOff x="1056" y="3494"/>
              <a:chExt cx="738" cy="507"/>
            </a:xfrm>
          </p:grpSpPr>
          <p:sp>
            <p:nvSpPr>
              <p:cNvPr id="38" name="Text Box 28"/>
              <p:cNvSpPr txBox="1">
                <a:spLocks noChangeArrowheads="1"/>
              </p:cNvSpPr>
              <p:nvPr/>
            </p:nvSpPr>
            <p:spPr bwMode="auto">
              <a:xfrm>
                <a:off x="1256" y="3494"/>
                <a:ext cx="338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1 L</a:t>
                </a:r>
              </a:p>
            </p:txBody>
          </p:sp>
          <p:sp>
            <p:nvSpPr>
              <p:cNvPr id="39" name="Text Box 29"/>
              <p:cNvSpPr txBox="1">
                <a:spLocks noChangeArrowheads="1"/>
              </p:cNvSpPr>
              <p:nvPr/>
            </p:nvSpPr>
            <p:spPr bwMode="auto">
              <a:xfrm>
                <a:off x="1056" y="3751"/>
                <a:ext cx="738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1000 mL</a:t>
                </a:r>
              </a:p>
            </p:txBody>
          </p:sp>
          <p:sp>
            <p:nvSpPr>
              <p:cNvPr id="40" name="Line 35"/>
              <p:cNvSpPr>
                <a:spLocks noChangeShapeType="1"/>
              </p:cNvSpPr>
              <p:nvPr/>
            </p:nvSpPr>
            <p:spPr bwMode="auto">
              <a:xfrm>
                <a:off x="1113" y="3747"/>
                <a:ext cx="624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  <p:sp>
          <p:nvSpPr>
            <p:cNvPr id="37" name="Text Box 43"/>
            <p:cNvSpPr txBox="1">
              <a:spLocks noChangeArrowheads="1"/>
            </p:cNvSpPr>
            <p:nvPr/>
          </p:nvSpPr>
          <p:spPr bwMode="auto">
            <a:xfrm>
              <a:off x="936" y="3624"/>
              <a:ext cx="19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x</a:t>
              </a:r>
            </a:p>
          </p:txBody>
        </p:sp>
      </p:grpSp>
      <p:sp>
        <p:nvSpPr>
          <p:cNvPr id="41" name="Line 47"/>
          <p:cNvSpPr>
            <a:spLocks noChangeShapeType="1"/>
          </p:cNvSpPr>
          <p:nvPr/>
        </p:nvSpPr>
        <p:spPr bwMode="auto">
          <a:xfrm flipV="1">
            <a:off x="1800950" y="3596638"/>
            <a:ext cx="533400" cy="304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2" name="Line 48"/>
          <p:cNvSpPr>
            <a:spLocks noChangeShapeType="1"/>
          </p:cNvSpPr>
          <p:nvPr/>
        </p:nvSpPr>
        <p:spPr bwMode="auto">
          <a:xfrm flipV="1">
            <a:off x="3096350" y="3825238"/>
            <a:ext cx="533400" cy="304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3" name="Line 49"/>
          <p:cNvSpPr>
            <a:spLocks noChangeShapeType="1"/>
          </p:cNvSpPr>
          <p:nvPr/>
        </p:nvSpPr>
        <p:spPr bwMode="auto">
          <a:xfrm flipV="1">
            <a:off x="2943950" y="3368038"/>
            <a:ext cx="533400" cy="304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4" name="Line 50"/>
          <p:cNvSpPr>
            <a:spLocks noChangeShapeType="1"/>
          </p:cNvSpPr>
          <p:nvPr/>
        </p:nvSpPr>
        <p:spPr bwMode="auto">
          <a:xfrm flipV="1">
            <a:off x="4445725" y="3787138"/>
            <a:ext cx="533400" cy="304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5" name="Line 51"/>
          <p:cNvSpPr>
            <a:spLocks noChangeShapeType="1"/>
          </p:cNvSpPr>
          <p:nvPr/>
        </p:nvSpPr>
        <p:spPr bwMode="auto">
          <a:xfrm flipV="1">
            <a:off x="4623525" y="3368038"/>
            <a:ext cx="533400" cy="304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6" name="Line 52"/>
          <p:cNvSpPr>
            <a:spLocks noChangeShapeType="1"/>
          </p:cNvSpPr>
          <p:nvPr/>
        </p:nvSpPr>
        <p:spPr bwMode="auto">
          <a:xfrm flipV="1">
            <a:off x="5906225" y="3761738"/>
            <a:ext cx="533400" cy="304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1997308" y="142471"/>
            <a:ext cx="5166799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Concentration of solution</a:t>
            </a:r>
          </a:p>
        </p:txBody>
      </p:sp>
    </p:spTree>
    <p:extLst>
      <p:ext uri="{BB962C8B-B14F-4D97-AF65-F5344CB8AC3E}">
        <p14:creationId xmlns:p14="http://schemas.microsoft.com/office/powerpoint/2010/main" val="1638800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utoUpdateAnimBg="0"/>
      <p:bldP spid="20" grpId="0" autoUpdateAnimBg="0"/>
      <p:bldP spid="21" grpId="0" autoUpdateAnimBg="0"/>
      <p:bldP spid="22" grpId="0" autoUpdateAnimBg="0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4596</TotalTime>
  <Words>475</Words>
  <Application>Microsoft Office PowerPoint</Application>
  <PresentationFormat>On-screen Show (4:3)</PresentationFormat>
  <Paragraphs>97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PowerPoint Presentation</vt:lpstr>
      <vt:lpstr>Oxidation-Reduction Reactions</vt:lpstr>
      <vt:lpstr>PowerPoint Presentation</vt:lpstr>
      <vt:lpstr>Types of Oxidation-Reduction Reactions</vt:lpstr>
      <vt:lpstr>Types of Oxidation-Reduction Reactions</vt:lpstr>
      <vt:lpstr>Types of Oxidation-Reduction Reactions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User</cp:lastModifiedBy>
  <cp:revision>184</cp:revision>
  <dcterms:created xsi:type="dcterms:W3CDTF">2017-09-18T11:03:17Z</dcterms:created>
  <dcterms:modified xsi:type="dcterms:W3CDTF">2017-10-23T06:42:40Z</dcterms:modified>
</cp:coreProperties>
</file>