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المؤسسات التجارية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تجارة الجملة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331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طبيعة تجارة الجملة وأهميتها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هي الأنشطة التي </a:t>
            </a:r>
            <a:r>
              <a:rPr lang="ar-SA" sz="2800" dirty="0" smtClean="0"/>
              <a:t>تقوم </a:t>
            </a:r>
            <a:r>
              <a:rPr lang="ar-SA" sz="2800" dirty="0" smtClean="0"/>
              <a:t>بها بعض المنشآت او الافراد بغرض البيع لتجار التجزئة او لتجار جملة آخرين او للمشتري </a:t>
            </a:r>
            <a:r>
              <a:rPr lang="ar-SA" sz="2800" dirty="0" smtClean="0"/>
              <a:t>الصناعي .</a:t>
            </a:r>
            <a:endParaRPr lang="ar-SA" sz="2800" dirty="0" smtClean="0"/>
          </a:p>
          <a:p>
            <a:endParaRPr lang="ar-SA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2800" dirty="0" smtClean="0"/>
              <a:t>اذن يشترط شرطين لنطلق على </a:t>
            </a:r>
            <a:r>
              <a:rPr lang="ar-SA" sz="2800" dirty="0" smtClean="0"/>
              <a:t>شخص ٍ </a:t>
            </a:r>
            <a:r>
              <a:rPr lang="ar-SA" sz="2800" dirty="0" smtClean="0"/>
              <a:t>ما مسمى تاجر جملة: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800" dirty="0" smtClean="0"/>
              <a:t>إعادة بيع السلع التي يشترونها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800" dirty="0" smtClean="0"/>
              <a:t>او استعمال السلع في مشروعات الاعمال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0827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أوجه الاختلاف بين تجار الجملة والتجزئة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46234"/>
              </p:ext>
            </p:extLst>
          </p:nvPr>
        </p:nvGraphicFramePr>
        <p:xfrm>
          <a:off x="1097280" y="2671763"/>
          <a:ext cx="10058400" cy="25160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61793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المعيار المستخدم للتفرقة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تاجر الجملة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تاجر التجزئة</a:t>
                      </a:r>
                      <a:endParaRPr lang="ar-SA" dirty="0"/>
                    </a:p>
                  </a:txBody>
                  <a:tcPr/>
                </a:tc>
              </a:tr>
              <a:tr h="61793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السوق المستهدف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مشروعات الاعمال- تجار التجزئة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المستهلك النهائي</a:t>
                      </a:r>
                      <a:endParaRPr lang="ar-SA" dirty="0"/>
                    </a:p>
                  </a:txBody>
                  <a:tcPr/>
                </a:tc>
              </a:tr>
              <a:tr h="61793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حجم الطلبية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كميات كبيرة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كميات صغيرة</a:t>
                      </a:r>
                    </a:p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  <a:tr h="61793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التنظيم الإداري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بمثابة مخزن عمومي</a:t>
                      </a:r>
                      <a:r>
                        <a:rPr lang="ar-SA" baseline="0" dirty="0" smtClean="0"/>
                        <a:t> يقدم خدمات تسويقية مختلفة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يتركز</a:t>
                      </a:r>
                      <a:r>
                        <a:rPr lang="ar-SA" baseline="0" dirty="0" smtClean="0"/>
                        <a:t> الاهتمام على الشكل الداخلي والخارجي للمعرض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99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تجار الجملة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79687"/>
              </p:ext>
            </p:extLst>
          </p:nvPr>
        </p:nvGraphicFramePr>
        <p:xfrm>
          <a:off x="1096963" y="1846263"/>
          <a:ext cx="10058400" cy="4275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بالنسبة للمنتج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بالنسبة لتاجر التجزئة</a:t>
                      </a:r>
                      <a:endParaRPr lang="ar-SA" dirty="0"/>
                    </a:p>
                  </a:txBody>
                  <a:tcPr/>
                </a:tc>
              </a:tr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البيع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البيع / الشراء</a:t>
                      </a:r>
                      <a:endParaRPr lang="ar-SA" dirty="0"/>
                    </a:p>
                  </a:txBody>
                  <a:tcPr/>
                </a:tc>
              </a:tr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التخزين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التخزين</a:t>
                      </a:r>
                      <a:endParaRPr lang="ar-SA" dirty="0"/>
                    </a:p>
                  </a:txBody>
                  <a:tcPr/>
                </a:tc>
              </a:tr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النقل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النقل</a:t>
                      </a:r>
                      <a:endParaRPr lang="ar-SA" dirty="0"/>
                    </a:p>
                  </a:txBody>
                  <a:tcPr/>
                </a:tc>
              </a:tr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المساعدات المالية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الائتمان التجاري</a:t>
                      </a:r>
                      <a:endParaRPr lang="ar-SA" dirty="0"/>
                    </a:p>
                  </a:txBody>
                  <a:tcPr/>
                </a:tc>
              </a:tr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تقديم المعلومات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تقديم</a:t>
                      </a:r>
                      <a:r>
                        <a:rPr lang="ar-SA" baseline="0" dirty="0" smtClean="0"/>
                        <a:t> المعلومات</a:t>
                      </a:r>
                      <a:endParaRPr lang="ar-SA" dirty="0"/>
                    </a:p>
                  </a:txBody>
                  <a:tcPr/>
                </a:tc>
              </a:tr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تحمل المخاطر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تقليل المخاطر التجارية</a:t>
                      </a:r>
                      <a:endParaRPr lang="ar-SA" dirty="0"/>
                    </a:p>
                  </a:txBody>
                  <a:tcPr/>
                </a:tc>
              </a:tr>
              <a:tr h="53439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-ـ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الرقابة على جودة السلع المشتركة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25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تجارة الجملة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981200"/>
            <a:ext cx="10058400" cy="388789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1- القيام بوظائف رجال البيع بالنسبة للمنتجين</a:t>
            </a:r>
          </a:p>
          <a:p>
            <a:r>
              <a:rPr lang="ar-SA" sz="2800" dirty="0" smtClean="0"/>
              <a:t>2- رفع كفاءة الاتصال بين أطراف القناة التوزيعية</a:t>
            </a:r>
          </a:p>
          <a:p>
            <a:r>
              <a:rPr lang="ar-SA" sz="2800" dirty="0" smtClean="0"/>
              <a:t>3- تخفيض نفقات النقل والتوزيع</a:t>
            </a:r>
          </a:p>
          <a:p>
            <a:r>
              <a:rPr lang="ar-SA" sz="2800" dirty="0" smtClean="0"/>
              <a:t>4- سد الفجوة بين المنتجين وتجار التجزئة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7883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42097"/>
          </a:xfrm>
        </p:spPr>
        <p:txBody>
          <a:bodyPr/>
          <a:lstStyle/>
          <a:p>
            <a:pPr algn="r"/>
            <a:r>
              <a:rPr lang="ar-SA" dirty="0" smtClean="0"/>
              <a:t>أنواع تجار الجملة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1" t="2827" r="11738"/>
          <a:stretch/>
        </p:blipFill>
        <p:spPr>
          <a:xfrm rot="16200000">
            <a:off x="3448050" y="-2216152"/>
            <a:ext cx="5295899" cy="11785600"/>
          </a:xfrm>
        </p:spPr>
      </p:pic>
    </p:spTree>
    <p:extLst>
      <p:ext uri="{BB962C8B-B14F-4D97-AF65-F5344CB8AC3E}">
        <p14:creationId xmlns:p14="http://schemas.microsoft.com/office/powerpoint/2010/main" val="12727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الإدارة الاستراتيجية لمنشآت الجملة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نجاح مؤسسات الجملة يعتمد على عاملين:</a:t>
            </a:r>
          </a:p>
          <a:p>
            <a:r>
              <a:rPr lang="ar-SA" sz="2400" dirty="0" smtClean="0"/>
              <a:t>- تحقيق </a:t>
            </a:r>
            <a:r>
              <a:rPr lang="ar-SA" sz="2400" u="sng" dirty="0" smtClean="0"/>
              <a:t>الربحية</a:t>
            </a:r>
            <a:r>
              <a:rPr lang="ar-SA" sz="2400" dirty="0" smtClean="0"/>
              <a:t> لمؤسسات الجملة</a:t>
            </a:r>
          </a:p>
          <a:p>
            <a:r>
              <a:rPr lang="ar-SA" sz="2400" dirty="0" smtClean="0"/>
              <a:t>- اشباع رغبات وحاجات </a:t>
            </a:r>
            <a:r>
              <a:rPr lang="ar-SA" sz="2400" dirty="0" smtClean="0"/>
              <a:t>العملاء </a:t>
            </a:r>
            <a:r>
              <a:rPr lang="ar-SA" sz="2400" u="sng" dirty="0" smtClean="0"/>
              <a:t>(الرضا )</a:t>
            </a:r>
            <a:endParaRPr lang="ar-SA" sz="2400" u="sng" dirty="0"/>
          </a:p>
        </p:txBody>
      </p:sp>
    </p:spTree>
    <p:extLst>
      <p:ext uri="{BB962C8B-B14F-4D97-AF65-F5344CB8AC3E}">
        <p14:creationId xmlns:p14="http://schemas.microsoft.com/office/powerpoint/2010/main" val="4714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أسباب الاستغناء عن خدمات متاجر الجملة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2108200"/>
            <a:ext cx="10058400" cy="376089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ar-SA" sz="2800" dirty="0" smtClean="0"/>
              <a:t>أسباب تعود لطبيعة السلعة (القابلية للتلف, القابلية للتغيير, الخصائص </a:t>
            </a:r>
            <a:r>
              <a:rPr lang="ar-SA" sz="2800" dirty="0" err="1" smtClean="0"/>
              <a:t>الفنية,القيمة</a:t>
            </a:r>
            <a:r>
              <a:rPr lang="ar-SA" sz="2800" dirty="0" smtClean="0"/>
              <a:t> المرتفعة)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sz="2800" dirty="0" smtClean="0"/>
              <a:t>أسباب تعود للمنتج (المركز </a:t>
            </a:r>
            <a:r>
              <a:rPr lang="ar-SA" sz="2800" dirty="0" err="1" smtClean="0"/>
              <a:t>المالي,رغبة</a:t>
            </a:r>
            <a:r>
              <a:rPr lang="ar-SA" sz="2800" dirty="0" smtClean="0"/>
              <a:t> </a:t>
            </a:r>
            <a:r>
              <a:rPr lang="ar-SA" sz="2800" dirty="0" err="1" smtClean="0"/>
              <a:t>المنتج,القدرة</a:t>
            </a:r>
            <a:r>
              <a:rPr lang="ar-SA" sz="2800" dirty="0" smtClean="0"/>
              <a:t> </a:t>
            </a:r>
            <a:r>
              <a:rPr lang="ar-SA" sz="2800" dirty="0" err="1" smtClean="0"/>
              <a:t>الإنتاجية,الكفاءة</a:t>
            </a:r>
            <a:r>
              <a:rPr lang="ar-SA" sz="2800" dirty="0" smtClean="0"/>
              <a:t> التنظيمية, عدم الرضا)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sz="2800" dirty="0" smtClean="0"/>
              <a:t>أسباب تعود </a:t>
            </a:r>
            <a:r>
              <a:rPr lang="ar-SA" sz="2800" dirty="0" err="1" smtClean="0"/>
              <a:t>لتجارالتجزئة</a:t>
            </a:r>
            <a:r>
              <a:rPr lang="ar-SA" sz="2800" smtClean="0"/>
              <a:t> (</a:t>
            </a:r>
            <a:r>
              <a:rPr lang="ar-SA" sz="2800" dirty="0" smtClean="0"/>
              <a:t>كبر حجمها, التركز الجغرافي, قلة عددها, عدم الرضا)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134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</TotalTime>
  <Words>238</Words>
  <Application>Microsoft Office PowerPoint</Application>
  <PresentationFormat>ملء الشاشة</PresentationFormat>
  <Paragraphs>52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Wingdings</vt:lpstr>
      <vt:lpstr>أثر رجعي</vt:lpstr>
      <vt:lpstr>المؤسسات التجارية</vt:lpstr>
      <vt:lpstr>طبيعة تجارة الجملة وأهميتها</vt:lpstr>
      <vt:lpstr>أوجه الاختلاف بين تجار الجملة والتجزئة</vt:lpstr>
      <vt:lpstr>وظائف تجار الجملة</vt:lpstr>
      <vt:lpstr>أهمية تجارة الجملة </vt:lpstr>
      <vt:lpstr>أنواع تجار الجملة</vt:lpstr>
      <vt:lpstr>الإدارة الاستراتيجية لمنشآت الجملة</vt:lpstr>
      <vt:lpstr>أسباب الاستغناء عن خدمات متاجر الجملة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المؤسسات التجارية</dc:title>
  <dc:creator>user</dc:creator>
  <cp:lastModifiedBy>user</cp:lastModifiedBy>
  <cp:revision>8</cp:revision>
  <dcterms:created xsi:type="dcterms:W3CDTF">2017-10-21T14:01:34Z</dcterms:created>
  <dcterms:modified xsi:type="dcterms:W3CDTF">2018-03-11T17:48:06Z</dcterms:modified>
</cp:coreProperties>
</file>