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A5DE9B-2686-4448-8B1D-D57DCE6A5D07}" type="datetimeFigureOut">
              <a:rPr lang="en-US" smtClean="0"/>
              <a:t>7/24/2018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2D913F-6588-43F6-A6F5-A66A3C71F3A3}" type="slidenum">
              <a:rPr lang="en-US" smtClean="0"/>
              <a:t>‹#›</a:t>
            </a:fld>
            <a:endParaRPr lang="en-US"/>
          </a:p>
        </p:txBody>
      </p:sp>
    </p:spTree>
    <p:extLst>
      <p:ext uri="{BB962C8B-B14F-4D97-AF65-F5344CB8AC3E}">
        <p14:creationId xmlns:p14="http://schemas.microsoft.com/office/powerpoint/2010/main" val="721075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2D913F-6588-43F6-A6F5-A66A3C71F3A3}" type="slidenum">
              <a:rPr lang="en-US" smtClean="0"/>
              <a:t>18</a:t>
            </a:fld>
            <a:endParaRPr lang="en-US"/>
          </a:p>
        </p:txBody>
      </p:sp>
    </p:spTree>
    <p:extLst>
      <p:ext uri="{BB962C8B-B14F-4D97-AF65-F5344CB8AC3E}">
        <p14:creationId xmlns:p14="http://schemas.microsoft.com/office/powerpoint/2010/main" val="3629989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C4A2D7-563C-4863-8EAB-8B7B22FBA038}"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B40A4-5851-46EC-B44B-0B86CF500BB7}" type="slidenum">
              <a:rPr lang="en-US" smtClean="0"/>
              <a:t>‹#›</a:t>
            </a:fld>
            <a:endParaRPr lang="en-US"/>
          </a:p>
        </p:txBody>
      </p:sp>
    </p:spTree>
    <p:extLst>
      <p:ext uri="{BB962C8B-B14F-4D97-AF65-F5344CB8AC3E}">
        <p14:creationId xmlns:p14="http://schemas.microsoft.com/office/powerpoint/2010/main" val="1380899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C4A2D7-563C-4863-8EAB-8B7B22FBA038}"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B40A4-5851-46EC-B44B-0B86CF500BB7}" type="slidenum">
              <a:rPr lang="en-US" smtClean="0"/>
              <a:t>‹#›</a:t>
            </a:fld>
            <a:endParaRPr lang="en-US"/>
          </a:p>
        </p:txBody>
      </p:sp>
    </p:spTree>
    <p:extLst>
      <p:ext uri="{BB962C8B-B14F-4D97-AF65-F5344CB8AC3E}">
        <p14:creationId xmlns:p14="http://schemas.microsoft.com/office/powerpoint/2010/main" val="2590608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C4A2D7-563C-4863-8EAB-8B7B22FBA038}"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B40A4-5851-46EC-B44B-0B86CF500BB7}" type="slidenum">
              <a:rPr lang="en-US" smtClean="0"/>
              <a:t>‹#›</a:t>
            </a:fld>
            <a:endParaRPr lang="en-US"/>
          </a:p>
        </p:txBody>
      </p:sp>
    </p:spTree>
    <p:extLst>
      <p:ext uri="{BB962C8B-B14F-4D97-AF65-F5344CB8AC3E}">
        <p14:creationId xmlns:p14="http://schemas.microsoft.com/office/powerpoint/2010/main" val="128943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C4A2D7-563C-4863-8EAB-8B7B22FBA038}"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B40A4-5851-46EC-B44B-0B86CF500BB7}" type="slidenum">
              <a:rPr lang="en-US" smtClean="0"/>
              <a:t>‹#›</a:t>
            </a:fld>
            <a:endParaRPr lang="en-US"/>
          </a:p>
        </p:txBody>
      </p:sp>
    </p:spTree>
    <p:extLst>
      <p:ext uri="{BB962C8B-B14F-4D97-AF65-F5344CB8AC3E}">
        <p14:creationId xmlns:p14="http://schemas.microsoft.com/office/powerpoint/2010/main" val="4149267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C4A2D7-563C-4863-8EAB-8B7B22FBA038}"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B40A4-5851-46EC-B44B-0B86CF500BB7}" type="slidenum">
              <a:rPr lang="en-US" smtClean="0"/>
              <a:t>‹#›</a:t>
            </a:fld>
            <a:endParaRPr lang="en-US"/>
          </a:p>
        </p:txBody>
      </p:sp>
    </p:spTree>
    <p:extLst>
      <p:ext uri="{BB962C8B-B14F-4D97-AF65-F5344CB8AC3E}">
        <p14:creationId xmlns:p14="http://schemas.microsoft.com/office/powerpoint/2010/main" val="4187424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C4A2D7-563C-4863-8EAB-8B7B22FBA038}" type="datetimeFigureOut">
              <a:rPr lang="en-US" smtClean="0"/>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B40A4-5851-46EC-B44B-0B86CF500BB7}" type="slidenum">
              <a:rPr lang="en-US" smtClean="0"/>
              <a:t>‹#›</a:t>
            </a:fld>
            <a:endParaRPr lang="en-US"/>
          </a:p>
        </p:txBody>
      </p:sp>
    </p:spTree>
    <p:extLst>
      <p:ext uri="{BB962C8B-B14F-4D97-AF65-F5344CB8AC3E}">
        <p14:creationId xmlns:p14="http://schemas.microsoft.com/office/powerpoint/2010/main" val="955527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C4A2D7-563C-4863-8EAB-8B7B22FBA038}" type="datetimeFigureOut">
              <a:rPr lang="en-US" smtClean="0"/>
              <a:t>7/24/2018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FB40A4-5851-46EC-B44B-0B86CF500BB7}" type="slidenum">
              <a:rPr lang="en-US" smtClean="0"/>
              <a:t>‹#›</a:t>
            </a:fld>
            <a:endParaRPr lang="en-US"/>
          </a:p>
        </p:txBody>
      </p:sp>
    </p:spTree>
    <p:extLst>
      <p:ext uri="{BB962C8B-B14F-4D97-AF65-F5344CB8AC3E}">
        <p14:creationId xmlns:p14="http://schemas.microsoft.com/office/powerpoint/2010/main" val="1022648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C4A2D7-563C-4863-8EAB-8B7B22FBA038}" type="datetimeFigureOut">
              <a:rPr lang="en-US" smtClean="0"/>
              <a:t>7/24/2018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FB40A4-5851-46EC-B44B-0B86CF500BB7}" type="slidenum">
              <a:rPr lang="en-US" smtClean="0"/>
              <a:t>‹#›</a:t>
            </a:fld>
            <a:endParaRPr lang="en-US"/>
          </a:p>
        </p:txBody>
      </p:sp>
    </p:spTree>
    <p:extLst>
      <p:ext uri="{BB962C8B-B14F-4D97-AF65-F5344CB8AC3E}">
        <p14:creationId xmlns:p14="http://schemas.microsoft.com/office/powerpoint/2010/main" val="723985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C4A2D7-563C-4863-8EAB-8B7B22FBA038}" type="datetimeFigureOut">
              <a:rPr lang="en-US" smtClean="0"/>
              <a:t>7/24/2018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FB40A4-5851-46EC-B44B-0B86CF500BB7}" type="slidenum">
              <a:rPr lang="en-US" smtClean="0"/>
              <a:t>‹#›</a:t>
            </a:fld>
            <a:endParaRPr lang="en-US"/>
          </a:p>
        </p:txBody>
      </p:sp>
    </p:spTree>
    <p:extLst>
      <p:ext uri="{BB962C8B-B14F-4D97-AF65-F5344CB8AC3E}">
        <p14:creationId xmlns:p14="http://schemas.microsoft.com/office/powerpoint/2010/main" val="1725407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C4A2D7-563C-4863-8EAB-8B7B22FBA038}" type="datetimeFigureOut">
              <a:rPr lang="en-US" smtClean="0"/>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B40A4-5851-46EC-B44B-0B86CF500BB7}" type="slidenum">
              <a:rPr lang="en-US" smtClean="0"/>
              <a:t>‹#›</a:t>
            </a:fld>
            <a:endParaRPr lang="en-US"/>
          </a:p>
        </p:txBody>
      </p:sp>
    </p:spTree>
    <p:extLst>
      <p:ext uri="{BB962C8B-B14F-4D97-AF65-F5344CB8AC3E}">
        <p14:creationId xmlns:p14="http://schemas.microsoft.com/office/powerpoint/2010/main" val="3685055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C4A2D7-563C-4863-8EAB-8B7B22FBA038}" type="datetimeFigureOut">
              <a:rPr lang="en-US" smtClean="0"/>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B40A4-5851-46EC-B44B-0B86CF500BB7}" type="slidenum">
              <a:rPr lang="en-US" smtClean="0"/>
              <a:t>‹#›</a:t>
            </a:fld>
            <a:endParaRPr lang="en-US"/>
          </a:p>
        </p:txBody>
      </p:sp>
    </p:spTree>
    <p:extLst>
      <p:ext uri="{BB962C8B-B14F-4D97-AF65-F5344CB8AC3E}">
        <p14:creationId xmlns:p14="http://schemas.microsoft.com/office/powerpoint/2010/main" val="1153642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C4A2D7-563C-4863-8EAB-8B7B22FBA038}" type="datetimeFigureOut">
              <a:rPr lang="en-US" smtClean="0"/>
              <a:t>7/24/2018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B40A4-5851-46EC-B44B-0B86CF500BB7}" type="slidenum">
              <a:rPr lang="en-US" smtClean="0"/>
              <a:t>‹#›</a:t>
            </a:fld>
            <a:endParaRPr lang="en-US"/>
          </a:p>
        </p:txBody>
      </p:sp>
    </p:spTree>
    <p:extLst>
      <p:ext uri="{BB962C8B-B14F-4D97-AF65-F5344CB8AC3E}">
        <p14:creationId xmlns:p14="http://schemas.microsoft.com/office/powerpoint/2010/main" val="1284726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smtClean="0">
                <a:solidFill>
                  <a:schemeClr val="accent2">
                    <a:lumMod val="75000"/>
                  </a:schemeClr>
                </a:solidFill>
                <a:effectLst/>
                <a:latin typeface="Times New Roman"/>
                <a:ea typeface="Times New Roman"/>
                <a:cs typeface="AL-Mohanad Bold"/>
              </a:rPr>
              <a:t>الفصل الرابع</a:t>
            </a:r>
            <a:endParaRPr lang="en-US" dirty="0">
              <a:solidFill>
                <a:schemeClr val="accent2">
                  <a:lumMod val="75000"/>
                </a:schemeClr>
              </a:solidFill>
            </a:endParaRPr>
          </a:p>
        </p:txBody>
      </p:sp>
      <p:sp>
        <p:nvSpPr>
          <p:cNvPr id="3" name="Subtitle 2"/>
          <p:cNvSpPr>
            <a:spLocks noGrp="1"/>
          </p:cNvSpPr>
          <p:nvPr>
            <p:ph type="subTitle" idx="1"/>
          </p:nvPr>
        </p:nvSpPr>
        <p:spPr/>
        <p:txBody>
          <a:bodyPr/>
          <a:lstStyle/>
          <a:p>
            <a:pPr rtl="1"/>
            <a:endParaRPr lang="en-US" b="1" u="sng" dirty="0" smtClean="0">
              <a:solidFill>
                <a:schemeClr val="accent2">
                  <a:lumMod val="75000"/>
                </a:schemeClr>
              </a:solidFill>
              <a:effectLst/>
              <a:latin typeface="Times New Roman"/>
              <a:ea typeface="Times New Roman"/>
              <a:cs typeface="AL-Mohanad Bold"/>
            </a:endParaRPr>
          </a:p>
          <a:p>
            <a:pPr rtl="1"/>
            <a:r>
              <a:rPr lang="ar-SA" b="1" u="sng" dirty="0" smtClean="0">
                <a:solidFill>
                  <a:schemeClr val="accent2">
                    <a:lumMod val="75000"/>
                  </a:schemeClr>
                </a:solidFill>
                <a:effectLst/>
                <a:latin typeface="Times New Roman"/>
                <a:ea typeface="Times New Roman"/>
                <a:cs typeface="AL-Mohanad Bold"/>
              </a:rPr>
              <a:t>نظام الرقابة والحسابات</a:t>
            </a:r>
            <a:endParaRPr lang="en-US" sz="3600" dirty="0" smtClean="0">
              <a:solidFill>
                <a:schemeClr val="accent2">
                  <a:lumMod val="75000"/>
                </a:schemeClr>
              </a:solidFill>
              <a:effectLst/>
              <a:latin typeface="Times New Roman"/>
              <a:ea typeface="Times New Roman"/>
              <a:cs typeface="AL-Mohanad Bold"/>
            </a:endParaRPr>
          </a:p>
          <a:p>
            <a:pPr rtl="1"/>
            <a:r>
              <a:rPr lang="ar-SA" b="1" u="none" strike="noStrike" dirty="0" smtClean="0">
                <a:effectLst/>
                <a:latin typeface="Times New Roman"/>
                <a:ea typeface="Times New Roman"/>
                <a:cs typeface="AL-Mohanad Bold"/>
              </a:rPr>
              <a:t> </a:t>
            </a:r>
            <a:endParaRPr lang="en-US" sz="3600" dirty="0">
              <a:effectLst/>
              <a:latin typeface="Times New Roman"/>
              <a:ea typeface="Times New Roman"/>
              <a:cs typeface="AL-Mohanad Bold"/>
            </a:endParaRPr>
          </a:p>
        </p:txBody>
      </p:sp>
    </p:spTree>
    <p:extLst>
      <p:ext uri="{BB962C8B-B14F-4D97-AF65-F5344CB8AC3E}">
        <p14:creationId xmlns:p14="http://schemas.microsoft.com/office/powerpoint/2010/main" val="1679109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C0504D">
                    <a:lumMod val="75000"/>
                  </a:srgbClr>
                </a:solidFill>
                <a:latin typeface="Times New Roman"/>
                <a:ea typeface="Times New Roman"/>
                <a:cs typeface="AL-Mohanad Bold"/>
              </a:rPr>
              <a:t/>
            </a:r>
            <a:br>
              <a:rPr lang="en-US" sz="4000" b="1" dirty="0" smtClean="0">
                <a:solidFill>
                  <a:srgbClr val="C0504D">
                    <a:lumMod val="75000"/>
                  </a:srgbClr>
                </a:solidFill>
                <a:latin typeface="Times New Roman"/>
                <a:ea typeface="Times New Roman"/>
                <a:cs typeface="AL-Mohanad Bold"/>
              </a:rPr>
            </a:br>
            <a:r>
              <a:rPr lang="en-US" sz="4000" b="1" dirty="0">
                <a:solidFill>
                  <a:srgbClr val="C0504D">
                    <a:lumMod val="75000"/>
                  </a:srgbClr>
                </a:solidFill>
                <a:latin typeface="Times New Roman"/>
                <a:ea typeface="Times New Roman"/>
                <a:cs typeface="AL-Mohanad Bold"/>
              </a:rPr>
              <a:t/>
            </a:r>
            <a:br>
              <a:rPr lang="en-US" sz="4000" b="1" dirty="0">
                <a:solidFill>
                  <a:srgbClr val="C0504D">
                    <a:lumMod val="75000"/>
                  </a:srgbClr>
                </a:solidFill>
                <a:latin typeface="Times New Roman"/>
                <a:ea typeface="Times New Roman"/>
                <a:cs typeface="AL-Mohanad Bold"/>
              </a:rPr>
            </a:br>
            <a:r>
              <a:rPr lang="ar-SA" sz="4000" b="1" dirty="0" smtClean="0">
                <a:solidFill>
                  <a:srgbClr val="C0504D">
                    <a:lumMod val="75000"/>
                  </a:srgbClr>
                </a:solidFill>
                <a:latin typeface="Times New Roman"/>
                <a:ea typeface="Times New Roman"/>
                <a:cs typeface="AL-Mohanad Bold"/>
              </a:rPr>
              <a:t>أجهزة </a:t>
            </a:r>
            <a:r>
              <a:rPr lang="ar-SA" sz="4000" b="1" dirty="0">
                <a:solidFill>
                  <a:srgbClr val="C0504D">
                    <a:lumMod val="75000"/>
                  </a:srgbClr>
                </a:solidFill>
                <a:latin typeface="Times New Roman"/>
                <a:ea typeface="Times New Roman"/>
                <a:cs typeface="AL-Mohanad Bold"/>
              </a:rPr>
              <a:t>التخطيط والرقابة</a:t>
            </a:r>
            <a:r>
              <a:rPr lang="en-US" sz="4300" dirty="0">
                <a:solidFill>
                  <a:srgbClr val="C0504D">
                    <a:lumMod val="75000"/>
                  </a:srgbClr>
                </a:solidFill>
                <a:latin typeface="Times New Roman"/>
                <a:ea typeface="Times New Roman"/>
                <a:cs typeface="AL-Mohanad Bold"/>
              </a:rPr>
              <a:t/>
            </a:r>
            <a:br>
              <a:rPr lang="en-US" sz="4300" dirty="0">
                <a:solidFill>
                  <a:srgbClr val="C0504D">
                    <a:lumMod val="75000"/>
                  </a:srgbClr>
                </a:solidFill>
                <a:latin typeface="Times New Roman"/>
                <a:ea typeface="Times New Roman"/>
                <a:cs typeface="AL-Mohanad Bold"/>
              </a:rPr>
            </a:br>
            <a:r>
              <a:rPr lang="ar-SA" sz="4000" b="1" dirty="0">
                <a:solidFill>
                  <a:srgbClr val="C0504D">
                    <a:lumMod val="75000"/>
                  </a:srgbClr>
                </a:solidFill>
                <a:latin typeface="Times New Roman"/>
                <a:ea typeface="Times New Roman"/>
                <a:cs typeface="AL-Mohanad Bold"/>
              </a:rPr>
              <a:t> </a:t>
            </a:r>
            <a:r>
              <a:rPr lang="en-US" sz="4300" dirty="0">
                <a:solidFill>
                  <a:srgbClr val="C0504D">
                    <a:lumMod val="75000"/>
                  </a:srgbClr>
                </a:solidFill>
                <a:latin typeface="Times New Roman"/>
                <a:ea typeface="Times New Roman"/>
                <a:cs typeface="AL-Mohanad Bold"/>
              </a:rPr>
              <a:t/>
            </a:r>
            <a:br>
              <a:rPr lang="en-US" sz="4300" dirty="0">
                <a:solidFill>
                  <a:srgbClr val="C0504D">
                    <a:lumMod val="75000"/>
                  </a:srgbClr>
                </a:solidFill>
                <a:latin typeface="Times New Roman"/>
                <a:ea typeface="Times New Roman"/>
                <a:cs typeface="AL-Mohanad Bold"/>
              </a:rPr>
            </a:br>
            <a:endParaRPr lang="en-US" dirty="0"/>
          </a:p>
        </p:txBody>
      </p:sp>
      <p:sp>
        <p:nvSpPr>
          <p:cNvPr id="3" name="Content Placeholder 2"/>
          <p:cNvSpPr>
            <a:spLocks noGrp="1"/>
          </p:cNvSpPr>
          <p:nvPr>
            <p:ph idx="1"/>
          </p:nvPr>
        </p:nvSpPr>
        <p:spPr>
          <a:xfrm>
            <a:off x="152400" y="1143000"/>
            <a:ext cx="8839200" cy="5715000"/>
          </a:xfrm>
        </p:spPr>
        <p:txBody>
          <a:bodyPr>
            <a:normAutofit fontScale="70000" lnSpcReduction="20000"/>
          </a:bodyPr>
          <a:lstStyle/>
          <a:p>
            <a:pPr algn="justLow" rtl="1">
              <a:spcAft>
                <a:spcPts val="0"/>
              </a:spcAft>
            </a:pPr>
            <a:r>
              <a:rPr lang="ar-SA" sz="2400" b="1" u="sng" dirty="0">
                <a:latin typeface="Times New Roman"/>
                <a:ea typeface="Times New Roman"/>
                <a:cs typeface="AL-Mohanad Bold"/>
              </a:rPr>
              <a:t>(</a:t>
            </a:r>
            <a:r>
              <a:rPr lang="ar-SA" sz="2600" b="1" u="sng" dirty="0">
                <a:latin typeface="Times New Roman"/>
                <a:ea typeface="Times New Roman"/>
                <a:cs typeface="AL-Mohanad Bold"/>
              </a:rPr>
              <a:t>2) وزارة المالية :  </a:t>
            </a:r>
            <a:endParaRPr lang="en-US" sz="2600" dirty="0">
              <a:latin typeface="Times New Roman"/>
              <a:ea typeface="Times New Roman"/>
              <a:cs typeface="AL-Mohanad Bold"/>
            </a:endParaRPr>
          </a:p>
          <a:p>
            <a:pPr algn="justLow" rtl="1">
              <a:spcAft>
                <a:spcPts val="0"/>
              </a:spcAft>
            </a:pPr>
            <a:r>
              <a:rPr lang="ar-SA" sz="2600" dirty="0">
                <a:latin typeface="Times New Roman"/>
                <a:ea typeface="Times New Roman"/>
                <a:cs typeface="AL-Mohanad Bold"/>
              </a:rPr>
              <a:t>تتولى وزارة المالية تخطيط إدارة الموارد العامة بالإضافة إلى فرض الرقابة على تحصيل الإيرادات وصرف النفقات من قبل الوزارات والمصالح الحكومية وذلك لضمان العمل المحاسبي بصورة مركزية باعتبار أن الحكومة هي مؤسسة واحدة.</a:t>
            </a:r>
            <a:endParaRPr lang="en-US" sz="2600" dirty="0">
              <a:latin typeface="Times New Roman"/>
              <a:ea typeface="Times New Roman"/>
              <a:cs typeface="AL-Mohanad Bold"/>
            </a:endParaRPr>
          </a:p>
          <a:p>
            <a:pPr marL="0" indent="0" algn="justLow" rtl="1">
              <a:spcAft>
                <a:spcPts val="0"/>
              </a:spcAft>
              <a:buNone/>
            </a:pPr>
            <a:endParaRPr lang="en-US" sz="2600" dirty="0">
              <a:latin typeface="Times New Roman"/>
              <a:ea typeface="Times New Roman"/>
              <a:cs typeface="AL-Mohanad Bold"/>
            </a:endParaRPr>
          </a:p>
          <a:p>
            <a:pPr marL="0" indent="0" algn="justLow" rtl="1">
              <a:spcAft>
                <a:spcPts val="0"/>
              </a:spcAft>
              <a:buNone/>
            </a:pPr>
            <a:r>
              <a:rPr lang="ar-SA" sz="2600" b="1" u="sng" dirty="0">
                <a:solidFill>
                  <a:schemeClr val="accent2">
                    <a:lumMod val="75000"/>
                  </a:schemeClr>
                </a:solidFill>
                <a:latin typeface="Times New Roman"/>
                <a:ea typeface="Times New Roman"/>
                <a:cs typeface="AL-Mohanad Bold"/>
              </a:rPr>
              <a:t>وحتى تتمكن وزارة المالية من إنجاز هذه المسئوليات، قامت بإنشاء إدارات فرعية باختصاصات محددة. ومن أهمها:</a:t>
            </a:r>
            <a:endParaRPr lang="en-US" sz="2600" b="1" u="sng" dirty="0">
              <a:solidFill>
                <a:schemeClr val="accent2">
                  <a:lumMod val="75000"/>
                </a:schemeClr>
              </a:solidFill>
              <a:latin typeface="Times New Roman"/>
              <a:ea typeface="Times New Roman"/>
              <a:cs typeface="AL-Mohanad Bold"/>
            </a:endParaRPr>
          </a:p>
          <a:p>
            <a:pPr algn="justLow" rtl="1">
              <a:spcAft>
                <a:spcPts val="0"/>
              </a:spcAft>
            </a:pPr>
            <a:r>
              <a:rPr lang="ar-SA" sz="2600" dirty="0">
                <a:latin typeface="Times New Roman"/>
                <a:ea typeface="Times New Roman"/>
                <a:cs typeface="AL-Mohanad Bold"/>
              </a:rPr>
              <a:t>1. الإدارة العامة للميزانية                              3. الإدارة العامة لمراقبة الإيرادات </a:t>
            </a:r>
            <a:endParaRPr lang="en-US" sz="2600" dirty="0">
              <a:latin typeface="Times New Roman"/>
              <a:ea typeface="Times New Roman"/>
              <a:cs typeface="AL-Mohanad Bold"/>
            </a:endParaRPr>
          </a:p>
          <a:p>
            <a:pPr algn="justLow" rtl="1">
              <a:spcAft>
                <a:spcPts val="0"/>
              </a:spcAft>
            </a:pPr>
            <a:r>
              <a:rPr lang="ar-SA" sz="2600" dirty="0">
                <a:latin typeface="Times New Roman"/>
                <a:ea typeface="Times New Roman"/>
                <a:cs typeface="AL-Mohanad Bold"/>
              </a:rPr>
              <a:t>2. الإدارة العامة للإيرادات                              4. الإدارة العامة للحسابات </a:t>
            </a:r>
            <a:endParaRPr lang="en-US" sz="2600" dirty="0">
              <a:latin typeface="Times New Roman"/>
              <a:ea typeface="Times New Roman"/>
              <a:cs typeface="AL-Mohanad Bold"/>
            </a:endParaRPr>
          </a:p>
          <a:p>
            <a:pPr marL="0" indent="0" algn="justLow" rtl="1">
              <a:spcAft>
                <a:spcPts val="0"/>
              </a:spcAft>
              <a:buNone/>
            </a:pPr>
            <a:r>
              <a:rPr lang="ar-SA" sz="2600" dirty="0" smtClean="0">
                <a:latin typeface="Times New Roman"/>
                <a:ea typeface="Times New Roman"/>
                <a:cs typeface="AL-Mohanad Bold"/>
              </a:rPr>
              <a:t>                                  </a:t>
            </a:r>
            <a:r>
              <a:rPr lang="ar-SA" sz="2600" dirty="0">
                <a:latin typeface="Times New Roman"/>
                <a:ea typeface="Times New Roman"/>
                <a:cs typeface="AL-Mohanad Bold"/>
              </a:rPr>
              <a:t>5. الإدارة العامة للرقابة المالية </a:t>
            </a:r>
            <a:endParaRPr lang="en-US" sz="2600" dirty="0">
              <a:latin typeface="Times New Roman"/>
              <a:ea typeface="Times New Roman"/>
              <a:cs typeface="AL-Mohanad Bold"/>
            </a:endParaRPr>
          </a:p>
          <a:p>
            <a:pPr algn="justLow" rtl="1">
              <a:spcAft>
                <a:spcPts val="0"/>
              </a:spcAft>
            </a:pPr>
            <a:r>
              <a:rPr lang="ar-SA" sz="2600" dirty="0">
                <a:latin typeface="Times New Roman"/>
                <a:ea typeface="Times New Roman"/>
                <a:cs typeface="AL-Mohanad Bold"/>
              </a:rPr>
              <a:t>من ضمن الإدارات الفرعية لوزارة المالية فإن لكل من الإدارة العامة للحسابات والإدارة العامة للرقابة المالية دور في الرقابة المالية.</a:t>
            </a:r>
            <a:endParaRPr lang="en-US" sz="2600" dirty="0">
              <a:latin typeface="Times New Roman"/>
              <a:ea typeface="Times New Roman"/>
              <a:cs typeface="AL-Mohanad Bold"/>
            </a:endParaRPr>
          </a:p>
          <a:p>
            <a:pPr algn="justLow" rtl="1">
              <a:spcAft>
                <a:spcPts val="0"/>
              </a:spcAft>
            </a:pPr>
            <a:endParaRPr lang="en-US" sz="2600" dirty="0">
              <a:latin typeface="Times New Roman"/>
              <a:ea typeface="Times New Roman"/>
              <a:cs typeface="AL-Mohanad Bold"/>
            </a:endParaRPr>
          </a:p>
          <a:p>
            <a:pPr marL="0" indent="0" algn="justLow" rtl="1">
              <a:spcAft>
                <a:spcPts val="0"/>
              </a:spcAft>
              <a:buNone/>
            </a:pPr>
            <a:r>
              <a:rPr lang="ar-SA" sz="2600" b="1" u="sng" dirty="0">
                <a:latin typeface="Times New Roman"/>
                <a:ea typeface="Times New Roman"/>
                <a:cs typeface="AL-Mohanad Bold"/>
              </a:rPr>
              <a:t>أــ الإدارة العامة للرقابة المالية :</a:t>
            </a:r>
            <a:r>
              <a:rPr lang="ar-SA" sz="2600" b="1" dirty="0">
                <a:latin typeface="Times New Roman"/>
                <a:ea typeface="Times New Roman"/>
                <a:cs typeface="AL-Mohanad Bold"/>
              </a:rPr>
              <a:t>     </a:t>
            </a:r>
            <a:r>
              <a:rPr lang="ar-SA" sz="2600" b="1" u="sng" dirty="0">
                <a:latin typeface="Times New Roman"/>
                <a:ea typeface="Times New Roman"/>
                <a:cs typeface="AL-Mohanad Bold"/>
              </a:rPr>
              <a:t>( الرقابة قبل الصرف) </a:t>
            </a:r>
            <a:endParaRPr lang="en-US" sz="2600" dirty="0">
              <a:latin typeface="Times New Roman"/>
              <a:ea typeface="Times New Roman"/>
              <a:cs typeface="AL-Mohanad Bold"/>
            </a:endParaRPr>
          </a:p>
          <a:p>
            <a:pPr marL="0" indent="0" algn="justLow" rtl="1">
              <a:spcAft>
                <a:spcPts val="0"/>
              </a:spcAft>
              <a:buNone/>
            </a:pPr>
            <a:r>
              <a:rPr lang="ar-SA" sz="2600" dirty="0">
                <a:latin typeface="Times New Roman"/>
                <a:ea typeface="Times New Roman"/>
                <a:cs typeface="AL-Mohanad Bold"/>
              </a:rPr>
              <a:t>تعتبر هذه الإدارة هي حلقة الوصل بين وزارة المالية وباقي الوزرات والمصالح الحكومية بحيث  تقوم هذه الإدارة بتعيين مراقبين ماليين في كل وزارة أو مصلحة حكومية بهدف التحقق من صحة الإجراءات والصرف في حدود الأنظمة والتعليمات المالية</a:t>
            </a:r>
            <a:r>
              <a:rPr lang="ar-SA" sz="2600" dirty="0" smtClean="0">
                <a:latin typeface="Times New Roman"/>
                <a:ea typeface="Times New Roman"/>
                <a:cs typeface="AL-Mohanad Bold"/>
              </a:rPr>
              <a:t>.</a:t>
            </a:r>
            <a:endParaRPr lang="en-US" sz="2600" dirty="0" smtClean="0">
              <a:latin typeface="Times New Roman"/>
              <a:ea typeface="Times New Roman"/>
              <a:cs typeface="AL-Mohanad Bold"/>
            </a:endParaRPr>
          </a:p>
          <a:p>
            <a:pPr marL="0" indent="0" algn="justLow" rtl="1">
              <a:spcAft>
                <a:spcPts val="0"/>
              </a:spcAft>
              <a:buNone/>
            </a:pPr>
            <a:r>
              <a:rPr lang="ar-SA" sz="2600" b="1" u="sng" dirty="0">
                <a:latin typeface="Times New Roman"/>
                <a:ea typeface="Times New Roman"/>
                <a:cs typeface="AL-Mohanad Bold"/>
              </a:rPr>
              <a:t>ب – الإدارة العامة للحسابات:</a:t>
            </a:r>
            <a:r>
              <a:rPr lang="ar-SA" sz="2600" b="1" dirty="0">
                <a:latin typeface="Times New Roman"/>
                <a:ea typeface="Times New Roman"/>
                <a:cs typeface="AL-Mohanad Bold"/>
              </a:rPr>
              <a:t>     </a:t>
            </a:r>
            <a:r>
              <a:rPr lang="ar-SA" sz="2600" b="1" u="sng" dirty="0">
                <a:latin typeface="Times New Roman"/>
                <a:ea typeface="Times New Roman"/>
                <a:cs typeface="AL-Mohanad Bold"/>
              </a:rPr>
              <a:t>( الرقابة بعد الصرف)  </a:t>
            </a:r>
            <a:endParaRPr lang="en-US" sz="2600" dirty="0">
              <a:latin typeface="Times New Roman"/>
              <a:ea typeface="Times New Roman"/>
              <a:cs typeface="AL-Mohanad Bold"/>
            </a:endParaRPr>
          </a:p>
          <a:p>
            <a:pPr marL="0" indent="0" algn="justLow" rtl="1">
              <a:spcAft>
                <a:spcPts val="0"/>
              </a:spcAft>
              <a:buNone/>
            </a:pPr>
            <a:r>
              <a:rPr lang="ar-SA" sz="2600" dirty="0">
                <a:latin typeface="Times New Roman"/>
                <a:ea typeface="Times New Roman"/>
                <a:cs typeface="AL-Mohanad Bold"/>
              </a:rPr>
              <a:t>تقوم هذه الإدارة بدور هام في مجال الرقابة المالية اللاحقة: </a:t>
            </a:r>
            <a:endParaRPr lang="en-US" sz="2600" dirty="0">
              <a:latin typeface="Times New Roman"/>
              <a:ea typeface="Times New Roman"/>
              <a:cs typeface="AL-Mohanad Bold"/>
            </a:endParaRPr>
          </a:p>
          <a:p>
            <a:pPr marL="0" indent="0" algn="r">
              <a:buNone/>
            </a:pPr>
            <a:r>
              <a:rPr lang="ar-SA" sz="2600" dirty="0">
                <a:latin typeface="Times New Roman"/>
                <a:ea typeface="Times New Roman"/>
                <a:cs typeface="AL-Mohanad Bold"/>
              </a:rPr>
              <a:t>فمثلاً تقوم هذه الإدارة بحفظ وضبط الحسابات الجارية بين وزارة المالية والوزارات والمصالح الحكومية ذات الميزانيات </a:t>
            </a:r>
            <a:r>
              <a:rPr lang="en-US" sz="2600" dirty="0">
                <a:latin typeface="Times New Roman"/>
                <a:ea typeface="Times New Roman"/>
                <a:cs typeface="AL-Mohanad Bold"/>
              </a:rPr>
              <a:t>.</a:t>
            </a:r>
            <a:r>
              <a:rPr lang="ar-SA" sz="2600" dirty="0" smtClean="0">
                <a:latin typeface="Times New Roman"/>
                <a:ea typeface="Times New Roman"/>
                <a:cs typeface="AL-Mohanad Bold"/>
              </a:rPr>
              <a:t>المستقلة </a:t>
            </a:r>
            <a:r>
              <a:rPr lang="ar-SA" sz="2600" dirty="0">
                <a:latin typeface="Times New Roman"/>
                <a:ea typeface="Times New Roman"/>
                <a:cs typeface="AL-Mohanad Bold"/>
              </a:rPr>
              <a:t>بالإضافة إلى حفظ وضبط الحساب الجاري لدى مؤسسة النقد وكافة حسابات الحكومة بالمؤسسة</a:t>
            </a:r>
            <a:endParaRPr lang="en-US" sz="2600" dirty="0">
              <a:latin typeface="Times New Roman"/>
              <a:ea typeface="Times New Roman"/>
              <a:cs typeface="AL-Mohanad Bold"/>
            </a:endParaRPr>
          </a:p>
          <a:p>
            <a:pPr marL="0" indent="0" algn="justLow" rtl="1">
              <a:spcAft>
                <a:spcPts val="0"/>
              </a:spcAft>
              <a:buNone/>
            </a:pPr>
            <a:endParaRPr lang="en-US" sz="2600" dirty="0">
              <a:latin typeface="Times New Roman"/>
              <a:ea typeface="Times New Roman"/>
              <a:cs typeface="AL-Mohanad Bold"/>
            </a:endParaRPr>
          </a:p>
          <a:p>
            <a:pPr marL="0" indent="0" algn="r" rtl="1">
              <a:buNone/>
            </a:pPr>
            <a:endParaRPr lang="en-US" sz="2600" dirty="0"/>
          </a:p>
        </p:txBody>
      </p:sp>
    </p:spTree>
    <p:extLst>
      <p:ext uri="{BB962C8B-B14F-4D97-AF65-F5344CB8AC3E}">
        <p14:creationId xmlns:p14="http://schemas.microsoft.com/office/powerpoint/2010/main" val="757886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600" b="1" dirty="0">
                <a:solidFill>
                  <a:srgbClr val="C0504D">
                    <a:lumMod val="75000"/>
                  </a:srgbClr>
                </a:solidFill>
                <a:latin typeface="Times New Roman"/>
                <a:ea typeface="Times New Roman"/>
                <a:cs typeface="AL-Mohanad Bold"/>
              </a:rPr>
              <a:t>أجهزة التخطيط والرقابة</a:t>
            </a:r>
            <a:endParaRPr lang="en-US" dirty="0"/>
          </a:p>
        </p:txBody>
      </p:sp>
      <p:sp>
        <p:nvSpPr>
          <p:cNvPr id="3" name="Content Placeholder 2"/>
          <p:cNvSpPr>
            <a:spLocks noGrp="1"/>
          </p:cNvSpPr>
          <p:nvPr>
            <p:ph idx="1"/>
          </p:nvPr>
        </p:nvSpPr>
        <p:spPr>
          <a:xfrm>
            <a:off x="228600" y="1295400"/>
            <a:ext cx="8686800" cy="5105400"/>
          </a:xfrm>
        </p:spPr>
        <p:txBody>
          <a:bodyPr>
            <a:normAutofit fontScale="55000" lnSpcReduction="20000"/>
          </a:bodyPr>
          <a:lstStyle/>
          <a:p>
            <a:pPr algn="justLow" rtl="1">
              <a:spcAft>
                <a:spcPts val="0"/>
              </a:spcAft>
            </a:pPr>
            <a:r>
              <a:rPr lang="ar-SA" sz="2400" b="1" u="sng" dirty="0">
                <a:latin typeface="Times New Roman"/>
                <a:ea typeface="Times New Roman"/>
                <a:cs typeface="AL-Mohanad Bold"/>
              </a:rPr>
              <a:t>(</a:t>
            </a:r>
            <a:r>
              <a:rPr lang="ar-SA" sz="3600" b="1" u="sng" dirty="0">
                <a:latin typeface="Times New Roman"/>
                <a:ea typeface="Times New Roman"/>
                <a:cs typeface="AL-Mohanad Bold"/>
              </a:rPr>
              <a:t>3) مؤسسة النقد العربي السعودي:  </a:t>
            </a:r>
            <a:endParaRPr lang="en-US" sz="3600" dirty="0">
              <a:latin typeface="Times New Roman"/>
              <a:ea typeface="Times New Roman"/>
              <a:cs typeface="AL-Mohanad Bold"/>
            </a:endParaRPr>
          </a:p>
          <a:p>
            <a:pPr algn="justLow" rtl="1">
              <a:spcAft>
                <a:spcPts val="0"/>
              </a:spcAft>
            </a:pPr>
            <a:r>
              <a:rPr lang="ar-SA" sz="2900" dirty="0">
                <a:latin typeface="Times New Roman"/>
                <a:ea typeface="Times New Roman"/>
                <a:cs typeface="AL-Mohanad Bold"/>
              </a:rPr>
              <a:t>تتولى مؤسسة النقد مهام البنك المركزي لأموال الدولة حيث يتم إيداع كافة إيرادات الدولة فيها ويتم سحب كل النفقات منها. </a:t>
            </a:r>
            <a:endParaRPr lang="en-US" sz="2900" dirty="0">
              <a:latin typeface="Times New Roman"/>
              <a:ea typeface="Times New Roman"/>
              <a:cs typeface="AL-Mohanad Bold"/>
            </a:endParaRPr>
          </a:p>
          <a:p>
            <a:pPr algn="justLow" rtl="1">
              <a:spcAft>
                <a:spcPts val="0"/>
              </a:spcAft>
            </a:pPr>
            <a:r>
              <a:rPr lang="ar-SA" sz="2900" dirty="0">
                <a:latin typeface="Times New Roman"/>
                <a:ea typeface="Times New Roman"/>
                <a:cs typeface="AL-Mohanad Bold"/>
              </a:rPr>
              <a:t>وتقتصر العلاقة </a:t>
            </a:r>
            <a:r>
              <a:rPr lang="ar-SA" sz="2900" u="sng" dirty="0">
                <a:latin typeface="Times New Roman"/>
                <a:ea typeface="Times New Roman"/>
                <a:cs typeface="AL-Mohanad Bold"/>
              </a:rPr>
              <a:t>بين مؤسسة النقد وباقي الوزارات</a:t>
            </a:r>
            <a:r>
              <a:rPr lang="ar-SA" sz="2900" dirty="0">
                <a:latin typeface="Times New Roman"/>
                <a:ea typeface="Times New Roman"/>
                <a:cs typeface="AL-Mohanad Bold"/>
              </a:rPr>
              <a:t> والمصالح الحكومية على عملية إيداع متحصلات الوزارات والمصالح من الإيرادات في المؤسسة لحساب وزارة المالية بالإضافة إلى عمليات سحب أوامر الدفع وإرسالها لوزارة المالية حيث تقوم الوزارة بإصدار شيكات مسحوبة على مؤسسة النقد لأمر الوزارة أو المصالح من أجل تغطية نفقاتها. (علاقة حسابية).</a:t>
            </a:r>
            <a:endParaRPr lang="en-US" sz="2900" dirty="0">
              <a:latin typeface="Times New Roman"/>
              <a:ea typeface="Times New Roman"/>
              <a:cs typeface="AL-Mohanad Bold"/>
            </a:endParaRPr>
          </a:p>
          <a:p>
            <a:pPr algn="justLow" rtl="1">
              <a:spcAft>
                <a:spcPts val="0"/>
              </a:spcAft>
            </a:pPr>
            <a:r>
              <a:rPr lang="ar-SA" sz="2900" u="sng" dirty="0" smtClean="0">
                <a:solidFill>
                  <a:schemeClr val="accent2">
                    <a:lumMod val="75000"/>
                  </a:schemeClr>
                </a:solidFill>
                <a:latin typeface="Times New Roman"/>
                <a:ea typeface="Times New Roman"/>
                <a:cs typeface="AL-Mohanad Bold"/>
              </a:rPr>
              <a:t>أما </a:t>
            </a:r>
            <a:r>
              <a:rPr lang="ar-SA" sz="2900" u="sng" dirty="0">
                <a:solidFill>
                  <a:schemeClr val="accent2">
                    <a:lumMod val="75000"/>
                  </a:schemeClr>
                </a:solidFill>
                <a:latin typeface="Times New Roman"/>
                <a:ea typeface="Times New Roman"/>
                <a:cs typeface="AL-Mohanad Bold"/>
              </a:rPr>
              <a:t>العلاقة بين مؤسسة النقد ووزارة المالية فهي علاقة </a:t>
            </a:r>
            <a:r>
              <a:rPr lang="ar-SA" sz="2900" b="1" u="sng" dirty="0">
                <a:solidFill>
                  <a:schemeClr val="accent2">
                    <a:lumMod val="75000"/>
                  </a:schemeClr>
                </a:solidFill>
                <a:latin typeface="Times New Roman"/>
                <a:ea typeface="Times New Roman"/>
                <a:cs typeface="AL-Mohanad Bold"/>
              </a:rPr>
              <a:t>محاسبية</a:t>
            </a:r>
            <a:r>
              <a:rPr lang="ar-SA" sz="2900" u="sng" dirty="0">
                <a:solidFill>
                  <a:schemeClr val="accent2">
                    <a:lumMod val="75000"/>
                  </a:schemeClr>
                </a:solidFill>
                <a:latin typeface="Times New Roman"/>
                <a:ea typeface="Times New Roman"/>
                <a:cs typeface="AL-Mohanad Bold"/>
              </a:rPr>
              <a:t> كالتالي: </a:t>
            </a:r>
            <a:endParaRPr lang="en-US" sz="2900" u="sng" dirty="0">
              <a:solidFill>
                <a:schemeClr val="accent2">
                  <a:lumMod val="75000"/>
                </a:schemeClr>
              </a:solidFill>
              <a:latin typeface="Times New Roman"/>
              <a:ea typeface="Times New Roman"/>
              <a:cs typeface="AL-Mohanad Bold"/>
            </a:endParaRPr>
          </a:p>
          <a:p>
            <a:pPr marL="0" indent="0" algn="justLow" rtl="1">
              <a:spcAft>
                <a:spcPts val="0"/>
              </a:spcAft>
              <a:buNone/>
            </a:pPr>
            <a:r>
              <a:rPr lang="ar-SA" sz="2900" dirty="0" smtClean="0">
                <a:latin typeface="Times New Roman"/>
                <a:ea typeface="Times New Roman"/>
                <a:cs typeface="AL-Mohanad Bold"/>
              </a:rPr>
              <a:t> 1- تمسك </a:t>
            </a:r>
            <a:r>
              <a:rPr lang="ar-SA" sz="2900" dirty="0">
                <a:latin typeface="Times New Roman"/>
                <a:ea typeface="Times New Roman"/>
                <a:cs typeface="AL-Mohanad Bold"/>
              </a:rPr>
              <a:t>مؤسسة النقد الحساب الجاري للحكومة والمعروف بإسم " جاري المالية " </a:t>
            </a:r>
            <a:endParaRPr lang="en-US" sz="2900" dirty="0">
              <a:latin typeface="Times New Roman"/>
              <a:ea typeface="Times New Roman"/>
              <a:cs typeface="AL-Mohanad Bold"/>
            </a:endParaRPr>
          </a:p>
          <a:p>
            <a:pPr algn="justLow" rtl="1">
              <a:spcAft>
                <a:spcPts val="0"/>
              </a:spcAft>
              <a:buFont typeface="Wingdings" panose="05000000000000000000" pitchFamily="2" charset="2"/>
              <a:buChar char="Ø"/>
            </a:pPr>
            <a:r>
              <a:rPr lang="ar-SA" sz="2900" dirty="0" smtClean="0">
                <a:latin typeface="Times New Roman"/>
                <a:ea typeface="Times New Roman"/>
                <a:cs typeface="AL-Mohanad Bold"/>
              </a:rPr>
              <a:t>   يجعل </a:t>
            </a:r>
            <a:r>
              <a:rPr lang="ar-SA" sz="2900" dirty="0">
                <a:latin typeface="Times New Roman"/>
                <a:ea typeface="Times New Roman"/>
                <a:cs typeface="AL-Mohanad Bold"/>
              </a:rPr>
              <a:t>هذا الحساب </a:t>
            </a:r>
            <a:r>
              <a:rPr lang="ar-SA" sz="2900" dirty="0" smtClean="0">
                <a:latin typeface="Times New Roman"/>
                <a:ea typeface="Times New Roman"/>
                <a:cs typeface="AL-Mohanad Bold"/>
              </a:rPr>
              <a:t>دائناً </a:t>
            </a:r>
            <a:r>
              <a:rPr lang="ar-SA" sz="2900" dirty="0">
                <a:latin typeface="Times New Roman"/>
                <a:ea typeface="Times New Roman"/>
                <a:cs typeface="AL-Mohanad Bold"/>
              </a:rPr>
              <a:t>بجميع المبالغ التي تودعها الوزارة والمصالح الحكومية في خزينة المؤسسة. </a:t>
            </a:r>
            <a:endParaRPr lang="en-US" sz="2900" dirty="0">
              <a:latin typeface="Times New Roman"/>
              <a:ea typeface="Times New Roman"/>
              <a:cs typeface="AL-Mohanad Bold"/>
            </a:endParaRPr>
          </a:p>
          <a:p>
            <a:pPr algn="justLow" rtl="1">
              <a:spcAft>
                <a:spcPts val="0"/>
              </a:spcAft>
              <a:buFont typeface="Wingdings" panose="05000000000000000000" pitchFamily="2" charset="2"/>
              <a:buChar char="Ø"/>
            </a:pPr>
            <a:r>
              <a:rPr lang="ar-SA" sz="2900" dirty="0" smtClean="0">
                <a:latin typeface="Times New Roman"/>
                <a:ea typeface="Times New Roman"/>
                <a:cs typeface="AL-Mohanad Bold"/>
              </a:rPr>
              <a:t>    </a:t>
            </a:r>
            <a:r>
              <a:rPr lang="ar-SA" sz="2900" dirty="0">
                <a:latin typeface="Times New Roman"/>
                <a:ea typeface="Times New Roman"/>
                <a:cs typeface="AL-Mohanad Bold"/>
              </a:rPr>
              <a:t>كما يجعل </a:t>
            </a:r>
            <a:r>
              <a:rPr lang="ar-SA" sz="2900" dirty="0" smtClean="0">
                <a:latin typeface="Times New Roman"/>
                <a:ea typeface="Times New Roman"/>
                <a:cs typeface="AL-Mohanad Bold"/>
              </a:rPr>
              <a:t>مديناً </a:t>
            </a:r>
            <a:r>
              <a:rPr lang="ar-SA" sz="2900" dirty="0">
                <a:latin typeface="Times New Roman"/>
                <a:ea typeface="Times New Roman"/>
                <a:cs typeface="AL-Mohanad Bold"/>
              </a:rPr>
              <a:t>بالشيكات المسحوبة على المؤسسة لأمر الوزارات والمصالح.</a:t>
            </a:r>
            <a:endParaRPr lang="en-US" sz="2900" dirty="0">
              <a:latin typeface="Times New Roman"/>
              <a:ea typeface="Times New Roman"/>
              <a:cs typeface="AL-Mohanad Bold"/>
            </a:endParaRPr>
          </a:p>
          <a:p>
            <a:pPr marL="0" lvl="0" indent="0" algn="justLow" rtl="1">
              <a:buNone/>
              <a:tabLst>
                <a:tab pos="-290195" algn="l"/>
              </a:tabLst>
            </a:pPr>
            <a:r>
              <a:rPr lang="ar-SA" sz="2900" dirty="0" smtClean="0">
                <a:latin typeface="Times New Roman"/>
                <a:ea typeface="Times New Roman"/>
                <a:cs typeface="AL-Mohanad Bold"/>
              </a:rPr>
              <a:t>2-  تمسك </a:t>
            </a:r>
            <a:r>
              <a:rPr lang="ar-SA" sz="2900" dirty="0">
                <a:latin typeface="Times New Roman"/>
                <a:ea typeface="Times New Roman"/>
                <a:cs typeface="AL-Mohanad Bold"/>
              </a:rPr>
              <a:t>وزارة المالية الحساب الجاري لمؤسسة النقد وذلك بمعرفة الإدارة العامة للحسابات. </a:t>
            </a:r>
            <a:endParaRPr lang="en-US" sz="2900" dirty="0" smtClean="0">
              <a:latin typeface="Times New Roman"/>
              <a:ea typeface="Times New Roman"/>
              <a:cs typeface="AL-Mohanad Bold"/>
            </a:endParaRPr>
          </a:p>
          <a:p>
            <a:pPr algn="justLow" rtl="1">
              <a:spcAft>
                <a:spcPts val="0"/>
              </a:spcAft>
              <a:buFont typeface="Wingdings" panose="05000000000000000000" pitchFamily="2" charset="2"/>
              <a:buChar char="Ø"/>
            </a:pPr>
            <a:r>
              <a:rPr lang="ar-SA" sz="2900" dirty="0">
                <a:latin typeface="Times New Roman"/>
                <a:ea typeface="Times New Roman"/>
                <a:cs typeface="AL-Mohanad Bold"/>
              </a:rPr>
              <a:t>يجعل هذا الحساب مديناً بكل ما يودع لدى المؤسسة من قبل الوزارات والمصالح الحكومية.</a:t>
            </a:r>
            <a:endParaRPr lang="en-US" sz="2900" dirty="0">
              <a:latin typeface="Times New Roman"/>
              <a:ea typeface="Times New Roman"/>
              <a:cs typeface="AL-Mohanad Bold"/>
            </a:endParaRPr>
          </a:p>
          <a:p>
            <a:pPr algn="justLow" rtl="1">
              <a:spcAft>
                <a:spcPts val="0"/>
              </a:spcAft>
              <a:buFont typeface="Wingdings" panose="05000000000000000000" pitchFamily="2" charset="2"/>
              <a:buChar char="Ø"/>
            </a:pPr>
            <a:r>
              <a:rPr lang="ar-SA" sz="2900" dirty="0">
                <a:latin typeface="Times New Roman"/>
                <a:ea typeface="Times New Roman"/>
                <a:cs typeface="AL-Mohanad Bold"/>
              </a:rPr>
              <a:t>يجعل دائناً بالشيكات المسحوبة عليها لأمر هذه الوزارات الوحدات الحكومية </a:t>
            </a:r>
            <a:endParaRPr lang="en-US" sz="2900" dirty="0">
              <a:latin typeface="Times New Roman"/>
              <a:ea typeface="Times New Roman"/>
              <a:cs typeface="AL-Mohanad Bold"/>
            </a:endParaRPr>
          </a:p>
          <a:p>
            <a:pPr marL="0" lvl="0" indent="0" algn="justLow" rtl="1">
              <a:buNone/>
              <a:tabLst>
                <a:tab pos="-290195" algn="l"/>
              </a:tabLst>
            </a:pPr>
            <a:r>
              <a:rPr lang="ar-SA" sz="2900" dirty="0" smtClean="0">
                <a:latin typeface="Times New Roman"/>
                <a:ea typeface="Times New Roman"/>
                <a:cs typeface="AL-Mohanad Bold"/>
              </a:rPr>
              <a:t>3- ترسل </a:t>
            </a:r>
            <a:r>
              <a:rPr lang="ar-SA" sz="2900" dirty="0">
                <a:latin typeface="Times New Roman"/>
                <a:ea typeface="Times New Roman"/>
                <a:cs typeface="AL-Mohanad Bold"/>
              </a:rPr>
              <a:t>مؤسسة النقد العربي السعودي إلى الإدارة العامة للحسابات بوزارة المالية إشعارات بالمبالغ التي تم إيداعها أو صرفها يومياً.</a:t>
            </a:r>
            <a:endParaRPr lang="en-US" sz="2900" dirty="0">
              <a:latin typeface="Times New Roman"/>
              <a:ea typeface="Times New Roman"/>
              <a:cs typeface="AL-Mohanad Bold"/>
            </a:endParaRPr>
          </a:p>
          <a:p>
            <a:pPr marL="0" lvl="0" indent="0" algn="justLow" rtl="1">
              <a:buNone/>
              <a:tabLst>
                <a:tab pos="-290195" algn="l"/>
              </a:tabLst>
            </a:pPr>
            <a:r>
              <a:rPr lang="ar-SA" sz="2900" dirty="0" smtClean="0">
                <a:latin typeface="Times New Roman"/>
                <a:ea typeface="Times New Roman"/>
                <a:cs typeface="AL-Mohanad Bold"/>
              </a:rPr>
              <a:t>4- ترسل </a:t>
            </a:r>
            <a:r>
              <a:rPr lang="ar-SA" sz="2900" dirty="0">
                <a:latin typeface="Times New Roman"/>
                <a:ea typeface="Times New Roman"/>
                <a:cs typeface="AL-Mohanad Bold"/>
              </a:rPr>
              <a:t>المؤسسة في نهاية كل شهر كشوفاً تفصيلية بالمبالغ التي تم قبضها وصرفها خلال الشهر بالنسبة لكل وزارة أو مصلحة حكومية. وبعد الانتهاء من قيد جميع العمليات التي تمت حتى آخر يوم في السنة المالية فإن ما يتبقى في حساب جاري المالية يعتبر وفراً نقدياً يتم تحويله إلى الاحتياطي النقدي ثم إرسال إشعار بذلك لوزارة المالية.</a:t>
            </a:r>
            <a:endParaRPr lang="en-US" sz="2900" dirty="0">
              <a:latin typeface="Times New Roman"/>
              <a:ea typeface="Times New Roman"/>
              <a:cs typeface="AL-Mohanad Bold"/>
            </a:endParaRPr>
          </a:p>
          <a:p>
            <a:pPr marL="0" indent="0" algn="justLow" rtl="1">
              <a:spcAft>
                <a:spcPts val="0"/>
              </a:spcAft>
              <a:buNone/>
            </a:pPr>
            <a:endParaRPr lang="en-US" sz="2900" dirty="0">
              <a:latin typeface="Times New Roman"/>
              <a:ea typeface="Times New Roman"/>
              <a:cs typeface="AL-Mohanad Bold"/>
            </a:endParaRPr>
          </a:p>
          <a:p>
            <a:pPr marL="0" lvl="0" indent="0" algn="justLow" rtl="1">
              <a:buNone/>
              <a:tabLst>
                <a:tab pos="-290195" algn="l"/>
              </a:tabLst>
            </a:pPr>
            <a:r>
              <a:rPr lang="ar-SA" sz="2900" dirty="0" smtClean="0">
                <a:latin typeface="Times New Roman"/>
                <a:ea typeface="Times New Roman"/>
                <a:cs typeface="AL-Mohanad Bold"/>
              </a:rPr>
              <a:t>5- تقوم </a:t>
            </a:r>
            <a:r>
              <a:rPr lang="ar-SA" sz="2900" dirty="0">
                <a:latin typeface="Times New Roman"/>
                <a:ea typeface="Times New Roman"/>
                <a:cs typeface="AL-Mohanad Bold"/>
              </a:rPr>
              <a:t>مؤسسة النقد بفتح حساب آخر للحكومة ليتم فيه تسجيل الشيكات التي لم يتقدم أصحابها للصرف حتى نهاية السنة المالية. وإذا مضى على هذه الشيكات ثلاثة سنوات دون أن يتم صرفها يتم إلغاؤها وإضافة قيمتها إلى حساب جاري الحكومة. </a:t>
            </a:r>
            <a:endParaRPr lang="en-US" sz="2900" dirty="0">
              <a:latin typeface="Times New Roman"/>
              <a:ea typeface="Times New Roman"/>
              <a:cs typeface="AL-Mohanad Bold"/>
            </a:endParaRPr>
          </a:p>
          <a:p>
            <a:pPr lvl="0" algn="justLow" rtl="1">
              <a:buFont typeface="+mj-lt"/>
              <a:buAutoNum type="arabicPeriod" startAt="2"/>
              <a:tabLst>
                <a:tab pos="-290195" algn="l"/>
              </a:tabLst>
            </a:pPr>
            <a:endParaRPr lang="en-US" sz="2900" dirty="0">
              <a:latin typeface="Times New Roman"/>
              <a:ea typeface="Times New Roman"/>
              <a:cs typeface="AL-Mohanad Bold"/>
            </a:endParaRPr>
          </a:p>
          <a:p>
            <a:pPr algn="r" rtl="1"/>
            <a:endParaRPr lang="en-US" sz="2900" dirty="0"/>
          </a:p>
        </p:txBody>
      </p:sp>
    </p:spTree>
    <p:extLst>
      <p:ext uri="{BB962C8B-B14F-4D97-AF65-F5344CB8AC3E}">
        <p14:creationId xmlns:p14="http://schemas.microsoft.com/office/powerpoint/2010/main" val="43247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600" b="1" dirty="0">
                <a:solidFill>
                  <a:srgbClr val="C0504D">
                    <a:lumMod val="75000"/>
                  </a:srgbClr>
                </a:solidFill>
                <a:latin typeface="Times New Roman"/>
                <a:ea typeface="Times New Roman"/>
                <a:cs typeface="AL-Mohanad Bold"/>
              </a:rPr>
              <a:t>أجهزة التخطيط والرقابة</a:t>
            </a:r>
            <a:endParaRPr lang="en-US" dirty="0"/>
          </a:p>
        </p:txBody>
      </p:sp>
      <p:sp>
        <p:nvSpPr>
          <p:cNvPr id="3" name="Content Placeholder 2"/>
          <p:cNvSpPr>
            <a:spLocks noGrp="1"/>
          </p:cNvSpPr>
          <p:nvPr>
            <p:ph idx="1"/>
          </p:nvPr>
        </p:nvSpPr>
        <p:spPr>
          <a:xfrm>
            <a:off x="228600" y="1600200"/>
            <a:ext cx="8458200" cy="4953000"/>
          </a:xfrm>
        </p:spPr>
        <p:txBody>
          <a:bodyPr>
            <a:normAutofit fontScale="55000" lnSpcReduction="20000"/>
          </a:bodyPr>
          <a:lstStyle/>
          <a:p>
            <a:pPr marL="0" indent="0" algn="justLow" rtl="1">
              <a:spcAft>
                <a:spcPts val="0"/>
              </a:spcAft>
              <a:buNone/>
            </a:pPr>
            <a:r>
              <a:rPr lang="ar-SA" sz="3600" b="1" u="sng" dirty="0">
                <a:latin typeface="Times New Roman"/>
                <a:ea typeface="Times New Roman"/>
                <a:cs typeface="AL-Mohanad Bold"/>
              </a:rPr>
              <a:t>(4) ديوان المراقبة العامة: </a:t>
            </a:r>
            <a:endParaRPr lang="en-US" sz="3600" dirty="0">
              <a:latin typeface="Times New Roman"/>
              <a:ea typeface="Times New Roman"/>
              <a:cs typeface="AL-Mohanad Bold"/>
            </a:endParaRPr>
          </a:p>
          <a:p>
            <a:pPr algn="justLow" rtl="1">
              <a:spcAft>
                <a:spcPts val="0"/>
              </a:spcAft>
              <a:buFont typeface="Wingdings" panose="05000000000000000000" pitchFamily="2" charset="2"/>
              <a:buChar char="Ø"/>
            </a:pPr>
            <a:r>
              <a:rPr lang="ar-SA" dirty="0" smtClean="0">
                <a:latin typeface="Times New Roman"/>
                <a:ea typeface="Times New Roman"/>
                <a:cs typeface="AL-Mohanad Bold"/>
              </a:rPr>
              <a:t>يعتبر </a:t>
            </a:r>
            <a:r>
              <a:rPr lang="ar-SA" dirty="0">
                <a:latin typeface="Times New Roman"/>
                <a:ea typeface="Times New Roman"/>
                <a:cs typeface="AL-Mohanad Bold"/>
              </a:rPr>
              <a:t>ديوان المراقبة العامة جهازاً حكومياً مستقلاً مرجعه رئيس مجلس الوزراء. </a:t>
            </a:r>
            <a:endParaRPr lang="en-US" sz="3600" dirty="0">
              <a:latin typeface="Times New Roman"/>
              <a:ea typeface="Times New Roman"/>
              <a:cs typeface="AL-Mohanad Bold"/>
            </a:endParaRPr>
          </a:p>
          <a:p>
            <a:pPr algn="justLow" rtl="1">
              <a:spcAft>
                <a:spcPts val="0"/>
              </a:spcAft>
              <a:buFont typeface="Wingdings" panose="05000000000000000000" pitchFamily="2" charset="2"/>
              <a:buChar char="Ø"/>
            </a:pPr>
            <a:r>
              <a:rPr lang="ar-SA" dirty="0" smtClean="0">
                <a:latin typeface="Times New Roman"/>
                <a:ea typeface="Times New Roman"/>
                <a:cs typeface="AL-Mohanad Bold"/>
              </a:rPr>
              <a:t>وتعتبر </a:t>
            </a:r>
            <a:r>
              <a:rPr lang="ar-SA" dirty="0">
                <a:latin typeface="Times New Roman"/>
                <a:ea typeface="Times New Roman"/>
                <a:cs typeface="AL-Mohanad Bold"/>
              </a:rPr>
              <a:t>رقابة ديوان المراقبة العامة راقبة لاحقة خارجية مستندية. وهي رقابة شاملة لجميع المستندات والدفاتر والسجلات وقد تكون على أساس العينات وفقاً لنسب مئوية تحدد بطريقة سرية بمعرفة رئيس ديوان المراقبة العامة</a:t>
            </a:r>
            <a:r>
              <a:rPr lang="ar-SA" dirty="0" smtClean="0">
                <a:latin typeface="Times New Roman"/>
                <a:ea typeface="Times New Roman"/>
                <a:cs typeface="AL-Mohanad Bold"/>
              </a:rPr>
              <a:t>.</a:t>
            </a:r>
          </a:p>
          <a:p>
            <a:pPr algn="justLow" rtl="1">
              <a:buFont typeface="Wingdings" panose="05000000000000000000" pitchFamily="2" charset="2"/>
              <a:buChar char="Ø"/>
            </a:pPr>
            <a:r>
              <a:rPr lang="ar-SA" dirty="0">
                <a:latin typeface="Times New Roman"/>
                <a:ea typeface="Times New Roman"/>
                <a:cs typeface="AL-Mohanad Bold"/>
              </a:rPr>
              <a:t>ولرئيس ديوان المراقبة العامة الحق في تحديد مكان عمليات الفحص والمراجعة والتفتيش للجهات الخاضعة لرقابته. كما يسمح للديوان بالقيام بالتفتيش الدوري على الوزارات والمصالح والوحدات الحكومية.</a:t>
            </a:r>
            <a:endParaRPr lang="en-US" sz="3600" dirty="0">
              <a:latin typeface="Times New Roman"/>
              <a:ea typeface="Times New Roman"/>
              <a:cs typeface="AL-Mohanad Bold"/>
            </a:endParaRPr>
          </a:p>
          <a:p>
            <a:pPr marL="0" indent="0" algn="justLow" rtl="1">
              <a:spcAft>
                <a:spcPts val="0"/>
              </a:spcAft>
              <a:buNone/>
            </a:pPr>
            <a:endParaRPr lang="en-US" sz="3600" dirty="0">
              <a:latin typeface="Times New Roman"/>
              <a:ea typeface="Times New Roman"/>
              <a:cs typeface="AL-Mohanad Bold"/>
            </a:endParaRPr>
          </a:p>
          <a:p>
            <a:pPr algn="justLow" rtl="1">
              <a:spcAft>
                <a:spcPts val="0"/>
              </a:spcAft>
            </a:pPr>
            <a:r>
              <a:rPr lang="ar-SA" b="1" u="sng" dirty="0">
                <a:solidFill>
                  <a:schemeClr val="accent2">
                    <a:lumMod val="75000"/>
                  </a:schemeClr>
                </a:solidFill>
                <a:latin typeface="Times New Roman"/>
                <a:ea typeface="Times New Roman"/>
                <a:cs typeface="AL-Mohanad Bold"/>
              </a:rPr>
              <a:t>- بصفة عامة يمكن القول بأن من أهم اختصاصات ديوان المراقبة العامة مايلي: </a:t>
            </a:r>
            <a:endParaRPr lang="en-US" sz="3600" b="1" u="sng" dirty="0">
              <a:solidFill>
                <a:schemeClr val="accent2">
                  <a:lumMod val="75000"/>
                </a:schemeClr>
              </a:solidFill>
              <a:latin typeface="Times New Roman"/>
              <a:ea typeface="Times New Roman"/>
              <a:cs typeface="AL-Mohanad Bold"/>
            </a:endParaRPr>
          </a:p>
          <a:p>
            <a:pPr marL="514350" indent="-514350" algn="justLow" rtl="1">
              <a:spcAft>
                <a:spcPts val="0"/>
              </a:spcAft>
              <a:buFont typeface="+mj-lt"/>
              <a:buAutoNum type="arabicParenR"/>
            </a:pPr>
            <a:r>
              <a:rPr lang="ar-SA" dirty="0" smtClean="0">
                <a:latin typeface="Times New Roman"/>
                <a:ea typeface="Times New Roman"/>
                <a:cs typeface="AL-Mohanad Bold"/>
              </a:rPr>
              <a:t>التحقق </a:t>
            </a:r>
            <a:r>
              <a:rPr lang="ar-SA" dirty="0">
                <a:latin typeface="Times New Roman"/>
                <a:ea typeface="Times New Roman"/>
                <a:cs typeface="AL-Mohanad Bold"/>
              </a:rPr>
              <a:t>من صحة حسابات الإيرادات بالإضافة إلى التأكد من تحصيلها وإثباتها في الدفاتر وفقاً للنظم والتعليمات والتأكد من إيداعها في مؤسسة النقد العربي السعودي لحساب وزارة المالية في المواعيد التي تحددها وزارة المالية. </a:t>
            </a:r>
            <a:endParaRPr lang="en-US" sz="3600" dirty="0">
              <a:latin typeface="Times New Roman"/>
              <a:ea typeface="Times New Roman"/>
              <a:cs typeface="AL-Mohanad Bold"/>
            </a:endParaRPr>
          </a:p>
          <a:p>
            <a:pPr marL="514350" lvl="0" indent="-514350" algn="justLow" rtl="1">
              <a:buFont typeface="+mj-lt"/>
              <a:buAutoNum type="arabicParenR"/>
              <a:tabLst>
                <a:tab pos="-280670" algn="l"/>
              </a:tabLst>
            </a:pPr>
            <a:r>
              <a:rPr lang="ar-SA" dirty="0">
                <a:latin typeface="Times New Roman"/>
                <a:ea typeface="Times New Roman"/>
                <a:cs typeface="AL-Mohanad Bold"/>
              </a:rPr>
              <a:t>التحقق من صحة حسابات النفقات وأنها تمت وفقاً للنظم والتعليمات ومراجعة مستندات الصرف وإستيفائها للشروط الموضوعة.</a:t>
            </a:r>
            <a:endParaRPr lang="en-US" sz="3600" dirty="0">
              <a:latin typeface="Times New Roman"/>
              <a:ea typeface="Times New Roman"/>
              <a:cs typeface="AL-Mohanad Bold"/>
            </a:endParaRPr>
          </a:p>
          <a:p>
            <a:pPr marL="514350" lvl="0" indent="-514350" algn="justLow" rtl="1">
              <a:buFont typeface="+mj-lt"/>
              <a:buAutoNum type="arabicParenR"/>
              <a:tabLst>
                <a:tab pos="-280670" algn="l"/>
              </a:tabLst>
            </a:pPr>
            <a:r>
              <a:rPr lang="ar-SA" dirty="0">
                <a:latin typeface="Times New Roman"/>
                <a:ea typeface="Times New Roman"/>
                <a:cs typeface="AL-Mohanad Bold"/>
              </a:rPr>
              <a:t>مراجعة إجراءات الشراء والتعاقد والتأكد من أنها تمت وفقاً لنظام مشتريات الحكومة.</a:t>
            </a:r>
            <a:endParaRPr lang="en-US" sz="3600" dirty="0">
              <a:latin typeface="Times New Roman"/>
              <a:ea typeface="Times New Roman"/>
              <a:cs typeface="AL-Mohanad Bold"/>
            </a:endParaRPr>
          </a:p>
          <a:p>
            <a:pPr marL="514350" lvl="0" indent="-514350" algn="justLow" rtl="1">
              <a:buFont typeface="+mj-lt"/>
              <a:buAutoNum type="arabicParenR"/>
              <a:tabLst>
                <a:tab pos="-280670" algn="l"/>
              </a:tabLst>
            </a:pPr>
            <a:r>
              <a:rPr lang="ar-SA" dirty="0">
                <a:latin typeface="Times New Roman"/>
                <a:ea typeface="Times New Roman"/>
                <a:cs typeface="AL-Mohanad Bold"/>
              </a:rPr>
              <a:t>تفتيش المستودعات والتأكد من سلامة الإجراءات المتبعة في المحافظة على أموال الدولة .</a:t>
            </a:r>
            <a:endParaRPr lang="en-US" sz="3600" dirty="0">
              <a:latin typeface="Times New Roman"/>
              <a:ea typeface="Times New Roman"/>
              <a:cs typeface="AL-Mohanad Bold"/>
            </a:endParaRPr>
          </a:p>
          <a:p>
            <a:pPr marL="514350" lvl="0" indent="-514350" algn="justLow" rtl="1">
              <a:buFont typeface="+mj-lt"/>
              <a:buAutoNum type="arabicParenR"/>
              <a:tabLst>
                <a:tab pos="-280670" algn="l"/>
              </a:tabLst>
            </a:pPr>
            <a:r>
              <a:rPr lang="ar-SA" dirty="0">
                <a:latin typeface="Times New Roman"/>
                <a:ea typeface="Times New Roman"/>
                <a:cs typeface="AL-Mohanad Bold"/>
              </a:rPr>
              <a:t>تفتيش صناديق الأموال والسلف المؤقتة الموجودة في الوحدات الحكومية وإجراء الجرد المفاجئ للتحقق من تطابق الأرصدة الفعلية مع الدفاتر. </a:t>
            </a:r>
            <a:endParaRPr lang="en-US" sz="3600" dirty="0">
              <a:latin typeface="Times New Roman"/>
              <a:ea typeface="Times New Roman"/>
              <a:cs typeface="AL-Mohanad Bold"/>
            </a:endParaRPr>
          </a:p>
          <a:p>
            <a:pPr marL="514350" lvl="0" indent="-514350" algn="justLow" rtl="1">
              <a:buFont typeface="+mj-lt"/>
              <a:buAutoNum type="arabicParenR"/>
              <a:tabLst>
                <a:tab pos="-280670" algn="l"/>
              </a:tabLst>
            </a:pPr>
            <a:r>
              <a:rPr lang="ar-SA" dirty="0">
                <a:latin typeface="Times New Roman"/>
                <a:ea typeface="Times New Roman"/>
                <a:cs typeface="AL-Mohanad Bold"/>
              </a:rPr>
              <a:t>مراجعة الحساب الختامي للدولة وتقييم الأداء وفقاً لتقديرات الميزانية.</a:t>
            </a:r>
            <a:endParaRPr lang="en-US" sz="3600" dirty="0">
              <a:latin typeface="Times New Roman"/>
              <a:ea typeface="Times New Roman"/>
              <a:cs typeface="AL-Mohanad Bold"/>
            </a:endParaRPr>
          </a:p>
          <a:p>
            <a:pPr marL="0" indent="0" algn="justLow" rtl="1">
              <a:spcAft>
                <a:spcPts val="0"/>
              </a:spcAft>
              <a:buNone/>
            </a:pPr>
            <a:endParaRPr lang="en-US" sz="3600" dirty="0">
              <a:latin typeface="Times New Roman"/>
              <a:ea typeface="Times New Roman"/>
              <a:cs typeface="AL-Mohanad Bold"/>
            </a:endParaRPr>
          </a:p>
          <a:p>
            <a:pPr algn="r" rtl="1"/>
            <a:endParaRPr lang="en-US" dirty="0"/>
          </a:p>
        </p:txBody>
      </p:sp>
    </p:spTree>
    <p:extLst>
      <p:ext uri="{BB962C8B-B14F-4D97-AF65-F5344CB8AC3E}">
        <p14:creationId xmlns:p14="http://schemas.microsoft.com/office/powerpoint/2010/main" val="1970470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smtClean="0">
                <a:solidFill>
                  <a:schemeClr val="accent2">
                    <a:lumMod val="75000"/>
                  </a:schemeClr>
                </a:solidFill>
                <a:latin typeface="Times New Roman"/>
                <a:ea typeface="Times New Roman"/>
                <a:cs typeface="AL-Mohanad Bold"/>
              </a:rPr>
              <a:t>ملاحظة</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algn="justLow" rtl="1">
              <a:spcAft>
                <a:spcPts val="0"/>
              </a:spcAft>
            </a:pPr>
            <a:r>
              <a:rPr lang="ar-SA" sz="2000" b="1" u="sng" dirty="0">
                <a:solidFill>
                  <a:schemeClr val="accent2">
                    <a:lumMod val="75000"/>
                  </a:schemeClr>
                </a:solidFill>
                <a:latin typeface="Times New Roman"/>
                <a:ea typeface="Times New Roman"/>
                <a:cs typeface="AL-Mohanad Bold"/>
              </a:rPr>
              <a:t>تتم الرقابة المالية على تنفيذ الميزانية والحسابات الحكومية في المملكة بواسطة ثلاثة طرق </a:t>
            </a:r>
            <a:r>
              <a:rPr lang="ar-SA" sz="2000" b="1" u="sng" dirty="0" smtClean="0">
                <a:solidFill>
                  <a:schemeClr val="accent2">
                    <a:lumMod val="75000"/>
                  </a:schemeClr>
                </a:solidFill>
                <a:latin typeface="Times New Roman"/>
                <a:ea typeface="Times New Roman"/>
                <a:cs typeface="AL-Mohanad Bold"/>
              </a:rPr>
              <a:t>مختلفة:</a:t>
            </a:r>
            <a:endParaRPr lang="en-US" sz="2400" b="1" u="sng" dirty="0">
              <a:solidFill>
                <a:schemeClr val="accent2">
                  <a:lumMod val="75000"/>
                </a:schemeClr>
              </a:solidFill>
              <a:latin typeface="Times New Roman"/>
              <a:ea typeface="Times New Roman"/>
              <a:cs typeface="AL-Mohanad Bold"/>
            </a:endParaRPr>
          </a:p>
          <a:p>
            <a:pPr algn="justLow" rtl="1">
              <a:spcAft>
                <a:spcPts val="0"/>
              </a:spcAft>
            </a:pPr>
            <a:r>
              <a:rPr lang="ar-SA" sz="2000" dirty="0" smtClean="0">
                <a:latin typeface="Times New Roman"/>
                <a:ea typeface="Times New Roman"/>
                <a:cs typeface="AL-Mohanad Bold"/>
              </a:rPr>
              <a:t>1- </a:t>
            </a:r>
            <a:r>
              <a:rPr lang="ar-SA" sz="2000" dirty="0">
                <a:latin typeface="Times New Roman"/>
                <a:ea typeface="Times New Roman"/>
                <a:cs typeface="AL-Mohanad Bold"/>
              </a:rPr>
              <a:t>بواسطة السلطة التنفيذية ( وزارة المالية )باعتبارها الجهة المسؤولة عن إعداد وتنفيذ رقابة الميزانية. </a:t>
            </a:r>
            <a:endParaRPr lang="en-US" sz="2400" dirty="0">
              <a:latin typeface="Times New Roman"/>
              <a:ea typeface="Times New Roman"/>
              <a:cs typeface="AL-Mohanad Bold"/>
            </a:endParaRPr>
          </a:p>
          <a:p>
            <a:pPr algn="justLow" rtl="1">
              <a:spcAft>
                <a:spcPts val="0"/>
              </a:spcAft>
            </a:pPr>
            <a:r>
              <a:rPr lang="ar-SA" sz="2000" dirty="0">
                <a:latin typeface="Times New Roman"/>
                <a:ea typeface="Times New Roman"/>
                <a:cs typeface="AL-Mohanad Bold"/>
              </a:rPr>
              <a:t>2- بواسطة جهاز مستقل عن السلطة التنفيذية ( ديوان المراقبة العامة ) الذي يصدر تقريراً سنوياً يرفع للملك .</a:t>
            </a:r>
            <a:endParaRPr lang="en-US" sz="2400" dirty="0">
              <a:latin typeface="Times New Roman"/>
              <a:ea typeface="Times New Roman"/>
              <a:cs typeface="AL-Mohanad Bold"/>
            </a:endParaRPr>
          </a:p>
          <a:p>
            <a:pPr marL="0" indent="0" algn="r">
              <a:buNone/>
            </a:pPr>
            <a:r>
              <a:rPr lang="ar-SA" sz="2000" dirty="0">
                <a:latin typeface="Times New Roman"/>
                <a:ea typeface="Times New Roman"/>
                <a:cs typeface="AL-Mohanad Bold"/>
              </a:rPr>
              <a:t>3- بواسطة مجلس الوزراء الذي يمارس رقابته عند طلب اعتمادات إضافية وعند الموافقة على الحساب الختامي للدولة</a:t>
            </a:r>
            <a:endParaRPr lang="en-US" sz="2000" dirty="0"/>
          </a:p>
        </p:txBody>
      </p:sp>
    </p:spTree>
    <p:extLst>
      <p:ext uri="{BB962C8B-B14F-4D97-AF65-F5344CB8AC3E}">
        <p14:creationId xmlns:p14="http://schemas.microsoft.com/office/powerpoint/2010/main" val="4237112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chemeClr val="accent2">
                    <a:lumMod val="75000"/>
                  </a:schemeClr>
                </a:solidFill>
                <a:latin typeface="Times New Roman"/>
                <a:ea typeface="Times New Roman"/>
                <a:cs typeface="AL-Mohanad Bold"/>
              </a:rPr>
              <a:t>الحسابات الحكومية</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algn="justLow" rtl="1">
              <a:spcAft>
                <a:spcPts val="0"/>
              </a:spcAft>
            </a:pPr>
            <a:r>
              <a:rPr lang="ar-SA" sz="2000" dirty="0">
                <a:latin typeface="Times New Roman"/>
                <a:ea typeface="Times New Roman"/>
                <a:cs typeface="AL-Mohanad Bold"/>
              </a:rPr>
              <a:t>يجب أن يتوفر نظام محاسبي واحد تلتزم به كافة الوحدات الحكومية بحيث يكون مرتبطاً ارتباطا وثيقاً بالميزانية العامة للدولة ضماناً لتحقيق الاتساق بين تبويب كل من الميزانية العامة والسجلات المحاسبية وذلك على إعتبار أن الحكومة مؤسسة واحدة.</a:t>
            </a:r>
            <a:endParaRPr lang="en-US" sz="2400" dirty="0">
              <a:latin typeface="Times New Roman"/>
              <a:ea typeface="Times New Roman"/>
              <a:cs typeface="AL-Mohanad Bold"/>
            </a:endParaRPr>
          </a:p>
          <a:p>
            <a:pPr algn="r" rtl="1"/>
            <a:r>
              <a:rPr lang="ar-SA" sz="2000" u="sng" dirty="0">
                <a:solidFill>
                  <a:schemeClr val="accent2">
                    <a:lumMod val="75000"/>
                  </a:schemeClr>
                </a:solidFill>
                <a:latin typeface="Times New Roman"/>
                <a:ea typeface="Times New Roman"/>
                <a:cs typeface="AL-Mohanad Bold"/>
              </a:rPr>
              <a:t>يتألف دليل الحسابات الحكومية من</a:t>
            </a:r>
            <a:r>
              <a:rPr lang="ar-SA" sz="2000" u="sng" dirty="0" smtClean="0">
                <a:solidFill>
                  <a:schemeClr val="accent2">
                    <a:lumMod val="75000"/>
                  </a:schemeClr>
                </a:solidFill>
                <a:latin typeface="Times New Roman"/>
                <a:ea typeface="Times New Roman"/>
                <a:cs typeface="AL-Mohanad Bold"/>
              </a:rPr>
              <a:t>:</a:t>
            </a:r>
          </a:p>
          <a:p>
            <a:pPr marL="457200" indent="-457200" algn="r" rtl="1">
              <a:buFont typeface="+mj-lt"/>
              <a:buAutoNum type="arabicParenR"/>
            </a:pPr>
            <a:r>
              <a:rPr lang="ar-SA" sz="2000" b="1" dirty="0">
                <a:latin typeface="Times New Roman"/>
                <a:ea typeface="Times New Roman"/>
                <a:cs typeface="AL-Mohanad Bold"/>
              </a:rPr>
              <a:t>حسابات </a:t>
            </a:r>
            <a:r>
              <a:rPr lang="ar-SA" sz="2000" b="1" dirty="0" smtClean="0">
                <a:latin typeface="Times New Roman"/>
                <a:ea typeface="Times New Roman"/>
                <a:cs typeface="AL-Mohanad Bold"/>
              </a:rPr>
              <a:t>الميزانية</a:t>
            </a:r>
          </a:p>
          <a:p>
            <a:pPr marL="457200" indent="-457200" algn="r" rtl="1">
              <a:buFont typeface="+mj-lt"/>
              <a:buAutoNum type="arabicParenR"/>
            </a:pPr>
            <a:r>
              <a:rPr lang="ar-SA" sz="2000" b="1" dirty="0">
                <a:latin typeface="Times New Roman"/>
                <a:ea typeface="Times New Roman"/>
                <a:cs typeface="AL-Mohanad Bold"/>
              </a:rPr>
              <a:t>الحسابات </a:t>
            </a:r>
            <a:r>
              <a:rPr lang="ar-SA" sz="2000" b="1" dirty="0" smtClean="0">
                <a:latin typeface="Times New Roman"/>
                <a:ea typeface="Times New Roman"/>
                <a:cs typeface="AL-Mohanad Bold"/>
              </a:rPr>
              <a:t>الشخصية</a:t>
            </a:r>
          </a:p>
          <a:p>
            <a:pPr marL="457200" indent="-457200" algn="r" rtl="1">
              <a:buFont typeface="+mj-lt"/>
              <a:buAutoNum type="arabicParenR"/>
            </a:pPr>
            <a:r>
              <a:rPr lang="ar-SA" sz="2000" b="1" dirty="0"/>
              <a:t>الحسابات المركزية</a:t>
            </a:r>
            <a:endParaRPr lang="en-US" sz="2000" dirty="0"/>
          </a:p>
          <a:p>
            <a:pPr marL="0" indent="0" algn="r" rtl="1">
              <a:buNone/>
            </a:pPr>
            <a:endParaRPr lang="en-US" sz="2000" dirty="0">
              <a:solidFill>
                <a:schemeClr val="accent2">
                  <a:lumMod val="75000"/>
                </a:schemeClr>
              </a:solidFill>
            </a:endParaRPr>
          </a:p>
        </p:txBody>
      </p:sp>
    </p:spTree>
    <p:extLst>
      <p:ext uri="{BB962C8B-B14F-4D97-AF65-F5344CB8AC3E}">
        <p14:creationId xmlns:p14="http://schemas.microsoft.com/office/powerpoint/2010/main" val="1115812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ar-SA" sz="3600" b="1" u="sng" dirty="0" smtClean="0">
                <a:solidFill>
                  <a:schemeClr val="accent2">
                    <a:lumMod val="75000"/>
                  </a:schemeClr>
                </a:solidFill>
                <a:latin typeface="Times New Roman"/>
                <a:ea typeface="Times New Roman"/>
                <a:cs typeface="AL-Mohanad Bold"/>
              </a:rPr>
              <a:t>(1) حسابات </a:t>
            </a:r>
            <a:r>
              <a:rPr lang="ar-SA" sz="3600" b="1" u="sng" dirty="0">
                <a:solidFill>
                  <a:schemeClr val="accent2">
                    <a:lumMod val="75000"/>
                  </a:schemeClr>
                </a:solidFill>
                <a:latin typeface="Times New Roman"/>
                <a:ea typeface="Times New Roman"/>
                <a:cs typeface="AL-Mohanad Bold"/>
              </a:rPr>
              <a:t>الميزانية</a:t>
            </a:r>
            <a:endParaRPr lang="en-US" sz="3600" dirty="0">
              <a:solidFill>
                <a:schemeClr val="accent2">
                  <a:lumMod val="75000"/>
                </a:schemeClr>
              </a:solidFill>
            </a:endParaRPr>
          </a:p>
        </p:txBody>
      </p:sp>
      <p:sp>
        <p:nvSpPr>
          <p:cNvPr id="3" name="Content Placeholder 2"/>
          <p:cNvSpPr>
            <a:spLocks noGrp="1"/>
          </p:cNvSpPr>
          <p:nvPr>
            <p:ph idx="1"/>
          </p:nvPr>
        </p:nvSpPr>
        <p:spPr>
          <a:xfrm>
            <a:off x="304800" y="1143000"/>
            <a:ext cx="8458200" cy="5334000"/>
          </a:xfrm>
        </p:spPr>
        <p:txBody>
          <a:bodyPr>
            <a:normAutofit fontScale="70000" lnSpcReduction="20000"/>
          </a:bodyPr>
          <a:lstStyle/>
          <a:p>
            <a:pPr algn="justLow" rtl="1">
              <a:spcAft>
                <a:spcPts val="0"/>
              </a:spcAft>
            </a:pPr>
            <a:r>
              <a:rPr lang="ar-SA" sz="2600" b="1" u="sng" dirty="0" smtClean="0">
                <a:latin typeface="Times New Roman"/>
                <a:ea typeface="Times New Roman"/>
                <a:cs typeface="AL-Mohanad Bold"/>
              </a:rPr>
              <a:t>1/أ</a:t>
            </a:r>
            <a:r>
              <a:rPr lang="ar-SA" sz="2600" b="1" u="sng" dirty="0">
                <a:latin typeface="Times New Roman"/>
                <a:ea typeface="Times New Roman"/>
                <a:cs typeface="AL-Mohanad Bold"/>
              </a:rPr>
              <a:t>) حسابات الإيرادات:</a:t>
            </a:r>
            <a:endParaRPr lang="en-US" sz="2600" dirty="0">
              <a:latin typeface="Times New Roman"/>
              <a:ea typeface="Times New Roman"/>
              <a:cs typeface="AL-Mohanad Bold"/>
            </a:endParaRPr>
          </a:p>
          <a:p>
            <a:pPr algn="justLow" rtl="1">
              <a:spcAft>
                <a:spcPts val="0"/>
              </a:spcAft>
              <a:buFont typeface="Wingdings" panose="05000000000000000000" pitchFamily="2" charset="2"/>
              <a:buChar char="Ø"/>
            </a:pPr>
            <a:r>
              <a:rPr lang="ar-SA" sz="2600" dirty="0" smtClean="0">
                <a:latin typeface="Times New Roman"/>
                <a:ea typeface="Times New Roman"/>
                <a:cs typeface="AL-Mohanad Bold"/>
              </a:rPr>
              <a:t>تستخدم </a:t>
            </a:r>
            <a:r>
              <a:rPr lang="ar-SA" sz="2600" dirty="0">
                <a:latin typeface="Times New Roman"/>
                <a:ea typeface="Times New Roman"/>
                <a:cs typeface="AL-Mohanad Bold"/>
              </a:rPr>
              <a:t>حسابات الإيرادات لتسجيل الإيرادات التي تم تحصيلها لحساب وزارة المالية</a:t>
            </a:r>
            <a:r>
              <a:rPr lang="ar-SA" sz="2600" dirty="0" smtClean="0">
                <a:latin typeface="Times New Roman"/>
                <a:ea typeface="Times New Roman"/>
                <a:cs typeface="AL-Mohanad Bold"/>
              </a:rPr>
              <a:t>.</a:t>
            </a:r>
            <a:endParaRPr lang="en-US" sz="2600" dirty="0">
              <a:latin typeface="Times New Roman"/>
              <a:ea typeface="Times New Roman"/>
              <a:cs typeface="AL-Mohanad Bold"/>
            </a:endParaRPr>
          </a:p>
          <a:p>
            <a:pPr algn="justLow" rtl="1">
              <a:spcAft>
                <a:spcPts val="0"/>
              </a:spcAft>
              <a:buFont typeface="Wingdings" panose="05000000000000000000" pitchFamily="2" charset="2"/>
              <a:buChar char="Ø"/>
            </a:pPr>
            <a:r>
              <a:rPr lang="ar-SA" sz="2600" dirty="0" smtClean="0">
                <a:latin typeface="Times New Roman"/>
                <a:ea typeface="Times New Roman"/>
                <a:cs typeface="AL-Mohanad Bold"/>
              </a:rPr>
              <a:t>يتم </a:t>
            </a:r>
            <a:r>
              <a:rPr lang="ar-SA" sz="2600" dirty="0">
                <a:latin typeface="Times New Roman"/>
                <a:ea typeface="Times New Roman"/>
                <a:cs typeface="AL-Mohanad Bold"/>
              </a:rPr>
              <a:t>تبويب حساب الإيرادات وفقاً لحساباتها الرئيسية والفرعية وذلك حسب التصنيف المعتمد في الميزانية العامة للدولة. </a:t>
            </a:r>
            <a:endParaRPr lang="en-US" sz="2600" dirty="0">
              <a:latin typeface="Times New Roman"/>
              <a:ea typeface="Times New Roman"/>
              <a:cs typeface="AL-Mohanad Bold"/>
            </a:endParaRPr>
          </a:p>
          <a:p>
            <a:pPr algn="justLow" rtl="1">
              <a:buFont typeface="Wingdings" panose="05000000000000000000" pitchFamily="2" charset="2"/>
              <a:buChar char="Ø"/>
            </a:pPr>
            <a:r>
              <a:rPr lang="ar-SA" sz="2600" dirty="0">
                <a:latin typeface="Times New Roman"/>
                <a:ea typeface="Times New Roman"/>
                <a:cs typeface="AL-Mohanad Bold"/>
              </a:rPr>
              <a:t>- </a:t>
            </a:r>
            <a:r>
              <a:rPr lang="ar-SA" sz="2600" u="sng" dirty="0">
                <a:solidFill>
                  <a:schemeClr val="accent2">
                    <a:lumMod val="75000"/>
                  </a:schemeClr>
                </a:solidFill>
                <a:latin typeface="Times New Roman"/>
                <a:ea typeface="Times New Roman"/>
                <a:cs typeface="AL-Mohanad Bold"/>
              </a:rPr>
              <a:t>يمكن تحصيل الإيرادات بعدة طرق فمثلاً يمكن تحصيلها: </a:t>
            </a:r>
            <a:r>
              <a:rPr lang="ar-SA" sz="2600" dirty="0">
                <a:latin typeface="Times New Roman"/>
                <a:ea typeface="Times New Roman"/>
                <a:cs typeface="AL-Mohanad Bold"/>
              </a:rPr>
              <a:t>1- نقداً 2- بموجب </a:t>
            </a:r>
            <a:r>
              <a:rPr lang="ar-SA" sz="2600" dirty="0" smtClean="0">
                <a:latin typeface="Times New Roman"/>
                <a:ea typeface="Times New Roman"/>
                <a:cs typeface="AL-Mohanad Bold"/>
              </a:rPr>
              <a:t>شيكات</a:t>
            </a:r>
            <a:endParaRPr lang="en-US" sz="2600" dirty="0">
              <a:latin typeface="Times New Roman"/>
              <a:ea typeface="Times New Roman"/>
              <a:cs typeface="AL-Mohanad Bold"/>
            </a:endParaRPr>
          </a:p>
          <a:p>
            <a:pPr algn="justLow" rtl="1">
              <a:spcAft>
                <a:spcPts val="0"/>
              </a:spcAft>
            </a:pPr>
            <a:r>
              <a:rPr lang="ar-SA" sz="2600" dirty="0" smtClean="0">
                <a:latin typeface="Times New Roman"/>
                <a:ea typeface="Times New Roman"/>
                <a:cs typeface="AL-Mohanad Bold"/>
              </a:rPr>
              <a:t>3 -عن </a:t>
            </a:r>
            <a:r>
              <a:rPr lang="ar-SA" sz="2600" dirty="0">
                <a:latin typeface="Times New Roman"/>
                <a:ea typeface="Times New Roman"/>
                <a:cs typeface="AL-Mohanad Bold"/>
              </a:rPr>
              <a:t>طريق استقطاعها من </a:t>
            </a:r>
            <a:r>
              <a:rPr lang="ar-SA" sz="2600" dirty="0" smtClean="0">
                <a:latin typeface="Times New Roman"/>
                <a:ea typeface="Times New Roman"/>
                <a:cs typeface="AL-Mohanad Bold"/>
              </a:rPr>
              <a:t>المصروفات  4- </a:t>
            </a:r>
            <a:r>
              <a:rPr lang="ar-SA" sz="2600" dirty="0">
                <a:latin typeface="Times New Roman"/>
                <a:ea typeface="Times New Roman"/>
                <a:cs typeface="AL-Mohanad Bold"/>
              </a:rPr>
              <a:t>كنتيجة لتسوية حسابات تسوية المستحقات العامة</a:t>
            </a:r>
            <a:endParaRPr lang="en-US" sz="2600" dirty="0">
              <a:latin typeface="Times New Roman"/>
              <a:ea typeface="Times New Roman"/>
              <a:cs typeface="AL-Mohanad Bold"/>
            </a:endParaRPr>
          </a:p>
          <a:p>
            <a:pPr marL="0" indent="0" algn="justLow" rtl="1">
              <a:spcAft>
                <a:spcPts val="0"/>
              </a:spcAft>
              <a:buNone/>
            </a:pPr>
            <a:r>
              <a:rPr lang="ar-SA" sz="2600" dirty="0">
                <a:latin typeface="Times New Roman"/>
                <a:ea typeface="Times New Roman"/>
                <a:cs typeface="AL-Mohanad Bold"/>
              </a:rPr>
              <a:t>يجب أن يتم تحصيل الإيرادات طبقاً للأنظمة المالية وأن يتم إيداعها بالكامل في مؤسسة النقد وفروعها لحساب وزارة المالية وذلك من قبل كل الوزارات والمصالح الحكومية ( فيما عدا التي تعد ميزانية مستقلة ).</a:t>
            </a:r>
            <a:endParaRPr lang="en-US" sz="2600" dirty="0">
              <a:latin typeface="Times New Roman"/>
              <a:ea typeface="Times New Roman"/>
              <a:cs typeface="AL-Mohanad Bold"/>
            </a:endParaRPr>
          </a:p>
          <a:p>
            <a:pPr marL="0" indent="0" algn="justLow" rtl="1">
              <a:spcAft>
                <a:spcPts val="0"/>
              </a:spcAft>
              <a:buNone/>
            </a:pPr>
            <a:endParaRPr lang="en-US" sz="2600" dirty="0">
              <a:latin typeface="Times New Roman"/>
              <a:ea typeface="Times New Roman"/>
              <a:cs typeface="AL-Mohanad Bold"/>
            </a:endParaRPr>
          </a:p>
          <a:p>
            <a:pPr algn="justLow" rtl="1">
              <a:spcAft>
                <a:spcPts val="0"/>
              </a:spcAft>
              <a:buFont typeface="Wingdings" panose="05000000000000000000" pitchFamily="2" charset="2"/>
              <a:buChar char="Ø"/>
            </a:pPr>
            <a:r>
              <a:rPr lang="ar-SA" sz="2600" dirty="0">
                <a:latin typeface="Times New Roman"/>
                <a:ea typeface="Times New Roman"/>
                <a:cs typeface="AL-Mohanad Bold"/>
              </a:rPr>
              <a:t>أما الجهات الحكومية ذات الميزانية المستقلة فتقوم بإيداع إيراداتها الغير مباشرة أو وفوراتها النقدية في مؤسسة النقد لحساب وزارة المالية ( أما الإيرادات من العمليات الجارية فتحفظ بها لنفسها ).</a:t>
            </a:r>
            <a:endParaRPr lang="en-US" sz="2600" dirty="0">
              <a:latin typeface="Times New Roman"/>
              <a:ea typeface="Times New Roman"/>
              <a:cs typeface="AL-Mohanad Bold"/>
            </a:endParaRPr>
          </a:p>
          <a:p>
            <a:pPr algn="justLow" rtl="1">
              <a:spcAft>
                <a:spcPts val="0"/>
              </a:spcAft>
              <a:buFont typeface="Wingdings" panose="05000000000000000000" pitchFamily="2" charset="2"/>
              <a:buChar char="Ø"/>
            </a:pPr>
            <a:endParaRPr lang="en-US" sz="2600" dirty="0">
              <a:latin typeface="Times New Roman"/>
              <a:ea typeface="Times New Roman"/>
              <a:cs typeface="AL-Mohanad Bold"/>
            </a:endParaRPr>
          </a:p>
          <a:p>
            <a:pPr algn="justLow" rtl="1">
              <a:spcAft>
                <a:spcPts val="0"/>
              </a:spcAft>
              <a:buFont typeface="Wingdings" panose="05000000000000000000" pitchFamily="2" charset="2"/>
              <a:buChar char="Ø"/>
            </a:pPr>
            <a:r>
              <a:rPr lang="ar-SA" sz="2600" dirty="0">
                <a:latin typeface="Times New Roman"/>
                <a:ea typeface="Times New Roman"/>
                <a:cs typeface="AL-Mohanad Bold"/>
              </a:rPr>
              <a:t>تجعل حسابات الإيرادات </a:t>
            </a:r>
            <a:r>
              <a:rPr lang="ar-SA" sz="2600" b="1" u="sng" dirty="0">
                <a:latin typeface="Times New Roman"/>
                <a:ea typeface="Times New Roman"/>
                <a:cs typeface="AL-Mohanad Bold"/>
              </a:rPr>
              <a:t>دائنة</a:t>
            </a:r>
            <a:r>
              <a:rPr lang="ar-SA" sz="2600" dirty="0">
                <a:latin typeface="Times New Roman"/>
                <a:ea typeface="Times New Roman"/>
                <a:cs typeface="AL-Mohanad Bold"/>
              </a:rPr>
              <a:t> عند الإضافة إليها سواء في حساب الإيرادات الرئيسية أو الفرعية وذلك بغض النظر عما إذا تم التحصيل في صناديق الوزارات والمصالح الحكومية أو في البنوك المحلية وفروعها في المناطق التي لا يوجد فيها فروع المؤسسة النقد أو في حساب وزارة المالية لدي مؤسسة النقد مباشرة.</a:t>
            </a:r>
            <a:endParaRPr lang="en-US" sz="2600" dirty="0">
              <a:latin typeface="Times New Roman"/>
              <a:ea typeface="Times New Roman"/>
              <a:cs typeface="AL-Mohanad Bold"/>
            </a:endParaRPr>
          </a:p>
          <a:p>
            <a:pPr algn="justLow" rtl="1">
              <a:spcAft>
                <a:spcPts val="0"/>
              </a:spcAft>
              <a:buFont typeface="Wingdings" panose="05000000000000000000" pitchFamily="2" charset="2"/>
              <a:buChar char="Ø"/>
            </a:pPr>
            <a:endParaRPr lang="en-US" sz="2600" dirty="0">
              <a:latin typeface="Times New Roman"/>
              <a:ea typeface="Times New Roman"/>
              <a:cs typeface="AL-Mohanad Bold"/>
            </a:endParaRPr>
          </a:p>
          <a:p>
            <a:pPr algn="justLow" rtl="1">
              <a:spcAft>
                <a:spcPts val="0"/>
              </a:spcAft>
              <a:buFont typeface="Wingdings" panose="05000000000000000000" pitchFamily="2" charset="2"/>
              <a:buChar char="Ø"/>
            </a:pPr>
            <a:r>
              <a:rPr lang="ar-SA" sz="2600" dirty="0">
                <a:latin typeface="Times New Roman"/>
                <a:ea typeface="Times New Roman"/>
                <a:cs typeface="AL-Mohanad Bold"/>
              </a:rPr>
              <a:t>في حال أريد صرف مبالغ سبق وأن أضيفت للإيرادات خطأً فإنه يجب استبعادها ( أي تخفيضها ) من بند الإيرادات المخصصة وذلك بالمداد الأحمر تحت الحساب الخاص بها بدفتر الإيرادات ولا يجوز صرف مثل هذه المبالغ إلا بإذن من وزارة المالية.</a:t>
            </a:r>
            <a:endParaRPr lang="en-US" sz="2600" dirty="0">
              <a:latin typeface="Times New Roman"/>
              <a:ea typeface="Times New Roman"/>
              <a:cs typeface="AL-Mohanad Bold"/>
            </a:endParaRPr>
          </a:p>
          <a:p>
            <a:pPr algn="justLow" rtl="1">
              <a:spcAft>
                <a:spcPts val="0"/>
              </a:spcAft>
            </a:pPr>
            <a:endParaRPr lang="en-US" sz="2800" dirty="0">
              <a:latin typeface="Times New Roman"/>
              <a:ea typeface="Times New Roman"/>
              <a:cs typeface="AL-Mohanad Bold"/>
            </a:endParaRPr>
          </a:p>
          <a:p>
            <a:pPr marL="0" indent="0" algn="justLow" rtl="1">
              <a:spcAft>
                <a:spcPts val="0"/>
              </a:spcAft>
              <a:buNone/>
            </a:pPr>
            <a:endParaRPr lang="en-US" sz="2400" dirty="0">
              <a:latin typeface="Times New Roman"/>
              <a:ea typeface="Times New Roman"/>
              <a:cs typeface="AL-Mohanad Bold"/>
            </a:endParaRPr>
          </a:p>
          <a:p>
            <a:pPr marL="0" indent="0" algn="justLow" rtl="1">
              <a:spcAft>
                <a:spcPts val="0"/>
              </a:spcAft>
              <a:buNone/>
              <a:tabLst>
                <a:tab pos="4532630" algn="l"/>
              </a:tabLst>
            </a:pPr>
            <a:endParaRPr lang="en-US" sz="2000" dirty="0"/>
          </a:p>
        </p:txBody>
      </p:sp>
    </p:spTree>
    <p:extLst>
      <p:ext uri="{BB962C8B-B14F-4D97-AF65-F5344CB8AC3E}">
        <p14:creationId xmlns:p14="http://schemas.microsoft.com/office/powerpoint/2010/main" val="4264401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600" b="1" u="sng" dirty="0">
                <a:solidFill>
                  <a:srgbClr val="C0504D">
                    <a:lumMod val="75000"/>
                  </a:srgbClr>
                </a:solidFill>
                <a:latin typeface="Times New Roman"/>
                <a:ea typeface="Times New Roman"/>
                <a:cs typeface="AL-Mohanad Bold"/>
              </a:rPr>
              <a:t>(1) حسابات الميزانية</a:t>
            </a:r>
            <a:endParaRPr lang="en-US" dirty="0"/>
          </a:p>
        </p:txBody>
      </p:sp>
      <p:sp>
        <p:nvSpPr>
          <p:cNvPr id="3" name="Content Placeholder 2"/>
          <p:cNvSpPr>
            <a:spLocks noGrp="1"/>
          </p:cNvSpPr>
          <p:nvPr>
            <p:ph idx="1"/>
          </p:nvPr>
        </p:nvSpPr>
        <p:spPr>
          <a:xfrm>
            <a:off x="228600" y="1143000"/>
            <a:ext cx="8763000" cy="5562600"/>
          </a:xfrm>
        </p:spPr>
        <p:txBody>
          <a:bodyPr>
            <a:normAutofit fontScale="62500" lnSpcReduction="20000"/>
          </a:bodyPr>
          <a:lstStyle/>
          <a:p>
            <a:pPr algn="justLow" rtl="1">
              <a:spcAft>
                <a:spcPts val="0"/>
              </a:spcAft>
            </a:pPr>
            <a:r>
              <a:rPr lang="ar-SA" sz="2000" b="1" u="sng" dirty="0">
                <a:latin typeface="Times New Roman"/>
                <a:ea typeface="Times New Roman"/>
                <a:cs typeface="AL-Mohanad Bold"/>
              </a:rPr>
              <a:t>(</a:t>
            </a:r>
            <a:r>
              <a:rPr lang="ar-SA" sz="2900" b="1" u="sng" dirty="0">
                <a:latin typeface="Times New Roman"/>
                <a:ea typeface="Times New Roman"/>
                <a:cs typeface="AL-Mohanad Bold"/>
              </a:rPr>
              <a:t>1/ب)حساب المصروفات :   </a:t>
            </a:r>
            <a:endParaRPr lang="en-US" sz="2900" dirty="0">
              <a:latin typeface="Times New Roman"/>
              <a:ea typeface="Times New Roman"/>
              <a:cs typeface="AL-Mohanad Bold"/>
            </a:endParaRPr>
          </a:p>
          <a:p>
            <a:pPr algn="justLow" rtl="1">
              <a:spcAft>
                <a:spcPts val="0"/>
              </a:spcAft>
            </a:pPr>
            <a:r>
              <a:rPr lang="ar-SA" sz="2900" dirty="0">
                <a:latin typeface="Times New Roman"/>
                <a:ea typeface="Times New Roman"/>
                <a:cs typeface="AL-Mohanad Bold"/>
              </a:rPr>
              <a:t>تستخدم هذه الحسابات لإثبات المصروفات التي تصرف من مؤسسة النقد وفقاً للاعتمادات التي تحصل عليها الوزارات والمصالح الحكومية.</a:t>
            </a:r>
            <a:endParaRPr lang="en-US" sz="2900" dirty="0">
              <a:latin typeface="Times New Roman"/>
              <a:ea typeface="Times New Roman"/>
              <a:cs typeface="AL-Mohanad Bold"/>
            </a:endParaRPr>
          </a:p>
          <a:p>
            <a:pPr marL="0" indent="0" algn="justLow" rtl="1">
              <a:spcAft>
                <a:spcPts val="0"/>
              </a:spcAft>
              <a:buNone/>
            </a:pPr>
            <a:r>
              <a:rPr lang="ar-SA" sz="2900" u="sng" dirty="0" smtClean="0">
                <a:solidFill>
                  <a:schemeClr val="accent2">
                    <a:lumMod val="75000"/>
                  </a:schemeClr>
                </a:solidFill>
                <a:latin typeface="Times New Roman"/>
                <a:ea typeface="Times New Roman"/>
                <a:cs typeface="AL-Mohanad Bold"/>
              </a:rPr>
              <a:t>ويتم </a:t>
            </a:r>
            <a:r>
              <a:rPr lang="ar-SA" sz="2900" u="sng" dirty="0">
                <a:solidFill>
                  <a:schemeClr val="accent2">
                    <a:lumMod val="75000"/>
                  </a:schemeClr>
                </a:solidFill>
                <a:latin typeface="Times New Roman"/>
                <a:ea typeface="Times New Roman"/>
                <a:cs typeface="AL-Mohanad Bold"/>
              </a:rPr>
              <a:t>تبويب حساب المصروفات وفقاً لنوعها   في ميزانية المملكة إلى أربع أبواب: </a:t>
            </a:r>
            <a:endParaRPr lang="en-US" sz="2900" u="sng" dirty="0" smtClean="0">
              <a:solidFill>
                <a:schemeClr val="accent2">
                  <a:lumMod val="75000"/>
                </a:schemeClr>
              </a:solidFill>
              <a:latin typeface="Times New Roman"/>
              <a:ea typeface="Times New Roman"/>
              <a:cs typeface="AL-Mohanad Bold"/>
            </a:endParaRPr>
          </a:p>
          <a:p>
            <a:pPr marL="514350" indent="-514350" algn="justLow" rtl="1">
              <a:spcAft>
                <a:spcPts val="0"/>
              </a:spcAft>
              <a:buFont typeface="+mj-lt"/>
              <a:buAutoNum type="arabicPeriod"/>
            </a:pPr>
            <a:r>
              <a:rPr lang="ar-SA" sz="2900" dirty="0" smtClean="0">
                <a:latin typeface="Times New Roman"/>
                <a:ea typeface="Times New Roman"/>
                <a:cs typeface="AL-Mohanad Bold"/>
              </a:rPr>
              <a:t>                     الباب الأول : مصروفات المرتبات والأجور والبدلات </a:t>
            </a:r>
            <a:endParaRPr lang="en-US" sz="2900" dirty="0" smtClean="0">
              <a:latin typeface="Times New Roman"/>
              <a:ea typeface="Times New Roman"/>
              <a:cs typeface="AL-Mohanad Bold"/>
            </a:endParaRPr>
          </a:p>
          <a:p>
            <a:pPr marL="514350" indent="-514350" algn="justLow" rtl="1">
              <a:spcAft>
                <a:spcPts val="0"/>
              </a:spcAft>
              <a:buFont typeface="+mj-lt"/>
              <a:buAutoNum type="arabicPeriod"/>
            </a:pPr>
            <a:r>
              <a:rPr lang="ar-SA" sz="2900" dirty="0" smtClean="0">
                <a:latin typeface="Times New Roman"/>
                <a:ea typeface="Times New Roman"/>
                <a:cs typeface="AL-Mohanad Bold"/>
              </a:rPr>
              <a:t>                     الباب </a:t>
            </a:r>
            <a:r>
              <a:rPr lang="ar-SA" sz="2900" dirty="0">
                <a:latin typeface="Times New Roman"/>
                <a:ea typeface="Times New Roman"/>
                <a:cs typeface="AL-Mohanad Bold"/>
              </a:rPr>
              <a:t>الثاني : المصروفات التشغيلية والاستهلاكية والإدارية ( المواد والمهمات ) </a:t>
            </a:r>
            <a:endParaRPr lang="en-US" sz="2900" dirty="0" smtClean="0">
              <a:latin typeface="Times New Roman"/>
              <a:ea typeface="Times New Roman"/>
              <a:cs typeface="AL-Mohanad Bold"/>
            </a:endParaRPr>
          </a:p>
          <a:p>
            <a:pPr marL="514350" indent="-514350" algn="justLow" rtl="1">
              <a:spcAft>
                <a:spcPts val="0"/>
              </a:spcAft>
              <a:buFont typeface="+mj-lt"/>
              <a:buAutoNum type="arabicPeriod"/>
            </a:pPr>
            <a:r>
              <a:rPr lang="ar-SA" sz="2900" dirty="0" smtClean="0">
                <a:latin typeface="Times New Roman"/>
                <a:ea typeface="Times New Roman"/>
                <a:cs typeface="AL-Mohanad Bold"/>
              </a:rPr>
              <a:t>                     الباب الثالث  مصروفات برامج الصيانة والتشغيل </a:t>
            </a:r>
            <a:endParaRPr lang="en-US" sz="2900" dirty="0" smtClean="0">
              <a:latin typeface="Times New Roman"/>
              <a:ea typeface="Times New Roman"/>
              <a:cs typeface="AL-Mohanad Bold"/>
            </a:endParaRPr>
          </a:p>
          <a:p>
            <a:pPr marL="514350" indent="-514350" algn="justLow" rtl="1">
              <a:spcAft>
                <a:spcPts val="0"/>
              </a:spcAft>
              <a:buFont typeface="+mj-lt"/>
              <a:buAutoNum type="arabicPeriod"/>
            </a:pPr>
            <a:r>
              <a:rPr lang="ar-SA" sz="2900" dirty="0" smtClean="0">
                <a:latin typeface="Times New Roman"/>
                <a:ea typeface="Times New Roman"/>
                <a:cs typeface="AL-Mohanad Bold"/>
              </a:rPr>
              <a:t>                     الباب الرابع : مصروفات مشاريع الإنشاء الجديدة (الرأسمالية)</a:t>
            </a:r>
          </a:p>
          <a:p>
            <a:pPr marL="0" indent="0" algn="justLow" rtl="1">
              <a:spcAft>
                <a:spcPts val="0"/>
              </a:spcAft>
              <a:buNone/>
            </a:pPr>
            <a:endParaRPr lang="en-US" sz="2900" dirty="0" smtClean="0">
              <a:latin typeface="Times New Roman"/>
              <a:ea typeface="Times New Roman"/>
              <a:cs typeface="AL-Mohanad Bold"/>
            </a:endParaRPr>
          </a:p>
          <a:p>
            <a:pPr algn="justLow" rtl="1">
              <a:spcAft>
                <a:spcPts val="0"/>
              </a:spcAft>
              <a:buFont typeface="Wingdings" panose="05000000000000000000" pitchFamily="2" charset="2"/>
              <a:buChar char="Ø"/>
            </a:pPr>
            <a:r>
              <a:rPr lang="ar-SA" sz="2900" dirty="0" smtClean="0">
                <a:latin typeface="Times New Roman"/>
                <a:ea typeface="Times New Roman"/>
                <a:cs typeface="AL-Mohanad Bold"/>
              </a:rPr>
              <a:t>ويتم </a:t>
            </a:r>
            <a:r>
              <a:rPr lang="ar-SA" sz="2900" dirty="0">
                <a:latin typeface="Times New Roman"/>
                <a:ea typeface="Times New Roman"/>
                <a:cs typeface="AL-Mohanad Bold"/>
              </a:rPr>
              <a:t>تقسيم أبواب المصروفات الأربعة إلى بنود حيث يخصص كل بند للمصروفات ذات الطبيعة الواحدة. </a:t>
            </a:r>
            <a:endParaRPr lang="en-US" sz="2900" dirty="0">
              <a:latin typeface="Times New Roman"/>
              <a:ea typeface="Times New Roman"/>
              <a:cs typeface="AL-Mohanad Bold"/>
            </a:endParaRPr>
          </a:p>
          <a:p>
            <a:pPr marL="0" indent="0" algn="justLow" rtl="1">
              <a:spcAft>
                <a:spcPts val="0"/>
              </a:spcAft>
              <a:buNone/>
            </a:pPr>
            <a:endParaRPr lang="en-US" sz="2900" dirty="0">
              <a:latin typeface="Times New Roman"/>
              <a:ea typeface="Times New Roman"/>
              <a:cs typeface="AL-Mohanad Bold"/>
            </a:endParaRPr>
          </a:p>
          <a:p>
            <a:pPr algn="justLow" rtl="1">
              <a:spcAft>
                <a:spcPts val="0"/>
              </a:spcAft>
            </a:pPr>
            <a:r>
              <a:rPr lang="ar-SA" sz="2900" u="sng" dirty="0">
                <a:solidFill>
                  <a:schemeClr val="accent2">
                    <a:lumMod val="75000"/>
                  </a:schemeClr>
                </a:solidFill>
                <a:latin typeface="Times New Roman"/>
                <a:ea typeface="Times New Roman"/>
                <a:cs typeface="AL-Mohanad Bold"/>
              </a:rPr>
              <a:t>يمكن أن يتم صرف النقود بأكثر من طريقة: </a:t>
            </a:r>
            <a:r>
              <a:rPr lang="ar-SA" sz="2900" dirty="0">
                <a:latin typeface="Times New Roman"/>
                <a:ea typeface="Times New Roman"/>
                <a:cs typeface="AL-Mohanad Bold"/>
              </a:rPr>
              <a:t>1-  يتم الصرف من مؤسسة النقد بموجب أوامر دفع</a:t>
            </a:r>
            <a:endParaRPr lang="en-US" sz="2900" dirty="0">
              <a:latin typeface="Times New Roman"/>
              <a:ea typeface="Times New Roman"/>
              <a:cs typeface="AL-Mohanad Bold"/>
            </a:endParaRPr>
          </a:p>
          <a:p>
            <a:pPr algn="justLow" rtl="1">
              <a:spcAft>
                <a:spcPts val="0"/>
              </a:spcAft>
            </a:pPr>
            <a:r>
              <a:rPr lang="ar-SA" sz="2900" dirty="0">
                <a:latin typeface="Times New Roman"/>
                <a:ea typeface="Times New Roman"/>
                <a:cs typeface="AL-Mohanad Bold"/>
              </a:rPr>
              <a:t>                                                 2- من خزانة الوزارات والمصالح الحكومية بموجب حوالات</a:t>
            </a:r>
            <a:endParaRPr lang="en-US" sz="2900" dirty="0">
              <a:latin typeface="Times New Roman"/>
              <a:ea typeface="Times New Roman"/>
              <a:cs typeface="AL-Mohanad Bold"/>
            </a:endParaRPr>
          </a:p>
          <a:p>
            <a:pPr algn="justLow" rtl="1">
              <a:spcAft>
                <a:spcPts val="0"/>
              </a:spcAft>
              <a:tabLst>
                <a:tab pos="3516630" algn="l"/>
              </a:tabLst>
            </a:pPr>
            <a:r>
              <a:rPr lang="ar-SA" sz="2900" dirty="0">
                <a:latin typeface="Times New Roman"/>
                <a:ea typeface="Times New Roman"/>
                <a:cs typeface="AL-Mohanad Bold"/>
              </a:rPr>
              <a:t>                                                 3- من البنوك بموجب شيكات مسحوبة عليها</a:t>
            </a:r>
            <a:endParaRPr lang="en-US" sz="2900" dirty="0">
              <a:latin typeface="Times New Roman"/>
              <a:ea typeface="Times New Roman"/>
              <a:cs typeface="AL-Mohanad Bold"/>
            </a:endParaRPr>
          </a:p>
          <a:p>
            <a:pPr algn="justLow" rtl="1">
              <a:spcAft>
                <a:spcPts val="0"/>
              </a:spcAft>
              <a:tabLst>
                <a:tab pos="2056130" algn="l"/>
              </a:tabLst>
            </a:pPr>
            <a:r>
              <a:rPr lang="ar-SA" sz="2900" dirty="0">
                <a:latin typeface="Times New Roman"/>
                <a:ea typeface="Times New Roman"/>
                <a:cs typeface="AL-Mohanad Bold"/>
              </a:rPr>
              <a:t>                                                 4- من السلف المستديمة لدى الوحدات الحكومية </a:t>
            </a:r>
            <a:endParaRPr lang="en-US" sz="2900" dirty="0">
              <a:latin typeface="Times New Roman"/>
              <a:ea typeface="Times New Roman"/>
              <a:cs typeface="AL-Mohanad Bold"/>
            </a:endParaRPr>
          </a:p>
          <a:p>
            <a:pPr algn="justLow" rtl="1">
              <a:spcAft>
                <a:spcPts val="0"/>
              </a:spcAft>
              <a:tabLst>
                <a:tab pos="2056130" algn="l"/>
              </a:tabLst>
            </a:pPr>
            <a:r>
              <a:rPr lang="ar-SA" sz="2900" dirty="0">
                <a:latin typeface="Times New Roman"/>
                <a:ea typeface="Times New Roman"/>
                <a:cs typeface="AL-Mohanad Bold"/>
              </a:rPr>
              <a:t> </a:t>
            </a:r>
            <a:endParaRPr lang="en-US" sz="2900" dirty="0">
              <a:latin typeface="Times New Roman"/>
              <a:ea typeface="Times New Roman"/>
              <a:cs typeface="AL-Mohanad Bold"/>
            </a:endParaRPr>
          </a:p>
          <a:p>
            <a:pPr algn="justLow" rtl="1">
              <a:spcAft>
                <a:spcPts val="0"/>
              </a:spcAft>
              <a:tabLst>
                <a:tab pos="2056130" algn="l"/>
              </a:tabLst>
            </a:pPr>
            <a:r>
              <a:rPr lang="ar-SA" sz="2900" dirty="0">
                <a:latin typeface="Times New Roman"/>
                <a:ea typeface="Times New Roman"/>
                <a:cs typeface="AL-Mohanad Bold"/>
              </a:rPr>
              <a:t>تجعل حسابات المصروفات </a:t>
            </a:r>
            <a:r>
              <a:rPr lang="ar-SA" sz="2900" b="1" u="sng" dirty="0">
                <a:latin typeface="Times New Roman"/>
                <a:ea typeface="Times New Roman"/>
                <a:cs typeface="AL-Mohanad Bold"/>
              </a:rPr>
              <a:t>مدينة</a:t>
            </a:r>
            <a:r>
              <a:rPr lang="ar-SA" sz="2900" dirty="0">
                <a:latin typeface="Times New Roman"/>
                <a:ea typeface="Times New Roman"/>
                <a:cs typeface="AL-Mohanad Bold"/>
              </a:rPr>
              <a:t>  عند الصرف وذلك بالخصم على أبواب وبنود مصرفات الميزانية</a:t>
            </a:r>
            <a:r>
              <a:rPr lang="ar-SA" sz="2900" dirty="0" smtClean="0">
                <a:latin typeface="Times New Roman"/>
                <a:ea typeface="Times New Roman"/>
                <a:cs typeface="AL-Mohanad Bold"/>
              </a:rPr>
              <a:t>.</a:t>
            </a:r>
            <a:endParaRPr lang="en-US" sz="2900" dirty="0">
              <a:latin typeface="Times New Roman"/>
              <a:ea typeface="Times New Roman"/>
              <a:cs typeface="AL-Mohanad Bold"/>
            </a:endParaRPr>
          </a:p>
          <a:p>
            <a:pPr algn="r" rtl="1"/>
            <a:endParaRPr lang="en-US" sz="2900" dirty="0"/>
          </a:p>
        </p:txBody>
      </p:sp>
    </p:spTree>
    <p:extLst>
      <p:ext uri="{BB962C8B-B14F-4D97-AF65-F5344CB8AC3E}">
        <p14:creationId xmlns:p14="http://schemas.microsoft.com/office/powerpoint/2010/main" val="4126154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600" b="1" u="sng" dirty="0">
                <a:solidFill>
                  <a:srgbClr val="C0504D">
                    <a:lumMod val="75000"/>
                  </a:srgbClr>
                </a:solidFill>
                <a:latin typeface="Times New Roman"/>
                <a:ea typeface="Times New Roman"/>
                <a:cs typeface="AL-Mohanad Bold"/>
              </a:rPr>
              <a:t>(1) حسابات الميزانية</a:t>
            </a:r>
            <a:endParaRPr lang="en-US" dirty="0"/>
          </a:p>
        </p:txBody>
      </p:sp>
      <p:sp>
        <p:nvSpPr>
          <p:cNvPr id="3" name="Content Placeholder 2"/>
          <p:cNvSpPr>
            <a:spLocks noGrp="1"/>
          </p:cNvSpPr>
          <p:nvPr>
            <p:ph idx="1"/>
          </p:nvPr>
        </p:nvSpPr>
        <p:spPr/>
        <p:txBody>
          <a:bodyPr>
            <a:normAutofit/>
          </a:bodyPr>
          <a:lstStyle/>
          <a:p>
            <a:pPr algn="r" rtl="1"/>
            <a:r>
              <a:rPr lang="ar-SA" sz="2000" b="1" u="sng" dirty="0" smtClean="0">
                <a:latin typeface="Times New Roman"/>
                <a:ea typeface="Times New Roman"/>
                <a:cs typeface="AL-Mohanad Bold"/>
              </a:rPr>
              <a:t>(1/جـ ) حساب الإعانة :</a:t>
            </a:r>
          </a:p>
          <a:p>
            <a:pPr algn="r" rtl="1"/>
            <a:endParaRPr lang="ar-SA" sz="2000" b="1" u="sng" dirty="0">
              <a:latin typeface="Times New Roman"/>
            </a:endParaRPr>
          </a:p>
          <a:p>
            <a:pPr algn="justLow" rtl="1">
              <a:spcAft>
                <a:spcPts val="0"/>
              </a:spcAft>
              <a:tabLst>
                <a:tab pos="2056130" algn="l"/>
              </a:tabLst>
            </a:pPr>
            <a:r>
              <a:rPr lang="ar-SA" sz="2000" dirty="0">
                <a:latin typeface="Times New Roman"/>
                <a:ea typeface="Times New Roman"/>
                <a:cs typeface="AL-Mohanad Bold"/>
              </a:rPr>
              <a:t>يستخدم هذا الحساب لتسجيل المبالغ المخصصة للأمانات والبلديات والمجمعات القروية ومصالح المياه والمؤسسات العامة.</a:t>
            </a:r>
            <a:endParaRPr lang="en-US" sz="2400" dirty="0">
              <a:latin typeface="Times New Roman"/>
              <a:ea typeface="Times New Roman"/>
              <a:cs typeface="AL-Mohanad Bold"/>
            </a:endParaRPr>
          </a:p>
          <a:p>
            <a:pPr algn="justLow" rtl="1">
              <a:spcAft>
                <a:spcPts val="0"/>
              </a:spcAft>
              <a:tabLst>
                <a:tab pos="2056130" algn="l"/>
              </a:tabLst>
            </a:pPr>
            <a:r>
              <a:rPr lang="ar-SA" sz="2000" dirty="0">
                <a:latin typeface="Times New Roman"/>
                <a:ea typeface="Times New Roman"/>
                <a:cs typeface="AL-Mohanad Bold"/>
              </a:rPr>
              <a:t>وتسجل فيه المبالغ المخصصة لكل من هذه الجهات وذلك لتغطية الفرق بين مصروفات كل جهة وإيراداتها الذاتية. كما تسجل فيه الدفعات الفعلية التي وردت من وزارة المالية خلال السنة المالية.</a:t>
            </a:r>
            <a:endParaRPr lang="en-US" sz="2400" dirty="0">
              <a:latin typeface="Times New Roman"/>
              <a:ea typeface="Times New Roman"/>
              <a:cs typeface="AL-Mohanad Bold"/>
            </a:endParaRPr>
          </a:p>
          <a:p>
            <a:pPr marL="0" indent="0" algn="justLow" rtl="1">
              <a:spcAft>
                <a:spcPts val="0"/>
              </a:spcAft>
              <a:buNone/>
              <a:tabLst>
                <a:tab pos="2056130" algn="l"/>
              </a:tabLst>
            </a:pPr>
            <a:endParaRPr lang="en-US" sz="2400" dirty="0">
              <a:latin typeface="Times New Roman"/>
              <a:ea typeface="Times New Roman"/>
              <a:cs typeface="AL-Mohanad Bold"/>
            </a:endParaRPr>
          </a:p>
          <a:p>
            <a:pPr marL="0" indent="0" algn="r" rtl="1">
              <a:buNone/>
            </a:pPr>
            <a:endParaRPr lang="en-US" sz="2000" dirty="0"/>
          </a:p>
        </p:txBody>
      </p:sp>
    </p:spTree>
    <p:extLst>
      <p:ext uri="{BB962C8B-B14F-4D97-AF65-F5344CB8AC3E}">
        <p14:creationId xmlns:p14="http://schemas.microsoft.com/office/powerpoint/2010/main" val="3707121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u="sng" dirty="0">
                <a:solidFill>
                  <a:schemeClr val="accent2">
                    <a:lumMod val="75000"/>
                  </a:schemeClr>
                </a:solidFill>
                <a:latin typeface="Times New Roman"/>
                <a:ea typeface="Times New Roman"/>
                <a:cs typeface="AL-Mohanad Bold"/>
              </a:rPr>
              <a:t>(2) </a:t>
            </a:r>
            <a:r>
              <a:rPr lang="ar-SA" b="1" u="sng" dirty="0">
                <a:solidFill>
                  <a:schemeClr val="accent2">
                    <a:lumMod val="75000"/>
                  </a:schemeClr>
                </a:solidFill>
                <a:latin typeface="Times New Roman"/>
                <a:ea typeface="Times New Roman"/>
                <a:cs typeface="AL-Mohanad Bold"/>
              </a:rPr>
              <a:t>حسابات  التسوية </a:t>
            </a:r>
            <a:endParaRPr lang="en-US" dirty="0">
              <a:solidFill>
                <a:schemeClr val="accent2">
                  <a:lumMod val="75000"/>
                </a:schemeClr>
              </a:solidFill>
            </a:endParaRPr>
          </a:p>
        </p:txBody>
      </p:sp>
      <p:sp>
        <p:nvSpPr>
          <p:cNvPr id="3" name="Content Placeholder 2"/>
          <p:cNvSpPr>
            <a:spLocks noGrp="1"/>
          </p:cNvSpPr>
          <p:nvPr>
            <p:ph idx="1"/>
          </p:nvPr>
        </p:nvSpPr>
        <p:spPr>
          <a:xfrm>
            <a:off x="152400" y="1295400"/>
            <a:ext cx="8534400" cy="4830763"/>
          </a:xfrm>
        </p:spPr>
        <p:txBody>
          <a:bodyPr>
            <a:normAutofit/>
          </a:bodyPr>
          <a:lstStyle/>
          <a:p>
            <a:pPr algn="r" rtl="1">
              <a:spcAft>
                <a:spcPts val="0"/>
              </a:spcAft>
              <a:tabLst>
                <a:tab pos="2056130" algn="l"/>
              </a:tabLst>
            </a:pPr>
            <a:r>
              <a:rPr lang="ar-SA" sz="2000" u="sng" dirty="0">
                <a:solidFill>
                  <a:schemeClr val="accent2">
                    <a:lumMod val="75000"/>
                  </a:schemeClr>
                </a:solidFill>
                <a:latin typeface="Times New Roman"/>
                <a:ea typeface="Times New Roman"/>
                <a:cs typeface="AL-Mohanad Bold"/>
              </a:rPr>
              <a:t>حسابات التسوية هي الحسابات التي يتم فيها قيد</a:t>
            </a:r>
            <a:r>
              <a:rPr lang="ar-SA" sz="2000" dirty="0">
                <a:latin typeface="Times New Roman"/>
                <a:ea typeface="Times New Roman"/>
                <a:cs typeface="AL-Mohanad Bold"/>
              </a:rPr>
              <a:t>: </a:t>
            </a:r>
            <a:endParaRPr lang="ar-SA" sz="2000" dirty="0" smtClean="0">
              <a:latin typeface="Times New Roman"/>
              <a:ea typeface="Times New Roman"/>
              <a:cs typeface="AL-Mohanad Bold"/>
            </a:endParaRPr>
          </a:p>
          <a:p>
            <a:pPr marL="0" lvl="0" indent="0" algn="r" rtl="1">
              <a:buNone/>
              <a:tabLst>
                <a:tab pos="2056130" algn="l"/>
              </a:tabLst>
            </a:pPr>
            <a:r>
              <a:rPr lang="ar-SA" sz="2000" dirty="0" smtClean="0">
                <a:latin typeface="Times New Roman"/>
                <a:ea typeface="Times New Roman"/>
                <a:cs typeface="AL-Mohanad Bold"/>
              </a:rPr>
              <a:t>1- </a:t>
            </a:r>
            <a:r>
              <a:rPr lang="ar-SA" sz="2000" dirty="0">
                <a:latin typeface="Times New Roman"/>
                <a:ea typeface="Times New Roman"/>
                <a:cs typeface="AL-Mohanad Bold"/>
              </a:rPr>
              <a:t>المبالغ التي لا يصح خصمها على بنود المصروفات أو إضافتها </a:t>
            </a:r>
            <a:r>
              <a:rPr lang="ar-SA" sz="2000" dirty="0" smtClean="0">
                <a:latin typeface="Times New Roman"/>
                <a:ea typeface="Times New Roman"/>
                <a:cs typeface="AL-Mohanad Bold"/>
              </a:rPr>
              <a:t>لبنود</a:t>
            </a:r>
            <a:r>
              <a:rPr lang="ar-SA" sz="1900" dirty="0">
                <a:solidFill>
                  <a:prstClr val="black"/>
                </a:solidFill>
                <a:latin typeface="Times New Roman"/>
                <a:ea typeface="Times New Roman"/>
                <a:cs typeface="AL-Mohanad Bold"/>
              </a:rPr>
              <a:t> الإيرادات مباشرة وذلك لأنها لا تمثل مصروفاً أو إيراداً أولأنه لم </a:t>
            </a:r>
            <a:r>
              <a:rPr lang="ar-SA" sz="1900" dirty="0" smtClean="0">
                <a:solidFill>
                  <a:prstClr val="black"/>
                </a:solidFill>
                <a:latin typeface="Times New Roman"/>
                <a:ea typeface="Times New Roman"/>
                <a:cs typeface="AL-Mohanad Bold"/>
              </a:rPr>
              <a:t>يتم</a:t>
            </a:r>
            <a:r>
              <a:rPr lang="ar-SA" sz="2200" dirty="0" smtClean="0">
                <a:solidFill>
                  <a:prstClr val="black"/>
                </a:solidFill>
                <a:latin typeface="Times New Roman"/>
                <a:ea typeface="Times New Roman"/>
                <a:cs typeface="AL-Mohanad Bold"/>
              </a:rPr>
              <a:t> </a:t>
            </a:r>
            <a:r>
              <a:rPr lang="ar-SA" sz="1900" dirty="0" smtClean="0">
                <a:solidFill>
                  <a:prstClr val="black"/>
                </a:solidFill>
                <a:latin typeface="Times New Roman"/>
                <a:ea typeface="Times New Roman"/>
                <a:cs typeface="AL-Mohanad Bold"/>
              </a:rPr>
              <a:t>استيفاء </a:t>
            </a:r>
            <a:r>
              <a:rPr lang="ar-SA" sz="1900" dirty="0">
                <a:solidFill>
                  <a:prstClr val="black"/>
                </a:solidFill>
                <a:latin typeface="Times New Roman"/>
                <a:ea typeface="Times New Roman"/>
                <a:cs typeface="AL-Mohanad Bold"/>
              </a:rPr>
              <a:t>مستنداتها </a:t>
            </a:r>
            <a:endParaRPr lang="en-US" sz="2400" dirty="0">
              <a:latin typeface="Times New Roman"/>
              <a:ea typeface="Times New Roman"/>
              <a:cs typeface="AL-Mohanad Bold"/>
            </a:endParaRPr>
          </a:p>
          <a:p>
            <a:pPr marL="0" indent="0" algn="justLow" rtl="1">
              <a:spcAft>
                <a:spcPts val="0"/>
              </a:spcAft>
              <a:buNone/>
            </a:pPr>
            <a:r>
              <a:rPr lang="ar-SA" sz="2000" dirty="0">
                <a:latin typeface="Times New Roman"/>
                <a:ea typeface="Times New Roman"/>
                <a:cs typeface="AL-Mohanad Bold"/>
              </a:rPr>
              <a:t>2</a:t>
            </a:r>
            <a:r>
              <a:rPr lang="ar-SA" sz="2000" dirty="0" smtClean="0">
                <a:latin typeface="Times New Roman"/>
                <a:ea typeface="Times New Roman"/>
                <a:cs typeface="AL-Mohanad Bold"/>
              </a:rPr>
              <a:t>- </a:t>
            </a:r>
            <a:r>
              <a:rPr lang="ar-SA" sz="2000" dirty="0">
                <a:latin typeface="Times New Roman"/>
                <a:ea typeface="Times New Roman"/>
                <a:cs typeface="AL-Mohanad Bold"/>
              </a:rPr>
              <a:t>المبالغ التي تصرف ولا تكون بطبيعتها مصروفات ميزانية</a:t>
            </a:r>
            <a:endParaRPr lang="en-US" sz="2400" dirty="0">
              <a:latin typeface="Times New Roman"/>
              <a:ea typeface="Times New Roman"/>
              <a:cs typeface="AL-Mohanad Bold"/>
            </a:endParaRPr>
          </a:p>
          <a:p>
            <a:pPr marL="0" indent="0" algn="justLow" rtl="1">
              <a:spcAft>
                <a:spcPts val="0"/>
              </a:spcAft>
              <a:buNone/>
            </a:pPr>
            <a:r>
              <a:rPr lang="ar-SA" sz="2000" dirty="0">
                <a:latin typeface="Times New Roman"/>
                <a:ea typeface="Times New Roman"/>
                <a:cs typeface="AL-Mohanad Bold"/>
              </a:rPr>
              <a:t>3</a:t>
            </a:r>
            <a:r>
              <a:rPr lang="ar-SA" sz="2000" dirty="0" smtClean="0">
                <a:latin typeface="Times New Roman"/>
                <a:ea typeface="Times New Roman"/>
                <a:cs typeface="AL-Mohanad Bold"/>
              </a:rPr>
              <a:t>- </a:t>
            </a:r>
            <a:r>
              <a:rPr lang="ar-SA" sz="2000" dirty="0">
                <a:latin typeface="Times New Roman"/>
                <a:ea typeface="Times New Roman"/>
                <a:cs typeface="AL-Mohanad Bold"/>
              </a:rPr>
              <a:t>الحسابات الجارية والوسيطة. </a:t>
            </a:r>
            <a:endParaRPr lang="en-US" sz="2400" dirty="0">
              <a:latin typeface="Times New Roman"/>
              <a:ea typeface="Times New Roman"/>
              <a:cs typeface="AL-Mohanad Bold"/>
            </a:endParaRPr>
          </a:p>
          <a:p>
            <a:pPr algn="justLow" rtl="1">
              <a:spcAft>
                <a:spcPts val="0"/>
              </a:spcAft>
            </a:pPr>
            <a:r>
              <a:rPr lang="ar-SA" sz="2000" b="1" u="sng" dirty="0">
                <a:latin typeface="Times New Roman"/>
                <a:ea typeface="Times New Roman"/>
                <a:cs typeface="AL-Mohanad Bold"/>
              </a:rPr>
              <a:t>(2/أ) الحسابات الشخصية:</a:t>
            </a:r>
            <a:r>
              <a:rPr lang="ar-SA" sz="2000" dirty="0">
                <a:latin typeface="Times New Roman"/>
                <a:ea typeface="Times New Roman"/>
                <a:cs typeface="AL-Mohanad Bold"/>
              </a:rPr>
              <a:t> </a:t>
            </a:r>
            <a:endParaRPr lang="en-US" sz="2400" dirty="0">
              <a:latin typeface="Times New Roman"/>
              <a:ea typeface="Times New Roman"/>
              <a:cs typeface="AL-Mohanad Bold"/>
            </a:endParaRPr>
          </a:p>
          <a:p>
            <a:pPr lvl="0" algn="justLow" rtl="1">
              <a:buFont typeface="Times New Roman"/>
              <a:buChar char="-"/>
              <a:tabLst>
                <a:tab pos="-52070" algn="l"/>
              </a:tabLst>
            </a:pPr>
            <a:r>
              <a:rPr lang="ar-SA" sz="2000" dirty="0">
                <a:latin typeface="Times New Roman"/>
                <a:ea typeface="Times New Roman"/>
                <a:cs typeface="AL-Mohanad Bold"/>
              </a:rPr>
              <a:t>الحسابات الشخصية هي حسابات مؤقتة يتوقف بقاؤها في الدفتر على طبيعة وظروف كل مبلغ. </a:t>
            </a:r>
            <a:endParaRPr lang="en-US" sz="2400" dirty="0">
              <a:latin typeface="Times New Roman"/>
              <a:ea typeface="Times New Roman"/>
              <a:cs typeface="AL-Mohanad Bold"/>
            </a:endParaRPr>
          </a:p>
          <a:p>
            <a:pPr algn="justLow" rtl="1">
              <a:spcAft>
                <a:spcPts val="0"/>
              </a:spcAft>
            </a:pPr>
            <a:r>
              <a:rPr lang="ar-SA" sz="2000" b="1" dirty="0">
                <a:latin typeface="Times New Roman"/>
                <a:ea typeface="Times New Roman"/>
                <a:cs typeface="AL-Mohanad Bold"/>
              </a:rPr>
              <a:t>(2/أ/1)حسابات الأمانات:  </a:t>
            </a:r>
            <a:endParaRPr lang="en-US" sz="2400" dirty="0">
              <a:latin typeface="Times New Roman"/>
              <a:ea typeface="Times New Roman"/>
              <a:cs typeface="AL-Mohanad Bold"/>
            </a:endParaRPr>
          </a:p>
          <a:p>
            <a:pPr algn="justLow" rtl="1">
              <a:spcAft>
                <a:spcPts val="0"/>
              </a:spcAft>
            </a:pPr>
            <a:r>
              <a:rPr lang="ar-SA" sz="2000" dirty="0">
                <a:latin typeface="Times New Roman"/>
                <a:ea typeface="Times New Roman"/>
                <a:cs typeface="AL-Mohanad Bold"/>
              </a:rPr>
              <a:t>تقيد في حساب الأمانات المبالغ الثابتة في ذمة الحكومة لشخص أو جهة معينة بحيث تعاد هذه المبالغ لأصحابها أو يتم الصرف منها بمجرد انتهاء الغرض الذي خصصت له</a:t>
            </a:r>
            <a:r>
              <a:rPr lang="ar-SA" sz="2000" dirty="0" smtClean="0">
                <a:latin typeface="Times New Roman"/>
                <a:ea typeface="Times New Roman"/>
                <a:cs typeface="AL-Mohanad Bold"/>
              </a:rPr>
              <a:t>.</a:t>
            </a:r>
            <a:endParaRPr lang="en-US" sz="2400" dirty="0">
              <a:latin typeface="Times New Roman"/>
              <a:ea typeface="Times New Roman"/>
              <a:cs typeface="AL-Mohanad Bold"/>
            </a:endParaRPr>
          </a:p>
          <a:p>
            <a:pPr algn="justLow" rtl="1">
              <a:spcAft>
                <a:spcPts val="0"/>
              </a:spcAft>
            </a:pPr>
            <a:r>
              <a:rPr lang="ar-SA" sz="2000" dirty="0">
                <a:latin typeface="Times New Roman"/>
                <a:ea typeface="Times New Roman"/>
                <a:cs typeface="AL-Mohanad Bold"/>
              </a:rPr>
              <a:t>حسابات الأمانات ذات طبيعة </a:t>
            </a:r>
            <a:r>
              <a:rPr lang="ar-SA" sz="2000" b="1" u="sng" dirty="0">
                <a:latin typeface="Times New Roman"/>
                <a:ea typeface="Times New Roman"/>
                <a:cs typeface="AL-Mohanad Bold"/>
              </a:rPr>
              <a:t>دائنة</a:t>
            </a:r>
            <a:r>
              <a:rPr lang="ar-SA" sz="2000" dirty="0">
                <a:latin typeface="Times New Roman"/>
                <a:ea typeface="Times New Roman"/>
                <a:cs typeface="AL-Mohanad Bold"/>
              </a:rPr>
              <a:t> وبالتالي يتم تخفيضها بجعلها </a:t>
            </a:r>
            <a:r>
              <a:rPr lang="ar-SA" sz="2000" b="1" u="sng" dirty="0">
                <a:latin typeface="Times New Roman"/>
                <a:ea typeface="Times New Roman"/>
                <a:cs typeface="AL-Mohanad Bold"/>
              </a:rPr>
              <a:t>مدينة</a:t>
            </a:r>
            <a:r>
              <a:rPr lang="ar-SA" sz="2000" dirty="0">
                <a:latin typeface="Times New Roman"/>
                <a:ea typeface="Times New Roman"/>
                <a:cs typeface="AL-Mohanad Bold"/>
              </a:rPr>
              <a:t>.</a:t>
            </a:r>
            <a:endParaRPr lang="en-US" sz="2400" dirty="0">
              <a:latin typeface="Times New Roman"/>
              <a:ea typeface="Times New Roman"/>
              <a:cs typeface="AL-Mohanad Bold"/>
            </a:endParaRPr>
          </a:p>
          <a:p>
            <a:pPr algn="r" rtl="1"/>
            <a:endParaRPr lang="en-US" sz="2000" dirty="0"/>
          </a:p>
        </p:txBody>
      </p:sp>
    </p:spTree>
    <p:extLst>
      <p:ext uri="{BB962C8B-B14F-4D97-AF65-F5344CB8AC3E}">
        <p14:creationId xmlns:p14="http://schemas.microsoft.com/office/powerpoint/2010/main" val="1982997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marL="342900" lvl="0" indent="-342900" rtl="1">
              <a:spcBef>
                <a:spcPct val="20000"/>
              </a:spcBef>
            </a:pPr>
            <a:r>
              <a:rPr lang="ar-SA" sz="3100" b="1" dirty="0" smtClean="0">
                <a:solidFill>
                  <a:schemeClr val="accent2">
                    <a:lumMod val="75000"/>
                  </a:schemeClr>
                </a:solidFill>
                <a:latin typeface="Times New Roman"/>
                <a:ea typeface="Times New Roman"/>
                <a:cs typeface="AL-Mohanad Bold"/>
              </a:rPr>
              <a:t/>
            </a:r>
            <a:br>
              <a:rPr lang="ar-SA" sz="3100" b="1" dirty="0" smtClean="0">
                <a:solidFill>
                  <a:schemeClr val="accent2">
                    <a:lumMod val="75000"/>
                  </a:schemeClr>
                </a:solidFill>
                <a:latin typeface="Times New Roman"/>
                <a:ea typeface="Times New Roman"/>
                <a:cs typeface="AL-Mohanad Bold"/>
              </a:rPr>
            </a:br>
            <a:r>
              <a:rPr lang="ar-SA" sz="3100" b="1" dirty="0" smtClean="0">
                <a:solidFill>
                  <a:schemeClr val="accent2">
                    <a:lumMod val="75000"/>
                  </a:schemeClr>
                </a:solidFill>
                <a:latin typeface="Times New Roman"/>
                <a:ea typeface="Times New Roman"/>
                <a:cs typeface="AL-Mohanad Bold"/>
              </a:rPr>
              <a:t>(</a:t>
            </a:r>
            <a:r>
              <a:rPr lang="ar-SA" sz="3100" b="1" dirty="0">
                <a:solidFill>
                  <a:schemeClr val="accent2">
                    <a:lumMod val="75000"/>
                  </a:schemeClr>
                </a:solidFill>
                <a:latin typeface="Times New Roman"/>
                <a:ea typeface="Times New Roman"/>
                <a:cs typeface="AL-Mohanad Bold"/>
              </a:rPr>
              <a:t>2/أ/1)حسابات الأمانات:  </a:t>
            </a:r>
            <a:r>
              <a:rPr lang="en-US" sz="2400" dirty="0">
                <a:solidFill>
                  <a:prstClr val="black"/>
                </a:solidFill>
                <a:latin typeface="Times New Roman"/>
                <a:ea typeface="Times New Roman"/>
                <a:cs typeface="AL-Mohanad Bold"/>
              </a:rPr>
              <a:t/>
            </a:r>
            <a:br>
              <a:rPr lang="en-US" sz="2400" dirty="0">
                <a:solidFill>
                  <a:prstClr val="black"/>
                </a:solidFill>
                <a:latin typeface="Times New Roman"/>
                <a:ea typeface="Times New Roman"/>
                <a:cs typeface="AL-Mohanad Bold"/>
              </a:rPr>
            </a:br>
            <a:endParaRPr lang="en-US" dirty="0"/>
          </a:p>
        </p:txBody>
      </p:sp>
      <p:sp>
        <p:nvSpPr>
          <p:cNvPr id="3" name="Content Placeholder 2"/>
          <p:cNvSpPr>
            <a:spLocks noGrp="1"/>
          </p:cNvSpPr>
          <p:nvPr>
            <p:ph idx="1"/>
          </p:nvPr>
        </p:nvSpPr>
        <p:spPr>
          <a:xfrm>
            <a:off x="228600" y="990600"/>
            <a:ext cx="8610600" cy="5638800"/>
          </a:xfrm>
        </p:spPr>
        <p:txBody>
          <a:bodyPr>
            <a:normAutofit fontScale="77500" lnSpcReduction="20000"/>
          </a:bodyPr>
          <a:lstStyle/>
          <a:p>
            <a:pPr algn="justLow" rtl="1">
              <a:spcAft>
                <a:spcPts val="0"/>
              </a:spcAft>
            </a:pPr>
            <a:r>
              <a:rPr lang="ar-SA" sz="2000" b="1" u="sng" dirty="0">
                <a:solidFill>
                  <a:schemeClr val="accent2">
                    <a:lumMod val="75000"/>
                  </a:schemeClr>
                </a:solidFill>
                <a:latin typeface="Times New Roman"/>
                <a:ea typeface="Times New Roman"/>
                <a:cs typeface="AL-Mohanad Bold"/>
              </a:rPr>
              <a:t>تقسم الأمانات إلى أربعة أنواع:</a:t>
            </a:r>
            <a:endParaRPr lang="en-US" sz="2400" b="1" u="sng" dirty="0">
              <a:solidFill>
                <a:schemeClr val="accent2">
                  <a:lumMod val="75000"/>
                </a:schemeClr>
              </a:solidFill>
              <a:latin typeface="Times New Roman"/>
              <a:ea typeface="Times New Roman"/>
              <a:cs typeface="AL-Mohanad Bold"/>
            </a:endParaRPr>
          </a:p>
          <a:p>
            <a:pPr algn="justLow" rtl="1">
              <a:spcAft>
                <a:spcPts val="0"/>
              </a:spcAft>
            </a:pPr>
            <a:r>
              <a:rPr lang="ar-SA" sz="2000" u="sng" dirty="0">
                <a:latin typeface="Times New Roman"/>
                <a:ea typeface="Times New Roman"/>
                <a:cs typeface="AL-Mohanad Bold"/>
              </a:rPr>
              <a:t>(2/أ/1/1) حسابات الأمانات – تأمينات نقدية:</a:t>
            </a:r>
            <a:endParaRPr lang="en-US" sz="2400" dirty="0">
              <a:latin typeface="Times New Roman"/>
              <a:ea typeface="Times New Roman"/>
              <a:cs typeface="AL-Mohanad Bold"/>
            </a:endParaRPr>
          </a:p>
          <a:p>
            <a:pPr algn="justLow" rtl="1">
              <a:spcAft>
                <a:spcPts val="0"/>
              </a:spcAft>
            </a:pPr>
            <a:r>
              <a:rPr lang="ar-SA" sz="2000" dirty="0">
                <a:latin typeface="Times New Roman"/>
                <a:ea typeface="Times New Roman"/>
                <a:cs typeface="AL-Mohanad Bold"/>
              </a:rPr>
              <a:t>تمثل هذه الحسابات المبالغ النقدية المحصلة من الغير وذلك فقط في بعض أعمال البلديات.</a:t>
            </a:r>
            <a:endParaRPr lang="en-US" sz="2400" dirty="0">
              <a:latin typeface="Times New Roman"/>
              <a:ea typeface="Times New Roman"/>
              <a:cs typeface="AL-Mohanad Bold"/>
            </a:endParaRPr>
          </a:p>
          <a:p>
            <a:pPr marL="0" indent="0" algn="justLow" rtl="1">
              <a:spcAft>
                <a:spcPts val="0"/>
              </a:spcAft>
              <a:buNone/>
            </a:pPr>
            <a:endParaRPr lang="en-US" sz="2400" dirty="0">
              <a:latin typeface="Times New Roman"/>
              <a:ea typeface="Times New Roman"/>
              <a:cs typeface="AL-Mohanad Bold"/>
            </a:endParaRPr>
          </a:p>
          <a:p>
            <a:pPr algn="justLow" rtl="1">
              <a:spcAft>
                <a:spcPts val="0"/>
              </a:spcAft>
            </a:pPr>
            <a:r>
              <a:rPr lang="ar-SA" sz="2000" u="sng" dirty="0">
                <a:latin typeface="Times New Roman"/>
                <a:ea typeface="Times New Roman"/>
                <a:cs typeface="AL-Mohanad Bold"/>
              </a:rPr>
              <a:t>(2/أ/1/2) حسابات الأمانات -  مرتجع رواتب:</a:t>
            </a:r>
            <a:endParaRPr lang="en-US" sz="2400" dirty="0">
              <a:latin typeface="Times New Roman"/>
              <a:ea typeface="Times New Roman"/>
              <a:cs typeface="AL-Mohanad Bold"/>
            </a:endParaRPr>
          </a:p>
          <a:p>
            <a:pPr algn="justLow" rtl="1">
              <a:spcAft>
                <a:spcPts val="0"/>
              </a:spcAft>
            </a:pPr>
            <a:r>
              <a:rPr lang="ar-SA" sz="2000" dirty="0">
                <a:latin typeface="Times New Roman"/>
                <a:ea typeface="Times New Roman"/>
                <a:cs typeface="AL-Mohanad Bold"/>
              </a:rPr>
              <a:t>تمثل هذه الحسابات صافي الرواتب والأجور والمكافآت والبدلات الشهرية التي لم تصرف لأصحابها في خلال خمسة عشر يوماً من تاريخ استلام مندوب الصرف لقيمتها إما بسبب غياب أصحابها أو لأي سبب أخر.</a:t>
            </a:r>
            <a:endParaRPr lang="en-US" sz="2400" dirty="0">
              <a:latin typeface="Times New Roman"/>
              <a:ea typeface="Times New Roman"/>
              <a:cs typeface="AL-Mohanad Bold"/>
            </a:endParaRPr>
          </a:p>
          <a:p>
            <a:pPr marL="0" indent="0" algn="justLow" rtl="1">
              <a:spcAft>
                <a:spcPts val="0"/>
              </a:spcAft>
              <a:buNone/>
            </a:pPr>
            <a:r>
              <a:rPr lang="ar-SA" sz="2000" dirty="0">
                <a:latin typeface="Times New Roman"/>
                <a:ea typeface="Times New Roman"/>
                <a:cs typeface="AL-Mohanad Bold"/>
              </a:rPr>
              <a:t> </a:t>
            </a:r>
            <a:endParaRPr lang="en-US" sz="2400" dirty="0">
              <a:latin typeface="Times New Roman"/>
              <a:ea typeface="Times New Roman"/>
              <a:cs typeface="AL-Mohanad Bold"/>
            </a:endParaRPr>
          </a:p>
          <a:p>
            <a:pPr algn="justLow" rtl="1">
              <a:spcAft>
                <a:spcPts val="0"/>
              </a:spcAft>
            </a:pPr>
            <a:r>
              <a:rPr lang="ar-SA" sz="2000" dirty="0">
                <a:latin typeface="Times New Roman"/>
                <a:ea typeface="Times New Roman"/>
                <a:cs typeface="AL-Mohanad Bold"/>
              </a:rPr>
              <a:t>إذا كان صرف المرتبات يتم بموجب شيكات عن طريق البنوك الوطنية وفروعها فيمثل مجموع الشيكات التي لم تسلم لأصحابها خلال خمسة عشرة يوماً من تاريخ إصدارها.</a:t>
            </a:r>
            <a:endParaRPr lang="en-US" sz="2400" dirty="0">
              <a:latin typeface="Times New Roman"/>
              <a:ea typeface="Times New Roman"/>
              <a:cs typeface="AL-Mohanad Bold"/>
            </a:endParaRPr>
          </a:p>
          <a:p>
            <a:pPr marL="0" indent="0" algn="justLow" rtl="1">
              <a:spcAft>
                <a:spcPts val="0"/>
              </a:spcAft>
              <a:buNone/>
            </a:pPr>
            <a:r>
              <a:rPr lang="ar-SA" sz="2000" dirty="0" smtClean="0">
                <a:latin typeface="Times New Roman"/>
                <a:ea typeface="Times New Roman"/>
                <a:cs typeface="AL-Mohanad Bold"/>
              </a:rPr>
              <a:t> </a:t>
            </a:r>
            <a:endParaRPr lang="en-US" sz="2400" dirty="0" smtClean="0">
              <a:latin typeface="Times New Roman"/>
              <a:ea typeface="Times New Roman"/>
              <a:cs typeface="AL-Mohanad Bold"/>
            </a:endParaRPr>
          </a:p>
          <a:p>
            <a:pPr algn="justLow" rtl="1">
              <a:spcAft>
                <a:spcPts val="0"/>
              </a:spcAft>
            </a:pPr>
            <a:r>
              <a:rPr lang="ar-SA" sz="2000" u="sng" dirty="0" smtClean="0">
                <a:latin typeface="Times New Roman"/>
                <a:ea typeface="Times New Roman"/>
                <a:cs typeface="AL-Mohanad Bold"/>
              </a:rPr>
              <a:t>(</a:t>
            </a:r>
            <a:r>
              <a:rPr lang="ar-SA" sz="2000" u="sng" dirty="0">
                <a:latin typeface="Times New Roman"/>
                <a:ea typeface="Times New Roman"/>
                <a:cs typeface="AL-Mohanad Bold"/>
              </a:rPr>
              <a:t>2/أ/1/3) حساب الأمانات المتنوعة: </a:t>
            </a:r>
            <a:endParaRPr lang="en-US" sz="2400" dirty="0">
              <a:latin typeface="Times New Roman"/>
              <a:ea typeface="Times New Roman"/>
              <a:cs typeface="AL-Mohanad Bold"/>
            </a:endParaRPr>
          </a:p>
          <a:p>
            <a:pPr algn="justLow" rtl="1">
              <a:spcAft>
                <a:spcPts val="0"/>
              </a:spcAft>
            </a:pPr>
            <a:r>
              <a:rPr lang="ar-SA" sz="2000" dirty="0">
                <a:latin typeface="Times New Roman"/>
                <a:ea typeface="Times New Roman"/>
                <a:cs typeface="AL-Mohanad Bold"/>
              </a:rPr>
              <a:t>تمثل المبالغ النقدية المحصلة من الغير ولا يتم إضافتها مباشرة للإيرادات لكونها ليست إيراداً أو لعدم استيفاء مستنداتها أو إجراءاتها. </a:t>
            </a:r>
            <a:r>
              <a:rPr lang="ar-SA" sz="2000" u="sng" dirty="0">
                <a:latin typeface="Times New Roman"/>
                <a:ea typeface="Times New Roman"/>
                <a:cs typeface="AL-Mohanad Bold"/>
              </a:rPr>
              <a:t>كما</a:t>
            </a:r>
            <a:r>
              <a:rPr lang="ar-SA" sz="2000" dirty="0">
                <a:latin typeface="Times New Roman"/>
                <a:ea typeface="Times New Roman"/>
                <a:cs typeface="AL-Mohanad Bold"/>
              </a:rPr>
              <a:t> تمثل هذه الحسابات المبالغ المحسومة من استحقاقات الغير لأغراض خاصة مثل المبالغ المخصومة من مرتبات الموظفين على ذمة تسديدها بعد ذلك لمصلحة معاشات التقاعد.</a:t>
            </a:r>
            <a:endParaRPr lang="en-US" sz="2400" dirty="0">
              <a:latin typeface="Times New Roman"/>
              <a:ea typeface="Times New Roman"/>
              <a:cs typeface="AL-Mohanad Bold"/>
            </a:endParaRPr>
          </a:p>
          <a:p>
            <a:pPr marL="0" indent="0" algn="justLow" rtl="1">
              <a:spcAft>
                <a:spcPts val="0"/>
              </a:spcAft>
              <a:buNone/>
            </a:pPr>
            <a:endParaRPr lang="en-US" sz="2400" dirty="0">
              <a:latin typeface="Times New Roman"/>
              <a:ea typeface="Times New Roman"/>
              <a:cs typeface="AL-Mohanad Bold"/>
            </a:endParaRPr>
          </a:p>
          <a:p>
            <a:pPr algn="justLow" rtl="1">
              <a:spcAft>
                <a:spcPts val="0"/>
              </a:spcAft>
            </a:pPr>
            <a:r>
              <a:rPr lang="ar-SA" sz="2000" dirty="0">
                <a:latin typeface="Times New Roman"/>
                <a:ea typeface="Times New Roman"/>
                <a:cs typeface="AL-Mohanad Bold"/>
              </a:rPr>
              <a:t>- لا يجوز أن يتم الخصم على مصروفات الميزانية سواء كان ذلك خلال السنة المالية أو في نهايتها ما عدا استحقاقات معاشات التقاعد، والتأمينات، وبنك التسليف ، وأرصدة الإعتمادات المستندية.</a:t>
            </a:r>
            <a:endParaRPr lang="en-US" sz="2400" dirty="0">
              <a:latin typeface="Times New Roman"/>
              <a:ea typeface="Times New Roman"/>
              <a:cs typeface="AL-Mohanad Bold"/>
            </a:endParaRPr>
          </a:p>
          <a:p>
            <a:pPr algn="justLow" rtl="1">
              <a:spcAft>
                <a:spcPts val="0"/>
              </a:spcAft>
            </a:pPr>
            <a:r>
              <a:rPr lang="ar-SA" sz="2000" dirty="0">
                <a:latin typeface="Times New Roman"/>
                <a:ea typeface="Times New Roman"/>
                <a:cs typeface="AL-Mohanad Bold"/>
              </a:rPr>
              <a:t> </a:t>
            </a:r>
            <a:endParaRPr lang="en-US" sz="2400" dirty="0">
              <a:latin typeface="Times New Roman"/>
              <a:ea typeface="Times New Roman"/>
              <a:cs typeface="AL-Mohanad Bold"/>
            </a:endParaRPr>
          </a:p>
          <a:p>
            <a:pPr algn="justLow" rtl="1">
              <a:spcAft>
                <a:spcPts val="0"/>
              </a:spcAft>
            </a:pPr>
            <a:r>
              <a:rPr lang="ar-SA" sz="2000" u="sng" dirty="0">
                <a:latin typeface="Times New Roman"/>
                <a:ea typeface="Times New Roman"/>
                <a:cs typeface="AL-Mohanad Bold"/>
              </a:rPr>
              <a:t>(2/أ/1/4) حسابات الأمانات ـ مقابل إعتمادات مستندية قائمة : </a:t>
            </a:r>
            <a:endParaRPr lang="en-US" sz="2400" dirty="0">
              <a:latin typeface="Times New Roman"/>
              <a:ea typeface="Times New Roman"/>
              <a:cs typeface="AL-Mohanad Bold"/>
            </a:endParaRPr>
          </a:p>
          <a:p>
            <a:pPr algn="justLow" rtl="1">
              <a:spcAft>
                <a:spcPts val="0"/>
              </a:spcAft>
            </a:pPr>
            <a:r>
              <a:rPr lang="ar-SA" sz="2000" dirty="0">
                <a:latin typeface="Times New Roman"/>
                <a:ea typeface="Times New Roman"/>
                <a:cs typeface="AL-Mohanad Bold"/>
              </a:rPr>
              <a:t>تمثل مبالغ الاعتمادات المستندية التي فتحت أثناء السنة المالية دون ورود مستنداتها أو جزء منها. ويتم خصم هذه المبالغ على مصروفات الميزانية المختصة وتعليتها في حساب الأمانات.</a:t>
            </a:r>
            <a:endParaRPr lang="en-US" sz="2400" dirty="0">
              <a:latin typeface="Times New Roman"/>
              <a:ea typeface="Times New Roman"/>
              <a:cs typeface="AL-Mohanad Bold"/>
            </a:endParaRPr>
          </a:p>
          <a:p>
            <a:pPr algn="justLow" rtl="1">
              <a:spcAft>
                <a:spcPts val="0"/>
              </a:spcAft>
            </a:pPr>
            <a:r>
              <a:rPr lang="ar-SA" sz="2000" dirty="0">
                <a:latin typeface="Times New Roman"/>
                <a:ea typeface="Times New Roman"/>
                <a:cs typeface="AL-Mohanad Bold"/>
              </a:rPr>
              <a:t>وعند ورود مستندات هذه الاعتمادات يتم تسديدها خصماً على حساب الأمانات- مقابل اعتمادات مستندية قائمة. </a:t>
            </a:r>
            <a:endParaRPr lang="en-US" sz="2400" dirty="0">
              <a:latin typeface="Times New Roman"/>
              <a:ea typeface="Times New Roman"/>
              <a:cs typeface="AL-Mohanad Bold"/>
            </a:endParaRPr>
          </a:p>
          <a:p>
            <a:pPr algn="r" rtl="1"/>
            <a:endParaRPr lang="en-US" sz="2000" dirty="0"/>
          </a:p>
        </p:txBody>
      </p:sp>
    </p:spTree>
    <p:extLst>
      <p:ext uri="{BB962C8B-B14F-4D97-AF65-F5344CB8AC3E}">
        <p14:creationId xmlns:p14="http://schemas.microsoft.com/office/powerpoint/2010/main" val="3375849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smtClean="0">
                <a:solidFill>
                  <a:schemeClr val="accent2">
                    <a:lumMod val="75000"/>
                  </a:schemeClr>
                </a:solidFill>
                <a:latin typeface="Times New Roman"/>
              </a:rPr>
              <a:t>مفهوم الرقابة المالية</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pPr algn="justLow" rtl="1">
              <a:spcAft>
                <a:spcPts val="0"/>
              </a:spcAft>
            </a:pPr>
            <a:r>
              <a:rPr lang="ar-SA" dirty="0" smtClean="0">
                <a:effectLst/>
                <a:latin typeface="Times New Roman"/>
                <a:ea typeface="Times New Roman"/>
                <a:cs typeface="AL-Mohanad Bold"/>
              </a:rPr>
              <a:t>تتمثل عملية الرقابة المالية في الوحدات الحكومية: في مجموعة الإجراءات والوسائل التي تتبع للتأكد من سلامة التنفيذ والتحقق من تطبيق الأنظمة واللوائح والتعليمات، وذلك بشكل يؤدي إلى اكتشاف الأخطاء أو المخالفات والعمل على علاجها وعدم تكرار حدوثها بالإضافة إلى التأكد من تحصيل الإيرادات وفقاً للقوانين ثم إنفاقها للأغراض المخططة وفي حدود الاعتمادات المصرح بها و قياس كفاءة وفاعلية الأداء. </a:t>
            </a:r>
            <a:endParaRPr lang="en-US" sz="3600" dirty="0" smtClean="0">
              <a:effectLst/>
              <a:latin typeface="Times New Roman"/>
              <a:ea typeface="Times New Roman"/>
              <a:cs typeface="AL-Mohanad Bold"/>
            </a:endParaRPr>
          </a:p>
          <a:p>
            <a:pPr marL="0" indent="0" algn="r" rtl="1">
              <a:buNone/>
            </a:pPr>
            <a:endParaRPr lang="en-US" dirty="0"/>
          </a:p>
        </p:txBody>
      </p:sp>
    </p:spTree>
    <p:extLst>
      <p:ext uri="{BB962C8B-B14F-4D97-AF65-F5344CB8AC3E}">
        <p14:creationId xmlns:p14="http://schemas.microsoft.com/office/powerpoint/2010/main" val="2602403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ar-SA" sz="3200" b="1" dirty="0">
                <a:solidFill>
                  <a:schemeClr val="accent2">
                    <a:lumMod val="75000"/>
                  </a:schemeClr>
                </a:solidFill>
                <a:latin typeface="Times New Roman"/>
                <a:ea typeface="Times New Roman"/>
                <a:cs typeface="AL-Mohanad Bold"/>
              </a:rPr>
              <a:t>(1/أ/2) حسابات العهد</a:t>
            </a:r>
            <a:endParaRPr lang="en-US" sz="3200" dirty="0">
              <a:solidFill>
                <a:schemeClr val="accent2">
                  <a:lumMod val="75000"/>
                </a:schemeClr>
              </a:solidFill>
            </a:endParaRPr>
          </a:p>
        </p:txBody>
      </p:sp>
      <p:sp>
        <p:nvSpPr>
          <p:cNvPr id="3" name="Content Placeholder 2"/>
          <p:cNvSpPr>
            <a:spLocks noGrp="1"/>
          </p:cNvSpPr>
          <p:nvPr>
            <p:ph idx="1"/>
          </p:nvPr>
        </p:nvSpPr>
        <p:spPr>
          <a:xfrm>
            <a:off x="152400" y="990600"/>
            <a:ext cx="8915400" cy="5867400"/>
          </a:xfrm>
        </p:spPr>
        <p:txBody>
          <a:bodyPr>
            <a:noAutofit/>
          </a:bodyPr>
          <a:lstStyle/>
          <a:p>
            <a:pPr algn="justLow" rtl="1">
              <a:spcAft>
                <a:spcPts val="0"/>
              </a:spcAft>
            </a:pPr>
            <a:r>
              <a:rPr lang="ar-SA" sz="2000" dirty="0">
                <a:latin typeface="Times New Roman"/>
                <a:ea typeface="Times New Roman"/>
                <a:cs typeface="AL-Mohanad Bold"/>
              </a:rPr>
              <a:t>يقيد في هذه الحسابات المبالغ المستحقة لجهة حكومية لدى شخص أو جهة معينة. يجب تحصيل هذه المبالغ أو تسويتها عند انتهاء الغرض منها</a:t>
            </a:r>
            <a:r>
              <a:rPr lang="ar-SA" sz="2000" dirty="0" smtClean="0">
                <a:latin typeface="Times New Roman"/>
                <a:ea typeface="Times New Roman"/>
                <a:cs typeface="AL-Mohanad Bold"/>
              </a:rPr>
              <a:t>.</a:t>
            </a:r>
            <a:endParaRPr lang="en-US" sz="2000" dirty="0">
              <a:latin typeface="Times New Roman"/>
              <a:ea typeface="Times New Roman"/>
              <a:cs typeface="AL-Mohanad Bold"/>
            </a:endParaRPr>
          </a:p>
          <a:p>
            <a:pPr algn="justLow" rtl="1">
              <a:spcAft>
                <a:spcPts val="0"/>
              </a:spcAft>
            </a:pPr>
            <a:r>
              <a:rPr lang="ar-SA" sz="2000" dirty="0">
                <a:latin typeface="Times New Roman"/>
                <a:ea typeface="Times New Roman"/>
                <a:cs typeface="AL-Mohanad Bold"/>
              </a:rPr>
              <a:t>حسابات العهد ذات طبيعة </a:t>
            </a:r>
            <a:r>
              <a:rPr lang="ar-SA" sz="2000" b="1" u="sng" dirty="0">
                <a:latin typeface="Times New Roman"/>
                <a:ea typeface="Times New Roman"/>
                <a:cs typeface="AL-Mohanad Bold"/>
              </a:rPr>
              <a:t>مدينة</a:t>
            </a:r>
            <a:r>
              <a:rPr lang="ar-SA" sz="2000" dirty="0">
                <a:latin typeface="Times New Roman"/>
                <a:ea typeface="Times New Roman"/>
                <a:cs typeface="AL-Mohanad Bold"/>
              </a:rPr>
              <a:t> وبالتالي تجعل دائنة لتخفيضها وتسوية العهد</a:t>
            </a:r>
            <a:r>
              <a:rPr lang="ar-SA" sz="2000" dirty="0" smtClean="0">
                <a:latin typeface="Times New Roman"/>
                <a:ea typeface="Times New Roman"/>
                <a:cs typeface="AL-Mohanad Bold"/>
              </a:rPr>
              <a:t>.</a:t>
            </a:r>
            <a:endParaRPr lang="en-US" sz="2000" dirty="0">
              <a:latin typeface="Times New Roman"/>
              <a:ea typeface="Times New Roman"/>
              <a:cs typeface="AL-Mohanad Bold"/>
            </a:endParaRPr>
          </a:p>
          <a:p>
            <a:pPr algn="justLow" rtl="1">
              <a:spcAft>
                <a:spcPts val="0"/>
              </a:spcAft>
            </a:pPr>
            <a:r>
              <a:rPr lang="ar-SA" sz="2000" b="1" u="sng" dirty="0">
                <a:solidFill>
                  <a:schemeClr val="accent2">
                    <a:lumMod val="75000"/>
                  </a:schemeClr>
                </a:solidFill>
                <a:latin typeface="Times New Roman"/>
                <a:ea typeface="Times New Roman"/>
                <a:cs typeface="AL-Mohanad Bold"/>
              </a:rPr>
              <a:t>تقسم العهد إلى أربعة أنواع:</a:t>
            </a:r>
            <a:endParaRPr lang="en-US" sz="2000" b="1" u="sng" dirty="0">
              <a:solidFill>
                <a:schemeClr val="accent2">
                  <a:lumMod val="75000"/>
                </a:schemeClr>
              </a:solidFill>
              <a:latin typeface="Times New Roman"/>
              <a:ea typeface="Times New Roman"/>
              <a:cs typeface="AL-Mohanad Bold"/>
            </a:endParaRPr>
          </a:p>
          <a:p>
            <a:pPr algn="justLow" rtl="1">
              <a:spcAft>
                <a:spcPts val="0"/>
              </a:spcAft>
              <a:tabLst>
                <a:tab pos="3491230" algn="l"/>
              </a:tabLst>
            </a:pPr>
            <a:r>
              <a:rPr lang="ar-SA" sz="2000" u="sng" dirty="0">
                <a:solidFill>
                  <a:schemeClr val="accent2">
                    <a:lumMod val="75000"/>
                  </a:schemeClr>
                </a:solidFill>
                <a:latin typeface="Times New Roman"/>
                <a:ea typeface="Times New Roman"/>
                <a:cs typeface="AL-Mohanad Bold"/>
              </a:rPr>
              <a:t>(1/أ/2/1) حساب العهد - سلف مؤقتة:</a:t>
            </a:r>
            <a:endParaRPr lang="en-US" sz="2000" dirty="0">
              <a:solidFill>
                <a:schemeClr val="accent2">
                  <a:lumMod val="75000"/>
                </a:schemeClr>
              </a:solidFill>
              <a:latin typeface="Times New Roman"/>
              <a:ea typeface="Times New Roman"/>
              <a:cs typeface="AL-Mohanad Bold"/>
            </a:endParaRPr>
          </a:p>
          <a:p>
            <a:pPr algn="justLow" rtl="1">
              <a:spcAft>
                <a:spcPts val="0"/>
              </a:spcAft>
              <a:tabLst>
                <a:tab pos="2297430" algn="l"/>
              </a:tabLst>
            </a:pPr>
            <a:r>
              <a:rPr lang="ar-SA" sz="2000" dirty="0">
                <a:latin typeface="Times New Roman"/>
                <a:ea typeface="Times New Roman"/>
                <a:cs typeface="AL-Mohanad Bold"/>
              </a:rPr>
              <a:t>يمثل هذا الحساب المبالغ التي صرفت لبعض الموظفين لأداء أعمال مصلحية لا يتيسر صرف قيمتها مباشرة لأصحاب الحق. وذلك بحيث تتم تسوية هذه المبالغ لمجرد الانتهاء من الغرض الذي صرفت من أجله وقيام الموظف بتقديم المستندات المؤيدة لصرف تلك السلفة أو جزء منها بالإضافة إلى قيام الموظف بتوريد المبلغ المتبقي إن وجد إلى صندوق الجهة الحكومية أو مؤسسة النقد مباشرة</a:t>
            </a:r>
            <a:r>
              <a:rPr lang="ar-SA" sz="2000" dirty="0" smtClean="0">
                <a:latin typeface="Times New Roman"/>
                <a:ea typeface="Times New Roman"/>
                <a:cs typeface="AL-Mohanad Bold"/>
              </a:rPr>
              <a:t>.</a:t>
            </a:r>
            <a:endParaRPr lang="en-US" sz="2000" dirty="0">
              <a:latin typeface="Times New Roman"/>
              <a:ea typeface="Times New Roman"/>
              <a:cs typeface="AL-Mohanad Bold"/>
            </a:endParaRPr>
          </a:p>
          <a:p>
            <a:pPr algn="justLow" rtl="1">
              <a:spcAft>
                <a:spcPts val="0"/>
              </a:spcAft>
              <a:tabLst>
                <a:tab pos="2297430" algn="l"/>
              </a:tabLst>
            </a:pPr>
            <a:r>
              <a:rPr lang="ar-SA" sz="2000" dirty="0">
                <a:latin typeface="Times New Roman"/>
                <a:ea typeface="Times New Roman"/>
                <a:cs typeface="AL-Mohanad Bold"/>
              </a:rPr>
              <a:t>بما أن طبيعة حساب العهد مدينة فإن حساب العهد ـ سلفة مؤقتة يجعل </a:t>
            </a:r>
            <a:r>
              <a:rPr lang="ar-SA" sz="2000" u="sng" dirty="0">
                <a:latin typeface="Times New Roman"/>
                <a:ea typeface="Times New Roman"/>
                <a:cs typeface="AL-Mohanad Bold"/>
              </a:rPr>
              <a:t>مديناً</a:t>
            </a:r>
            <a:r>
              <a:rPr lang="ar-SA" sz="2000" dirty="0">
                <a:latin typeface="Times New Roman"/>
                <a:ea typeface="Times New Roman"/>
                <a:cs typeface="AL-Mohanad Bold"/>
              </a:rPr>
              <a:t> عند دفع العهدة للموظف المكلف (فتح العهدة) كما يجعل الحساب </a:t>
            </a:r>
            <a:r>
              <a:rPr lang="ar-SA" sz="2000" u="sng" dirty="0">
                <a:latin typeface="Times New Roman"/>
                <a:ea typeface="Times New Roman"/>
                <a:cs typeface="AL-Mohanad Bold"/>
              </a:rPr>
              <a:t>دائناً</a:t>
            </a:r>
            <a:r>
              <a:rPr lang="ar-SA" sz="2000" dirty="0">
                <a:latin typeface="Times New Roman"/>
                <a:ea typeface="Times New Roman"/>
                <a:cs typeface="AL-Mohanad Bold"/>
              </a:rPr>
              <a:t> عند تقديم الموظف للمستندات المؤيدة للصرف وتوريد المبلغ المتبقي</a:t>
            </a:r>
            <a:r>
              <a:rPr lang="ar-SA" sz="2000" dirty="0" smtClean="0">
                <a:latin typeface="Times New Roman"/>
                <a:ea typeface="Times New Roman"/>
                <a:cs typeface="AL-Mohanad Bold"/>
              </a:rPr>
              <a:t>.</a:t>
            </a:r>
            <a:endParaRPr lang="en-US" sz="2000" dirty="0">
              <a:latin typeface="Times New Roman"/>
              <a:ea typeface="Times New Roman"/>
              <a:cs typeface="AL-Mohanad Bold"/>
            </a:endParaRPr>
          </a:p>
          <a:p>
            <a:pPr algn="justLow" rtl="1">
              <a:spcAft>
                <a:spcPts val="0"/>
              </a:spcAft>
              <a:tabLst>
                <a:tab pos="2297430" algn="l"/>
              </a:tabLst>
            </a:pPr>
            <a:r>
              <a:rPr lang="ar-SA" sz="2000" u="sng" dirty="0">
                <a:solidFill>
                  <a:schemeClr val="accent2">
                    <a:lumMod val="75000"/>
                  </a:schemeClr>
                </a:solidFill>
                <a:latin typeface="Times New Roman"/>
                <a:ea typeface="Times New Roman"/>
                <a:cs typeface="AL-Mohanad Bold"/>
              </a:rPr>
              <a:t>(2/أ/2/2) حساب العهد تحت التحصيل:</a:t>
            </a:r>
            <a:r>
              <a:rPr lang="ar-SA" sz="2000" dirty="0">
                <a:solidFill>
                  <a:schemeClr val="accent2">
                    <a:lumMod val="75000"/>
                  </a:schemeClr>
                </a:solidFill>
                <a:latin typeface="Times New Roman"/>
                <a:ea typeface="Times New Roman"/>
                <a:cs typeface="AL-Mohanad Bold"/>
              </a:rPr>
              <a:t> </a:t>
            </a:r>
            <a:endParaRPr lang="en-US" sz="2000" dirty="0">
              <a:solidFill>
                <a:schemeClr val="accent2">
                  <a:lumMod val="75000"/>
                </a:schemeClr>
              </a:solidFill>
              <a:latin typeface="Times New Roman"/>
              <a:ea typeface="Times New Roman"/>
              <a:cs typeface="AL-Mohanad Bold"/>
            </a:endParaRPr>
          </a:p>
          <a:p>
            <a:pPr algn="justLow" rtl="1">
              <a:spcAft>
                <a:spcPts val="0"/>
              </a:spcAft>
              <a:tabLst>
                <a:tab pos="2297430" algn="l"/>
              </a:tabLst>
            </a:pPr>
            <a:r>
              <a:rPr lang="ar-SA" sz="2000" dirty="0">
                <a:latin typeface="Times New Roman"/>
                <a:ea typeface="Times New Roman"/>
                <a:cs typeface="AL-Mohanad Bold"/>
              </a:rPr>
              <a:t>يمثل هذا الحساب كلاً من:   1- المبالغ المصروفة على ذمة تحصيلها من الغير. </a:t>
            </a:r>
            <a:endParaRPr lang="en-US" sz="2000" dirty="0">
              <a:latin typeface="Times New Roman"/>
              <a:ea typeface="Times New Roman"/>
              <a:cs typeface="AL-Mohanad Bold"/>
            </a:endParaRPr>
          </a:p>
          <a:p>
            <a:pPr algn="justLow" rtl="1">
              <a:spcAft>
                <a:spcPts val="0"/>
              </a:spcAft>
              <a:tabLst>
                <a:tab pos="2297430" algn="l"/>
              </a:tabLst>
            </a:pPr>
            <a:r>
              <a:rPr lang="ar-SA" sz="2000" dirty="0">
                <a:latin typeface="Times New Roman"/>
                <a:ea typeface="Times New Roman"/>
                <a:cs typeface="AL-Mohanad Bold"/>
              </a:rPr>
              <a:t>                </a:t>
            </a:r>
            <a:r>
              <a:rPr lang="ar-SA" sz="2000" dirty="0" smtClean="0">
                <a:latin typeface="Times New Roman"/>
                <a:ea typeface="Times New Roman"/>
                <a:cs typeface="AL-Mohanad Bold"/>
              </a:rPr>
              <a:t>               </a:t>
            </a:r>
            <a:r>
              <a:rPr lang="ar-SA" sz="2000" dirty="0">
                <a:latin typeface="Times New Roman"/>
                <a:ea typeface="Times New Roman"/>
                <a:cs typeface="AL-Mohanad Bold"/>
              </a:rPr>
              <a:t>2- المبالغ التي تقرر تحصيلها من الغير لكونها صرفت دون وجه حق</a:t>
            </a:r>
            <a:r>
              <a:rPr lang="ar-SA" sz="2000" b="1" u="sng" dirty="0" smtClean="0">
                <a:latin typeface="Times New Roman"/>
                <a:ea typeface="Times New Roman"/>
                <a:cs typeface="AL-Mohanad Bold"/>
              </a:rPr>
              <a:t>.</a:t>
            </a:r>
            <a:endParaRPr lang="en-US" sz="2000" dirty="0">
              <a:latin typeface="Times New Roman"/>
              <a:ea typeface="Times New Roman"/>
              <a:cs typeface="AL-Mohanad Bold"/>
            </a:endParaRPr>
          </a:p>
          <a:p>
            <a:pPr algn="justLow" rtl="1">
              <a:spcAft>
                <a:spcPts val="0"/>
              </a:spcAft>
              <a:tabLst>
                <a:tab pos="2297430" algn="l"/>
              </a:tabLst>
            </a:pPr>
            <a:r>
              <a:rPr lang="ar-SA" sz="2000" dirty="0">
                <a:latin typeface="Times New Roman"/>
                <a:ea typeface="Times New Roman"/>
                <a:cs typeface="AL-Mohanad Bold"/>
              </a:rPr>
              <a:t>يجعل حساب العهد تحت التحصيل </a:t>
            </a:r>
            <a:r>
              <a:rPr lang="ar-SA" sz="2000" u="sng" dirty="0">
                <a:latin typeface="Times New Roman"/>
                <a:ea typeface="Times New Roman"/>
                <a:cs typeface="AL-Mohanad Bold"/>
              </a:rPr>
              <a:t>مديناً</a:t>
            </a:r>
            <a:r>
              <a:rPr lang="ar-SA" sz="2000" dirty="0">
                <a:latin typeface="Times New Roman"/>
                <a:ea typeface="Times New Roman"/>
                <a:cs typeface="AL-Mohanad Bold"/>
              </a:rPr>
              <a:t> بالمبالغ المذكورة سابقاً بينما يجعل </a:t>
            </a:r>
            <a:r>
              <a:rPr lang="ar-SA" sz="2000" u="sng" dirty="0">
                <a:latin typeface="Times New Roman"/>
                <a:ea typeface="Times New Roman"/>
                <a:cs typeface="AL-Mohanad Bold"/>
              </a:rPr>
              <a:t>دائناً</a:t>
            </a:r>
            <a:r>
              <a:rPr lang="ar-SA" sz="2000" dirty="0">
                <a:latin typeface="Times New Roman"/>
                <a:ea typeface="Times New Roman"/>
                <a:cs typeface="AL-Mohanad Bold"/>
              </a:rPr>
              <a:t> عند تسوية تلك المبالغ إما باستردادها أو استبعادها من المصروفات أو خصمها على حساب آخر.</a:t>
            </a:r>
            <a:endParaRPr lang="en-US" sz="2000" dirty="0">
              <a:latin typeface="Times New Roman"/>
              <a:ea typeface="Times New Roman"/>
              <a:cs typeface="AL-Mohanad Bold"/>
            </a:endParaRPr>
          </a:p>
          <a:p>
            <a:pPr marL="0" indent="0" algn="justLow" rtl="1">
              <a:spcAft>
                <a:spcPts val="0"/>
              </a:spcAft>
              <a:buNone/>
              <a:tabLst>
                <a:tab pos="2297430" algn="l"/>
              </a:tabLst>
            </a:pPr>
            <a:endParaRPr lang="en-US" sz="2000" dirty="0">
              <a:latin typeface="Times New Roman"/>
              <a:ea typeface="Times New Roman"/>
              <a:cs typeface="AL-Mohanad Bold"/>
            </a:endParaRPr>
          </a:p>
          <a:p>
            <a:pPr algn="r" rtl="1"/>
            <a:endParaRPr lang="en-US" sz="2000" dirty="0"/>
          </a:p>
        </p:txBody>
      </p:sp>
    </p:spTree>
    <p:extLst>
      <p:ext uri="{BB962C8B-B14F-4D97-AF65-F5344CB8AC3E}">
        <p14:creationId xmlns:p14="http://schemas.microsoft.com/office/powerpoint/2010/main" val="595743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ar-SA" sz="3200" b="1" dirty="0">
                <a:solidFill>
                  <a:srgbClr val="C0504D">
                    <a:lumMod val="75000"/>
                  </a:srgbClr>
                </a:solidFill>
                <a:latin typeface="Times New Roman"/>
                <a:ea typeface="Times New Roman"/>
                <a:cs typeface="AL-Mohanad Bold"/>
              </a:rPr>
              <a:t>(1/أ/2) حسابات العهد</a:t>
            </a:r>
            <a:endParaRPr lang="en-US" dirty="0"/>
          </a:p>
        </p:txBody>
      </p:sp>
      <p:sp>
        <p:nvSpPr>
          <p:cNvPr id="3" name="Content Placeholder 2"/>
          <p:cNvSpPr>
            <a:spLocks noGrp="1"/>
          </p:cNvSpPr>
          <p:nvPr>
            <p:ph idx="1"/>
          </p:nvPr>
        </p:nvSpPr>
        <p:spPr>
          <a:xfrm>
            <a:off x="152400" y="1219200"/>
            <a:ext cx="8534400" cy="5410200"/>
          </a:xfrm>
        </p:spPr>
        <p:txBody>
          <a:bodyPr>
            <a:normAutofit fontScale="85000" lnSpcReduction="20000"/>
          </a:bodyPr>
          <a:lstStyle/>
          <a:p>
            <a:pPr algn="r" rtl="1"/>
            <a:r>
              <a:rPr lang="ar-SA" sz="2000" u="sng" dirty="0">
                <a:solidFill>
                  <a:schemeClr val="accent2">
                    <a:lumMod val="75000"/>
                  </a:schemeClr>
                </a:solidFill>
                <a:latin typeface="Times New Roman"/>
                <a:ea typeface="Times New Roman"/>
                <a:cs typeface="AL-Mohanad Bold"/>
              </a:rPr>
              <a:t>(2/أ/2/3) </a:t>
            </a:r>
            <a:r>
              <a:rPr lang="ar-SA" sz="2000" u="sng" dirty="0" smtClean="0">
                <a:solidFill>
                  <a:schemeClr val="accent2">
                    <a:lumMod val="75000"/>
                  </a:schemeClr>
                </a:solidFill>
                <a:latin typeface="Times New Roman"/>
                <a:ea typeface="Times New Roman"/>
                <a:cs typeface="AL-Mohanad Bold"/>
              </a:rPr>
              <a:t>حساب </a:t>
            </a:r>
            <a:r>
              <a:rPr lang="ar-SA" sz="2000" u="sng" dirty="0">
                <a:solidFill>
                  <a:schemeClr val="accent2">
                    <a:lumMod val="75000"/>
                  </a:schemeClr>
                </a:solidFill>
                <a:latin typeface="Times New Roman"/>
                <a:ea typeface="Times New Roman"/>
                <a:cs typeface="AL-Mohanad Bold"/>
              </a:rPr>
              <a:t>العهد - سلف مستديمة</a:t>
            </a:r>
            <a:r>
              <a:rPr lang="ar-SA" sz="2000" u="sng" dirty="0" smtClean="0">
                <a:solidFill>
                  <a:schemeClr val="accent2">
                    <a:lumMod val="75000"/>
                  </a:schemeClr>
                </a:solidFill>
                <a:latin typeface="Times New Roman"/>
                <a:ea typeface="Times New Roman"/>
                <a:cs typeface="AL-Mohanad Bold"/>
              </a:rPr>
              <a:t>:</a:t>
            </a:r>
          </a:p>
          <a:p>
            <a:pPr algn="justLow" rtl="1">
              <a:spcAft>
                <a:spcPts val="0"/>
              </a:spcAft>
              <a:tabLst>
                <a:tab pos="2297430" algn="l"/>
              </a:tabLst>
            </a:pPr>
            <a:r>
              <a:rPr lang="ar-SA" sz="2000" u="sng" dirty="0" smtClean="0">
                <a:solidFill>
                  <a:schemeClr val="accent2">
                    <a:lumMod val="75000"/>
                  </a:schemeClr>
                </a:solidFill>
                <a:latin typeface="Times New Roman"/>
                <a:ea typeface="Times New Roman"/>
                <a:cs typeface="AL-Mohanad Bold"/>
              </a:rPr>
              <a:t> </a:t>
            </a:r>
            <a:r>
              <a:rPr lang="ar-SA" sz="2000" dirty="0">
                <a:latin typeface="Times New Roman"/>
                <a:ea typeface="Times New Roman"/>
                <a:cs typeface="AL-Mohanad Bold"/>
              </a:rPr>
              <a:t>يمثل هذا الحساب المبالغ التي تصرفها الوزارات والمصالح الحكومية لفروعها من أجل تأمين نفقاتها خلال السنة المالية</a:t>
            </a:r>
            <a:r>
              <a:rPr lang="ar-SA" sz="2000" dirty="0" smtClean="0">
                <a:latin typeface="Times New Roman"/>
                <a:ea typeface="Times New Roman"/>
                <a:cs typeface="AL-Mohanad Bold"/>
              </a:rPr>
              <a:t>.</a:t>
            </a:r>
            <a:endParaRPr lang="en-US" sz="2400" dirty="0">
              <a:latin typeface="Times New Roman"/>
              <a:ea typeface="Times New Roman"/>
              <a:cs typeface="AL-Mohanad Bold"/>
            </a:endParaRPr>
          </a:p>
          <a:p>
            <a:pPr algn="justLow" rtl="1">
              <a:spcAft>
                <a:spcPts val="0"/>
              </a:spcAft>
              <a:tabLst>
                <a:tab pos="2297430" algn="l"/>
              </a:tabLst>
            </a:pPr>
            <a:r>
              <a:rPr lang="ar-SA" sz="2000" dirty="0">
                <a:latin typeface="Times New Roman"/>
                <a:ea typeface="Times New Roman"/>
                <a:cs typeface="AL-Mohanad Bold"/>
              </a:rPr>
              <a:t>وتستعاض السلفة كلما قاربت على النفاذ أو في الخمسة أيام الأخيرة من كل شهر. ويجب أن يتم توريد ما تبقي من السلفة القديمة في نهاية السنة المالية حتى يتم إقفالها. </a:t>
            </a:r>
            <a:endParaRPr lang="en-US" sz="2400" dirty="0">
              <a:latin typeface="Times New Roman"/>
              <a:ea typeface="Times New Roman"/>
              <a:cs typeface="AL-Mohanad Bold"/>
            </a:endParaRPr>
          </a:p>
          <a:p>
            <a:pPr algn="justLow" rtl="1">
              <a:spcAft>
                <a:spcPts val="0"/>
              </a:spcAft>
              <a:tabLst>
                <a:tab pos="2297430" algn="l"/>
              </a:tabLst>
            </a:pPr>
            <a:r>
              <a:rPr lang="ar-SA" sz="2000" dirty="0">
                <a:latin typeface="Times New Roman"/>
                <a:ea typeface="Times New Roman"/>
                <a:cs typeface="AL-Mohanad Bold"/>
              </a:rPr>
              <a:t>عند فتح السلفة المستديمة يجعل حساب العهد ـ سلفة مستديمة </a:t>
            </a:r>
            <a:r>
              <a:rPr lang="ar-SA" sz="2000" u="sng" dirty="0">
                <a:latin typeface="Times New Roman"/>
                <a:ea typeface="Times New Roman"/>
                <a:cs typeface="AL-Mohanad Bold"/>
              </a:rPr>
              <a:t>مديناً</a:t>
            </a:r>
            <a:r>
              <a:rPr lang="ar-SA" sz="2000" dirty="0">
                <a:latin typeface="Times New Roman"/>
                <a:ea typeface="Times New Roman"/>
                <a:cs typeface="AL-Mohanad Bold"/>
              </a:rPr>
              <a:t> بالقيمة المقررة. كما يجعل </a:t>
            </a:r>
            <a:r>
              <a:rPr lang="ar-SA" sz="2000" u="sng" dirty="0">
                <a:latin typeface="Times New Roman"/>
                <a:ea typeface="Times New Roman"/>
                <a:cs typeface="AL-Mohanad Bold"/>
              </a:rPr>
              <a:t>مديناً</a:t>
            </a:r>
            <a:r>
              <a:rPr lang="ar-SA" sz="2000" dirty="0">
                <a:latin typeface="Times New Roman"/>
                <a:ea typeface="Times New Roman"/>
                <a:cs typeface="AL-Mohanad Bold"/>
              </a:rPr>
              <a:t> بأي زيادة في قيمتها بعد الإنشاء بينما يجعل هذا الحساب </a:t>
            </a:r>
            <a:r>
              <a:rPr lang="ar-SA" sz="2000" u="sng" dirty="0">
                <a:latin typeface="Times New Roman"/>
                <a:ea typeface="Times New Roman"/>
                <a:cs typeface="AL-Mohanad Bold"/>
              </a:rPr>
              <a:t>دائناً</a:t>
            </a:r>
            <a:r>
              <a:rPr lang="ar-SA" sz="2000" dirty="0">
                <a:latin typeface="Times New Roman"/>
                <a:ea typeface="Times New Roman"/>
                <a:cs typeface="AL-Mohanad Bold"/>
              </a:rPr>
              <a:t> بقيمة التخفيض المقرر في السلفة خلال السنة المالية وعند إقفالها في نهاية السنة المالية</a:t>
            </a:r>
            <a:r>
              <a:rPr lang="ar-SA" sz="2000" dirty="0" smtClean="0">
                <a:latin typeface="Times New Roman"/>
                <a:ea typeface="Times New Roman"/>
                <a:cs typeface="AL-Mohanad Bold"/>
              </a:rPr>
              <a:t>.</a:t>
            </a:r>
            <a:endParaRPr lang="en-US" sz="2400" dirty="0">
              <a:latin typeface="Times New Roman"/>
              <a:ea typeface="Times New Roman"/>
              <a:cs typeface="AL-Mohanad Bold"/>
            </a:endParaRPr>
          </a:p>
          <a:p>
            <a:pPr algn="justLow" rtl="1">
              <a:spcAft>
                <a:spcPts val="0"/>
              </a:spcAft>
              <a:tabLst>
                <a:tab pos="2297430" algn="l"/>
              </a:tabLst>
            </a:pPr>
            <a:r>
              <a:rPr lang="ar-SA" sz="2000" b="1" u="sng" dirty="0">
                <a:solidFill>
                  <a:schemeClr val="accent2">
                    <a:lumMod val="75000"/>
                  </a:schemeClr>
                </a:solidFill>
                <a:latin typeface="Times New Roman"/>
                <a:ea typeface="Times New Roman"/>
                <a:cs typeface="AL-Mohanad Bold"/>
              </a:rPr>
              <a:t>هنالك نوعان من السلف المستديمة: </a:t>
            </a:r>
            <a:endParaRPr lang="en-US" sz="2400" b="1" u="sng" dirty="0">
              <a:solidFill>
                <a:schemeClr val="accent2">
                  <a:lumMod val="75000"/>
                </a:schemeClr>
              </a:solidFill>
              <a:latin typeface="Times New Roman"/>
              <a:ea typeface="Times New Roman"/>
              <a:cs typeface="AL-Mohanad Bold"/>
            </a:endParaRPr>
          </a:p>
          <a:p>
            <a:pPr algn="justLow" rtl="1">
              <a:spcAft>
                <a:spcPts val="0"/>
              </a:spcAft>
              <a:tabLst>
                <a:tab pos="2297430" algn="l"/>
              </a:tabLst>
            </a:pPr>
            <a:r>
              <a:rPr lang="ar-SA" sz="2000" b="1" dirty="0">
                <a:latin typeface="Times New Roman"/>
                <a:ea typeface="Times New Roman"/>
                <a:cs typeface="AL-Mohanad Bold"/>
              </a:rPr>
              <a:t>الأول:</a:t>
            </a:r>
            <a:r>
              <a:rPr lang="ar-SA" sz="2000" dirty="0">
                <a:latin typeface="Times New Roman"/>
                <a:ea typeface="Times New Roman"/>
                <a:cs typeface="AL-Mohanad Bold"/>
              </a:rPr>
              <a:t> يخصص للفروع البعيدة التي لا تملك حساباتها بنفسها وذلك لصرف رواتب الموظفين بحيث تكون هذه السلفة في حدود ما يكفي راتب شهرين. وذلك بالنسبة للسفارات والمكاتب الحكومية خارج المملكة. وتتم استعاضة السلفة نهاية كل شهر</a:t>
            </a:r>
            <a:r>
              <a:rPr lang="ar-SA" sz="2000" dirty="0" smtClean="0">
                <a:latin typeface="Times New Roman"/>
                <a:ea typeface="Times New Roman"/>
                <a:cs typeface="AL-Mohanad Bold"/>
              </a:rPr>
              <a:t>.</a:t>
            </a:r>
          </a:p>
          <a:p>
            <a:pPr algn="justLow" rtl="1">
              <a:spcAft>
                <a:spcPts val="0"/>
              </a:spcAft>
              <a:tabLst>
                <a:tab pos="2297430" algn="l"/>
              </a:tabLst>
            </a:pPr>
            <a:r>
              <a:rPr lang="ar-SA" sz="2400" b="1" dirty="0">
                <a:latin typeface="Times New Roman"/>
                <a:ea typeface="Times New Roman"/>
                <a:cs typeface="AL-Mohanad Bold"/>
              </a:rPr>
              <a:t>الثاني:</a:t>
            </a:r>
            <a:r>
              <a:rPr lang="ar-SA" sz="2400" dirty="0">
                <a:latin typeface="Times New Roman"/>
                <a:ea typeface="Times New Roman"/>
                <a:cs typeface="AL-Mohanad Bold"/>
              </a:rPr>
              <a:t> يخصص للفروع الموجودة داخل المملكة والتي لا تمسك حساباتها بنفسها للإنفاق منهاعلى مصروفاتها النثرية التي لها طابع الاستعجال ولا تتحمل التأخير ( يشترط موافقة رئيس الفرع عند الصرف ). ويتم تقدير قيمة السلف بما لا يزيد عن 100,000 ريال ويتم التعويض عنها كلما قاربت قيمة السلفة على النفاذ. </a:t>
            </a:r>
            <a:endParaRPr lang="en-US" sz="2800" dirty="0">
              <a:latin typeface="Times New Roman"/>
              <a:ea typeface="Times New Roman"/>
              <a:cs typeface="AL-Mohanad Bold"/>
            </a:endParaRPr>
          </a:p>
          <a:p>
            <a:pPr algn="justLow" rtl="1">
              <a:spcAft>
                <a:spcPts val="0"/>
              </a:spcAft>
              <a:tabLst>
                <a:tab pos="2297430" algn="l"/>
              </a:tabLst>
            </a:pPr>
            <a:r>
              <a:rPr lang="ar-SA" sz="2400" dirty="0">
                <a:latin typeface="Times New Roman"/>
                <a:ea typeface="Times New Roman"/>
                <a:cs typeface="AL-Mohanad Bold"/>
              </a:rPr>
              <a:t> </a:t>
            </a:r>
            <a:endParaRPr lang="en-US" sz="2800" dirty="0">
              <a:latin typeface="Times New Roman"/>
              <a:ea typeface="Times New Roman"/>
              <a:cs typeface="AL-Mohanad Bold"/>
            </a:endParaRPr>
          </a:p>
          <a:p>
            <a:pPr algn="justLow" rtl="1">
              <a:spcAft>
                <a:spcPts val="0"/>
              </a:spcAft>
              <a:tabLst>
                <a:tab pos="2297430" algn="l"/>
              </a:tabLst>
            </a:pPr>
            <a:r>
              <a:rPr lang="ar-SA" sz="2400" dirty="0">
                <a:latin typeface="Times New Roman"/>
                <a:ea typeface="Times New Roman"/>
                <a:cs typeface="AL-Mohanad Bold"/>
              </a:rPr>
              <a:t>أما فيما يخص الوزارات والدوائر الحكومية الرئيسية ( داخل المملكة طبعاً ) فيمكن صرف سلف مؤقتة للنفقات النثرية في حدود مبلغ  ريال50,000 كحد أقصى.</a:t>
            </a:r>
            <a:endParaRPr lang="en-US" sz="2800" dirty="0">
              <a:latin typeface="Times New Roman"/>
              <a:ea typeface="Times New Roman"/>
              <a:cs typeface="AL-Mohanad Bold"/>
            </a:endParaRPr>
          </a:p>
          <a:p>
            <a:pPr algn="justLow" rtl="1">
              <a:spcAft>
                <a:spcPts val="0"/>
              </a:spcAft>
              <a:tabLst>
                <a:tab pos="2297430" algn="l"/>
              </a:tabLst>
            </a:pPr>
            <a:r>
              <a:rPr lang="ar-SA" sz="2400" dirty="0">
                <a:latin typeface="Times New Roman"/>
                <a:ea typeface="Times New Roman"/>
                <a:cs typeface="AL-Mohanad Bold"/>
              </a:rPr>
              <a:t> </a:t>
            </a:r>
            <a:endParaRPr lang="en-US" sz="2800" dirty="0">
              <a:latin typeface="Times New Roman"/>
              <a:ea typeface="Times New Roman"/>
              <a:cs typeface="AL-Mohanad Bold"/>
            </a:endParaRPr>
          </a:p>
          <a:p>
            <a:pPr marL="0" indent="0" algn="justLow" rtl="1">
              <a:spcAft>
                <a:spcPts val="0"/>
              </a:spcAft>
              <a:buNone/>
              <a:tabLst>
                <a:tab pos="2297430" algn="l"/>
              </a:tabLst>
            </a:pPr>
            <a:endParaRPr lang="en-US" sz="2400" dirty="0">
              <a:latin typeface="Times New Roman"/>
              <a:ea typeface="Times New Roman"/>
              <a:cs typeface="AL-Mohanad Bold"/>
            </a:endParaRPr>
          </a:p>
          <a:p>
            <a:pPr marL="0" indent="0" algn="r" rtl="1">
              <a:buNone/>
            </a:pPr>
            <a:endParaRPr lang="en-US" sz="2000" dirty="0">
              <a:solidFill>
                <a:schemeClr val="accent2">
                  <a:lumMod val="75000"/>
                </a:schemeClr>
              </a:solidFill>
            </a:endParaRPr>
          </a:p>
        </p:txBody>
      </p:sp>
    </p:spTree>
    <p:extLst>
      <p:ext uri="{BB962C8B-B14F-4D97-AF65-F5344CB8AC3E}">
        <p14:creationId xmlns:p14="http://schemas.microsoft.com/office/powerpoint/2010/main" val="2005500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ar-SA" sz="3200" b="1" dirty="0">
                <a:solidFill>
                  <a:srgbClr val="C0504D">
                    <a:lumMod val="75000"/>
                  </a:srgbClr>
                </a:solidFill>
                <a:latin typeface="Times New Roman"/>
                <a:ea typeface="Times New Roman"/>
                <a:cs typeface="AL-Mohanad Bold"/>
              </a:rPr>
              <a:t>(1/أ/2) حسابات العهد</a:t>
            </a:r>
            <a:endParaRPr lang="en-US" dirty="0"/>
          </a:p>
        </p:txBody>
      </p:sp>
      <p:sp>
        <p:nvSpPr>
          <p:cNvPr id="3" name="Content Placeholder 2"/>
          <p:cNvSpPr>
            <a:spLocks noGrp="1"/>
          </p:cNvSpPr>
          <p:nvPr>
            <p:ph idx="1"/>
          </p:nvPr>
        </p:nvSpPr>
        <p:spPr/>
        <p:txBody>
          <a:bodyPr>
            <a:normAutofit/>
          </a:bodyPr>
          <a:lstStyle/>
          <a:p>
            <a:pPr algn="r" rtl="1"/>
            <a:r>
              <a:rPr lang="ar-SA" sz="2000" u="sng" dirty="0">
                <a:solidFill>
                  <a:schemeClr val="accent2">
                    <a:lumMod val="75000"/>
                  </a:schemeClr>
                </a:solidFill>
                <a:latin typeface="Times New Roman"/>
                <a:ea typeface="Times New Roman"/>
                <a:cs typeface="AL-Mohanad Bold"/>
              </a:rPr>
              <a:t>(2/أ/2/4) حساب العهد - اعتمادات مستندية </a:t>
            </a:r>
            <a:r>
              <a:rPr lang="ar-SA" sz="2000" u="sng" dirty="0" smtClean="0">
                <a:solidFill>
                  <a:schemeClr val="accent2">
                    <a:lumMod val="75000"/>
                  </a:schemeClr>
                </a:solidFill>
                <a:latin typeface="Times New Roman"/>
                <a:ea typeface="Times New Roman"/>
                <a:cs typeface="AL-Mohanad Bold"/>
              </a:rPr>
              <a:t>:</a:t>
            </a:r>
          </a:p>
          <a:p>
            <a:pPr algn="justLow" rtl="1">
              <a:spcAft>
                <a:spcPts val="0"/>
              </a:spcAft>
              <a:buFont typeface="Wingdings" panose="05000000000000000000" pitchFamily="2" charset="2"/>
              <a:buChar char="Ø"/>
              <a:tabLst>
                <a:tab pos="2297430" algn="l"/>
              </a:tabLst>
            </a:pPr>
            <a:r>
              <a:rPr lang="ar-SA" sz="2000" dirty="0">
                <a:latin typeface="Times New Roman"/>
                <a:ea typeface="Times New Roman"/>
                <a:cs typeface="AL-Mohanad Bold"/>
              </a:rPr>
              <a:t>يمثل هذا الحساب مبالغ الاعتمادات التي تقوم مؤسسة النقد بفتحها لدى مراسليها في الخارج. هذه المبالغ هي مبالغ تصرف مقابل فتح الاعتماد وتحويل مبالغ للخارج قبل ورود المستندات المؤيدة للصرف.</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2297430" algn="l"/>
              </a:tabLst>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2297430" algn="l"/>
              </a:tabLst>
            </a:pPr>
            <a:r>
              <a:rPr lang="ar-SA" sz="2000" dirty="0">
                <a:latin typeface="Times New Roman"/>
                <a:ea typeface="Times New Roman"/>
                <a:cs typeface="AL-Mohanad Bold"/>
              </a:rPr>
              <a:t>يجعل هذا الحساب </a:t>
            </a:r>
            <a:r>
              <a:rPr lang="ar-SA" sz="2000" u="sng" dirty="0">
                <a:latin typeface="Times New Roman"/>
                <a:ea typeface="Times New Roman"/>
                <a:cs typeface="AL-Mohanad Bold"/>
              </a:rPr>
              <a:t>مدينا</a:t>
            </a:r>
            <a:r>
              <a:rPr lang="ar-SA" sz="2000" dirty="0">
                <a:latin typeface="Times New Roman"/>
                <a:ea typeface="Times New Roman"/>
                <a:cs typeface="AL-Mohanad Bold"/>
              </a:rPr>
              <a:t> ً عند التعاقد مع شركة أجنبية سواء لشراء معدات أو بناء إنشاءات وذلك بقيمة المبالغ المصروفة عند التعاقد والمبالغ التي يتقرر زيادتها للاعتمادات المستندية المفتوحة.</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2297430" algn="l"/>
              </a:tabLst>
            </a:pPr>
            <a:endParaRPr lang="en-US" sz="2400" dirty="0">
              <a:latin typeface="Times New Roman"/>
              <a:ea typeface="Times New Roman"/>
              <a:cs typeface="AL-Mohanad Bold"/>
            </a:endParaRPr>
          </a:p>
          <a:p>
            <a:pPr algn="r" rtl="1">
              <a:buFont typeface="Wingdings" panose="05000000000000000000" pitchFamily="2" charset="2"/>
              <a:buChar char="Ø"/>
            </a:pPr>
            <a:r>
              <a:rPr lang="ar-SA" sz="2000" dirty="0">
                <a:latin typeface="Times New Roman"/>
                <a:ea typeface="Times New Roman"/>
                <a:cs typeface="AL-Mohanad Bold"/>
              </a:rPr>
              <a:t>عند انتهاء السنة المالية يتم تدوير الأرصدة المتبقية في حساب العهد اعتمادات مستندية إلى السنة المالية الجديدة. وفي نفس الوقت يتم الخصم على مصروفات الميزانية مقابل التعلية في حساب الأمانات - مقابل اعتمادات مستندية قائمة. وعندما ترد مستندات الاعتمادات المدورة في السنة المالية الجديدة يتم خصم قيمتها على حساب الأمانات - مقابل اعتمادات مستندية قائمة وذلك مقابل تسديد حساب العهد - اعتمادات مستندية</a:t>
            </a:r>
            <a:endParaRPr lang="en-US" sz="2000" dirty="0">
              <a:solidFill>
                <a:schemeClr val="accent2">
                  <a:lumMod val="75000"/>
                </a:schemeClr>
              </a:solidFill>
            </a:endParaRPr>
          </a:p>
        </p:txBody>
      </p:sp>
    </p:spTree>
    <p:extLst>
      <p:ext uri="{BB962C8B-B14F-4D97-AF65-F5344CB8AC3E}">
        <p14:creationId xmlns:p14="http://schemas.microsoft.com/office/powerpoint/2010/main" val="3100846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chemeClr val="accent2">
                    <a:lumMod val="75000"/>
                  </a:schemeClr>
                </a:solidFill>
                <a:latin typeface="Times New Roman"/>
                <a:ea typeface="Times New Roman"/>
                <a:cs typeface="AL-Mohanad Bold"/>
              </a:rPr>
              <a:t>(2/ب) الحسابات الجارية: </a:t>
            </a:r>
            <a:endParaRPr lang="en-US" dirty="0">
              <a:solidFill>
                <a:schemeClr val="accent2">
                  <a:lumMod val="75000"/>
                </a:schemeClr>
              </a:solidFill>
            </a:endParaRPr>
          </a:p>
        </p:txBody>
      </p:sp>
      <p:sp>
        <p:nvSpPr>
          <p:cNvPr id="3" name="Content Placeholder 2"/>
          <p:cNvSpPr>
            <a:spLocks noGrp="1"/>
          </p:cNvSpPr>
          <p:nvPr>
            <p:ph idx="1"/>
          </p:nvPr>
        </p:nvSpPr>
        <p:spPr>
          <a:xfrm>
            <a:off x="228600" y="1447800"/>
            <a:ext cx="8686800" cy="5181600"/>
          </a:xfrm>
        </p:spPr>
        <p:txBody>
          <a:bodyPr>
            <a:normAutofit fontScale="85000" lnSpcReduction="20000"/>
          </a:bodyPr>
          <a:lstStyle/>
          <a:p>
            <a:pPr algn="justLow" rtl="1">
              <a:spcAft>
                <a:spcPts val="0"/>
              </a:spcAft>
              <a:tabLst>
                <a:tab pos="2056130" algn="l"/>
              </a:tabLst>
            </a:pPr>
            <a:r>
              <a:rPr lang="ar-SA" sz="2000" b="1" u="sng" dirty="0">
                <a:solidFill>
                  <a:schemeClr val="accent2">
                    <a:lumMod val="75000"/>
                  </a:schemeClr>
                </a:solidFill>
                <a:latin typeface="Times New Roman"/>
                <a:ea typeface="Times New Roman"/>
                <a:cs typeface="AL-Mohanad Bold"/>
              </a:rPr>
              <a:t>تمثل الحسابات ما يلي: </a:t>
            </a:r>
            <a:endParaRPr lang="ar-SA" sz="2000" b="1" u="sng" dirty="0" smtClean="0">
              <a:solidFill>
                <a:schemeClr val="accent2">
                  <a:lumMod val="75000"/>
                </a:schemeClr>
              </a:solidFill>
              <a:latin typeface="Times New Roman"/>
              <a:ea typeface="Times New Roman"/>
              <a:cs typeface="AL-Mohanad Bold"/>
            </a:endParaRPr>
          </a:p>
          <a:p>
            <a:pPr marL="0" indent="0" algn="justLow" rtl="1">
              <a:spcAft>
                <a:spcPts val="0"/>
              </a:spcAft>
              <a:buNone/>
              <a:tabLst>
                <a:tab pos="2056130" algn="l"/>
              </a:tabLst>
            </a:pPr>
            <a:r>
              <a:rPr lang="ar-SA" sz="2000" b="1" dirty="0" smtClean="0">
                <a:latin typeface="Times New Roman"/>
                <a:ea typeface="Times New Roman"/>
                <a:cs typeface="AL-Mohanad Bold"/>
              </a:rPr>
              <a:t>     </a:t>
            </a:r>
            <a:r>
              <a:rPr lang="ar-SA" sz="2000" dirty="0" smtClean="0">
                <a:latin typeface="Times New Roman"/>
                <a:ea typeface="Times New Roman"/>
                <a:cs typeface="AL-Mohanad Bold"/>
              </a:rPr>
              <a:t>1- </a:t>
            </a:r>
            <a:r>
              <a:rPr lang="ar-SA" sz="2000" dirty="0">
                <a:latin typeface="Times New Roman"/>
                <a:ea typeface="Times New Roman"/>
                <a:cs typeface="AL-Mohanad Bold"/>
              </a:rPr>
              <a:t>حركة التدفقات النقدية الداخلة والخارجة من وزارة المالية ومؤسسة النقد والبنوك الوطنية</a:t>
            </a:r>
            <a:endParaRPr lang="en-US" sz="2400" dirty="0">
              <a:latin typeface="Times New Roman"/>
              <a:ea typeface="Times New Roman"/>
              <a:cs typeface="AL-Mohanad Bold"/>
            </a:endParaRPr>
          </a:p>
          <a:p>
            <a:pPr marL="0" indent="0" algn="justLow" rtl="1">
              <a:spcAft>
                <a:spcPts val="0"/>
              </a:spcAft>
              <a:buNone/>
              <a:tabLst>
                <a:tab pos="1611630" algn="l"/>
              </a:tabLst>
            </a:pPr>
            <a:r>
              <a:rPr lang="ar-SA" sz="2000" dirty="0" smtClean="0">
                <a:latin typeface="Times New Roman"/>
                <a:ea typeface="Times New Roman"/>
                <a:cs typeface="AL-Mohanad Bold"/>
              </a:rPr>
              <a:t>    2- </a:t>
            </a:r>
            <a:r>
              <a:rPr lang="ar-SA" sz="2000" dirty="0">
                <a:latin typeface="Times New Roman"/>
                <a:ea typeface="Times New Roman"/>
                <a:cs typeface="AL-Mohanad Bold"/>
              </a:rPr>
              <a:t>مبالغ نظير خدمات متبادلة بين الوزارات والمصالح الحكومية وبعضها البعض ولكنها </a:t>
            </a:r>
            <a:r>
              <a:rPr lang="ar-SA" sz="2000" dirty="0" smtClean="0">
                <a:latin typeface="Times New Roman"/>
                <a:ea typeface="Times New Roman"/>
                <a:cs typeface="AL-Mohanad Bold"/>
              </a:rPr>
              <a:t>ليست </a:t>
            </a:r>
            <a:r>
              <a:rPr lang="ar-SA" sz="2000" dirty="0">
                <a:latin typeface="Times New Roman"/>
                <a:ea typeface="Times New Roman"/>
                <a:cs typeface="AL-Mohanad Bold"/>
              </a:rPr>
              <a:t>نقدية  بل تتم تسويتها في حساب المستحقات العامة. </a:t>
            </a:r>
            <a:endParaRPr lang="ar-SA" sz="2400" dirty="0" smtClean="0">
              <a:latin typeface="Times New Roman"/>
              <a:ea typeface="Times New Roman"/>
              <a:cs typeface="AL-Mohanad Bold"/>
            </a:endParaRPr>
          </a:p>
          <a:p>
            <a:pPr marL="0" indent="0" algn="justLow" rtl="1">
              <a:spcAft>
                <a:spcPts val="0"/>
              </a:spcAft>
              <a:buNone/>
              <a:tabLst>
                <a:tab pos="1611630" algn="l"/>
              </a:tabLst>
            </a:pPr>
            <a:r>
              <a:rPr lang="ar-SA" sz="2000" dirty="0" smtClean="0">
                <a:latin typeface="Times New Roman"/>
                <a:ea typeface="Times New Roman"/>
                <a:cs typeface="AL-Mohanad Bold"/>
              </a:rPr>
              <a:t>    3- </a:t>
            </a:r>
            <a:r>
              <a:rPr lang="ar-SA" sz="2000" dirty="0">
                <a:latin typeface="Times New Roman"/>
                <a:ea typeface="Times New Roman"/>
                <a:cs typeface="AL-Mohanad Bold"/>
              </a:rPr>
              <a:t>مبالغ مستحقة للحكومة طرف الغير وهي بمثابة إيرادات مستحقة ولكنها لم تحصل بعد.</a:t>
            </a:r>
            <a:endParaRPr lang="en-US" sz="2400" dirty="0">
              <a:latin typeface="Times New Roman"/>
              <a:ea typeface="Times New Roman"/>
              <a:cs typeface="AL-Mohanad Bold"/>
            </a:endParaRPr>
          </a:p>
          <a:p>
            <a:pPr marL="0" indent="0" algn="justLow" rtl="1">
              <a:spcAft>
                <a:spcPts val="0"/>
              </a:spcAft>
              <a:buNone/>
              <a:tabLst>
                <a:tab pos="2297430" algn="l"/>
              </a:tabLst>
            </a:pPr>
            <a:r>
              <a:rPr lang="ar-SA" sz="2000" dirty="0" smtClean="0">
                <a:latin typeface="Times New Roman"/>
                <a:ea typeface="Times New Roman"/>
                <a:cs typeface="AL-Mohanad Bold"/>
              </a:rPr>
              <a:t>     تتم </a:t>
            </a:r>
            <a:r>
              <a:rPr lang="ar-SA" sz="2000" dirty="0">
                <a:latin typeface="Times New Roman"/>
                <a:ea typeface="Times New Roman"/>
                <a:cs typeface="AL-Mohanad Bold"/>
              </a:rPr>
              <a:t>تسويتها في حساب المطلوبات.</a:t>
            </a:r>
            <a:endParaRPr lang="en-US" sz="2400" dirty="0">
              <a:latin typeface="Times New Roman"/>
              <a:ea typeface="Times New Roman"/>
              <a:cs typeface="AL-Mohanad Bold"/>
            </a:endParaRPr>
          </a:p>
          <a:p>
            <a:pPr marL="0" indent="0" algn="justLow" rtl="1">
              <a:spcAft>
                <a:spcPts val="0"/>
              </a:spcAft>
              <a:buNone/>
              <a:tabLst>
                <a:tab pos="2297430" algn="l"/>
              </a:tabLst>
            </a:pPr>
            <a:endParaRPr lang="en-US" sz="2400" dirty="0">
              <a:latin typeface="Times New Roman"/>
              <a:ea typeface="Times New Roman"/>
              <a:cs typeface="AL-Mohanad Bold"/>
            </a:endParaRPr>
          </a:p>
          <a:p>
            <a:pPr marL="0" indent="0" algn="r" rtl="1">
              <a:buNone/>
            </a:pPr>
            <a:r>
              <a:rPr lang="ar-SA" sz="2000" b="1" u="sng" dirty="0" smtClean="0">
                <a:solidFill>
                  <a:schemeClr val="accent2">
                    <a:lumMod val="50000"/>
                  </a:schemeClr>
                </a:solidFill>
              </a:rPr>
              <a:t>تتضمن </a:t>
            </a:r>
            <a:r>
              <a:rPr lang="ar-SA" sz="2000" b="1" u="sng" dirty="0">
                <a:solidFill>
                  <a:schemeClr val="accent2">
                    <a:lumMod val="50000"/>
                  </a:schemeClr>
                </a:solidFill>
              </a:rPr>
              <a:t>الحسابات الجارية : </a:t>
            </a:r>
            <a:endParaRPr lang="ar-SA" sz="2000" b="1" u="sng" dirty="0" smtClean="0">
              <a:solidFill>
                <a:schemeClr val="accent2">
                  <a:lumMod val="50000"/>
                </a:schemeClr>
              </a:solidFill>
            </a:endParaRPr>
          </a:p>
          <a:p>
            <a:pPr algn="justLow" rtl="1">
              <a:spcAft>
                <a:spcPts val="0"/>
              </a:spcAft>
              <a:tabLst>
                <a:tab pos="2297430" algn="l"/>
              </a:tabLst>
            </a:pPr>
            <a:r>
              <a:rPr lang="ar-SA" sz="2000" b="1" dirty="0">
                <a:latin typeface="Times New Roman"/>
                <a:ea typeface="Times New Roman"/>
                <a:cs typeface="AL-Mohanad Bold"/>
              </a:rPr>
              <a:t>(2/ب/1) حساب جاري المالية:   </a:t>
            </a:r>
            <a:endParaRPr lang="en-US" sz="2400" dirty="0">
              <a:latin typeface="Times New Roman"/>
              <a:ea typeface="Times New Roman"/>
              <a:cs typeface="AL-Mohanad Bold"/>
            </a:endParaRPr>
          </a:p>
          <a:p>
            <a:pPr algn="justLow" rtl="1">
              <a:spcAft>
                <a:spcPts val="0"/>
              </a:spcAft>
              <a:tabLst>
                <a:tab pos="2297430" algn="l"/>
              </a:tabLst>
            </a:pPr>
            <a:r>
              <a:rPr lang="ar-SA" sz="2000" dirty="0">
                <a:latin typeface="Times New Roman"/>
                <a:ea typeface="Times New Roman"/>
                <a:cs typeface="AL-Mohanad Bold"/>
              </a:rPr>
              <a:t>يمثل هذا الحساب المبالغ التالية:   1- مبالغ الإيرادات التي تحصلها الوزارات والمصالح والوحدات الحكومية ويتم إيداعها</a:t>
            </a:r>
            <a:endParaRPr lang="en-US" sz="2400" dirty="0">
              <a:latin typeface="Times New Roman"/>
              <a:ea typeface="Times New Roman"/>
              <a:cs typeface="AL-Mohanad Bold"/>
            </a:endParaRPr>
          </a:p>
          <a:p>
            <a:pPr algn="justLow" rtl="1">
              <a:spcAft>
                <a:spcPts val="0"/>
              </a:spcAft>
              <a:tabLst>
                <a:tab pos="2297430" algn="l"/>
              </a:tabLst>
            </a:pPr>
            <a:r>
              <a:rPr lang="ar-SA" sz="2000" dirty="0">
                <a:latin typeface="Times New Roman"/>
                <a:ea typeface="Times New Roman"/>
                <a:cs typeface="AL-Mohanad Bold"/>
              </a:rPr>
              <a:t>                                             في خزانة مؤسسة النقد لصالح وزارة المالية.</a:t>
            </a:r>
            <a:endParaRPr lang="en-US" sz="2400" dirty="0">
              <a:latin typeface="Times New Roman"/>
              <a:ea typeface="Times New Roman"/>
              <a:cs typeface="AL-Mohanad Bold"/>
            </a:endParaRPr>
          </a:p>
          <a:p>
            <a:pPr algn="justLow" rtl="1">
              <a:spcAft>
                <a:spcPts val="0"/>
              </a:spcAft>
              <a:tabLst>
                <a:tab pos="2297430" algn="l"/>
              </a:tabLst>
            </a:pPr>
            <a:r>
              <a:rPr lang="ar-SA" sz="2000" dirty="0">
                <a:latin typeface="Times New Roman"/>
                <a:ea typeface="Times New Roman"/>
                <a:cs typeface="AL-Mohanad Bold"/>
              </a:rPr>
              <a:t>              </a:t>
            </a:r>
            <a:r>
              <a:rPr lang="ar-SA" sz="2000" dirty="0" smtClean="0">
                <a:latin typeface="Times New Roman"/>
                <a:ea typeface="Times New Roman"/>
                <a:cs typeface="AL-Mohanad Bold"/>
              </a:rPr>
              <a:t>                         </a:t>
            </a:r>
            <a:r>
              <a:rPr lang="ar-SA" sz="2000" dirty="0">
                <a:latin typeface="Times New Roman"/>
                <a:ea typeface="Times New Roman"/>
                <a:cs typeface="AL-Mohanad Bold"/>
              </a:rPr>
              <a:t>2- المبالغ المتعلقة بالاعتمادات المستندية الملغاة. </a:t>
            </a:r>
            <a:endParaRPr lang="en-US" sz="2400" dirty="0">
              <a:latin typeface="Times New Roman"/>
              <a:ea typeface="Times New Roman"/>
              <a:cs typeface="AL-Mohanad Bold"/>
            </a:endParaRPr>
          </a:p>
          <a:p>
            <a:pPr algn="justLow" rtl="1">
              <a:spcAft>
                <a:spcPts val="0"/>
              </a:spcAft>
            </a:pPr>
            <a:r>
              <a:rPr lang="ar-SA" sz="2000" dirty="0">
                <a:latin typeface="Times New Roman"/>
                <a:ea typeface="Times New Roman"/>
                <a:cs typeface="AL-Mohanad Bold"/>
              </a:rPr>
              <a:t>                                     </a:t>
            </a:r>
            <a:r>
              <a:rPr lang="ar-SA" sz="2000" dirty="0" smtClean="0">
                <a:latin typeface="Times New Roman"/>
                <a:ea typeface="Times New Roman"/>
                <a:cs typeface="AL-Mohanad Bold"/>
              </a:rPr>
              <a:t>  3- </a:t>
            </a:r>
            <a:r>
              <a:rPr lang="ar-SA" sz="2000" dirty="0">
                <a:latin typeface="Times New Roman"/>
                <a:ea typeface="Times New Roman"/>
                <a:cs typeface="AL-Mohanad Bold"/>
              </a:rPr>
              <a:t>مبالغ النفقات اللازمة لإنجاز أنشطة وبرامج الوزارات والمصالح والوحدات الحكومية</a:t>
            </a:r>
            <a:endParaRPr lang="en-US" sz="2400" dirty="0">
              <a:latin typeface="Times New Roman"/>
              <a:ea typeface="Times New Roman"/>
              <a:cs typeface="AL-Mohanad Bold"/>
            </a:endParaRPr>
          </a:p>
          <a:p>
            <a:pPr algn="justLow" rtl="1">
              <a:spcAft>
                <a:spcPts val="0"/>
              </a:spcAft>
            </a:pPr>
            <a:r>
              <a:rPr lang="ar-SA" sz="2000" dirty="0">
                <a:latin typeface="Times New Roman"/>
                <a:ea typeface="Times New Roman"/>
                <a:cs typeface="AL-Mohanad Bold"/>
              </a:rPr>
              <a:t>                                  </a:t>
            </a:r>
            <a:r>
              <a:rPr lang="ar-SA" sz="2000" dirty="0" smtClean="0">
                <a:latin typeface="Times New Roman"/>
                <a:ea typeface="Times New Roman"/>
                <a:cs typeface="AL-Mohanad Bold"/>
              </a:rPr>
              <a:t>       </a:t>
            </a:r>
            <a:r>
              <a:rPr lang="ar-SA" sz="2000" dirty="0">
                <a:latin typeface="Times New Roman"/>
                <a:ea typeface="Times New Roman"/>
                <a:cs typeface="AL-Mohanad Bold"/>
              </a:rPr>
              <a:t>التي يتم صرفها بموجب شيكات مسحوبة. </a:t>
            </a:r>
            <a:endParaRPr lang="en-US" sz="2400" dirty="0">
              <a:latin typeface="Times New Roman"/>
              <a:ea typeface="Times New Roman"/>
              <a:cs typeface="AL-Mohanad Bold"/>
            </a:endParaRPr>
          </a:p>
          <a:p>
            <a:pPr algn="justLow" rtl="1">
              <a:spcAft>
                <a:spcPts val="0"/>
              </a:spcAft>
            </a:pPr>
            <a:r>
              <a:rPr lang="ar-SA" sz="2000" dirty="0">
                <a:latin typeface="Times New Roman"/>
                <a:ea typeface="Times New Roman"/>
                <a:cs typeface="AL-Mohanad Bold"/>
              </a:rPr>
              <a:t>                                    </a:t>
            </a:r>
            <a:r>
              <a:rPr lang="ar-SA" sz="2000" dirty="0" smtClean="0">
                <a:latin typeface="Times New Roman"/>
                <a:ea typeface="Times New Roman"/>
                <a:cs typeface="AL-Mohanad Bold"/>
              </a:rPr>
              <a:t>  </a:t>
            </a:r>
            <a:r>
              <a:rPr lang="ar-SA" sz="2000" dirty="0">
                <a:latin typeface="Times New Roman"/>
                <a:ea typeface="Times New Roman"/>
                <a:cs typeface="AL-Mohanad Bold"/>
              </a:rPr>
              <a:t>4- المبالغ التي يصل عنها إشعار من وزارة المالية بما يفيد فتح الاعتماد المستندي.</a:t>
            </a:r>
            <a:endParaRPr lang="en-US" sz="2400" dirty="0">
              <a:latin typeface="Times New Roman"/>
              <a:ea typeface="Times New Roman"/>
              <a:cs typeface="AL-Mohanad Bold"/>
            </a:endParaRPr>
          </a:p>
          <a:p>
            <a:pPr algn="justLow" rtl="1">
              <a:spcAft>
                <a:spcPts val="0"/>
              </a:spcAft>
              <a:tabLst>
                <a:tab pos="2119630" algn="l"/>
              </a:tabLst>
            </a:pPr>
            <a:r>
              <a:rPr lang="ar-SA" sz="2000" dirty="0">
                <a:latin typeface="Times New Roman"/>
                <a:ea typeface="Times New Roman"/>
                <a:cs typeface="AL-Mohanad Bold"/>
              </a:rPr>
              <a:t>                                                             </a:t>
            </a:r>
            <a:endParaRPr lang="en-US" sz="2400" dirty="0">
              <a:latin typeface="Times New Roman"/>
              <a:ea typeface="Times New Roman"/>
              <a:cs typeface="AL-Mohanad Bold"/>
            </a:endParaRPr>
          </a:p>
          <a:p>
            <a:pPr algn="justLow" rtl="1">
              <a:spcAft>
                <a:spcPts val="0"/>
              </a:spcAft>
              <a:tabLst>
                <a:tab pos="2119630" algn="l"/>
              </a:tabLst>
            </a:pPr>
            <a:r>
              <a:rPr lang="ar-SA" sz="2000" dirty="0">
                <a:latin typeface="Times New Roman"/>
                <a:ea typeface="Times New Roman"/>
                <a:cs typeface="AL-Mohanad Bold"/>
              </a:rPr>
              <a:t>يجهل هذا الحساب </a:t>
            </a:r>
            <a:r>
              <a:rPr lang="ar-SA" sz="2000" u="sng" dirty="0">
                <a:latin typeface="Times New Roman"/>
                <a:ea typeface="Times New Roman"/>
                <a:cs typeface="AL-Mohanad Bold"/>
              </a:rPr>
              <a:t>مديناً</a:t>
            </a:r>
            <a:r>
              <a:rPr lang="ar-SA" sz="2000" dirty="0">
                <a:latin typeface="Times New Roman"/>
                <a:ea typeface="Times New Roman"/>
                <a:cs typeface="AL-Mohanad Bold"/>
              </a:rPr>
              <a:t> بالمبالغ المودعة </a:t>
            </a:r>
            <a:r>
              <a:rPr lang="ar-SA" sz="2000" u="sng" dirty="0">
                <a:latin typeface="Times New Roman"/>
                <a:ea typeface="Times New Roman"/>
                <a:cs typeface="AL-Mohanad Bold"/>
              </a:rPr>
              <a:t>ودائناً</a:t>
            </a:r>
            <a:r>
              <a:rPr lang="ar-SA" sz="2000" dirty="0">
                <a:latin typeface="Times New Roman"/>
                <a:ea typeface="Times New Roman"/>
                <a:cs typeface="AL-Mohanad Bold"/>
              </a:rPr>
              <a:t> بالمبالغ المسحوبة.</a:t>
            </a:r>
            <a:endParaRPr lang="en-US" sz="2400" dirty="0">
              <a:latin typeface="Times New Roman"/>
              <a:ea typeface="Times New Roman"/>
              <a:cs typeface="AL-Mohanad Bold"/>
            </a:endParaRPr>
          </a:p>
          <a:p>
            <a:pPr algn="justLow" rtl="1">
              <a:spcAft>
                <a:spcPts val="0"/>
              </a:spcAft>
              <a:tabLst>
                <a:tab pos="2119630" algn="l"/>
              </a:tabLst>
            </a:pPr>
            <a:r>
              <a:rPr lang="ar-SA" sz="2000" dirty="0">
                <a:latin typeface="Times New Roman"/>
                <a:ea typeface="Times New Roman"/>
                <a:cs typeface="AL-Mohanad Bold"/>
              </a:rPr>
              <a:t> </a:t>
            </a:r>
            <a:endParaRPr lang="en-US" sz="2400" dirty="0">
              <a:latin typeface="Times New Roman"/>
              <a:ea typeface="Times New Roman"/>
              <a:cs typeface="AL-Mohanad Bold"/>
            </a:endParaRPr>
          </a:p>
          <a:p>
            <a:pPr marL="0" indent="0" algn="r" rtl="1">
              <a:buNone/>
            </a:pPr>
            <a:endParaRPr lang="en-US" sz="2000" b="1" u="sng" dirty="0">
              <a:solidFill>
                <a:schemeClr val="accent2">
                  <a:lumMod val="50000"/>
                </a:schemeClr>
              </a:solidFill>
            </a:endParaRPr>
          </a:p>
          <a:p>
            <a:pPr marL="0" indent="0" algn="r" rtl="1">
              <a:buNone/>
            </a:pPr>
            <a:endParaRPr lang="en-US" sz="2000" b="1" u="sng" dirty="0">
              <a:solidFill>
                <a:schemeClr val="accent2">
                  <a:lumMod val="50000"/>
                </a:schemeClr>
              </a:solidFill>
            </a:endParaRPr>
          </a:p>
        </p:txBody>
      </p:sp>
    </p:spTree>
    <p:extLst>
      <p:ext uri="{BB962C8B-B14F-4D97-AF65-F5344CB8AC3E}">
        <p14:creationId xmlns:p14="http://schemas.microsoft.com/office/powerpoint/2010/main" val="155008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ar-SA" b="1" u="sng" dirty="0">
                <a:solidFill>
                  <a:srgbClr val="C0504D">
                    <a:lumMod val="75000"/>
                  </a:srgbClr>
                </a:solidFill>
                <a:latin typeface="Times New Roman"/>
                <a:ea typeface="Times New Roman"/>
                <a:cs typeface="AL-Mohanad Bold"/>
              </a:rPr>
              <a:t>(2/ب) الحسابات الجارية: </a:t>
            </a:r>
            <a:endParaRPr lang="en-US" dirty="0"/>
          </a:p>
        </p:txBody>
      </p:sp>
      <p:sp>
        <p:nvSpPr>
          <p:cNvPr id="3" name="Content Placeholder 2"/>
          <p:cNvSpPr>
            <a:spLocks noGrp="1"/>
          </p:cNvSpPr>
          <p:nvPr>
            <p:ph idx="1"/>
          </p:nvPr>
        </p:nvSpPr>
        <p:spPr>
          <a:xfrm>
            <a:off x="152400" y="1066800"/>
            <a:ext cx="8534400" cy="5486400"/>
          </a:xfrm>
        </p:spPr>
        <p:txBody>
          <a:bodyPr>
            <a:normAutofit fontScale="77500" lnSpcReduction="20000"/>
          </a:bodyPr>
          <a:lstStyle/>
          <a:p>
            <a:pPr algn="justLow" rtl="1">
              <a:spcAft>
                <a:spcPts val="0"/>
              </a:spcAft>
              <a:tabLst>
                <a:tab pos="2119630" algn="l"/>
              </a:tabLst>
            </a:pPr>
            <a:r>
              <a:rPr lang="ar-SA" sz="2000" b="1" u="sng" dirty="0">
                <a:solidFill>
                  <a:schemeClr val="accent2">
                    <a:lumMod val="50000"/>
                  </a:schemeClr>
                </a:solidFill>
                <a:latin typeface="Times New Roman"/>
                <a:ea typeface="Times New Roman"/>
                <a:cs typeface="AL-Mohanad Bold"/>
              </a:rPr>
              <a:t>(2/ب/2) حساب جاري البنك</a:t>
            </a:r>
            <a:r>
              <a:rPr lang="ar-SA" sz="2000" u="sng" dirty="0">
                <a:solidFill>
                  <a:schemeClr val="accent2">
                    <a:lumMod val="50000"/>
                  </a:schemeClr>
                </a:solidFill>
                <a:latin typeface="Times New Roman"/>
                <a:ea typeface="Times New Roman"/>
                <a:cs typeface="AL-Mohanad Bold"/>
              </a:rPr>
              <a:t>: </a:t>
            </a:r>
            <a:endParaRPr lang="en-US" sz="2400" u="sng" dirty="0">
              <a:solidFill>
                <a:schemeClr val="accent2">
                  <a:lumMod val="50000"/>
                </a:schemeClr>
              </a:solidFill>
              <a:latin typeface="Times New Roman"/>
              <a:ea typeface="Times New Roman"/>
              <a:cs typeface="AL-Mohanad Bold"/>
            </a:endParaRPr>
          </a:p>
          <a:p>
            <a:pPr marL="0" indent="0" algn="justLow" rtl="1">
              <a:spcAft>
                <a:spcPts val="0"/>
              </a:spcAft>
              <a:buNone/>
              <a:tabLst>
                <a:tab pos="2119630" algn="l"/>
              </a:tabLst>
            </a:pPr>
            <a:r>
              <a:rPr lang="ar-SA" sz="2000" dirty="0">
                <a:latin typeface="Times New Roman"/>
                <a:ea typeface="Times New Roman"/>
                <a:cs typeface="AL-Mohanad Bold"/>
              </a:rPr>
              <a:t>يمثل هذا الحساب المبالغ التالية:    </a:t>
            </a:r>
            <a:endParaRPr lang="ar-SA" sz="2000" dirty="0" smtClean="0">
              <a:latin typeface="Times New Roman"/>
              <a:ea typeface="Times New Roman"/>
              <a:cs typeface="AL-Mohanad Bold"/>
            </a:endParaRPr>
          </a:p>
          <a:p>
            <a:pPr marL="0" indent="0" algn="justLow" rtl="1">
              <a:spcAft>
                <a:spcPts val="0"/>
              </a:spcAft>
              <a:buNone/>
              <a:tabLst>
                <a:tab pos="2119630" algn="l"/>
              </a:tabLst>
            </a:pPr>
            <a:r>
              <a:rPr lang="ar-SA" sz="2000" dirty="0" smtClean="0">
                <a:latin typeface="Times New Roman"/>
                <a:ea typeface="Times New Roman"/>
                <a:cs typeface="AL-Mohanad Bold"/>
              </a:rPr>
              <a:t> </a:t>
            </a:r>
            <a:r>
              <a:rPr lang="ar-SA" sz="2000" dirty="0">
                <a:latin typeface="Times New Roman"/>
                <a:ea typeface="Times New Roman"/>
                <a:cs typeface="AL-Mohanad Bold"/>
              </a:rPr>
              <a:t>1- المبالغ التي تم إيداعها بمعرفة الوزارات والمصالح والوحدات الحكومية في</a:t>
            </a:r>
            <a:endParaRPr lang="en-US" sz="2400" dirty="0">
              <a:latin typeface="Times New Roman"/>
              <a:ea typeface="Times New Roman"/>
              <a:cs typeface="AL-Mohanad Bold"/>
            </a:endParaRPr>
          </a:p>
          <a:p>
            <a:pPr marL="0" indent="0" algn="justLow" rtl="1">
              <a:spcAft>
                <a:spcPts val="0"/>
              </a:spcAft>
              <a:buNone/>
              <a:tabLst>
                <a:tab pos="2119630" algn="l"/>
              </a:tabLst>
            </a:pPr>
            <a:r>
              <a:rPr lang="ar-SA" sz="2000" dirty="0" smtClean="0">
                <a:latin typeface="Times New Roman"/>
                <a:ea typeface="Times New Roman"/>
                <a:cs typeface="AL-Mohanad Bold"/>
              </a:rPr>
              <a:t>الحسابات </a:t>
            </a:r>
            <a:r>
              <a:rPr lang="ar-SA" sz="2000" dirty="0">
                <a:latin typeface="Times New Roman"/>
                <a:ea typeface="Times New Roman"/>
                <a:cs typeface="AL-Mohanad Bold"/>
              </a:rPr>
              <a:t>المفتوحة لها في البنوك الوطنية</a:t>
            </a:r>
            <a:r>
              <a:rPr lang="ar-SA" sz="2000" dirty="0" smtClean="0">
                <a:latin typeface="Times New Roman"/>
                <a:ea typeface="Times New Roman"/>
                <a:cs typeface="AL-Mohanad Bold"/>
              </a:rPr>
              <a:t>.</a:t>
            </a:r>
            <a:endParaRPr lang="ar-SA" sz="2400" dirty="0">
              <a:latin typeface="Times New Roman"/>
              <a:ea typeface="Times New Roman"/>
              <a:cs typeface="AL-Mohanad Bold"/>
            </a:endParaRPr>
          </a:p>
          <a:p>
            <a:pPr marL="0" indent="0" algn="justLow" rtl="1">
              <a:spcAft>
                <a:spcPts val="0"/>
              </a:spcAft>
              <a:buNone/>
              <a:tabLst>
                <a:tab pos="2119630" algn="l"/>
              </a:tabLst>
            </a:pPr>
            <a:r>
              <a:rPr lang="ar-SA" sz="2000" dirty="0" smtClean="0">
                <a:latin typeface="Times New Roman"/>
                <a:ea typeface="Times New Roman"/>
                <a:cs typeface="AL-Mohanad Bold"/>
              </a:rPr>
              <a:t>2- </a:t>
            </a:r>
            <a:r>
              <a:rPr lang="ar-SA" sz="2000" dirty="0">
                <a:latin typeface="Times New Roman"/>
                <a:ea typeface="Times New Roman"/>
                <a:cs typeface="AL-Mohanad Bold"/>
              </a:rPr>
              <a:t>المبالغ التي تسحبها الوزارات والمصالح والوحدات الحكومية من حساباتها </a:t>
            </a:r>
            <a:r>
              <a:rPr lang="ar-SA" sz="2000" dirty="0" smtClean="0">
                <a:latin typeface="Times New Roman"/>
                <a:ea typeface="Times New Roman"/>
                <a:cs typeface="AL-Mohanad Bold"/>
              </a:rPr>
              <a:t>الجارية</a:t>
            </a:r>
            <a:r>
              <a:rPr lang="ar-SA" sz="2400" dirty="0" smtClean="0">
                <a:latin typeface="Times New Roman"/>
                <a:ea typeface="Times New Roman"/>
                <a:cs typeface="AL-Mohanad Bold"/>
              </a:rPr>
              <a:t> </a:t>
            </a:r>
            <a:r>
              <a:rPr lang="ar-SA" sz="2000" dirty="0" smtClean="0">
                <a:latin typeface="Times New Roman"/>
                <a:ea typeface="Times New Roman"/>
                <a:cs typeface="AL-Mohanad Bold"/>
              </a:rPr>
              <a:t>في </a:t>
            </a:r>
            <a:r>
              <a:rPr lang="ar-SA" sz="2000" dirty="0">
                <a:latin typeface="Times New Roman"/>
                <a:ea typeface="Times New Roman"/>
                <a:cs typeface="AL-Mohanad Bold"/>
              </a:rPr>
              <a:t>البنوك بموجب شيكات.	 </a:t>
            </a:r>
            <a:endParaRPr lang="en-US" sz="2400" dirty="0">
              <a:latin typeface="Times New Roman"/>
              <a:ea typeface="Times New Roman"/>
              <a:cs typeface="AL-Mohanad Bold"/>
            </a:endParaRPr>
          </a:p>
          <a:p>
            <a:pPr marL="0" indent="0" algn="r" rtl="1">
              <a:buNone/>
            </a:pPr>
            <a:r>
              <a:rPr lang="ar-SA" sz="2000" dirty="0" smtClean="0">
                <a:latin typeface="Times New Roman"/>
                <a:ea typeface="Times New Roman"/>
                <a:cs typeface="AL-Mohanad Bold"/>
              </a:rPr>
              <a:t>3- </a:t>
            </a:r>
            <a:r>
              <a:rPr lang="ar-SA" sz="2000" dirty="0">
                <a:latin typeface="Times New Roman"/>
                <a:ea typeface="Times New Roman"/>
                <a:cs typeface="AL-Mohanad Bold"/>
              </a:rPr>
              <a:t>المبالغ التي </a:t>
            </a:r>
            <a:r>
              <a:rPr lang="ar-SA" sz="2000" dirty="0" smtClean="0">
                <a:latin typeface="Times New Roman"/>
                <a:ea typeface="Times New Roman"/>
                <a:cs typeface="AL-Mohanad Bold"/>
              </a:rPr>
              <a:t>تدفعها </a:t>
            </a:r>
            <a:r>
              <a:rPr lang="ar-SA" sz="2000" dirty="0">
                <a:latin typeface="Times New Roman"/>
                <a:ea typeface="Times New Roman"/>
                <a:cs typeface="AL-Mohanad Bold"/>
              </a:rPr>
              <a:t>البنوك نيابة عن الوزارات والمصالح والوحدات </a:t>
            </a:r>
            <a:r>
              <a:rPr lang="ar-SA" sz="2000" dirty="0" smtClean="0">
                <a:latin typeface="Times New Roman"/>
                <a:ea typeface="Times New Roman"/>
                <a:cs typeface="AL-Mohanad Bold"/>
              </a:rPr>
              <a:t>الحكومية</a:t>
            </a:r>
          </a:p>
          <a:p>
            <a:pPr algn="justLow" rtl="1">
              <a:spcAft>
                <a:spcPts val="0"/>
              </a:spcAft>
              <a:tabLst>
                <a:tab pos="1789430" algn="l"/>
              </a:tabLst>
            </a:pPr>
            <a:r>
              <a:rPr lang="ar-SA" sz="2000" b="1" u="sng" dirty="0">
                <a:solidFill>
                  <a:schemeClr val="accent2">
                    <a:lumMod val="50000"/>
                  </a:schemeClr>
                </a:solidFill>
                <a:latin typeface="Times New Roman"/>
                <a:ea typeface="Times New Roman"/>
                <a:cs typeface="AL-Mohanad Bold"/>
              </a:rPr>
              <a:t>(2/ب/3) حساب جاري مؤسسة النقد:  </a:t>
            </a:r>
            <a:endParaRPr lang="en-US" sz="2400" u="sng" dirty="0">
              <a:solidFill>
                <a:schemeClr val="accent2">
                  <a:lumMod val="50000"/>
                </a:schemeClr>
              </a:solidFill>
              <a:latin typeface="Times New Roman"/>
              <a:ea typeface="Times New Roman"/>
              <a:cs typeface="AL-Mohanad Bold"/>
            </a:endParaRPr>
          </a:p>
          <a:p>
            <a:pPr algn="justLow" rtl="1">
              <a:spcAft>
                <a:spcPts val="0"/>
              </a:spcAft>
              <a:tabLst>
                <a:tab pos="2272030" algn="l"/>
              </a:tabLst>
            </a:pPr>
            <a:r>
              <a:rPr lang="ar-SA" sz="2000" dirty="0">
                <a:latin typeface="Times New Roman"/>
                <a:ea typeface="Times New Roman"/>
                <a:cs typeface="AL-Mohanad Bold"/>
              </a:rPr>
              <a:t>يمثل هذا الحساب:    1- المبالغ التي يتم سحبها بموجب أمر دفع على وزارة المالية لغرض فتح حساب بقيمة الشيك.</a:t>
            </a:r>
            <a:endParaRPr lang="en-US" sz="2400" dirty="0">
              <a:latin typeface="Times New Roman"/>
              <a:ea typeface="Times New Roman"/>
              <a:cs typeface="AL-Mohanad Bold"/>
            </a:endParaRPr>
          </a:p>
          <a:p>
            <a:pPr algn="justLow" rtl="1">
              <a:spcAft>
                <a:spcPts val="0"/>
              </a:spcAft>
              <a:tabLst>
                <a:tab pos="1205230" algn="l"/>
              </a:tabLst>
            </a:pPr>
            <a:r>
              <a:rPr lang="ar-SA" sz="2000" dirty="0">
                <a:latin typeface="Times New Roman"/>
                <a:ea typeface="Times New Roman"/>
                <a:cs typeface="AL-Mohanad Bold"/>
              </a:rPr>
              <a:t>                        2- المبالغ التي قامت مؤسسة النقد العربي السعودي بصرفها من رصيد الحساب المختص بموجب</a:t>
            </a:r>
            <a:endParaRPr lang="en-US" sz="2400" dirty="0">
              <a:latin typeface="Times New Roman"/>
              <a:ea typeface="Times New Roman"/>
              <a:cs typeface="AL-Mohanad Bold"/>
            </a:endParaRPr>
          </a:p>
          <a:p>
            <a:pPr algn="justLow" rtl="1">
              <a:spcAft>
                <a:spcPts val="0"/>
              </a:spcAft>
              <a:tabLst>
                <a:tab pos="1205230" algn="l"/>
              </a:tabLst>
            </a:pPr>
            <a:r>
              <a:rPr lang="ar-SA" sz="2000" dirty="0">
                <a:latin typeface="Times New Roman"/>
                <a:ea typeface="Times New Roman"/>
                <a:cs typeface="AL-Mohanad Bold"/>
              </a:rPr>
              <a:t>                            الشيكات المسحوبة عليها.</a:t>
            </a:r>
            <a:endParaRPr lang="en-US" sz="2400" dirty="0">
              <a:latin typeface="Times New Roman"/>
              <a:ea typeface="Times New Roman"/>
              <a:cs typeface="AL-Mohanad Bold"/>
            </a:endParaRPr>
          </a:p>
          <a:p>
            <a:pPr algn="justLow" rtl="1">
              <a:spcAft>
                <a:spcPts val="0"/>
              </a:spcAft>
              <a:tabLst>
                <a:tab pos="1205230" algn="l"/>
              </a:tabLst>
            </a:pPr>
            <a:r>
              <a:rPr lang="ar-SA" sz="2000" dirty="0">
                <a:latin typeface="Times New Roman"/>
                <a:ea typeface="Times New Roman"/>
                <a:cs typeface="AL-Mohanad Bold"/>
              </a:rPr>
              <a:t> </a:t>
            </a:r>
            <a:endParaRPr lang="en-US" sz="2400" dirty="0">
              <a:latin typeface="Times New Roman"/>
              <a:ea typeface="Times New Roman"/>
              <a:cs typeface="AL-Mohanad Bold"/>
            </a:endParaRPr>
          </a:p>
          <a:p>
            <a:pPr algn="justLow" rtl="1">
              <a:spcAft>
                <a:spcPts val="0"/>
              </a:spcAft>
              <a:tabLst>
                <a:tab pos="1205230" algn="l"/>
              </a:tabLst>
            </a:pPr>
            <a:r>
              <a:rPr lang="ar-SA" sz="2000" dirty="0">
                <a:latin typeface="Times New Roman"/>
                <a:ea typeface="Times New Roman"/>
                <a:cs typeface="AL-Mohanad Bold"/>
              </a:rPr>
              <a:t>يجعل هذا الحساب مديناً بقيمة الشيك الوزاري ودائناً بالمبالغ المصروفة من الحساب بموجب شيك</a:t>
            </a:r>
            <a:r>
              <a:rPr lang="ar-SA" sz="2000" dirty="0" smtClean="0">
                <a:latin typeface="Times New Roman"/>
                <a:ea typeface="Times New Roman"/>
                <a:cs typeface="AL-Mohanad Bold"/>
              </a:rPr>
              <a:t>.</a:t>
            </a:r>
            <a:endParaRPr lang="en-US" sz="2400" dirty="0">
              <a:latin typeface="Times New Roman"/>
              <a:ea typeface="Times New Roman"/>
              <a:cs typeface="AL-Mohanad Bold"/>
            </a:endParaRPr>
          </a:p>
          <a:p>
            <a:pPr algn="justLow" rtl="1">
              <a:spcAft>
                <a:spcPts val="0"/>
              </a:spcAft>
              <a:tabLst>
                <a:tab pos="1205230" algn="l"/>
              </a:tabLst>
            </a:pPr>
            <a:r>
              <a:rPr lang="ar-SA" sz="2000" b="1" u="sng" dirty="0">
                <a:solidFill>
                  <a:schemeClr val="accent2">
                    <a:lumMod val="50000"/>
                  </a:schemeClr>
                </a:solidFill>
                <a:latin typeface="Times New Roman"/>
                <a:ea typeface="Times New Roman"/>
                <a:cs typeface="AL-Mohanad Bold"/>
              </a:rPr>
              <a:t>(2/ب/4) حساب تسوية المستحقات العامة:</a:t>
            </a:r>
            <a:endParaRPr lang="en-US" sz="2400" u="sng" dirty="0">
              <a:solidFill>
                <a:schemeClr val="accent2">
                  <a:lumMod val="50000"/>
                </a:schemeClr>
              </a:solidFill>
              <a:latin typeface="Times New Roman"/>
              <a:ea typeface="Times New Roman"/>
              <a:cs typeface="AL-Mohanad Bold"/>
            </a:endParaRPr>
          </a:p>
          <a:p>
            <a:pPr algn="justLow" rtl="1">
              <a:spcAft>
                <a:spcPts val="0"/>
              </a:spcAft>
              <a:buFont typeface="Wingdings" panose="05000000000000000000" pitchFamily="2" charset="2"/>
              <a:buChar char="Ø"/>
              <a:tabLst>
                <a:tab pos="1205230" algn="l"/>
              </a:tabLst>
            </a:pPr>
            <a:r>
              <a:rPr lang="ar-SA" sz="2000" dirty="0">
                <a:latin typeface="Times New Roman"/>
                <a:ea typeface="Times New Roman"/>
                <a:cs typeface="AL-Mohanad Bold"/>
              </a:rPr>
              <a:t> يمثل هذا الحساب المبالغ مقابل الخدمات التي تؤديها بعض المصالح الحكومية بحيث يكون المستفيد منها وزارة أو مصلحة حكومة أخرى ( مثل المكالمات الهاتفية ) لكنها لا تدفع نقداً.</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205230" algn="l"/>
              </a:tabLst>
            </a:pPr>
            <a:r>
              <a:rPr lang="ar-SA" sz="2400" dirty="0">
                <a:latin typeface="Times New Roman"/>
                <a:ea typeface="Times New Roman"/>
                <a:cs typeface="AL-Mohanad Bold"/>
              </a:rPr>
              <a:t>في هذه الحالة تتم تسوية المبالغ المستحقة عن طريق القيد بالحساب المختص ( حساب تسوية المستحقات العامة) بحيث يجعل </a:t>
            </a:r>
            <a:r>
              <a:rPr lang="ar-SA" sz="2400" u="sng" dirty="0">
                <a:latin typeface="Times New Roman"/>
                <a:ea typeface="Times New Roman"/>
                <a:cs typeface="AL-Mohanad Bold"/>
              </a:rPr>
              <a:t>دائناً</a:t>
            </a:r>
            <a:r>
              <a:rPr lang="ar-SA" sz="2400" dirty="0">
                <a:latin typeface="Times New Roman"/>
                <a:ea typeface="Times New Roman"/>
                <a:cs typeface="AL-Mohanad Bold"/>
              </a:rPr>
              <a:t> في الجهات الحكومية المستفيدة من الخدمة مقابل الخصم على بنود المصروفات ويجعل </a:t>
            </a:r>
            <a:r>
              <a:rPr lang="ar-SA" sz="2400" u="sng" dirty="0">
                <a:latin typeface="Times New Roman"/>
                <a:ea typeface="Times New Roman"/>
                <a:cs typeface="AL-Mohanad Bold"/>
              </a:rPr>
              <a:t>مديناً</a:t>
            </a:r>
            <a:r>
              <a:rPr lang="ar-SA" sz="2400" dirty="0">
                <a:latin typeface="Times New Roman"/>
                <a:ea typeface="Times New Roman"/>
                <a:cs typeface="AL-Mohanad Bold"/>
              </a:rPr>
              <a:t> في الجهات الحكومية المقدمة للخدمة مقابل إضافة لحساب الإيرادات المختص. </a:t>
            </a:r>
            <a:endParaRPr lang="en-US" sz="2800" dirty="0">
              <a:latin typeface="Times New Roman"/>
              <a:ea typeface="Times New Roman"/>
              <a:cs typeface="AL-Mohanad Bold"/>
            </a:endParaRPr>
          </a:p>
          <a:p>
            <a:pPr algn="justLow" rtl="1">
              <a:spcAft>
                <a:spcPts val="0"/>
              </a:spcAft>
              <a:buFont typeface="Wingdings" panose="05000000000000000000" pitchFamily="2" charset="2"/>
              <a:buChar char="Ø"/>
              <a:tabLst>
                <a:tab pos="1205230" algn="l"/>
              </a:tabLst>
            </a:pPr>
            <a:endParaRPr lang="en-US" sz="2800" dirty="0">
              <a:latin typeface="Times New Roman"/>
              <a:ea typeface="Times New Roman"/>
              <a:cs typeface="AL-Mohanad Bold"/>
            </a:endParaRPr>
          </a:p>
          <a:p>
            <a:pPr algn="justLow" rtl="1">
              <a:spcAft>
                <a:spcPts val="0"/>
              </a:spcAft>
              <a:buFont typeface="Wingdings" panose="05000000000000000000" pitchFamily="2" charset="2"/>
              <a:buChar char="Ø"/>
              <a:tabLst>
                <a:tab pos="1205230" algn="l"/>
              </a:tabLst>
            </a:pPr>
            <a:r>
              <a:rPr lang="ar-SA" sz="2400" dirty="0">
                <a:latin typeface="Times New Roman"/>
                <a:ea typeface="Times New Roman"/>
                <a:cs typeface="AL-Mohanad Bold"/>
              </a:rPr>
              <a:t>يستخدم هذا الحساب ايضاً لغرض التسويات القديمة بين الوزارات والمصالح الحكومية</a:t>
            </a:r>
            <a:r>
              <a:rPr lang="ar-SA" sz="2400" dirty="0" smtClean="0">
                <a:latin typeface="Times New Roman"/>
                <a:ea typeface="Times New Roman"/>
                <a:cs typeface="AL-Mohanad Bold"/>
              </a:rPr>
              <a:t>.</a:t>
            </a:r>
            <a:endParaRPr lang="en-US" sz="2800" dirty="0">
              <a:latin typeface="Times New Roman"/>
              <a:ea typeface="Times New Roman"/>
              <a:cs typeface="AL-Mohanad Bold"/>
            </a:endParaRPr>
          </a:p>
        </p:txBody>
      </p:sp>
    </p:spTree>
    <p:extLst>
      <p:ext uri="{BB962C8B-B14F-4D97-AF65-F5344CB8AC3E}">
        <p14:creationId xmlns:p14="http://schemas.microsoft.com/office/powerpoint/2010/main" val="1048464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4000" b="1" u="sng" dirty="0">
                <a:solidFill>
                  <a:srgbClr val="C0504D">
                    <a:lumMod val="75000"/>
                  </a:srgbClr>
                </a:solidFill>
                <a:latin typeface="Times New Roman"/>
                <a:ea typeface="Times New Roman"/>
                <a:cs typeface="AL-Mohanad Bold"/>
              </a:rPr>
              <a:t>(2/ب) الحسابات الجارية:</a:t>
            </a:r>
            <a:endParaRPr lang="en-US" dirty="0"/>
          </a:p>
        </p:txBody>
      </p:sp>
      <p:sp>
        <p:nvSpPr>
          <p:cNvPr id="3" name="Content Placeholder 2"/>
          <p:cNvSpPr>
            <a:spLocks noGrp="1"/>
          </p:cNvSpPr>
          <p:nvPr>
            <p:ph idx="1"/>
          </p:nvPr>
        </p:nvSpPr>
        <p:spPr>
          <a:xfrm>
            <a:off x="152400" y="1219200"/>
            <a:ext cx="8534400" cy="5410200"/>
          </a:xfrm>
        </p:spPr>
        <p:txBody>
          <a:bodyPr>
            <a:normAutofit fontScale="85000" lnSpcReduction="10000"/>
          </a:bodyPr>
          <a:lstStyle/>
          <a:p>
            <a:pPr algn="justLow" rtl="1">
              <a:spcAft>
                <a:spcPts val="0"/>
              </a:spcAft>
              <a:tabLst>
                <a:tab pos="1205230" algn="l"/>
              </a:tabLst>
            </a:pPr>
            <a:r>
              <a:rPr lang="ar-SA" sz="2000" b="1" u="sng" dirty="0">
                <a:solidFill>
                  <a:schemeClr val="accent2">
                    <a:lumMod val="50000"/>
                  </a:schemeClr>
                </a:solidFill>
                <a:latin typeface="Times New Roman"/>
                <a:ea typeface="Times New Roman"/>
                <a:cs typeface="AL-Mohanad Bold"/>
              </a:rPr>
              <a:t>(2/ب/5) حساب المطلوبات: </a:t>
            </a:r>
            <a:endParaRPr lang="en-US" sz="2400" b="1" u="sng" dirty="0">
              <a:solidFill>
                <a:schemeClr val="accent2">
                  <a:lumMod val="50000"/>
                </a:schemeClr>
              </a:solidFill>
              <a:latin typeface="Times New Roman"/>
              <a:ea typeface="Times New Roman"/>
              <a:cs typeface="AL-Mohanad Bold"/>
            </a:endParaRPr>
          </a:p>
          <a:p>
            <a:pPr algn="justLow" rtl="1">
              <a:spcAft>
                <a:spcPts val="0"/>
              </a:spcAft>
              <a:buFont typeface="Wingdings" panose="05000000000000000000" pitchFamily="2" charset="2"/>
              <a:buChar char="Ø"/>
              <a:tabLst>
                <a:tab pos="1205230" algn="l"/>
              </a:tabLst>
            </a:pPr>
            <a:r>
              <a:rPr lang="ar-SA" sz="2000" dirty="0">
                <a:latin typeface="Times New Roman"/>
                <a:ea typeface="Times New Roman"/>
                <a:cs typeface="AL-Mohanad Bold"/>
              </a:rPr>
              <a:t>يتم تسجيل المطلوبات في هذا الحساب وهي عبارة عن إيرادات استحقت للوزارة أو المصلحة الحكومية من الغير ولكنها لم تحصل بعد لأي سبب من الأسباب. ويتم إنشاء هذه الحسابات حتى لا يتم تضخيم إيراد سنة مالية بمبالغ لم تحصل بعد. ويجب أن يتم تدوير أرصدة حساب المطلوبات من سنة لأخرى بحيث يمكن اعتبار المطلوبات إيرادات في السنة التي تم تحصيلها فيها. </a:t>
            </a:r>
            <a:endParaRPr lang="en-US" sz="2400" dirty="0">
              <a:latin typeface="Times New Roman"/>
              <a:ea typeface="Times New Roman"/>
              <a:cs typeface="AL-Mohanad Bold"/>
            </a:endParaRPr>
          </a:p>
          <a:p>
            <a:pPr marL="0" indent="0" algn="justLow" rtl="1">
              <a:spcAft>
                <a:spcPts val="0"/>
              </a:spcAft>
              <a:buNone/>
              <a:tabLst>
                <a:tab pos="1205230" algn="l"/>
              </a:tabLst>
            </a:pPr>
            <a:endParaRPr lang="en-US" sz="2400" dirty="0" smtClean="0">
              <a:latin typeface="Times New Roman"/>
              <a:ea typeface="Times New Roman"/>
              <a:cs typeface="AL-Mohanad Bold"/>
            </a:endParaRPr>
          </a:p>
          <a:p>
            <a:pPr algn="justLow" rtl="1">
              <a:spcAft>
                <a:spcPts val="0"/>
              </a:spcAft>
              <a:buFont typeface="Wingdings" panose="05000000000000000000" pitchFamily="2" charset="2"/>
              <a:buChar char="Ø"/>
              <a:tabLst>
                <a:tab pos="1205230" algn="l"/>
              </a:tabLst>
            </a:pPr>
            <a:r>
              <a:rPr lang="ar-SA" sz="2000" dirty="0" smtClean="0">
                <a:latin typeface="Times New Roman"/>
                <a:ea typeface="Times New Roman"/>
                <a:cs typeface="AL-Mohanad Bold"/>
              </a:rPr>
              <a:t>ويجعل </a:t>
            </a:r>
            <a:r>
              <a:rPr lang="ar-SA" sz="2000" dirty="0">
                <a:latin typeface="Times New Roman"/>
                <a:ea typeface="Times New Roman"/>
                <a:cs typeface="AL-Mohanad Bold"/>
              </a:rPr>
              <a:t>هذا الحساب </a:t>
            </a:r>
            <a:r>
              <a:rPr lang="ar-SA" sz="2000" u="sng" dirty="0">
                <a:latin typeface="Times New Roman"/>
                <a:ea typeface="Times New Roman"/>
                <a:cs typeface="AL-Mohanad Bold"/>
              </a:rPr>
              <a:t>دائناً</a:t>
            </a:r>
            <a:r>
              <a:rPr lang="ar-SA" sz="2000" dirty="0">
                <a:latin typeface="Times New Roman"/>
                <a:ea typeface="Times New Roman"/>
                <a:cs typeface="AL-Mohanad Bold"/>
              </a:rPr>
              <a:t> بالمبالغ المستحقة للحكومة على الغير </a:t>
            </a:r>
            <a:r>
              <a:rPr lang="ar-SA" sz="2000" u="sng" dirty="0">
                <a:latin typeface="Times New Roman"/>
                <a:ea typeface="Times New Roman"/>
                <a:cs typeface="AL-Mohanad Bold"/>
              </a:rPr>
              <a:t>ومديناً</a:t>
            </a:r>
            <a:r>
              <a:rPr lang="ar-SA" sz="2000" dirty="0">
                <a:latin typeface="Times New Roman"/>
                <a:ea typeface="Times New Roman"/>
                <a:cs typeface="AL-Mohanad Bold"/>
              </a:rPr>
              <a:t> بالمبالغ التي تم تحصيلها منه.ا </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205230" algn="l"/>
              </a:tabLst>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205230" algn="l"/>
              </a:tabLst>
            </a:pPr>
            <a:r>
              <a:rPr lang="ar-SA" sz="2000" dirty="0">
                <a:latin typeface="Times New Roman"/>
                <a:ea typeface="Times New Roman"/>
                <a:cs typeface="AL-Mohanad Bold"/>
              </a:rPr>
              <a:t>عند استخدام هذا الحساب يجب توسيط حساب العهد تحت التحصيل. </a:t>
            </a:r>
            <a:endParaRPr lang="en-US" sz="2400" dirty="0">
              <a:latin typeface="Times New Roman"/>
              <a:ea typeface="Times New Roman"/>
              <a:cs typeface="AL-Mohanad Bold"/>
            </a:endParaRPr>
          </a:p>
          <a:p>
            <a:pPr marL="0" indent="0" algn="justLow" rtl="1">
              <a:spcAft>
                <a:spcPts val="0"/>
              </a:spcAft>
              <a:buNone/>
              <a:tabLst>
                <a:tab pos="1205230" algn="l"/>
              </a:tabLst>
            </a:pPr>
            <a:endParaRPr lang="en-US" sz="2400" dirty="0">
              <a:latin typeface="Times New Roman"/>
              <a:ea typeface="Times New Roman"/>
              <a:cs typeface="AL-Mohanad Bold"/>
            </a:endParaRPr>
          </a:p>
          <a:p>
            <a:pPr algn="justLow" rtl="1">
              <a:spcAft>
                <a:spcPts val="0"/>
              </a:spcAft>
              <a:tabLst>
                <a:tab pos="1205230" algn="l"/>
              </a:tabLst>
            </a:pPr>
            <a:r>
              <a:rPr lang="ar-SA" sz="2000" b="1" u="sng" dirty="0">
                <a:solidFill>
                  <a:schemeClr val="accent2">
                    <a:lumMod val="50000"/>
                  </a:schemeClr>
                </a:solidFill>
                <a:latin typeface="Times New Roman"/>
                <a:ea typeface="Times New Roman"/>
                <a:cs typeface="AL-Mohanad Bold"/>
              </a:rPr>
              <a:t>(2/ب/6) حساب الصندوق :  </a:t>
            </a:r>
            <a:endParaRPr lang="en-US" sz="2400" u="sng" dirty="0">
              <a:solidFill>
                <a:schemeClr val="accent2">
                  <a:lumMod val="50000"/>
                </a:schemeClr>
              </a:solidFill>
              <a:latin typeface="Times New Roman"/>
              <a:ea typeface="Times New Roman"/>
              <a:cs typeface="AL-Mohanad Bold"/>
            </a:endParaRPr>
          </a:p>
          <a:p>
            <a:pPr algn="justLow" rtl="1">
              <a:spcAft>
                <a:spcPts val="0"/>
              </a:spcAft>
              <a:tabLst>
                <a:tab pos="1205230" algn="l"/>
              </a:tabLst>
            </a:pPr>
            <a:r>
              <a:rPr lang="ar-SA" sz="2000" dirty="0">
                <a:latin typeface="Times New Roman"/>
                <a:ea typeface="Times New Roman"/>
                <a:cs typeface="AL-Mohanad Bold"/>
              </a:rPr>
              <a:t> يمثل هذا الحساب:   1- المبالغ التي تم تحصيلها نقدا وتوريدها للصندوق الموجود في الوزارة أو مؤسسة النقد</a:t>
            </a:r>
            <a:endParaRPr lang="en-US" sz="2400" dirty="0">
              <a:latin typeface="Times New Roman"/>
              <a:ea typeface="Times New Roman"/>
              <a:cs typeface="AL-Mohanad Bold"/>
            </a:endParaRPr>
          </a:p>
          <a:p>
            <a:pPr algn="justLow" rtl="1">
              <a:spcAft>
                <a:spcPts val="0"/>
              </a:spcAft>
              <a:tabLst>
                <a:tab pos="1522730" algn="l"/>
              </a:tabLst>
            </a:pPr>
            <a:r>
              <a:rPr lang="ar-SA" sz="2000" dirty="0">
                <a:latin typeface="Times New Roman"/>
                <a:ea typeface="Times New Roman"/>
                <a:cs typeface="AL-Mohanad Bold"/>
              </a:rPr>
              <a:t>                   2- الإيرادات المحصلة وأي مقبوضات أخرى. </a:t>
            </a:r>
            <a:endParaRPr lang="en-US" sz="2400" dirty="0">
              <a:latin typeface="Times New Roman"/>
              <a:ea typeface="Times New Roman"/>
              <a:cs typeface="AL-Mohanad Bold"/>
            </a:endParaRPr>
          </a:p>
          <a:p>
            <a:pPr algn="justLow" rtl="1">
              <a:spcAft>
                <a:spcPts val="0"/>
              </a:spcAft>
              <a:tabLst>
                <a:tab pos="1357630" algn="l"/>
              </a:tabLst>
            </a:pPr>
            <a:r>
              <a:rPr lang="ar-SA" sz="2000" dirty="0">
                <a:latin typeface="Times New Roman"/>
                <a:ea typeface="Times New Roman"/>
                <a:cs typeface="AL-Mohanad Bold"/>
              </a:rPr>
              <a:t>                   3- المبالغ التي تم دفعها كمصروفات مثل الحوالات التي تصرف من صندوق الوزارة </a:t>
            </a:r>
            <a:endParaRPr lang="en-US" sz="2400" dirty="0">
              <a:latin typeface="Times New Roman"/>
              <a:ea typeface="Times New Roman"/>
              <a:cs typeface="AL-Mohanad Bold"/>
            </a:endParaRPr>
          </a:p>
          <a:p>
            <a:pPr algn="justLow" rtl="1">
              <a:spcAft>
                <a:spcPts val="0"/>
              </a:spcAft>
              <a:tabLst>
                <a:tab pos="1357630" algn="l"/>
              </a:tabLst>
            </a:pPr>
            <a:r>
              <a:rPr lang="ar-SA" sz="2000" dirty="0">
                <a:latin typeface="Times New Roman"/>
                <a:ea typeface="Times New Roman"/>
                <a:cs typeface="AL-Mohanad Bold"/>
              </a:rPr>
              <a:t>                   </a:t>
            </a:r>
            <a:r>
              <a:rPr lang="ar-SA" sz="2000" dirty="0" smtClean="0">
                <a:latin typeface="Times New Roman"/>
                <a:ea typeface="Times New Roman"/>
                <a:cs typeface="AL-Mohanad Bold"/>
              </a:rPr>
              <a:t>4- </a:t>
            </a:r>
            <a:r>
              <a:rPr lang="ar-SA" sz="2000" dirty="0">
                <a:latin typeface="Times New Roman"/>
                <a:ea typeface="Times New Roman"/>
                <a:cs typeface="AL-Mohanad Bold"/>
              </a:rPr>
              <a:t>المبالغ المودعة في مؤسسة النقد لصالح وزارة المالية </a:t>
            </a:r>
            <a:endParaRPr lang="en-US" sz="2400" dirty="0">
              <a:latin typeface="Times New Roman"/>
              <a:ea typeface="Times New Roman"/>
              <a:cs typeface="AL-Mohanad Bold"/>
            </a:endParaRPr>
          </a:p>
          <a:p>
            <a:pPr marL="0" indent="0" algn="justLow" rtl="1">
              <a:spcAft>
                <a:spcPts val="0"/>
              </a:spcAft>
              <a:buNone/>
              <a:tabLst>
                <a:tab pos="1357630" algn="l"/>
              </a:tabLst>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يجعل هذا الحساب </a:t>
            </a:r>
            <a:r>
              <a:rPr lang="ar-SA" sz="2000" u="sng" dirty="0">
                <a:latin typeface="Times New Roman"/>
                <a:ea typeface="Times New Roman"/>
                <a:cs typeface="AL-Mohanad Bold"/>
              </a:rPr>
              <a:t>مديناً</a:t>
            </a:r>
            <a:r>
              <a:rPr lang="ar-SA" sz="2000" dirty="0">
                <a:latin typeface="Times New Roman"/>
                <a:ea typeface="Times New Roman"/>
                <a:cs typeface="AL-Mohanad Bold"/>
              </a:rPr>
              <a:t> بمبالغ تمويل الصندوق والإيرادات وأي مقبوضات أخرى </a:t>
            </a:r>
            <a:r>
              <a:rPr lang="ar-SA" sz="2000" u="sng" dirty="0">
                <a:latin typeface="Times New Roman"/>
                <a:ea typeface="Times New Roman"/>
                <a:cs typeface="AL-Mohanad Bold"/>
              </a:rPr>
              <a:t>ودائناً</a:t>
            </a:r>
            <a:r>
              <a:rPr lang="ar-SA" sz="2000" dirty="0">
                <a:latin typeface="Times New Roman"/>
                <a:ea typeface="Times New Roman"/>
                <a:cs typeface="AL-Mohanad Bold"/>
              </a:rPr>
              <a:t> بالمبالغ المصروفة بموجب حوالات والمبالغ المودعة في مؤسسة النقد .</a:t>
            </a:r>
            <a:endParaRPr lang="en-US" sz="2400" dirty="0">
              <a:latin typeface="Times New Roman"/>
              <a:ea typeface="Times New Roman"/>
              <a:cs typeface="AL-Mohanad Bold"/>
            </a:endParaRPr>
          </a:p>
          <a:p>
            <a:pPr algn="justLow" rtl="1">
              <a:spcAft>
                <a:spcPts val="0"/>
              </a:spcAft>
              <a:tabLst>
                <a:tab pos="1357630" algn="l"/>
              </a:tabLst>
            </a:pPr>
            <a:endParaRPr lang="en-US" sz="2400" dirty="0">
              <a:latin typeface="Times New Roman"/>
              <a:ea typeface="Times New Roman"/>
              <a:cs typeface="AL-Mohanad Bold"/>
            </a:endParaRPr>
          </a:p>
          <a:p>
            <a:pPr marL="0" indent="0" algn="r" rtl="1">
              <a:buNone/>
            </a:pPr>
            <a:endParaRPr lang="en-US" sz="2000" dirty="0"/>
          </a:p>
        </p:txBody>
      </p:sp>
    </p:spTree>
    <p:extLst>
      <p:ext uri="{BB962C8B-B14F-4D97-AF65-F5344CB8AC3E}">
        <p14:creationId xmlns:p14="http://schemas.microsoft.com/office/powerpoint/2010/main" val="40369008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smtClean="0"/>
              <a:t/>
            </a:r>
            <a:br>
              <a:rPr lang="ar-SA" b="1" u="sng" dirty="0" smtClean="0"/>
            </a:br>
            <a:r>
              <a:rPr lang="ar-SA" b="1" u="sng" dirty="0" smtClean="0">
                <a:solidFill>
                  <a:schemeClr val="accent2">
                    <a:lumMod val="50000"/>
                  </a:schemeClr>
                </a:solidFill>
              </a:rPr>
              <a:t>(</a:t>
            </a:r>
            <a:r>
              <a:rPr lang="ar-SA" b="1" u="sng" dirty="0">
                <a:solidFill>
                  <a:schemeClr val="accent2">
                    <a:lumMod val="50000"/>
                  </a:schemeClr>
                </a:solidFill>
              </a:rPr>
              <a:t>2/جـ) الحسابات الوسيطة: </a:t>
            </a:r>
            <a:r>
              <a:rPr lang="en-US" dirty="0"/>
              <a:t/>
            </a:r>
            <a:br>
              <a:rPr lang="en-US" dirty="0"/>
            </a:br>
            <a:endParaRPr lang="en-US" dirty="0"/>
          </a:p>
        </p:txBody>
      </p:sp>
      <p:sp>
        <p:nvSpPr>
          <p:cNvPr id="3" name="Content Placeholder 2"/>
          <p:cNvSpPr>
            <a:spLocks noGrp="1"/>
          </p:cNvSpPr>
          <p:nvPr>
            <p:ph idx="1"/>
          </p:nvPr>
        </p:nvSpPr>
        <p:spPr>
          <a:xfrm>
            <a:off x="152400" y="1295400"/>
            <a:ext cx="8839200" cy="5105400"/>
          </a:xfrm>
        </p:spPr>
        <p:txBody>
          <a:bodyPr>
            <a:normAutofit fontScale="77500" lnSpcReduction="20000"/>
          </a:bodyPr>
          <a:lstStyle/>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تمثل الحسبات المركزية المتعلقة بالعمليات التي لم تستكمل بعد ومتابعة تسويتها في الدفاتر.</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smtClean="0">
                <a:latin typeface="Times New Roman"/>
                <a:ea typeface="Times New Roman"/>
                <a:cs typeface="AL-Mohanad Bold"/>
              </a:rPr>
              <a:t>وتشمل </a:t>
            </a:r>
            <a:r>
              <a:rPr lang="ar-SA" sz="2000" dirty="0">
                <a:latin typeface="Times New Roman"/>
                <a:ea typeface="Times New Roman"/>
                <a:cs typeface="AL-Mohanad Bold"/>
              </a:rPr>
              <a:t>هذه الحسابات الحسابات التالية: </a:t>
            </a:r>
            <a:endParaRPr lang="en-US" sz="2400" dirty="0">
              <a:latin typeface="Times New Roman"/>
              <a:ea typeface="Times New Roman"/>
              <a:cs typeface="AL-Mohanad Bold"/>
            </a:endParaRPr>
          </a:p>
          <a:p>
            <a:pPr marL="0" indent="0" algn="justLow" rtl="1">
              <a:spcAft>
                <a:spcPts val="0"/>
              </a:spcAft>
              <a:buNone/>
              <a:tabLst>
                <a:tab pos="1357630" algn="l"/>
              </a:tabLst>
            </a:pPr>
            <a:r>
              <a:rPr lang="ar-SA" sz="2000" b="1" dirty="0">
                <a:latin typeface="Times New Roman"/>
                <a:ea typeface="Times New Roman"/>
                <a:cs typeface="AL-Mohanad Bold"/>
              </a:rPr>
              <a:t>(</a:t>
            </a:r>
            <a:r>
              <a:rPr lang="ar-SA" sz="2000" b="1" u="sng" dirty="0">
                <a:solidFill>
                  <a:schemeClr val="accent2">
                    <a:lumMod val="50000"/>
                  </a:schemeClr>
                </a:solidFill>
                <a:latin typeface="Times New Roman"/>
                <a:ea typeface="Times New Roman"/>
                <a:cs typeface="AL-Mohanad Bold"/>
              </a:rPr>
              <a:t>2/جـ/1) حسابات أوامر الدفع:     </a:t>
            </a:r>
            <a:endParaRPr lang="en-US" sz="2400" u="sng" dirty="0">
              <a:solidFill>
                <a:schemeClr val="accent2">
                  <a:lumMod val="50000"/>
                </a:schemeClr>
              </a:solidFill>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يمثل هذا الحساب صافي قيمة أوامر اعتماد الصرف المطلوب صرفها عن طريق وزارة المالية بموجب شيكات مسحوبة على مؤسسة النقد.</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smtClean="0">
                <a:latin typeface="Times New Roman"/>
                <a:ea typeface="Times New Roman"/>
                <a:cs typeface="AL-Mohanad Bold"/>
              </a:rPr>
              <a:t>يجعل </a:t>
            </a:r>
            <a:r>
              <a:rPr lang="ar-SA" sz="2000" dirty="0">
                <a:latin typeface="Times New Roman"/>
                <a:ea typeface="Times New Roman"/>
                <a:cs typeface="AL-Mohanad Bold"/>
              </a:rPr>
              <a:t>هذا الحساب </a:t>
            </a:r>
            <a:r>
              <a:rPr lang="ar-SA" sz="2000" u="sng" dirty="0">
                <a:latin typeface="Times New Roman"/>
                <a:ea typeface="Times New Roman"/>
                <a:cs typeface="AL-Mohanad Bold"/>
              </a:rPr>
              <a:t>دائناً</a:t>
            </a:r>
            <a:r>
              <a:rPr lang="ar-SA" sz="2000" dirty="0">
                <a:latin typeface="Times New Roman"/>
                <a:ea typeface="Times New Roman"/>
                <a:cs typeface="AL-Mohanad Bold"/>
              </a:rPr>
              <a:t> بصافي قيمة أوامر اعتماد الصرف </a:t>
            </a:r>
            <a:r>
              <a:rPr lang="ar-SA" sz="2000" u="sng" dirty="0">
                <a:latin typeface="Times New Roman"/>
                <a:ea typeface="Times New Roman"/>
                <a:cs typeface="AL-Mohanad Bold"/>
              </a:rPr>
              <a:t>ومديناً</a:t>
            </a:r>
            <a:r>
              <a:rPr lang="ar-SA" sz="2000" dirty="0">
                <a:latin typeface="Times New Roman"/>
                <a:ea typeface="Times New Roman"/>
                <a:cs typeface="AL-Mohanad Bold"/>
              </a:rPr>
              <a:t> بالمبالغ التي يرد عنها تبليغ من وزارة المالية بتحويلها للصرف بموجب بشيكات مسحوبة على مؤسسة النقد.</a:t>
            </a:r>
            <a:endParaRPr lang="en-US" sz="2400" dirty="0">
              <a:latin typeface="Times New Roman"/>
              <a:ea typeface="Times New Roman"/>
              <a:cs typeface="AL-Mohanad Bold"/>
            </a:endParaRPr>
          </a:p>
          <a:p>
            <a:pPr marL="0" indent="0" algn="justLow" rtl="1">
              <a:spcAft>
                <a:spcPts val="0"/>
              </a:spcAft>
              <a:buNone/>
              <a:tabLst>
                <a:tab pos="1357630" algn="l"/>
              </a:tabLst>
            </a:pPr>
            <a:endParaRPr lang="en-US" sz="2400" dirty="0">
              <a:latin typeface="Times New Roman"/>
              <a:ea typeface="Times New Roman"/>
              <a:cs typeface="AL-Mohanad Bold"/>
            </a:endParaRPr>
          </a:p>
          <a:p>
            <a:pPr marL="0" indent="0" algn="justLow" rtl="1">
              <a:spcAft>
                <a:spcPts val="0"/>
              </a:spcAft>
              <a:buNone/>
              <a:tabLst>
                <a:tab pos="1357630" algn="l"/>
              </a:tabLst>
            </a:pPr>
            <a:r>
              <a:rPr lang="ar-SA" sz="2000" b="1" u="sng" dirty="0">
                <a:solidFill>
                  <a:schemeClr val="accent2">
                    <a:lumMod val="50000"/>
                  </a:schemeClr>
                </a:solidFill>
                <a:latin typeface="Times New Roman"/>
                <a:ea typeface="Times New Roman"/>
                <a:cs typeface="AL-Mohanad Bold"/>
              </a:rPr>
              <a:t>(2/جـ/2) حساب الشيكات: </a:t>
            </a:r>
            <a:endParaRPr lang="en-US" sz="2400" u="sng" dirty="0">
              <a:solidFill>
                <a:schemeClr val="accent2">
                  <a:lumMod val="50000"/>
                </a:schemeClr>
              </a:solidFill>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يمثل هذا الحساب صافي قيمة أوامر اعتماد الصرف المطلوب صرفها عن طريق مؤسسة النقد العربي السعودي أو أحد البنوك الوطنية بموجب شيكات مسحوبة على المؤسسة أو البنك.</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smtClean="0">
                <a:latin typeface="Times New Roman"/>
                <a:ea typeface="Times New Roman"/>
                <a:cs typeface="AL-Mohanad Bold"/>
              </a:rPr>
              <a:t>يجعل </a:t>
            </a:r>
            <a:r>
              <a:rPr lang="ar-SA" sz="2000" dirty="0">
                <a:latin typeface="Times New Roman"/>
                <a:ea typeface="Times New Roman"/>
                <a:cs typeface="AL-Mohanad Bold"/>
              </a:rPr>
              <a:t>هذا الحساب </a:t>
            </a:r>
            <a:r>
              <a:rPr lang="ar-SA" sz="2000" u="sng" dirty="0">
                <a:latin typeface="Times New Roman"/>
                <a:ea typeface="Times New Roman"/>
                <a:cs typeface="AL-Mohanad Bold"/>
              </a:rPr>
              <a:t>دائناً</a:t>
            </a:r>
            <a:r>
              <a:rPr lang="ar-SA" sz="2000" dirty="0">
                <a:latin typeface="Times New Roman"/>
                <a:ea typeface="Times New Roman"/>
                <a:cs typeface="AL-Mohanad Bold"/>
              </a:rPr>
              <a:t> بصافي قيمة أوامر اعتماد الصرف </a:t>
            </a:r>
            <a:r>
              <a:rPr lang="ar-SA" sz="2000" u="sng" dirty="0">
                <a:latin typeface="Times New Roman"/>
                <a:ea typeface="Times New Roman"/>
                <a:cs typeface="AL-Mohanad Bold"/>
              </a:rPr>
              <a:t>ومديناً</a:t>
            </a:r>
            <a:r>
              <a:rPr lang="ar-SA" sz="2000" dirty="0">
                <a:latin typeface="Times New Roman"/>
                <a:ea typeface="Times New Roman"/>
                <a:cs typeface="AL-Mohanad Bold"/>
              </a:rPr>
              <a:t> بالمبالغ المصروفة بموجب شيكات. </a:t>
            </a:r>
            <a:endParaRPr lang="en-US" sz="2400" dirty="0">
              <a:latin typeface="Times New Roman"/>
              <a:ea typeface="Times New Roman"/>
              <a:cs typeface="AL-Mohanad Bold"/>
            </a:endParaRPr>
          </a:p>
          <a:p>
            <a:pPr marL="0" indent="0" algn="justLow" rtl="1">
              <a:spcAft>
                <a:spcPts val="0"/>
              </a:spcAft>
              <a:buNone/>
              <a:tabLst>
                <a:tab pos="1357630" algn="l"/>
              </a:tabLst>
            </a:pPr>
            <a:endParaRPr lang="en-US" sz="2400" dirty="0">
              <a:latin typeface="Times New Roman"/>
              <a:ea typeface="Times New Roman"/>
              <a:cs typeface="AL-Mohanad Bold"/>
            </a:endParaRPr>
          </a:p>
          <a:p>
            <a:pPr marL="0" indent="0" algn="justLow" rtl="1">
              <a:spcAft>
                <a:spcPts val="0"/>
              </a:spcAft>
              <a:buNone/>
              <a:tabLst>
                <a:tab pos="1357630" algn="l"/>
              </a:tabLst>
            </a:pPr>
            <a:r>
              <a:rPr lang="ar-SA" sz="2000" b="1" dirty="0">
                <a:latin typeface="Times New Roman"/>
                <a:ea typeface="Times New Roman"/>
                <a:cs typeface="AL-Mohanad Bold"/>
              </a:rPr>
              <a:t>(</a:t>
            </a:r>
            <a:r>
              <a:rPr lang="ar-SA" sz="2000" b="1" u="sng" dirty="0">
                <a:solidFill>
                  <a:schemeClr val="accent2">
                    <a:lumMod val="50000"/>
                  </a:schemeClr>
                </a:solidFill>
                <a:latin typeface="Times New Roman"/>
                <a:ea typeface="Times New Roman"/>
                <a:cs typeface="AL-Mohanad Bold"/>
              </a:rPr>
              <a:t>2/جـ/3)حساب الحوالات : </a:t>
            </a:r>
            <a:endParaRPr lang="en-US" sz="2400" u="sng" dirty="0">
              <a:solidFill>
                <a:schemeClr val="accent2">
                  <a:lumMod val="50000"/>
                </a:schemeClr>
              </a:solidFill>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يمثل هذا الحساب صافي قيمة أوامر اعتماد الصرف المطلوب صرفها عن طريق صندوق الوزارة أو المصلحة أو الوحدة الحكومية بموجب حوالة مسحوبة على الصندوق.</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 </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يجعل هذا الحساب </a:t>
            </a:r>
            <a:r>
              <a:rPr lang="ar-SA" sz="2000" u="sng" dirty="0">
                <a:latin typeface="Times New Roman"/>
                <a:ea typeface="Times New Roman"/>
                <a:cs typeface="AL-Mohanad Bold"/>
              </a:rPr>
              <a:t>دائناً</a:t>
            </a:r>
            <a:r>
              <a:rPr lang="ar-SA" sz="2000" dirty="0">
                <a:latin typeface="Times New Roman"/>
                <a:ea typeface="Times New Roman"/>
                <a:cs typeface="AL-Mohanad Bold"/>
              </a:rPr>
              <a:t> بصافي قيمة أوامر اعتماد الصرف </a:t>
            </a:r>
            <a:r>
              <a:rPr lang="ar-SA" sz="2000" u="sng" dirty="0">
                <a:latin typeface="Times New Roman"/>
                <a:ea typeface="Times New Roman"/>
                <a:cs typeface="AL-Mohanad Bold"/>
              </a:rPr>
              <a:t>ومديناً</a:t>
            </a:r>
            <a:r>
              <a:rPr lang="ar-SA" sz="2000" dirty="0">
                <a:latin typeface="Times New Roman"/>
                <a:ea typeface="Times New Roman"/>
                <a:cs typeface="AL-Mohanad Bold"/>
              </a:rPr>
              <a:t> بالمبالغ المصروفة بموجب حوالات.</a:t>
            </a:r>
            <a:endParaRPr lang="en-US" sz="2400" dirty="0">
              <a:latin typeface="Times New Roman"/>
              <a:ea typeface="Times New Roman"/>
              <a:cs typeface="AL-Mohanad Bold"/>
            </a:endParaRPr>
          </a:p>
          <a:p>
            <a:pPr marL="0" indent="0" algn="justLow" rtl="1">
              <a:spcAft>
                <a:spcPts val="0"/>
              </a:spcAft>
              <a:buNone/>
              <a:tabLst>
                <a:tab pos="1357630" algn="l"/>
              </a:tabLst>
            </a:pPr>
            <a:endParaRPr lang="en-US" sz="2400" dirty="0">
              <a:latin typeface="Times New Roman"/>
              <a:ea typeface="Times New Roman"/>
              <a:cs typeface="AL-Mohanad Bold"/>
            </a:endParaRPr>
          </a:p>
          <a:p>
            <a:pPr algn="r" rtl="1"/>
            <a:endParaRPr lang="en-US" sz="2000" dirty="0"/>
          </a:p>
        </p:txBody>
      </p:sp>
    </p:spTree>
    <p:extLst>
      <p:ext uri="{BB962C8B-B14F-4D97-AF65-F5344CB8AC3E}">
        <p14:creationId xmlns:p14="http://schemas.microsoft.com/office/powerpoint/2010/main" val="21163496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chemeClr val="accent2">
                    <a:lumMod val="50000"/>
                  </a:schemeClr>
                </a:solidFill>
                <a:latin typeface="Times New Roman"/>
                <a:ea typeface="Times New Roman"/>
                <a:cs typeface="AL-Mohanad Bold"/>
              </a:rPr>
              <a:t>(3) الحسابات المركزية:</a:t>
            </a:r>
            <a:endParaRPr lang="en-US" dirty="0">
              <a:solidFill>
                <a:schemeClr val="accent2">
                  <a:lumMod val="50000"/>
                </a:schemeClr>
              </a:solidFill>
            </a:endParaRPr>
          </a:p>
        </p:txBody>
      </p:sp>
      <p:sp>
        <p:nvSpPr>
          <p:cNvPr id="3" name="Content Placeholder 2"/>
          <p:cNvSpPr>
            <a:spLocks noGrp="1"/>
          </p:cNvSpPr>
          <p:nvPr>
            <p:ph idx="1"/>
          </p:nvPr>
        </p:nvSpPr>
        <p:spPr/>
        <p:txBody>
          <a:bodyPr>
            <a:normAutofit fontScale="77500" lnSpcReduction="20000"/>
          </a:bodyPr>
          <a:lstStyle/>
          <a:p>
            <a:pPr algn="justLow" rtl="1">
              <a:spcAft>
                <a:spcPts val="0"/>
              </a:spcAft>
              <a:tabLst>
                <a:tab pos="1357630" algn="l"/>
              </a:tabLst>
            </a:pPr>
            <a:r>
              <a:rPr lang="ar-SA" sz="2000" dirty="0">
                <a:latin typeface="Times New Roman"/>
                <a:ea typeface="Times New Roman"/>
                <a:cs typeface="AL-Mohanad Bold"/>
              </a:rPr>
              <a:t>تتولي الإدارة العامة للحسابات بوزارة المالية فرصة الرقابة والأشراف على عمليات تحصيل الإيرادات وسداد النفقات وذلك عن طريق احتفاظها بمجموعة من الحسابات المركزية لمساعدتها على ذلك.</a:t>
            </a:r>
            <a:endParaRPr lang="en-US" sz="2400" dirty="0">
              <a:latin typeface="Times New Roman"/>
              <a:ea typeface="Times New Roman"/>
              <a:cs typeface="AL-Mohanad Bold"/>
            </a:endParaRPr>
          </a:p>
          <a:p>
            <a:pPr marL="0" indent="0" algn="justLow" rtl="1">
              <a:spcAft>
                <a:spcPts val="0"/>
              </a:spcAft>
              <a:buNone/>
              <a:tabLst>
                <a:tab pos="1357630" algn="l"/>
              </a:tabLst>
            </a:pPr>
            <a:endParaRPr lang="en-US" sz="2400" dirty="0">
              <a:latin typeface="Times New Roman"/>
              <a:ea typeface="Times New Roman"/>
              <a:cs typeface="AL-Mohanad Bold"/>
            </a:endParaRPr>
          </a:p>
          <a:p>
            <a:pPr algn="justLow" rtl="1">
              <a:spcAft>
                <a:spcPts val="0"/>
              </a:spcAft>
              <a:tabLst>
                <a:tab pos="1357630" algn="l"/>
              </a:tabLst>
            </a:pPr>
            <a:r>
              <a:rPr lang="ar-SA" sz="2000" b="1" u="sng" dirty="0">
                <a:solidFill>
                  <a:schemeClr val="accent2">
                    <a:lumMod val="50000"/>
                  </a:schemeClr>
                </a:solidFill>
                <a:latin typeface="Times New Roman"/>
                <a:ea typeface="Times New Roman"/>
                <a:cs typeface="AL-Mohanad Bold"/>
              </a:rPr>
              <a:t>(3/1) حساب جاري كل وزارة أو مصلحة حكومية: </a:t>
            </a:r>
            <a:endParaRPr lang="en-US" sz="2400" dirty="0">
              <a:solidFill>
                <a:schemeClr val="accent2">
                  <a:lumMod val="50000"/>
                </a:schemeClr>
              </a:solidFill>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هذا الحساب هو حساب رقابي يمثل مسحوبات وإيداعات الوزارات والمصالح الحكومية. </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يجب مطابقة هذا الحساب في نهاية كل شهر وفي نهاية كل سنة مالية مع رصيد جاري وزارة المالية لدى الجهات الحكومية.</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يجعل هذا الحساب </a:t>
            </a:r>
            <a:r>
              <a:rPr lang="ar-SA" sz="2000" u="sng" dirty="0">
                <a:latin typeface="Times New Roman"/>
                <a:ea typeface="Times New Roman"/>
                <a:cs typeface="AL-Mohanad Bold"/>
              </a:rPr>
              <a:t>مديناً</a:t>
            </a:r>
            <a:r>
              <a:rPr lang="ar-SA" sz="2000" dirty="0">
                <a:latin typeface="Times New Roman"/>
                <a:ea typeface="Times New Roman"/>
                <a:cs typeface="AL-Mohanad Bold"/>
              </a:rPr>
              <a:t> بالمبالغ المسحوبة بموجب شيكات على مؤسسة النقد أو عند فتح أو الإضافة على الاعتمادات المستندية. بينما يجعل </a:t>
            </a:r>
            <a:r>
              <a:rPr lang="ar-SA" sz="2000" u="sng" dirty="0">
                <a:latin typeface="Times New Roman"/>
                <a:ea typeface="Times New Roman"/>
                <a:cs typeface="AL-Mohanad Bold"/>
              </a:rPr>
              <a:t>دائناً</a:t>
            </a:r>
            <a:r>
              <a:rPr lang="ar-SA" sz="2000" dirty="0">
                <a:latin typeface="Times New Roman"/>
                <a:ea typeface="Times New Roman"/>
                <a:cs typeface="AL-Mohanad Bold"/>
              </a:rPr>
              <a:t> بالمبالغ التي تودع في مؤسسة النقد أو عند إلغاء أو تخصيص الاعتمادات المستندية. </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يجب أن تتطابق المبالغ المقيدة في الجانب المدين لهذا الحساب مع المبالغ المقيدة في الجانب الدائن لحساب جاري وزارة المالية لدى الجهات الحكومية. ويجب أن تكون المبالغ المقيدة في الجانب الدائن لهذا الحساب مطابقة للمبالغ المقيدة في الجهة المدينة لحساب جاري وزارة المالية لدى الجهات الحكومية.</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أي أن هذا الحساب وحساب جاري المالية لدى الجهات الحكومية صورة عكسية للآخر. </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endParaRPr lang="en-US" sz="2400" dirty="0">
              <a:latin typeface="Times New Roman"/>
              <a:ea typeface="Times New Roman"/>
              <a:cs typeface="AL-Mohanad Bold"/>
            </a:endParaRPr>
          </a:p>
          <a:p>
            <a:pPr algn="r" rtl="1">
              <a:buFont typeface="Wingdings" panose="05000000000000000000" pitchFamily="2" charset="2"/>
              <a:buChar char="Ø"/>
            </a:pPr>
            <a:endParaRPr lang="en-US" sz="2000" dirty="0"/>
          </a:p>
        </p:txBody>
      </p:sp>
    </p:spTree>
    <p:extLst>
      <p:ext uri="{BB962C8B-B14F-4D97-AF65-F5344CB8AC3E}">
        <p14:creationId xmlns:p14="http://schemas.microsoft.com/office/powerpoint/2010/main" val="4162435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C0504D">
                    <a:lumMod val="50000"/>
                  </a:srgbClr>
                </a:solidFill>
                <a:latin typeface="Times New Roman"/>
                <a:ea typeface="Times New Roman"/>
                <a:cs typeface="AL-Mohanad Bold"/>
              </a:rPr>
              <a:t>(3) الحسابات المركزية:</a:t>
            </a:r>
            <a:endParaRPr lang="en-US" dirty="0"/>
          </a:p>
        </p:txBody>
      </p:sp>
      <p:sp>
        <p:nvSpPr>
          <p:cNvPr id="3" name="Content Placeholder 2"/>
          <p:cNvSpPr>
            <a:spLocks noGrp="1"/>
          </p:cNvSpPr>
          <p:nvPr>
            <p:ph idx="1"/>
          </p:nvPr>
        </p:nvSpPr>
        <p:spPr/>
        <p:txBody>
          <a:bodyPr>
            <a:normAutofit fontScale="92500" lnSpcReduction="10000"/>
          </a:bodyPr>
          <a:lstStyle/>
          <a:p>
            <a:pPr algn="justLow" rtl="1">
              <a:spcAft>
                <a:spcPts val="0"/>
              </a:spcAft>
              <a:tabLst>
                <a:tab pos="1357630" algn="l"/>
              </a:tabLst>
            </a:pPr>
            <a:r>
              <a:rPr lang="ar-SA" sz="2000" b="1" u="sng" dirty="0">
                <a:solidFill>
                  <a:schemeClr val="accent2">
                    <a:lumMod val="50000"/>
                  </a:schemeClr>
                </a:solidFill>
                <a:latin typeface="Times New Roman"/>
                <a:ea typeface="Times New Roman"/>
                <a:cs typeface="AL-Mohanad Bold"/>
              </a:rPr>
              <a:t>(3/2) حساب جاري مؤسسة النقد: </a:t>
            </a:r>
            <a:endParaRPr lang="en-US" sz="2400" dirty="0">
              <a:solidFill>
                <a:schemeClr val="accent2">
                  <a:lumMod val="50000"/>
                </a:schemeClr>
              </a:solidFill>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هذا الحساب هو حساب وسيط يتم فيه قيد مسحوبات وإيداعات الوزارات والمصالح الحكومية لدى مؤسسة النقد.</a:t>
            </a:r>
            <a:endParaRPr lang="en-US" sz="2400" dirty="0">
              <a:latin typeface="Times New Roman"/>
              <a:ea typeface="Times New Roman"/>
              <a:cs typeface="AL-Mohanad Bold"/>
            </a:endParaRPr>
          </a:p>
          <a:p>
            <a:pPr marL="0" indent="0" algn="justLow" rtl="1">
              <a:spcAft>
                <a:spcPts val="0"/>
              </a:spcAft>
              <a:buNone/>
              <a:tabLst>
                <a:tab pos="1357630" algn="l"/>
              </a:tabLst>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ويجب أن تتم مطابقة هذا الحساب مع رصيد جاري الحكومة ( جاري المالية ) لدى مؤسسة النقد نهاية كل شهر وفي نهاية كل سنة مالية.</a:t>
            </a:r>
            <a:endParaRPr lang="en-US" sz="2400" dirty="0">
              <a:latin typeface="Times New Roman"/>
              <a:ea typeface="Times New Roman"/>
              <a:cs typeface="AL-Mohanad Bold"/>
            </a:endParaRPr>
          </a:p>
          <a:p>
            <a:pPr marL="0" indent="0" algn="justLow" rtl="1">
              <a:spcAft>
                <a:spcPts val="0"/>
              </a:spcAft>
              <a:buNone/>
              <a:tabLst>
                <a:tab pos="1357630" algn="l"/>
              </a:tabLst>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يجعل هذا الحساب </a:t>
            </a:r>
            <a:r>
              <a:rPr lang="ar-SA" sz="2000" u="sng" dirty="0">
                <a:latin typeface="Times New Roman"/>
                <a:ea typeface="Times New Roman"/>
                <a:cs typeface="AL-Mohanad Bold"/>
              </a:rPr>
              <a:t>مديناً</a:t>
            </a:r>
            <a:r>
              <a:rPr lang="ar-SA" sz="2000" dirty="0">
                <a:latin typeface="Times New Roman"/>
                <a:ea typeface="Times New Roman"/>
                <a:cs typeface="AL-Mohanad Bold"/>
              </a:rPr>
              <a:t> بالمبالغ التي تودعها الوزارات والمصالح الحكومية في مؤسسة النقد أو ما يتم إلغاؤه من الاعتمادات المستندية أو من الشيكات المحجوزة أو مبالغ قروض تمويل الخزينة أو مبالغ قروض تمويل الخزينة أو المبالغ النقدية المتوفرة في حساب جاري الحكومة لدي المؤسسة.</a:t>
            </a:r>
            <a:endParaRPr lang="en-US" sz="2400" dirty="0">
              <a:latin typeface="Times New Roman"/>
              <a:ea typeface="Times New Roman"/>
              <a:cs typeface="AL-Mohanad Bold"/>
            </a:endParaRPr>
          </a:p>
          <a:p>
            <a:pPr marL="0" indent="0" algn="justLow" rtl="1">
              <a:spcAft>
                <a:spcPts val="0"/>
              </a:spcAft>
              <a:buNone/>
              <a:tabLst>
                <a:tab pos="1357630" algn="l"/>
              </a:tabLst>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ويجعل هذا الحساب </a:t>
            </a:r>
            <a:r>
              <a:rPr lang="ar-SA" sz="2000" u="sng" dirty="0">
                <a:latin typeface="Times New Roman"/>
                <a:ea typeface="Times New Roman"/>
                <a:cs typeface="AL-Mohanad Bold"/>
              </a:rPr>
              <a:t>دائناً</a:t>
            </a:r>
            <a:r>
              <a:rPr lang="ar-SA" sz="2000" dirty="0">
                <a:latin typeface="Times New Roman"/>
                <a:ea typeface="Times New Roman"/>
                <a:cs typeface="AL-Mohanad Bold"/>
              </a:rPr>
              <a:t> بالمبالغ التي تم سحبها من مؤسسة النقد بموجب شيكات أو بقيمة الشيكات المحجوزة التي لم يتقدم أصحابها لصرف قيمتها قبل إنتهاء السنة المالية أو التي يتم حجز قيمتها في حساب الأمانات -  اعتمادات مستندية. </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endParaRPr lang="en-US" sz="2400" dirty="0">
              <a:latin typeface="Times New Roman"/>
              <a:ea typeface="Times New Roman"/>
              <a:cs typeface="AL-Mohanad Bold"/>
            </a:endParaRPr>
          </a:p>
        </p:txBody>
      </p:sp>
    </p:spTree>
    <p:extLst>
      <p:ext uri="{BB962C8B-B14F-4D97-AF65-F5344CB8AC3E}">
        <p14:creationId xmlns:p14="http://schemas.microsoft.com/office/powerpoint/2010/main" val="75783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ar-SA" b="1" u="sng" dirty="0">
                <a:solidFill>
                  <a:srgbClr val="C0504D">
                    <a:lumMod val="50000"/>
                  </a:srgbClr>
                </a:solidFill>
                <a:latin typeface="Times New Roman"/>
                <a:ea typeface="Times New Roman"/>
                <a:cs typeface="AL-Mohanad Bold"/>
              </a:rPr>
              <a:t>(3) الحسابات المركزية:</a:t>
            </a:r>
            <a:endParaRPr lang="en-US" dirty="0"/>
          </a:p>
        </p:txBody>
      </p:sp>
      <p:sp>
        <p:nvSpPr>
          <p:cNvPr id="3" name="Content Placeholder 2"/>
          <p:cNvSpPr>
            <a:spLocks noGrp="1"/>
          </p:cNvSpPr>
          <p:nvPr>
            <p:ph idx="1"/>
          </p:nvPr>
        </p:nvSpPr>
        <p:spPr>
          <a:xfrm>
            <a:off x="0" y="990600"/>
            <a:ext cx="9144000" cy="5638800"/>
          </a:xfrm>
        </p:spPr>
        <p:txBody>
          <a:bodyPr>
            <a:normAutofit fontScale="55000" lnSpcReduction="20000"/>
          </a:bodyPr>
          <a:lstStyle/>
          <a:p>
            <a:pPr marL="0" indent="0" algn="r" rtl="1">
              <a:buNone/>
            </a:pPr>
            <a:r>
              <a:rPr lang="ar-SA" sz="2000" b="1" u="sng" dirty="0">
                <a:solidFill>
                  <a:schemeClr val="accent2">
                    <a:lumMod val="50000"/>
                  </a:schemeClr>
                </a:solidFill>
                <a:latin typeface="Times New Roman"/>
                <a:ea typeface="Times New Roman"/>
                <a:cs typeface="AL-Mohanad Bold"/>
              </a:rPr>
              <a:t>(3/3</a:t>
            </a:r>
            <a:r>
              <a:rPr lang="ar-SA" sz="2900" b="1" u="sng" dirty="0">
                <a:solidFill>
                  <a:schemeClr val="accent2">
                    <a:lumMod val="50000"/>
                  </a:schemeClr>
                </a:solidFill>
                <a:latin typeface="Times New Roman"/>
                <a:ea typeface="Times New Roman"/>
                <a:cs typeface="AL-Mohanad Bold"/>
              </a:rPr>
              <a:t>) </a:t>
            </a:r>
            <a:r>
              <a:rPr lang="ar-SA" sz="2900" b="1" u="sng" dirty="0" smtClean="0">
                <a:solidFill>
                  <a:schemeClr val="accent2">
                    <a:lumMod val="50000"/>
                  </a:schemeClr>
                </a:solidFill>
                <a:latin typeface="Times New Roman"/>
                <a:ea typeface="Times New Roman"/>
                <a:cs typeface="AL-Mohanad Bold"/>
              </a:rPr>
              <a:t>حساب </a:t>
            </a:r>
            <a:r>
              <a:rPr lang="ar-SA" sz="2900" b="1" u="sng" dirty="0">
                <a:solidFill>
                  <a:schemeClr val="accent2">
                    <a:lumMod val="50000"/>
                  </a:schemeClr>
                </a:solidFill>
                <a:latin typeface="Times New Roman"/>
                <a:ea typeface="Times New Roman"/>
                <a:cs typeface="AL-Mohanad Bold"/>
              </a:rPr>
              <a:t>الاحتياطي </a:t>
            </a:r>
            <a:r>
              <a:rPr lang="ar-SA" sz="2900" b="1" u="sng" dirty="0" smtClean="0">
                <a:solidFill>
                  <a:schemeClr val="accent2">
                    <a:lumMod val="50000"/>
                  </a:schemeClr>
                </a:solidFill>
                <a:latin typeface="Times New Roman"/>
                <a:ea typeface="Times New Roman"/>
                <a:cs typeface="AL-Mohanad Bold"/>
              </a:rPr>
              <a:t>:</a:t>
            </a:r>
          </a:p>
          <a:p>
            <a:pPr algn="justLow" rtl="1">
              <a:spcAft>
                <a:spcPts val="0"/>
              </a:spcAft>
              <a:buFont typeface="Wingdings" panose="05000000000000000000" pitchFamily="2" charset="2"/>
              <a:buChar char="Ø"/>
              <a:tabLst>
                <a:tab pos="1357630" algn="l"/>
              </a:tabLst>
            </a:pPr>
            <a:r>
              <a:rPr lang="ar-SA" sz="2900" dirty="0">
                <a:latin typeface="Times New Roman"/>
                <a:ea typeface="Times New Roman"/>
                <a:cs typeface="AL-Mohanad Bold"/>
              </a:rPr>
              <a:t>يمثل هذا الحساب حقوق الدولة لدى الغير والتي من ضمنها أرصدة الدولة النقدية في مؤسسة النقد مخصوماً منها التزامات الدولة للغير.</a:t>
            </a:r>
            <a:endParaRPr lang="en-US" sz="29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endParaRPr lang="en-US" sz="29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900" dirty="0">
                <a:latin typeface="Times New Roman"/>
                <a:ea typeface="Times New Roman"/>
                <a:cs typeface="AL-Mohanad Bold"/>
              </a:rPr>
              <a:t>يتم تكوين هذا الحساب بعد الإنتهاء من قيد آخر عملية مالية في أخر يوم من الفترة المتممة للسنة المالية وذلك باعتبار المبالغ المتبقية لدى المؤسسة في حساب جاري الحكومة وفراً نقدياً يتم تحويله إلى الاحتياطي العام للدولة من قبل مؤسسة النقد. ويرسل إشعار بذلك إلى الإدارة العامة للحسابات بوزارة المالية.</a:t>
            </a:r>
            <a:endParaRPr lang="en-US" sz="29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endParaRPr lang="en-US" sz="29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900" dirty="0">
                <a:latin typeface="Times New Roman"/>
                <a:ea typeface="Times New Roman"/>
                <a:cs typeface="AL-Mohanad Bold"/>
              </a:rPr>
              <a:t>يجعل هذا الحساب </a:t>
            </a:r>
            <a:r>
              <a:rPr lang="ar-SA" sz="2900" u="sng" dirty="0">
                <a:latin typeface="Times New Roman"/>
                <a:ea typeface="Times New Roman"/>
                <a:cs typeface="AL-Mohanad Bold"/>
              </a:rPr>
              <a:t>دائناً</a:t>
            </a:r>
            <a:r>
              <a:rPr lang="ar-SA" sz="2900" dirty="0">
                <a:latin typeface="Times New Roman"/>
                <a:ea typeface="Times New Roman"/>
                <a:cs typeface="AL-Mohanad Bold"/>
              </a:rPr>
              <a:t> بالوفورات النقدية التي تضاف إلى هذا الحساب بمؤسسة النقد أو أي إضافات أخرى بموجب تعليمات تصدرها وزارة المالية إلى مؤسسة النقد بناءً على قرار مجلس الوزراء بهذا الخصوص. بينما يجعل </a:t>
            </a:r>
            <a:r>
              <a:rPr lang="ar-SA" sz="2900" u="sng" dirty="0">
                <a:latin typeface="Times New Roman"/>
                <a:ea typeface="Times New Roman"/>
                <a:cs typeface="AL-Mohanad Bold"/>
              </a:rPr>
              <a:t>مديناً</a:t>
            </a:r>
            <a:r>
              <a:rPr lang="ar-SA" sz="2900" dirty="0">
                <a:latin typeface="Times New Roman"/>
                <a:ea typeface="Times New Roman"/>
                <a:cs typeface="AL-Mohanad Bold"/>
              </a:rPr>
              <a:t> بالمبالغ التي يتم سحبها بناءً على مراسيم ملكية أو قرارات مجلس الوزراء.</a:t>
            </a:r>
            <a:endParaRPr lang="en-US" sz="2900" dirty="0">
              <a:latin typeface="Times New Roman"/>
              <a:ea typeface="Times New Roman"/>
              <a:cs typeface="AL-Mohanad Bold"/>
            </a:endParaRPr>
          </a:p>
          <a:p>
            <a:pPr marL="0" indent="0" algn="justLow" rtl="1">
              <a:spcAft>
                <a:spcPts val="0"/>
              </a:spcAft>
              <a:buNone/>
              <a:tabLst>
                <a:tab pos="1357630" algn="l"/>
              </a:tabLst>
            </a:pPr>
            <a:endParaRPr lang="en-US" sz="2900" dirty="0">
              <a:latin typeface="Times New Roman"/>
              <a:ea typeface="Times New Roman"/>
              <a:cs typeface="AL-Mohanad Bold"/>
            </a:endParaRPr>
          </a:p>
          <a:p>
            <a:pPr algn="justLow" rtl="1">
              <a:spcAft>
                <a:spcPts val="0"/>
              </a:spcAft>
              <a:tabLst>
                <a:tab pos="1357630" algn="l"/>
              </a:tabLst>
            </a:pPr>
            <a:r>
              <a:rPr lang="ar-SA" sz="2900" b="1" u="sng" dirty="0">
                <a:solidFill>
                  <a:schemeClr val="accent2">
                    <a:lumMod val="50000"/>
                  </a:schemeClr>
                </a:solidFill>
                <a:latin typeface="Times New Roman"/>
                <a:ea typeface="Times New Roman"/>
                <a:cs typeface="AL-Mohanad Bold"/>
              </a:rPr>
              <a:t>هناك نوعين من الاحتياطيات: </a:t>
            </a:r>
            <a:endParaRPr lang="en-US" sz="2900" b="1" u="sng" dirty="0">
              <a:solidFill>
                <a:schemeClr val="accent2">
                  <a:lumMod val="50000"/>
                </a:schemeClr>
              </a:solidFill>
              <a:latin typeface="Times New Roman"/>
              <a:ea typeface="Times New Roman"/>
              <a:cs typeface="AL-Mohanad Bold"/>
            </a:endParaRPr>
          </a:p>
          <a:p>
            <a:pPr algn="justLow" rtl="1">
              <a:spcAft>
                <a:spcPts val="0"/>
              </a:spcAft>
              <a:tabLst>
                <a:tab pos="1357630" algn="l"/>
              </a:tabLst>
            </a:pPr>
            <a:r>
              <a:rPr lang="ar-SA" sz="2900" b="1" u="sng" dirty="0">
                <a:solidFill>
                  <a:schemeClr val="accent2">
                    <a:lumMod val="50000"/>
                  </a:schemeClr>
                </a:solidFill>
                <a:latin typeface="Times New Roman"/>
                <a:ea typeface="Times New Roman"/>
                <a:cs typeface="AL-Mohanad Bold"/>
              </a:rPr>
              <a:t>(3/3/أ) الإحطياطي النقدي: </a:t>
            </a:r>
            <a:endParaRPr lang="en-US" sz="2900" u="sng" dirty="0">
              <a:solidFill>
                <a:schemeClr val="accent2">
                  <a:lumMod val="50000"/>
                </a:schemeClr>
              </a:solidFill>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900" dirty="0">
                <a:latin typeface="Times New Roman"/>
                <a:ea typeface="Times New Roman"/>
                <a:cs typeface="AL-Mohanad Bold"/>
              </a:rPr>
              <a:t>يمثل هذا الحساب الوفورات النقدية الموجودة لدى مؤسسة النقد في نهاية السنة. و لا تعني هذه الوافرات أن هناك زيادة في الإيرادات عن المصروفات الفعلية في تلك السنة وإنما يعني وجود زيادة في الإيداعات (المقبوضات ) عن المسحوبات (المدفوعات ) .</a:t>
            </a:r>
            <a:endParaRPr lang="en-US" sz="29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900" dirty="0" smtClean="0">
                <a:latin typeface="Times New Roman"/>
                <a:ea typeface="Times New Roman"/>
                <a:cs typeface="AL-Mohanad Bold"/>
              </a:rPr>
              <a:t>     يتم </a:t>
            </a:r>
            <a:r>
              <a:rPr lang="ar-SA" sz="2900" dirty="0">
                <a:latin typeface="Times New Roman"/>
                <a:ea typeface="Times New Roman"/>
                <a:cs typeface="AL-Mohanad Bold"/>
              </a:rPr>
              <a:t>وضع الوفورات في حساب جاري الحكومة لدى مؤسسة النقد بجعله </a:t>
            </a:r>
            <a:r>
              <a:rPr lang="ar-SA" sz="2900" u="sng" dirty="0">
                <a:latin typeface="Times New Roman"/>
                <a:ea typeface="Times New Roman"/>
                <a:cs typeface="AL-Mohanad Bold"/>
              </a:rPr>
              <a:t>مديناً</a:t>
            </a:r>
            <a:r>
              <a:rPr lang="ar-SA" sz="2900" dirty="0">
                <a:latin typeface="Times New Roman"/>
                <a:ea typeface="Times New Roman"/>
                <a:cs typeface="AL-Mohanad Bold"/>
              </a:rPr>
              <a:t> وجعل حساب الاحتياطي النقدي </a:t>
            </a:r>
            <a:r>
              <a:rPr lang="ar-SA" sz="2900" u="sng" dirty="0">
                <a:latin typeface="Times New Roman"/>
                <a:ea typeface="Times New Roman"/>
                <a:cs typeface="AL-Mohanad Bold"/>
              </a:rPr>
              <a:t>دائناً</a:t>
            </a:r>
            <a:r>
              <a:rPr lang="ar-SA" sz="2900" dirty="0">
                <a:latin typeface="Times New Roman"/>
                <a:ea typeface="Times New Roman"/>
                <a:cs typeface="AL-Mohanad Bold"/>
              </a:rPr>
              <a:t>. </a:t>
            </a:r>
            <a:endParaRPr lang="en-US" sz="2900" dirty="0">
              <a:latin typeface="Times New Roman"/>
              <a:ea typeface="Times New Roman"/>
              <a:cs typeface="AL-Mohanad Bold"/>
            </a:endParaRPr>
          </a:p>
          <a:p>
            <a:pPr marL="0" indent="0" algn="justLow" rtl="1">
              <a:spcAft>
                <a:spcPts val="0"/>
              </a:spcAft>
              <a:buNone/>
              <a:tabLst>
                <a:tab pos="1357630" algn="l"/>
              </a:tabLst>
            </a:pPr>
            <a:endParaRPr lang="ar-SA" sz="2900" b="1" dirty="0" smtClean="0">
              <a:latin typeface="Times New Roman"/>
              <a:ea typeface="Times New Roman"/>
              <a:cs typeface="AL-Mohanad Bold"/>
            </a:endParaRPr>
          </a:p>
          <a:p>
            <a:pPr marL="0" indent="0" algn="justLow" rtl="1">
              <a:spcAft>
                <a:spcPts val="0"/>
              </a:spcAft>
              <a:buNone/>
              <a:tabLst>
                <a:tab pos="1357630" algn="l"/>
              </a:tabLst>
            </a:pPr>
            <a:r>
              <a:rPr lang="ar-SA" sz="2900" b="1" dirty="0" smtClean="0">
                <a:latin typeface="Times New Roman"/>
                <a:ea typeface="Times New Roman"/>
                <a:cs typeface="AL-Mohanad Bold"/>
              </a:rPr>
              <a:t>(</a:t>
            </a:r>
            <a:r>
              <a:rPr lang="ar-SA" sz="2900" b="1" u="sng" dirty="0">
                <a:solidFill>
                  <a:schemeClr val="accent2">
                    <a:lumMod val="50000"/>
                  </a:schemeClr>
                </a:solidFill>
                <a:latin typeface="Times New Roman"/>
                <a:ea typeface="Times New Roman"/>
                <a:cs typeface="AL-Mohanad Bold"/>
              </a:rPr>
              <a:t>3/3/ب) الاحتياطي العام: </a:t>
            </a:r>
            <a:endParaRPr lang="en-US" sz="2900" u="sng" dirty="0">
              <a:solidFill>
                <a:schemeClr val="accent2">
                  <a:lumMod val="50000"/>
                </a:schemeClr>
              </a:solidFill>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900" dirty="0">
                <a:latin typeface="Times New Roman"/>
                <a:ea typeface="Times New Roman"/>
                <a:cs typeface="AL-Mohanad Bold"/>
              </a:rPr>
              <a:t>يتكون هذا الاحتياطي  من الوفورات الحقيقية لجميع السنوات المالية بعد استبعاد أي عجز يكون قد تحقق في سنة مالية أو أكثر. </a:t>
            </a:r>
            <a:endParaRPr lang="en-US" sz="29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endParaRPr lang="en-US" sz="29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900" dirty="0">
                <a:latin typeface="Times New Roman"/>
                <a:ea typeface="Times New Roman"/>
                <a:cs typeface="AL-Mohanad Bold"/>
              </a:rPr>
              <a:t>يمكن معرفة الوفر أو العجز الحقيقي في نهاية السنة المالية أي بعد احتساب الحساب الختامي العام للدولة والذي يمثل صافي حقوقها</a:t>
            </a:r>
            <a:r>
              <a:rPr lang="ar-SA" sz="2900" dirty="0" smtClean="0">
                <a:latin typeface="Times New Roman"/>
                <a:ea typeface="Times New Roman"/>
                <a:cs typeface="AL-Mohanad Bold"/>
              </a:rPr>
              <a:t>. </a:t>
            </a:r>
            <a:endParaRPr lang="en-US" sz="2900" dirty="0">
              <a:latin typeface="Times New Roman"/>
              <a:ea typeface="Times New Roman"/>
              <a:cs typeface="AL-Mohanad Bold"/>
            </a:endParaRPr>
          </a:p>
          <a:p>
            <a:pPr marL="0" indent="0" algn="justLow" rtl="1">
              <a:spcAft>
                <a:spcPts val="0"/>
              </a:spcAft>
              <a:buNone/>
              <a:tabLst>
                <a:tab pos="1357630" algn="l"/>
              </a:tabLst>
            </a:pPr>
            <a:r>
              <a:rPr lang="ar-SA" sz="2000" dirty="0" smtClean="0">
                <a:latin typeface="Times New Roman"/>
                <a:ea typeface="Times New Roman"/>
                <a:cs typeface="AL-Mohanad Bold"/>
              </a:rPr>
              <a:t> </a:t>
            </a:r>
            <a:endParaRPr lang="en-US" sz="2000" dirty="0">
              <a:solidFill>
                <a:schemeClr val="accent2">
                  <a:lumMod val="50000"/>
                </a:schemeClr>
              </a:solidFill>
            </a:endParaRPr>
          </a:p>
        </p:txBody>
      </p:sp>
    </p:spTree>
    <p:extLst>
      <p:ext uri="{BB962C8B-B14F-4D97-AF65-F5344CB8AC3E}">
        <p14:creationId xmlns:p14="http://schemas.microsoft.com/office/powerpoint/2010/main" val="577190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ar-SA" b="1" u="sng" dirty="0" smtClean="0">
                <a:solidFill>
                  <a:schemeClr val="accent2">
                    <a:lumMod val="75000"/>
                  </a:schemeClr>
                </a:solidFill>
              </a:rPr>
              <a:t>أهداف الرقابة المالية</a:t>
            </a:r>
            <a:endParaRPr lang="en-US" b="1" u="sng" dirty="0">
              <a:solidFill>
                <a:schemeClr val="accent2">
                  <a:lumMod val="75000"/>
                </a:schemeClr>
              </a:solidFill>
            </a:endParaRPr>
          </a:p>
        </p:txBody>
      </p:sp>
      <p:sp>
        <p:nvSpPr>
          <p:cNvPr id="3" name="Content Placeholder 2"/>
          <p:cNvSpPr>
            <a:spLocks noGrp="1"/>
          </p:cNvSpPr>
          <p:nvPr>
            <p:ph idx="1"/>
          </p:nvPr>
        </p:nvSpPr>
        <p:spPr>
          <a:xfrm>
            <a:off x="228600" y="990600"/>
            <a:ext cx="8686800" cy="5638800"/>
          </a:xfrm>
        </p:spPr>
        <p:txBody>
          <a:bodyPr>
            <a:normAutofit fontScale="92500" lnSpcReduction="20000"/>
          </a:bodyPr>
          <a:lstStyle/>
          <a:p>
            <a:pPr algn="justLow" rtl="1">
              <a:spcAft>
                <a:spcPts val="0"/>
              </a:spcAft>
            </a:pPr>
            <a:r>
              <a:rPr lang="ar-SA" dirty="0" smtClean="0">
                <a:effectLst/>
                <a:latin typeface="Times New Roman"/>
                <a:ea typeface="Times New Roman"/>
                <a:cs typeface="AL-Mohanad Bold"/>
              </a:rPr>
              <a:t>1- التحقق من صحة وسلامة الإجراءات والتصرفات المالية ومن أنها مطابقة للأنظمة واللوائح والتعليمات المعمول بها. </a:t>
            </a:r>
            <a:endParaRPr lang="en-US" sz="3600" dirty="0" smtClean="0">
              <a:effectLst/>
              <a:latin typeface="Times New Roman"/>
              <a:ea typeface="Times New Roman"/>
              <a:cs typeface="AL-Mohanad Bold"/>
            </a:endParaRPr>
          </a:p>
          <a:p>
            <a:pPr algn="justLow" rtl="1">
              <a:spcAft>
                <a:spcPts val="0"/>
              </a:spcAft>
            </a:pPr>
            <a:r>
              <a:rPr lang="ar-SA" dirty="0" smtClean="0">
                <a:effectLst/>
                <a:latin typeface="Times New Roman"/>
                <a:ea typeface="Times New Roman"/>
                <a:cs typeface="AL-Mohanad Bold"/>
              </a:rPr>
              <a:t>2- التحقق من دقة التقارير ومن أنها تمثل واقع الوحدة الحكومية بصورة تامة. </a:t>
            </a:r>
            <a:endParaRPr lang="en-US" sz="3600" dirty="0" smtClean="0">
              <a:effectLst/>
              <a:latin typeface="Times New Roman"/>
              <a:ea typeface="Times New Roman"/>
              <a:cs typeface="AL-Mohanad Bold"/>
            </a:endParaRPr>
          </a:p>
          <a:p>
            <a:pPr algn="justLow" rtl="1">
              <a:spcAft>
                <a:spcPts val="0"/>
              </a:spcAft>
            </a:pPr>
            <a:r>
              <a:rPr lang="ar-SA" dirty="0" smtClean="0">
                <a:effectLst/>
                <a:latin typeface="Times New Roman"/>
                <a:ea typeface="Times New Roman"/>
                <a:cs typeface="AL-Mohanad Bold"/>
              </a:rPr>
              <a:t>3- تطوير الإدارة المالية الحكومية للحكم على مدى ملاءمتها للتطورات والأحداث المستجدة. </a:t>
            </a:r>
            <a:endParaRPr lang="en-US" sz="3600" dirty="0" smtClean="0">
              <a:effectLst/>
              <a:latin typeface="Times New Roman"/>
              <a:ea typeface="Times New Roman"/>
              <a:cs typeface="AL-Mohanad Bold"/>
            </a:endParaRPr>
          </a:p>
          <a:p>
            <a:pPr algn="justLow" rtl="1">
              <a:spcAft>
                <a:spcPts val="0"/>
              </a:spcAft>
            </a:pPr>
            <a:r>
              <a:rPr lang="ar-SA" dirty="0" smtClean="0">
                <a:effectLst/>
                <a:latin typeface="Times New Roman"/>
                <a:ea typeface="Times New Roman"/>
                <a:cs typeface="AL-Mohanad Bold"/>
              </a:rPr>
              <a:t>4- التحقق من الاستخدام الفعال المناسب للأموال العامة، أي التحقق من استخدام الكفء للموارد الاقتصادية المخصصة للوحدات الحكومية.</a:t>
            </a:r>
            <a:endParaRPr lang="en-US" sz="3600" dirty="0" smtClean="0">
              <a:effectLst/>
              <a:latin typeface="Times New Roman"/>
              <a:ea typeface="Times New Roman"/>
              <a:cs typeface="AL-Mohanad Bold"/>
            </a:endParaRPr>
          </a:p>
          <a:p>
            <a:pPr algn="justLow" rtl="1">
              <a:spcAft>
                <a:spcPts val="0"/>
              </a:spcAft>
            </a:pPr>
            <a:r>
              <a:rPr lang="ar-SA" dirty="0" smtClean="0">
                <a:effectLst/>
                <a:latin typeface="Times New Roman"/>
                <a:ea typeface="Times New Roman"/>
                <a:cs typeface="AL-Mohanad Bold"/>
              </a:rPr>
              <a:t>5- التعرف على مبررات وأسباب الممارسات الغير اقتصادية ومعوقات تحقيق الأهداف.</a:t>
            </a:r>
            <a:endParaRPr lang="en-US" sz="3600" dirty="0" smtClean="0">
              <a:effectLst/>
              <a:latin typeface="Times New Roman"/>
              <a:ea typeface="Times New Roman"/>
              <a:cs typeface="AL-Mohanad Bold"/>
            </a:endParaRPr>
          </a:p>
          <a:p>
            <a:pPr algn="justLow" rtl="1">
              <a:spcAft>
                <a:spcPts val="0"/>
              </a:spcAft>
            </a:pPr>
            <a:r>
              <a:rPr lang="ar-SA" dirty="0" smtClean="0">
                <a:effectLst/>
                <a:latin typeface="Times New Roman"/>
                <a:ea typeface="Times New Roman"/>
                <a:cs typeface="AL-Mohanad Bold"/>
              </a:rPr>
              <a:t>6- توجيه الموارد العامة إلى أوجه الإنفاق المختلفة بالشكل الذي يحقق الخطة العامة للدولة.</a:t>
            </a:r>
            <a:endParaRPr lang="en-US" sz="3600" dirty="0" smtClean="0">
              <a:effectLst/>
              <a:latin typeface="Times New Roman"/>
              <a:ea typeface="Times New Roman"/>
              <a:cs typeface="AL-Mohanad Bold"/>
            </a:endParaRPr>
          </a:p>
          <a:p>
            <a:pPr algn="r" rtl="1"/>
            <a:endParaRPr lang="en-US" dirty="0"/>
          </a:p>
        </p:txBody>
      </p:sp>
    </p:spTree>
    <p:extLst>
      <p:ext uri="{BB962C8B-B14F-4D97-AF65-F5344CB8AC3E}">
        <p14:creationId xmlns:p14="http://schemas.microsoft.com/office/powerpoint/2010/main" val="12564968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C0504D">
                    <a:lumMod val="50000"/>
                  </a:srgbClr>
                </a:solidFill>
                <a:latin typeface="Times New Roman"/>
                <a:ea typeface="Times New Roman"/>
                <a:cs typeface="AL-Mohanad Bold"/>
              </a:rPr>
              <a:t>(3) الحسابات المركزية:</a:t>
            </a:r>
            <a:endParaRPr lang="en-US" dirty="0"/>
          </a:p>
        </p:txBody>
      </p:sp>
      <p:sp>
        <p:nvSpPr>
          <p:cNvPr id="3" name="Content Placeholder 2"/>
          <p:cNvSpPr>
            <a:spLocks noGrp="1"/>
          </p:cNvSpPr>
          <p:nvPr>
            <p:ph idx="1"/>
          </p:nvPr>
        </p:nvSpPr>
        <p:spPr/>
        <p:txBody>
          <a:bodyPr>
            <a:normAutofit fontScale="92500" lnSpcReduction="10000"/>
          </a:bodyPr>
          <a:lstStyle/>
          <a:p>
            <a:pPr lvl="0" algn="justLow" rtl="1">
              <a:tabLst>
                <a:tab pos="1357630" algn="l"/>
              </a:tabLst>
            </a:pPr>
            <a:r>
              <a:rPr lang="ar-SA" sz="1400" b="1" u="sng" dirty="0">
                <a:solidFill>
                  <a:srgbClr val="C0504D">
                    <a:lumMod val="50000"/>
                  </a:srgbClr>
                </a:solidFill>
                <a:latin typeface="Times New Roman"/>
                <a:ea typeface="Times New Roman"/>
                <a:cs typeface="AL-Mohanad Bold"/>
              </a:rPr>
              <a:t>(</a:t>
            </a:r>
            <a:r>
              <a:rPr lang="ar-SA" sz="2000" b="1" u="sng" dirty="0">
                <a:solidFill>
                  <a:srgbClr val="C0504D">
                    <a:lumMod val="50000"/>
                  </a:srgbClr>
                </a:solidFill>
                <a:latin typeface="Times New Roman"/>
                <a:ea typeface="Times New Roman"/>
                <a:cs typeface="AL-Mohanad Bold"/>
              </a:rPr>
              <a:t>3/4) حساب الاعتمادات المستندية: </a:t>
            </a:r>
            <a:endParaRPr lang="en-US" sz="2000" u="sng" dirty="0">
              <a:solidFill>
                <a:srgbClr val="C0504D">
                  <a:lumMod val="50000"/>
                </a:srgbClr>
              </a:solidFill>
              <a:latin typeface="Times New Roman"/>
              <a:ea typeface="Times New Roman"/>
              <a:cs typeface="AL-Mohanad Bold"/>
            </a:endParaRPr>
          </a:p>
          <a:p>
            <a:pPr marL="0" lvl="0" indent="0" algn="l" rtl="1">
              <a:buNone/>
            </a:pPr>
            <a:r>
              <a:rPr lang="ar-SA" sz="2000" dirty="0">
                <a:solidFill>
                  <a:prstClr val="black"/>
                </a:solidFill>
                <a:latin typeface="Times New Roman"/>
                <a:ea typeface="Times New Roman"/>
                <a:cs typeface="AL-Mohanad Bold"/>
              </a:rPr>
              <a:t>يقصد بالاعتمادات المستندية : الاعتمادات التي تقوم مؤسسة النقد بفتحها لدى مراسليها في الخارج </a:t>
            </a:r>
            <a:endParaRPr lang="ar-SA" sz="2000" dirty="0" smtClean="0">
              <a:solidFill>
                <a:prstClr val="black"/>
              </a:solidFill>
              <a:latin typeface="Times New Roman"/>
              <a:ea typeface="Times New Roman"/>
              <a:cs typeface="AL-Mohanad Bold"/>
            </a:endParaRPr>
          </a:p>
          <a:p>
            <a:pPr marL="0" lvl="0" indent="0" algn="r" rtl="1">
              <a:buNone/>
            </a:pPr>
            <a:r>
              <a:rPr lang="ar-SA" sz="2000" dirty="0" smtClean="0">
                <a:solidFill>
                  <a:prstClr val="black"/>
                </a:solidFill>
                <a:latin typeface="Times New Roman"/>
                <a:ea typeface="Times New Roman"/>
                <a:cs typeface="AL-Mohanad Bold"/>
              </a:rPr>
              <a:t>بناء </a:t>
            </a:r>
            <a:r>
              <a:rPr lang="ar-SA" sz="2000" dirty="0">
                <a:solidFill>
                  <a:prstClr val="black"/>
                </a:solidFill>
                <a:latin typeface="Times New Roman"/>
                <a:ea typeface="Times New Roman"/>
                <a:cs typeface="AL-Mohanad Bold"/>
              </a:rPr>
              <a:t>على تعليمات تصدر من وزارة المالية لتنفيذ أغراض </a:t>
            </a:r>
            <a:r>
              <a:rPr lang="ar-SA" sz="2000" dirty="0" smtClean="0">
                <a:solidFill>
                  <a:prstClr val="black"/>
                </a:solidFill>
                <a:latin typeface="Times New Roman"/>
                <a:ea typeface="Times New Roman"/>
                <a:cs typeface="AL-Mohanad Bold"/>
              </a:rPr>
              <a:t>محدودة</a:t>
            </a: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عند وصول مستندات طلب فتح الاعتمادات أو الإضافة إليها إلى الإدارة العامة للحسابات، يقوم الموظف المختص بتدقيق طلبات فتح الاعتماد ومن صحة العمليتين المحلية والأجنبية المثبتة بأمر الدفع ثم إبلاغ ذلك إلى مؤسسة النقد.</a:t>
            </a:r>
            <a:endParaRPr lang="en-US" sz="2400" dirty="0">
              <a:latin typeface="Times New Roman"/>
              <a:ea typeface="Times New Roman"/>
              <a:cs typeface="AL-Mohanad Bold"/>
            </a:endParaRPr>
          </a:p>
          <a:p>
            <a:pPr marL="0" indent="0" algn="justLow" rtl="1">
              <a:spcAft>
                <a:spcPts val="0"/>
              </a:spcAft>
              <a:buNone/>
              <a:tabLst>
                <a:tab pos="1357630" algn="l"/>
              </a:tabLst>
            </a:pPr>
            <a:r>
              <a:rPr lang="ar-SA" sz="2000" dirty="0">
                <a:latin typeface="Times New Roman"/>
                <a:ea typeface="Times New Roman"/>
                <a:cs typeface="AL-Mohanad Bold"/>
              </a:rPr>
              <a:t> </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عندما يرد من مؤسسة النقد ما يفيد بأنه قد تم فتح الاعتماد المستندي تقوم الإدارة المالية للحسابات بإبلاغ الجهة الحكومية المعنية بذلك.</a:t>
            </a:r>
            <a:endParaRPr lang="en-US" sz="2400" dirty="0">
              <a:latin typeface="Times New Roman"/>
              <a:ea typeface="Times New Roman"/>
              <a:cs typeface="AL-Mohanad Bold"/>
            </a:endParaRPr>
          </a:p>
          <a:p>
            <a:pPr marL="0" indent="0" algn="justLow" rtl="1">
              <a:spcAft>
                <a:spcPts val="0"/>
              </a:spcAft>
              <a:buNone/>
              <a:tabLst>
                <a:tab pos="1357630" algn="l"/>
              </a:tabLst>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يجعل حسابات الاعتمادات المستندية </a:t>
            </a:r>
            <a:r>
              <a:rPr lang="ar-SA" sz="2000" u="sng" dirty="0">
                <a:latin typeface="Times New Roman"/>
                <a:ea typeface="Times New Roman"/>
                <a:cs typeface="AL-Mohanad Bold"/>
              </a:rPr>
              <a:t>دائناً</a:t>
            </a:r>
            <a:r>
              <a:rPr lang="ar-SA" sz="2000" dirty="0">
                <a:latin typeface="Times New Roman"/>
                <a:ea typeface="Times New Roman"/>
                <a:cs typeface="AL-Mohanad Bold"/>
              </a:rPr>
              <a:t> بالمبالغ التي تم بها فتح الاعتماد المستندي بينما يجعل </a:t>
            </a:r>
            <a:r>
              <a:rPr lang="ar-SA" sz="2000" u="sng" dirty="0">
                <a:latin typeface="Times New Roman"/>
                <a:ea typeface="Times New Roman"/>
                <a:cs typeface="AL-Mohanad Bold"/>
              </a:rPr>
              <a:t>مديناً</a:t>
            </a:r>
            <a:r>
              <a:rPr lang="ar-SA" sz="2000" dirty="0">
                <a:latin typeface="Times New Roman"/>
                <a:ea typeface="Times New Roman"/>
                <a:cs typeface="AL-Mohanad Bold"/>
              </a:rPr>
              <a:t> بالمبالغ التي تم صرفها من قبل مؤسسة النقد من حساب الأمانات - مقابل الاعتمادات المستندية الذي تمسكه مؤسسة النقد كما يجعل </a:t>
            </a:r>
            <a:r>
              <a:rPr lang="ar-SA" sz="2000" u="sng" dirty="0">
                <a:latin typeface="Times New Roman"/>
                <a:ea typeface="Times New Roman"/>
                <a:cs typeface="AL-Mohanad Bold"/>
              </a:rPr>
              <a:t>مديناً</a:t>
            </a:r>
            <a:r>
              <a:rPr lang="ar-SA" sz="2000" dirty="0">
                <a:latin typeface="Times New Roman"/>
                <a:ea typeface="Times New Roman"/>
                <a:cs typeface="AL-Mohanad Bold"/>
              </a:rPr>
              <a:t> بالمبالغ الخاصة بالاعتمادات الملغية أو المخفضة مقابل إضافتها إلى حساب الأمانات - مقابل اعتمادات مستندية.</a:t>
            </a:r>
            <a:endParaRPr lang="en-US" sz="2400" dirty="0">
              <a:latin typeface="Times New Roman"/>
              <a:ea typeface="Times New Roman"/>
              <a:cs typeface="AL-Mohanad Bold"/>
            </a:endParaRPr>
          </a:p>
          <a:p>
            <a:pPr marL="0" lvl="0" indent="0" algn="r" rtl="1">
              <a:buNone/>
            </a:pPr>
            <a:endParaRPr lang="en-US" sz="2000" dirty="0"/>
          </a:p>
        </p:txBody>
      </p:sp>
    </p:spTree>
    <p:extLst>
      <p:ext uri="{BB962C8B-B14F-4D97-AF65-F5344CB8AC3E}">
        <p14:creationId xmlns:p14="http://schemas.microsoft.com/office/powerpoint/2010/main" val="1533759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C0504D">
                    <a:lumMod val="50000"/>
                  </a:srgbClr>
                </a:solidFill>
                <a:latin typeface="Times New Roman"/>
                <a:ea typeface="Times New Roman"/>
                <a:cs typeface="AL-Mohanad Bold"/>
              </a:rPr>
              <a:t>(3) الحسابات المركزية</a:t>
            </a:r>
            <a:endParaRPr lang="en-US" dirty="0"/>
          </a:p>
        </p:txBody>
      </p:sp>
      <p:sp>
        <p:nvSpPr>
          <p:cNvPr id="3" name="Content Placeholder 2"/>
          <p:cNvSpPr>
            <a:spLocks noGrp="1"/>
          </p:cNvSpPr>
          <p:nvPr>
            <p:ph idx="1"/>
          </p:nvPr>
        </p:nvSpPr>
        <p:spPr/>
        <p:txBody>
          <a:bodyPr>
            <a:normAutofit/>
          </a:bodyPr>
          <a:lstStyle/>
          <a:p>
            <a:pPr algn="justLow" rtl="1">
              <a:spcAft>
                <a:spcPts val="0"/>
              </a:spcAft>
              <a:tabLst>
                <a:tab pos="1357630" algn="l"/>
              </a:tabLst>
            </a:pPr>
            <a:r>
              <a:rPr lang="ar-SA" sz="2000" b="1" u="sng" dirty="0">
                <a:latin typeface="Times New Roman"/>
                <a:ea typeface="Times New Roman"/>
                <a:cs typeface="AL-Mohanad Bold"/>
              </a:rPr>
              <a:t>(</a:t>
            </a:r>
            <a:r>
              <a:rPr lang="ar-SA" sz="2000" b="1" u="sng" dirty="0">
                <a:solidFill>
                  <a:schemeClr val="accent2">
                    <a:lumMod val="50000"/>
                  </a:schemeClr>
                </a:solidFill>
                <a:latin typeface="Times New Roman"/>
                <a:ea typeface="Times New Roman"/>
                <a:cs typeface="AL-Mohanad Bold"/>
              </a:rPr>
              <a:t>3/5) حساب الشيكات المحجوزة: </a:t>
            </a:r>
            <a:endParaRPr lang="en-US" sz="2400" dirty="0">
              <a:solidFill>
                <a:schemeClr val="accent2">
                  <a:lumMod val="50000"/>
                </a:schemeClr>
              </a:solidFill>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يمثل هذا الحساب إجمالي مبالغ الشيكات التي لم يتقدم أصحابها لصرفها من مؤسسة النقد حتى نهاية السنة المالية.</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smtClean="0">
                <a:latin typeface="Times New Roman"/>
                <a:ea typeface="Times New Roman"/>
                <a:cs typeface="AL-Mohanad Bold"/>
              </a:rPr>
              <a:t>يجعل </a:t>
            </a:r>
            <a:r>
              <a:rPr lang="ar-SA" sz="2000" dirty="0">
                <a:latin typeface="Times New Roman"/>
                <a:ea typeface="Times New Roman"/>
                <a:cs typeface="AL-Mohanad Bold"/>
              </a:rPr>
              <a:t>هذا الحساب </a:t>
            </a:r>
            <a:r>
              <a:rPr lang="ar-SA" sz="2000" u="sng" dirty="0">
                <a:latin typeface="Times New Roman"/>
                <a:ea typeface="Times New Roman"/>
                <a:cs typeface="AL-Mohanad Bold"/>
              </a:rPr>
              <a:t>مديناً</a:t>
            </a:r>
            <a:r>
              <a:rPr lang="ar-SA" sz="2000" dirty="0">
                <a:latin typeface="Times New Roman"/>
                <a:ea typeface="Times New Roman"/>
                <a:cs typeface="AL-Mohanad Bold"/>
              </a:rPr>
              <a:t> بقيمة الشيكات التي لم تصرف حتى نهاية السنة المالية وورود إشعار من مؤسسة النقد بفتح مثل هذا الحساب في سجلاتها</a:t>
            </a:r>
            <a:r>
              <a:rPr lang="ar-SA" sz="2000" dirty="0" smtClean="0">
                <a:latin typeface="Times New Roman"/>
                <a:ea typeface="Times New Roman"/>
                <a:cs typeface="AL-Mohanad Bold"/>
              </a:rPr>
              <a:t>.</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1357630" algn="l"/>
              </a:tabLst>
            </a:pPr>
            <a:r>
              <a:rPr lang="ar-SA" sz="2000" dirty="0">
                <a:latin typeface="Times New Roman"/>
                <a:ea typeface="Times New Roman"/>
                <a:cs typeface="AL-Mohanad Bold"/>
              </a:rPr>
              <a:t>ويجعل هذا الحساب </a:t>
            </a:r>
            <a:r>
              <a:rPr lang="ar-SA" sz="2000" u="sng" dirty="0">
                <a:latin typeface="Times New Roman"/>
                <a:ea typeface="Times New Roman"/>
                <a:cs typeface="AL-Mohanad Bold"/>
              </a:rPr>
              <a:t>دائناً</a:t>
            </a:r>
            <a:r>
              <a:rPr lang="ar-SA" sz="2000" dirty="0">
                <a:latin typeface="Times New Roman"/>
                <a:ea typeface="Times New Roman"/>
                <a:cs typeface="AL-Mohanad Bold"/>
              </a:rPr>
              <a:t> بإجمالي مبالغ الشيكات التي مضى عليها ثلاثة سنوات دون صرفها وتمت إضافتها لحساب جاري الحكومة لدي مؤسسة النقد.</a:t>
            </a:r>
            <a:endParaRPr lang="en-US" sz="2400" dirty="0">
              <a:latin typeface="Times New Roman"/>
              <a:ea typeface="Times New Roman"/>
              <a:cs typeface="AL-Mohanad Bold"/>
            </a:endParaRPr>
          </a:p>
          <a:p>
            <a:pPr lvl="0" algn="r" rtl="1">
              <a:buFont typeface="Wingdings" panose="05000000000000000000" pitchFamily="2" charset="2"/>
              <a:buChar char="Ø"/>
            </a:pPr>
            <a:endParaRPr lang="en-US" sz="2000" dirty="0">
              <a:solidFill>
                <a:prstClr val="black"/>
              </a:solidFill>
            </a:endParaRPr>
          </a:p>
        </p:txBody>
      </p:sp>
    </p:spTree>
    <p:extLst>
      <p:ext uri="{BB962C8B-B14F-4D97-AF65-F5344CB8AC3E}">
        <p14:creationId xmlns:p14="http://schemas.microsoft.com/office/powerpoint/2010/main" val="1381764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ar-SA" b="1" u="sng" dirty="0">
                <a:solidFill>
                  <a:srgbClr val="C0504D">
                    <a:lumMod val="50000"/>
                  </a:srgbClr>
                </a:solidFill>
                <a:latin typeface="Times New Roman"/>
                <a:ea typeface="Times New Roman"/>
                <a:cs typeface="AL-Mohanad Bold"/>
              </a:rPr>
              <a:t>(3) الحسابات المركزية</a:t>
            </a:r>
            <a:endParaRPr lang="en-US" dirty="0"/>
          </a:p>
        </p:txBody>
      </p:sp>
      <p:sp>
        <p:nvSpPr>
          <p:cNvPr id="3" name="Content Placeholder 2"/>
          <p:cNvSpPr>
            <a:spLocks noGrp="1"/>
          </p:cNvSpPr>
          <p:nvPr>
            <p:ph idx="1"/>
          </p:nvPr>
        </p:nvSpPr>
        <p:spPr>
          <a:xfrm>
            <a:off x="76200" y="1143000"/>
            <a:ext cx="8991600" cy="5562600"/>
          </a:xfrm>
        </p:spPr>
        <p:txBody>
          <a:bodyPr>
            <a:noAutofit/>
          </a:bodyPr>
          <a:lstStyle/>
          <a:p>
            <a:pPr algn="justLow" rtl="1">
              <a:spcAft>
                <a:spcPts val="0"/>
              </a:spcAft>
              <a:tabLst>
                <a:tab pos="1357630" algn="l"/>
              </a:tabLst>
            </a:pPr>
            <a:r>
              <a:rPr lang="ar-SA" sz="2000" b="1" u="sng" dirty="0">
                <a:solidFill>
                  <a:schemeClr val="accent2">
                    <a:lumMod val="50000"/>
                  </a:schemeClr>
                </a:solidFill>
                <a:latin typeface="Times New Roman"/>
                <a:ea typeface="Times New Roman"/>
                <a:cs typeface="AL-Mohanad Bold"/>
              </a:rPr>
              <a:t>(3/6) حساب قروض تمويل الميزانية: </a:t>
            </a:r>
            <a:endParaRPr lang="en-US" sz="2000" dirty="0">
              <a:solidFill>
                <a:schemeClr val="accent2">
                  <a:lumMod val="50000"/>
                </a:schemeClr>
              </a:solidFill>
              <a:latin typeface="Times New Roman"/>
              <a:ea typeface="Times New Roman"/>
              <a:cs typeface="AL-Mohanad Bold"/>
            </a:endParaRPr>
          </a:p>
          <a:p>
            <a:pPr algn="justLow" rtl="1">
              <a:spcAft>
                <a:spcPts val="0"/>
              </a:spcAft>
              <a:tabLst>
                <a:tab pos="1357630" algn="l"/>
              </a:tabLst>
            </a:pPr>
            <a:r>
              <a:rPr lang="ar-SA" sz="2000" dirty="0">
                <a:latin typeface="Times New Roman"/>
                <a:ea typeface="Times New Roman"/>
                <a:cs typeface="AL-Mohanad Bold"/>
              </a:rPr>
              <a:t>يمثل هذا الحساب المبالغ التي تقوم مؤسسة النقد العربي السعودي بتحصيلها نيابةً عن الحكومة وفقاً للاتفاقيات التي تبرم لذلك. و تقوم المؤسسة بإصدار إشعار إيداع قيمة القروض لحساب جاري الحكومة لديها كما تزود الإدارة العامة للحسابات بتلك الإشعارات.</a:t>
            </a:r>
            <a:endParaRPr lang="en-US" sz="2000" dirty="0">
              <a:latin typeface="Times New Roman"/>
              <a:ea typeface="Times New Roman"/>
              <a:cs typeface="AL-Mohanad Bold"/>
            </a:endParaRPr>
          </a:p>
          <a:p>
            <a:pPr marL="0" indent="0" algn="justLow" rtl="1">
              <a:spcAft>
                <a:spcPts val="0"/>
              </a:spcAft>
              <a:buNone/>
              <a:tabLst>
                <a:tab pos="1357630" algn="l"/>
              </a:tabLst>
            </a:pPr>
            <a:endParaRPr lang="en-US" sz="2000" dirty="0">
              <a:latin typeface="Times New Roman"/>
              <a:ea typeface="Times New Roman"/>
              <a:cs typeface="AL-Mohanad Bold"/>
            </a:endParaRPr>
          </a:p>
          <a:p>
            <a:pPr algn="justLow" rtl="1">
              <a:spcAft>
                <a:spcPts val="0"/>
              </a:spcAft>
              <a:tabLst>
                <a:tab pos="1357630" algn="l"/>
              </a:tabLst>
            </a:pPr>
            <a:r>
              <a:rPr lang="ar-SA" sz="2000" dirty="0">
                <a:latin typeface="Times New Roman"/>
                <a:ea typeface="Times New Roman"/>
                <a:cs typeface="AL-Mohanad Bold"/>
              </a:rPr>
              <a:t>يجعل هذا الحساب </a:t>
            </a:r>
            <a:r>
              <a:rPr lang="ar-SA" sz="2000" u="sng" dirty="0">
                <a:latin typeface="Times New Roman"/>
                <a:ea typeface="Times New Roman"/>
                <a:cs typeface="AL-Mohanad Bold"/>
              </a:rPr>
              <a:t>دائناً</a:t>
            </a:r>
            <a:r>
              <a:rPr lang="ar-SA" sz="2000" dirty="0">
                <a:latin typeface="Times New Roman"/>
                <a:ea typeface="Times New Roman"/>
                <a:cs typeface="AL-Mohanad Bold"/>
              </a:rPr>
              <a:t> بمبالغ القروض التي يرد عنها إشعار من المؤسسة بتحصيلها وبالمقابل يجعل حساب جاري المؤسسة مديناً بنفس المبلغ. ويجعل هذا الحساب </a:t>
            </a:r>
            <a:r>
              <a:rPr lang="ar-SA" sz="2000" u="sng" dirty="0">
                <a:latin typeface="Times New Roman"/>
                <a:ea typeface="Times New Roman"/>
                <a:cs typeface="AL-Mohanad Bold"/>
              </a:rPr>
              <a:t>مديناً</a:t>
            </a:r>
            <a:r>
              <a:rPr lang="ar-SA" sz="2000" dirty="0">
                <a:latin typeface="Times New Roman"/>
                <a:ea typeface="Times New Roman"/>
                <a:cs typeface="AL-Mohanad Bold"/>
              </a:rPr>
              <a:t> بمبلغ القسط الذي صدر عنه شيك باسم المقرض كما يجعل حساب جاري المؤسسة دائناً بنفس المبلغ.</a:t>
            </a:r>
            <a:endParaRPr lang="en-US" sz="2000" dirty="0">
              <a:latin typeface="Times New Roman"/>
              <a:ea typeface="Times New Roman"/>
              <a:cs typeface="AL-Mohanad Bold"/>
            </a:endParaRPr>
          </a:p>
          <a:p>
            <a:pPr marL="0" indent="0" algn="justLow" rtl="1">
              <a:spcAft>
                <a:spcPts val="0"/>
              </a:spcAft>
              <a:buNone/>
              <a:tabLst>
                <a:tab pos="1357630" algn="l"/>
              </a:tabLst>
            </a:pPr>
            <a:endParaRPr lang="en-US" sz="2000" dirty="0">
              <a:latin typeface="Times New Roman"/>
              <a:ea typeface="Times New Roman"/>
              <a:cs typeface="AL-Mohanad Bold"/>
            </a:endParaRPr>
          </a:p>
          <a:p>
            <a:pPr algn="justLow" rtl="1">
              <a:spcAft>
                <a:spcPts val="0"/>
              </a:spcAft>
              <a:tabLst>
                <a:tab pos="1357630" algn="l"/>
              </a:tabLst>
            </a:pPr>
            <a:r>
              <a:rPr lang="ar-SA" sz="2000" dirty="0">
                <a:latin typeface="Times New Roman"/>
                <a:ea typeface="Times New Roman"/>
                <a:cs typeface="AL-Mohanad Bold"/>
              </a:rPr>
              <a:t>تقوم الإدارة المالية للحسابات بإشعار إدارة المصروفات العامة بوزارة المالية قبل تاريخ استحقاق القسط أو المنح بوقت كافي لاتخاذ إجراءات الصرف اللازمة لصرفهما خصماً على حساب المصروفات. ويتم ذلك عن طريق أمر دفع يصدر عنه شيك باسم المقرض مسحوباً على مؤسسة النقد.</a:t>
            </a:r>
            <a:endParaRPr lang="en-US" sz="2000" dirty="0">
              <a:latin typeface="Times New Roman"/>
              <a:ea typeface="Times New Roman"/>
              <a:cs typeface="AL-Mohanad Bold"/>
            </a:endParaRPr>
          </a:p>
          <a:p>
            <a:pPr algn="justLow" rtl="1">
              <a:spcAft>
                <a:spcPts val="0"/>
              </a:spcAft>
              <a:tabLst>
                <a:tab pos="1357630" algn="l"/>
              </a:tabLst>
            </a:pPr>
            <a:r>
              <a:rPr lang="ar-SA" sz="2000" dirty="0">
                <a:latin typeface="Times New Roman"/>
                <a:ea typeface="Times New Roman"/>
                <a:cs typeface="AL-Mohanad Bold"/>
              </a:rPr>
              <a:t>                                من حـ/ المصروفات </a:t>
            </a:r>
            <a:endParaRPr lang="en-US" sz="2000" dirty="0">
              <a:latin typeface="Times New Roman"/>
              <a:ea typeface="Times New Roman"/>
              <a:cs typeface="AL-Mohanad Bold"/>
            </a:endParaRPr>
          </a:p>
          <a:p>
            <a:pPr algn="justLow" rtl="1">
              <a:spcAft>
                <a:spcPts val="0"/>
              </a:spcAft>
              <a:tabLst>
                <a:tab pos="1357630" algn="l"/>
              </a:tabLst>
            </a:pPr>
            <a:r>
              <a:rPr lang="ar-SA" sz="2000" dirty="0">
                <a:latin typeface="Times New Roman"/>
                <a:ea typeface="Times New Roman"/>
                <a:cs typeface="AL-Mohanad Bold"/>
              </a:rPr>
              <a:t>                                    إلى حـ/أ أوامر الدفع </a:t>
            </a:r>
            <a:endParaRPr lang="en-US" sz="2000" dirty="0">
              <a:latin typeface="Times New Roman"/>
              <a:ea typeface="Times New Roman"/>
              <a:cs typeface="AL-Mohanad Bold"/>
            </a:endParaRPr>
          </a:p>
          <a:p>
            <a:pPr marL="0" indent="0" algn="justLow" rtl="1">
              <a:spcAft>
                <a:spcPts val="0"/>
              </a:spcAft>
              <a:buNone/>
              <a:tabLst>
                <a:tab pos="1357630" algn="l"/>
              </a:tabLst>
            </a:pPr>
            <a:endParaRPr lang="en-US" sz="2000" dirty="0">
              <a:latin typeface="Times New Roman"/>
              <a:ea typeface="Times New Roman"/>
              <a:cs typeface="AL-Mohanad Bold"/>
            </a:endParaRPr>
          </a:p>
          <a:p>
            <a:pPr marL="0" indent="0" algn="justLow" rtl="1">
              <a:spcAft>
                <a:spcPts val="0"/>
              </a:spcAft>
              <a:buNone/>
              <a:tabLst>
                <a:tab pos="1357630" algn="l"/>
              </a:tabLst>
            </a:pPr>
            <a:r>
              <a:rPr lang="ar-SA" sz="2000" b="1" dirty="0" smtClean="0">
                <a:latin typeface="Times New Roman"/>
                <a:ea typeface="Times New Roman"/>
                <a:cs typeface="AL-Mohanad Bold"/>
              </a:rPr>
              <a:t> </a:t>
            </a:r>
            <a:endParaRPr lang="en-US" sz="2000" dirty="0"/>
          </a:p>
        </p:txBody>
      </p:sp>
    </p:spTree>
    <p:extLst>
      <p:ext uri="{BB962C8B-B14F-4D97-AF65-F5344CB8AC3E}">
        <p14:creationId xmlns:p14="http://schemas.microsoft.com/office/powerpoint/2010/main" val="13972269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C0504D">
                    <a:lumMod val="50000"/>
                  </a:srgbClr>
                </a:solidFill>
                <a:latin typeface="Times New Roman"/>
                <a:ea typeface="Times New Roman"/>
                <a:cs typeface="AL-Mohanad Bold"/>
              </a:rPr>
              <a:t>(3) الحسابات المركزية</a:t>
            </a:r>
            <a:endParaRPr lang="en-US" dirty="0"/>
          </a:p>
        </p:txBody>
      </p:sp>
      <p:sp>
        <p:nvSpPr>
          <p:cNvPr id="3" name="Content Placeholder 2"/>
          <p:cNvSpPr>
            <a:spLocks noGrp="1"/>
          </p:cNvSpPr>
          <p:nvPr>
            <p:ph idx="1"/>
          </p:nvPr>
        </p:nvSpPr>
        <p:spPr/>
        <p:txBody>
          <a:bodyPr/>
          <a:lstStyle/>
          <a:p>
            <a:pPr lvl="0" algn="justLow" rtl="1">
              <a:tabLst>
                <a:tab pos="1357630" algn="l"/>
              </a:tabLst>
            </a:pPr>
            <a:r>
              <a:rPr lang="ar-SA" sz="2000" u="sng" dirty="0">
                <a:solidFill>
                  <a:prstClr val="black"/>
                </a:solidFill>
                <a:latin typeface="Times New Roman"/>
                <a:ea typeface="Times New Roman"/>
                <a:cs typeface="AL-Mohanad Bold"/>
              </a:rPr>
              <a:t>وعند ورود بيان بالشيك</a:t>
            </a:r>
            <a:r>
              <a:rPr lang="ar-SA" sz="2000" dirty="0">
                <a:solidFill>
                  <a:prstClr val="black"/>
                </a:solidFill>
                <a:latin typeface="Times New Roman"/>
                <a:ea typeface="Times New Roman"/>
                <a:cs typeface="AL-Mohanad Bold"/>
              </a:rPr>
              <a:t> المسحوب من وزارة المالية </a:t>
            </a:r>
            <a:endParaRPr lang="en-US" sz="2000" dirty="0">
              <a:solidFill>
                <a:prstClr val="black"/>
              </a:solidFill>
              <a:latin typeface="Times New Roman"/>
              <a:ea typeface="Times New Roman"/>
              <a:cs typeface="AL-Mohanad Bold"/>
            </a:endParaRPr>
          </a:p>
          <a:p>
            <a:pPr lvl="0" algn="justLow" rtl="1">
              <a:tabLst>
                <a:tab pos="1357630" algn="l"/>
              </a:tabLst>
            </a:pPr>
            <a:r>
              <a:rPr lang="ar-SA" sz="2000" dirty="0">
                <a:solidFill>
                  <a:prstClr val="black"/>
                </a:solidFill>
                <a:latin typeface="Times New Roman"/>
                <a:ea typeface="Times New Roman"/>
                <a:cs typeface="AL-Mohanad Bold"/>
              </a:rPr>
              <a:t>                                من حـ/أوامر الدفع </a:t>
            </a:r>
            <a:endParaRPr lang="en-US" sz="2000" dirty="0">
              <a:solidFill>
                <a:prstClr val="black"/>
              </a:solidFill>
              <a:latin typeface="Times New Roman"/>
              <a:ea typeface="Times New Roman"/>
              <a:cs typeface="AL-Mohanad Bold"/>
            </a:endParaRPr>
          </a:p>
          <a:p>
            <a:pPr lvl="0" algn="justLow" rtl="1">
              <a:tabLst>
                <a:tab pos="1357630" algn="l"/>
              </a:tabLst>
            </a:pPr>
            <a:r>
              <a:rPr lang="ar-SA" sz="2000" dirty="0">
                <a:solidFill>
                  <a:prstClr val="black"/>
                </a:solidFill>
                <a:latin typeface="Times New Roman"/>
                <a:ea typeface="Times New Roman"/>
                <a:cs typeface="AL-Mohanad Bold"/>
              </a:rPr>
              <a:t>                                          إلى حـ/ جاري وزارة المالية </a:t>
            </a:r>
            <a:endParaRPr lang="en-US" sz="2000" dirty="0">
              <a:solidFill>
                <a:prstClr val="black"/>
              </a:solidFill>
              <a:latin typeface="Times New Roman"/>
              <a:ea typeface="Times New Roman"/>
              <a:cs typeface="AL-Mohanad Bold"/>
            </a:endParaRPr>
          </a:p>
          <a:p>
            <a:pPr lvl="0" algn="justLow" rtl="1">
              <a:tabLst>
                <a:tab pos="1357630" algn="l"/>
              </a:tabLst>
            </a:pPr>
            <a:r>
              <a:rPr lang="ar-SA" sz="2000" dirty="0">
                <a:solidFill>
                  <a:prstClr val="black"/>
                </a:solidFill>
                <a:latin typeface="Times New Roman"/>
                <a:ea typeface="Times New Roman"/>
                <a:cs typeface="AL-Mohanad Bold"/>
              </a:rPr>
              <a:t> </a:t>
            </a:r>
            <a:endParaRPr lang="en-US" sz="2000" dirty="0">
              <a:solidFill>
                <a:prstClr val="black"/>
              </a:solidFill>
              <a:latin typeface="Times New Roman"/>
              <a:ea typeface="Times New Roman"/>
              <a:cs typeface="AL-Mohanad Bold"/>
            </a:endParaRPr>
          </a:p>
          <a:p>
            <a:pPr lvl="0" algn="justLow" rtl="1">
              <a:tabLst>
                <a:tab pos="1357630" algn="l"/>
              </a:tabLst>
            </a:pPr>
            <a:r>
              <a:rPr lang="ar-SA" sz="2000" u="sng" dirty="0">
                <a:solidFill>
                  <a:prstClr val="black"/>
                </a:solidFill>
                <a:latin typeface="Times New Roman"/>
                <a:ea typeface="Times New Roman"/>
                <a:cs typeface="AL-Mohanad Bold"/>
              </a:rPr>
              <a:t>وعند صدور الشيك</a:t>
            </a:r>
            <a:r>
              <a:rPr lang="ar-SA" sz="2000" dirty="0">
                <a:solidFill>
                  <a:prstClr val="black"/>
                </a:solidFill>
                <a:latin typeface="Times New Roman"/>
                <a:ea typeface="Times New Roman"/>
                <a:cs typeface="AL-Mohanad Bold"/>
              </a:rPr>
              <a:t> يتم إرساله إلى مؤسسة النقد وتقوم الإدارة العامة للحسابات بإجراء القيدين : </a:t>
            </a:r>
            <a:endParaRPr lang="en-US" sz="2000" dirty="0">
              <a:solidFill>
                <a:prstClr val="black"/>
              </a:solidFill>
              <a:latin typeface="Times New Roman"/>
              <a:ea typeface="Times New Roman"/>
              <a:cs typeface="AL-Mohanad Bold"/>
            </a:endParaRPr>
          </a:p>
          <a:p>
            <a:pPr lvl="0" algn="justLow" rtl="1">
              <a:tabLst>
                <a:tab pos="1357630" algn="l"/>
              </a:tabLst>
            </a:pPr>
            <a:r>
              <a:rPr lang="ar-SA" sz="2000" dirty="0">
                <a:solidFill>
                  <a:prstClr val="black"/>
                </a:solidFill>
                <a:latin typeface="Times New Roman"/>
                <a:ea typeface="Times New Roman"/>
                <a:cs typeface="AL-Mohanad Bold"/>
              </a:rPr>
              <a:t> من حـ/القروض الداخلية لتمويل الميزانية         </a:t>
            </a:r>
            <a:r>
              <a:rPr lang="ar-SA" sz="2000" dirty="0" smtClean="0">
                <a:solidFill>
                  <a:prstClr val="black"/>
                </a:solidFill>
                <a:latin typeface="Times New Roman"/>
                <a:ea typeface="Times New Roman"/>
                <a:cs typeface="AL-Mohanad Bold"/>
              </a:rPr>
              <a:t>            </a:t>
            </a:r>
            <a:r>
              <a:rPr lang="ar-SA" sz="2000" dirty="0">
                <a:solidFill>
                  <a:prstClr val="black"/>
                </a:solidFill>
                <a:latin typeface="Times New Roman"/>
                <a:ea typeface="Times New Roman"/>
                <a:cs typeface="AL-Mohanad Bold"/>
              </a:rPr>
              <a:t>من حـ/ جاري الوزارات</a:t>
            </a:r>
            <a:endParaRPr lang="en-US" sz="2000" dirty="0">
              <a:solidFill>
                <a:prstClr val="black"/>
              </a:solidFill>
              <a:latin typeface="Times New Roman"/>
              <a:ea typeface="Times New Roman"/>
              <a:cs typeface="AL-Mohanad Bold"/>
            </a:endParaRPr>
          </a:p>
          <a:p>
            <a:pPr lvl="0" algn="justLow" rtl="1">
              <a:tabLst>
                <a:tab pos="1357630" algn="l"/>
              </a:tabLst>
            </a:pPr>
            <a:r>
              <a:rPr lang="ar-SA" sz="2000" dirty="0">
                <a:solidFill>
                  <a:prstClr val="black"/>
                </a:solidFill>
                <a:latin typeface="Times New Roman"/>
                <a:ea typeface="Times New Roman"/>
                <a:cs typeface="AL-Mohanad Bold"/>
              </a:rPr>
              <a:t>           إلى حـ/ جاري مؤسسة النقد             </a:t>
            </a:r>
            <a:r>
              <a:rPr lang="ar-SA" sz="2000" dirty="0" smtClean="0">
                <a:solidFill>
                  <a:prstClr val="black"/>
                </a:solidFill>
                <a:latin typeface="Times New Roman"/>
                <a:ea typeface="Times New Roman"/>
                <a:cs typeface="AL-Mohanad Bold"/>
              </a:rPr>
              <a:t>                   </a:t>
            </a:r>
            <a:r>
              <a:rPr lang="ar-SA" sz="2000" dirty="0">
                <a:solidFill>
                  <a:prstClr val="black"/>
                </a:solidFill>
                <a:latin typeface="Times New Roman"/>
                <a:ea typeface="Times New Roman"/>
                <a:cs typeface="AL-Mohanad Bold"/>
              </a:rPr>
              <a:t>إلى حـ/ جاري مؤسسة النقد</a:t>
            </a:r>
            <a:endParaRPr lang="en-US" sz="2000" dirty="0">
              <a:solidFill>
                <a:prstClr val="black"/>
              </a:solidFill>
              <a:latin typeface="Times New Roman"/>
              <a:ea typeface="Times New Roman"/>
              <a:cs typeface="AL-Mohanad Bold"/>
            </a:endParaRPr>
          </a:p>
          <a:p>
            <a:pPr lvl="0" algn="justLow" rtl="1">
              <a:tabLst>
                <a:tab pos="1357630" algn="l"/>
              </a:tabLst>
            </a:pPr>
            <a:r>
              <a:rPr lang="ar-SA" sz="2000" dirty="0">
                <a:solidFill>
                  <a:prstClr val="black"/>
                </a:solidFill>
                <a:latin typeface="Times New Roman"/>
                <a:ea typeface="Times New Roman"/>
                <a:cs typeface="AL-Mohanad Bold"/>
              </a:rPr>
              <a:t> </a:t>
            </a:r>
            <a:endParaRPr lang="en-US" sz="2000" dirty="0">
              <a:solidFill>
                <a:prstClr val="black"/>
              </a:solidFill>
              <a:latin typeface="Times New Roman"/>
              <a:ea typeface="Times New Roman"/>
              <a:cs typeface="AL-Mohanad Bold"/>
            </a:endParaRPr>
          </a:p>
          <a:p>
            <a:pPr marL="0" lvl="0" indent="0" algn="ctr">
              <a:buNone/>
            </a:pPr>
            <a:r>
              <a:rPr lang="ar-SA" sz="2000" b="1" dirty="0">
                <a:solidFill>
                  <a:prstClr val="black"/>
                </a:solidFill>
                <a:latin typeface="Times New Roman"/>
                <a:ea typeface="Times New Roman"/>
                <a:cs typeface="AL-Mohanad Bold"/>
              </a:rPr>
              <a:t>      (سداد القرض)                                                                 (سداد المنح)</a:t>
            </a:r>
            <a:endParaRPr lang="en-US" dirty="0"/>
          </a:p>
        </p:txBody>
      </p:sp>
    </p:spTree>
    <p:extLst>
      <p:ext uri="{BB962C8B-B14F-4D97-AF65-F5344CB8AC3E}">
        <p14:creationId xmlns:p14="http://schemas.microsoft.com/office/powerpoint/2010/main" val="3925970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smtClean="0">
                <a:solidFill>
                  <a:schemeClr val="accent2">
                    <a:lumMod val="75000"/>
                  </a:schemeClr>
                </a:solidFill>
              </a:rPr>
              <a:t>مقومات الرقابة المالية</a:t>
            </a:r>
            <a:endParaRPr lang="en-US" b="1" u="sng" dirty="0">
              <a:solidFill>
                <a:schemeClr val="accent2">
                  <a:lumMod val="75000"/>
                </a:schemeClr>
              </a:solidFill>
            </a:endParaRPr>
          </a:p>
        </p:txBody>
      </p:sp>
      <p:sp>
        <p:nvSpPr>
          <p:cNvPr id="3" name="Content Placeholder 2"/>
          <p:cNvSpPr>
            <a:spLocks noGrp="1"/>
          </p:cNvSpPr>
          <p:nvPr>
            <p:ph idx="1"/>
          </p:nvPr>
        </p:nvSpPr>
        <p:spPr/>
        <p:txBody>
          <a:bodyPr>
            <a:normAutofit fontScale="62500" lnSpcReduction="20000"/>
          </a:bodyPr>
          <a:lstStyle/>
          <a:p>
            <a:pPr marL="0" indent="0" algn="justLow" rtl="1">
              <a:spcAft>
                <a:spcPts val="0"/>
              </a:spcAft>
              <a:buNone/>
            </a:pPr>
            <a:r>
              <a:rPr lang="ar-SA" u="sng" dirty="0" smtClean="0">
                <a:solidFill>
                  <a:schemeClr val="accent2">
                    <a:lumMod val="75000"/>
                  </a:schemeClr>
                </a:solidFill>
                <a:effectLst/>
                <a:latin typeface="Times New Roman"/>
                <a:ea typeface="Times New Roman"/>
                <a:cs typeface="AL-Mohanad Bold"/>
              </a:rPr>
              <a:t>يجب ان تتوفر مجموعة من المقومات التي تحقق فاعلية وكفاءة الرقابة المالية. وتشمل مايلي:</a:t>
            </a:r>
            <a:endParaRPr lang="en-US" sz="3600" dirty="0" smtClean="0">
              <a:effectLst/>
              <a:latin typeface="Times New Roman"/>
              <a:ea typeface="Times New Roman"/>
              <a:cs typeface="AL-Mohanad Bold"/>
            </a:endParaRPr>
          </a:p>
          <a:p>
            <a:pPr algn="justLow" rtl="1">
              <a:spcAft>
                <a:spcPts val="0"/>
              </a:spcAft>
            </a:pPr>
            <a:r>
              <a:rPr lang="ar-SA" dirty="0" smtClean="0">
                <a:effectLst/>
                <a:latin typeface="Times New Roman"/>
                <a:ea typeface="Times New Roman"/>
                <a:cs typeface="AL-Mohanad Bold"/>
              </a:rPr>
              <a:t>1- وجود ميزانية تقديرية معدة بدقة حتى تتم مقارنتها بالأداء الفعلي وتحديد الانحرافات وأسبابها.</a:t>
            </a:r>
            <a:endParaRPr lang="en-US" sz="3600" dirty="0" smtClean="0">
              <a:effectLst/>
              <a:latin typeface="Times New Roman"/>
              <a:ea typeface="Times New Roman"/>
              <a:cs typeface="AL-Mohanad Bold"/>
            </a:endParaRPr>
          </a:p>
          <a:p>
            <a:pPr algn="justLow" rtl="1">
              <a:spcAft>
                <a:spcPts val="0"/>
              </a:spcAft>
            </a:pPr>
            <a:r>
              <a:rPr lang="ar-SA" dirty="0" smtClean="0">
                <a:effectLst/>
                <a:latin typeface="Times New Roman"/>
                <a:ea typeface="Times New Roman"/>
                <a:cs typeface="AL-Mohanad Bold"/>
              </a:rPr>
              <a:t>2- وجود هيكل تنظيمي سليم يضمن التحديد الواضح للاختصاصات والمسؤوليات لكل مستوى تنظيمي، بالإضافة إلى وجود أنظمة تفصيلية تحدد إجراءات العمل في كافة المجالات والأنشطة.</a:t>
            </a:r>
            <a:endParaRPr lang="en-US" sz="3600" dirty="0" smtClean="0">
              <a:effectLst/>
              <a:latin typeface="Times New Roman"/>
              <a:ea typeface="Times New Roman"/>
              <a:cs typeface="AL-Mohanad Bold"/>
            </a:endParaRPr>
          </a:p>
          <a:p>
            <a:pPr algn="justLow" rtl="1">
              <a:spcAft>
                <a:spcPts val="0"/>
              </a:spcAft>
            </a:pPr>
            <a:r>
              <a:rPr lang="ar-SA" dirty="0" smtClean="0">
                <a:effectLst/>
                <a:latin typeface="Times New Roman"/>
                <a:ea typeface="Times New Roman"/>
                <a:cs typeface="AL-Mohanad Bold"/>
              </a:rPr>
              <a:t>3- وجود نظام معلومات محاسبي سليم يستطيع توفير كافة المعلومات المطلوبة للقيام بعملية الرقابة.</a:t>
            </a:r>
            <a:endParaRPr lang="en-US" sz="3600" dirty="0" smtClean="0">
              <a:effectLst/>
              <a:latin typeface="Times New Roman"/>
              <a:ea typeface="Times New Roman"/>
              <a:cs typeface="AL-Mohanad Bold"/>
            </a:endParaRPr>
          </a:p>
          <a:p>
            <a:pPr algn="justLow" rtl="1">
              <a:spcAft>
                <a:spcPts val="0"/>
              </a:spcAft>
            </a:pPr>
            <a:r>
              <a:rPr lang="ar-SA" dirty="0" smtClean="0">
                <a:effectLst/>
                <a:latin typeface="Times New Roman"/>
                <a:ea typeface="Times New Roman"/>
                <a:cs typeface="AL-Mohanad Bold"/>
              </a:rPr>
              <a:t>4- وجود مجموعة من الأفراد المؤهلين تأهيلاً كافياً للقيام بالأعمال المالية والرقابة.</a:t>
            </a:r>
            <a:endParaRPr lang="en-US" sz="3600" dirty="0" smtClean="0">
              <a:effectLst/>
              <a:latin typeface="Times New Roman"/>
              <a:ea typeface="Times New Roman"/>
              <a:cs typeface="AL-Mohanad Bold"/>
            </a:endParaRPr>
          </a:p>
          <a:p>
            <a:pPr algn="justLow" rtl="1">
              <a:spcAft>
                <a:spcPts val="0"/>
              </a:spcAft>
            </a:pPr>
            <a:r>
              <a:rPr lang="ar-SA" dirty="0" smtClean="0">
                <a:effectLst/>
                <a:latin typeface="Times New Roman"/>
                <a:ea typeface="Times New Roman"/>
                <a:cs typeface="AL-Mohanad Bold"/>
              </a:rPr>
              <a:t>5- وجود نظام سليم وفعال للرقابة الداخلية حيث يعتمد نجاح الرقابة المالية على هذا النظام وتعتمد الرقابة الخارجية بشكل أساسي على نظام الرقابة الداخلية. </a:t>
            </a:r>
          </a:p>
          <a:p>
            <a:pPr algn="justLow" rtl="1">
              <a:spcAft>
                <a:spcPts val="0"/>
              </a:spcAft>
            </a:pPr>
            <a:r>
              <a:rPr lang="ar-SA" sz="3600" dirty="0" smtClean="0">
                <a:effectLst/>
                <a:latin typeface="Times New Roman"/>
                <a:ea typeface="Times New Roman"/>
                <a:cs typeface="AL-Mohanad Bold"/>
              </a:rPr>
              <a:t>6- وجود تنسيق كامل بين أجهزة الرقابة الخارجية المختلفة وبين أجهزة الرقابة الداخلية.</a:t>
            </a:r>
            <a:endParaRPr lang="en-US" sz="4000" dirty="0" smtClean="0">
              <a:effectLst/>
              <a:latin typeface="Times New Roman"/>
              <a:ea typeface="Times New Roman"/>
              <a:cs typeface="AL-Mohanad Bold"/>
            </a:endParaRPr>
          </a:p>
          <a:p>
            <a:pPr algn="justLow" rtl="1">
              <a:spcAft>
                <a:spcPts val="0"/>
              </a:spcAft>
            </a:pPr>
            <a:r>
              <a:rPr lang="ar-SA" sz="3600" dirty="0" smtClean="0">
                <a:effectLst/>
                <a:latin typeface="Times New Roman"/>
                <a:ea typeface="Times New Roman"/>
                <a:cs typeface="AL-Mohanad Bold"/>
              </a:rPr>
              <a:t>7. وجود خطة محكمة للأهداف ومهام الوحدات الحكومية بشكل واضح بحيث يمكن تحديد معايير لقياس الأداء ومقارنة مع الأداء المخطط لمعرفة مدى تحقيق الأهداف المرجوة.</a:t>
            </a:r>
            <a:endParaRPr lang="en-US" sz="4000" dirty="0" smtClean="0">
              <a:effectLst/>
              <a:latin typeface="Times New Roman"/>
              <a:ea typeface="Times New Roman"/>
              <a:cs typeface="AL-Mohanad Bold"/>
            </a:endParaRPr>
          </a:p>
          <a:p>
            <a:pPr algn="justLow" rtl="1">
              <a:spcAft>
                <a:spcPts val="0"/>
              </a:spcAft>
            </a:pPr>
            <a:endParaRPr lang="en-US" sz="3600" dirty="0" smtClean="0">
              <a:effectLst/>
              <a:latin typeface="Times New Roman"/>
              <a:ea typeface="Times New Roman"/>
              <a:cs typeface="AL-Mohanad Bold"/>
            </a:endParaRPr>
          </a:p>
          <a:p>
            <a:pPr algn="r" rtl="1"/>
            <a:endParaRPr lang="en-US" dirty="0"/>
          </a:p>
        </p:txBody>
      </p:sp>
    </p:spTree>
    <p:extLst>
      <p:ext uri="{BB962C8B-B14F-4D97-AF65-F5344CB8AC3E}">
        <p14:creationId xmlns:p14="http://schemas.microsoft.com/office/powerpoint/2010/main" val="4193776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smtClean="0">
                <a:solidFill>
                  <a:schemeClr val="accent2">
                    <a:lumMod val="75000"/>
                  </a:schemeClr>
                </a:solidFill>
              </a:rPr>
              <a:t>أنواع الرقابة المالية</a:t>
            </a:r>
            <a:endParaRPr lang="en-US" b="1" u="sng" dirty="0">
              <a:solidFill>
                <a:schemeClr val="accent2">
                  <a:lumMod val="75000"/>
                </a:schemeClr>
              </a:solidFill>
            </a:endParaRPr>
          </a:p>
        </p:txBody>
      </p:sp>
      <p:sp>
        <p:nvSpPr>
          <p:cNvPr id="3" name="Content Placeholder 2"/>
          <p:cNvSpPr>
            <a:spLocks noGrp="1"/>
          </p:cNvSpPr>
          <p:nvPr>
            <p:ph idx="1"/>
          </p:nvPr>
        </p:nvSpPr>
        <p:spPr>
          <a:xfrm>
            <a:off x="457200" y="1447800"/>
            <a:ext cx="8229600" cy="4678363"/>
          </a:xfrm>
        </p:spPr>
        <p:txBody>
          <a:bodyPr>
            <a:normAutofit/>
          </a:bodyPr>
          <a:lstStyle/>
          <a:p>
            <a:pPr algn="ctr"/>
            <a:endParaRPr lang="ar-SA" sz="2000" dirty="0" smtClean="0"/>
          </a:p>
          <a:p>
            <a:pPr algn="ctr"/>
            <a:endParaRPr lang="ar-SA" sz="2000" dirty="0"/>
          </a:p>
          <a:p>
            <a:pPr algn="ctr"/>
            <a:endParaRPr lang="ar-SA" sz="2000" dirty="0" smtClean="0"/>
          </a:p>
          <a:p>
            <a:pPr marL="0" indent="0" algn="r">
              <a:buNone/>
            </a:pPr>
            <a:r>
              <a:rPr lang="ar-SA" sz="2000" dirty="0" smtClean="0"/>
              <a:t> </a:t>
            </a:r>
          </a:p>
          <a:p>
            <a:pPr marL="0" indent="0" algn="r">
              <a:buNone/>
            </a:pPr>
            <a:r>
              <a:rPr lang="ar-SA" sz="2000" dirty="0" smtClean="0"/>
              <a:t>  من حيث أجهزة الرقابة عليها           من حيث طبيعتها                           من حيث توقيتها</a:t>
            </a:r>
            <a:endParaRPr lang="en-US" sz="2000" dirty="0"/>
          </a:p>
        </p:txBody>
      </p:sp>
      <p:cxnSp>
        <p:nvCxnSpPr>
          <p:cNvPr id="5" name="Straight Connector 4"/>
          <p:cNvCxnSpPr/>
          <p:nvPr/>
        </p:nvCxnSpPr>
        <p:spPr>
          <a:xfrm flipH="1">
            <a:off x="1447800" y="1828800"/>
            <a:ext cx="6553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8001000" y="1828800"/>
            <a:ext cx="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648200" y="1828800"/>
            <a:ext cx="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468056" y="1828800"/>
            <a:ext cx="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6781800" y="3429000"/>
            <a:ext cx="144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8229600" y="3429000"/>
            <a:ext cx="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781800" y="3429000"/>
            <a:ext cx="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3886200" y="3429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181600" y="3429000"/>
            <a:ext cx="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886200" y="3429000"/>
            <a:ext cx="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914400" y="34290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133600" y="3429000"/>
            <a:ext cx="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14400" y="3429000"/>
            <a:ext cx="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0" name="Table 29"/>
          <p:cNvGraphicFramePr>
            <a:graphicFrameLocks noGrp="1"/>
          </p:cNvGraphicFramePr>
          <p:nvPr>
            <p:extLst>
              <p:ext uri="{D42A27DB-BD31-4B8C-83A1-F6EECF244321}">
                <p14:modId xmlns:p14="http://schemas.microsoft.com/office/powerpoint/2010/main" val="4039455058"/>
              </p:ext>
            </p:extLst>
          </p:nvPr>
        </p:nvGraphicFramePr>
        <p:xfrm>
          <a:off x="6019800" y="4267200"/>
          <a:ext cx="2571750" cy="609600"/>
        </p:xfrm>
        <a:graphic>
          <a:graphicData uri="http://schemas.openxmlformats.org/drawingml/2006/table">
            <a:tbl>
              <a:tblPr rtl="1"/>
              <a:tblGrid>
                <a:gridCol w="1150052"/>
                <a:gridCol w="1421698"/>
              </a:tblGrid>
              <a:tr h="0">
                <a:tc>
                  <a:txBody>
                    <a:bodyPr/>
                    <a:lstStyle/>
                    <a:p>
                      <a:pPr algn="r" rtl="1">
                        <a:spcAft>
                          <a:spcPts val="0"/>
                        </a:spcAft>
                      </a:pPr>
                      <a:r>
                        <a:rPr lang="ar-SA" sz="2000" dirty="0">
                          <a:effectLst/>
                          <a:latin typeface="Times New Roman"/>
                          <a:ea typeface="Times New Roman"/>
                          <a:cs typeface="AL-Mohanad Bold"/>
                        </a:rPr>
                        <a:t>(أ)الرقابة الداخلية     </a:t>
                      </a:r>
                      <a:endParaRPr lang="en-US" sz="2000" dirty="0">
                        <a:effectLst/>
                        <a:latin typeface="Times New Roman"/>
                        <a:ea typeface="Times New Roman"/>
                        <a:cs typeface="AL-Mohanad Bold"/>
                      </a:endParaRPr>
                    </a:p>
                  </a:txBody>
                  <a:tcPr marL="68580" marR="68580" marT="0" marB="0">
                    <a:lnL>
                      <a:noFill/>
                    </a:lnL>
                    <a:lnR>
                      <a:noFill/>
                    </a:lnR>
                    <a:lnT>
                      <a:noFill/>
                    </a:lnT>
                    <a:lnB>
                      <a:noFill/>
                    </a:lnB>
                  </a:tcPr>
                </a:tc>
                <a:tc>
                  <a:txBody>
                    <a:bodyPr/>
                    <a:lstStyle/>
                    <a:p>
                      <a:pPr algn="r" rtl="1">
                        <a:spcAft>
                          <a:spcPts val="0"/>
                        </a:spcAft>
                      </a:pPr>
                      <a:r>
                        <a:rPr lang="ar-SA" sz="2000" dirty="0">
                          <a:effectLst/>
                          <a:latin typeface="Times New Roman"/>
                          <a:ea typeface="Times New Roman"/>
                          <a:cs typeface="AL-Mohanad Bold"/>
                        </a:rPr>
                        <a:t>(ب) الرقابة </a:t>
                      </a:r>
                      <a:r>
                        <a:rPr lang="ar-SA" sz="2000" dirty="0" smtClean="0">
                          <a:effectLst/>
                          <a:latin typeface="Times New Roman"/>
                          <a:ea typeface="Times New Roman"/>
                          <a:cs typeface="AL-Mohanad Bold"/>
                        </a:rPr>
                        <a:t>   الخارجية</a:t>
                      </a:r>
                      <a:endParaRPr lang="en-US" sz="2000" dirty="0">
                        <a:effectLst/>
                        <a:latin typeface="Times New Roman"/>
                        <a:ea typeface="Times New Roman"/>
                        <a:cs typeface="AL-Mohanad Bold"/>
                      </a:endParaRPr>
                    </a:p>
                  </a:txBody>
                  <a:tcPr marL="68580" marR="68580" marT="0" marB="0">
                    <a:lnL>
                      <a:noFill/>
                    </a:lnL>
                    <a:lnR>
                      <a:noFill/>
                    </a:lnR>
                    <a:lnT>
                      <a:noFill/>
                    </a:lnT>
                    <a:lnB>
                      <a:noFill/>
                    </a:lnB>
                  </a:tcPr>
                </a:tc>
              </a:tr>
            </a:tbl>
          </a:graphicData>
        </a:graphic>
      </p:graphicFrame>
      <p:graphicFrame>
        <p:nvGraphicFramePr>
          <p:cNvPr id="31" name="Table 30"/>
          <p:cNvGraphicFramePr>
            <a:graphicFrameLocks noGrp="1"/>
          </p:cNvGraphicFramePr>
          <p:nvPr>
            <p:extLst>
              <p:ext uri="{D42A27DB-BD31-4B8C-83A1-F6EECF244321}">
                <p14:modId xmlns:p14="http://schemas.microsoft.com/office/powerpoint/2010/main" val="4231092470"/>
              </p:ext>
            </p:extLst>
          </p:nvPr>
        </p:nvGraphicFramePr>
        <p:xfrm>
          <a:off x="3414712" y="4343400"/>
          <a:ext cx="2466975" cy="609600"/>
        </p:xfrm>
        <a:graphic>
          <a:graphicData uri="http://schemas.openxmlformats.org/drawingml/2006/table">
            <a:tbl>
              <a:tblPr rtl="1"/>
              <a:tblGrid>
                <a:gridCol w="1249968"/>
                <a:gridCol w="1217007"/>
              </a:tblGrid>
              <a:tr h="0">
                <a:tc>
                  <a:txBody>
                    <a:bodyPr/>
                    <a:lstStyle/>
                    <a:p>
                      <a:pPr algn="r" rtl="1">
                        <a:spcAft>
                          <a:spcPts val="0"/>
                        </a:spcAft>
                      </a:pPr>
                      <a:r>
                        <a:rPr lang="ar-SA" sz="2000" dirty="0">
                          <a:effectLst/>
                          <a:latin typeface="Times New Roman"/>
                          <a:ea typeface="Times New Roman"/>
                          <a:cs typeface="AL-Mohanad Bold"/>
                        </a:rPr>
                        <a:t>(أ)الرقابة المستندية                     </a:t>
                      </a:r>
                      <a:endParaRPr lang="en-US" sz="2000" dirty="0">
                        <a:effectLst/>
                        <a:latin typeface="Times New Roman"/>
                        <a:ea typeface="Times New Roman"/>
                        <a:cs typeface="AL-Mohanad Bold"/>
                      </a:endParaRPr>
                    </a:p>
                  </a:txBody>
                  <a:tcPr marL="68580" marR="68580" marT="0" marB="0">
                    <a:lnL>
                      <a:noFill/>
                    </a:lnL>
                    <a:lnR>
                      <a:noFill/>
                    </a:lnR>
                    <a:lnT>
                      <a:noFill/>
                    </a:lnT>
                    <a:lnB>
                      <a:noFill/>
                    </a:lnB>
                  </a:tcPr>
                </a:tc>
                <a:tc>
                  <a:txBody>
                    <a:bodyPr/>
                    <a:lstStyle/>
                    <a:p>
                      <a:pPr algn="ctr" rtl="1">
                        <a:spcAft>
                          <a:spcPts val="0"/>
                        </a:spcAft>
                      </a:pPr>
                      <a:r>
                        <a:rPr lang="ar-SA" sz="2000" dirty="0">
                          <a:effectLst/>
                          <a:latin typeface="Times New Roman"/>
                          <a:ea typeface="Times New Roman"/>
                          <a:cs typeface="AL-Mohanad Bold"/>
                        </a:rPr>
                        <a:t>(ب) الرقابة على الأداء</a:t>
                      </a:r>
                      <a:endParaRPr lang="en-US" sz="2000" dirty="0">
                        <a:effectLst/>
                        <a:latin typeface="Times New Roman"/>
                        <a:ea typeface="Times New Roman"/>
                        <a:cs typeface="AL-Mohanad Bold"/>
                      </a:endParaRPr>
                    </a:p>
                  </a:txBody>
                  <a:tcPr marL="68580" marR="68580" marT="0" marB="0">
                    <a:lnL>
                      <a:noFill/>
                    </a:lnL>
                    <a:lnR>
                      <a:noFill/>
                    </a:lnR>
                    <a:lnT>
                      <a:noFill/>
                    </a:lnT>
                    <a:lnB>
                      <a:noFill/>
                    </a:lnB>
                  </a:tcPr>
                </a:tc>
              </a:tr>
            </a:tbl>
          </a:graphicData>
        </a:graphic>
      </p:graphicFrame>
      <p:graphicFrame>
        <p:nvGraphicFramePr>
          <p:cNvPr id="32" name="Table 31"/>
          <p:cNvGraphicFramePr>
            <a:graphicFrameLocks noGrp="1"/>
          </p:cNvGraphicFramePr>
          <p:nvPr>
            <p:extLst>
              <p:ext uri="{D42A27DB-BD31-4B8C-83A1-F6EECF244321}">
                <p14:modId xmlns:p14="http://schemas.microsoft.com/office/powerpoint/2010/main" val="3199834695"/>
              </p:ext>
            </p:extLst>
          </p:nvPr>
        </p:nvGraphicFramePr>
        <p:xfrm>
          <a:off x="457200" y="4343400"/>
          <a:ext cx="2400300" cy="609600"/>
        </p:xfrm>
        <a:graphic>
          <a:graphicData uri="http://schemas.openxmlformats.org/drawingml/2006/table">
            <a:tbl>
              <a:tblPr rtl="1"/>
              <a:tblGrid>
                <a:gridCol w="1134814"/>
                <a:gridCol w="1265486"/>
              </a:tblGrid>
              <a:tr h="0">
                <a:tc>
                  <a:txBody>
                    <a:bodyPr/>
                    <a:lstStyle/>
                    <a:p>
                      <a:pPr algn="r" rtl="1">
                        <a:spcAft>
                          <a:spcPts val="0"/>
                        </a:spcAft>
                      </a:pPr>
                      <a:r>
                        <a:rPr lang="ar-SA" sz="2000" dirty="0">
                          <a:effectLst/>
                          <a:latin typeface="Times New Roman"/>
                          <a:ea typeface="Times New Roman"/>
                          <a:cs typeface="AL-Mohanad Bold"/>
                        </a:rPr>
                        <a:t>(أ) الرقابة السابقة       </a:t>
                      </a:r>
                      <a:endParaRPr lang="en-US" sz="2000" dirty="0">
                        <a:effectLst/>
                        <a:latin typeface="Times New Roman"/>
                        <a:ea typeface="Times New Roman"/>
                        <a:cs typeface="AL-Mohanad Bold"/>
                      </a:endParaRPr>
                    </a:p>
                  </a:txBody>
                  <a:tcPr marL="68580" marR="68580" marT="0" marB="0">
                    <a:lnL>
                      <a:noFill/>
                    </a:lnL>
                    <a:lnR>
                      <a:noFill/>
                    </a:lnR>
                    <a:lnT>
                      <a:noFill/>
                    </a:lnT>
                    <a:lnB>
                      <a:noFill/>
                    </a:lnB>
                  </a:tcPr>
                </a:tc>
                <a:tc>
                  <a:txBody>
                    <a:bodyPr/>
                    <a:lstStyle/>
                    <a:p>
                      <a:pPr algn="r" rtl="1">
                        <a:spcAft>
                          <a:spcPts val="0"/>
                        </a:spcAft>
                      </a:pPr>
                      <a:r>
                        <a:rPr lang="ar-SA" sz="2000" dirty="0">
                          <a:effectLst/>
                          <a:latin typeface="Times New Roman"/>
                          <a:ea typeface="Times New Roman"/>
                          <a:cs typeface="AL-Mohanad Bold"/>
                        </a:rPr>
                        <a:t>(ب) الرقابة اللاحقة  </a:t>
                      </a:r>
                      <a:endParaRPr lang="en-US" sz="2000" dirty="0">
                        <a:effectLst/>
                        <a:latin typeface="Times New Roman"/>
                        <a:ea typeface="Times New Roman"/>
                        <a:cs typeface="AL-Mohanad Bold"/>
                      </a:endParaRPr>
                    </a:p>
                  </a:txBody>
                  <a:tcPr marL="68580" marR="68580" marT="0" marB="0">
                    <a:lnL>
                      <a:noFill/>
                    </a:lnL>
                    <a:lnR>
                      <a:noFill/>
                    </a:lnR>
                    <a:lnT>
                      <a:noFill/>
                    </a:lnT>
                    <a:lnB>
                      <a:noFill/>
                    </a:lnB>
                  </a:tcPr>
                </a:tc>
              </a:tr>
            </a:tbl>
          </a:graphicData>
        </a:graphic>
      </p:graphicFrame>
    </p:spTree>
    <p:extLst>
      <p:ext uri="{BB962C8B-B14F-4D97-AF65-F5344CB8AC3E}">
        <p14:creationId xmlns:p14="http://schemas.microsoft.com/office/powerpoint/2010/main" val="1955715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solidFill>
                  <a:schemeClr val="accent2">
                    <a:lumMod val="75000"/>
                  </a:schemeClr>
                </a:solidFill>
                <a:effectLst/>
                <a:latin typeface="Times New Roman"/>
                <a:ea typeface="Times New Roman"/>
                <a:cs typeface="AL-Mohanad Bold"/>
              </a:rPr>
              <a:t>(1) من حيث أجهزة الرقابة القائمة بعملية الرقابة المالية</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fontScale="92500" lnSpcReduction="10000"/>
          </a:bodyPr>
          <a:lstStyle/>
          <a:p>
            <a:pPr algn="justLow" rtl="1">
              <a:spcAft>
                <a:spcPts val="0"/>
              </a:spcAft>
            </a:pPr>
            <a:r>
              <a:rPr lang="ar-SA" sz="2000" b="1" u="sng" dirty="0" smtClean="0">
                <a:effectLst/>
                <a:latin typeface="Times New Roman"/>
                <a:ea typeface="Times New Roman"/>
                <a:cs typeface="AL-Mohanad Bold"/>
              </a:rPr>
              <a:t>أ/ الرقابة الداخلية:</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AL-Mohanad Bold"/>
              </a:rPr>
              <a:t>هي الرقابة التي تقوم بها الوحدة التنفيذية نفسها أي أنها رقابة ذاتية. </a:t>
            </a:r>
            <a:endParaRPr lang="en-US" sz="2400" dirty="0" smtClean="0">
              <a:effectLst/>
              <a:latin typeface="Times New Roman"/>
              <a:ea typeface="Times New Roman"/>
              <a:cs typeface="AL-Mohanad Bold"/>
            </a:endParaRPr>
          </a:p>
          <a:p>
            <a:pPr algn="justLow" rtl="1">
              <a:spcAft>
                <a:spcPts val="0"/>
              </a:spcAft>
            </a:pPr>
            <a:r>
              <a:rPr lang="ar-SA" sz="2000" b="1" dirty="0" smtClean="0">
                <a:effectLst/>
                <a:latin typeface="Times New Roman"/>
                <a:ea typeface="Times New Roman"/>
                <a:cs typeface="AL-Mohanad Bold"/>
              </a:rPr>
              <a:t>مثال:</a:t>
            </a:r>
            <a:r>
              <a:rPr lang="ar-SA" sz="2000" dirty="0" smtClean="0">
                <a:effectLst/>
                <a:latin typeface="Times New Roman"/>
                <a:ea typeface="Times New Roman"/>
                <a:cs typeface="AL-Mohanad Bold"/>
              </a:rPr>
              <a:t> الرقابة التي يقوم بها قسم المراجعة أو قسم المتابعة بالوحدة.</a:t>
            </a:r>
            <a:endParaRPr lang="en-US" sz="2400" dirty="0" smtClean="0">
              <a:effectLst/>
              <a:latin typeface="Times New Roman"/>
              <a:ea typeface="Times New Roman"/>
              <a:cs typeface="AL-Mohanad Bold"/>
            </a:endParaRPr>
          </a:p>
          <a:p>
            <a:pPr marL="0" indent="0" algn="justLow" rtl="1">
              <a:spcAft>
                <a:spcPts val="0"/>
              </a:spcAft>
              <a:buNone/>
            </a:pP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AL-Mohanad Bold"/>
              </a:rPr>
              <a:t>تساعد الرقابة الداخلية السلطة العليا في الوحدة على متابعة الخطط وتحقيق الأهداف. كما توفر الرقابة الداخلية قدراً من الاطمئنان إلى سلامة إجراءات العمل وأساليب التنفيذ المستخدمة. وتساعد في التنبيه إلى الأخطاء في حال وقوعها مما يمكن من تصحيحها واتخاذ ما يمنع تكرارها. </a:t>
            </a:r>
            <a:endParaRPr lang="en-US" sz="2400" dirty="0" smtClean="0">
              <a:effectLst/>
              <a:latin typeface="Times New Roman"/>
              <a:ea typeface="Times New Roman"/>
              <a:cs typeface="AL-Mohanad Bold"/>
            </a:endParaRPr>
          </a:p>
          <a:p>
            <a:pPr marL="0" indent="0" algn="justLow" rtl="1">
              <a:spcAft>
                <a:spcPts val="0"/>
              </a:spcAft>
              <a:buNone/>
            </a:pP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AL-Mohanad Bold"/>
              </a:rPr>
              <a:t>* تعد رقابة وزارة المالية من قبل الرقابة الداخلية باعتبار أنها الجهة المسئولة عن أعمال الميزانية من إعداد وتنفيذ ورقابة.</a:t>
            </a:r>
            <a:endParaRPr lang="en-US" sz="2400" dirty="0" smtClean="0">
              <a:effectLst/>
              <a:latin typeface="Times New Roman"/>
              <a:ea typeface="Times New Roman"/>
              <a:cs typeface="AL-Mohanad Bold"/>
            </a:endParaRPr>
          </a:p>
          <a:p>
            <a:pPr algn="justLow" rtl="1">
              <a:spcAft>
                <a:spcPts val="0"/>
              </a:spcAft>
            </a:pPr>
            <a:r>
              <a:rPr lang="ar-SA" sz="2000" b="1" u="sng" dirty="0" smtClean="0">
                <a:effectLst/>
                <a:latin typeface="Times New Roman"/>
                <a:ea typeface="Times New Roman"/>
                <a:cs typeface="AL-Mohanad Bold"/>
              </a:rPr>
              <a:t>ب – الرقابة الخارجية: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AL-Mohanad Bold"/>
              </a:rPr>
              <a:t>هي الرقابة التي تمارسها أجهزة خارجية غير خاضعة للوحدة التنفيذية.</a:t>
            </a:r>
            <a:endParaRPr lang="en-US" sz="2400" dirty="0" smtClean="0">
              <a:effectLst/>
              <a:latin typeface="Times New Roman"/>
              <a:ea typeface="Times New Roman"/>
              <a:cs typeface="AL-Mohanad Bold"/>
            </a:endParaRPr>
          </a:p>
          <a:p>
            <a:pPr marL="0" indent="0" algn="justLow" rtl="1">
              <a:spcAft>
                <a:spcPts val="0"/>
              </a:spcAft>
              <a:buNone/>
            </a:pPr>
            <a:endParaRPr lang="en-US" sz="2400" dirty="0" smtClean="0">
              <a:effectLst/>
              <a:latin typeface="Times New Roman"/>
              <a:ea typeface="Times New Roman"/>
              <a:cs typeface="AL-Mohanad Bold"/>
            </a:endParaRPr>
          </a:p>
          <a:p>
            <a:pPr algn="justLow" rtl="1">
              <a:spcAft>
                <a:spcPts val="0"/>
              </a:spcAft>
            </a:pPr>
            <a:r>
              <a:rPr lang="ar-SA" sz="2000" b="1" dirty="0" smtClean="0">
                <a:effectLst/>
                <a:latin typeface="Times New Roman"/>
                <a:ea typeface="Times New Roman"/>
                <a:cs typeface="AL-Mohanad Bold"/>
              </a:rPr>
              <a:t>أمثلة</a:t>
            </a:r>
            <a:r>
              <a:rPr lang="ar-SA" sz="2000" dirty="0" smtClean="0">
                <a:effectLst/>
                <a:latin typeface="Times New Roman"/>
                <a:ea typeface="Times New Roman"/>
                <a:cs typeface="AL-Mohanad Bold"/>
              </a:rPr>
              <a:t>: رقابة المجالس النيابية ـ رقابة ديوان المراقبة العامة.</a:t>
            </a:r>
            <a:endParaRPr lang="en-US" sz="2400" dirty="0" smtClean="0">
              <a:effectLst/>
              <a:latin typeface="Times New Roman"/>
              <a:ea typeface="Times New Roman"/>
              <a:cs typeface="AL-Mohanad Bold"/>
            </a:endParaRPr>
          </a:p>
          <a:p>
            <a:pPr algn="r" rtl="1"/>
            <a:endParaRPr lang="en-US" sz="2000" dirty="0"/>
          </a:p>
        </p:txBody>
      </p:sp>
    </p:spTree>
    <p:extLst>
      <p:ext uri="{BB962C8B-B14F-4D97-AF65-F5344CB8AC3E}">
        <p14:creationId xmlns:p14="http://schemas.microsoft.com/office/powerpoint/2010/main" val="1792450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accent2">
                    <a:lumMod val="75000"/>
                  </a:schemeClr>
                </a:solidFill>
                <a:effectLst/>
                <a:latin typeface="Times New Roman"/>
                <a:ea typeface="Times New Roman"/>
                <a:cs typeface="AL-Mohanad Bold"/>
              </a:rPr>
              <a:t>(2) من حيث طبيعة الرقابة المالية</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fontScale="92500" lnSpcReduction="20000"/>
          </a:bodyPr>
          <a:lstStyle/>
          <a:p>
            <a:pPr algn="justLow" rtl="1">
              <a:spcAft>
                <a:spcPts val="0"/>
              </a:spcAft>
            </a:pPr>
            <a:r>
              <a:rPr lang="ar-SA" sz="2000" b="1" u="sng" dirty="0" smtClean="0">
                <a:effectLst/>
                <a:latin typeface="Times New Roman"/>
                <a:ea typeface="Times New Roman"/>
                <a:cs typeface="AL-Mohanad Bold"/>
              </a:rPr>
              <a:t>أ- الرقابة المستندية: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AL-Mohanad Bold"/>
              </a:rPr>
              <a:t>تشمل الرقابة المستندية التحقق من صحة المستندات والتأكد من أن الإيرادات قد تم تحصيلها وتوريدها إلى الجهة التي يفترض توريدها إليها وأن المصروفات قد تم إنفاقها طبقاً للأنظمة واللوائح والتعليمات وفي حدود الاعتمادات المقدرة.</a:t>
            </a:r>
            <a:endParaRPr lang="en-US" sz="2400" dirty="0" smtClean="0">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AL-Mohanad Bold"/>
              </a:rPr>
              <a:t>تسمى هذه الرقابة "بالرقابة التقليدية". وتحظى هذه الرقابة باهتمام أجهزة الرقابة في المملكة وتستغرق غالبية الوقت المخصص لعملية الرقابة.</a:t>
            </a:r>
            <a:endParaRPr lang="en-US" sz="2400" dirty="0" smtClean="0">
              <a:effectLst/>
              <a:latin typeface="Times New Roman"/>
              <a:ea typeface="Times New Roman"/>
              <a:cs typeface="AL-Mohanad Bold"/>
            </a:endParaRPr>
          </a:p>
          <a:p>
            <a:pPr marL="0" indent="0" algn="justLow" rtl="1">
              <a:spcAft>
                <a:spcPts val="0"/>
              </a:spcAft>
              <a:buNone/>
            </a:pPr>
            <a:r>
              <a:rPr lang="ar-SA" sz="2000" b="1" u="sng" dirty="0" smtClean="0">
                <a:effectLst/>
                <a:latin typeface="Times New Roman"/>
                <a:ea typeface="Times New Roman"/>
                <a:cs typeface="AL-Mohanad Bold"/>
              </a:rPr>
              <a:t>ب ـ الرقابة على الأداء: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AL-Mohanad Bold"/>
              </a:rPr>
              <a:t>تركز هذه الرقابة على الاهتمام بمتابعة تنفيذ الأعمال والبرامج والتأكد من كفاءة وفاعلية الوحدات الإدارية والفنية القائمة بالتنفيذ ويتم ذلك عن طريق المقارنة المختلفة أو تحليل الأرقام واستخدام المقاييس والمعايير الخاصة بالأداء.</a:t>
            </a:r>
            <a:endParaRPr lang="en-US" sz="2400" dirty="0" smtClean="0">
              <a:effectLst/>
              <a:latin typeface="Times New Roman"/>
              <a:ea typeface="Times New Roman"/>
              <a:cs typeface="AL-Mohanad Bold"/>
            </a:endParaRPr>
          </a:p>
          <a:p>
            <a:pPr algn="justLow" rtl="1">
              <a:spcAft>
                <a:spcPts val="0"/>
              </a:spcAft>
            </a:pP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AL-Mohanad Bold"/>
              </a:rPr>
              <a:t>ويدعم هذا النوع من الرقابة الرقابة التقليدية ويجعلها أكثر قدرة على تقويم التصرفات المالية محل الرقابة.</a:t>
            </a:r>
            <a:endParaRPr lang="en-US" sz="2400" dirty="0" smtClean="0">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AL-Mohanad Bold"/>
              </a:rPr>
              <a:t>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AL-Mohanad Bold"/>
              </a:rPr>
              <a:t>بالرغم من اهتمام أجهزة الرقابة في المملكة بالرقابة التقليدية إلاّ أن الرقابة على الأداء لم تحظى بالاهتمام من أجهزة الرقابة المختلفة.  </a:t>
            </a:r>
            <a:endParaRPr lang="en-US" sz="2400" dirty="0" smtClean="0">
              <a:effectLst/>
              <a:latin typeface="Times New Roman"/>
              <a:ea typeface="Times New Roman"/>
              <a:cs typeface="AL-Mohanad Bold"/>
            </a:endParaRPr>
          </a:p>
          <a:p>
            <a:pPr algn="r" rtl="1"/>
            <a:endParaRPr lang="en-US" sz="2000" dirty="0"/>
          </a:p>
        </p:txBody>
      </p:sp>
    </p:spTree>
    <p:extLst>
      <p:ext uri="{BB962C8B-B14F-4D97-AF65-F5344CB8AC3E}">
        <p14:creationId xmlns:p14="http://schemas.microsoft.com/office/powerpoint/2010/main" val="221355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accent2">
                    <a:lumMod val="75000"/>
                  </a:schemeClr>
                </a:solidFill>
                <a:effectLst/>
                <a:latin typeface="Times New Roman"/>
                <a:ea typeface="Times New Roman"/>
                <a:cs typeface="AL-Mohanad Bold"/>
              </a:rPr>
              <a:t>(3)من حيت توقيت الرقابة المالية</a:t>
            </a:r>
            <a:endParaRPr lang="en-US" dirty="0">
              <a:solidFill>
                <a:schemeClr val="accent2">
                  <a:lumMod val="75000"/>
                </a:schemeClr>
              </a:solidFill>
            </a:endParaRPr>
          </a:p>
        </p:txBody>
      </p:sp>
      <p:sp>
        <p:nvSpPr>
          <p:cNvPr id="3" name="Content Placeholder 2"/>
          <p:cNvSpPr>
            <a:spLocks noGrp="1"/>
          </p:cNvSpPr>
          <p:nvPr>
            <p:ph idx="1"/>
          </p:nvPr>
        </p:nvSpPr>
        <p:spPr>
          <a:xfrm>
            <a:off x="457200" y="1600200"/>
            <a:ext cx="8229600" cy="5029200"/>
          </a:xfrm>
        </p:spPr>
        <p:txBody>
          <a:bodyPr>
            <a:noAutofit/>
          </a:bodyPr>
          <a:lstStyle/>
          <a:p>
            <a:pPr algn="justLow" rtl="1">
              <a:spcAft>
                <a:spcPts val="0"/>
              </a:spcAft>
            </a:pPr>
            <a:r>
              <a:rPr lang="ar-SA" sz="2000" b="1" dirty="0" smtClean="0">
                <a:effectLst/>
                <a:latin typeface="Times New Roman"/>
                <a:ea typeface="Times New Roman"/>
                <a:cs typeface="AL-Mohanad Bold"/>
              </a:rPr>
              <a:t>أ</a:t>
            </a:r>
            <a:r>
              <a:rPr lang="ar-SA" sz="2000" b="1" u="sng" dirty="0" smtClean="0">
                <a:effectLst/>
                <a:latin typeface="Times New Roman"/>
                <a:ea typeface="Times New Roman"/>
                <a:cs typeface="AL-Mohanad Bold"/>
              </a:rPr>
              <a:t>- الرقابة السابقة:   </a:t>
            </a:r>
            <a:endParaRPr lang="en-US" sz="20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AL-Mohanad Bold"/>
              </a:rPr>
              <a:t>هي الرقابة التي تسبق التصرف المالي سواء كان صرفاً للنفقات أو إجراء لارتباط أو تعاقداً أو قيوداً محاسبية. وتسمى هذه الرقابة بالرقابة المانعة أو الوقائية. وذلك لأنها في أكثر الأحيان تمنع وقوع الأخطاء والمخالفات المالية. </a:t>
            </a:r>
            <a:endParaRPr lang="en-US" sz="20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AL-Mohanad Bold"/>
              </a:rPr>
              <a:t>وفقاً لهذه الرقابة لا يجوز لأي وحدة إدارية الصرف أو الالتزام أو الارتباط باعتماد الميزانية دون الحصول على موافقة الجهة المختصة بالرقابة وذلك من أجل الحد من وقوع الأخطاء واكتشافها قبل وقوعها والتأكد من دقة وصحة التصرفات المالية.</a:t>
            </a:r>
            <a:endParaRPr lang="en-US" sz="2000" dirty="0" smtClean="0">
              <a:effectLst/>
              <a:latin typeface="Times New Roman"/>
              <a:ea typeface="Times New Roman"/>
              <a:cs typeface="AL-Mohanad Bold"/>
            </a:endParaRPr>
          </a:p>
          <a:p>
            <a:pPr algn="justLow" rtl="1">
              <a:spcAft>
                <a:spcPts val="0"/>
              </a:spcAft>
            </a:pPr>
            <a:r>
              <a:rPr lang="ar-SA" sz="2000" b="1" u="sng" dirty="0" smtClean="0">
                <a:effectLst/>
                <a:latin typeface="Times New Roman"/>
                <a:ea typeface="Times New Roman"/>
                <a:cs typeface="AL-Mohanad Bold"/>
              </a:rPr>
              <a:t>ب ــ الرقابة اللاحقة: </a:t>
            </a:r>
            <a:endParaRPr lang="en-US" sz="20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AL-Mohanad Bold"/>
              </a:rPr>
              <a:t>هي الرقابة التي تلي التصرف المالي. تسمى هذه الرقابة أحياناً باسم الرقابة الكاشفة أو المصححة. و تقوم أجهزة خارجية بالقيام بهذا النوع من الرقابة بعد الصرف.</a:t>
            </a:r>
            <a:endParaRPr lang="en-US" sz="2000" dirty="0" smtClean="0">
              <a:effectLst/>
              <a:latin typeface="Times New Roman"/>
              <a:ea typeface="Times New Roman"/>
              <a:cs typeface="AL-Mohanad Bold"/>
            </a:endParaRPr>
          </a:p>
          <a:p>
            <a:pPr marL="0" indent="0" algn="justLow" rtl="1">
              <a:spcAft>
                <a:spcPts val="0"/>
              </a:spcAft>
              <a:buNone/>
            </a:pPr>
            <a:r>
              <a:rPr lang="ar-SA" sz="2000" dirty="0" smtClean="0">
                <a:effectLst/>
                <a:latin typeface="Times New Roman"/>
                <a:ea typeface="Times New Roman"/>
                <a:cs typeface="AL-Mohanad Bold"/>
              </a:rPr>
              <a:t>وهي عبارة عن مجموعة من الإجراءات التي تتم للتحقق من أن التنفيذ الفعلي للعمليات المالية قد تم وفقاً للأنظمة واللوائح والتعليمات وذلك للكشف عن المخالفات والانحرافات المالية التي وقعت ومن ثم اقتراح الحلول المناسبة لعلاجها وضمان عدم تكرارها.</a:t>
            </a:r>
            <a:endParaRPr lang="en-US" sz="2000" dirty="0" smtClean="0">
              <a:effectLst/>
              <a:latin typeface="Times New Roman"/>
              <a:ea typeface="Times New Roman"/>
              <a:cs typeface="AL-Mohanad Bold"/>
            </a:endParaRPr>
          </a:p>
          <a:p>
            <a:pPr marL="0" indent="0" algn="justLow" rtl="1">
              <a:spcAft>
                <a:spcPts val="0"/>
              </a:spcAft>
              <a:buNone/>
            </a:pPr>
            <a:r>
              <a:rPr lang="ar-SA" sz="2000" b="1" dirty="0" smtClean="0">
                <a:effectLst/>
                <a:latin typeface="Times New Roman"/>
                <a:ea typeface="Times New Roman"/>
                <a:cs typeface="AL-Mohanad Bold"/>
              </a:rPr>
              <a:t>مثال</a:t>
            </a:r>
            <a:r>
              <a:rPr lang="ar-SA" sz="2000" dirty="0" smtClean="0">
                <a:effectLst/>
                <a:latin typeface="Times New Roman"/>
                <a:ea typeface="Times New Roman"/>
                <a:cs typeface="AL-Mohanad Bold"/>
              </a:rPr>
              <a:t>: ما يقوم به ديوان المراقبة العامة في المملكة من رقابة ثم رفع التقارير للملك.</a:t>
            </a:r>
            <a:endParaRPr lang="en-US" sz="2000" dirty="0" smtClean="0">
              <a:effectLst/>
              <a:latin typeface="Times New Roman"/>
              <a:ea typeface="Times New Roman"/>
              <a:cs typeface="AL-Mohanad Bold"/>
            </a:endParaRPr>
          </a:p>
          <a:p>
            <a:pPr algn="r" rtl="1"/>
            <a:endParaRPr lang="en-US" sz="2000" dirty="0"/>
          </a:p>
        </p:txBody>
      </p:sp>
    </p:spTree>
    <p:extLst>
      <p:ext uri="{BB962C8B-B14F-4D97-AF65-F5344CB8AC3E}">
        <p14:creationId xmlns:p14="http://schemas.microsoft.com/office/powerpoint/2010/main" val="2558062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dirty="0" smtClean="0">
                <a:solidFill>
                  <a:schemeClr val="accent2">
                    <a:lumMod val="75000"/>
                  </a:schemeClr>
                </a:solidFill>
                <a:effectLst/>
                <a:latin typeface="Times New Roman"/>
                <a:ea typeface="Times New Roman"/>
                <a:cs typeface="AL-Mohanad Bold"/>
              </a:rPr>
              <a:t/>
            </a:r>
            <a:br>
              <a:rPr lang="ar-SA" b="1" dirty="0" smtClean="0">
                <a:solidFill>
                  <a:schemeClr val="accent2">
                    <a:lumMod val="75000"/>
                  </a:schemeClr>
                </a:solidFill>
                <a:effectLst/>
                <a:latin typeface="Times New Roman"/>
                <a:ea typeface="Times New Roman"/>
                <a:cs typeface="AL-Mohanad Bold"/>
              </a:rPr>
            </a:br>
            <a:r>
              <a:rPr lang="ar-SA" b="1" dirty="0">
                <a:solidFill>
                  <a:schemeClr val="accent2">
                    <a:lumMod val="75000"/>
                  </a:schemeClr>
                </a:solidFill>
                <a:latin typeface="Times New Roman"/>
                <a:ea typeface="Times New Roman"/>
                <a:cs typeface="AL-Mohanad Bold"/>
              </a:rPr>
              <a:t/>
            </a:r>
            <a:br>
              <a:rPr lang="ar-SA" b="1" dirty="0">
                <a:solidFill>
                  <a:schemeClr val="accent2">
                    <a:lumMod val="75000"/>
                  </a:schemeClr>
                </a:solidFill>
                <a:latin typeface="Times New Roman"/>
                <a:ea typeface="Times New Roman"/>
                <a:cs typeface="AL-Mohanad Bold"/>
              </a:rPr>
            </a:br>
            <a:r>
              <a:rPr lang="ar-SA" b="1" dirty="0" smtClean="0">
                <a:solidFill>
                  <a:schemeClr val="accent2">
                    <a:lumMod val="75000"/>
                  </a:schemeClr>
                </a:solidFill>
                <a:effectLst/>
                <a:latin typeface="Times New Roman"/>
                <a:ea typeface="Times New Roman"/>
                <a:cs typeface="AL-Mohanad Bold"/>
              </a:rPr>
              <a:t>أجهزة التخطيط والرقابة</a:t>
            </a:r>
            <a:r>
              <a:rPr lang="en-US" sz="4800" dirty="0" smtClean="0">
                <a:solidFill>
                  <a:schemeClr val="accent2">
                    <a:lumMod val="75000"/>
                  </a:schemeClr>
                </a:solidFill>
                <a:effectLst/>
                <a:latin typeface="Times New Roman"/>
                <a:ea typeface="Times New Roman"/>
                <a:cs typeface="AL-Mohanad Bold"/>
              </a:rPr>
              <a:t/>
            </a:r>
            <a:br>
              <a:rPr lang="en-US" sz="4800" dirty="0" smtClean="0">
                <a:solidFill>
                  <a:schemeClr val="accent2">
                    <a:lumMod val="75000"/>
                  </a:schemeClr>
                </a:solidFill>
                <a:effectLst/>
                <a:latin typeface="Times New Roman"/>
                <a:ea typeface="Times New Roman"/>
                <a:cs typeface="AL-Mohanad Bold"/>
              </a:rPr>
            </a:br>
            <a:r>
              <a:rPr lang="ar-SA" b="1" strike="noStrike" dirty="0" smtClean="0">
                <a:solidFill>
                  <a:schemeClr val="accent2">
                    <a:lumMod val="75000"/>
                  </a:schemeClr>
                </a:solidFill>
                <a:effectLst/>
                <a:latin typeface="Times New Roman"/>
                <a:ea typeface="Times New Roman"/>
                <a:cs typeface="AL-Mohanad Bold"/>
              </a:rPr>
              <a:t> </a:t>
            </a:r>
            <a:r>
              <a:rPr lang="en-US" sz="4800" dirty="0" smtClean="0">
                <a:solidFill>
                  <a:schemeClr val="accent2">
                    <a:lumMod val="75000"/>
                  </a:schemeClr>
                </a:solidFill>
                <a:effectLst/>
                <a:latin typeface="Times New Roman"/>
                <a:ea typeface="Times New Roman"/>
                <a:cs typeface="AL-Mohanad Bold"/>
              </a:rPr>
              <a:t/>
            </a:r>
            <a:br>
              <a:rPr lang="en-US" sz="4800" dirty="0" smtClean="0">
                <a:solidFill>
                  <a:schemeClr val="accent2">
                    <a:lumMod val="75000"/>
                  </a:schemeClr>
                </a:solidFill>
                <a:effectLst/>
                <a:latin typeface="Times New Roman"/>
                <a:ea typeface="Times New Roman"/>
                <a:cs typeface="AL-Mohanad Bold"/>
              </a:rPr>
            </a:b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algn="justLow" rtl="1">
              <a:spcAft>
                <a:spcPts val="0"/>
              </a:spcAft>
            </a:pPr>
            <a:r>
              <a:rPr lang="ar-SA" sz="2400" b="1" u="sng" dirty="0" smtClean="0">
                <a:effectLst/>
                <a:latin typeface="Times New Roman"/>
                <a:ea typeface="Times New Roman"/>
                <a:cs typeface="AL-Mohanad Bold"/>
              </a:rPr>
              <a:t>(1)مجلس الوزراء: </a:t>
            </a: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AL-Mohanad Bold"/>
              </a:rPr>
              <a:t>مجلس الوزراء هو </a:t>
            </a:r>
            <a:r>
              <a:rPr lang="ar-SA" sz="2000" u="sng" dirty="0" smtClean="0">
                <a:effectLst/>
                <a:latin typeface="Times New Roman"/>
                <a:ea typeface="Times New Roman"/>
                <a:cs typeface="AL-Mohanad Bold"/>
              </a:rPr>
              <a:t>السلطة التنفيذية العليا</a:t>
            </a:r>
            <a:r>
              <a:rPr lang="ar-SA" sz="2000" dirty="0" smtClean="0">
                <a:effectLst/>
                <a:latin typeface="Times New Roman"/>
                <a:ea typeface="Times New Roman"/>
                <a:cs typeface="AL-Mohanad Bold"/>
              </a:rPr>
              <a:t> التي تتولى توحيد كافة الأنشطة والمهام الإدارية المختلفة تحت سلطتها. ويقوم مجلس الوزراء برسم السياسة الداخلية والخارجية والمالية والاقتصادية والتعليمية والدفاعية وجميع الشئون العامة للدولة والإشراف على تنفيذها.</a:t>
            </a:r>
            <a:endParaRPr lang="en-US" sz="2400" dirty="0" smtClean="0">
              <a:effectLst/>
              <a:latin typeface="Times New Roman"/>
              <a:ea typeface="Times New Roman"/>
              <a:cs typeface="AL-Mohanad Bold"/>
            </a:endParaRPr>
          </a:p>
          <a:p>
            <a:pPr marL="0" indent="0" algn="justLow" rtl="1">
              <a:spcAft>
                <a:spcPts val="0"/>
              </a:spcAft>
              <a:buNone/>
            </a:pPr>
            <a:endParaRPr lang="en-US" sz="2400" dirty="0" smtClean="0">
              <a:effectLst/>
              <a:latin typeface="Times New Roman"/>
              <a:ea typeface="Times New Roman"/>
              <a:cs typeface="AL-Mohanad Bold"/>
            </a:endParaRPr>
          </a:p>
          <a:p>
            <a:pPr algn="justLow" rtl="1">
              <a:spcAft>
                <a:spcPts val="0"/>
              </a:spcAft>
            </a:pPr>
            <a:r>
              <a:rPr lang="ar-SA" sz="2000" dirty="0" smtClean="0">
                <a:effectLst/>
                <a:latin typeface="Times New Roman"/>
                <a:ea typeface="Times New Roman"/>
                <a:cs typeface="AL-Mohanad Bold"/>
              </a:rPr>
              <a:t>تتم مراقبة مجلس الوزراء </a:t>
            </a:r>
            <a:r>
              <a:rPr lang="ar-SA" sz="2000" u="sng" dirty="0" smtClean="0">
                <a:effectLst/>
                <a:latin typeface="Times New Roman"/>
                <a:ea typeface="Times New Roman"/>
                <a:cs typeface="AL-Mohanad Bold"/>
              </a:rPr>
              <a:t>أثناء</a:t>
            </a:r>
            <a:r>
              <a:rPr lang="ar-SA" sz="2000" dirty="0" smtClean="0">
                <a:effectLst/>
                <a:latin typeface="Times New Roman"/>
                <a:ea typeface="Times New Roman"/>
                <a:cs typeface="AL-Mohanad Bold"/>
              </a:rPr>
              <a:t> عملية تنفيذ الميزانية عندما تطلب إحدى الوحدات الحكومية اعتمادات إضافية. أما عن مراقبة مجلس الوزراء </a:t>
            </a:r>
            <a:r>
              <a:rPr lang="ar-SA" sz="2000" u="sng" dirty="0" smtClean="0">
                <a:effectLst/>
                <a:latin typeface="Times New Roman"/>
                <a:ea typeface="Times New Roman"/>
                <a:cs typeface="AL-Mohanad Bold"/>
              </a:rPr>
              <a:t>بعد</a:t>
            </a:r>
            <a:r>
              <a:rPr lang="ar-SA" sz="2000" dirty="0" smtClean="0">
                <a:effectLst/>
                <a:latin typeface="Times New Roman"/>
                <a:ea typeface="Times New Roman"/>
                <a:cs typeface="AL-Mohanad Bold"/>
              </a:rPr>
              <a:t> تنفيذ الميزانية فتتمثل بدراسة الحساب الختامي للموافقة عليه.</a:t>
            </a:r>
            <a:endParaRPr lang="en-US" sz="2400" dirty="0" smtClean="0">
              <a:effectLst/>
              <a:latin typeface="Times New Roman"/>
              <a:ea typeface="Times New Roman"/>
              <a:cs typeface="AL-Mohanad Bold"/>
            </a:endParaRPr>
          </a:p>
          <a:p>
            <a:pPr marL="0" indent="0" algn="justLow" rtl="1">
              <a:spcAft>
                <a:spcPts val="0"/>
              </a:spcAft>
              <a:buNone/>
            </a:pPr>
            <a:endParaRPr lang="en-US" sz="2400" dirty="0" smtClean="0">
              <a:effectLst/>
              <a:latin typeface="Times New Roman"/>
              <a:ea typeface="Times New Roman"/>
              <a:cs typeface="AL-Mohanad Bold"/>
            </a:endParaRPr>
          </a:p>
          <a:p>
            <a:pPr algn="r" rtl="1"/>
            <a:endParaRPr lang="en-US" sz="2000" dirty="0"/>
          </a:p>
        </p:txBody>
      </p:sp>
    </p:spTree>
    <p:extLst>
      <p:ext uri="{BB962C8B-B14F-4D97-AF65-F5344CB8AC3E}">
        <p14:creationId xmlns:p14="http://schemas.microsoft.com/office/powerpoint/2010/main" val="4278599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4485</Words>
  <Application>Microsoft Office PowerPoint</Application>
  <PresentationFormat>On-screen Show (4:3)</PresentationFormat>
  <Paragraphs>361</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الفصل الرابع</vt:lpstr>
      <vt:lpstr>مفهوم الرقابة المالية</vt:lpstr>
      <vt:lpstr>أهداف الرقابة المالية</vt:lpstr>
      <vt:lpstr>مقومات الرقابة المالية</vt:lpstr>
      <vt:lpstr>أنواع الرقابة المالية</vt:lpstr>
      <vt:lpstr>(1) من حيث أجهزة الرقابة القائمة بعملية الرقابة المالية</vt:lpstr>
      <vt:lpstr>(2) من حيث طبيعة الرقابة المالية</vt:lpstr>
      <vt:lpstr>(3)من حيت توقيت الرقابة المالية</vt:lpstr>
      <vt:lpstr>  أجهزة التخطيط والرقابة   </vt:lpstr>
      <vt:lpstr>  أجهزة التخطيط والرقابة   </vt:lpstr>
      <vt:lpstr>أجهزة التخطيط والرقابة</vt:lpstr>
      <vt:lpstr>أجهزة التخطيط والرقابة</vt:lpstr>
      <vt:lpstr>ملاحظة</vt:lpstr>
      <vt:lpstr>الحسابات الحكومية</vt:lpstr>
      <vt:lpstr>(1) حسابات الميزانية</vt:lpstr>
      <vt:lpstr>(1) حسابات الميزانية</vt:lpstr>
      <vt:lpstr>(1) حسابات الميزانية</vt:lpstr>
      <vt:lpstr>(2) حسابات  التسوية </vt:lpstr>
      <vt:lpstr> (2/أ/1)حسابات الأمانات:   </vt:lpstr>
      <vt:lpstr>(1/أ/2) حسابات العهد</vt:lpstr>
      <vt:lpstr>(1/أ/2) حسابات العهد</vt:lpstr>
      <vt:lpstr>(1/أ/2) حسابات العهد</vt:lpstr>
      <vt:lpstr>(2/ب) الحسابات الجارية: </vt:lpstr>
      <vt:lpstr>(2/ب) الحسابات الجارية: </vt:lpstr>
      <vt:lpstr>(2/ب) الحسابات الجارية:</vt:lpstr>
      <vt:lpstr> (2/جـ) الحسابات الوسيطة:  </vt:lpstr>
      <vt:lpstr>(3) الحسابات المركزية:</vt:lpstr>
      <vt:lpstr>(3) الحسابات المركزية:</vt:lpstr>
      <vt:lpstr>(3) الحسابات المركزية:</vt:lpstr>
      <vt:lpstr>(3) الحسابات المركزية:</vt:lpstr>
      <vt:lpstr>(3) الحسابات المركزية</vt:lpstr>
      <vt:lpstr>(3) الحسابات المركزية</vt:lpstr>
      <vt:lpstr>(3) الحسابات المركزية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dc:title>
  <dc:creator>adel</dc:creator>
  <cp:lastModifiedBy>adel</cp:lastModifiedBy>
  <cp:revision>15</cp:revision>
  <dcterms:created xsi:type="dcterms:W3CDTF">2018-07-23T00:30:56Z</dcterms:created>
  <dcterms:modified xsi:type="dcterms:W3CDTF">2018-07-23T23:26:23Z</dcterms:modified>
</cp:coreProperties>
</file>