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9"/>
  </p:notesMasterIdLst>
  <p:handoutMasterIdLst>
    <p:handoutMasterId r:id="rId30"/>
  </p:handoutMasterIdLst>
  <p:sldIdLst>
    <p:sldId id="256" r:id="rId2"/>
    <p:sldId id="257" r:id="rId3"/>
    <p:sldId id="258" r:id="rId4"/>
    <p:sldId id="280" r:id="rId5"/>
    <p:sldId id="259" r:id="rId6"/>
    <p:sldId id="260" r:id="rId7"/>
    <p:sldId id="261" r:id="rId8"/>
    <p:sldId id="262" r:id="rId9"/>
    <p:sldId id="266" r:id="rId10"/>
    <p:sldId id="263" r:id="rId11"/>
    <p:sldId id="267" r:id="rId12"/>
    <p:sldId id="281" r:id="rId13"/>
    <p:sldId id="264" r:id="rId14"/>
    <p:sldId id="282" r:id="rId15"/>
    <p:sldId id="268" r:id="rId16"/>
    <p:sldId id="265" r:id="rId17"/>
    <p:sldId id="269" r:id="rId18"/>
    <p:sldId id="274" r:id="rId19"/>
    <p:sldId id="270" r:id="rId20"/>
    <p:sldId id="271" r:id="rId21"/>
    <p:sldId id="272" r:id="rId22"/>
    <p:sldId id="275" r:id="rId23"/>
    <p:sldId id="276" r:id="rId24"/>
    <p:sldId id="273" r:id="rId25"/>
    <p:sldId id="277" r:id="rId26"/>
    <p:sldId id="279" r:id="rId27"/>
    <p:sldId id="278" r:id="rId28"/>
  </p:sldIdLst>
  <p:sldSz cx="9144000" cy="6858000" type="screen4x3"/>
  <p:notesSz cx="7104063" cy="10234613"/>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4025636" y="0"/>
            <a:ext cx="3078427" cy="511731"/>
          </a:xfrm>
          <a:prstGeom prst="rect">
            <a:avLst/>
          </a:prstGeom>
        </p:spPr>
        <p:txBody>
          <a:bodyPr vert="horz" lIns="99075" tIns="49538" rIns="99075" bIns="49538" rtlCol="1"/>
          <a:lstStyle>
            <a:lvl1pPr algn="r">
              <a:defRPr sz="1300"/>
            </a:lvl1pPr>
          </a:lstStyle>
          <a:p>
            <a:endParaRPr lang="ar-SA"/>
          </a:p>
        </p:txBody>
      </p:sp>
      <p:sp>
        <p:nvSpPr>
          <p:cNvPr id="3" name="عنصر نائب للتاريخ 2"/>
          <p:cNvSpPr>
            <a:spLocks noGrp="1"/>
          </p:cNvSpPr>
          <p:nvPr>
            <p:ph type="dt" sz="quarter" idx="1"/>
          </p:nvPr>
        </p:nvSpPr>
        <p:spPr>
          <a:xfrm>
            <a:off x="1645" y="0"/>
            <a:ext cx="3078427" cy="511731"/>
          </a:xfrm>
          <a:prstGeom prst="rect">
            <a:avLst/>
          </a:prstGeom>
        </p:spPr>
        <p:txBody>
          <a:bodyPr vert="horz" lIns="99075" tIns="49538" rIns="99075" bIns="49538" rtlCol="1"/>
          <a:lstStyle>
            <a:lvl1pPr algn="l">
              <a:defRPr sz="1300"/>
            </a:lvl1pPr>
          </a:lstStyle>
          <a:p>
            <a:fld id="{D9B7AF20-4B11-481D-A472-DF8A4E6C6085}" type="datetimeFigureOut">
              <a:rPr lang="ar-SA" smtClean="0"/>
              <a:pPr/>
              <a:t>04/02/1437</a:t>
            </a:fld>
            <a:endParaRPr lang="ar-SA"/>
          </a:p>
        </p:txBody>
      </p:sp>
      <p:sp>
        <p:nvSpPr>
          <p:cNvPr id="4" name="عنصر نائب للتذييل 3"/>
          <p:cNvSpPr>
            <a:spLocks noGrp="1"/>
          </p:cNvSpPr>
          <p:nvPr>
            <p:ph type="ftr" sz="quarter" idx="2"/>
          </p:nvPr>
        </p:nvSpPr>
        <p:spPr>
          <a:xfrm>
            <a:off x="4025636" y="9721106"/>
            <a:ext cx="3078427" cy="511731"/>
          </a:xfrm>
          <a:prstGeom prst="rect">
            <a:avLst/>
          </a:prstGeom>
        </p:spPr>
        <p:txBody>
          <a:bodyPr vert="horz" lIns="99075" tIns="49538" rIns="99075" bIns="49538" rtlCol="1" anchor="b"/>
          <a:lstStyle>
            <a:lvl1pPr algn="r">
              <a:defRPr sz="1300"/>
            </a:lvl1pPr>
          </a:lstStyle>
          <a:p>
            <a:endParaRPr lang="ar-SA"/>
          </a:p>
        </p:txBody>
      </p:sp>
      <p:sp>
        <p:nvSpPr>
          <p:cNvPr id="5" name="عنصر نائب لرقم الشريحة 4"/>
          <p:cNvSpPr>
            <a:spLocks noGrp="1"/>
          </p:cNvSpPr>
          <p:nvPr>
            <p:ph type="sldNum" sz="quarter" idx="3"/>
          </p:nvPr>
        </p:nvSpPr>
        <p:spPr>
          <a:xfrm>
            <a:off x="1645" y="9721106"/>
            <a:ext cx="3078427" cy="511731"/>
          </a:xfrm>
          <a:prstGeom prst="rect">
            <a:avLst/>
          </a:prstGeom>
        </p:spPr>
        <p:txBody>
          <a:bodyPr vert="horz" lIns="99075" tIns="49538" rIns="99075" bIns="49538" rtlCol="1" anchor="b"/>
          <a:lstStyle>
            <a:lvl1pPr algn="l">
              <a:defRPr sz="1300"/>
            </a:lvl1pPr>
          </a:lstStyle>
          <a:p>
            <a:fld id="{A8182E63-CD6B-4CF2-9639-253841FD301F}" type="slidenum">
              <a:rPr lang="ar-SA" smtClean="0"/>
              <a:pPr/>
              <a:t>‹#›</a:t>
            </a:fld>
            <a:endParaRPr lang="ar-SA"/>
          </a:p>
        </p:txBody>
      </p:sp>
    </p:spTree>
    <p:extLst>
      <p:ext uri="{BB962C8B-B14F-4D97-AF65-F5344CB8AC3E}">
        <p14:creationId xmlns:p14="http://schemas.microsoft.com/office/powerpoint/2010/main" val="22793827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4025636" y="0"/>
            <a:ext cx="3078427" cy="511731"/>
          </a:xfrm>
          <a:prstGeom prst="rect">
            <a:avLst/>
          </a:prstGeom>
        </p:spPr>
        <p:txBody>
          <a:bodyPr vert="horz" lIns="99075" tIns="49538" rIns="99075" bIns="49538" rtlCol="1"/>
          <a:lstStyle>
            <a:lvl1pPr algn="r">
              <a:defRPr sz="1300"/>
            </a:lvl1pPr>
          </a:lstStyle>
          <a:p>
            <a:endParaRPr lang="ar-SA"/>
          </a:p>
        </p:txBody>
      </p:sp>
      <p:sp>
        <p:nvSpPr>
          <p:cNvPr id="3" name="عنصر نائب للتاريخ 2"/>
          <p:cNvSpPr>
            <a:spLocks noGrp="1"/>
          </p:cNvSpPr>
          <p:nvPr>
            <p:ph type="dt" idx="1"/>
          </p:nvPr>
        </p:nvSpPr>
        <p:spPr>
          <a:xfrm>
            <a:off x="1645" y="0"/>
            <a:ext cx="3078427" cy="511731"/>
          </a:xfrm>
          <a:prstGeom prst="rect">
            <a:avLst/>
          </a:prstGeom>
        </p:spPr>
        <p:txBody>
          <a:bodyPr vert="horz" lIns="99075" tIns="49538" rIns="99075" bIns="49538" rtlCol="1"/>
          <a:lstStyle>
            <a:lvl1pPr algn="l">
              <a:defRPr sz="1300"/>
            </a:lvl1pPr>
          </a:lstStyle>
          <a:p>
            <a:fld id="{F5C58FC6-B0EA-4E44-9208-05FA5FE32EAB}" type="datetimeFigureOut">
              <a:rPr lang="ar-SA" smtClean="0"/>
              <a:pPr/>
              <a:t>04/02/1437</a:t>
            </a:fld>
            <a:endParaRPr lang="ar-SA"/>
          </a:p>
        </p:txBody>
      </p:sp>
      <p:sp>
        <p:nvSpPr>
          <p:cNvPr id="4" name="عنصر نائب لصورة الشريحة 3"/>
          <p:cNvSpPr>
            <a:spLocks noGrp="1" noRot="1" noChangeAspect="1"/>
          </p:cNvSpPr>
          <p:nvPr>
            <p:ph type="sldImg" idx="2"/>
          </p:nvPr>
        </p:nvSpPr>
        <p:spPr>
          <a:xfrm>
            <a:off x="995363" y="768350"/>
            <a:ext cx="5113337" cy="3836988"/>
          </a:xfrm>
          <a:prstGeom prst="rect">
            <a:avLst/>
          </a:prstGeom>
          <a:noFill/>
          <a:ln w="12700">
            <a:solidFill>
              <a:prstClr val="black"/>
            </a:solidFill>
          </a:ln>
        </p:spPr>
        <p:txBody>
          <a:bodyPr vert="horz" lIns="99075" tIns="49538" rIns="99075" bIns="49538" rtlCol="1" anchor="ctr"/>
          <a:lstStyle/>
          <a:p>
            <a:endParaRPr lang="ar-SA"/>
          </a:p>
        </p:txBody>
      </p:sp>
      <p:sp>
        <p:nvSpPr>
          <p:cNvPr id="5" name="عنصر نائب للملاحظات 4"/>
          <p:cNvSpPr>
            <a:spLocks noGrp="1"/>
          </p:cNvSpPr>
          <p:nvPr>
            <p:ph type="body" sz="quarter" idx="3"/>
          </p:nvPr>
        </p:nvSpPr>
        <p:spPr>
          <a:xfrm>
            <a:off x="710407" y="4861441"/>
            <a:ext cx="5683250" cy="4605576"/>
          </a:xfrm>
          <a:prstGeom prst="rect">
            <a:avLst/>
          </a:prstGeom>
        </p:spPr>
        <p:txBody>
          <a:bodyPr vert="horz" lIns="99075" tIns="49538" rIns="99075" bIns="49538"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4025636" y="9721106"/>
            <a:ext cx="3078427" cy="511731"/>
          </a:xfrm>
          <a:prstGeom prst="rect">
            <a:avLst/>
          </a:prstGeom>
        </p:spPr>
        <p:txBody>
          <a:bodyPr vert="horz" lIns="99075" tIns="49538" rIns="99075" bIns="49538" rtlCol="1" anchor="b"/>
          <a:lstStyle>
            <a:lvl1pPr algn="r">
              <a:defRPr sz="1300"/>
            </a:lvl1pPr>
          </a:lstStyle>
          <a:p>
            <a:endParaRPr lang="ar-SA"/>
          </a:p>
        </p:txBody>
      </p:sp>
      <p:sp>
        <p:nvSpPr>
          <p:cNvPr id="7" name="عنصر نائب لرقم الشريحة 6"/>
          <p:cNvSpPr>
            <a:spLocks noGrp="1"/>
          </p:cNvSpPr>
          <p:nvPr>
            <p:ph type="sldNum" sz="quarter" idx="5"/>
          </p:nvPr>
        </p:nvSpPr>
        <p:spPr>
          <a:xfrm>
            <a:off x="1645" y="9721106"/>
            <a:ext cx="3078427" cy="511731"/>
          </a:xfrm>
          <a:prstGeom prst="rect">
            <a:avLst/>
          </a:prstGeom>
        </p:spPr>
        <p:txBody>
          <a:bodyPr vert="horz" lIns="99075" tIns="49538" rIns="99075" bIns="49538" rtlCol="1" anchor="b"/>
          <a:lstStyle>
            <a:lvl1pPr algn="l">
              <a:defRPr sz="1300"/>
            </a:lvl1pPr>
          </a:lstStyle>
          <a:p>
            <a:fld id="{1B6E6889-4F1F-444D-B384-655343D5E8EC}" type="slidenum">
              <a:rPr lang="ar-SA" smtClean="0"/>
              <a:pPr/>
              <a:t>‹#›</a:t>
            </a:fld>
            <a:endParaRPr lang="ar-SA"/>
          </a:p>
        </p:txBody>
      </p:sp>
    </p:spTree>
    <p:extLst>
      <p:ext uri="{BB962C8B-B14F-4D97-AF65-F5344CB8AC3E}">
        <p14:creationId xmlns:p14="http://schemas.microsoft.com/office/powerpoint/2010/main" val="87984427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5718F5-CDDD-44CF-9F60-90AC5E8558FE}" type="slidenum">
              <a:rPr lang="en-AU"/>
              <a:pPr/>
              <a:t>26</a:t>
            </a:fld>
            <a:endParaRPr lang="en-AU"/>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r>
              <a:rPr lang="en-US" dirty="0"/>
              <a:t>This chart introduces breakeven analysis and the breakeven or crossover chart.  As you discuss the assumptions upon which this techniques is based, it might be a good time to introduce the more general topic of the limitations of and use of models.  Certainly one does not know all information with certainty, money does have a time value, and the hypothesized linear relationships hold only within a range of production volumes.  What impact does this have on our use of the models?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01C17A5-F73D-4FC8-8801-224AAB5F1C03}" type="datetimeFigureOut">
              <a:rPr lang="ar-SA" smtClean="0"/>
              <a:pPr/>
              <a:t>04/02/1437</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04/02/1437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87106A-ED4A-44CB-82DF-EE3AAE4D4AA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401C17A5-F73D-4FC8-8801-224AAB5F1C03}" type="datetimeFigureOut">
              <a:rPr lang="ar-SA" smtClean="0"/>
              <a:pPr/>
              <a:t>04/02/1437</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3187106A-ED4A-44CB-82DF-EE3AAE4D4AA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04/02/1437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401C17A5-F73D-4FC8-8801-224AAB5F1C03}" type="datetimeFigureOut">
              <a:rPr lang="ar-SA" smtClean="0"/>
              <a:pPr/>
              <a:t>04/02/1437</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401C17A5-F73D-4FC8-8801-224AAB5F1C03}" type="datetimeFigureOut">
              <a:rPr lang="ar-SA" smtClean="0"/>
              <a:pPr/>
              <a:t>04/02/1437</a:t>
            </a:fld>
            <a:endParaRPr lang="ar-SA"/>
          </a:p>
        </p:txBody>
      </p:sp>
      <p:sp>
        <p:nvSpPr>
          <p:cNvPr id="10" name="عنصر نائب لرقم الشريحة 9"/>
          <p:cNvSpPr>
            <a:spLocks noGrp="1"/>
          </p:cNvSpPr>
          <p:nvPr>
            <p:ph type="sldNum" sz="quarter" idx="16"/>
          </p:nvPr>
        </p:nvSpPr>
        <p:spPr/>
        <p:txBody>
          <a:bodyPr rtlCol="0"/>
          <a:lstStyle/>
          <a:p>
            <a:fld id="{3187106A-ED4A-44CB-82DF-EE3AAE4D4AA3}"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401C17A5-F73D-4FC8-8801-224AAB5F1C03}" type="datetimeFigureOut">
              <a:rPr lang="ar-SA" smtClean="0"/>
              <a:pPr/>
              <a:t>04/02/1437</a:t>
            </a:fld>
            <a:endParaRPr lang="ar-SA"/>
          </a:p>
        </p:txBody>
      </p:sp>
      <p:sp>
        <p:nvSpPr>
          <p:cNvPr id="12" name="عنصر نائب لرقم الشريحة 11"/>
          <p:cNvSpPr>
            <a:spLocks noGrp="1"/>
          </p:cNvSpPr>
          <p:nvPr>
            <p:ph type="sldNum" sz="quarter" idx="16"/>
          </p:nvPr>
        </p:nvSpPr>
        <p:spPr/>
        <p:txBody>
          <a:bodyPr rtlCol="0"/>
          <a:lstStyle/>
          <a:p>
            <a:fld id="{3187106A-ED4A-44CB-82DF-EE3AAE4D4AA3}"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401C17A5-F73D-4FC8-8801-224AAB5F1C03}" type="datetimeFigureOut">
              <a:rPr lang="ar-SA" smtClean="0"/>
              <a:pPr/>
              <a:t>04/02/1437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01C17A5-F73D-4FC8-8801-224AAB5F1C03}" type="datetimeFigureOut">
              <a:rPr lang="ar-SA" smtClean="0"/>
              <a:pPr/>
              <a:t>04/02/1437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01C17A5-F73D-4FC8-8801-224AAB5F1C03}" type="datetimeFigureOut">
              <a:rPr lang="ar-SA" smtClean="0"/>
              <a:pPr/>
              <a:t>04/02/1437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401C17A5-F73D-4FC8-8801-224AAB5F1C03}" type="datetimeFigureOut">
              <a:rPr lang="ar-SA" smtClean="0"/>
              <a:pPr/>
              <a:t>04/02/1437</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01C17A5-F73D-4FC8-8801-224AAB5F1C03}" type="datetimeFigureOut">
              <a:rPr lang="ar-SA" smtClean="0"/>
              <a:pPr/>
              <a:t>04/02/1437</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187106A-ED4A-44CB-82DF-EE3AAE4D4AA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w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857356" y="3286124"/>
            <a:ext cx="5429288" cy="1042982"/>
          </a:xfrm>
        </p:spPr>
        <p:txBody>
          <a:bodyPr>
            <a:normAutofit/>
          </a:bodyPr>
          <a:lstStyle/>
          <a:p>
            <a:pPr algn="ctr"/>
            <a:r>
              <a:rPr lang="ar-SA" dirty="0" smtClean="0"/>
              <a:t>تخطيط وتطوير المنتج/الخدمة</a:t>
            </a:r>
            <a:endParaRPr lang="ar-SA" sz="3200" dirty="0"/>
          </a:p>
        </p:txBody>
      </p:sp>
      <p:sp>
        <p:nvSpPr>
          <p:cNvPr id="3" name="عنوان فرعي 2"/>
          <p:cNvSpPr>
            <a:spLocks noGrp="1"/>
          </p:cNvSpPr>
          <p:nvPr>
            <p:ph type="subTitle" idx="1"/>
          </p:nvPr>
        </p:nvSpPr>
        <p:spPr/>
        <p:txBody>
          <a:bodyPr/>
          <a:lstStyle/>
          <a:p>
            <a:pPr algn="ctr"/>
            <a:r>
              <a:rPr lang="ar-SA" dirty="0" smtClean="0"/>
              <a:t>الفصل الرابع</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5"/>
          <p:cNvGrpSpPr>
            <a:grpSpLocks/>
          </p:cNvGrpSpPr>
          <p:nvPr/>
        </p:nvGrpSpPr>
        <p:grpSpPr bwMode="auto">
          <a:xfrm>
            <a:off x="630238" y="1785938"/>
            <a:ext cx="7675563" cy="3992563"/>
            <a:chOff x="397" y="1413"/>
            <a:chExt cx="4835" cy="2515"/>
          </a:xfrm>
        </p:grpSpPr>
        <p:sp>
          <p:nvSpPr>
            <p:cNvPr id="6" name="Freeform 11"/>
            <p:cNvSpPr>
              <a:spLocks/>
            </p:cNvSpPr>
            <p:nvPr/>
          </p:nvSpPr>
          <p:spPr bwMode="auto">
            <a:xfrm>
              <a:off x="675" y="1413"/>
              <a:ext cx="4557" cy="2235"/>
            </a:xfrm>
            <a:custGeom>
              <a:avLst/>
              <a:gdLst/>
              <a:ahLst/>
              <a:cxnLst>
                <a:cxn ang="0">
                  <a:pos x="0" y="0"/>
                </a:cxn>
                <a:cxn ang="0">
                  <a:pos x="0" y="2448"/>
                </a:cxn>
                <a:cxn ang="0">
                  <a:pos x="4560" y="2448"/>
                </a:cxn>
              </a:cxnLst>
              <a:rect l="0" t="0" r="r" b="b"/>
              <a:pathLst>
                <a:path w="4560" h="2448">
                  <a:moveTo>
                    <a:pt x="0" y="0"/>
                  </a:moveTo>
                  <a:lnTo>
                    <a:pt x="0" y="2448"/>
                  </a:lnTo>
                  <a:lnTo>
                    <a:pt x="4560" y="2448"/>
                  </a:lnTo>
                </a:path>
              </a:pathLst>
            </a:custGeom>
            <a:noFill/>
            <a:ln w="38100" cmpd="sng">
              <a:solidFill>
                <a:schemeClr val="tx1"/>
              </a:solidFill>
              <a:round/>
              <a:headEnd/>
              <a:tailEnd/>
            </a:ln>
            <a:effectLst/>
          </p:spPr>
          <p:txBody>
            <a:bodyPr wrap="none" anchor="ctr"/>
            <a:lstStyle/>
            <a:p>
              <a:endParaRPr lang="ar-SA"/>
            </a:p>
          </p:txBody>
        </p:sp>
        <p:sp>
          <p:nvSpPr>
            <p:cNvPr id="7" name="Rectangle 12"/>
            <p:cNvSpPr>
              <a:spLocks noChangeArrowheads="1"/>
            </p:cNvSpPr>
            <p:nvPr/>
          </p:nvSpPr>
          <p:spPr bwMode="auto">
            <a:xfrm>
              <a:off x="654" y="3679"/>
              <a:ext cx="3463" cy="233"/>
            </a:xfrm>
            <a:prstGeom prst="rect">
              <a:avLst/>
            </a:prstGeom>
            <a:noFill/>
            <a:ln w="9525">
              <a:noFill/>
              <a:miter lim="800000"/>
              <a:headEnd/>
              <a:tailEnd/>
            </a:ln>
            <a:effectLst/>
          </p:spPr>
          <p:txBody>
            <a:bodyPr wrap="none">
              <a:spAutoFit/>
            </a:bodyPr>
            <a:lstStyle/>
            <a:p>
              <a:pPr algn="l" rtl="0">
                <a:tabLst>
                  <a:tab pos="2095500" algn="ctr"/>
                  <a:tab pos="3429000" algn="ctr"/>
                  <a:tab pos="4953000" algn="ctr"/>
                </a:tabLst>
              </a:pPr>
              <a:r>
                <a:rPr lang="ar-SA" sz="1800" b="1" dirty="0" smtClean="0"/>
                <a:t>التخطيط </a:t>
              </a:r>
              <a:r>
                <a:rPr lang="ar-SA" sz="1800" b="1" dirty="0" err="1" smtClean="0"/>
                <a:t>و</a:t>
              </a:r>
              <a:r>
                <a:rPr lang="ar-SA" sz="1800" b="1" dirty="0" smtClean="0"/>
                <a:t> التقديم </a:t>
              </a:r>
              <a:r>
                <a:rPr lang="en-US" sz="1800" b="1" dirty="0"/>
                <a:t>	</a:t>
              </a:r>
              <a:r>
                <a:rPr lang="ar-SA" sz="1800" b="1" dirty="0" smtClean="0"/>
                <a:t>النمو</a:t>
              </a:r>
              <a:r>
                <a:rPr lang="en-US" sz="1800" b="1" dirty="0"/>
                <a:t>	</a:t>
              </a:r>
              <a:r>
                <a:rPr lang="ar-SA" sz="1800" b="1" dirty="0" smtClean="0"/>
                <a:t> النضج</a:t>
              </a:r>
              <a:r>
                <a:rPr lang="en-US" sz="1800" b="1" dirty="0"/>
                <a:t>	</a:t>
              </a:r>
              <a:r>
                <a:rPr lang="ar-SA" sz="1800" b="1" dirty="0" smtClean="0"/>
                <a:t>التدهور </a:t>
              </a:r>
              <a:endParaRPr lang="en-US" sz="1800" b="1" dirty="0"/>
            </a:p>
          </p:txBody>
        </p:sp>
        <p:sp>
          <p:nvSpPr>
            <p:cNvPr id="8" name="Rectangle 13"/>
            <p:cNvSpPr>
              <a:spLocks noChangeArrowheads="1"/>
            </p:cNvSpPr>
            <p:nvPr/>
          </p:nvSpPr>
          <p:spPr bwMode="auto">
            <a:xfrm rot="16200000">
              <a:off x="-384" y="2297"/>
              <a:ext cx="1796" cy="233"/>
            </a:xfrm>
            <a:prstGeom prst="rect">
              <a:avLst/>
            </a:prstGeom>
            <a:noFill/>
            <a:ln w="9525">
              <a:noFill/>
              <a:miter lim="800000"/>
              <a:headEnd/>
              <a:tailEnd/>
            </a:ln>
            <a:effectLst/>
          </p:spPr>
          <p:txBody>
            <a:bodyPr wrap="none">
              <a:spAutoFit/>
            </a:bodyPr>
            <a:lstStyle/>
            <a:p>
              <a:r>
                <a:rPr lang="ar-SA" sz="1800" b="1" dirty="0" smtClean="0"/>
                <a:t>المبيعات </a:t>
              </a:r>
              <a:r>
                <a:rPr lang="ar-SA" sz="1800" b="1" dirty="0" err="1" smtClean="0"/>
                <a:t>و</a:t>
              </a:r>
              <a:r>
                <a:rPr lang="ar-SA" sz="1800" b="1" dirty="0" smtClean="0"/>
                <a:t> التكاليف </a:t>
              </a:r>
              <a:r>
                <a:rPr lang="ar-SA" sz="1800" b="1" dirty="0" err="1" smtClean="0"/>
                <a:t>و</a:t>
              </a:r>
              <a:r>
                <a:rPr lang="ar-SA" sz="1800" b="1" dirty="0" smtClean="0"/>
                <a:t> التدفق النقدي</a:t>
              </a:r>
              <a:endParaRPr lang="en-US" sz="1800" b="1" dirty="0"/>
            </a:p>
          </p:txBody>
        </p:sp>
        <p:sp>
          <p:nvSpPr>
            <p:cNvPr id="9" name="Line 14"/>
            <p:cNvSpPr>
              <a:spLocks noChangeShapeType="1"/>
            </p:cNvSpPr>
            <p:nvPr/>
          </p:nvSpPr>
          <p:spPr bwMode="auto">
            <a:xfrm>
              <a:off x="1616" y="1880"/>
              <a:ext cx="0" cy="2048"/>
            </a:xfrm>
            <a:prstGeom prst="line">
              <a:avLst/>
            </a:prstGeom>
            <a:noFill/>
            <a:ln w="28575">
              <a:solidFill>
                <a:schemeClr val="tx1"/>
              </a:solidFill>
              <a:prstDash val="dash"/>
              <a:round/>
              <a:headEnd/>
              <a:tailEnd/>
            </a:ln>
            <a:effectLst/>
          </p:spPr>
          <p:txBody>
            <a:bodyPr wrap="none" anchor="ctr"/>
            <a:lstStyle/>
            <a:p>
              <a:endParaRPr lang="ar-SA"/>
            </a:p>
          </p:txBody>
        </p:sp>
        <p:sp>
          <p:nvSpPr>
            <p:cNvPr id="10" name="Line 15"/>
            <p:cNvSpPr>
              <a:spLocks noChangeShapeType="1"/>
            </p:cNvSpPr>
            <p:nvPr/>
          </p:nvSpPr>
          <p:spPr bwMode="auto">
            <a:xfrm>
              <a:off x="2456" y="1880"/>
              <a:ext cx="0" cy="2048"/>
            </a:xfrm>
            <a:prstGeom prst="line">
              <a:avLst/>
            </a:prstGeom>
            <a:noFill/>
            <a:ln w="28575">
              <a:solidFill>
                <a:schemeClr val="tx1"/>
              </a:solidFill>
              <a:prstDash val="dash"/>
              <a:round/>
              <a:headEnd/>
              <a:tailEnd/>
            </a:ln>
            <a:effectLst/>
          </p:spPr>
          <p:txBody>
            <a:bodyPr wrap="none" anchor="ctr"/>
            <a:lstStyle/>
            <a:p>
              <a:endParaRPr lang="ar-SA"/>
            </a:p>
          </p:txBody>
        </p:sp>
        <p:sp>
          <p:nvSpPr>
            <p:cNvPr id="11" name="Line 16"/>
            <p:cNvSpPr>
              <a:spLocks noChangeShapeType="1"/>
            </p:cNvSpPr>
            <p:nvPr/>
          </p:nvSpPr>
          <p:spPr bwMode="auto">
            <a:xfrm>
              <a:off x="3312" y="1880"/>
              <a:ext cx="0" cy="2048"/>
            </a:xfrm>
            <a:prstGeom prst="line">
              <a:avLst/>
            </a:prstGeom>
            <a:noFill/>
            <a:ln w="28575">
              <a:solidFill>
                <a:schemeClr val="tx1"/>
              </a:solidFill>
              <a:prstDash val="dash"/>
              <a:round/>
              <a:headEnd/>
              <a:tailEnd/>
            </a:ln>
            <a:effectLst/>
          </p:spPr>
          <p:txBody>
            <a:bodyPr wrap="none" anchor="ctr"/>
            <a:lstStyle/>
            <a:p>
              <a:endParaRPr lang="ar-SA"/>
            </a:p>
          </p:txBody>
        </p:sp>
        <p:sp>
          <p:nvSpPr>
            <p:cNvPr id="12" name="Line 17"/>
            <p:cNvSpPr>
              <a:spLocks noChangeShapeType="1"/>
            </p:cNvSpPr>
            <p:nvPr/>
          </p:nvSpPr>
          <p:spPr bwMode="auto">
            <a:xfrm>
              <a:off x="672" y="2896"/>
              <a:ext cx="4448" cy="0"/>
            </a:xfrm>
            <a:prstGeom prst="line">
              <a:avLst/>
            </a:prstGeom>
            <a:noFill/>
            <a:ln w="38100">
              <a:solidFill>
                <a:schemeClr val="tx1"/>
              </a:solidFill>
              <a:round/>
              <a:headEnd/>
              <a:tailEnd/>
            </a:ln>
            <a:effectLst/>
          </p:spPr>
          <p:txBody>
            <a:bodyPr wrap="none" anchor="ctr"/>
            <a:lstStyle/>
            <a:p>
              <a:endParaRPr lang="ar-SA"/>
            </a:p>
          </p:txBody>
        </p:sp>
      </p:grpSp>
      <p:grpSp>
        <p:nvGrpSpPr>
          <p:cNvPr id="13" name="Group 3"/>
          <p:cNvGrpSpPr>
            <a:grpSpLocks/>
          </p:cNvGrpSpPr>
          <p:nvPr/>
        </p:nvGrpSpPr>
        <p:grpSpPr bwMode="auto">
          <a:xfrm>
            <a:off x="1143000" y="3289300"/>
            <a:ext cx="7010400" cy="1735138"/>
            <a:chOff x="720" y="2360"/>
            <a:chExt cx="4416" cy="1093"/>
          </a:xfrm>
        </p:grpSpPr>
        <p:sp>
          <p:nvSpPr>
            <p:cNvPr id="14" name="Freeform 4"/>
            <p:cNvSpPr>
              <a:spLocks/>
            </p:cNvSpPr>
            <p:nvPr/>
          </p:nvSpPr>
          <p:spPr bwMode="auto">
            <a:xfrm>
              <a:off x="2653" y="2360"/>
              <a:ext cx="1887" cy="403"/>
            </a:xfrm>
            <a:custGeom>
              <a:avLst/>
              <a:gdLst/>
              <a:ahLst/>
              <a:cxnLst>
                <a:cxn ang="0">
                  <a:pos x="0" y="160"/>
                </a:cxn>
                <a:cxn ang="0">
                  <a:pos x="158" y="91"/>
                </a:cxn>
                <a:cxn ang="0">
                  <a:pos x="408" y="16"/>
                </a:cxn>
                <a:cxn ang="0">
                  <a:pos x="600" y="0"/>
                </a:cxn>
                <a:cxn ang="0">
                  <a:pos x="920" y="64"/>
                </a:cxn>
                <a:cxn ang="0">
                  <a:pos x="1328" y="227"/>
                </a:cxn>
                <a:cxn ang="0">
                  <a:pos x="1622" y="349"/>
                </a:cxn>
                <a:cxn ang="0">
                  <a:pos x="1792" y="403"/>
                </a:cxn>
                <a:cxn ang="0">
                  <a:pos x="1051" y="386"/>
                </a:cxn>
                <a:cxn ang="0">
                  <a:pos x="622" y="361"/>
                </a:cxn>
                <a:cxn ang="0">
                  <a:pos x="366" y="296"/>
                </a:cxn>
                <a:cxn ang="0">
                  <a:pos x="144" y="227"/>
                </a:cxn>
                <a:cxn ang="0">
                  <a:pos x="0" y="160"/>
                </a:cxn>
              </a:cxnLst>
              <a:rect l="0" t="0" r="r" b="b"/>
              <a:pathLst>
                <a:path w="1887" h="403">
                  <a:moveTo>
                    <a:pt x="0" y="160"/>
                  </a:moveTo>
                  <a:lnTo>
                    <a:pt x="158" y="91"/>
                  </a:lnTo>
                  <a:lnTo>
                    <a:pt x="408" y="16"/>
                  </a:lnTo>
                  <a:lnTo>
                    <a:pt x="600" y="0"/>
                  </a:lnTo>
                  <a:lnTo>
                    <a:pt x="920" y="64"/>
                  </a:lnTo>
                  <a:lnTo>
                    <a:pt x="1328" y="227"/>
                  </a:lnTo>
                  <a:cubicBezTo>
                    <a:pt x="1448" y="269"/>
                    <a:pt x="1534" y="319"/>
                    <a:pt x="1622" y="349"/>
                  </a:cubicBezTo>
                  <a:cubicBezTo>
                    <a:pt x="1699" y="378"/>
                    <a:pt x="1887" y="397"/>
                    <a:pt x="1792" y="403"/>
                  </a:cubicBezTo>
                  <a:lnTo>
                    <a:pt x="1051" y="386"/>
                  </a:lnTo>
                  <a:lnTo>
                    <a:pt x="622" y="361"/>
                  </a:lnTo>
                  <a:cubicBezTo>
                    <a:pt x="508" y="347"/>
                    <a:pt x="447" y="317"/>
                    <a:pt x="366" y="296"/>
                  </a:cubicBezTo>
                  <a:cubicBezTo>
                    <a:pt x="286" y="274"/>
                    <a:pt x="205" y="250"/>
                    <a:pt x="144" y="227"/>
                  </a:cubicBezTo>
                  <a:lnTo>
                    <a:pt x="0" y="160"/>
                  </a:lnTo>
                  <a:close/>
                </a:path>
              </a:pathLst>
            </a:custGeom>
            <a:solidFill>
              <a:schemeClr val="accent2"/>
            </a:solidFill>
            <a:ln w="9525">
              <a:noFill/>
              <a:round/>
              <a:headEnd/>
              <a:tailEnd/>
            </a:ln>
            <a:effectLst/>
          </p:spPr>
          <p:txBody>
            <a:bodyPr wrap="none" anchor="ctr"/>
            <a:lstStyle/>
            <a:p>
              <a:endParaRPr lang="ar-SA"/>
            </a:p>
          </p:txBody>
        </p:sp>
        <p:sp>
          <p:nvSpPr>
            <p:cNvPr id="15" name="Freeform 5"/>
            <p:cNvSpPr>
              <a:spLocks/>
            </p:cNvSpPr>
            <p:nvPr/>
          </p:nvSpPr>
          <p:spPr bwMode="auto">
            <a:xfrm>
              <a:off x="4499" y="2776"/>
              <a:ext cx="632" cy="109"/>
            </a:xfrm>
            <a:custGeom>
              <a:avLst/>
              <a:gdLst/>
              <a:ahLst/>
              <a:cxnLst>
                <a:cxn ang="0">
                  <a:pos x="0" y="0"/>
                </a:cxn>
                <a:cxn ang="0">
                  <a:pos x="626" y="8"/>
                </a:cxn>
                <a:cxn ang="0">
                  <a:pos x="629" y="109"/>
                </a:cxn>
                <a:cxn ang="0">
                  <a:pos x="394" y="96"/>
                </a:cxn>
                <a:cxn ang="0">
                  <a:pos x="154" y="45"/>
                </a:cxn>
                <a:cxn ang="0">
                  <a:pos x="21" y="0"/>
                </a:cxn>
              </a:cxnLst>
              <a:rect l="0" t="0" r="r" b="b"/>
              <a:pathLst>
                <a:path w="632" h="109">
                  <a:moveTo>
                    <a:pt x="0" y="0"/>
                  </a:moveTo>
                  <a:cubicBezTo>
                    <a:pt x="61" y="10"/>
                    <a:pt x="522" y="3"/>
                    <a:pt x="626" y="8"/>
                  </a:cubicBezTo>
                  <a:cubicBezTo>
                    <a:pt x="626" y="77"/>
                    <a:pt x="632" y="77"/>
                    <a:pt x="629" y="109"/>
                  </a:cubicBezTo>
                  <a:cubicBezTo>
                    <a:pt x="511" y="102"/>
                    <a:pt x="394" y="96"/>
                    <a:pt x="394" y="96"/>
                  </a:cubicBezTo>
                  <a:lnTo>
                    <a:pt x="154" y="45"/>
                  </a:lnTo>
                  <a:lnTo>
                    <a:pt x="21" y="0"/>
                  </a:lnTo>
                </a:path>
              </a:pathLst>
            </a:custGeom>
            <a:solidFill>
              <a:srgbClr val="BF0922"/>
            </a:solidFill>
            <a:ln w="9525">
              <a:noFill/>
              <a:round/>
              <a:headEnd/>
              <a:tailEnd/>
            </a:ln>
            <a:effectLst/>
          </p:spPr>
          <p:txBody>
            <a:bodyPr wrap="none" anchor="ctr"/>
            <a:lstStyle/>
            <a:p>
              <a:endParaRPr lang="ar-SA"/>
            </a:p>
          </p:txBody>
        </p:sp>
        <p:sp>
          <p:nvSpPr>
            <p:cNvPr id="16" name="Freeform 6"/>
            <p:cNvSpPr>
              <a:spLocks/>
            </p:cNvSpPr>
            <p:nvPr/>
          </p:nvSpPr>
          <p:spPr bwMode="auto">
            <a:xfrm>
              <a:off x="725" y="2888"/>
              <a:ext cx="1416" cy="557"/>
            </a:xfrm>
            <a:custGeom>
              <a:avLst/>
              <a:gdLst/>
              <a:ahLst/>
              <a:cxnLst>
                <a:cxn ang="0">
                  <a:pos x="0" y="0"/>
                </a:cxn>
                <a:cxn ang="0">
                  <a:pos x="48" y="131"/>
                </a:cxn>
                <a:cxn ang="0">
                  <a:pos x="139" y="293"/>
                </a:cxn>
                <a:cxn ang="0">
                  <a:pos x="256" y="403"/>
                </a:cxn>
                <a:cxn ang="0">
                  <a:pos x="483" y="528"/>
                </a:cxn>
                <a:cxn ang="0">
                  <a:pos x="614" y="557"/>
                </a:cxn>
                <a:cxn ang="0">
                  <a:pos x="782" y="523"/>
                </a:cxn>
                <a:cxn ang="0">
                  <a:pos x="1016" y="395"/>
                </a:cxn>
                <a:cxn ang="0">
                  <a:pos x="1182" y="229"/>
                </a:cxn>
                <a:cxn ang="0">
                  <a:pos x="1368" y="69"/>
                </a:cxn>
                <a:cxn ang="0">
                  <a:pos x="1416" y="5"/>
                </a:cxn>
                <a:cxn ang="0">
                  <a:pos x="0" y="0"/>
                </a:cxn>
              </a:cxnLst>
              <a:rect l="0" t="0" r="r" b="b"/>
              <a:pathLst>
                <a:path w="1416" h="557">
                  <a:moveTo>
                    <a:pt x="0" y="0"/>
                  </a:moveTo>
                  <a:lnTo>
                    <a:pt x="48" y="131"/>
                  </a:lnTo>
                  <a:lnTo>
                    <a:pt x="139" y="293"/>
                  </a:lnTo>
                  <a:lnTo>
                    <a:pt x="256" y="403"/>
                  </a:lnTo>
                  <a:lnTo>
                    <a:pt x="483" y="528"/>
                  </a:lnTo>
                  <a:lnTo>
                    <a:pt x="614" y="557"/>
                  </a:lnTo>
                  <a:lnTo>
                    <a:pt x="782" y="523"/>
                  </a:lnTo>
                  <a:lnTo>
                    <a:pt x="1016" y="395"/>
                  </a:lnTo>
                  <a:lnTo>
                    <a:pt x="1182" y="229"/>
                  </a:lnTo>
                  <a:lnTo>
                    <a:pt x="1368" y="69"/>
                  </a:lnTo>
                  <a:lnTo>
                    <a:pt x="1416" y="5"/>
                  </a:lnTo>
                  <a:lnTo>
                    <a:pt x="0" y="0"/>
                  </a:lnTo>
                  <a:close/>
                </a:path>
              </a:pathLst>
            </a:custGeom>
            <a:solidFill>
              <a:schemeClr val="accent1"/>
            </a:solidFill>
            <a:ln w="9525">
              <a:noFill/>
              <a:round/>
              <a:headEnd/>
              <a:tailEnd/>
            </a:ln>
            <a:effectLst/>
          </p:spPr>
          <p:txBody>
            <a:bodyPr wrap="none" anchor="ctr"/>
            <a:lstStyle/>
            <a:p>
              <a:endParaRPr lang="ar-SA"/>
            </a:p>
          </p:txBody>
        </p:sp>
        <p:sp>
          <p:nvSpPr>
            <p:cNvPr id="17" name="Freeform 7"/>
            <p:cNvSpPr>
              <a:spLocks/>
            </p:cNvSpPr>
            <p:nvPr/>
          </p:nvSpPr>
          <p:spPr bwMode="auto">
            <a:xfrm>
              <a:off x="720" y="2363"/>
              <a:ext cx="4416" cy="1090"/>
            </a:xfrm>
            <a:custGeom>
              <a:avLst/>
              <a:gdLst/>
              <a:ahLst/>
              <a:cxnLst>
                <a:cxn ang="0">
                  <a:pos x="0" y="529"/>
                </a:cxn>
                <a:cxn ang="0">
                  <a:pos x="144" y="817"/>
                </a:cxn>
                <a:cxn ang="0">
                  <a:pos x="336" y="985"/>
                </a:cxn>
                <a:cxn ang="0">
                  <a:pos x="616" y="1089"/>
                </a:cxn>
                <a:cxn ang="0">
                  <a:pos x="912" y="993"/>
                </a:cxn>
                <a:cxn ang="0">
                  <a:pos x="1168" y="785"/>
                </a:cxn>
                <a:cxn ang="0">
                  <a:pos x="1424" y="545"/>
                </a:cxn>
                <a:cxn ang="0">
                  <a:pos x="1752" y="265"/>
                </a:cxn>
                <a:cxn ang="0">
                  <a:pos x="2120" y="81"/>
                </a:cxn>
                <a:cxn ang="0">
                  <a:pos x="2496" y="1"/>
                </a:cxn>
                <a:cxn ang="0">
                  <a:pos x="2944" y="89"/>
                </a:cxn>
                <a:cxn ang="0">
                  <a:pos x="3488" y="321"/>
                </a:cxn>
                <a:cxn ang="0">
                  <a:pos x="4024" y="481"/>
                </a:cxn>
                <a:cxn ang="0">
                  <a:pos x="4416" y="529"/>
                </a:cxn>
              </a:cxnLst>
              <a:rect l="0" t="0" r="r" b="b"/>
              <a:pathLst>
                <a:path w="4416" h="1090">
                  <a:moveTo>
                    <a:pt x="0" y="529"/>
                  </a:moveTo>
                  <a:cubicBezTo>
                    <a:pt x="36" y="633"/>
                    <a:pt x="88" y="741"/>
                    <a:pt x="144" y="817"/>
                  </a:cubicBezTo>
                  <a:cubicBezTo>
                    <a:pt x="200" y="893"/>
                    <a:pt x="257" y="940"/>
                    <a:pt x="336" y="985"/>
                  </a:cubicBezTo>
                  <a:cubicBezTo>
                    <a:pt x="415" y="1030"/>
                    <a:pt x="520" y="1088"/>
                    <a:pt x="616" y="1089"/>
                  </a:cubicBezTo>
                  <a:cubicBezTo>
                    <a:pt x="712" y="1090"/>
                    <a:pt x="820" y="1044"/>
                    <a:pt x="912" y="993"/>
                  </a:cubicBezTo>
                  <a:cubicBezTo>
                    <a:pt x="1004" y="942"/>
                    <a:pt x="1083" y="860"/>
                    <a:pt x="1168" y="785"/>
                  </a:cubicBezTo>
                  <a:cubicBezTo>
                    <a:pt x="1253" y="710"/>
                    <a:pt x="1327" y="632"/>
                    <a:pt x="1424" y="545"/>
                  </a:cubicBezTo>
                  <a:cubicBezTo>
                    <a:pt x="1521" y="458"/>
                    <a:pt x="1636" y="342"/>
                    <a:pt x="1752" y="265"/>
                  </a:cubicBezTo>
                  <a:cubicBezTo>
                    <a:pt x="1868" y="188"/>
                    <a:pt x="1996" y="125"/>
                    <a:pt x="2120" y="81"/>
                  </a:cubicBezTo>
                  <a:cubicBezTo>
                    <a:pt x="2244" y="37"/>
                    <a:pt x="2359" y="0"/>
                    <a:pt x="2496" y="1"/>
                  </a:cubicBezTo>
                  <a:cubicBezTo>
                    <a:pt x="2633" y="2"/>
                    <a:pt x="2779" y="36"/>
                    <a:pt x="2944" y="89"/>
                  </a:cubicBezTo>
                  <a:cubicBezTo>
                    <a:pt x="3109" y="142"/>
                    <a:pt x="3308" y="256"/>
                    <a:pt x="3488" y="321"/>
                  </a:cubicBezTo>
                  <a:cubicBezTo>
                    <a:pt x="3668" y="386"/>
                    <a:pt x="3869" y="446"/>
                    <a:pt x="4024" y="481"/>
                  </a:cubicBezTo>
                  <a:cubicBezTo>
                    <a:pt x="4179" y="516"/>
                    <a:pt x="4334" y="519"/>
                    <a:pt x="4416" y="529"/>
                  </a:cubicBezTo>
                </a:path>
              </a:pathLst>
            </a:custGeom>
            <a:noFill/>
            <a:ln w="76200" cmpd="sng">
              <a:solidFill>
                <a:srgbClr val="24BDB2"/>
              </a:solidFill>
              <a:round/>
              <a:headEnd/>
              <a:tailEnd/>
            </a:ln>
            <a:effectLst/>
          </p:spPr>
          <p:txBody>
            <a:bodyPr wrap="none" anchor="ctr"/>
            <a:lstStyle/>
            <a:p>
              <a:endParaRPr lang="ar-SA"/>
            </a:p>
          </p:txBody>
        </p:sp>
      </p:grpSp>
      <p:sp>
        <p:nvSpPr>
          <p:cNvPr id="18" name="Freeform 8"/>
          <p:cNvSpPr>
            <a:spLocks/>
          </p:cNvSpPr>
          <p:nvPr/>
        </p:nvSpPr>
        <p:spPr bwMode="auto">
          <a:xfrm>
            <a:off x="1117600" y="2686050"/>
            <a:ext cx="7073900" cy="1433513"/>
          </a:xfrm>
          <a:custGeom>
            <a:avLst/>
            <a:gdLst/>
            <a:ahLst/>
            <a:cxnLst>
              <a:cxn ang="0">
                <a:pos x="0" y="903"/>
              </a:cxn>
              <a:cxn ang="0">
                <a:pos x="339" y="831"/>
              </a:cxn>
              <a:cxn ang="0">
                <a:pos x="768" y="624"/>
              </a:cxn>
              <a:cxn ang="0">
                <a:pos x="1224" y="288"/>
              </a:cxn>
              <a:cxn ang="0">
                <a:pos x="1648" y="64"/>
              </a:cxn>
              <a:cxn ang="0">
                <a:pos x="1968" y="8"/>
              </a:cxn>
              <a:cxn ang="0">
                <a:pos x="2480" y="112"/>
              </a:cxn>
              <a:cxn ang="0">
                <a:pos x="3224" y="408"/>
              </a:cxn>
              <a:cxn ang="0">
                <a:pos x="3952" y="680"/>
              </a:cxn>
              <a:cxn ang="0">
                <a:pos x="4456" y="736"/>
              </a:cxn>
            </a:cxnLst>
            <a:rect l="0" t="0" r="r" b="b"/>
            <a:pathLst>
              <a:path w="4456" h="903">
                <a:moveTo>
                  <a:pt x="0" y="903"/>
                </a:moveTo>
                <a:cubicBezTo>
                  <a:pt x="56" y="891"/>
                  <a:pt x="211" y="877"/>
                  <a:pt x="339" y="831"/>
                </a:cubicBezTo>
                <a:cubicBezTo>
                  <a:pt x="467" y="785"/>
                  <a:pt x="620" y="714"/>
                  <a:pt x="768" y="624"/>
                </a:cubicBezTo>
                <a:cubicBezTo>
                  <a:pt x="916" y="534"/>
                  <a:pt x="1077" y="381"/>
                  <a:pt x="1224" y="288"/>
                </a:cubicBezTo>
                <a:cubicBezTo>
                  <a:pt x="1371" y="195"/>
                  <a:pt x="1524" y="111"/>
                  <a:pt x="1648" y="64"/>
                </a:cubicBezTo>
                <a:cubicBezTo>
                  <a:pt x="1772" y="17"/>
                  <a:pt x="1829" y="0"/>
                  <a:pt x="1968" y="8"/>
                </a:cubicBezTo>
                <a:cubicBezTo>
                  <a:pt x="2107" y="16"/>
                  <a:pt x="2271" y="45"/>
                  <a:pt x="2480" y="112"/>
                </a:cubicBezTo>
                <a:cubicBezTo>
                  <a:pt x="2689" y="179"/>
                  <a:pt x="2979" y="313"/>
                  <a:pt x="3224" y="408"/>
                </a:cubicBezTo>
                <a:cubicBezTo>
                  <a:pt x="3469" y="503"/>
                  <a:pt x="3747" y="625"/>
                  <a:pt x="3952" y="680"/>
                </a:cubicBezTo>
                <a:cubicBezTo>
                  <a:pt x="4157" y="735"/>
                  <a:pt x="4294" y="732"/>
                  <a:pt x="4456" y="736"/>
                </a:cubicBezTo>
              </a:path>
            </a:pathLst>
          </a:custGeom>
          <a:noFill/>
          <a:ln w="76200" cmpd="sng">
            <a:solidFill>
              <a:srgbClr val="3D9A3A"/>
            </a:solidFill>
            <a:round/>
            <a:headEnd/>
            <a:tailEnd/>
          </a:ln>
          <a:effectLst/>
        </p:spPr>
        <p:txBody>
          <a:bodyPr wrap="none" anchor="ctr"/>
          <a:lstStyle/>
          <a:p>
            <a:endParaRPr lang="ar-SA"/>
          </a:p>
        </p:txBody>
      </p:sp>
      <p:sp>
        <p:nvSpPr>
          <p:cNvPr id="19" name="Freeform 18"/>
          <p:cNvSpPr>
            <a:spLocks/>
          </p:cNvSpPr>
          <p:nvPr/>
        </p:nvSpPr>
        <p:spPr bwMode="auto">
          <a:xfrm>
            <a:off x="1112838" y="2857500"/>
            <a:ext cx="7040562" cy="1249363"/>
          </a:xfrm>
          <a:custGeom>
            <a:avLst/>
            <a:gdLst/>
            <a:ahLst/>
            <a:cxnLst>
              <a:cxn ang="0">
                <a:pos x="0" y="787"/>
              </a:cxn>
              <a:cxn ang="0">
                <a:pos x="363" y="331"/>
              </a:cxn>
              <a:cxn ang="0">
                <a:pos x="715" y="43"/>
              </a:cxn>
              <a:cxn ang="0">
                <a:pos x="1123" y="75"/>
              </a:cxn>
              <a:cxn ang="0">
                <a:pos x="1891" y="411"/>
              </a:cxn>
              <a:cxn ang="0">
                <a:pos x="2475" y="611"/>
              </a:cxn>
              <a:cxn ang="0">
                <a:pos x="3091" y="659"/>
              </a:cxn>
              <a:cxn ang="0">
                <a:pos x="4435" y="699"/>
              </a:cxn>
            </a:cxnLst>
            <a:rect l="0" t="0" r="r" b="b"/>
            <a:pathLst>
              <a:path w="4435" h="787">
                <a:moveTo>
                  <a:pt x="0" y="787"/>
                </a:moveTo>
                <a:cubicBezTo>
                  <a:pt x="60" y="712"/>
                  <a:pt x="244" y="455"/>
                  <a:pt x="363" y="331"/>
                </a:cubicBezTo>
                <a:cubicBezTo>
                  <a:pt x="482" y="207"/>
                  <a:pt x="588" y="86"/>
                  <a:pt x="715" y="43"/>
                </a:cubicBezTo>
                <a:cubicBezTo>
                  <a:pt x="842" y="0"/>
                  <a:pt x="927" y="14"/>
                  <a:pt x="1123" y="75"/>
                </a:cubicBezTo>
                <a:cubicBezTo>
                  <a:pt x="1319" y="136"/>
                  <a:pt x="1666" y="322"/>
                  <a:pt x="1891" y="411"/>
                </a:cubicBezTo>
                <a:cubicBezTo>
                  <a:pt x="2116" y="500"/>
                  <a:pt x="2275" y="570"/>
                  <a:pt x="2475" y="611"/>
                </a:cubicBezTo>
                <a:cubicBezTo>
                  <a:pt x="2675" y="652"/>
                  <a:pt x="2764" y="644"/>
                  <a:pt x="3091" y="659"/>
                </a:cubicBezTo>
                <a:cubicBezTo>
                  <a:pt x="3418" y="674"/>
                  <a:pt x="4155" y="691"/>
                  <a:pt x="4435" y="699"/>
                </a:cubicBezTo>
              </a:path>
            </a:pathLst>
          </a:custGeom>
          <a:noFill/>
          <a:ln w="76200" cmpd="sng">
            <a:solidFill>
              <a:srgbClr val="175097"/>
            </a:solidFill>
            <a:round/>
            <a:headEnd/>
            <a:tailEnd/>
          </a:ln>
          <a:effectLst/>
        </p:spPr>
        <p:txBody>
          <a:bodyPr wrap="none" anchor="ctr"/>
          <a:lstStyle/>
          <a:p>
            <a:endParaRPr lang="ar-SA"/>
          </a:p>
        </p:txBody>
      </p:sp>
      <p:grpSp>
        <p:nvGrpSpPr>
          <p:cNvPr id="20" name="Group 19"/>
          <p:cNvGrpSpPr>
            <a:grpSpLocks/>
          </p:cNvGrpSpPr>
          <p:nvPr/>
        </p:nvGrpSpPr>
        <p:grpSpPr bwMode="auto">
          <a:xfrm>
            <a:off x="2286005" y="1865313"/>
            <a:ext cx="1936750" cy="1017587"/>
            <a:chOff x="1440" y="1463"/>
            <a:chExt cx="1220" cy="641"/>
          </a:xfrm>
        </p:grpSpPr>
        <p:sp>
          <p:nvSpPr>
            <p:cNvPr id="21" name="Rectangle 20"/>
            <p:cNvSpPr>
              <a:spLocks noChangeArrowheads="1"/>
            </p:cNvSpPr>
            <p:nvPr/>
          </p:nvSpPr>
          <p:spPr bwMode="auto">
            <a:xfrm>
              <a:off x="1440" y="1463"/>
              <a:ext cx="1220" cy="233"/>
            </a:xfrm>
            <a:prstGeom prst="rect">
              <a:avLst/>
            </a:prstGeom>
            <a:noFill/>
            <a:ln w="9525">
              <a:noFill/>
              <a:miter lim="800000"/>
              <a:headEnd/>
              <a:tailEnd/>
            </a:ln>
            <a:effectLst/>
          </p:spPr>
          <p:txBody>
            <a:bodyPr wrap="none">
              <a:spAutoFit/>
            </a:bodyPr>
            <a:lstStyle/>
            <a:p>
              <a:r>
                <a:rPr lang="ar-SA" b="1" dirty="0" smtClean="0"/>
                <a:t>تكاليف التطوير </a:t>
              </a:r>
              <a:r>
                <a:rPr lang="ar-SA" b="1" dirty="0" err="1" smtClean="0"/>
                <a:t>والانتاج</a:t>
              </a:r>
              <a:endParaRPr lang="en-US" sz="1800" b="1" dirty="0"/>
            </a:p>
          </p:txBody>
        </p:sp>
        <p:sp>
          <p:nvSpPr>
            <p:cNvPr id="22" name="Line 21"/>
            <p:cNvSpPr>
              <a:spLocks noChangeShapeType="1"/>
            </p:cNvSpPr>
            <p:nvPr/>
          </p:nvSpPr>
          <p:spPr bwMode="auto">
            <a:xfrm flipH="1">
              <a:off x="1888" y="1688"/>
              <a:ext cx="176" cy="416"/>
            </a:xfrm>
            <a:prstGeom prst="line">
              <a:avLst/>
            </a:prstGeom>
            <a:noFill/>
            <a:ln w="57150">
              <a:solidFill>
                <a:schemeClr val="tx1"/>
              </a:solidFill>
              <a:round/>
              <a:headEnd/>
              <a:tailEnd type="triangle" w="med" len="med"/>
            </a:ln>
            <a:effectLst/>
          </p:spPr>
          <p:txBody>
            <a:bodyPr wrap="none" anchor="ctr"/>
            <a:lstStyle/>
            <a:p>
              <a:endParaRPr lang="ar-SA"/>
            </a:p>
          </p:txBody>
        </p:sp>
      </p:grpSp>
      <p:grpSp>
        <p:nvGrpSpPr>
          <p:cNvPr id="23" name="Group 28"/>
          <p:cNvGrpSpPr>
            <a:grpSpLocks/>
          </p:cNvGrpSpPr>
          <p:nvPr/>
        </p:nvGrpSpPr>
        <p:grpSpPr bwMode="auto">
          <a:xfrm>
            <a:off x="5643565" y="2144713"/>
            <a:ext cx="661988" cy="903287"/>
            <a:chOff x="3555" y="1639"/>
            <a:chExt cx="417" cy="569"/>
          </a:xfrm>
        </p:grpSpPr>
        <p:sp>
          <p:nvSpPr>
            <p:cNvPr id="24" name="Rectangle 29"/>
            <p:cNvSpPr>
              <a:spLocks noChangeArrowheads="1"/>
            </p:cNvSpPr>
            <p:nvPr/>
          </p:nvSpPr>
          <p:spPr bwMode="auto">
            <a:xfrm>
              <a:off x="3555" y="1639"/>
              <a:ext cx="417" cy="233"/>
            </a:xfrm>
            <a:prstGeom prst="rect">
              <a:avLst/>
            </a:prstGeom>
            <a:noFill/>
            <a:ln w="9525">
              <a:noFill/>
              <a:miter lim="800000"/>
              <a:headEnd/>
              <a:tailEnd/>
            </a:ln>
            <a:effectLst/>
          </p:spPr>
          <p:txBody>
            <a:bodyPr wrap="none">
              <a:spAutoFit/>
            </a:bodyPr>
            <a:lstStyle/>
            <a:p>
              <a:r>
                <a:rPr lang="ar-SA" b="1" dirty="0" smtClean="0"/>
                <a:t>إرادات</a:t>
              </a:r>
              <a:endParaRPr lang="en-US" sz="1800" b="1" dirty="0"/>
            </a:p>
          </p:txBody>
        </p:sp>
        <p:sp>
          <p:nvSpPr>
            <p:cNvPr id="25" name="Line 30"/>
            <p:cNvSpPr>
              <a:spLocks noChangeShapeType="1"/>
            </p:cNvSpPr>
            <p:nvPr/>
          </p:nvSpPr>
          <p:spPr bwMode="auto">
            <a:xfrm flipH="1">
              <a:off x="3608" y="1848"/>
              <a:ext cx="160" cy="360"/>
            </a:xfrm>
            <a:prstGeom prst="line">
              <a:avLst/>
            </a:prstGeom>
            <a:noFill/>
            <a:ln w="57150">
              <a:solidFill>
                <a:schemeClr val="tx1"/>
              </a:solidFill>
              <a:round/>
              <a:headEnd/>
              <a:tailEnd type="triangle" w="med" len="med"/>
            </a:ln>
            <a:effectLst/>
          </p:spPr>
          <p:txBody>
            <a:bodyPr wrap="none" anchor="ctr"/>
            <a:lstStyle/>
            <a:p>
              <a:endParaRPr lang="ar-SA"/>
            </a:p>
          </p:txBody>
        </p:sp>
      </p:grpSp>
      <p:grpSp>
        <p:nvGrpSpPr>
          <p:cNvPr id="26" name="Group 25"/>
          <p:cNvGrpSpPr>
            <a:grpSpLocks/>
          </p:cNvGrpSpPr>
          <p:nvPr/>
        </p:nvGrpSpPr>
        <p:grpSpPr bwMode="auto">
          <a:xfrm>
            <a:off x="5981715" y="2584450"/>
            <a:ext cx="1376366" cy="1123950"/>
            <a:chOff x="3768" y="1916"/>
            <a:chExt cx="867" cy="708"/>
          </a:xfrm>
        </p:grpSpPr>
        <p:sp>
          <p:nvSpPr>
            <p:cNvPr id="27" name="Rectangle 26"/>
            <p:cNvSpPr>
              <a:spLocks noChangeArrowheads="1"/>
            </p:cNvSpPr>
            <p:nvPr/>
          </p:nvSpPr>
          <p:spPr bwMode="auto">
            <a:xfrm>
              <a:off x="4267" y="1916"/>
              <a:ext cx="368" cy="206"/>
            </a:xfrm>
            <a:prstGeom prst="rect">
              <a:avLst/>
            </a:prstGeom>
            <a:noFill/>
            <a:ln w="9525">
              <a:noFill/>
              <a:miter lim="800000"/>
              <a:headEnd/>
              <a:tailEnd/>
            </a:ln>
            <a:effectLst/>
          </p:spPr>
          <p:txBody>
            <a:bodyPr wrap="none">
              <a:spAutoFit/>
            </a:bodyPr>
            <a:lstStyle/>
            <a:p>
              <a:pPr algn="ctr">
                <a:lnSpc>
                  <a:spcPct val="85000"/>
                </a:lnSpc>
              </a:pPr>
              <a:r>
                <a:rPr lang="ar-SA" sz="1800" b="1" dirty="0" smtClean="0"/>
                <a:t>أرباح</a:t>
              </a:r>
              <a:endParaRPr lang="en-US" sz="1800" b="1" dirty="0"/>
            </a:p>
          </p:txBody>
        </p:sp>
        <p:sp>
          <p:nvSpPr>
            <p:cNvPr id="28" name="Line 27"/>
            <p:cNvSpPr>
              <a:spLocks noChangeShapeType="1"/>
            </p:cNvSpPr>
            <p:nvPr/>
          </p:nvSpPr>
          <p:spPr bwMode="auto">
            <a:xfrm flipH="1">
              <a:off x="3768" y="2160"/>
              <a:ext cx="520" cy="464"/>
            </a:xfrm>
            <a:prstGeom prst="line">
              <a:avLst/>
            </a:prstGeom>
            <a:noFill/>
            <a:ln w="57150">
              <a:solidFill>
                <a:schemeClr val="tx1"/>
              </a:solidFill>
              <a:round/>
              <a:headEnd/>
              <a:tailEnd type="triangle" w="med" len="med"/>
            </a:ln>
            <a:effectLst/>
          </p:spPr>
          <p:txBody>
            <a:bodyPr wrap="none" anchor="ctr"/>
            <a:lstStyle/>
            <a:p>
              <a:endParaRPr lang="ar-SA"/>
            </a:p>
          </p:txBody>
        </p:sp>
      </p:grpSp>
      <p:grpSp>
        <p:nvGrpSpPr>
          <p:cNvPr id="29" name="Group 22"/>
          <p:cNvGrpSpPr>
            <a:grpSpLocks/>
          </p:cNvGrpSpPr>
          <p:nvPr/>
        </p:nvGrpSpPr>
        <p:grpSpPr bwMode="auto">
          <a:xfrm>
            <a:off x="2460625" y="3416303"/>
            <a:ext cx="1133475" cy="563563"/>
            <a:chOff x="1550" y="2440"/>
            <a:chExt cx="714" cy="355"/>
          </a:xfrm>
        </p:grpSpPr>
        <p:sp>
          <p:nvSpPr>
            <p:cNvPr id="30" name="Rectangle 23"/>
            <p:cNvSpPr>
              <a:spLocks noChangeArrowheads="1"/>
            </p:cNvSpPr>
            <p:nvPr/>
          </p:nvSpPr>
          <p:spPr bwMode="auto">
            <a:xfrm>
              <a:off x="1550" y="2440"/>
              <a:ext cx="620" cy="355"/>
            </a:xfrm>
            <a:prstGeom prst="rect">
              <a:avLst/>
            </a:prstGeom>
            <a:noFill/>
            <a:ln w="9525">
              <a:noFill/>
              <a:miter lim="800000"/>
              <a:headEnd/>
              <a:tailEnd/>
            </a:ln>
            <a:effectLst/>
          </p:spPr>
          <p:txBody>
            <a:bodyPr>
              <a:spAutoFit/>
            </a:bodyPr>
            <a:lstStyle/>
            <a:p>
              <a:pPr algn="ctr">
                <a:lnSpc>
                  <a:spcPct val="85000"/>
                </a:lnSpc>
              </a:pPr>
              <a:r>
                <a:rPr lang="ar-SA" sz="1800" b="1" dirty="0" smtClean="0"/>
                <a:t>التدفق النقدي</a:t>
              </a:r>
              <a:endParaRPr lang="en-US" sz="1800" b="1" dirty="0"/>
            </a:p>
          </p:txBody>
        </p:sp>
        <p:sp>
          <p:nvSpPr>
            <p:cNvPr id="31" name="Line 24"/>
            <p:cNvSpPr>
              <a:spLocks noChangeShapeType="1"/>
            </p:cNvSpPr>
            <p:nvPr/>
          </p:nvSpPr>
          <p:spPr bwMode="auto">
            <a:xfrm>
              <a:off x="2016" y="2616"/>
              <a:ext cx="248" cy="96"/>
            </a:xfrm>
            <a:prstGeom prst="line">
              <a:avLst/>
            </a:prstGeom>
            <a:noFill/>
            <a:ln w="57150">
              <a:solidFill>
                <a:schemeClr val="tx1"/>
              </a:solidFill>
              <a:round/>
              <a:headEnd/>
              <a:tailEnd type="triangle" w="med" len="med"/>
            </a:ln>
            <a:effectLst/>
          </p:spPr>
          <p:txBody>
            <a:bodyPr wrap="none" anchor="ctr"/>
            <a:lstStyle/>
            <a:p>
              <a:endParaRPr lang="ar-SA"/>
            </a:p>
          </p:txBody>
        </p:sp>
      </p:grpSp>
      <p:sp>
        <p:nvSpPr>
          <p:cNvPr id="32" name="Rectangle 9"/>
          <p:cNvSpPr>
            <a:spLocks noChangeArrowheads="1"/>
          </p:cNvSpPr>
          <p:nvPr/>
        </p:nvSpPr>
        <p:spPr bwMode="auto">
          <a:xfrm>
            <a:off x="1381125" y="4210050"/>
            <a:ext cx="1466850" cy="328167"/>
          </a:xfrm>
          <a:prstGeom prst="rect">
            <a:avLst/>
          </a:prstGeom>
          <a:noFill/>
          <a:ln w="9525">
            <a:noFill/>
            <a:miter lim="800000"/>
            <a:headEnd/>
            <a:tailEnd/>
          </a:ln>
          <a:effectLst/>
        </p:spPr>
        <p:txBody>
          <a:bodyPr>
            <a:spAutoFit/>
          </a:bodyPr>
          <a:lstStyle/>
          <a:p>
            <a:pPr algn="ctr">
              <a:lnSpc>
                <a:spcPct val="85000"/>
              </a:lnSpc>
            </a:pPr>
            <a:r>
              <a:rPr lang="ar-SA" b="1" dirty="0" smtClean="0"/>
              <a:t>تدفق نقدي سالب</a:t>
            </a:r>
            <a:endParaRPr lang="en-US" sz="1800" b="1" dirty="0"/>
          </a:p>
        </p:txBody>
      </p:sp>
      <p:grpSp>
        <p:nvGrpSpPr>
          <p:cNvPr id="33" name="Group 31"/>
          <p:cNvGrpSpPr>
            <a:grpSpLocks/>
          </p:cNvGrpSpPr>
          <p:nvPr/>
        </p:nvGrpSpPr>
        <p:grpSpPr bwMode="auto">
          <a:xfrm>
            <a:off x="6783391" y="4051300"/>
            <a:ext cx="887413" cy="736600"/>
            <a:chOff x="4273" y="2840"/>
            <a:chExt cx="559" cy="464"/>
          </a:xfrm>
        </p:grpSpPr>
        <p:sp>
          <p:nvSpPr>
            <p:cNvPr id="34" name="Rectangle 32"/>
            <p:cNvSpPr>
              <a:spLocks noChangeArrowheads="1"/>
            </p:cNvSpPr>
            <p:nvPr/>
          </p:nvSpPr>
          <p:spPr bwMode="auto">
            <a:xfrm>
              <a:off x="4273" y="3071"/>
              <a:ext cx="417" cy="233"/>
            </a:xfrm>
            <a:prstGeom prst="rect">
              <a:avLst/>
            </a:prstGeom>
            <a:noFill/>
            <a:ln w="9525">
              <a:noFill/>
              <a:miter lim="800000"/>
              <a:headEnd/>
              <a:tailEnd/>
            </a:ln>
            <a:effectLst/>
          </p:spPr>
          <p:txBody>
            <a:bodyPr wrap="none">
              <a:spAutoFit/>
            </a:bodyPr>
            <a:lstStyle/>
            <a:p>
              <a:r>
                <a:rPr lang="ar-SA" sz="1800" b="1" dirty="0" smtClean="0"/>
                <a:t>خسائر</a:t>
              </a:r>
              <a:endParaRPr lang="en-US" sz="1800" b="1" dirty="0"/>
            </a:p>
          </p:txBody>
        </p:sp>
        <p:sp>
          <p:nvSpPr>
            <p:cNvPr id="35" name="Line 33"/>
            <p:cNvSpPr>
              <a:spLocks noChangeShapeType="1"/>
            </p:cNvSpPr>
            <p:nvPr/>
          </p:nvSpPr>
          <p:spPr bwMode="auto">
            <a:xfrm flipV="1">
              <a:off x="4536" y="2840"/>
              <a:ext cx="296" cy="272"/>
            </a:xfrm>
            <a:prstGeom prst="line">
              <a:avLst/>
            </a:prstGeom>
            <a:noFill/>
            <a:ln w="57150">
              <a:solidFill>
                <a:schemeClr val="tx1"/>
              </a:solidFill>
              <a:round/>
              <a:headEnd/>
              <a:tailEnd type="triangle" w="med" len="med"/>
            </a:ln>
            <a:effectLst/>
          </p:spPr>
          <p:txBody>
            <a:bodyPr wrap="none" anchor="ctr"/>
            <a:lstStyle/>
            <a:p>
              <a:endParaRPr lang="ar-SA"/>
            </a:p>
          </p:txBody>
        </p:sp>
      </p:grpSp>
      <p:sp>
        <p:nvSpPr>
          <p:cNvPr id="38" name="عنوان 1"/>
          <p:cNvSpPr>
            <a:spLocks noGrp="1"/>
          </p:cNvSpPr>
          <p:nvPr>
            <p:ph type="title"/>
          </p:nvPr>
        </p:nvSpPr>
        <p:spPr>
          <a:xfrm>
            <a:off x="285720" y="228600"/>
            <a:ext cx="8715436" cy="990600"/>
          </a:xfrm>
        </p:spPr>
        <p:txBody>
          <a:bodyPr>
            <a:normAutofit/>
          </a:bodyPr>
          <a:lstStyle/>
          <a:p>
            <a:r>
              <a:rPr lang="ar-SA" sz="3800" dirty="0" smtClean="0"/>
              <a:t>دورة حياة المنتج وعلاقتها بعملية تطوير المنتج الجديد</a:t>
            </a:r>
            <a:endParaRPr lang="ar-SA" sz="3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upRight)">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p:stCondLst>
                              <p:cond delay="500"/>
                            </p:stCondLst>
                            <p:childTnLst>
                              <p:par>
                                <p:cTn id="14" presetID="22" presetClass="entr" presetSubtype="8" fill="hold" grpId="0" nodeType="afterEffect">
                                  <p:stCondLst>
                                    <p:cond delay="100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childTnLst>
                          </p:cTn>
                        </p:par>
                        <p:par>
                          <p:cTn id="17" fill="hold">
                            <p:stCondLst>
                              <p:cond delay="2000"/>
                            </p:stCondLst>
                            <p:childTnLst>
                              <p:par>
                                <p:cTn id="18" presetID="22" presetClass="entr" presetSubtype="8" fill="hold" grpId="0" nodeType="afterEffect">
                                  <p:stCondLst>
                                    <p:cond delay="100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3500"/>
                            </p:stCondLst>
                            <p:childTnLst>
                              <p:par>
                                <p:cTn id="22" presetID="22" presetClass="entr" presetSubtype="1" fill="hold" nodeType="afterEffect">
                                  <p:stCondLst>
                                    <p:cond delay="100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500"/>
                                        <p:tgtEl>
                                          <p:spTgt spid="20"/>
                                        </p:tgtEl>
                                      </p:cBhvr>
                                    </p:animEffect>
                                  </p:childTnLst>
                                </p:cTn>
                              </p:par>
                            </p:childTnLst>
                          </p:cTn>
                        </p:par>
                        <p:par>
                          <p:cTn id="25" fill="hold">
                            <p:stCondLst>
                              <p:cond delay="5000"/>
                            </p:stCondLst>
                            <p:childTnLst>
                              <p:par>
                                <p:cTn id="26" presetID="22" presetClass="entr" presetSubtype="1" fill="hold" nodeType="afterEffect">
                                  <p:stCondLst>
                                    <p:cond delay="100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childTnLst>
                          </p:cTn>
                        </p:par>
                        <p:par>
                          <p:cTn id="29" fill="hold">
                            <p:stCondLst>
                              <p:cond delay="6500"/>
                            </p:stCondLst>
                            <p:childTnLst>
                              <p:par>
                                <p:cTn id="30" presetID="22" presetClass="entr" presetSubtype="1" fill="hold" nodeType="afterEffect">
                                  <p:stCondLst>
                                    <p:cond delay="1000"/>
                                  </p:stCondLst>
                                  <p:childTnLst>
                                    <p:set>
                                      <p:cBhvr>
                                        <p:cTn id="31" dur="1" fill="hold">
                                          <p:stCondLst>
                                            <p:cond delay="0"/>
                                          </p:stCondLst>
                                        </p:cTn>
                                        <p:tgtEl>
                                          <p:spTgt spid="26"/>
                                        </p:tgtEl>
                                        <p:attrNameLst>
                                          <p:attrName>style.visibility</p:attrName>
                                        </p:attrNameLst>
                                      </p:cBhvr>
                                      <p:to>
                                        <p:strVal val="visible"/>
                                      </p:to>
                                    </p:set>
                                    <p:animEffect transition="in" filter="wipe(up)">
                                      <p:cBhvr>
                                        <p:cTn id="32" dur="500"/>
                                        <p:tgtEl>
                                          <p:spTgt spid="26"/>
                                        </p:tgtEl>
                                      </p:cBhvr>
                                    </p:animEffect>
                                  </p:childTnLst>
                                </p:cTn>
                              </p:par>
                            </p:childTnLst>
                          </p:cTn>
                        </p:par>
                        <p:par>
                          <p:cTn id="33" fill="hold">
                            <p:stCondLst>
                              <p:cond delay="8000"/>
                            </p:stCondLst>
                            <p:childTnLst>
                              <p:par>
                                <p:cTn id="34" presetID="22" presetClass="entr" presetSubtype="8" fill="hold" nodeType="afterEffect">
                                  <p:stCondLst>
                                    <p:cond delay="1000"/>
                                  </p:stCondLst>
                                  <p:childTnLst>
                                    <p:set>
                                      <p:cBhvr>
                                        <p:cTn id="35" dur="1" fill="hold">
                                          <p:stCondLst>
                                            <p:cond delay="0"/>
                                          </p:stCondLst>
                                        </p:cTn>
                                        <p:tgtEl>
                                          <p:spTgt spid="29"/>
                                        </p:tgtEl>
                                        <p:attrNameLst>
                                          <p:attrName>style.visibility</p:attrName>
                                        </p:attrNameLst>
                                      </p:cBhvr>
                                      <p:to>
                                        <p:strVal val="visible"/>
                                      </p:to>
                                    </p:set>
                                    <p:animEffect transition="in" filter="wipe(left)">
                                      <p:cBhvr>
                                        <p:cTn id="36" dur="500"/>
                                        <p:tgtEl>
                                          <p:spTgt spid="29"/>
                                        </p:tgtEl>
                                      </p:cBhvr>
                                    </p:animEffect>
                                  </p:childTnLst>
                                </p:cTn>
                              </p:par>
                            </p:childTnLst>
                          </p:cTn>
                        </p:par>
                        <p:par>
                          <p:cTn id="37" fill="hold">
                            <p:stCondLst>
                              <p:cond delay="9500"/>
                            </p:stCondLst>
                            <p:childTnLst>
                              <p:par>
                                <p:cTn id="38" presetID="22" presetClass="entr" presetSubtype="8" fill="hold" grpId="0" nodeType="afterEffect">
                                  <p:stCondLst>
                                    <p:cond delay="100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childTnLst>
                          </p:cTn>
                        </p:par>
                        <p:par>
                          <p:cTn id="41" fill="hold">
                            <p:stCondLst>
                              <p:cond delay="11000"/>
                            </p:stCondLst>
                            <p:childTnLst>
                              <p:par>
                                <p:cTn id="42" presetID="22" presetClass="entr" presetSubtype="4" fill="hold" nodeType="afterEffect">
                                  <p:stCondLst>
                                    <p:cond delay="1000"/>
                                  </p:stCondLst>
                                  <p:childTnLst>
                                    <p:set>
                                      <p:cBhvr>
                                        <p:cTn id="43" dur="1" fill="hold">
                                          <p:stCondLst>
                                            <p:cond delay="0"/>
                                          </p:stCondLst>
                                        </p:cTn>
                                        <p:tgtEl>
                                          <p:spTgt spid="33"/>
                                        </p:tgtEl>
                                        <p:attrNameLst>
                                          <p:attrName>style.visibility</p:attrName>
                                        </p:attrNameLst>
                                      </p:cBhvr>
                                      <p:to>
                                        <p:strVal val="visible"/>
                                      </p:to>
                                    </p:set>
                                    <p:animEffect transition="in" filter="wipe(down)">
                                      <p:cBhvr>
                                        <p:cTn id="4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2"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42844" y="1571612"/>
            <a:ext cx="8786874" cy="4708981"/>
          </a:xfrm>
          <a:prstGeom prst="rect">
            <a:avLst/>
          </a:prstGeom>
          <a:noFill/>
        </p:spPr>
        <p:txBody>
          <a:bodyPr wrap="square" rtlCol="1">
            <a:spAutoFit/>
          </a:bodyPr>
          <a:lstStyle/>
          <a:p>
            <a:pPr>
              <a:lnSpc>
                <a:spcPct val="150000"/>
              </a:lnSpc>
            </a:pPr>
            <a:r>
              <a:rPr lang="ar-SA" sz="2000" b="1" dirty="0" smtClean="0">
                <a:solidFill>
                  <a:srgbClr val="C00000"/>
                </a:solidFill>
              </a:rPr>
              <a:t>1- دورة حياة المنتج والخيارات الإستراتيجية لإدارة العمليات:</a:t>
            </a:r>
          </a:p>
          <a:p>
            <a:pPr>
              <a:lnSpc>
                <a:spcPct val="150000"/>
              </a:lnSpc>
            </a:pPr>
            <a:endParaRPr lang="ar-SA" b="1" dirty="0" smtClean="0">
              <a:solidFill>
                <a:srgbClr val="C00000"/>
              </a:solidFill>
            </a:endParaRPr>
          </a:p>
          <a:p>
            <a:pPr>
              <a:lnSpc>
                <a:spcPct val="150000"/>
              </a:lnSpc>
            </a:pPr>
            <a:r>
              <a:rPr lang="ar-SA" b="1" dirty="0" smtClean="0">
                <a:solidFill>
                  <a:srgbClr val="C00000"/>
                </a:solidFill>
              </a:rPr>
              <a:t>- تخطيط وتطوير المنتج: </a:t>
            </a:r>
          </a:p>
          <a:p>
            <a:pPr>
              <a:lnSpc>
                <a:spcPct val="150000"/>
              </a:lnSpc>
            </a:pPr>
            <a:r>
              <a:rPr lang="ar-SA" b="1" dirty="0" smtClean="0"/>
              <a:t>التأكد من </a:t>
            </a:r>
            <a:r>
              <a:rPr lang="ar-SA" b="1" dirty="0" smtClean="0">
                <a:solidFill>
                  <a:srgbClr val="0070C0"/>
                </a:solidFill>
              </a:rPr>
              <a:t>قدرة المنظمة على إنتاج المنتج</a:t>
            </a:r>
            <a:r>
              <a:rPr lang="ar-SA" b="1" dirty="0" smtClean="0"/>
              <a:t> بما يتناسب مع رسالة المنظمة وعملياتها الإنتاجية</a:t>
            </a:r>
          </a:p>
          <a:p>
            <a:pPr>
              <a:lnSpc>
                <a:spcPct val="150000"/>
              </a:lnSpc>
            </a:pPr>
            <a:r>
              <a:rPr lang="ar-SA" b="1" dirty="0" smtClean="0">
                <a:solidFill>
                  <a:srgbClr val="C00000"/>
                </a:solidFill>
              </a:rPr>
              <a:t>- التقديم: </a:t>
            </a:r>
          </a:p>
          <a:p>
            <a:pPr>
              <a:lnSpc>
                <a:spcPct val="150000"/>
              </a:lnSpc>
            </a:pPr>
            <a:r>
              <a:rPr lang="ar-SA" b="1" dirty="0" smtClean="0"/>
              <a:t>وجود المنتج في هذه المرحلة قد يتطلب </a:t>
            </a:r>
            <a:r>
              <a:rPr lang="ar-SA" b="1" dirty="0" smtClean="0">
                <a:solidFill>
                  <a:srgbClr val="0070C0"/>
                </a:solidFill>
              </a:rPr>
              <a:t>تكاليف </a:t>
            </a:r>
            <a:r>
              <a:rPr lang="ar-SA" b="1" dirty="0" smtClean="0">
                <a:solidFill>
                  <a:srgbClr val="0070C0"/>
                </a:solidFill>
              </a:rPr>
              <a:t>بحث</a:t>
            </a:r>
            <a:r>
              <a:rPr lang="ar-SA" b="1" dirty="0">
                <a:solidFill>
                  <a:srgbClr val="0070C0"/>
                </a:solidFill>
              </a:rPr>
              <a:t>ي</a:t>
            </a:r>
            <a:r>
              <a:rPr lang="ar-SA" b="1" dirty="0" smtClean="0">
                <a:solidFill>
                  <a:srgbClr val="0070C0"/>
                </a:solidFill>
              </a:rPr>
              <a:t>ة </a:t>
            </a:r>
            <a:r>
              <a:rPr lang="ar-SA" b="1" dirty="0" smtClean="0">
                <a:solidFill>
                  <a:srgbClr val="0070C0"/>
                </a:solidFill>
              </a:rPr>
              <a:t>لمعرفة رضا المستهلك مما يترتب علية تكاليف تطوير المنتج التي قد يصاحبها تكاليف في تعديل مواصفات خط الإنتاج</a:t>
            </a:r>
            <a:r>
              <a:rPr lang="ar-SA" b="1" dirty="0" smtClean="0"/>
              <a:t>. مع الأخذ في الاعتبار إنتاج وحدات قليلة لمقابلة الطلب المتواضع للمنتج والتأكد من التحول إلى إنتاج كميات أكبر عند زيادة الطلب.</a:t>
            </a:r>
          </a:p>
          <a:p>
            <a:pPr>
              <a:lnSpc>
                <a:spcPct val="150000"/>
              </a:lnSpc>
            </a:pPr>
            <a:r>
              <a:rPr lang="ar-SA" b="1" dirty="0" smtClean="0">
                <a:solidFill>
                  <a:srgbClr val="C00000"/>
                </a:solidFill>
              </a:rPr>
              <a:t>- النمو: </a:t>
            </a:r>
          </a:p>
          <a:p>
            <a:pPr>
              <a:lnSpc>
                <a:spcPct val="150000"/>
              </a:lnSpc>
            </a:pPr>
            <a:r>
              <a:rPr lang="ar-SA" b="1" dirty="0" smtClean="0"/>
              <a:t>في هذه المرحلة يكون تصميم المنتج قد اكتمل بنسبة كبيرة وبالتالي </a:t>
            </a:r>
            <a:r>
              <a:rPr lang="ar-SA" b="1" dirty="0" smtClean="0">
                <a:solidFill>
                  <a:srgbClr val="0070C0"/>
                </a:solidFill>
              </a:rPr>
              <a:t>لابد من وجود أساليب تنبؤ فعالة </a:t>
            </a:r>
            <a:r>
              <a:rPr lang="ar-SA" b="1" dirty="0" smtClean="0"/>
              <a:t>لمعرفة الطلب المتزايد وكذلك محاولة زيادة الطاقة الإنتاجية لمواكبته.</a:t>
            </a:r>
          </a:p>
        </p:txBody>
      </p:sp>
      <p:sp>
        <p:nvSpPr>
          <p:cNvPr id="7" name="عنوان 1"/>
          <p:cNvSpPr>
            <a:spLocks noGrp="1"/>
          </p:cNvSpPr>
          <p:nvPr>
            <p:ph type="title"/>
          </p:nvPr>
        </p:nvSpPr>
        <p:spPr>
          <a:xfrm>
            <a:off x="612648" y="228600"/>
            <a:ext cx="8153400" cy="990600"/>
          </a:xfrm>
        </p:spPr>
        <p:txBody>
          <a:bodyPr/>
          <a:lstStyle/>
          <a:p>
            <a:r>
              <a:rPr lang="ar-SA" dirty="0" smtClean="0"/>
              <a:t>إدارة دورة حياة المنتج</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42844" y="1571612"/>
            <a:ext cx="8786874" cy="3000821"/>
          </a:xfrm>
          <a:prstGeom prst="rect">
            <a:avLst/>
          </a:prstGeom>
          <a:noFill/>
        </p:spPr>
        <p:txBody>
          <a:bodyPr wrap="square" rtlCol="1">
            <a:spAutoFit/>
          </a:bodyPr>
          <a:lstStyle/>
          <a:p>
            <a:pPr>
              <a:lnSpc>
                <a:spcPct val="150000"/>
              </a:lnSpc>
            </a:pPr>
            <a:r>
              <a:rPr lang="ar-SA" b="1" dirty="0" smtClean="0">
                <a:solidFill>
                  <a:srgbClr val="C00000"/>
                </a:solidFill>
              </a:rPr>
              <a:t>- النضج: </a:t>
            </a:r>
          </a:p>
          <a:p>
            <a:pPr>
              <a:lnSpc>
                <a:spcPct val="150000"/>
              </a:lnSpc>
            </a:pPr>
            <a:r>
              <a:rPr lang="ar-SA" b="1" dirty="0" smtClean="0"/>
              <a:t>بمجرد وصول المنتج لهذه المرحلة فإن </a:t>
            </a:r>
            <a:r>
              <a:rPr lang="ar-SA" b="1" dirty="0" smtClean="0">
                <a:solidFill>
                  <a:srgbClr val="0070C0"/>
                </a:solidFill>
              </a:rPr>
              <a:t>المنافسون قد تم تحديدهم </a:t>
            </a:r>
            <a:r>
              <a:rPr lang="ar-SA" b="1" dirty="0" smtClean="0"/>
              <a:t>بشكل واضح. وبالتالي </a:t>
            </a:r>
            <a:r>
              <a:rPr lang="ar-SA" b="1" dirty="0" smtClean="0">
                <a:solidFill>
                  <a:srgbClr val="0070C0"/>
                </a:solidFill>
              </a:rPr>
              <a:t>لابد من زيادة النمطية </a:t>
            </a:r>
            <a:r>
              <a:rPr lang="ar-SA" b="1" dirty="0" smtClean="0"/>
              <a:t>وتقليل خيارات تنوع المنتج ومحاولة تخفيض تكاليف الإنتاج من خلال الاستثمار في التكنولوجيا إن أمكن.</a:t>
            </a:r>
          </a:p>
          <a:p>
            <a:pPr>
              <a:lnSpc>
                <a:spcPct val="150000"/>
              </a:lnSpc>
            </a:pPr>
            <a:r>
              <a:rPr lang="ar-SA" b="1" dirty="0" smtClean="0">
                <a:solidFill>
                  <a:srgbClr val="C00000"/>
                </a:solidFill>
              </a:rPr>
              <a:t>- التدهور: </a:t>
            </a:r>
          </a:p>
          <a:p>
            <a:pPr>
              <a:lnSpc>
                <a:spcPct val="150000"/>
              </a:lnSpc>
            </a:pPr>
            <a:r>
              <a:rPr lang="ar-SA" b="1" dirty="0" smtClean="0"/>
              <a:t>مدير العمليات يجب أن يتعامل بقسوة مع المنتجات التي تصل لمرحلة التدهور لأنها تكون منتجات من غير المجدي استثمار الجهد الإداري والمواد الخام فيها. إلا في حال كان المنتج يؤثر في سمعة المنظمة أو </a:t>
            </a:r>
            <a:r>
              <a:rPr lang="ar-SA" b="1" dirty="0" err="1" smtClean="0"/>
              <a:t>ان</a:t>
            </a:r>
            <a:r>
              <a:rPr lang="ar-SA" b="1" dirty="0" smtClean="0"/>
              <a:t> له هامش ربع عالي جداً بالتالي فإن مدير العمليات يجب علية محاولة تحسين المنتج لإطالة عمره ما أمكن.</a:t>
            </a:r>
          </a:p>
        </p:txBody>
      </p:sp>
      <p:sp>
        <p:nvSpPr>
          <p:cNvPr id="7" name="عنوان 1"/>
          <p:cNvSpPr>
            <a:spLocks noGrp="1"/>
          </p:cNvSpPr>
          <p:nvPr>
            <p:ph type="title"/>
          </p:nvPr>
        </p:nvSpPr>
        <p:spPr>
          <a:xfrm>
            <a:off x="612648" y="228600"/>
            <a:ext cx="8153400" cy="990600"/>
          </a:xfrm>
        </p:spPr>
        <p:txBody>
          <a:bodyPr/>
          <a:lstStyle/>
          <a:p>
            <a:r>
              <a:rPr lang="ar-SA" dirty="0" smtClean="0"/>
              <a:t>إدارة دورة حياة المنتج</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42844" y="1643050"/>
            <a:ext cx="8786874" cy="3046988"/>
          </a:xfrm>
          <a:prstGeom prst="rect">
            <a:avLst/>
          </a:prstGeom>
          <a:noFill/>
        </p:spPr>
        <p:txBody>
          <a:bodyPr wrap="square" rtlCol="1">
            <a:spAutoFit/>
          </a:bodyPr>
          <a:lstStyle/>
          <a:p>
            <a:pPr>
              <a:lnSpc>
                <a:spcPct val="150000"/>
              </a:lnSpc>
            </a:pPr>
            <a:r>
              <a:rPr lang="ar-SA" sz="2000" b="1" dirty="0" smtClean="0">
                <a:solidFill>
                  <a:srgbClr val="C00000"/>
                </a:solidFill>
              </a:rPr>
              <a:t>2- مراجعة وتدقيق دورة حياة المنتج:</a:t>
            </a:r>
          </a:p>
          <a:p>
            <a:pPr>
              <a:lnSpc>
                <a:spcPct val="150000"/>
              </a:lnSpc>
            </a:pPr>
            <a:r>
              <a:rPr lang="ar-SA" b="1" dirty="0" smtClean="0"/>
              <a:t>يتم تحديد مرحلة المنتج لكي يتسنى لمدير العمليات اتخاذ القرارات </a:t>
            </a:r>
            <a:r>
              <a:rPr lang="ar-SA" b="1" dirty="0" smtClean="0"/>
              <a:t>المناسبة</a:t>
            </a:r>
          </a:p>
          <a:p>
            <a:pPr>
              <a:lnSpc>
                <a:spcPct val="150000"/>
              </a:lnSpc>
            </a:pPr>
            <a:endParaRPr lang="ar-SA" b="1" dirty="0" smtClean="0"/>
          </a:p>
          <a:p>
            <a:pPr>
              <a:lnSpc>
                <a:spcPct val="150000"/>
              </a:lnSpc>
            </a:pPr>
            <a:r>
              <a:rPr lang="ar-SA" b="1" dirty="0" smtClean="0">
                <a:solidFill>
                  <a:srgbClr val="C00000"/>
                </a:solidFill>
              </a:rPr>
              <a:t>- المبيعات والتكاليف والأرباح خلال دورة حياة المنتج: </a:t>
            </a:r>
          </a:p>
          <a:p>
            <a:pPr>
              <a:lnSpc>
                <a:spcPct val="150000"/>
              </a:lnSpc>
            </a:pPr>
            <a:r>
              <a:rPr lang="ar-SA" b="1" dirty="0" smtClean="0"/>
              <a:t>يتم ذلك من خلال مراقبة المنحنى الخاص بالمبيعات والأرباح للمنتج وبالتالي تقدير مرحلة تقدم المنتج في دورة الحياة ثم اتخاذ القرارات المناسبة.</a:t>
            </a:r>
          </a:p>
          <a:p>
            <a:pPr>
              <a:lnSpc>
                <a:spcPct val="150000"/>
              </a:lnSpc>
            </a:pPr>
            <a:r>
              <a:rPr lang="ar-SA" b="1" dirty="0" smtClean="0"/>
              <a:t>مثال: ملف اكسل</a:t>
            </a:r>
            <a:endParaRPr lang="ar-SA" b="1" dirty="0" smtClean="0"/>
          </a:p>
        </p:txBody>
      </p:sp>
      <p:sp>
        <p:nvSpPr>
          <p:cNvPr id="7" name="عنوان 1"/>
          <p:cNvSpPr>
            <a:spLocks noGrp="1"/>
          </p:cNvSpPr>
          <p:nvPr>
            <p:ph type="title"/>
          </p:nvPr>
        </p:nvSpPr>
        <p:spPr>
          <a:xfrm>
            <a:off x="612648" y="228600"/>
            <a:ext cx="8153400" cy="990600"/>
          </a:xfrm>
        </p:spPr>
        <p:txBody>
          <a:bodyPr/>
          <a:lstStyle/>
          <a:p>
            <a:r>
              <a:rPr lang="ar-SA" dirty="0" smtClean="0"/>
              <a:t>إدارة دورة حياة المنتج</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42844" y="1643050"/>
            <a:ext cx="8786874" cy="1800493"/>
          </a:xfrm>
          <a:prstGeom prst="rect">
            <a:avLst/>
          </a:prstGeom>
          <a:noFill/>
        </p:spPr>
        <p:txBody>
          <a:bodyPr wrap="square" rtlCol="1">
            <a:spAutoFit/>
          </a:bodyPr>
          <a:lstStyle/>
          <a:p>
            <a:pPr>
              <a:lnSpc>
                <a:spcPct val="150000"/>
              </a:lnSpc>
            </a:pPr>
            <a:r>
              <a:rPr lang="ar-SA" b="1" dirty="0" smtClean="0">
                <a:solidFill>
                  <a:srgbClr val="C00000"/>
                </a:solidFill>
              </a:rPr>
              <a:t>- </a:t>
            </a:r>
            <a:r>
              <a:rPr lang="ar-SA" b="1" dirty="0" smtClean="0">
                <a:solidFill>
                  <a:srgbClr val="C00000"/>
                </a:solidFill>
              </a:rPr>
              <a:t>كشف المنتج بواسطة تحليل القيمة:</a:t>
            </a:r>
          </a:p>
          <a:p>
            <a:pPr>
              <a:lnSpc>
                <a:spcPct val="150000"/>
              </a:lnSpc>
            </a:pPr>
            <a:r>
              <a:rPr lang="ar-SA" b="1" dirty="0" smtClean="0"/>
              <a:t>قائمة </a:t>
            </a:r>
            <a:r>
              <a:rPr lang="ar-SA" b="1" dirty="0" smtClean="0"/>
              <a:t>يدرج </a:t>
            </a:r>
            <a:r>
              <a:rPr lang="ar-SA" b="1" dirty="0" smtClean="0"/>
              <a:t>بها منتجات المنظمة بترتيب تنازلي وفقا لعائد الوحدة الواحدة بالإضافة إلى إدراج عائد المساهمة الكلي لكل منتج. وعلية تستطيع المنظمة التركيز على المنتجات ذات المساهمة الأعلى وكذلك اتخاذ خطوات مناسبة لكل منتج حسب وضعة في الجدول.</a:t>
            </a:r>
            <a:endParaRPr lang="ar-SA" b="1" dirty="0"/>
          </a:p>
        </p:txBody>
      </p:sp>
      <p:sp>
        <p:nvSpPr>
          <p:cNvPr id="7" name="عنوان 1"/>
          <p:cNvSpPr>
            <a:spLocks noGrp="1"/>
          </p:cNvSpPr>
          <p:nvPr>
            <p:ph type="title"/>
          </p:nvPr>
        </p:nvSpPr>
        <p:spPr>
          <a:xfrm>
            <a:off x="612648" y="228600"/>
            <a:ext cx="8153400" cy="990600"/>
          </a:xfrm>
        </p:spPr>
        <p:txBody>
          <a:bodyPr/>
          <a:lstStyle/>
          <a:p>
            <a:r>
              <a:rPr lang="ar-SA" dirty="0" smtClean="0"/>
              <a:t>إدارة دورة حياة المنتج</a:t>
            </a:r>
            <a:endParaRPr lang="ar-SA" dirty="0"/>
          </a:p>
        </p:txBody>
      </p:sp>
      <p:graphicFrame>
        <p:nvGraphicFramePr>
          <p:cNvPr id="3" name="Table 2"/>
          <p:cNvGraphicFramePr>
            <a:graphicFrameLocks noGrp="1"/>
          </p:cNvGraphicFramePr>
          <p:nvPr>
            <p:extLst>
              <p:ext uri="{D42A27DB-BD31-4B8C-83A1-F6EECF244321}">
                <p14:modId xmlns:p14="http://schemas.microsoft.com/office/powerpoint/2010/main" val="3350023873"/>
              </p:ext>
            </p:extLst>
          </p:nvPr>
        </p:nvGraphicFramePr>
        <p:xfrm>
          <a:off x="1308261" y="3717032"/>
          <a:ext cx="6456040" cy="2225040"/>
        </p:xfrm>
        <a:graphic>
          <a:graphicData uri="http://schemas.openxmlformats.org/drawingml/2006/table">
            <a:tbl>
              <a:tblPr firstRow="1" bandRow="1">
                <a:tableStyleId>{5C22544A-7EE6-4342-B048-85BDC9FD1C3A}</a:tableStyleId>
              </a:tblPr>
              <a:tblGrid>
                <a:gridCol w="2440349"/>
                <a:gridCol w="3050437"/>
                <a:gridCol w="965254"/>
              </a:tblGrid>
              <a:tr h="370840">
                <a:tc>
                  <a:txBody>
                    <a:bodyPr/>
                    <a:lstStyle/>
                    <a:p>
                      <a:pPr algn="ctr"/>
                      <a:r>
                        <a:rPr lang="ar-SA" dirty="0" smtClean="0"/>
                        <a:t>المساهمة الكلية السنوية ($)</a:t>
                      </a:r>
                      <a:endParaRPr lang="en-US" dirty="0"/>
                    </a:p>
                  </a:txBody>
                  <a:tcPr/>
                </a:tc>
                <a:tc>
                  <a:txBody>
                    <a:bodyPr/>
                    <a:lstStyle/>
                    <a:p>
                      <a:pPr algn="ctr"/>
                      <a:r>
                        <a:rPr lang="ar-SA" dirty="0" smtClean="0"/>
                        <a:t>عائد المساهمه للوحدة الواحدة ($)</a:t>
                      </a:r>
                      <a:endParaRPr lang="en-US" dirty="0"/>
                    </a:p>
                  </a:txBody>
                  <a:tcPr/>
                </a:tc>
                <a:tc>
                  <a:txBody>
                    <a:bodyPr/>
                    <a:lstStyle/>
                    <a:p>
                      <a:pPr algn="ctr"/>
                      <a:r>
                        <a:rPr lang="ar-SA" dirty="0" smtClean="0"/>
                        <a:t>المنتج</a:t>
                      </a:r>
                      <a:endParaRPr lang="en-US" dirty="0"/>
                    </a:p>
                  </a:txBody>
                  <a:tcPr/>
                </a:tc>
              </a:tr>
              <a:tr h="370840">
                <a:tc>
                  <a:txBody>
                    <a:bodyPr/>
                    <a:lstStyle/>
                    <a:p>
                      <a:pPr algn="ctr"/>
                      <a:r>
                        <a:rPr lang="ar-SA" dirty="0" smtClean="0"/>
                        <a:t>2000</a:t>
                      </a:r>
                      <a:endParaRPr lang="en-US" dirty="0"/>
                    </a:p>
                  </a:txBody>
                  <a:tcPr/>
                </a:tc>
                <a:tc>
                  <a:txBody>
                    <a:bodyPr/>
                    <a:lstStyle/>
                    <a:p>
                      <a:pPr algn="ctr"/>
                      <a:r>
                        <a:rPr lang="ar-SA" dirty="0" smtClean="0"/>
                        <a:t>4</a:t>
                      </a:r>
                      <a:endParaRPr lang="en-US" dirty="0"/>
                    </a:p>
                  </a:txBody>
                  <a:tcPr/>
                </a:tc>
                <a:tc>
                  <a:txBody>
                    <a:bodyPr/>
                    <a:lstStyle/>
                    <a:p>
                      <a:pPr algn="ctr"/>
                      <a:r>
                        <a:rPr lang="ar-SA" dirty="0" smtClean="0"/>
                        <a:t>أ</a:t>
                      </a:r>
                      <a:endParaRPr lang="en-US" dirty="0"/>
                    </a:p>
                  </a:txBody>
                  <a:tcPr/>
                </a:tc>
              </a:tr>
              <a:tr h="370840">
                <a:tc>
                  <a:txBody>
                    <a:bodyPr/>
                    <a:lstStyle/>
                    <a:p>
                      <a:pPr algn="ctr"/>
                      <a:r>
                        <a:rPr lang="ar-SA" dirty="0" smtClean="0"/>
                        <a:t>12000</a:t>
                      </a:r>
                      <a:endParaRPr lang="en-US" dirty="0"/>
                    </a:p>
                  </a:txBody>
                  <a:tcPr/>
                </a:tc>
                <a:tc>
                  <a:txBody>
                    <a:bodyPr/>
                    <a:lstStyle/>
                    <a:p>
                      <a:pPr algn="ctr"/>
                      <a:r>
                        <a:rPr lang="ar-SA" dirty="0" smtClean="0"/>
                        <a:t>3</a:t>
                      </a:r>
                      <a:endParaRPr lang="en-US" dirty="0"/>
                    </a:p>
                  </a:txBody>
                  <a:tcPr/>
                </a:tc>
                <a:tc>
                  <a:txBody>
                    <a:bodyPr/>
                    <a:lstStyle/>
                    <a:p>
                      <a:pPr algn="ctr"/>
                      <a:r>
                        <a:rPr lang="ar-SA" dirty="0" smtClean="0"/>
                        <a:t>ب</a:t>
                      </a:r>
                      <a:endParaRPr lang="en-US" dirty="0"/>
                    </a:p>
                  </a:txBody>
                  <a:tcPr/>
                </a:tc>
              </a:tr>
              <a:tr h="370840">
                <a:tc>
                  <a:txBody>
                    <a:bodyPr/>
                    <a:lstStyle/>
                    <a:p>
                      <a:pPr algn="ctr"/>
                      <a:r>
                        <a:rPr lang="ar-SA" dirty="0" smtClean="0"/>
                        <a:t>5000</a:t>
                      </a:r>
                      <a:endParaRPr lang="en-US" dirty="0"/>
                    </a:p>
                  </a:txBody>
                  <a:tcPr/>
                </a:tc>
                <a:tc>
                  <a:txBody>
                    <a:bodyPr/>
                    <a:lstStyle/>
                    <a:p>
                      <a:pPr algn="ctr"/>
                      <a:r>
                        <a:rPr lang="ar-SA" dirty="0" smtClean="0"/>
                        <a:t>2</a:t>
                      </a:r>
                      <a:endParaRPr lang="en-US" dirty="0"/>
                    </a:p>
                  </a:txBody>
                  <a:tcPr/>
                </a:tc>
                <a:tc>
                  <a:txBody>
                    <a:bodyPr/>
                    <a:lstStyle/>
                    <a:p>
                      <a:pPr algn="ctr"/>
                      <a:r>
                        <a:rPr lang="ar-SA" dirty="0" smtClean="0"/>
                        <a:t>ج</a:t>
                      </a:r>
                      <a:endParaRPr lang="en-US" dirty="0"/>
                    </a:p>
                  </a:txBody>
                  <a:tcPr/>
                </a:tc>
              </a:tr>
              <a:tr h="370840">
                <a:tc>
                  <a:txBody>
                    <a:bodyPr/>
                    <a:lstStyle/>
                    <a:p>
                      <a:pPr algn="ctr"/>
                      <a:r>
                        <a:rPr lang="ar-SA" dirty="0" smtClean="0"/>
                        <a:t>30000</a:t>
                      </a:r>
                      <a:endParaRPr lang="en-US" dirty="0"/>
                    </a:p>
                  </a:txBody>
                  <a:tcPr/>
                </a:tc>
                <a:tc>
                  <a:txBody>
                    <a:bodyPr/>
                    <a:lstStyle/>
                    <a:p>
                      <a:pPr algn="ctr"/>
                      <a:r>
                        <a:rPr lang="ar-SA" dirty="0" smtClean="0"/>
                        <a:t>0.5</a:t>
                      </a:r>
                      <a:endParaRPr lang="en-US" dirty="0"/>
                    </a:p>
                  </a:txBody>
                  <a:tcPr/>
                </a:tc>
                <a:tc>
                  <a:txBody>
                    <a:bodyPr/>
                    <a:lstStyle/>
                    <a:p>
                      <a:pPr algn="ctr"/>
                      <a:r>
                        <a:rPr lang="ar-SA" dirty="0" smtClean="0"/>
                        <a:t>د</a:t>
                      </a:r>
                    </a:p>
                  </a:txBody>
                  <a:tcPr/>
                </a:tc>
              </a:tr>
              <a:tr h="370840">
                <a:tc>
                  <a:txBody>
                    <a:bodyPr/>
                    <a:lstStyle/>
                    <a:p>
                      <a:pPr algn="ctr"/>
                      <a:r>
                        <a:rPr lang="ar-SA" dirty="0" smtClean="0"/>
                        <a:t>1000</a:t>
                      </a:r>
                      <a:endParaRPr lang="en-US" dirty="0"/>
                    </a:p>
                  </a:txBody>
                  <a:tcPr/>
                </a:tc>
                <a:tc>
                  <a:txBody>
                    <a:bodyPr/>
                    <a:lstStyle/>
                    <a:p>
                      <a:pPr algn="ctr"/>
                      <a:r>
                        <a:rPr lang="ar-SA" dirty="0" smtClean="0"/>
                        <a:t>0.1</a:t>
                      </a:r>
                      <a:endParaRPr lang="en-US" dirty="0"/>
                    </a:p>
                  </a:txBody>
                  <a:tcPr/>
                </a:tc>
                <a:tc>
                  <a:txBody>
                    <a:bodyPr/>
                    <a:lstStyle/>
                    <a:p>
                      <a:pPr algn="ctr"/>
                      <a:r>
                        <a:rPr lang="ar-SA" dirty="0" smtClean="0"/>
                        <a:t>ه</a:t>
                      </a:r>
                      <a:endParaRPr lang="en-US" dirty="0"/>
                    </a:p>
                  </a:txBody>
                  <a:tcPr/>
                </a:tc>
              </a:tr>
            </a:tbl>
          </a:graphicData>
        </a:graphic>
      </p:graphicFrame>
    </p:spTree>
    <p:extLst>
      <p:ext uri="{BB962C8B-B14F-4D97-AF65-F5344CB8AC3E}">
        <p14:creationId xmlns:p14="http://schemas.microsoft.com/office/powerpoint/2010/main" val="27038665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42844" y="2141703"/>
            <a:ext cx="8786874" cy="2215991"/>
          </a:xfrm>
          <a:prstGeom prst="rect">
            <a:avLst/>
          </a:prstGeom>
          <a:noFill/>
        </p:spPr>
        <p:txBody>
          <a:bodyPr wrap="square" rtlCol="1">
            <a:spAutoFit/>
          </a:bodyPr>
          <a:lstStyle/>
          <a:p>
            <a:pPr>
              <a:lnSpc>
                <a:spcPct val="150000"/>
              </a:lnSpc>
            </a:pPr>
            <a:r>
              <a:rPr lang="ar-SA" sz="2000" b="1" dirty="0" smtClean="0">
                <a:solidFill>
                  <a:srgbClr val="C00000"/>
                </a:solidFill>
              </a:rPr>
              <a:t>3- دورة الحياة واستراتيجيات الدخول والخروج:</a:t>
            </a:r>
          </a:p>
          <a:p>
            <a:pPr marL="800100" lvl="1" indent="-342900">
              <a:lnSpc>
                <a:spcPct val="150000"/>
              </a:lnSpc>
              <a:buFont typeface="+mj-lt"/>
              <a:buAutoNum type="arabicPeriod"/>
            </a:pPr>
            <a:r>
              <a:rPr lang="ar-SA" b="1" dirty="0" smtClean="0"/>
              <a:t>إستراتيجية </a:t>
            </a:r>
            <a:r>
              <a:rPr lang="ar-SA" b="1" dirty="0" smtClean="0"/>
              <a:t>الدخول المبكر والخروج المتأخر (عندما تقوم المنظمة بتقديم المنتج لأول مرة)</a:t>
            </a:r>
          </a:p>
          <a:p>
            <a:pPr marL="800100" lvl="1" indent="-342900">
              <a:lnSpc>
                <a:spcPct val="150000"/>
              </a:lnSpc>
              <a:buFont typeface="+mj-lt"/>
              <a:buAutoNum type="arabicPeriod"/>
            </a:pPr>
            <a:r>
              <a:rPr lang="ar-SA" b="1" dirty="0" smtClean="0"/>
              <a:t>إستراتيجية </a:t>
            </a:r>
            <a:r>
              <a:rPr lang="ar-SA" b="1" dirty="0" smtClean="0"/>
              <a:t>الدخول المبكر والخروج المبكر (ميزه تنافسية بتقديم منتجات جديدة) </a:t>
            </a:r>
          </a:p>
          <a:p>
            <a:pPr marL="800100" lvl="1" indent="-342900">
              <a:lnSpc>
                <a:spcPct val="150000"/>
              </a:lnSpc>
              <a:buFont typeface="+mj-lt"/>
              <a:buAutoNum type="arabicPeriod"/>
            </a:pPr>
            <a:r>
              <a:rPr lang="ar-SA" b="1" dirty="0" smtClean="0"/>
              <a:t>إستراتيجية </a:t>
            </a:r>
            <a:r>
              <a:rPr lang="ar-SA" b="1" dirty="0" smtClean="0"/>
              <a:t>الدخول المتأخر والخروج المتأخر (تدخل المنظمات بعد ضمان نجاح المنتج وتحاول المنافسة بتخفيض الاسعار)</a:t>
            </a:r>
            <a:endParaRPr lang="ar-SA" b="1" dirty="0"/>
          </a:p>
        </p:txBody>
      </p:sp>
      <p:sp>
        <p:nvSpPr>
          <p:cNvPr id="7" name="عنوان 1"/>
          <p:cNvSpPr>
            <a:spLocks noGrp="1"/>
          </p:cNvSpPr>
          <p:nvPr>
            <p:ph type="title"/>
          </p:nvPr>
        </p:nvSpPr>
        <p:spPr>
          <a:xfrm>
            <a:off x="612648" y="228600"/>
            <a:ext cx="8153400" cy="990600"/>
          </a:xfrm>
        </p:spPr>
        <p:txBody>
          <a:bodyPr/>
          <a:lstStyle/>
          <a:p>
            <a:r>
              <a:rPr lang="ar-SA" dirty="0" smtClean="0"/>
              <a:t>إدارة دورة حياة المنتج</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قياس فاعلية وجودة تصميم المنتج الجديد</a:t>
            </a:r>
            <a:endParaRPr lang="ar-SA" dirty="0"/>
          </a:p>
        </p:txBody>
      </p:sp>
      <p:sp>
        <p:nvSpPr>
          <p:cNvPr id="5" name="مربع نص 4"/>
          <p:cNvSpPr txBox="1"/>
          <p:nvPr/>
        </p:nvSpPr>
        <p:spPr>
          <a:xfrm>
            <a:off x="357158" y="1428736"/>
            <a:ext cx="8501122" cy="5493812"/>
          </a:xfrm>
          <a:prstGeom prst="rect">
            <a:avLst/>
          </a:prstGeom>
          <a:noFill/>
        </p:spPr>
        <p:txBody>
          <a:bodyPr wrap="square" rtlCol="1">
            <a:spAutoFit/>
          </a:bodyPr>
          <a:lstStyle/>
          <a:p>
            <a:pPr>
              <a:lnSpc>
                <a:spcPct val="150000"/>
              </a:lnSpc>
            </a:pPr>
            <a:r>
              <a:rPr lang="ar-SA" b="1" dirty="0" smtClean="0"/>
              <a:t>تحتاج المنظمة </a:t>
            </a:r>
            <a:r>
              <a:rPr lang="ar-SA" b="1" dirty="0" err="1" smtClean="0"/>
              <a:t>الى</a:t>
            </a:r>
            <a:r>
              <a:rPr lang="ar-SA" b="1" dirty="0" smtClean="0"/>
              <a:t> 3 مجموعات من المبادئ والاعتبارات </a:t>
            </a:r>
            <a:r>
              <a:rPr lang="ar-SA" b="1" dirty="0" err="1" smtClean="0"/>
              <a:t>و</a:t>
            </a:r>
            <a:r>
              <a:rPr lang="ar-SA" b="1" dirty="0" smtClean="0"/>
              <a:t> المقاييس التي تساعدها في </a:t>
            </a:r>
            <a:r>
              <a:rPr lang="ar-SA" b="1" dirty="0" err="1" smtClean="0"/>
              <a:t>توجية</a:t>
            </a:r>
            <a:r>
              <a:rPr lang="ar-SA" b="1" dirty="0" smtClean="0"/>
              <a:t> إدارة </a:t>
            </a:r>
            <a:r>
              <a:rPr lang="ar-SA" b="1" dirty="0" err="1" smtClean="0"/>
              <a:t>انشطة</a:t>
            </a:r>
            <a:r>
              <a:rPr lang="ar-SA" b="1" dirty="0" smtClean="0"/>
              <a:t> تصميم المنتج الجديد وبالتالي التأكد من فاعلية وجودة التصميم:</a:t>
            </a:r>
          </a:p>
          <a:p>
            <a:pPr>
              <a:lnSpc>
                <a:spcPct val="150000"/>
              </a:lnSpc>
            </a:pPr>
            <a:r>
              <a:rPr lang="ar-SA" sz="2000" b="1" dirty="0" smtClean="0">
                <a:solidFill>
                  <a:srgbClr val="C00000"/>
                </a:solidFill>
              </a:rPr>
              <a:t>1- مبادئ تصميم المنتج الجديد لتبسيط العمليات:</a:t>
            </a:r>
          </a:p>
          <a:p>
            <a:pPr lvl="1">
              <a:lnSpc>
                <a:spcPct val="150000"/>
              </a:lnSpc>
              <a:buFont typeface="Arial" pitchFamily="34" charset="0"/>
              <a:buChar char="•"/>
            </a:pPr>
            <a:r>
              <a:rPr lang="ar-SA" b="1" dirty="0" smtClean="0"/>
              <a:t> تقليل عدد الأجزاء المستخدمة في </a:t>
            </a:r>
            <a:r>
              <a:rPr lang="ar-SA" b="1" dirty="0" err="1" smtClean="0"/>
              <a:t>انتاج</a:t>
            </a:r>
            <a:r>
              <a:rPr lang="ar-SA" b="1" dirty="0" smtClean="0"/>
              <a:t> المنتج</a:t>
            </a:r>
          </a:p>
          <a:p>
            <a:pPr lvl="1">
              <a:lnSpc>
                <a:spcPct val="150000"/>
              </a:lnSpc>
              <a:buFont typeface="Arial" pitchFamily="34" charset="0"/>
              <a:buChar char="•"/>
            </a:pPr>
            <a:r>
              <a:rPr lang="ar-SA" b="1" dirty="0" smtClean="0"/>
              <a:t> </a:t>
            </a:r>
            <a:r>
              <a:rPr lang="ar-SA" b="1" dirty="0" err="1" smtClean="0"/>
              <a:t>إستخدام</a:t>
            </a:r>
            <a:r>
              <a:rPr lang="ar-SA" b="1" dirty="0" smtClean="0"/>
              <a:t> أجزاء مشتركة وعمليات مشتركة مع منتجات </a:t>
            </a:r>
            <a:r>
              <a:rPr lang="ar-SA" b="1" dirty="0" err="1" smtClean="0"/>
              <a:t>اخرى</a:t>
            </a:r>
            <a:r>
              <a:rPr lang="ar-SA" b="1" dirty="0" smtClean="0"/>
              <a:t> من خلال تصميم </a:t>
            </a:r>
            <a:r>
              <a:rPr lang="ar-SA" b="1" dirty="0" err="1" smtClean="0"/>
              <a:t>اجزاء</a:t>
            </a:r>
            <a:r>
              <a:rPr lang="ar-SA" b="1" dirty="0" smtClean="0"/>
              <a:t> لاستخدامات متنوعة</a:t>
            </a:r>
          </a:p>
          <a:p>
            <a:pPr lvl="1">
              <a:lnSpc>
                <a:spcPct val="150000"/>
              </a:lnSpc>
              <a:buFont typeface="Arial" pitchFamily="34" charset="0"/>
              <a:buChar char="•"/>
            </a:pPr>
            <a:r>
              <a:rPr lang="ar-SA" b="1" dirty="0" smtClean="0"/>
              <a:t> استخدام أجزاء نمطية كلما أمكن ذلك</a:t>
            </a:r>
          </a:p>
          <a:p>
            <a:pPr lvl="1">
              <a:lnSpc>
                <a:spcPct val="150000"/>
              </a:lnSpc>
              <a:buFont typeface="Arial" pitchFamily="34" charset="0"/>
              <a:buChar char="•"/>
            </a:pPr>
            <a:r>
              <a:rPr lang="ar-SA" b="1" dirty="0" smtClean="0"/>
              <a:t> تجنب استخدام المعدات اليدوية وعند الضرورة استخدم معدات نمطية</a:t>
            </a:r>
          </a:p>
          <a:p>
            <a:pPr lvl="1">
              <a:lnSpc>
                <a:spcPct val="150000"/>
              </a:lnSpc>
              <a:buFont typeface="Arial" pitchFamily="34" charset="0"/>
              <a:buChar char="•"/>
            </a:pPr>
            <a:r>
              <a:rPr lang="ar-SA" b="1" dirty="0" smtClean="0"/>
              <a:t> أستخدم التصميم المعياري </a:t>
            </a:r>
            <a:r>
              <a:rPr lang="en-US" b="1" dirty="0" smtClean="0"/>
              <a:t>Modularity</a:t>
            </a:r>
            <a:r>
              <a:rPr lang="ar-SA" b="1" dirty="0" smtClean="0"/>
              <a:t> </a:t>
            </a:r>
            <a:r>
              <a:rPr lang="ar-SA" b="1" dirty="0" err="1" smtClean="0"/>
              <a:t>للاجزاء</a:t>
            </a:r>
            <a:r>
              <a:rPr lang="ar-SA" b="1" dirty="0" smtClean="0"/>
              <a:t> لتحقيق التنوع في </a:t>
            </a:r>
            <a:r>
              <a:rPr lang="ar-SA" b="1" dirty="0" err="1" smtClean="0"/>
              <a:t>المنتوج</a:t>
            </a:r>
            <a:endParaRPr lang="ar-SA" b="1" dirty="0" smtClean="0"/>
          </a:p>
          <a:p>
            <a:pPr lvl="1">
              <a:lnSpc>
                <a:spcPct val="150000"/>
              </a:lnSpc>
              <a:buFont typeface="Arial" pitchFamily="34" charset="0"/>
              <a:buChar char="•"/>
            </a:pPr>
            <a:r>
              <a:rPr lang="ar-SA" b="1" dirty="0" smtClean="0"/>
              <a:t> تحديد مواصفات ومرونة معقولة للمنتج</a:t>
            </a:r>
          </a:p>
          <a:p>
            <a:pPr lvl="1">
              <a:lnSpc>
                <a:spcPct val="150000"/>
              </a:lnSpc>
              <a:buFont typeface="Arial" pitchFamily="34" charset="0"/>
              <a:buChar char="•"/>
            </a:pPr>
            <a:r>
              <a:rPr lang="ar-SA" b="1" dirty="0" smtClean="0"/>
              <a:t> تجنب </a:t>
            </a:r>
            <a:r>
              <a:rPr lang="ar-SA" b="1" dirty="0" err="1" smtClean="0"/>
              <a:t>إستخدام</a:t>
            </a:r>
            <a:r>
              <a:rPr lang="ar-SA" b="1" dirty="0" smtClean="0"/>
              <a:t> المثبتات (الصواميل) </a:t>
            </a:r>
          </a:p>
          <a:p>
            <a:pPr lvl="1">
              <a:lnSpc>
                <a:spcPct val="150000"/>
              </a:lnSpc>
              <a:buFont typeface="Arial" pitchFamily="34" charset="0"/>
              <a:buChar char="•"/>
            </a:pPr>
            <a:r>
              <a:rPr lang="ar-SA" b="1" dirty="0" smtClean="0"/>
              <a:t> </a:t>
            </a:r>
          </a:p>
          <a:p>
            <a:pPr lvl="1">
              <a:lnSpc>
                <a:spcPct val="150000"/>
              </a:lnSpc>
              <a:buFont typeface="Arial" pitchFamily="34" charset="0"/>
              <a:buChar char="•"/>
            </a:pPr>
            <a:r>
              <a:rPr lang="ar-SA" b="1" dirty="0" smtClean="0"/>
              <a:t> </a:t>
            </a:r>
          </a:p>
          <a:p>
            <a:pPr lvl="1">
              <a:lnSpc>
                <a:spcPct val="150000"/>
              </a:lnSpc>
              <a:buFont typeface="Arial" pitchFamily="34" charset="0"/>
              <a:buChar char="•"/>
            </a:pPr>
            <a:r>
              <a:rPr lang="ar-SA" b="1" dirty="0" smtClean="0"/>
              <a:t>  وغيرها  </a:t>
            </a:r>
            <a:endParaRPr lang="ar-SA"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00034" y="1714488"/>
            <a:ext cx="8286808" cy="4708981"/>
          </a:xfrm>
          <a:prstGeom prst="rect">
            <a:avLst/>
          </a:prstGeom>
          <a:noFill/>
        </p:spPr>
        <p:txBody>
          <a:bodyPr wrap="square" rtlCol="1">
            <a:spAutoFit/>
          </a:bodyPr>
          <a:lstStyle/>
          <a:p>
            <a:pPr>
              <a:lnSpc>
                <a:spcPct val="150000"/>
              </a:lnSpc>
            </a:pPr>
            <a:r>
              <a:rPr lang="ar-SA" sz="2000" b="1" dirty="0" smtClean="0">
                <a:solidFill>
                  <a:srgbClr val="C00000"/>
                </a:solidFill>
              </a:rPr>
              <a:t>2- اعتبارات تصميم المنتج لملائمة متطلبات المستهلك:</a:t>
            </a:r>
          </a:p>
          <a:p>
            <a:pPr lvl="1">
              <a:lnSpc>
                <a:spcPct val="150000"/>
              </a:lnSpc>
              <a:buFont typeface="Arial" pitchFamily="34" charset="0"/>
              <a:buChar char="•"/>
            </a:pPr>
            <a:r>
              <a:rPr lang="ar-SA" b="1" dirty="0" smtClean="0"/>
              <a:t> التكلفة: </a:t>
            </a:r>
            <a:r>
              <a:rPr lang="ar-SA" b="1" dirty="0" err="1" smtClean="0"/>
              <a:t>انتاج</a:t>
            </a:r>
            <a:r>
              <a:rPr lang="ar-SA" b="1" dirty="0" smtClean="0"/>
              <a:t> المنتج </a:t>
            </a:r>
            <a:r>
              <a:rPr lang="ar-SA" b="1" dirty="0" err="1" smtClean="0"/>
              <a:t>باقل</a:t>
            </a:r>
            <a:r>
              <a:rPr lang="ar-SA" b="1" dirty="0" smtClean="0"/>
              <a:t> تكلفة ممكنة</a:t>
            </a:r>
          </a:p>
          <a:p>
            <a:pPr lvl="1">
              <a:lnSpc>
                <a:spcPct val="150000"/>
              </a:lnSpc>
              <a:buFont typeface="Arial" pitchFamily="34" charset="0"/>
              <a:buChar char="•"/>
            </a:pPr>
            <a:r>
              <a:rPr lang="ar-SA" b="1" dirty="0" smtClean="0"/>
              <a:t> </a:t>
            </a:r>
            <a:r>
              <a:rPr lang="ar-SA" b="1" dirty="0" err="1" smtClean="0"/>
              <a:t>إقتصادية</a:t>
            </a:r>
            <a:r>
              <a:rPr lang="ar-SA" b="1" dirty="0" smtClean="0"/>
              <a:t> الاستخدام: التصميم الجديد يساعد على تخفيض تكلفة استخدام المنتج</a:t>
            </a:r>
          </a:p>
          <a:p>
            <a:pPr lvl="1">
              <a:lnSpc>
                <a:spcPct val="150000"/>
              </a:lnSpc>
              <a:buFont typeface="Arial" pitchFamily="34" charset="0"/>
              <a:buChar char="•"/>
            </a:pPr>
            <a:r>
              <a:rPr lang="ar-SA" b="1" dirty="0" smtClean="0"/>
              <a:t>الجودة: يجب </a:t>
            </a:r>
            <a:r>
              <a:rPr lang="ar-SA" b="1" dirty="0" err="1" smtClean="0"/>
              <a:t>ان</a:t>
            </a:r>
            <a:r>
              <a:rPr lang="ar-SA" b="1" dirty="0" smtClean="0"/>
              <a:t> يكون المنتج ذا جودة عالية أو مقبولة </a:t>
            </a:r>
          </a:p>
          <a:p>
            <a:pPr lvl="1">
              <a:lnSpc>
                <a:spcPct val="150000"/>
              </a:lnSpc>
              <a:buFont typeface="Arial" pitchFamily="34" charset="0"/>
              <a:buChar char="•"/>
            </a:pPr>
            <a:r>
              <a:rPr lang="ar-SA" b="1" dirty="0" smtClean="0"/>
              <a:t> الصفات الكمالية والجمالية: يجب </a:t>
            </a:r>
            <a:r>
              <a:rPr lang="ar-SA" b="1" dirty="0" err="1" smtClean="0"/>
              <a:t>ان</a:t>
            </a:r>
            <a:r>
              <a:rPr lang="ar-SA" b="1" dirty="0" smtClean="0"/>
              <a:t> يكون التصميم جذاباً</a:t>
            </a:r>
          </a:p>
          <a:p>
            <a:pPr lvl="1">
              <a:lnSpc>
                <a:spcPct val="150000"/>
              </a:lnSpc>
              <a:buFont typeface="Arial" pitchFamily="34" charset="0"/>
              <a:buChar char="•"/>
            </a:pPr>
            <a:r>
              <a:rPr lang="ar-SA" b="1" dirty="0" smtClean="0"/>
              <a:t> وظائف </a:t>
            </a:r>
            <a:r>
              <a:rPr lang="ar-SA" b="1" dirty="0" err="1" smtClean="0"/>
              <a:t>الاداء</a:t>
            </a:r>
            <a:r>
              <a:rPr lang="ar-SA" b="1" dirty="0" smtClean="0"/>
              <a:t>: </a:t>
            </a:r>
            <a:r>
              <a:rPr lang="ar-SA" b="1" dirty="0" err="1" smtClean="0"/>
              <a:t>ان</a:t>
            </a:r>
            <a:r>
              <a:rPr lang="ar-SA" b="1" dirty="0" smtClean="0"/>
              <a:t> يخدم تصميم المنتج رضاء المستهلك ويؤدي الغرض الذي صنع من </a:t>
            </a:r>
            <a:r>
              <a:rPr lang="ar-SA" b="1" dirty="0" err="1" smtClean="0"/>
              <a:t>اجلة</a:t>
            </a:r>
            <a:endParaRPr lang="ar-SA" b="1" dirty="0" smtClean="0"/>
          </a:p>
          <a:p>
            <a:pPr lvl="2">
              <a:lnSpc>
                <a:spcPct val="150000"/>
              </a:lnSpc>
              <a:buFont typeface="Arial" pitchFamily="34" charset="0"/>
              <a:buChar char="•"/>
            </a:pPr>
            <a:r>
              <a:rPr lang="ar-SA" b="1" dirty="0" smtClean="0"/>
              <a:t> الحجم والطاقة والمتانة</a:t>
            </a:r>
          </a:p>
          <a:p>
            <a:pPr lvl="2">
              <a:lnSpc>
                <a:spcPct val="150000"/>
              </a:lnSpc>
              <a:buFont typeface="Arial" pitchFamily="34" charset="0"/>
              <a:buChar char="•"/>
            </a:pPr>
            <a:r>
              <a:rPr lang="ar-SA" b="1" dirty="0" smtClean="0"/>
              <a:t> استمرار المنتج في تقديم الوظيفة التي صنع من اجلها</a:t>
            </a:r>
          </a:p>
          <a:p>
            <a:pPr lvl="2">
              <a:lnSpc>
                <a:spcPct val="150000"/>
              </a:lnSpc>
              <a:buFont typeface="Arial" pitchFamily="34" charset="0"/>
              <a:buChar char="•"/>
            </a:pPr>
            <a:r>
              <a:rPr lang="ar-SA" b="1" dirty="0" smtClean="0"/>
              <a:t> </a:t>
            </a:r>
            <a:r>
              <a:rPr lang="ar-SA" b="1" dirty="0" err="1" smtClean="0"/>
              <a:t>المعولية</a:t>
            </a:r>
            <a:r>
              <a:rPr lang="ar-SA" b="1" dirty="0" smtClean="0"/>
              <a:t> </a:t>
            </a:r>
            <a:r>
              <a:rPr lang="en-US" b="1" dirty="0" smtClean="0"/>
              <a:t>Reliability</a:t>
            </a:r>
            <a:r>
              <a:rPr lang="ar-SA" b="1" dirty="0" smtClean="0"/>
              <a:t> </a:t>
            </a:r>
          </a:p>
          <a:p>
            <a:pPr lvl="2">
              <a:lnSpc>
                <a:spcPct val="150000"/>
              </a:lnSpc>
              <a:buFont typeface="Arial" pitchFamily="34" charset="0"/>
              <a:buChar char="•"/>
            </a:pPr>
            <a:r>
              <a:rPr lang="ar-SA" b="1" dirty="0" smtClean="0"/>
              <a:t> القابلية على الصيانة</a:t>
            </a:r>
          </a:p>
          <a:p>
            <a:pPr lvl="2">
              <a:lnSpc>
                <a:spcPct val="150000"/>
              </a:lnSpc>
              <a:buFont typeface="Arial" pitchFamily="34" charset="0"/>
              <a:buChar char="•"/>
            </a:pPr>
            <a:r>
              <a:rPr lang="ar-SA" b="1" dirty="0" smtClean="0"/>
              <a:t> الأمان عند الاستخدام</a:t>
            </a:r>
          </a:p>
        </p:txBody>
      </p:sp>
      <p:sp>
        <p:nvSpPr>
          <p:cNvPr id="6" name="عنوان 1"/>
          <p:cNvSpPr>
            <a:spLocks noGrp="1"/>
          </p:cNvSpPr>
          <p:nvPr>
            <p:ph type="title"/>
          </p:nvPr>
        </p:nvSpPr>
        <p:spPr>
          <a:xfrm>
            <a:off x="612648" y="228600"/>
            <a:ext cx="8153400" cy="990600"/>
          </a:xfrm>
        </p:spPr>
        <p:txBody>
          <a:bodyPr/>
          <a:lstStyle/>
          <a:p>
            <a:r>
              <a:rPr lang="ar-SA" dirty="0" smtClean="0"/>
              <a:t>قياس فاعلية وجودة تصميم المنتج الجديد</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00034" y="1500174"/>
            <a:ext cx="8286808" cy="5124480"/>
          </a:xfrm>
          <a:prstGeom prst="rect">
            <a:avLst/>
          </a:prstGeom>
          <a:noFill/>
        </p:spPr>
        <p:txBody>
          <a:bodyPr wrap="square" rtlCol="1">
            <a:spAutoFit/>
          </a:bodyPr>
          <a:lstStyle/>
          <a:p>
            <a:pPr>
              <a:lnSpc>
                <a:spcPct val="150000"/>
              </a:lnSpc>
            </a:pPr>
            <a:r>
              <a:rPr lang="ar-SA" sz="2000" b="1" dirty="0" smtClean="0">
                <a:solidFill>
                  <a:srgbClr val="C00000"/>
                </a:solidFill>
              </a:rPr>
              <a:t>3- مقاييس جودة تصميم المنتج الجديد على المدى الطويل </a:t>
            </a:r>
            <a:endParaRPr lang="ar-SA" b="1" dirty="0" smtClean="0"/>
          </a:p>
          <a:p>
            <a:pPr lvl="1">
              <a:lnSpc>
                <a:spcPct val="150000"/>
              </a:lnSpc>
              <a:buFont typeface="Arial" pitchFamily="34" charset="0"/>
              <a:buChar char="•"/>
            </a:pPr>
            <a:r>
              <a:rPr lang="ar-SA" b="1" dirty="0" smtClean="0"/>
              <a:t> </a:t>
            </a:r>
            <a:r>
              <a:rPr lang="ar-SA" b="1" dirty="0" err="1" smtClean="0"/>
              <a:t>ان</a:t>
            </a:r>
            <a:r>
              <a:rPr lang="ar-SA" b="1" dirty="0" smtClean="0"/>
              <a:t> تكون </a:t>
            </a:r>
            <a:r>
              <a:rPr lang="ar-SA" b="1" dirty="0" err="1" smtClean="0"/>
              <a:t>الاجزاء</a:t>
            </a:r>
            <a:r>
              <a:rPr lang="ar-SA" b="1" dirty="0" smtClean="0"/>
              <a:t> المكونة للمنتج اقل ما يمكن</a:t>
            </a:r>
          </a:p>
          <a:p>
            <a:pPr lvl="1">
              <a:lnSpc>
                <a:spcPct val="150000"/>
              </a:lnSpc>
              <a:buFont typeface="Arial" pitchFamily="34" charset="0"/>
              <a:buChar char="•"/>
            </a:pPr>
            <a:r>
              <a:rPr lang="ar-SA" b="1" dirty="0" smtClean="0"/>
              <a:t> زيادة نسبة </a:t>
            </a:r>
            <a:r>
              <a:rPr lang="ar-SA" b="1" dirty="0" err="1" smtClean="0"/>
              <a:t>الاجزاء</a:t>
            </a:r>
            <a:r>
              <a:rPr lang="ar-SA" b="1" dirty="0" smtClean="0"/>
              <a:t> النمطية التي يمكن استبدالها بسهولة</a:t>
            </a:r>
          </a:p>
          <a:p>
            <a:pPr lvl="1">
              <a:lnSpc>
                <a:spcPct val="150000"/>
              </a:lnSpc>
              <a:buFont typeface="Arial" pitchFamily="34" charset="0"/>
              <a:buChar char="•"/>
            </a:pPr>
            <a:r>
              <a:rPr lang="ar-SA" b="1" dirty="0" smtClean="0"/>
              <a:t> استخدام عمليات </a:t>
            </a:r>
            <a:r>
              <a:rPr lang="ar-SA" b="1" dirty="0" err="1" smtClean="0"/>
              <a:t>الانتاج</a:t>
            </a:r>
            <a:r>
              <a:rPr lang="ar-SA" b="1" dirty="0" smtClean="0"/>
              <a:t> الموجودة حالياً كلما أمكن </a:t>
            </a:r>
          </a:p>
          <a:p>
            <a:pPr lvl="1">
              <a:lnSpc>
                <a:spcPct val="150000"/>
              </a:lnSpc>
              <a:buFont typeface="Arial" pitchFamily="34" charset="0"/>
              <a:buChar char="•"/>
            </a:pPr>
            <a:r>
              <a:rPr lang="ar-SA" b="1" dirty="0" smtClean="0"/>
              <a:t> تزداد جودة التصميم </a:t>
            </a:r>
            <a:r>
              <a:rPr lang="ar-SA" b="1" dirty="0" err="1" smtClean="0"/>
              <a:t>اذا</a:t>
            </a:r>
            <a:r>
              <a:rPr lang="ar-SA" b="1" dirty="0" smtClean="0"/>
              <a:t> كانت تكلفة </a:t>
            </a:r>
            <a:r>
              <a:rPr lang="ar-SA" b="1" dirty="0" err="1" smtClean="0"/>
              <a:t>انتاج</a:t>
            </a:r>
            <a:r>
              <a:rPr lang="ar-SA" b="1" dirty="0" smtClean="0"/>
              <a:t> </a:t>
            </a:r>
            <a:r>
              <a:rPr lang="ar-SA" b="1" dirty="0" err="1" smtClean="0"/>
              <a:t>اول</a:t>
            </a:r>
            <a:r>
              <a:rPr lang="ar-SA" b="1" dirty="0" smtClean="0"/>
              <a:t> دفعة من المنتج منخفضة</a:t>
            </a:r>
          </a:p>
          <a:p>
            <a:pPr lvl="1">
              <a:lnSpc>
                <a:spcPct val="150000"/>
              </a:lnSpc>
              <a:buFont typeface="Arial" pitchFamily="34" charset="0"/>
              <a:buChar char="•"/>
            </a:pPr>
            <a:r>
              <a:rPr lang="ar-SA" b="1" dirty="0" smtClean="0"/>
              <a:t> تكلفة التغييرات الهندسية لتطوير المنتج في </a:t>
            </a:r>
            <a:r>
              <a:rPr lang="ar-SA" b="1" dirty="0" err="1" smtClean="0"/>
              <a:t>مراحلة</a:t>
            </a:r>
            <a:r>
              <a:rPr lang="ar-SA" b="1" dirty="0" smtClean="0"/>
              <a:t> </a:t>
            </a:r>
            <a:r>
              <a:rPr lang="ar-SA" b="1" dirty="0" err="1" smtClean="0"/>
              <a:t>الاولى</a:t>
            </a:r>
            <a:r>
              <a:rPr lang="ar-SA" b="1" dirty="0" smtClean="0"/>
              <a:t> (كلما نقصت التكاليف كلما كان ذلك مؤشراً لجودة التصميم)</a:t>
            </a:r>
          </a:p>
          <a:p>
            <a:pPr lvl="1">
              <a:lnSpc>
                <a:spcPct val="150000"/>
              </a:lnSpc>
              <a:buFont typeface="Arial" pitchFamily="34" charset="0"/>
              <a:buChar char="•"/>
            </a:pPr>
            <a:r>
              <a:rPr lang="ar-SA" b="1" dirty="0" smtClean="0"/>
              <a:t> تكلفة الصيانة في السنة </a:t>
            </a:r>
            <a:r>
              <a:rPr lang="ar-SA" b="1" dirty="0" err="1" smtClean="0"/>
              <a:t>الاولى</a:t>
            </a:r>
            <a:r>
              <a:rPr lang="ar-SA" b="1" dirty="0" smtClean="0"/>
              <a:t> (</a:t>
            </a:r>
            <a:r>
              <a:rPr lang="ar-SA" b="1" dirty="0" err="1" smtClean="0"/>
              <a:t>الاقل</a:t>
            </a:r>
            <a:r>
              <a:rPr lang="ar-SA" b="1" dirty="0" smtClean="0"/>
              <a:t> يعني </a:t>
            </a:r>
            <a:r>
              <a:rPr lang="ar-SA" b="1" dirty="0" err="1" smtClean="0"/>
              <a:t>افضل</a:t>
            </a:r>
            <a:r>
              <a:rPr lang="ar-SA" b="1" dirty="0" smtClean="0"/>
              <a:t> جودة في التصميم)</a:t>
            </a:r>
          </a:p>
          <a:p>
            <a:pPr lvl="1">
              <a:lnSpc>
                <a:spcPct val="150000"/>
              </a:lnSpc>
              <a:buFont typeface="Arial" pitchFamily="34" charset="0"/>
              <a:buChar char="•"/>
            </a:pPr>
            <a:r>
              <a:rPr lang="ar-SA" b="1" dirty="0" smtClean="0"/>
              <a:t> انخفاض التكلفة </a:t>
            </a:r>
            <a:r>
              <a:rPr lang="ar-SA" b="1" dirty="0" err="1" smtClean="0"/>
              <a:t>الاجمالية</a:t>
            </a:r>
            <a:r>
              <a:rPr lang="ar-SA" b="1" dirty="0" smtClean="0"/>
              <a:t> للمنتج (تكاليف التصميم </a:t>
            </a:r>
            <a:r>
              <a:rPr lang="ar-SA" b="1" dirty="0" err="1" smtClean="0"/>
              <a:t>و</a:t>
            </a:r>
            <a:r>
              <a:rPr lang="ar-SA" b="1" dirty="0" smtClean="0"/>
              <a:t> تكاليف الاستثمار في التكنولوجيا وغيرها من التكاليف الثابتة </a:t>
            </a:r>
            <a:r>
              <a:rPr lang="ar-SA" b="1" dirty="0" err="1" smtClean="0"/>
              <a:t>بالاضافة</a:t>
            </a:r>
            <a:r>
              <a:rPr lang="ar-SA" b="1" dirty="0" smtClean="0"/>
              <a:t> </a:t>
            </a:r>
            <a:r>
              <a:rPr lang="ar-SA" b="1" dirty="0" err="1" smtClean="0"/>
              <a:t>الى</a:t>
            </a:r>
            <a:r>
              <a:rPr lang="ar-SA" b="1" dirty="0" smtClean="0"/>
              <a:t> تكاليف </a:t>
            </a:r>
            <a:r>
              <a:rPr lang="ar-SA" b="1" dirty="0" err="1" smtClean="0"/>
              <a:t>الانتاج</a:t>
            </a:r>
            <a:r>
              <a:rPr lang="ar-SA" b="1" dirty="0" smtClean="0"/>
              <a:t>)</a:t>
            </a:r>
          </a:p>
          <a:p>
            <a:pPr lvl="1">
              <a:lnSpc>
                <a:spcPct val="150000"/>
              </a:lnSpc>
              <a:buFont typeface="Arial" pitchFamily="34" charset="0"/>
              <a:buChar char="•"/>
            </a:pPr>
            <a:r>
              <a:rPr lang="ar-SA" b="1" dirty="0" smtClean="0"/>
              <a:t> المبيعات الكلية للمنتج (يدل على قابلية تسويقه)</a:t>
            </a:r>
          </a:p>
          <a:p>
            <a:pPr lvl="1">
              <a:lnSpc>
                <a:spcPct val="150000"/>
              </a:lnSpc>
              <a:buFont typeface="Arial" pitchFamily="34" charset="0"/>
              <a:buChar char="•"/>
            </a:pPr>
            <a:r>
              <a:rPr lang="ar-SA" b="1" dirty="0" smtClean="0"/>
              <a:t> قابلية التطوير المستمر للمنتج</a:t>
            </a:r>
            <a:endParaRPr lang="ar-SA" b="1" dirty="0"/>
          </a:p>
        </p:txBody>
      </p:sp>
      <p:sp>
        <p:nvSpPr>
          <p:cNvPr id="6" name="عنوان 1"/>
          <p:cNvSpPr>
            <a:spLocks noGrp="1"/>
          </p:cNvSpPr>
          <p:nvPr>
            <p:ph type="title"/>
          </p:nvPr>
        </p:nvSpPr>
        <p:spPr>
          <a:xfrm>
            <a:off x="612648" y="228600"/>
            <a:ext cx="8153400" cy="990600"/>
          </a:xfrm>
        </p:spPr>
        <p:txBody>
          <a:bodyPr/>
          <a:lstStyle/>
          <a:p>
            <a:r>
              <a:rPr lang="ar-SA" dirty="0" smtClean="0"/>
              <a:t>قياس فاعلية وجودة تصميم المنتج الجديد</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مراحل تطوير المنتج الجديد</a:t>
            </a:r>
            <a:endParaRPr lang="ar-SA" dirty="0"/>
          </a:p>
        </p:txBody>
      </p:sp>
      <p:sp>
        <p:nvSpPr>
          <p:cNvPr id="5" name="مربع نص 4"/>
          <p:cNvSpPr txBox="1"/>
          <p:nvPr/>
        </p:nvSpPr>
        <p:spPr>
          <a:xfrm>
            <a:off x="285720" y="1571612"/>
            <a:ext cx="8572560" cy="5078313"/>
          </a:xfrm>
          <a:prstGeom prst="rect">
            <a:avLst/>
          </a:prstGeom>
          <a:noFill/>
        </p:spPr>
        <p:txBody>
          <a:bodyPr wrap="square" rtlCol="1">
            <a:spAutoFit/>
          </a:bodyPr>
          <a:lstStyle/>
          <a:p>
            <a:pPr marL="342900" indent="-342900">
              <a:lnSpc>
                <a:spcPct val="150000"/>
              </a:lnSpc>
              <a:buFont typeface="+mj-lt"/>
              <a:buAutoNum type="arabicPeriod"/>
            </a:pPr>
            <a:r>
              <a:rPr lang="ar-SA" b="1" dirty="0" smtClean="0"/>
              <a:t> مرحلة توليد الأفكار</a:t>
            </a:r>
          </a:p>
          <a:p>
            <a:pPr marL="342900" indent="-342900">
              <a:lnSpc>
                <a:spcPct val="150000"/>
              </a:lnSpc>
              <a:buFont typeface="+mj-lt"/>
              <a:buAutoNum type="arabicPeriod"/>
            </a:pPr>
            <a:r>
              <a:rPr lang="ar-SA" b="1" dirty="0" smtClean="0"/>
              <a:t>المراجعة والتصفية الأولية بما يتناسب مع رسالة المنظمة وعملياتها التشغيلية وكذلك قدرتها المالية</a:t>
            </a:r>
          </a:p>
          <a:p>
            <a:pPr marL="342900" indent="-342900">
              <a:lnSpc>
                <a:spcPct val="150000"/>
              </a:lnSpc>
              <a:buFont typeface="+mj-lt"/>
              <a:buAutoNum type="arabicPeriod"/>
            </a:pPr>
            <a:r>
              <a:rPr lang="ar-SA" b="1" dirty="0" smtClean="0"/>
              <a:t>دراسة الجدوى الاقتصادية</a:t>
            </a:r>
          </a:p>
          <a:p>
            <a:pPr marL="800100" lvl="1" indent="-342900">
              <a:lnSpc>
                <a:spcPct val="150000"/>
              </a:lnSpc>
              <a:buFont typeface="Arial" pitchFamily="34" charset="0"/>
              <a:buChar char="•"/>
            </a:pPr>
            <a:r>
              <a:rPr lang="ar-SA" b="1" dirty="0" smtClean="0"/>
              <a:t>تحليل السوق بمعرفة الطلب على المنتج وكذلك المنافسة على المنتج</a:t>
            </a:r>
          </a:p>
          <a:p>
            <a:pPr marL="800100" lvl="1" indent="-342900">
              <a:lnSpc>
                <a:spcPct val="150000"/>
              </a:lnSpc>
              <a:buFont typeface="Arial" pitchFamily="34" charset="0"/>
              <a:buChar char="•"/>
            </a:pPr>
            <a:r>
              <a:rPr lang="ar-SA" b="1" dirty="0" smtClean="0"/>
              <a:t>التحليل الاقتصادي يهدف إلى تقدير تكاليف الإنتاج والتطوير ومقارنتها بالطلب على المنتج</a:t>
            </a:r>
          </a:p>
          <a:p>
            <a:pPr marL="800100" lvl="1" indent="-342900">
              <a:lnSpc>
                <a:spcPct val="150000"/>
              </a:lnSpc>
              <a:buFont typeface="Arial" pitchFamily="34" charset="0"/>
              <a:buChar char="•"/>
            </a:pPr>
            <a:r>
              <a:rPr lang="ar-SA" b="1" dirty="0" smtClean="0"/>
              <a:t>التحليل الفني والاستراتيجي يهدف إلى معرفة التكنولوجيا المستخدمة وإمكانية توفيرها وكذلك إمكانية إنتاج المنتج بناءً على العمليات التشغيلية الحالية والطاقة المتاحة</a:t>
            </a:r>
          </a:p>
          <a:p>
            <a:pPr marL="800100" lvl="1" indent="-342900">
              <a:lnSpc>
                <a:spcPct val="150000"/>
              </a:lnSpc>
              <a:buFont typeface="Arial" pitchFamily="34" charset="0"/>
              <a:buChar char="•"/>
            </a:pPr>
            <a:r>
              <a:rPr lang="ar-SA" b="1" dirty="0" smtClean="0"/>
              <a:t>كتابه مواصفات المنتج</a:t>
            </a:r>
          </a:p>
          <a:p>
            <a:pPr marL="342900" indent="-342900">
              <a:lnSpc>
                <a:spcPct val="150000"/>
              </a:lnSpc>
              <a:buFont typeface="+mj-lt"/>
              <a:buAutoNum type="arabicPeriod"/>
            </a:pPr>
            <a:r>
              <a:rPr lang="ar-SA" b="1" dirty="0" smtClean="0"/>
              <a:t>التصميم الأولي للمنتج: تحويل مواصفات أداء المنتج إلى مواصفات فنية وبالتالي تصميم شكل المنتج وتصميم وظائف المنتج واختبارها إلى أن يتم التوصل إلى مرحلة الإنتاج التجريبي.</a:t>
            </a:r>
          </a:p>
          <a:p>
            <a:pPr marL="342900" indent="-342900">
              <a:lnSpc>
                <a:spcPct val="150000"/>
              </a:lnSpc>
              <a:buFont typeface="+mj-lt"/>
              <a:buAutoNum type="arabicPeriod"/>
            </a:pPr>
            <a:r>
              <a:rPr lang="ar-SA" b="1" dirty="0" smtClean="0"/>
              <a:t>مرحلة التصميم النهائي وتخطيط عمليات الإنتاج حيث يتم إعداد المواصفات التفصيلية وكذلك تخطيط عمليات الإنتاج وتحديد الأجزاء التي سوف تصنع داخليا </a:t>
            </a:r>
            <a:r>
              <a:rPr lang="ar-SA" b="1" dirty="0" err="1" smtClean="0"/>
              <a:t>او</a:t>
            </a:r>
            <a:r>
              <a:rPr lang="ar-SA" b="1" dirty="0" smtClean="0"/>
              <a:t> خارجيا وغير ذلك من الترتيبات التي سنتطرق إليها لاحقا.</a:t>
            </a:r>
            <a:endParaRPr lang="ar-SA"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أهداف التعلم</a:t>
            </a:r>
            <a:endParaRPr lang="ar-SA" dirty="0"/>
          </a:p>
        </p:txBody>
      </p:sp>
      <p:sp>
        <p:nvSpPr>
          <p:cNvPr id="4" name="عنوان 1"/>
          <p:cNvSpPr txBox="1">
            <a:spLocks/>
          </p:cNvSpPr>
          <p:nvPr/>
        </p:nvSpPr>
        <p:spPr>
          <a:xfrm>
            <a:off x="683568" y="1643050"/>
            <a:ext cx="8153400" cy="4857784"/>
          </a:xfrm>
          <a:prstGeom prst="rect">
            <a:avLst/>
          </a:prstGeom>
        </p:spPr>
        <p:txBody>
          <a:bodyPr vert="horz" anchor="ctr">
            <a:noAutofit/>
          </a:bodyPr>
          <a:lstStyle/>
          <a:p>
            <a:pPr marL="0" marR="0" lvl="0" indent="0" algn="just" defTabSz="914400" eaLnBrk="1" fontAlgn="auto" latinLnBrk="0" hangingPunct="1">
              <a:lnSpc>
                <a:spcPct val="200000"/>
              </a:lnSpc>
              <a:spcBef>
                <a:spcPct val="0"/>
              </a:spcBef>
              <a:spcAft>
                <a:spcPts val="0"/>
              </a:spcAft>
              <a:buClrTx/>
              <a:buSzTx/>
              <a:tabLst/>
              <a:defRPr/>
            </a:pPr>
            <a:r>
              <a:rPr kumimoji="0" lang="ar-SA" sz="2000" b="1" i="0" u="none" strike="noStrike" kern="1200" cap="none" spc="0" normalizeH="0" baseline="0" noProof="0" dirty="0" smtClean="0">
                <a:ln>
                  <a:noFill/>
                </a:ln>
                <a:solidFill>
                  <a:srgbClr val="FF0000"/>
                </a:solidFill>
                <a:effectLst/>
                <a:uLnTx/>
                <a:uFillTx/>
                <a:latin typeface="+mj-lt"/>
                <a:ea typeface="+mj-ea"/>
                <a:cs typeface="+mj-cs"/>
              </a:rPr>
              <a:t>عند الانتهاء من هذا الفصل يتوقع من الطالب ان </a:t>
            </a:r>
            <a:r>
              <a:rPr lang="ar-SA" sz="2000" b="1" dirty="0">
                <a:solidFill>
                  <a:srgbClr val="FF0000"/>
                </a:solidFill>
                <a:latin typeface="+mj-lt"/>
                <a:ea typeface="+mj-ea"/>
                <a:cs typeface="+mj-cs"/>
              </a:rPr>
              <a:t>ي</a:t>
            </a:r>
            <a:r>
              <a:rPr kumimoji="0" lang="ar-SA" sz="2000" b="1" i="0" u="none" strike="noStrike" kern="1200" cap="none" spc="0" normalizeH="0" baseline="0" noProof="0" smtClean="0">
                <a:ln>
                  <a:noFill/>
                </a:ln>
                <a:solidFill>
                  <a:srgbClr val="FF0000"/>
                </a:solidFill>
                <a:effectLst/>
                <a:uLnTx/>
                <a:uFillTx/>
                <a:latin typeface="+mj-lt"/>
                <a:ea typeface="+mj-ea"/>
                <a:cs typeface="+mj-cs"/>
              </a:rPr>
              <a:t>كون قادراً </a:t>
            </a:r>
            <a:r>
              <a:rPr kumimoji="0" lang="ar-SA" sz="2000" b="1" i="0" u="none" strike="noStrike" kern="1200" cap="none" spc="0" normalizeH="0" baseline="0" noProof="0" dirty="0" smtClean="0">
                <a:ln>
                  <a:noFill/>
                </a:ln>
                <a:solidFill>
                  <a:srgbClr val="FF0000"/>
                </a:solidFill>
                <a:effectLst/>
                <a:uLnTx/>
                <a:uFillTx/>
                <a:latin typeface="+mj-lt"/>
                <a:ea typeface="+mj-ea"/>
                <a:cs typeface="+mj-cs"/>
              </a:rPr>
              <a:t>على</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kumimoji="0" lang="ar-SA" b="1" i="0" u="none" strike="noStrike" kern="1200" cap="none" spc="0" normalizeH="0" baseline="0" noProof="0" dirty="0" smtClean="0">
                <a:ln>
                  <a:noFill/>
                </a:ln>
                <a:effectLst/>
                <a:uLnTx/>
                <a:uFillTx/>
                <a:latin typeface="+mj-lt"/>
                <a:ea typeface="+mj-ea"/>
                <a:cs typeface="+mj-cs"/>
              </a:rPr>
              <a:t>التعرف</a:t>
            </a:r>
            <a:r>
              <a:rPr kumimoji="0" lang="ar-SA" b="1" i="0" u="none" strike="noStrike" kern="1200" cap="none" spc="0" normalizeH="0" noProof="0" dirty="0" smtClean="0">
                <a:ln>
                  <a:noFill/>
                </a:ln>
                <a:effectLst/>
                <a:uLnTx/>
                <a:uFillTx/>
                <a:latin typeface="+mj-lt"/>
                <a:ea typeface="+mj-ea"/>
                <a:cs typeface="+mj-cs"/>
              </a:rPr>
              <a:t> على دورة حياة المنتج وكيفية </a:t>
            </a:r>
            <a:r>
              <a:rPr kumimoji="0" lang="ar-SA" b="1" i="0" u="none" strike="noStrike" kern="1200" cap="none" spc="0" normalizeH="0" noProof="0" dirty="0" err="1" smtClean="0">
                <a:ln>
                  <a:noFill/>
                </a:ln>
                <a:effectLst/>
                <a:uLnTx/>
                <a:uFillTx/>
                <a:latin typeface="+mj-lt"/>
                <a:ea typeface="+mj-ea"/>
                <a:cs typeface="+mj-cs"/>
              </a:rPr>
              <a:t>ادارتها</a:t>
            </a:r>
            <a:r>
              <a:rPr kumimoji="0" lang="ar-SA" b="1" i="0" u="none" strike="noStrike" kern="1200" cap="none" spc="0" normalizeH="0" noProof="0" dirty="0" smtClean="0">
                <a:ln>
                  <a:noFill/>
                </a:ln>
                <a:effectLst/>
                <a:uLnTx/>
                <a:uFillTx/>
                <a:latin typeface="+mj-lt"/>
                <a:ea typeface="+mj-ea"/>
                <a:cs typeface="+mj-cs"/>
              </a:rPr>
              <a:t> وعلاقتها بالخيارات </a:t>
            </a:r>
            <a:r>
              <a:rPr kumimoji="0" lang="ar-SA" b="1" i="0" u="none" strike="noStrike" kern="1200" cap="none" spc="0" normalizeH="0" noProof="0" dirty="0" err="1" smtClean="0">
                <a:ln>
                  <a:noFill/>
                </a:ln>
                <a:effectLst/>
                <a:uLnTx/>
                <a:uFillTx/>
                <a:latin typeface="+mj-lt"/>
                <a:ea typeface="+mj-ea"/>
                <a:cs typeface="+mj-cs"/>
              </a:rPr>
              <a:t>الاستراتيجية</a:t>
            </a:r>
            <a:r>
              <a:rPr kumimoji="0" lang="ar-SA" b="1" i="0" u="none" strike="noStrike" kern="1200" cap="none" spc="0" normalizeH="0" noProof="0" dirty="0" smtClean="0">
                <a:ln>
                  <a:noFill/>
                </a:ln>
                <a:effectLst/>
                <a:uLnTx/>
                <a:uFillTx/>
                <a:latin typeface="+mj-lt"/>
                <a:ea typeface="+mj-ea"/>
                <a:cs typeface="+mj-cs"/>
              </a:rPr>
              <a:t> والتشغيلية </a:t>
            </a:r>
            <a:r>
              <a:rPr kumimoji="0" lang="ar-SA" b="1" i="0" u="none" strike="noStrike" kern="1200" cap="none" spc="0" normalizeH="0" noProof="0" dirty="0" err="1" smtClean="0">
                <a:ln>
                  <a:noFill/>
                </a:ln>
                <a:effectLst/>
                <a:uLnTx/>
                <a:uFillTx/>
                <a:latin typeface="+mj-lt"/>
                <a:ea typeface="+mj-ea"/>
                <a:cs typeface="+mj-cs"/>
              </a:rPr>
              <a:t>لادارة</a:t>
            </a:r>
            <a:r>
              <a:rPr kumimoji="0" lang="ar-SA" b="1" i="0" u="none" strike="noStrike" kern="1200" cap="none" spc="0" normalizeH="0" noProof="0" dirty="0" smtClean="0">
                <a:ln>
                  <a:noFill/>
                </a:ln>
                <a:effectLst/>
                <a:uLnTx/>
                <a:uFillTx/>
                <a:latin typeface="+mj-lt"/>
                <a:ea typeface="+mj-ea"/>
                <a:cs typeface="+mj-cs"/>
              </a:rPr>
              <a:t> العمليات لتطوير المنتج الجديد</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تحديد مبادئ ومقاييس فاعلية وجودة تصميم المنتج الجديد</a:t>
            </a:r>
            <a:endParaRPr kumimoji="0" lang="ar-SA" b="1" i="0" u="none" strike="noStrike" kern="1200" cap="none" spc="0" normalizeH="0" noProof="0" dirty="0" smtClean="0">
              <a:ln>
                <a:noFill/>
              </a:ln>
              <a:effectLst/>
              <a:uLnTx/>
              <a:uFillTx/>
              <a:latin typeface="+mj-lt"/>
              <a:ea typeface="+mj-ea"/>
              <a:cs typeface="+mj-cs"/>
            </a:endParaRP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وصف مراحل تطوير المنتج</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kumimoji="0" lang="ar-SA" b="1" i="0" u="none" strike="noStrike" kern="1200" cap="none" spc="0" normalizeH="0" noProof="0" dirty="0" smtClean="0">
                <a:ln>
                  <a:noFill/>
                </a:ln>
                <a:effectLst/>
                <a:uLnTx/>
                <a:uFillTx/>
                <a:latin typeface="+mj-lt"/>
                <a:ea typeface="+mj-ea"/>
                <a:cs typeface="+mj-cs"/>
              </a:rPr>
              <a:t>معرفة </a:t>
            </a:r>
            <a:r>
              <a:rPr kumimoji="0" lang="ar-SA" b="1" i="0" u="none" strike="noStrike" kern="1200" cap="none" spc="0" normalizeH="0" noProof="0" dirty="0" err="1" smtClean="0">
                <a:ln>
                  <a:noFill/>
                </a:ln>
                <a:effectLst/>
                <a:uLnTx/>
                <a:uFillTx/>
                <a:latin typeface="+mj-lt"/>
                <a:ea typeface="+mj-ea"/>
                <a:cs typeface="+mj-cs"/>
              </a:rPr>
              <a:t>ادوات</a:t>
            </a:r>
            <a:r>
              <a:rPr kumimoji="0" lang="ar-SA" b="1" i="0" u="none" strike="noStrike" kern="1200" cap="none" spc="0" normalizeH="0" noProof="0" dirty="0" smtClean="0">
                <a:ln>
                  <a:noFill/>
                </a:ln>
                <a:effectLst/>
                <a:uLnTx/>
                <a:uFillTx/>
                <a:latin typeface="+mj-lt"/>
                <a:ea typeface="+mj-ea"/>
                <a:cs typeface="+mj-cs"/>
              </a:rPr>
              <a:t> تصميم وتطوير المنتج الجديد</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استخدام بعض </a:t>
            </a:r>
            <a:r>
              <a:rPr lang="ar-SA" b="1" dirty="0" err="1" smtClean="0">
                <a:latin typeface="+mj-lt"/>
                <a:ea typeface="+mj-ea"/>
                <a:cs typeface="+mj-cs"/>
              </a:rPr>
              <a:t>ادوات</a:t>
            </a:r>
            <a:r>
              <a:rPr lang="ar-SA" b="1" dirty="0" smtClean="0">
                <a:latin typeface="+mj-lt"/>
                <a:ea typeface="+mj-ea"/>
                <a:cs typeface="+mj-cs"/>
              </a:rPr>
              <a:t> اتخاذ القرار في اختيار المنتج الجديد</a:t>
            </a:r>
            <a:endParaRPr kumimoji="0" lang="ar-SA" b="1" i="0" u="none" strike="noStrike" kern="1200" cap="none" spc="0" normalizeH="0" noProof="0" dirty="0" smtClean="0">
              <a:ln>
                <a:noFill/>
              </a:ln>
              <a:effectLst/>
              <a:uLnTx/>
              <a:uFillTx/>
              <a:latin typeface="+mj-lt"/>
              <a:ea typeface="+mj-ea"/>
              <a:cs typeface="+mj-cs"/>
            </a:endParaRP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endParaRPr kumimoji="0" lang="ar-SA" b="0" i="0" u="none" strike="noStrike" kern="1200" cap="none" spc="0" normalizeH="0" baseline="0" noProof="0" dirty="0" smtClean="0">
              <a:ln>
                <a:noFill/>
              </a:ln>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توثيق المنتج الجديد*</a:t>
            </a:r>
            <a:endParaRPr lang="ar-SA" dirty="0"/>
          </a:p>
        </p:txBody>
      </p:sp>
      <p:sp>
        <p:nvSpPr>
          <p:cNvPr id="5" name="مربع نص 4"/>
          <p:cNvSpPr txBox="1"/>
          <p:nvPr/>
        </p:nvSpPr>
        <p:spPr>
          <a:xfrm>
            <a:off x="428596" y="1883198"/>
            <a:ext cx="8286808" cy="3831818"/>
          </a:xfrm>
          <a:prstGeom prst="rect">
            <a:avLst/>
          </a:prstGeom>
          <a:noFill/>
        </p:spPr>
        <p:txBody>
          <a:bodyPr wrap="square" rtlCol="1">
            <a:spAutoFit/>
          </a:bodyPr>
          <a:lstStyle/>
          <a:p>
            <a:pPr marL="342900" indent="-342900">
              <a:lnSpc>
                <a:spcPct val="150000"/>
              </a:lnSpc>
              <a:buFont typeface="+mj-lt"/>
              <a:buAutoNum type="arabicPeriod"/>
            </a:pPr>
            <a:r>
              <a:rPr lang="ar-SA" b="1" dirty="0" smtClean="0">
                <a:solidFill>
                  <a:srgbClr val="C00000"/>
                </a:solidFill>
              </a:rPr>
              <a:t>رسومات التجميع </a:t>
            </a:r>
            <a:r>
              <a:rPr lang="en-US" b="1" dirty="0" smtClean="0">
                <a:solidFill>
                  <a:srgbClr val="C00000"/>
                </a:solidFill>
              </a:rPr>
              <a:t>Assembly Drawings</a:t>
            </a:r>
            <a:r>
              <a:rPr lang="ar-SA" b="1" dirty="0" smtClean="0">
                <a:solidFill>
                  <a:srgbClr val="C00000"/>
                </a:solidFill>
              </a:rPr>
              <a:t> </a:t>
            </a:r>
            <a:r>
              <a:rPr lang="ar-SA" b="1" dirty="0" smtClean="0"/>
              <a:t>وهي أشكال مبسطة توضح أجزاء المنتج وكيفية تركيبها</a:t>
            </a:r>
          </a:p>
          <a:p>
            <a:pPr marL="342900" indent="-342900">
              <a:lnSpc>
                <a:spcPct val="150000"/>
              </a:lnSpc>
              <a:buFont typeface="+mj-lt"/>
              <a:buAutoNum type="arabicPeriod"/>
            </a:pPr>
            <a:r>
              <a:rPr lang="ar-SA" b="1" dirty="0" smtClean="0">
                <a:solidFill>
                  <a:srgbClr val="C00000"/>
                </a:solidFill>
              </a:rPr>
              <a:t>مخطط التجميع </a:t>
            </a:r>
            <a:r>
              <a:rPr lang="en-US" b="1" dirty="0" smtClean="0">
                <a:solidFill>
                  <a:srgbClr val="C00000"/>
                </a:solidFill>
              </a:rPr>
              <a:t>Assembly Chart </a:t>
            </a:r>
            <a:r>
              <a:rPr lang="ar-SA" b="1" dirty="0" smtClean="0">
                <a:solidFill>
                  <a:srgbClr val="C00000"/>
                </a:solidFill>
              </a:rPr>
              <a:t> </a:t>
            </a:r>
            <a:r>
              <a:rPr lang="ar-SA" b="1" dirty="0" smtClean="0"/>
              <a:t>وهو شكل يوضح كيفية تجميع الأجزاء المكونة للمنتج </a:t>
            </a:r>
            <a:r>
              <a:rPr lang="ar-SA" b="1" dirty="0" err="1" smtClean="0"/>
              <a:t>و</a:t>
            </a:r>
            <a:r>
              <a:rPr lang="ar-SA" b="1" dirty="0" smtClean="0"/>
              <a:t> أماكن تجميعها </a:t>
            </a:r>
          </a:p>
          <a:p>
            <a:pPr marL="342900" indent="-342900">
              <a:lnSpc>
                <a:spcPct val="150000"/>
              </a:lnSpc>
              <a:buFont typeface="+mj-lt"/>
              <a:buAutoNum type="arabicPeriod"/>
            </a:pPr>
            <a:r>
              <a:rPr lang="ar-SA" b="1" dirty="0" smtClean="0">
                <a:solidFill>
                  <a:srgbClr val="C00000"/>
                </a:solidFill>
              </a:rPr>
              <a:t>صحيفة المسار </a:t>
            </a:r>
            <a:r>
              <a:rPr lang="en-US" b="1" dirty="0" smtClean="0">
                <a:solidFill>
                  <a:srgbClr val="C00000"/>
                </a:solidFill>
              </a:rPr>
              <a:t>Route Sheet </a:t>
            </a:r>
            <a:r>
              <a:rPr lang="ar-SA" b="1" dirty="0" smtClean="0"/>
              <a:t>: صحيفة تحتوي على العمليات الضرورية لإنتاج احد أجزاء المنتج مع المواد اللازمة لذلك</a:t>
            </a:r>
          </a:p>
          <a:p>
            <a:pPr marL="342900" indent="-342900">
              <a:lnSpc>
                <a:spcPct val="150000"/>
              </a:lnSpc>
              <a:buFont typeface="+mj-lt"/>
              <a:buAutoNum type="arabicPeriod"/>
            </a:pPr>
            <a:r>
              <a:rPr lang="ar-SA" b="1" dirty="0" smtClean="0">
                <a:solidFill>
                  <a:srgbClr val="C00000"/>
                </a:solidFill>
              </a:rPr>
              <a:t>أمر العمل </a:t>
            </a:r>
            <a:r>
              <a:rPr lang="en-US" b="1" dirty="0" smtClean="0">
                <a:solidFill>
                  <a:srgbClr val="C00000"/>
                </a:solidFill>
              </a:rPr>
              <a:t>Work Order</a:t>
            </a:r>
            <a:r>
              <a:rPr lang="ar-SA" b="1" dirty="0" smtClean="0">
                <a:solidFill>
                  <a:srgbClr val="C00000"/>
                </a:solidFill>
              </a:rPr>
              <a:t> </a:t>
            </a:r>
            <a:r>
              <a:rPr lang="ar-SA" b="1" dirty="0" smtClean="0"/>
              <a:t>والذي يتم على أساسة طلب المواد الخام من المخازن من خلال تحديد عدد الوحدات المرغوب إنتاجها </a:t>
            </a:r>
          </a:p>
          <a:p>
            <a:pPr marL="342900" indent="-342900">
              <a:lnSpc>
                <a:spcPct val="150000"/>
              </a:lnSpc>
              <a:buFont typeface="+mj-lt"/>
              <a:buAutoNum type="arabicPeriod"/>
            </a:pPr>
            <a:r>
              <a:rPr lang="ar-SA" b="1" dirty="0" smtClean="0">
                <a:solidFill>
                  <a:srgbClr val="C00000"/>
                </a:solidFill>
              </a:rPr>
              <a:t>إشعارات التغيير الهندسي </a:t>
            </a:r>
            <a:r>
              <a:rPr lang="en-US" b="1" dirty="0" smtClean="0">
                <a:solidFill>
                  <a:srgbClr val="C00000"/>
                </a:solidFill>
              </a:rPr>
              <a:t>Engineering Change Notes </a:t>
            </a:r>
            <a:r>
              <a:rPr lang="ar-SA" b="1" dirty="0" smtClean="0">
                <a:solidFill>
                  <a:srgbClr val="C00000"/>
                </a:solidFill>
              </a:rPr>
              <a:t> </a:t>
            </a:r>
            <a:r>
              <a:rPr lang="ar-SA" b="1" dirty="0" smtClean="0"/>
              <a:t>وهي إشعارات تشير إلى التغيير في مواصفات المنتج </a:t>
            </a:r>
            <a:r>
              <a:rPr lang="ar-SA" b="1" dirty="0" err="1" smtClean="0"/>
              <a:t>او</a:t>
            </a:r>
            <a:r>
              <a:rPr lang="ar-SA" b="1" dirty="0" smtClean="0"/>
              <a:t> إحدى وثائقه المذكورة سابقاً</a:t>
            </a:r>
            <a:endParaRPr lang="ar-SA"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أدوات تصميم وتطوير المنتج الجديد*</a:t>
            </a:r>
            <a:endParaRPr lang="ar-SA" dirty="0"/>
          </a:p>
        </p:txBody>
      </p:sp>
      <p:sp>
        <p:nvSpPr>
          <p:cNvPr id="5" name="مربع نص 4"/>
          <p:cNvSpPr txBox="1"/>
          <p:nvPr/>
        </p:nvSpPr>
        <p:spPr>
          <a:xfrm>
            <a:off x="285720" y="1999815"/>
            <a:ext cx="8643998" cy="3046988"/>
          </a:xfrm>
          <a:prstGeom prst="rect">
            <a:avLst/>
          </a:prstGeom>
          <a:noFill/>
        </p:spPr>
        <p:txBody>
          <a:bodyPr wrap="square" rtlCol="1">
            <a:spAutoFit/>
          </a:bodyPr>
          <a:lstStyle/>
          <a:p>
            <a:pPr>
              <a:lnSpc>
                <a:spcPct val="150000"/>
              </a:lnSpc>
            </a:pPr>
            <a:r>
              <a:rPr lang="ar-SA" b="1" dirty="0" smtClean="0"/>
              <a:t>هناك مجموعة من التقنيات والأساليب المهمة في تطوير وتصميم المنتج التي تدعم الميزة التنافسية للمنظمة ومنها:</a:t>
            </a:r>
          </a:p>
          <a:p>
            <a:pPr>
              <a:lnSpc>
                <a:spcPct val="150000"/>
              </a:lnSpc>
            </a:pPr>
            <a:r>
              <a:rPr lang="ar-SA" sz="2000" b="1" dirty="0" smtClean="0">
                <a:solidFill>
                  <a:srgbClr val="C00000"/>
                </a:solidFill>
              </a:rPr>
              <a:t>1- التصاميم الصديقة للبيئة والتصنيع الأخضر:</a:t>
            </a:r>
          </a:p>
          <a:p>
            <a:pPr>
              <a:lnSpc>
                <a:spcPct val="150000"/>
              </a:lnSpc>
            </a:pPr>
            <a:r>
              <a:rPr lang="ar-SA" b="1" dirty="0" smtClean="0"/>
              <a:t>	- تصنيع منتجات قابلة لإعادة التدوير </a:t>
            </a:r>
          </a:p>
          <a:p>
            <a:pPr>
              <a:lnSpc>
                <a:spcPct val="150000"/>
              </a:lnSpc>
            </a:pPr>
            <a:r>
              <a:rPr lang="ar-SA" b="1" dirty="0" smtClean="0"/>
              <a:t>	- التخلص من المنتج بغرض تخفيف تأثيره على البيئة</a:t>
            </a:r>
          </a:p>
          <a:p>
            <a:pPr>
              <a:lnSpc>
                <a:spcPct val="150000"/>
              </a:lnSpc>
            </a:pPr>
            <a:r>
              <a:rPr lang="ar-SA" b="1" dirty="0" smtClean="0"/>
              <a:t>	- استخدام مكونات اقل خطرا على البيئة</a:t>
            </a:r>
          </a:p>
          <a:p>
            <a:pPr>
              <a:lnSpc>
                <a:spcPct val="150000"/>
              </a:lnSpc>
            </a:pPr>
            <a:r>
              <a:rPr lang="ar-SA" b="1" dirty="0" smtClean="0"/>
              <a:t>	- تخفيض الحاجة إلى المواد الأولية والطاقة المستخدمة في التصنيع</a:t>
            </a:r>
          </a:p>
          <a:p>
            <a:pPr>
              <a:lnSpc>
                <a:spcPct val="150000"/>
              </a:lnSpc>
            </a:pPr>
            <a:endParaRPr lang="ar-SA"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أدوات تصميم وتطوير المنتج الجديد*</a:t>
            </a:r>
            <a:endParaRPr lang="ar-SA" dirty="0"/>
          </a:p>
        </p:txBody>
      </p:sp>
      <p:sp>
        <p:nvSpPr>
          <p:cNvPr id="5" name="مربع نص 4"/>
          <p:cNvSpPr txBox="1"/>
          <p:nvPr/>
        </p:nvSpPr>
        <p:spPr>
          <a:xfrm>
            <a:off x="214282" y="1552267"/>
            <a:ext cx="8643998" cy="4293483"/>
          </a:xfrm>
          <a:prstGeom prst="rect">
            <a:avLst/>
          </a:prstGeom>
          <a:noFill/>
        </p:spPr>
        <p:txBody>
          <a:bodyPr wrap="square" rtlCol="1">
            <a:spAutoFit/>
          </a:bodyPr>
          <a:lstStyle/>
          <a:p>
            <a:pPr>
              <a:lnSpc>
                <a:spcPct val="150000"/>
              </a:lnSpc>
            </a:pPr>
            <a:r>
              <a:rPr lang="ar-SA" sz="2000" b="1" dirty="0" smtClean="0">
                <a:solidFill>
                  <a:srgbClr val="C00000"/>
                </a:solidFill>
              </a:rPr>
              <a:t>2- نشر وظيفة الجودة:</a:t>
            </a:r>
          </a:p>
          <a:p>
            <a:pPr>
              <a:lnSpc>
                <a:spcPct val="150000"/>
              </a:lnSpc>
            </a:pPr>
            <a:r>
              <a:rPr lang="ar-SA" b="1" dirty="0" smtClean="0"/>
              <a:t>- يهدف إلى تحديد رغبات المستهلك وترجمة تلك الرغبات إلى خواص تصميم لإنتاج منتج يرضي رغبات المستهلك.</a:t>
            </a:r>
          </a:p>
          <a:p>
            <a:pPr>
              <a:lnSpc>
                <a:spcPct val="150000"/>
              </a:lnSpc>
            </a:pPr>
            <a:r>
              <a:rPr lang="ar-SA" b="1" dirty="0" smtClean="0"/>
              <a:t>- يستخدم في ذلك مخطط يسمى بيت الجودة </a:t>
            </a:r>
            <a:r>
              <a:rPr lang="en-US" b="1" dirty="0" smtClean="0"/>
              <a:t> Quality House </a:t>
            </a:r>
            <a:r>
              <a:rPr lang="ar-SA" b="1" dirty="0" smtClean="0"/>
              <a:t> </a:t>
            </a:r>
          </a:p>
          <a:p>
            <a:pPr marL="400050" indent="-400050">
              <a:lnSpc>
                <a:spcPct val="150000"/>
              </a:lnSpc>
              <a:buFont typeface="+mj-lt"/>
              <a:buAutoNum type="romanUcPeriod"/>
            </a:pPr>
            <a:r>
              <a:rPr lang="ar-SA" b="1" dirty="0" smtClean="0"/>
              <a:t>تحديد رغبات المستهلك</a:t>
            </a:r>
          </a:p>
          <a:p>
            <a:pPr marL="400050" indent="-400050">
              <a:lnSpc>
                <a:spcPct val="150000"/>
              </a:lnSpc>
              <a:buFont typeface="+mj-lt"/>
              <a:buAutoNum type="romanUcPeriod"/>
            </a:pPr>
            <a:r>
              <a:rPr lang="ar-SA" b="1" dirty="0" smtClean="0"/>
              <a:t>تطوير مواصفات تصميم المنتج</a:t>
            </a:r>
          </a:p>
          <a:p>
            <a:pPr marL="400050" indent="-400050">
              <a:lnSpc>
                <a:spcPct val="150000"/>
              </a:lnSpc>
              <a:buFont typeface="+mj-lt"/>
              <a:buAutoNum type="romanUcPeriod"/>
            </a:pPr>
            <a:r>
              <a:rPr lang="ar-SA" b="1" dirty="0" smtClean="0"/>
              <a:t>بناء مصفوفة العلاقات بين رغبات المستهلك ومواصفات المنتج</a:t>
            </a:r>
          </a:p>
          <a:p>
            <a:pPr marL="400050" indent="-400050">
              <a:lnSpc>
                <a:spcPct val="150000"/>
              </a:lnSpc>
              <a:buFont typeface="+mj-lt"/>
              <a:buAutoNum type="romanUcPeriod"/>
            </a:pPr>
            <a:r>
              <a:rPr lang="ar-SA" b="1" dirty="0" smtClean="0"/>
              <a:t>تطوير مصفوفة العلاقات الكيفية التي تقدمها المنظمة (العلاقة بين مواصفات المنتج)</a:t>
            </a:r>
          </a:p>
          <a:p>
            <a:pPr marL="400050" indent="-400050">
              <a:lnSpc>
                <a:spcPct val="150000"/>
              </a:lnSpc>
              <a:buFont typeface="+mj-lt"/>
              <a:buAutoNum type="romanUcPeriod"/>
            </a:pPr>
            <a:r>
              <a:rPr lang="ar-SA" b="1" dirty="0" smtClean="0"/>
              <a:t>حساب النقاط الموزونة لكل صفة من صفات تصميم المنتج</a:t>
            </a:r>
          </a:p>
          <a:p>
            <a:pPr marL="400050" indent="-400050">
              <a:lnSpc>
                <a:spcPct val="150000"/>
              </a:lnSpc>
              <a:buFont typeface="+mj-lt"/>
              <a:buAutoNum type="romanUcPeriod"/>
            </a:pPr>
            <a:r>
              <a:rPr lang="ar-SA" b="1" dirty="0" smtClean="0"/>
              <a:t>تقييم منتجات المنافسين</a:t>
            </a:r>
          </a:p>
          <a:p>
            <a:pPr marL="400050" indent="-400050">
              <a:lnSpc>
                <a:spcPct val="150000"/>
              </a:lnSpc>
              <a:buFont typeface="+mj-lt"/>
              <a:buAutoNum type="romanUcPeriod"/>
            </a:pPr>
            <a:r>
              <a:rPr lang="ar-SA" b="1" dirty="0" smtClean="0"/>
              <a:t>التقييم الفني للخواص التقنية </a:t>
            </a:r>
            <a:endParaRPr lang="ar-SA"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أدوات تصميم وتطوير المنتج الجديد*</a:t>
            </a:r>
            <a:endParaRPr lang="ar-SA" dirty="0"/>
          </a:p>
        </p:txBody>
      </p:sp>
      <p:sp>
        <p:nvSpPr>
          <p:cNvPr id="5" name="مربع نص 4"/>
          <p:cNvSpPr txBox="1"/>
          <p:nvPr/>
        </p:nvSpPr>
        <p:spPr>
          <a:xfrm>
            <a:off x="214282" y="1552267"/>
            <a:ext cx="8643998" cy="4478149"/>
          </a:xfrm>
          <a:prstGeom prst="rect">
            <a:avLst/>
          </a:prstGeom>
          <a:noFill/>
        </p:spPr>
        <p:txBody>
          <a:bodyPr wrap="square" rtlCol="1">
            <a:spAutoFit/>
          </a:bodyPr>
          <a:lstStyle/>
          <a:p>
            <a:pPr>
              <a:lnSpc>
                <a:spcPct val="150000"/>
              </a:lnSpc>
            </a:pPr>
            <a:r>
              <a:rPr lang="ar-SA" sz="2000" b="1" dirty="0" smtClean="0">
                <a:solidFill>
                  <a:srgbClr val="C00000"/>
                </a:solidFill>
              </a:rPr>
              <a:t>3- القابلية على التصنيع وهندسة القيمة وتحليل القيمة:</a:t>
            </a:r>
          </a:p>
          <a:p>
            <a:pPr>
              <a:lnSpc>
                <a:spcPct val="150000"/>
              </a:lnSpc>
            </a:pPr>
            <a:r>
              <a:rPr lang="ar-SA" b="1" dirty="0" smtClean="0"/>
              <a:t>- هي </a:t>
            </a:r>
            <a:r>
              <a:rPr lang="ar-SA" b="1" dirty="0" err="1" smtClean="0"/>
              <a:t>الانشطة</a:t>
            </a:r>
            <a:r>
              <a:rPr lang="ar-SA" b="1" dirty="0" smtClean="0"/>
              <a:t> التي تساعد على تصميم </a:t>
            </a:r>
            <a:r>
              <a:rPr lang="ar-SA" b="1" dirty="0" err="1" smtClean="0"/>
              <a:t>وانتاج</a:t>
            </a:r>
            <a:r>
              <a:rPr lang="ar-SA" b="1" dirty="0" smtClean="0"/>
              <a:t> المنتج وتوفير </a:t>
            </a:r>
            <a:r>
              <a:rPr lang="ar-SA" b="1" dirty="0" err="1" smtClean="0"/>
              <a:t>قابليتة</a:t>
            </a:r>
            <a:r>
              <a:rPr lang="ar-SA" b="1" dirty="0" smtClean="0"/>
              <a:t> للاستخدام والصيانة. </a:t>
            </a:r>
          </a:p>
          <a:p>
            <a:pPr>
              <a:lnSpc>
                <a:spcPct val="150000"/>
              </a:lnSpc>
            </a:pPr>
            <a:r>
              <a:rPr lang="ar-SA" sz="2000" b="1" dirty="0" smtClean="0">
                <a:solidFill>
                  <a:srgbClr val="C00000"/>
                </a:solidFill>
              </a:rPr>
              <a:t>4- التصميم ذو المتانة</a:t>
            </a:r>
          </a:p>
          <a:p>
            <a:pPr>
              <a:lnSpc>
                <a:spcPct val="150000"/>
              </a:lnSpc>
            </a:pPr>
            <a:r>
              <a:rPr lang="ar-SA" b="1" dirty="0" smtClean="0"/>
              <a:t>- تقليل التباين الطبيعي الذي قد يحدث بين صفات المنتج خلال التصنيع</a:t>
            </a:r>
          </a:p>
          <a:p>
            <a:pPr>
              <a:lnSpc>
                <a:spcPct val="150000"/>
              </a:lnSpc>
            </a:pPr>
            <a:r>
              <a:rPr lang="ar-SA" b="1" dirty="0" smtClean="0"/>
              <a:t>- جعل </a:t>
            </a:r>
            <a:r>
              <a:rPr lang="ar-SA" b="1" dirty="0" err="1" smtClean="0"/>
              <a:t>اداء</a:t>
            </a:r>
            <a:r>
              <a:rPr lang="ar-SA" b="1" dirty="0" smtClean="0"/>
              <a:t> المنتج اقل حساسية لتلك التباينات</a:t>
            </a:r>
          </a:p>
          <a:p>
            <a:pPr>
              <a:lnSpc>
                <a:spcPct val="150000"/>
              </a:lnSpc>
            </a:pPr>
            <a:r>
              <a:rPr lang="ar-SA" sz="2000" b="1" dirty="0" smtClean="0">
                <a:solidFill>
                  <a:srgbClr val="C00000"/>
                </a:solidFill>
              </a:rPr>
              <a:t>5- التصميم المعياري </a:t>
            </a:r>
          </a:p>
          <a:p>
            <a:pPr>
              <a:lnSpc>
                <a:spcPct val="150000"/>
              </a:lnSpc>
            </a:pPr>
            <a:r>
              <a:rPr lang="ar-SA" b="1" dirty="0" smtClean="0"/>
              <a:t>- وهو التصميم الذي يوفر القدرة على تجزئة </a:t>
            </a:r>
            <a:r>
              <a:rPr lang="ar-SA" b="1" dirty="0" err="1" smtClean="0"/>
              <a:t>اجزاء</a:t>
            </a:r>
            <a:r>
              <a:rPr lang="ar-SA" b="1" dirty="0" smtClean="0"/>
              <a:t> المنتج </a:t>
            </a:r>
            <a:r>
              <a:rPr lang="ar-SA" b="1" dirty="0" err="1" smtClean="0"/>
              <a:t>الى</a:t>
            </a:r>
            <a:r>
              <a:rPr lang="ar-SA" b="1" dirty="0" smtClean="0"/>
              <a:t> مكونات تسمح بتحقيق تبادلية </a:t>
            </a:r>
            <a:r>
              <a:rPr lang="ar-SA" b="1" dirty="0" err="1" smtClean="0"/>
              <a:t>الاجزاء</a:t>
            </a:r>
            <a:r>
              <a:rPr lang="ar-SA" b="1" dirty="0" smtClean="0"/>
              <a:t> واستبدالها بسهولة </a:t>
            </a:r>
          </a:p>
          <a:p>
            <a:pPr>
              <a:lnSpc>
                <a:spcPct val="150000"/>
              </a:lnSpc>
            </a:pPr>
            <a:r>
              <a:rPr lang="ar-SA" sz="2000" b="1" dirty="0" smtClean="0">
                <a:solidFill>
                  <a:srgbClr val="C00000"/>
                </a:solidFill>
              </a:rPr>
              <a:t>6- التصميم بمساعدة الحاسوب </a:t>
            </a:r>
            <a:r>
              <a:rPr lang="en-US" sz="2000" b="1" dirty="0" smtClean="0">
                <a:solidFill>
                  <a:srgbClr val="C00000"/>
                </a:solidFill>
              </a:rPr>
              <a:t>Computer-Aided Design (CAD) </a:t>
            </a:r>
            <a:r>
              <a:rPr lang="ar-SA" sz="2000" b="1" dirty="0" smtClean="0">
                <a:solidFill>
                  <a:srgbClr val="C00000"/>
                </a:solidFill>
              </a:rPr>
              <a:t> </a:t>
            </a:r>
          </a:p>
          <a:p>
            <a:pPr>
              <a:lnSpc>
                <a:spcPct val="150000"/>
              </a:lnSpc>
            </a:pPr>
            <a:r>
              <a:rPr lang="ar-SA" sz="2000" b="1" dirty="0" smtClean="0">
                <a:solidFill>
                  <a:srgbClr val="C00000"/>
                </a:solidFill>
              </a:rPr>
              <a:t>7- التصنيع بمساعدة الحاسوب </a:t>
            </a:r>
            <a:r>
              <a:rPr lang="en-US" sz="2000" b="1" dirty="0" smtClean="0">
                <a:solidFill>
                  <a:srgbClr val="C00000"/>
                </a:solidFill>
              </a:rPr>
              <a:t> Computer-Aided Manufacturing (CAM) </a:t>
            </a:r>
            <a:r>
              <a:rPr lang="ar-SA" sz="2000" b="1" dirty="0" smtClean="0">
                <a:solidFill>
                  <a:srgbClr val="C00000"/>
                </a:solidFill>
              </a:rPr>
              <a:t>   </a:t>
            </a:r>
            <a:endParaRPr lang="ar-SA" sz="2000" b="1" dirty="0">
              <a:solidFill>
                <a:srgbClr val="C0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أدوات اتخاذ القرار في اختيار المنتج الجديد</a:t>
            </a:r>
            <a:endParaRPr lang="ar-SA" dirty="0"/>
          </a:p>
        </p:txBody>
      </p:sp>
      <p:sp>
        <p:nvSpPr>
          <p:cNvPr id="5" name="مربع نص 4"/>
          <p:cNvSpPr txBox="1"/>
          <p:nvPr/>
        </p:nvSpPr>
        <p:spPr>
          <a:xfrm>
            <a:off x="357158" y="1615143"/>
            <a:ext cx="8429684" cy="1477328"/>
          </a:xfrm>
          <a:prstGeom prst="rect">
            <a:avLst/>
          </a:prstGeom>
          <a:noFill/>
        </p:spPr>
        <p:txBody>
          <a:bodyPr wrap="square" rtlCol="1">
            <a:spAutoFit/>
          </a:bodyPr>
          <a:lstStyle/>
          <a:p>
            <a:pPr>
              <a:lnSpc>
                <a:spcPct val="150000"/>
              </a:lnSpc>
            </a:pPr>
            <a:r>
              <a:rPr lang="ar-SA" sz="2000" b="1" dirty="0" smtClean="0">
                <a:solidFill>
                  <a:srgbClr val="C00000"/>
                </a:solidFill>
              </a:rPr>
              <a:t>1- تحليل مستوى التعادل </a:t>
            </a:r>
            <a:r>
              <a:rPr lang="en-US" sz="2000" b="1" dirty="0" smtClean="0">
                <a:solidFill>
                  <a:srgbClr val="C00000"/>
                </a:solidFill>
              </a:rPr>
              <a:t>Break-Even Analysis </a:t>
            </a:r>
            <a:endParaRPr lang="ar-SA" sz="2000" b="1" dirty="0" smtClean="0">
              <a:solidFill>
                <a:srgbClr val="C00000"/>
              </a:solidFill>
            </a:endParaRPr>
          </a:p>
          <a:p>
            <a:pPr>
              <a:lnSpc>
                <a:spcPct val="150000"/>
              </a:lnSpc>
            </a:pPr>
            <a:r>
              <a:rPr lang="ar-SA" b="1" dirty="0" err="1" smtClean="0"/>
              <a:t>ان</a:t>
            </a:r>
            <a:r>
              <a:rPr lang="ar-SA" b="1" dirty="0" smtClean="0"/>
              <a:t> هدف تحليل مستوى التعادل هو </a:t>
            </a:r>
            <a:r>
              <a:rPr lang="ar-SA" b="1" dirty="0" err="1" smtClean="0"/>
              <a:t>ايجاد</a:t>
            </a:r>
            <a:r>
              <a:rPr lang="ar-SA" b="1" dirty="0" smtClean="0"/>
              <a:t> النقطة بالمبلغ </a:t>
            </a:r>
            <a:r>
              <a:rPr lang="ar-SA" b="1" dirty="0" err="1" smtClean="0"/>
              <a:t>او</a:t>
            </a:r>
            <a:r>
              <a:rPr lang="ar-SA" b="1" dirty="0" smtClean="0"/>
              <a:t> الوحدات التي تتساوى فيها التكاليف الكلية </a:t>
            </a:r>
            <a:r>
              <a:rPr lang="en-US" sz="2000" b="1" dirty="0" smtClean="0"/>
              <a:t>TC</a:t>
            </a:r>
            <a:r>
              <a:rPr lang="en-US" b="1" dirty="0" smtClean="0"/>
              <a:t> </a:t>
            </a:r>
            <a:r>
              <a:rPr lang="ar-SA" b="1" dirty="0" smtClean="0"/>
              <a:t> مع </a:t>
            </a:r>
            <a:r>
              <a:rPr lang="ar-SA" b="1" dirty="0" err="1" smtClean="0"/>
              <a:t>الايرادات</a:t>
            </a:r>
            <a:r>
              <a:rPr lang="ar-SA" b="1" dirty="0" smtClean="0"/>
              <a:t> الكلية </a:t>
            </a:r>
            <a:r>
              <a:rPr lang="en-US" sz="2000" b="1" dirty="0" smtClean="0"/>
              <a:t>TR</a:t>
            </a:r>
            <a:r>
              <a:rPr lang="en-US" b="1" dirty="0" smtClean="0"/>
              <a:t> </a:t>
            </a:r>
            <a:r>
              <a:rPr lang="ar-SA" b="1" dirty="0" smtClean="0"/>
              <a:t>. وتسمى هذه النقطة نقطة التعادل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49" name="Object 1"/>
          <p:cNvGraphicFramePr>
            <a:graphicFrameLocks noChangeAspect="1"/>
          </p:cNvGraphicFramePr>
          <p:nvPr>
            <p:extLst>
              <p:ext uri="{D42A27DB-BD31-4B8C-83A1-F6EECF244321}">
                <p14:modId xmlns:p14="http://schemas.microsoft.com/office/powerpoint/2010/main" val="2004834278"/>
              </p:ext>
            </p:extLst>
          </p:nvPr>
        </p:nvGraphicFramePr>
        <p:xfrm>
          <a:off x="4143372" y="2496316"/>
          <a:ext cx="553068" cy="428628"/>
        </p:xfrm>
        <a:graphic>
          <a:graphicData uri="http://schemas.openxmlformats.org/presentationml/2006/ole">
            <mc:AlternateContent xmlns:mc="http://schemas.openxmlformats.org/markup-compatibility/2006">
              <mc:Choice xmlns:v="urn:schemas-microsoft-com:vml" Requires="v">
                <p:oleObj spid="_x0000_s2071" name="Equation" r:id="rId3" imgW="380835" imgH="291973" progId="Equation.3">
                  <p:embed/>
                </p:oleObj>
              </mc:Choice>
              <mc:Fallback>
                <p:oleObj name="Equation" r:id="rId3" imgW="380835" imgH="291973"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3372" y="2496316"/>
                        <a:ext cx="553068" cy="4286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52" name="Object 4"/>
          <p:cNvGraphicFramePr>
            <a:graphicFrameLocks noChangeAspect="1"/>
          </p:cNvGraphicFramePr>
          <p:nvPr/>
        </p:nvGraphicFramePr>
        <p:xfrm>
          <a:off x="1000100" y="2857496"/>
          <a:ext cx="1785950" cy="2053843"/>
        </p:xfrm>
        <a:graphic>
          <a:graphicData uri="http://schemas.openxmlformats.org/presentationml/2006/ole">
            <mc:AlternateContent xmlns:mc="http://schemas.openxmlformats.org/markup-compatibility/2006">
              <mc:Choice xmlns:v="urn:schemas-microsoft-com:vml" Requires="v">
                <p:oleObj spid="_x0000_s2072" name="Equation" r:id="rId5" imgW="1066800" imgH="1333500" progId="Equation.3">
                  <p:embed/>
                </p:oleObj>
              </mc:Choice>
              <mc:Fallback>
                <p:oleObj name="Equation" r:id="rId5" imgW="1066800" imgH="133350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0100" y="2857496"/>
                        <a:ext cx="1785950" cy="20538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 name="مربع نص 9"/>
          <p:cNvSpPr txBox="1"/>
          <p:nvPr/>
        </p:nvSpPr>
        <p:spPr>
          <a:xfrm>
            <a:off x="500034" y="4000504"/>
            <a:ext cx="8429684" cy="2169825"/>
          </a:xfrm>
          <a:prstGeom prst="rect">
            <a:avLst/>
          </a:prstGeom>
          <a:noFill/>
        </p:spPr>
        <p:txBody>
          <a:bodyPr wrap="square" rtlCol="1">
            <a:spAutoFit/>
          </a:bodyPr>
          <a:lstStyle/>
          <a:p>
            <a:pPr>
              <a:lnSpc>
                <a:spcPct val="150000"/>
              </a:lnSpc>
            </a:pPr>
            <a:r>
              <a:rPr lang="ar-SA" b="1" dirty="0" smtClean="0"/>
              <a:t>حيث </a:t>
            </a:r>
          </a:p>
          <a:p>
            <a:pPr>
              <a:lnSpc>
                <a:spcPct val="150000"/>
              </a:lnSpc>
            </a:pPr>
            <a:r>
              <a:rPr lang="en-US" b="1" dirty="0" smtClean="0"/>
              <a:t> Q</a:t>
            </a:r>
            <a:r>
              <a:rPr lang="ar-SA" b="1" dirty="0" smtClean="0"/>
              <a:t>= عدد الوحدات المنتجة</a:t>
            </a:r>
          </a:p>
          <a:p>
            <a:pPr>
              <a:lnSpc>
                <a:spcPct val="150000"/>
              </a:lnSpc>
            </a:pPr>
            <a:r>
              <a:rPr lang="en-US" b="1" dirty="0" smtClean="0"/>
              <a:t>F</a:t>
            </a:r>
            <a:r>
              <a:rPr lang="ar-SA" b="1" dirty="0" smtClean="0"/>
              <a:t>= التكاليف الثابتة</a:t>
            </a:r>
            <a:r>
              <a:rPr lang="en-US" b="1" dirty="0" smtClean="0"/>
              <a:t> </a:t>
            </a:r>
          </a:p>
          <a:p>
            <a:pPr>
              <a:lnSpc>
                <a:spcPct val="150000"/>
              </a:lnSpc>
            </a:pPr>
            <a:r>
              <a:rPr lang="en-US" b="1" dirty="0" smtClean="0"/>
              <a:t>VQ</a:t>
            </a:r>
            <a:r>
              <a:rPr lang="ar-SA" b="1" dirty="0" smtClean="0"/>
              <a:t> = التكاليف المتغيرة (</a:t>
            </a:r>
            <a:r>
              <a:rPr lang="en-US" b="1" dirty="0" smtClean="0"/>
              <a:t>V</a:t>
            </a:r>
            <a:r>
              <a:rPr lang="ar-SA" b="1" dirty="0" smtClean="0"/>
              <a:t> هو تكلفة تصنيع الوحدة الواحدة)</a:t>
            </a:r>
          </a:p>
          <a:p>
            <a:pPr>
              <a:lnSpc>
                <a:spcPct val="150000"/>
              </a:lnSpc>
            </a:pPr>
            <a:r>
              <a:rPr lang="en-US" b="1" dirty="0" smtClean="0"/>
              <a:t>P</a:t>
            </a:r>
            <a:r>
              <a:rPr lang="ar-SA" b="1" dirty="0" smtClean="0"/>
              <a:t> = سعر بيع الوحدة الواحدة</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أدوات اتخاذ القرار في اختيار المنتج الجديد</a:t>
            </a:r>
            <a:endParaRPr lang="ar-SA" dirty="0"/>
          </a:p>
        </p:txBody>
      </p:sp>
      <p:sp>
        <p:nvSpPr>
          <p:cNvPr id="5" name="مربع نص 4"/>
          <p:cNvSpPr txBox="1"/>
          <p:nvPr/>
        </p:nvSpPr>
        <p:spPr>
          <a:xfrm>
            <a:off x="357158" y="1615143"/>
            <a:ext cx="8429684" cy="923330"/>
          </a:xfrm>
          <a:prstGeom prst="rect">
            <a:avLst/>
          </a:prstGeom>
          <a:noFill/>
        </p:spPr>
        <p:txBody>
          <a:bodyPr wrap="square" rtlCol="1">
            <a:spAutoFit/>
          </a:bodyPr>
          <a:lstStyle/>
          <a:p>
            <a:pPr>
              <a:lnSpc>
                <a:spcPct val="150000"/>
              </a:lnSpc>
            </a:pPr>
            <a:r>
              <a:rPr lang="ar-SA" b="1" dirty="0" smtClean="0"/>
              <a:t>ولإيجاد نقطة مستوى التعادل بالمبالغ (الدولار مثلا) نستخدم الصيغة التالية</a:t>
            </a:r>
          </a:p>
          <a:p>
            <a:pPr>
              <a:lnSpc>
                <a:spcPct val="150000"/>
              </a:lnSpc>
            </a:pPr>
            <a:endParaRPr lang="ar-SA" b="1" dirty="0" smtClean="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 name="مربع نص 9"/>
          <p:cNvSpPr txBox="1"/>
          <p:nvPr/>
        </p:nvSpPr>
        <p:spPr>
          <a:xfrm>
            <a:off x="500034" y="4000504"/>
            <a:ext cx="8429684" cy="1338828"/>
          </a:xfrm>
          <a:prstGeom prst="rect">
            <a:avLst/>
          </a:prstGeom>
          <a:noFill/>
        </p:spPr>
        <p:txBody>
          <a:bodyPr wrap="square" rtlCol="1">
            <a:spAutoFit/>
          </a:bodyPr>
          <a:lstStyle/>
          <a:p>
            <a:pPr>
              <a:lnSpc>
                <a:spcPct val="150000"/>
              </a:lnSpc>
            </a:pPr>
            <a:r>
              <a:rPr lang="ar-SA" b="1" dirty="0" smtClean="0"/>
              <a:t>ويمكن </a:t>
            </a:r>
            <a:r>
              <a:rPr lang="ar-SA" b="1" dirty="0" err="1" smtClean="0"/>
              <a:t>ايجاد</a:t>
            </a:r>
            <a:r>
              <a:rPr lang="ar-SA" b="1" dirty="0" smtClean="0"/>
              <a:t> عائد المساهمة </a:t>
            </a:r>
            <a:r>
              <a:rPr lang="en-US" b="1" dirty="0" smtClean="0"/>
              <a:t>C </a:t>
            </a:r>
            <a:r>
              <a:rPr lang="ar-SA" b="1" dirty="0" smtClean="0"/>
              <a:t> لكل وحدة (هو عبارة عن ربح الوحدة الواحدة والتي سوف تساهم بتغطية التكاليف </a:t>
            </a:r>
            <a:r>
              <a:rPr lang="ar-SA" b="1" dirty="0" err="1" smtClean="0"/>
              <a:t>الثابته</a:t>
            </a:r>
            <a:r>
              <a:rPr lang="ar-SA" b="1" dirty="0" smtClean="0"/>
              <a:t>)</a:t>
            </a:r>
          </a:p>
          <a:p>
            <a:pPr algn="l" rtl="0">
              <a:lnSpc>
                <a:spcPct val="150000"/>
              </a:lnSpc>
            </a:pPr>
            <a:r>
              <a:rPr lang="en-US" b="1" dirty="0" smtClean="0"/>
              <a:t>C = P - V</a:t>
            </a:r>
            <a:endParaRPr lang="ar-SA" b="1" dirty="0" smtClean="0"/>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6868" name="Object 4"/>
          <p:cNvGraphicFramePr>
            <a:graphicFrameLocks noChangeAspect="1"/>
          </p:cNvGraphicFramePr>
          <p:nvPr/>
        </p:nvGraphicFramePr>
        <p:xfrm>
          <a:off x="642910" y="2071678"/>
          <a:ext cx="1630192" cy="857256"/>
        </p:xfrm>
        <a:graphic>
          <a:graphicData uri="http://schemas.openxmlformats.org/presentationml/2006/ole">
            <mc:AlternateContent xmlns:mc="http://schemas.openxmlformats.org/markup-compatibility/2006">
              <mc:Choice xmlns:v="urn:schemas-microsoft-com:vml" Requires="v">
                <p:oleObj spid="_x0000_s36878" name="Equation" r:id="rId3" imgW="1104900" imgH="584200" progId="Equation.3">
                  <p:embed/>
                </p:oleObj>
              </mc:Choice>
              <mc:Fallback>
                <p:oleObj name="Equation" r:id="rId3" imgW="1104900" imgH="58420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10" y="2071678"/>
                        <a:ext cx="1630192" cy="8572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Line 2"/>
          <p:cNvSpPr>
            <a:spLocks noChangeShapeType="1"/>
          </p:cNvSpPr>
          <p:nvPr/>
        </p:nvSpPr>
        <p:spPr bwMode="auto">
          <a:xfrm>
            <a:off x="2082800" y="5006992"/>
            <a:ext cx="5626100" cy="0"/>
          </a:xfrm>
          <a:prstGeom prst="line">
            <a:avLst/>
          </a:prstGeom>
          <a:noFill/>
          <a:ln w="76200">
            <a:solidFill>
              <a:srgbClr val="BF0922"/>
            </a:solidFill>
            <a:round/>
            <a:headEnd/>
            <a:tailEnd/>
          </a:ln>
          <a:effectLst/>
        </p:spPr>
        <p:txBody>
          <a:bodyPr wrap="none" anchor="ctr"/>
          <a:lstStyle/>
          <a:p>
            <a:endParaRPr lang="ar-SA"/>
          </a:p>
        </p:txBody>
      </p:sp>
      <p:grpSp>
        <p:nvGrpSpPr>
          <p:cNvPr id="2" name="Group 3"/>
          <p:cNvGrpSpPr>
            <a:grpSpLocks/>
          </p:cNvGrpSpPr>
          <p:nvPr/>
        </p:nvGrpSpPr>
        <p:grpSpPr bwMode="auto">
          <a:xfrm>
            <a:off x="2070100" y="1857392"/>
            <a:ext cx="4870450" cy="3994150"/>
            <a:chOff x="1304" y="1248"/>
            <a:chExt cx="3068" cy="2516"/>
          </a:xfrm>
        </p:grpSpPr>
        <p:sp>
          <p:nvSpPr>
            <p:cNvPr id="74756" name="Freeform 4"/>
            <p:cNvSpPr>
              <a:spLocks/>
            </p:cNvSpPr>
            <p:nvPr/>
          </p:nvSpPr>
          <p:spPr bwMode="auto">
            <a:xfrm>
              <a:off x="1304" y="2528"/>
              <a:ext cx="1400" cy="1236"/>
            </a:xfrm>
            <a:custGeom>
              <a:avLst/>
              <a:gdLst/>
              <a:ahLst/>
              <a:cxnLst>
                <a:cxn ang="0">
                  <a:pos x="4" y="700"/>
                </a:cxn>
                <a:cxn ang="0">
                  <a:pos x="1400" y="0"/>
                </a:cxn>
                <a:cxn ang="0">
                  <a:pos x="0" y="1236"/>
                </a:cxn>
                <a:cxn ang="0">
                  <a:pos x="4" y="700"/>
                </a:cxn>
              </a:cxnLst>
              <a:rect l="0" t="0" r="r" b="b"/>
              <a:pathLst>
                <a:path w="1400" h="1236">
                  <a:moveTo>
                    <a:pt x="4" y="700"/>
                  </a:moveTo>
                  <a:lnTo>
                    <a:pt x="1400" y="0"/>
                  </a:lnTo>
                  <a:lnTo>
                    <a:pt x="0" y="1236"/>
                  </a:lnTo>
                  <a:lnTo>
                    <a:pt x="4" y="700"/>
                  </a:lnTo>
                  <a:close/>
                </a:path>
              </a:pathLst>
            </a:custGeom>
            <a:solidFill>
              <a:schemeClr val="accent1"/>
            </a:solidFill>
            <a:ln w="9525">
              <a:noFill/>
              <a:round/>
              <a:headEnd/>
              <a:tailEnd/>
            </a:ln>
            <a:effectLst/>
          </p:spPr>
          <p:txBody>
            <a:bodyPr wrap="none" anchor="ctr"/>
            <a:lstStyle/>
            <a:p>
              <a:endParaRPr lang="ar-SA"/>
            </a:p>
          </p:txBody>
        </p:sp>
        <p:sp>
          <p:nvSpPr>
            <p:cNvPr id="74757" name="Freeform 5"/>
            <p:cNvSpPr>
              <a:spLocks/>
            </p:cNvSpPr>
            <p:nvPr/>
          </p:nvSpPr>
          <p:spPr bwMode="auto">
            <a:xfrm>
              <a:off x="2700" y="1248"/>
              <a:ext cx="1672" cy="1280"/>
            </a:xfrm>
            <a:custGeom>
              <a:avLst/>
              <a:gdLst/>
              <a:ahLst/>
              <a:cxnLst>
                <a:cxn ang="0">
                  <a:pos x="1420" y="0"/>
                </a:cxn>
                <a:cxn ang="0">
                  <a:pos x="1672" y="440"/>
                </a:cxn>
                <a:cxn ang="0">
                  <a:pos x="0" y="1280"/>
                </a:cxn>
                <a:cxn ang="0">
                  <a:pos x="1420" y="0"/>
                </a:cxn>
              </a:cxnLst>
              <a:rect l="0" t="0" r="r" b="b"/>
              <a:pathLst>
                <a:path w="1672" h="1280">
                  <a:moveTo>
                    <a:pt x="1420" y="0"/>
                  </a:moveTo>
                  <a:lnTo>
                    <a:pt x="1672" y="440"/>
                  </a:lnTo>
                  <a:lnTo>
                    <a:pt x="0" y="1280"/>
                  </a:lnTo>
                  <a:lnTo>
                    <a:pt x="1420" y="0"/>
                  </a:lnTo>
                  <a:close/>
                </a:path>
              </a:pathLst>
            </a:custGeom>
            <a:solidFill>
              <a:schemeClr val="accent2"/>
            </a:solidFill>
            <a:ln w="9525">
              <a:noFill/>
              <a:round/>
              <a:headEnd/>
              <a:tailEnd/>
            </a:ln>
            <a:effectLst/>
          </p:spPr>
          <p:txBody>
            <a:bodyPr wrap="none" anchor="ctr"/>
            <a:lstStyle/>
            <a:p>
              <a:endParaRPr lang="ar-SA"/>
            </a:p>
          </p:txBody>
        </p:sp>
        <p:sp>
          <p:nvSpPr>
            <p:cNvPr id="74758" name="Rectangle 6"/>
            <p:cNvSpPr>
              <a:spLocks noChangeArrowheads="1"/>
            </p:cNvSpPr>
            <p:nvPr/>
          </p:nvSpPr>
          <p:spPr bwMode="auto">
            <a:xfrm rot="19588456">
              <a:off x="3630" y="1693"/>
              <a:ext cx="340" cy="190"/>
            </a:xfrm>
            <a:prstGeom prst="rect">
              <a:avLst/>
            </a:prstGeom>
            <a:noFill/>
            <a:ln w="9525">
              <a:noFill/>
              <a:miter lim="800000"/>
              <a:headEnd/>
              <a:tailEnd/>
            </a:ln>
            <a:effectLst/>
          </p:spPr>
          <p:txBody>
            <a:bodyPr wrap="none">
              <a:spAutoFit/>
            </a:bodyPr>
            <a:lstStyle/>
            <a:p>
              <a:pPr algn="ctr">
                <a:lnSpc>
                  <a:spcPct val="85000"/>
                </a:lnSpc>
              </a:pPr>
              <a:r>
                <a:rPr lang="ar-SA" sz="1600" b="1" dirty="0" smtClean="0"/>
                <a:t>أرباح</a:t>
              </a:r>
              <a:endParaRPr lang="en-US" sz="1600" b="1" dirty="0"/>
            </a:p>
          </p:txBody>
        </p:sp>
        <p:sp>
          <p:nvSpPr>
            <p:cNvPr id="74759" name="Rectangle 7"/>
            <p:cNvSpPr>
              <a:spLocks noChangeArrowheads="1"/>
            </p:cNvSpPr>
            <p:nvPr/>
          </p:nvSpPr>
          <p:spPr bwMode="auto">
            <a:xfrm rot="19370703">
              <a:off x="1385" y="3114"/>
              <a:ext cx="645" cy="190"/>
            </a:xfrm>
            <a:prstGeom prst="rect">
              <a:avLst/>
            </a:prstGeom>
            <a:noFill/>
            <a:ln w="9525">
              <a:noFill/>
              <a:miter lim="800000"/>
              <a:headEnd/>
              <a:tailEnd/>
            </a:ln>
            <a:effectLst/>
          </p:spPr>
          <p:txBody>
            <a:bodyPr>
              <a:spAutoFit/>
            </a:bodyPr>
            <a:lstStyle/>
            <a:p>
              <a:pPr algn="ctr">
                <a:lnSpc>
                  <a:spcPct val="85000"/>
                </a:lnSpc>
              </a:pPr>
              <a:r>
                <a:rPr lang="ar-SA" sz="1600" b="1" dirty="0" smtClean="0"/>
                <a:t>خسائر</a:t>
              </a:r>
              <a:endParaRPr lang="en-US" sz="1600" b="1" dirty="0"/>
            </a:p>
          </p:txBody>
        </p:sp>
      </p:grpSp>
      <p:sp>
        <p:nvSpPr>
          <p:cNvPr id="74760" name="Rectangle 8"/>
          <p:cNvSpPr>
            <a:spLocks noGrp="1" noChangeArrowheads="1"/>
          </p:cNvSpPr>
          <p:nvPr>
            <p:ph type="title"/>
          </p:nvPr>
        </p:nvSpPr>
        <p:spPr>
          <a:xfrm>
            <a:off x="685800" y="434975"/>
            <a:ext cx="7772400" cy="863600"/>
          </a:xfrm>
          <a:noFill/>
          <a:ln/>
        </p:spPr>
        <p:txBody>
          <a:bodyPr/>
          <a:lstStyle/>
          <a:p>
            <a:r>
              <a:rPr lang="ar-SA" dirty="0" smtClean="0"/>
              <a:t>تحليل مستوى التعادل</a:t>
            </a:r>
            <a:endParaRPr lang="en-US" dirty="0"/>
          </a:p>
        </p:txBody>
      </p:sp>
      <p:grpSp>
        <p:nvGrpSpPr>
          <p:cNvPr id="3" name="Group 9"/>
          <p:cNvGrpSpPr>
            <a:grpSpLocks/>
          </p:cNvGrpSpPr>
          <p:nvPr/>
        </p:nvGrpSpPr>
        <p:grpSpPr bwMode="auto">
          <a:xfrm>
            <a:off x="2095500" y="1617680"/>
            <a:ext cx="6080129" cy="4240212"/>
            <a:chOff x="1320" y="1097"/>
            <a:chExt cx="3830" cy="2671"/>
          </a:xfrm>
        </p:grpSpPr>
        <p:sp>
          <p:nvSpPr>
            <p:cNvPr id="74762" name="Line 10"/>
            <p:cNvSpPr>
              <a:spLocks noChangeShapeType="1"/>
            </p:cNvSpPr>
            <p:nvPr/>
          </p:nvSpPr>
          <p:spPr bwMode="auto">
            <a:xfrm flipV="1">
              <a:off x="1320" y="1256"/>
              <a:ext cx="2808" cy="2512"/>
            </a:xfrm>
            <a:prstGeom prst="line">
              <a:avLst/>
            </a:prstGeom>
            <a:noFill/>
            <a:ln w="76200">
              <a:solidFill>
                <a:srgbClr val="BF0922"/>
              </a:solidFill>
              <a:round/>
              <a:headEnd/>
              <a:tailEnd/>
            </a:ln>
            <a:effectLst/>
          </p:spPr>
          <p:txBody>
            <a:bodyPr wrap="none" anchor="ctr"/>
            <a:lstStyle/>
            <a:p>
              <a:endParaRPr lang="ar-SA"/>
            </a:p>
          </p:txBody>
        </p:sp>
        <p:sp>
          <p:nvSpPr>
            <p:cNvPr id="74763" name="Rectangle 11"/>
            <p:cNvSpPr>
              <a:spLocks noChangeArrowheads="1"/>
            </p:cNvSpPr>
            <p:nvPr/>
          </p:nvSpPr>
          <p:spPr bwMode="auto">
            <a:xfrm>
              <a:off x="4098" y="1097"/>
              <a:ext cx="1052" cy="190"/>
            </a:xfrm>
            <a:prstGeom prst="rect">
              <a:avLst/>
            </a:prstGeom>
            <a:noFill/>
            <a:ln w="9525">
              <a:noFill/>
              <a:miter lim="800000"/>
              <a:headEnd/>
              <a:tailEnd/>
            </a:ln>
            <a:effectLst/>
          </p:spPr>
          <p:txBody>
            <a:bodyPr wrap="none">
              <a:spAutoFit/>
            </a:bodyPr>
            <a:lstStyle/>
            <a:p>
              <a:pPr algn="ctr">
                <a:lnSpc>
                  <a:spcPct val="85000"/>
                </a:lnSpc>
              </a:pPr>
              <a:r>
                <a:rPr lang="ar-SA" sz="1600" b="1" dirty="0" smtClean="0"/>
                <a:t>خط </a:t>
              </a:r>
              <a:r>
                <a:rPr lang="ar-SA" sz="1600" b="1" dirty="0" err="1" smtClean="0"/>
                <a:t>الايرادات</a:t>
              </a:r>
              <a:r>
                <a:rPr lang="ar-SA" sz="1600" b="1" dirty="0" smtClean="0"/>
                <a:t> </a:t>
              </a:r>
              <a:r>
                <a:rPr lang="ar-SA" sz="1600" b="1" dirty="0" err="1" smtClean="0"/>
                <a:t>الاجمالية</a:t>
              </a:r>
              <a:endParaRPr lang="en-US" sz="1600" b="1" dirty="0"/>
            </a:p>
          </p:txBody>
        </p:sp>
      </p:grpSp>
      <p:grpSp>
        <p:nvGrpSpPr>
          <p:cNvPr id="4" name="Group 12"/>
          <p:cNvGrpSpPr>
            <a:grpSpLocks/>
          </p:cNvGrpSpPr>
          <p:nvPr/>
        </p:nvGrpSpPr>
        <p:grpSpPr bwMode="auto">
          <a:xfrm>
            <a:off x="2108200" y="2468580"/>
            <a:ext cx="6330955" cy="2525712"/>
            <a:chOff x="1328" y="1633"/>
            <a:chExt cx="3988" cy="1591"/>
          </a:xfrm>
        </p:grpSpPr>
        <p:sp>
          <p:nvSpPr>
            <p:cNvPr id="74765" name="Line 13"/>
            <p:cNvSpPr>
              <a:spLocks noChangeShapeType="1"/>
            </p:cNvSpPr>
            <p:nvPr/>
          </p:nvSpPr>
          <p:spPr bwMode="auto">
            <a:xfrm flipV="1">
              <a:off x="1328" y="1688"/>
              <a:ext cx="3048" cy="1536"/>
            </a:xfrm>
            <a:prstGeom prst="line">
              <a:avLst/>
            </a:prstGeom>
            <a:noFill/>
            <a:ln w="76200">
              <a:solidFill>
                <a:srgbClr val="175097"/>
              </a:solidFill>
              <a:round/>
              <a:headEnd/>
              <a:tailEnd/>
            </a:ln>
            <a:effectLst/>
          </p:spPr>
          <p:txBody>
            <a:bodyPr wrap="none" anchor="ctr"/>
            <a:lstStyle/>
            <a:p>
              <a:endParaRPr lang="ar-SA"/>
            </a:p>
          </p:txBody>
        </p:sp>
        <p:sp>
          <p:nvSpPr>
            <p:cNvPr id="74766" name="Rectangle 14"/>
            <p:cNvSpPr>
              <a:spLocks noChangeArrowheads="1"/>
            </p:cNvSpPr>
            <p:nvPr/>
          </p:nvSpPr>
          <p:spPr bwMode="auto">
            <a:xfrm>
              <a:off x="4364" y="1633"/>
              <a:ext cx="952" cy="190"/>
            </a:xfrm>
            <a:prstGeom prst="rect">
              <a:avLst/>
            </a:prstGeom>
            <a:noFill/>
            <a:ln w="9525">
              <a:noFill/>
              <a:miter lim="800000"/>
              <a:headEnd/>
              <a:tailEnd/>
            </a:ln>
            <a:effectLst/>
          </p:spPr>
          <p:txBody>
            <a:bodyPr wrap="none">
              <a:spAutoFit/>
            </a:bodyPr>
            <a:lstStyle/>
            <a:p>
              <a:pPr algn="ctr">
                <a:lnSpc>
                  <a:spcPct val="85000"/>
                </a:lnSpc>
              </a:pPr>
              <a:r>
                <a:rPr lang="ar-SA" sz="1600" b="1" dirty="0" smtClean="0"/>
                <a:t>خط التكلفة </a:t>
              </a:r>
              <a:r>
                <a:rPr lang="ar-SA" sz="1600" b="1" dirty="0" err="1" smtClean="0"/>
                <a:t>الاجمالية</a:t>
              </a:r>
              <a:endParaRPr lang="en-US" sz="1600" b="1" dirty="0"/>
            </a:p>
          </p:txBody>
        </p:sp>
      </p:grpSp>
      <p:grpSp>
        <p:nvGrpSpPr>
          <p:cNvPr id="5" name="Group 15"/>
          <p:cNvGrpSpPr>
            <a:grpSpLocks/>
          </p:cNvGrpSpPr>
          <p:nvPr/>
        </p:nvGrpSpPr>
        <p:grpSpPr bwMode="auto">
          <a:xfrm>
            <a:off x="5962671" y="3089292"/>
            <a:ext cx="1398592" cy="1860550"/>
            <a:chOff x="3756" y="2024"/>
            <a:chExt cx="881" cy="1172"/>
          </a:xfrm>
        </p:grpSpPr>
        <p:sp>
          <p:nvSpPr>
            <p:cNvPr id="74768" name="Line 16"/>
            <p:cNvSpPr>
              <a:spLocks noChangeShapeType="1"/>
            </p:cNvSpPr>
            <p:nvPr/>
          </p:nvSpPr>
          <p:spPr bwMode="auto">
            <a:xfrm>
              <a:off x="3756" y="2024"/>
              <a:ext cx="0" cy="1172"/>
            </a:xfrm>
            <a:prstGeom prst="line">
              <a:avLst/>
            </a:prstGeom>
            <a:noFill/>
            <a:ln w="57150">
              <a:solidFill>
                <a:schemeClr val="tx1"/>
              </a:solidFill>
              <a:round/>
              <a:headEnd type="triangle" w="sm" len="sm"/>
              <a:tailEnd type="triangle" w="sm" len="sm"/>
            </a:ln>
            <a:effectLst/>
          </p:spPr>
          <p:txBody>
            <a:bodyPr wrap="none" anchor="ctr"/>
            <a:lstStyle/>
            <a:p>
              <a:endParaRPr lang="ar-SA"/>
            </a:p>
          </p:txBody>
        </p:sp>
        <p:sp>
          <p:nvSpPr>
            <p:cNvPr id="74769" name="Rectangle 17"/>
            <p:cNvSpPr>
              <a:spLocks noChangeArrowheads="1"/>
            </p:cNvSpPr>
            <p:nvPr/>
          </p:nvSpPr>
          <p:spPr bwMode="auto">
            <a:xfrm>
              <a:off x="3821" y="2545"/>
              <a:ext cx="816" cy="190"/>
            </a:xfrm>
            <a:prstGeom prst="rect">
              <a:avLst/>
            </a:prstGeom>
            <a:noFill/>
            <a:ln w="9525">
              <a:noFill/>
              <a:miter lim="800000"/>
              <a:headEnd/>
              <a:tailEnd/>
            </a:ln>
            <a:effectLst/>
          </p:spPr>
          <p:txBody>
            <a:bodyPr wrap="none">
              <a:spAutoFit/>
            </a:bodyPr>
            <a:lstStyle/>
            <a:p>
              <a:pPr algn="ctr">
                <a:lnSpc>
                  <a:spcPct val="85000"/>
                </a:lnSpc>
              </a:pPr>
              <a:r>
                <a:rPr lang="ar-SA" sz="1600" b="1" dirty="0" smtClean="0"/>
                <a:t>التكاليف المتغيرة</a:t>
              </a:r>
              <a:endParaRPr lang="en-US" sz="1600" b="1" dirty="0"/>
            </a:p>
          </p:txBody>
        </p:sp>
      </p:grpSp>
      <p:grpSp>
        <p:nvGrpSpPr>
          <p:cNvPr id="6" name="Group 18"/>
          <p:cNvGrpSpPr>
            <a:grpSpLocks/>
          </p:cNvGrpSpPr>
          <p:nvPr/>
        </p:nvGrpSpPr>
        <p:grpSpPr bwMode="auto">
          <a:xfrm>
            <a:off x="5962674" y="5051442"/>
            <a:ext cx="1262067" cy="806450"/>
            <a:chOff x="3756" y="3260"/>
            <a:chExt cx="795" cy="508"/>
          </a:xfrm>
        </p:grpSpPr>
        <p:sp>
          <p:nvSpPr>
            <p:cNvPr id="74771" name="Line 19"/>
            <p:cNvSpPr>
              <a:spLocks noChangeShapeType="1"/>
            </p:cNvSpPr>
            <p:nvPr/>
          </p:nvSpPr>
          <p:spPr bwMode="auto">
            <a:xfrm>
              <a:off x="3756" y="3260"/>
              <a:ext cx="0" cy="508"/>
            </a:xfrm>
            <a:prstGeom prst="line">
              <a:avLst/>
            </a:prstGeom>
            <a:noFill/>
            <a:ln w="57150">
              <a:solidFill>
                <a:schemeClr val="tx1"/>
              </a:solidFill>
              <a:round/>
              <a:headEnd type="triangle" w="sm" len="sm"/>
              <a:tailEnd type="triangle" w="sm" len="sm"/>
            </a:ln>
            <a:effectLst/>
          </p:spPr>
          <p:txBody>
            <a:bodyPr wrap="none" anchor="ctr"/>
            <a:lstStyle/>
            <a:p>
              <a:endParaRPr lang="ar-SA"/>
            </a:p>
          </p:txBody>
        </p:sp>
        <p:sp>
          <p:nvSpPr>
            <p:cNvPr id="74772" name="Rectangle 20"/>
            <p:cNvSpPr>
              <a:spLocks noChangeArrowheads="1"/>
            </p:cNvSpPr>
            <p:nvPr/>
          </p:nvSpPr>
          <p:spPr bwMode="auto">
            <a:xfrm>
              <a:off x="3821" y="3425"/>
              <a:ext cx="730" cy="190"/>
            </a:xfrm>
            <a:prstGeom prst="rect">
              <a:avLst/>
            </a:prstGeom>
            <a:noFill/>
            <a:ln w="9525">
              <a:noFill/>
              <a:miter lim="800000"/>
              <a:headEnd/>
              <a:tailEnd/>
            </a:ln>
            <a:effectLst/>
          </p:spPr>
          <p:txBody>
            <a:bodyPr wrap="none">
              <a:spAutoFit/>
            </a:bodyPr>
            <a:lstStyle/>
            <a:p>
              <a:pPr algn="ctr">
                <a:lnSpc>
                  <a:spcPct val="85000"/>
                </a:lnSpc>
              </a:pPr>
              <a:r>
                <a:rPr lang="ar-SA" sz="1600" b="1" dirty="0" smtClean="0"/>
                <a:t>التكاليف الثابتة</a:t>
              </a:r>
              <a:endParaRPr lang="en-US" sz="1600" b="1" dirty="0"/>
            </a:p>
          </p:txBody>
        </p:sp>
      </p:grpSp>
      <p:grpSp>
        <p:nvGrpSpPr>
          <p:cNvPr id="7" name="Group 21"/>
          <p:cNvGrpSpPr>
            <a:grpSpLocks/>
          </p:cNvGrpSpPr>
          <p:nvPr/>
        </p:nvGrpSpPr>
        <p:grpSpPr bwMode="auto">
          <a:xfrm>
            <a:off x="2379663" y="2493980"/>
            <a:ext cx="1862137" cy="1331912"/>
            <a:chOff x="1499" y="1649"/>
            <a:chExt cx="1173" cy="839"/>
          </a:xfrm>
        </p:grpSpPr>
        <p:sp>
          <p:nvSpPr>
            <p:cNvPr id="74774" name="Rectangle 22"/>
            <p:cNvSpPr>
              <a:spLocks noChangeArrowheads="1"/>
            </p:cNvSpPr>
            <p:nvPr/>
          </p:nvSpPr>
          <p:spPr bwMode="auto">
            <a:xfrm>
              <a:off x="1499" y="1649"/>
              <a:ext cx="625" cy="322"/>
            </a:xfrm>
            <a:prstGeom prst="rect">
              <a:avLst/>
            </a:prstGeom>
            <a:noFill/>
            <a:ln w="9525">
              <a:noFill/>
              <a:miter lim="800000"/>
              <a:headEnd/>
              <a:tailEnd/>
            </a:ln>
            <a:effectLst/>
          </p:spPr>
          <p:txBody>
            <a:bodyPr wrap="none">
              <a:spAutoFit/>
            </a:bodyPr>
            <a:lstStyle/>
            <a:p>
              <a:pPr algn="ctr">
                <a:lnSpc>
                  <a:spcPct val="85000"/>
                </a:lnSpc>
              </a:pPr>
              <a:r>
                <a:rPr lang="ar-SA" sz="1600" b="1" dirty="0" smtClean="0"/>
                <a:t>نقطة التعادل</a:t>
              </a:r>
              <a:endParaRPr lang="en-US" sz="1600" b="1" dirty="0" smtClean="0"/>
            </a:p>
            <a:p>
              <a:pPr algn="ctr">
                <a:lnSpc>
                  <a:spcPct val="85000"/>
                </a:lnSpc>
              </a:pPr>
              <a:r>
                <a:rPr lang="en-US" sz="1600" b="1" dirty="0" smtClean="0"/>
                <a:t>TC = TR</a:t>
              </a:r>
              <a:endParaRPr lang="en-US" sz="1600" b="1" dirty="0"/>
            </a:p>
          </p:txBody>
        </p:sp>
        <p:sp>
          <p:nvSpPr>
            <p:cNvPr id="74775" name="Line 23"/>
            <p:cNvSpPr>
              <a:spLocks noChangeShapeType="1"/>
            </p:cNvSpPr>
            <p:nvPr/>
          </p:nvSpPr>
          <p:spPr bwMode="auto">
            <a:xfrm>
              <a:off x="2328" y="1960"/>
              <a:ext cx="344" cy="528"/>
            </a:xfrm>
            <a:prstGeom prst="line">
              <a:avLst/>
            </a:prstGeom>
            <a:noFill/>
            <a:ln w="57150">
              <a:solidFill>
                <a:schemeClr val="tx1"/>
              </a:solidFill>
              <a:round/>
              <a:headEnd/>
              <a:tailEnd type="triangle" w="sm" len="sm"/>
            </a:ln>
            <a:effectLst/>
          </p:spPr>
          <p:txBody>
            <a:bodyPr wrap="none" anchor="ctr"/>
            <a:lstStyle/>
            <a:p>
              <a:endParaRPr lang="ar-SA"/>
            </a:p>
          </p:txBody>
        </p:sp>
      </p:grpSp>
      <p:grpSp>
        <p:nvGrpSpPr>
          <p:cNvPr id="8" name="Group 24"/>
          <p:cNvGrpSpPr>
            <a:grpSpLocks/>
          </p:cNvGrpSpPr>
          <p:nvPr/>
        </p:nvGrpSpPr>
        <p:grpSpPr bwMode="auto">
          <a:xfrm>
            <a:off x="1203325" y="1285859"/>
            <a:ext cx="6594474" cy="5287965"/>
            <a:chOff x="758" y="999"/>
            <a:chExt cx="4154" cy="3331"/>
          </a:xfrm>
        </p:grpSpPr>
        <p:sp>
          <p:nvSpPr>
            <p:cNvPr id="74777" name="Rectangle 25"/>
            <p:cNvSpPr>
              <a:spLocks noChangeArrowheads="1"/>
            </p:cNvSpPr>
            <p:nvPr/>
          </p:nvSpPr>
          <p:spPr bwMode="auto">
            <a:xfrm>
              <a:off x="999" y="999"/>
              <a:ext cx="436" cy="3028"/>
            </a:xfrm>
            <a:prstGeom prst="rect">
              <a:avLst/>
            </a:prstGeom>
            <a:noFill/>
            <a:ln w="9525">
              <a:noFill/>
              <a:miter lim="800000"/>
              <a:headEnd/>
              <a:tailEnd/>
            </a:ln>
            <a:effectLst/>
          </p:spPr>
          <p:txBody>
            <a:bodyPr wrap="none">
              <a:spAutoFit/>
            </a:bodyPr>
            <a:lstStyle/>
            <a:p>
              <a:pPr algn="r">
                <a:lnSpc>
                  <a:spcPct val="175000"/>
                </a:lnSpc>
              </a:pPr>
              <a:r>
                <a:rPr lang="en-US" sz="1600" b="1" dirty="0"/>
                <a:t>–</a:t>
              </a:r>
            </a:p>
            <a:p>
              <a:pPr algn="r">
                <a:lnSpc>
                  <a:spcPct val="175000"/>
                </a:lnSpc>
              </a:pPr>
              <a:r>
                <a:rPr lang="en-US" sz="1600" b="1" dirty="0"/>
                <a:t>900 –</a:t>
              </a:r>
            </a:p>
            <a:p>
              <a:pPr algn="r">
                <a:lnSpc>
                  <a:spcPct val="175000"/>
                </a:lnSpc>
              </a:pPr>
              <a:r>
                <a:rPr lang="en-US" sz="1600" b="1" dirty="0"/>
                <a:t>800 –</a:t>
              </a:r>
            </a:p>
            <a:p>
              <a:pPr algn="r">
                <a:lnSpc>
                  <a:spcPct val="175000"/>
                </a:lnSpc>
              </a:pPr>
              <a:r>
                <a:rPr lang="en-US" sz="1600" b="1" dirty="0"/>
                <a:t>700 –</a:t>
              </a:r>
            </a:p>
            <a:p>
              <a:pPr algn="r">
                <a:lnSpc>
                  <a:spcPct val="175000"/>
                </a:lnSpc>
              </a:pPr>
              <a:r>
                <a:rPr lang="en-US" sz="1600" b="1" dirty="0"/>
                <a:t>600 –</a:t>
              </a:r>
            </a:p>
            <a:p>
              <a:pPr algn="r">
                <a:lnSpc>
                  <a:spcPct val="175000"/>
                </a:lnSpc>
              </a:pPr>
              <a:r>
                <a:rPr lang="en-US" sz="1600" b="1" dirty="0"/>
                <a:t>500 –</a:t>
              </a:r>
            </a:p>
            <a:p>
              <a:pPr algn="r">
                <a:lnSpc>
                  <a:spcPct val="175000"/>
                </a:lnSpc>
              </a:pPr>
              <a:r>
                <a:rPr lang="en-US" sz="1600" b="1" dirty="0"/>
                <a:t>400 –</a:t>
              </a:r>
            </a:p>
            <a:p>
              <a:pPr algn="r">
                <a:lnSpc>
                  <a:spcPct val="175000"/>
                </a:lnSpc>
              </a:pPr>
              <a:r>
                <a:rPr lang="en-US" sz="1600" b="1" dirty="0"/>
                <a:t>300 –</a:t>
              </a:r>
            </a:p>
            <a:p>
              <a:pPr algn="r">
                <a:lnSpc>
                  <a:spcPct val="175000"/>
                </a:lnSpc>
              </a:pPr>
              <a:r>
                <a:rPr lang="en-US" sz="1600" b="1" dirty="0"/>
                <a:t>200 –</a:t>
              </a:r>
            </a:p>
            <a:p>
              <a:pPr algn="r">
                <a:lnSpc>
                  <a:spcPct val="175000"/>
                </a:lnSpc>
              </a:pPr>
              <a:r>
                <a:rPr lang="en-US" sz="1600" b="1" dirty="0"/>
                <a:t>100 –</a:t>
              </a:r>
            </a:p>
            <a:p>
              <a:pPr algn="r">
                <a:lnSpc>
                  <a:spcPct val="175000"/>
                </a:lnSpc>
              </a:pPr>
              <a:r>
                <a:rPr lang="en-US" sz="1600" b="1" dirty="0"/>
                <a:t>–</a:t>
              </a:r>
            </a:p>
          </p:txBody>
        </p:sp>
        <p:sp>
          <p:nvSpPr>
            <p:cNvPr id="74778" name="Freeform 26"/>
            <p:cNvSpPr>
              <a:spLocks/>
            </p:cNvSpPr>
            <p:nvPr/>
          </p:nvSpPr>
          <p:spPr bwMode="auto">
            <a:xfrm>
              <a:off x="1312" y="1183"/>
              <a:ext cx="3600" cy="2696"/>
            </a:xfrm>
            <a:custGeom>
              <a:avLst/>
              <a:gdLst/>
              <a:ahLst/>
              <a:cxnLst>
                <a:cxn ang="0">
                  <a:pos x="0" y="0"/>
                </a:cxn>
                <a:cxn ang="0">
                  <a:pos x="0" y="2696"/>
                </a:cxn>
                <a:cxn ang="0">
                  <a:pos x="3312" y="2696"/>
                </a:cxn>
              </a:cxnLst>
              <a:rect l="0" t="0" r="r" b="b"/>
              <a:pathLst>
                <a:path w="3312" h="2696">
                  <a:moveTo>
                    <a:pt x="0" y="0"/>
                  </a:moveTo>
                  <a:lnTo>
                    <a:pt x="0" y="2696"/>
                  </a:lnTo>
                  <a:lnTo>
                    <a:pt x="3312" y="2696"/>
                  </a:lnTo>
                </a:path>
              </a:pathLst>
            </a:custGeom>
            <a:noFill/>
            <a:ln w="38100" cmpd="sng">
              <a:solidFill>
                <a:schemeClr val="tx1"/>
              </a:solidFill>
              <a:round/>
              <a:headEnd/>
              <a:tailEnd/>
            </a:ln>
            <a:effectLst/>
          </p:spPr>
          <p:txBody>
            <a:bodyPr wrap="none" anchor="ctr"/>
            <a:lstStyle/>
            <a:p>
              <a:endParaRPr lang="ar-SA"/>
            </a:p>
          </p:txBody>
        </p:sp>
        <p:sp>
          <p:nvSpPr>
            <p:cNvPr id="74779" name="Rectangle 27"/>
            <p:cNvSpPr>
              <a:spLocks noChangeArrowheads="1"/>
            </p:cNvSpPr>
            <p:nvPr/>
          </p:nvSpPr>
          <p:spPr bwMode="auto">
            <a:xfrm>
              <a:off x="1190" y="3816"/>
              <a:ext cx="3619" cy="333"/>
            </a:xfrm>
            <a:prstGeom prst="rect">
              <a:avLst/>
            </a:prstGeom>
            <a:noFill/>
            <a:ln w="9525">
              <a:noFill/>
              <a:miter lim="800000"/>
              <a:headEnd/>
              <a:tailEnd/>
            </a:ln>
            <a:effectLst/>
          </p:spPr>
          <p:txBody>
            <a:bodyPr wrap="none">
              <a:spAutoFit/>
            </a:bodyPr>
            <a:lstStyle/>
            <a:p>
              <a:pPr>
                <a:lnSpc>
                  <a:spcPct val="110000"/>
                </a:lnSpc>
                <a:tabLst>
                  <a:tab pos="101600" algn="ctr"/>
                  <a:tab pos="571500" algn="ctr"/>
                  <a:tab pos="1054100" algn="ctr"/>
                  <a:tab pos="1524000" algn="ctr"/>
                  <a:tab pos="2006600" algn="ctr"/>
                  <a:tab pos="2476500" algn="ctr"/>
                  <a:tab pos="2959100" algn="ctr"/>
                  <a:tab pos="3429000" algn="ctr"/>
                  <a:tab pos="3911600" algn="ctr"/>
                  <a:tab pos="4381500" algn="ctr"/>
                  <a:tab pos="4864100" algn="ctr"/>
                  <a:tab pos="5334000" algn="ctr"/>
                </a:tabLst>
              </a:pPr>
              <a:r>
                <a:rPr lang="en-US" sz="1000" b="1" dirty="0"/>
                <a:t>	|	|	|	|	|	|	|	|	|	|	|	|	</a:t>
              </a:r>
              <a:endParaRPr lang="en-US" sz="1800" b="1" dirty="0"/>
            </a:p>
            <a:p>
              <a:pPr>
                <a:lnSpc>
                  <a:spcPct val="110000"/>
                </a:lnSpc>
                <a:tabLst>
                  <a:tab pos="101600" algn="ctr"/>
                  <a:tab pos="571500" algn="ctr"/>
                  <a:tab pos="1054100" algn="ctr"/>
                  <a:tab pos="1524000" algn="ctr"/>
                  <a:tab pos="2006600" algn="ctr"/>
                  <a:tab pos="2476500" algn="ctr"/>
                  <a:tab pos="2959100" algn="ctr"/>
                  <a:tab pos="3429000" algn="ctr"/>
                  <a:tab pos="3911600" algn="ctr"/>
                  <a:tab pos="4381500" algn="ctr"/>
                  <a:tab pos="4864100" algn="ctr"/>
                  <a:tab pos="5334000" algn="ctr"/>
                </a:tabLst>
              </a:pPr>
              <a:r>
                <a:rPr lang="en-US" sz="1600" b="1" dirty="0"/>
                <a:t>	0	100	200	300	400	500	600	700	800	900	1000	1100</a:t>
              </a:r>
            </a:p>
          </p:txBody>
        </p:sp>
        <p:sp>
          <p:nvSpPr>
            <p:cNvPr id="74780" name="Rectangle 28"/>
            <p:cNvSpPr>
              <a:spLocks noChangeArrowheads="1"/>
            </p:cNvSpPr>
            <p:nvPr/>
          </p:nvSpPr>
          <p:spPr bwMode="auto">
            <a:xfrm rot="16200000">
              <a:off x="372" y="2283"/>
              <a:ext cx="985" cy="213"/>
            </a:xfrm>
            <a:prstGeom prst="rect">
              <a:avLst/>
            </a:prstGeom>
            <a:noFill/>
            <a:ln w="9525">
              <a:noFill/>
              <a:miter lim="800000"/>
              <a:headEnd/>
              <a:tailEnd/>
            </a:ln>
            <a:effectLst/>
          </p:spPr>
          <p:txBody>
            <a:bodyPr wrap="none">
              <a:spAutoFit/>
            </a:bodyPr>
            <a:lstStyle/>
            <a:p>
              <a:r>
                <a:rPr lang="ar-SA" sz="1600" b="1" dirty="0" smtClean="0"/>
                <a:t>التكاليف </a:t>
              </a:r>
              <a:r>
                <a:rPr lang="ar-SA" sz="1600" b="1" dirty="0" err="1" smtClean="0"/>
                <a:t>و</a:t>
              </a:r>
              <a:r>
                <a:rPr lang="ar-SA" sz="1600" b="1" dirty="0" smtClean="0"/>
                <a:t> </a:t>
              </a:r>
              <a:r>
                <a:rPr lang="ar-SA" sz="1600" b="1" dirty="0" err="1" smtClean="0"/>
                <a:t>الايرادات</a:t>
              </a:r>
              <a:r>
                <a:rPr lang="ar-SA" sz="1600" b="1" dirty="0" smtClean="0"/>
                <a:t> </a:t>
              </a:r>
              <a:endParaRPr lang="en-US" sz="1600" b="1" dirty="0"/>
            </a:p>
          </p:txBody>
        </p:sp>
        <p:sp>
          <p:nvSpPr>
            <p:cNvPr id="74781" name="Rectangle 29"/>
            <p:cNvSpPr>
              <a:spLocks noChangeArrowheads="1"/>
            </p:cNvSpPr>
            <p:nvPr/>
          </p:nvSpPr>
          <p:spPr bwMode="auto">
            <a:xfrm>
              <a:off x="2722" y="4117"/>
              <a:ext cx="653" cy="213"/>
            </a:xfrm>
            <a:prstGeom prst="rect">
              <a:avLst/>
            </a:prstGeom>
            <a:noFill/>
            <a:ln w="9525">
              <a:noFill/>
              <a:miter lim="800000"/>
              <a:headEnd/>
              <a:tailEnd/>
            </a:ln>
            <a:effectLst/>
          </p:spPr>
          <p:txBody>
            <a:bodyPr wrap="none">
              <a:spAutoFit/>
            </a:bodyPr>
            <a:lstStyle/>
            <a:p>
              <a:r>
                <a:rPr lang="ar-SA" sz="1600" b="1" dirty="0" smtClean="0"/>
                <a:t>عدد الوحدات</a:t>
              </a:r>
              <a:endParaRPr lang="en-US" sz="1600" b="1" dirty="0"/>
            </a:p>
          </p:txBody>
        </p:sp>
      </p:gr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1500"/>
                            </p:stCondLst>
                            <p:childTnLst>
                              <p:par>
                                <p:cTn id="9" presetID="22" presetClass="entr" presetSubtype="8" fill="hold" grpId="0" nodeType="afterEffect">
                                  <p:stCondLst>
                                    <p:cond delay="1000"/>
                                  </p:stCondLst>
                                  <p:childTnLst>
                                    <p:set>
                                      <p:cBhvr>
                                        <p:cTn id="10" dur="1" fill="hold">
                                          <p:stCondLst>
                                            <p:cond delay="0"/>
                                          </p:stCondLst>
                                        </p:cTn>
                                        <p:tgtEl>
                                          <p:spTgt spid="74754"/>
                                        </p:tgtEl>
                                        <p:attrNameLst>
                                          <p:attrName>style.visibility</p:attrName>
                                        </p:attrNameLst>
                                      </p:cBhvr>
                                      <p:to>
                                        <p:strVal val="visible"/>
                                      </p:to>
                                    </p:set>
                                    <p:animEffect transition="in" filter="wipe(left)">
                                      <p:cBhvr>
                                        <p:cTn id="11" dur="500"/>
                                        <p:tgtEl>
                                          <p:spTgt spid="74754"/>
                                        </p:tgtEl>
                                      </p:cBhvr>
                                    </p:animEffect>
                                  </p:childTnLst>
                                </p:cTn>
                              </p:par>
                            </p:childTnLst>
                          </p:cTn>
                        </p:par>
                        <p:par>
                          <p:cTn id="12" fill="hold">
                            <p:stCondLst>
                              <p:cond delay="3000"/>
                            </p:stCondLst>
                            <p:childTnLst>
                              <p:par>
                                <p:cTn id="13" presetID="22" presetClass="entr" presetSubtype="8" fill="hold" nodeType="after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par>
                          <p:cTn id="21" fill="hold">
                            <p:stCondLst>
                              <p:cond delay="500"/>
                            </p:stCondLst>
                            <p:childTnLst>
                              <p:par>
                                <p:cTn id="22" presetID="22" presetClass="entr" presetSubtype="8" fill="hold" nodeType="afterEffect">
                                  <p:stCondLst>
                                    <p:cond delay="100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childTnLst>
                          </p:cTn>
                        </p:par>
                        <p:par>
                          <p:cTn id="30" fill="hold">
                            <p:stCondLst>
                              <p:cond delay="500"/>
                            </p:stCondLst>
                            <p:childTnLst>
                              <p:par>
                                <p:cTn id="31" presetID="22" presetClass="entr" presetSubtype="8" fill="hold" nodeType="afterEffect">
                                  <p:stCondLst>
                                    <p:cond delay="100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500"/>
                                        <p:tgtEl>
                                          <p:spTgt spid="2"/>
                                        </p:tgtEl>
                                      </p:cBhvr>
                                    </p:animEffect>
                                  </p:childTnLst>
                                </p:cTn>
                              </p:par>
                            </p:childTnLst>
                          </p:cTn>
                        </p:par>
                        <p:par>
                          <p:cTn id="34" fill="hold">
                            <p:stCondLst>
                              <p:cond delay="2000"/>
                            </p:stCondLst>
                            <p:childTnLst>
                              <p:par>
                                <p:cTn id="35" presetID="22" presetClass="entr" presetSubtype="8" fill="hold" nodeType="afterEffect">
                                  <p:stCondLst>
                                    <p:cond delay="100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أدوات اتخاذ القرار في اختيار المنتج الجديد</a:t>
            </a:r>
            <a:endParaRPr lang="ar-SA" dirty="0"/>
          </a:p>
        </p:txBody>
      </p:sp>
      <p:sp>
        <p:nvSpPr>
          <p:cNvPr id="5" name="مربع نص 4"/>
          <p:cNvSpPr txBox="1"/>
          <p:nvPr/>
        </p:nvSpPr>
        <p:spPr>
          <a:xfrm>
            <a:off x="357158" y="1615143"/>
            <a:ext cx="8429684" cy="5170646"/>
          </a:xfrm>
          <a:prstGeom prst="rect">
            <a:avLst/>
          </a:prstGeom>
          <a:noFill/>
        </p:spPr>
        <p:txBody>
          <a:bodyPr wrap="square" rtlCol="1">
            <a:spAutoFit/>
          </a:bodyPr>
          <a:lstStyle/>
          <a:p>
            <a:pPr>
              <a:lnSpc>
                <a:spcPct val="150000"/>
              </a:lnSpc>
            </a:pPr>
            <a:r>
              <a:rPr lang="ar-SA" sz="2000" b="1" dirty="0" smtClean="0">
                <a:solidFill>
                  <a:srgbClr val="C00000"/>
                </a:solidFill>
              </a:rPr>
              <a:t>2- تحليل الحساسية</a:t>
            </a:r>
          </a:p>
          <a:p>
            <a:pPr>
              <a:lnSpc>
                <a:spcPct val="150000"/>
              </a:lnSpc>
            </a:pPr>
            <a:r>
              <a:rPr lang="ar-SA" b="1" dirty="0" smtClean="0"/>
              <a:t>يتم تحديد مجموعة من الحالات المتوقعة </a:t>
            </a:r>
            <a:r>
              <a:rPr lang="ar-SA" b="1" dirty="0" err="1" smtClean="0"/>
              <a:t>و</a:t>
            </a:r>
            <a:r>
              <a:rPr lang="ar-SA" b="1" dirty="0" smtClean="0"/>
              <a:t> الممكن حصولها </a:t>
            </a:r>
            <a:r>
              <a:rPr lang="ar-SA" b="1" dirty="0" err="1" smtClean="0"/>
              <a:t>و</a:t>
            </a:r>
            <a:r>
              <a:rPr lang="ar-SA" b="1" dirty="0" smtClean="0"/>
              <a:t> تحليل نقطة التعادل لكل حالة ثم اتخاذ القرار بناءً على أداء المنتج في الظروف المختلفة. مثلا احتمال تغير سعر البيع </a:t>
            </a:r>
            <a:r>
              <a:rPr lang="ar-SA" b="1" dirty="0" err="1" smtClean="0"/>
              <a:t>او</a:t>
            </a:r>
            <a:r>
              <a:rPr lang="ar-SA" b="1" dirty="0" smtClean="0"/>
              <a:t> تكلفة التصنيع </a:t>
            </a:r>
            <a:r>
              <a:rPr lang="ar-SA" b="1" dirty="0" err="1" smtClean="0"/>
              <a:t>او</a:t>
            </a:r>
            <a:r>
              <a:rPr lang="ar-SA" b="1" dirty="0" smtClean="0"/>
              <a:t> حتى تغير مستوى الطلب.</a:t>
            </a:r>
          </a:p>
          <a:p>
            <a:pPr>
              <a:lnSpc>
                <a:spcPct val="150000"/>
              </a:lnSpc>
            </a:pPr>
            <a:r>
              <a:rPr lang="ar-SA" sz="2000" b="1" dirty="0" smtClean="0">
                <a:solidFill>
                  <a:srgbClr val="C00000"/>
                </a:solidFill>
              </a:rPr>
              <a:t>3- مصفوفة المفاضلة </a:t>
            </a:r>
          </a:p>
          <a:p>
            <a:pPr>
              <a:lnSpc>
                <a:spcPct val="150000"/>
              </a:lnSpc>
            </a:pPr>
            <a:r>
              <a:rPr lang="ar-SA" b="1" dirty="0" smtClean="0"/>
              <a:t>يعتمد هذا </a:t>
            </a:r>
            <a:r>
              <a:rPr lang="ar-SA" b="1" dirty="0" err="1" smtClean="0"/>
              <a:t>الاسلوب</a:t>
            </a:r>
            <a:r>
              <a:rPr lang="ar-SA" b="1" dirty="0" smtClean="0"/>
              <a:t> على الخبرة والحكم الشخصي لمجموعة من العوامل التي من شئنها تفضيل منتج على آخر. وخطواتها كالتالي:</a:t>
            </a:r>
          </a:p>
          <a:p>
            <a:pPr>
              <a:lnSpc>
                <a:spcPct val="150000"/>
              </a:lnSpc>
            </a:pPr>
            <a:r>
              <a:rPr lang="ar-SA" b="1" dirty="0" smtClean="0"/>
              <a:t>- ترتيب المنتجات المقترحة بناءً على معايير عدة يتم تحديدها حيث يتم </a:t>
            </a:r>
            <a:r>
              <a:rPr lang="ar-SA" b="1" dirty="0" err="1" smtClean="0"/>
              <a:t>اعطائها</a:t>
            </a:r>
            <a:r>
              <a:rPr lang="ar-SA" b="1" dirty="0" smtClean="0"/>
              <a:t> نقاطا ضمن مقياس معين.</a:t>
            </a:r>
          </a:p>
          <a:p>
            <a:pPr>
              <a:lnSpc>
                <a:spcPct val="150000"/>
              </a:lnSpc>
            </a:pPr>
            <a:r>
              <a:rPr lang="ar-SA" b="1" dirty="0" smtClean="0"/>
              <a:t>- يتم تحديد وزن نسبي لكل معيار حيث لا يزيد مجموع </a:t>
            </a:r>
            <a:r>
              <a:rPr lang="ar-SA" b="1" dirty="0" err="1" smtClean="0"/>
              <a:t>الاوزان</a:t>
            </a:r>
            <a:r>
              <a:rPr lang="ar-SA" b="1" dirty="0" smtClean="0"/>
              <a:t> عن 100 </a:t>
            </a:r>
          </a:p>
          <a:p>
            <a:pPr>
              <a:lnSpc>
                <a:spcPct val="150000"/>
              </a:lnSpc>
            </a:pPr>
            <a:r>
              <a:rPr lang="ar-SA" b="1" dirty="0" smtClean="0"/>
              <a:t>- يتم ضرب النقاط (من الخطوة </a:t>
            </a:r>
            <a:r>
              <a:rPr lang="ar-SA" b="1" dirty="0" err="1" smtClean="0"/>
              <a:t>الاولى</a:t>
            </a:r>
            <a:r>
              <a:rPr lang="ar-SA" b="1" dirty="0" smtClean="0"/>
              <a:t>) </a:t>
            </a:r>
            <a:r>
              <a:rPr lang="ar-SA" b="1" dirty="0" err="1" smtClean="0"/>
              <a:t>بالاوزان</a:t>
            </a:r>
            <a:r>
              <a:rPr lang="ar-SA" b="1" dirty="0" smtClean="0"/>
              <a:t> النسبية لكل معيار</a:t>
            </a:r>
          </a:p>
          <a:p>
            <a:pPr>
              <a:lnSpc>
                <a:spcPct val="150000"/>
              </a:lnSpc>
            </a:pPr>
            <a:r>
              <a:rPr lang="ar-SA" b="1" dirty="0" smtClean="0"/>
              <a:t>- يتم جمع النقاط </a:t>
            </a:r>
            <a:r>
              <a:rPr lang="ar-SA" b="1" dirty="0" err="1" smtClean="0"/>
              <a:t>الموزونه</a:t>
            </a:r>
            <a:r>
              <a:rPr lang="ar-SA" b="1" dirty="0" smtClean="0"/>
              <a:t> لكل منتج بديل.</a:t>
            </a:r>
          </a:p>
          <a:p>
            <a:pPr>
              <a:lnSpc>
                <a:spcPct val="150000"/>
              </a:lnSpc>
            </a:pPr>
            <a:r>
              <a:rPr lang="ar-SA" b="1" dirty="0" smtClean="0"/>
              <a:t>- المنتج الحاصل على </a:t>
            </a:r>
            <a:r>
              <a:rPr lang="ar-SA" b="1" dirty="0" err="1" smtClean="0"/>
              <a:t>اعلى</a:t>
            </a:r>
            <a:r>
              <a:rPr lang="ar-SA" b="1" dirty="0" smtClean="0"/>
              <a:t> مجموع هو المنتج </a:t>
            </a:r>
            <a:r>
              <a:rPr lang="ar-SA" b="1" dirty="0" err="1" smtClean="0"/>
              <a:t>الافضل</a:t>
            </a:r>
            <a:r>
              <a:rPr lang="ar-SA" b="1" dirty="0" smtClean="0"/>
              <a:t>.</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تخطيط وتطوير المنتج الجديد</a:t>
            </a:r>
            <a:endParaRPr lang="ar-SA" dirty="0"/>
          </a:p>
        </p:txBody>
      </p:sp>
      <p:sp>
        <p:nvSpPr>
          <p:cNvPr id="4" name="عنوان 1"/>
          <p:cNvSpPr txBox="1">
            <a:spLocks/>
          </p:cNvSpPr>
          <p:nvPr/>
        </p:nvSpPr>
        <p:spPr>
          <a:xfrm>
            <a:off x="683568" y="1714488"/>
            <a:ext cx="8153400" cy="4286280"/>
          </a:xfrm>
          <a:prstGeom prst="rect">
            <a:avLst/>
          </a:prstGeom>
        </p:spPr>
        <p:txBody>
          <a:bodyPr vert="horz" anchor="ctr">
            <a:noAutofit/>
          </a:bodyPr>
          <a:lstStyle/>
          <a:p>
            <a:pPr marL="342900" marR="0" lvl="0" indent="-342900" algn="just" defTabSz="914400" eaLnBrk="1" fontAlgn="auto" latinLnBrk="0" hangingPunct="1">
              <a:lnSpc>
                <a:spcPct val="200000"/>
              </a:lnSpc>
              <a:spcBef>
                <a:spcPct val="0"/>
              </a:spcBef>
              <a:spcAft>
                <a:spcPts val="0"/>
              </a:spcAft>
              <a:buClrTx/>
              <a:buSzTx/>
              <a:tabLst/>
              <a:defRPr/>
            </a:pPr>
            <a:r>
              <a:rPr lang="ar-SA" sz="2000" dirty="0" smtClean="0">
                <a:latin typeface="+mj-lt"/>
                <a:ea typeface="+mj-ea"/>
                <a:cs typeface="+mj-cs"/>
              </a:rPr>
              <a:t>تسعى إستراتيجية المنظمة الرئيسية </a:t>
            </a:r>
            <a:r>
              <a:rPr lang="ar-SA" sz="2000" dirty="0" err="1" smtClean="0">
                <a:latin typeface="+mj-lt"/>
                <a:ea typeface="+mj-ea"/>
                <a:cs typeface="+mj-cs"/>
              </a:rPr>
              <a:t>الى</a:t>
            </a:r>
            <a:r>
              <a:rPr lang="ar-SA" sz="2000" dirty="0" smtClean="0">
                <a:latin typeface="+mj-lt"/>
                <a:ea typeface="+mj-ea"/>
                <a:cs typeface="+mj-cs"/>
              </a:rPr>
              <a:t> تحقيق رسالة المنظمة وبالتالي فهي تعلم ما ستكون علية المنظمة في المستقبل القريب وكذلك البعيد وما هي الأسواق التي ستنافس فيها ومن هم زبائنها. وعلية فإن لإستراتيجية المنظمة تصور بدرجة عالية عن أنواع المنتجات والخدمات التي ستوفرها للمستهلك.</a:t>
            </a:r>
          </a:p>
          <a:p>
            <a:pPr marL="342900" marR="0" lvl="0" indent="-342900" algn="just" defTabSz="914400" eaLnBrk="1" fontAlgn="auto" latinLnBrk="0" hangingPunct="1">
              <a:lnSpc>
                <a:spcPct val="200000"/>
              </a:lnSpc>
              <a:spcBef>
                <a:spcPct val="0"/>
              </a:spcBef>
              <a:spcAft>
                <a:spcPts val="0"/>
              </a:spcAft>
              <a:buClrTx/>
              <a:buSzTx/>
              <a:tabLst/>
              <a:defRPr/>
            </a:pPr>
            <a:r>
              <a:rPr kumimoji="0" lang="ar-SA" sz="2000" i="0" u="none" strike="noStrike" kern="1200" cap="none" spc="0" normalizeH="0" noProof="0" dirty="0" smtClean="0">
                <a:ln>
                  <a:noFill/>
                </a:ln>
                <a:effectLst/>
                <a:uLnTx/>
                <a:uFillTx/>
                <a:latin typeface="+mj-lt"/>
                <a:ea typeface="+mj-ea"/>
                <a:cs typeface="+mj-cs"/>
              </a:rPr>
              <a:t>تعتمد إستراتيجية العمليات على المعلومات المستنتجة من </a:t>
            </a:r>
            <a:r>
              <a:rPr kumimoji="0" lang="ar-SA" sz="2000" i="0" u="none" strike="noStrike" kern="1200" cap="none" spc="0" normalizeH="0" noProof="0" dirty="0" err="1" smtClean="0">
                <a:ln>
                  <a:noFill/>
                </a:ln>
                <a:effectLst/>
                <a:uLnTx/>
                <a:uFillTx/>
                <a:latin typeface="+mj-lt"/>
                <a:ea typeface="+mj-ea"/>
                <a:cs typeface="+mj-cs"/>
              </a:rPr>
              <a:t>إسراتيجية</a:t>
            </a:r>
            <a:r>
              <a:rPr kumimoji="0" lang="ar-SA" sz="2000" i="0" u="none" strike="noStrike" kern="1200" cap="none" spc="0" normalizeH="0" noProof="0" dirty="0" smtClean="0">
                <a:ln>
                  <a:noFill/>
                </a:ln>
                <a:effectLst/>
                <a:uLnTx/>
                <a:uFillTx/>
                <a:latin typeface="+mj-lt"/>
                <a:ea typeface="+mj-ea"/>
                <a:cs typeface="+mj-cs"/>
              </a:rPr>
              <a:t> المنظمة الكلية </a:t>
            </a:r>
            <a:r>
              <a:rPr kumimoji="0" lang="ar-SA" sz="2000" i="0" u="none" strike="noStrike" kern="1200" cap="none" spc="0" normalizeH="0" noProof="0" dirty="0" err="1" smtClean="0">
                <a:ln>
                  <a:noFill/>
                </a:ln>
                <a:effectLst/>
                <a:uLnTx/>
                <a:uFillTx/>
                <a:latin typeface="+mj-lt"/>
                <a:ea typeface="+mj-ea"/>
                <a:cs typeface="+mj-cs"/>
              </a:rPr>
              <a:t>او</a:t>
            </a:r>
            <a:r>
              <a:rPr kumimoji="0" lang="ar-SA" sz="2000" i="0" u="none" strike="noStrike" kern="1200" cap="none" spc="0" normalizeH="0" noProof="0" dirty="0" smtClean="0">
                <a:ln>
                  <a:noFill/>
                </a:ln>
                <a:effectLst/>
                <a:uLnTx/>
                <a:uFillTx/>
                <a:latin typeface="+mj-lt"/>
                <a:ea typeface="+mj-ea"/>
                <a:cs typeface="+mj-cs"/>
              </a:rPr>
              <a:t> الرئيسية حيث </a:t>
            </a:r>
            <a:r>
              <a:rPr kumimoji="0" lang="ar-SA" sz="2000" i="0" u="none" strike="noStrike" kern="1200" cap="none" spc="0" normalizeH="0" noProof="0" dirty="0" err="1" smtClean="0">
                <a:ln>
                  <a:noFill/>
                </a:ln>
                <a:effectLst/>
                <a:uLnTx/>
                <a:uFillTx/>
                <a:latin typeface="+mj-lt"/>
                <a:ea typeface="+mj-ea"/>
                <a:cs typeface="+mj-cs"/>
              </a:rPr>
              <a:t>ان</a:t>
            </a:r>
            <a:r>
              <a:rPr kumimoji="0" lang="ar-SA" sz="2000" i="0" u="none" strike="noStrike" kern="1200" cap="none" spc="0" normalizeH="0" noProof="0" dirty="0" smtClean="0">
                <a:ln>
                  <a:noFill/>
                </a:ln>
                <a:effectLst/>
                <a:uLnTx/>
                <a:uFillTx/>
                <a:latin typeface="+mj-lt"/>
                <a:ea typeface="+mj-ea"/>
                <a:cs typeface="+mj-cs"/>
              </a:rPr>
              <a:t> خصائص المنتجات والعمليات تمكن مدير العمليات من تصميم نظام </a:t>
            </a:r>
            <a:r>
              <a:rPr kumimoji="0" lang="ar-SA" sz="2000" i="0" u="none" strike="noStrike" kern="1200" cap="none" spc="0" normalizeH="0" noProof="0" dirty="0" err="1" smtClean="0">
                <a:ln>
                  <a:noFill/>
                </a:ln>
                <a:effectLst/>
                <a:uLnTx/>
                <a:uFillTx/>
                <a:latin typeface="+mj-lt"/>
                <a:ea typeface="+mj-ea"/>
                <a:cs typeface="+mj-cs"/>
              </a:rPr>
              <a:t>الانتاج</a:t>
            </a:r>
            <a:r>
              <a:rPr kumimoji="0" lang="ar-SA" sz="2000" i="0" u="none" strike="noStrike" kern="1200" cap="none" spc="0" normalizeH="0" noProof="0" dirty="0" smtClean="0">
                <a:ln>
                  <a:noFill/>
                </a:ln>
                <a:effectLst/>
                <a:uLnTx/>
                <a:uFillTx/>
                <a:latin typeface="+mj-lt"/>
                <a:ea typeface="+mj-ea"/>
                <a:cs typeface="+mj-cs"/>
              </a:rPr>
              <a:t> أو العملية </a:t>
            </a:r>
            <a:r>
              <a:rPr kumimoji="0" lang="en-US" sz="2000" i="0" u="none" strike="noStrike" kern="1200" cap="none" spc="0" normalizeH="0" noProof="0" dirty="0" smtClean="0">
                <a:ln>
                  <a:noFill/>
                </a:ln>
                <a:effectLst/>
                <a:uLnTx/>
                <a:uFillTx/>
                <a:latin typeface="+mj-lt"/>
                <a:ea typeface="+mj-ea"/>
                <a:cs typeface="+mj-cs"/>
              </a:rPr>
              <a:t>Process Design</a:t>
            </a:r>
            <a:r>
              <a:rPr kumimoji="0" lang="ar-SA" sz="2000" i="0" u="none" strike="noStrike" kern="1200" cap="none" spc="0" normalizeH="0" noProof="0" dirty="0" smtClean="0">
                <a:ln>
                  <a:noFill/>
                </a:ln>
                <a:effectLst/>
                <a:uLnTx/>
                <a:uFillTx/>
                <a:latin typeface="+mj-lt"/>
                <a:ea typeface="+mj-ea"/>
                <a:cs typeface="+mj-cs"/>
              </a:rPr>
              <a:t> وكذلك تشغيله بكفاءة. ومنة يتضح </a:t>
            </a:r>
            <a:r>
              <a:rPr kumimoji="0" lang="ar-SA" sz="2000" i="0" u="none" strike="noStrike" kern="1200" cap="none" spc="0" normalizeH="0" noProof="0" dirty="0" err="1" smtClean="0">
                <a:ln>
                  <a:noFill/>
                </a:ln>
                <a:effectLst/>
                <a:uLnTx/>
                <a:uFillTx/>
                <a:latin typeface="+mj-lt"/>
                <a:ea typeface="+mj-ea"/>
                <a:cs typeface="+mj-cs"/>
              </a:rPr>
              <a:t>ان</a:t>
            </a:r>
            <a:r>
              <a:rPr kumimoji="0" lang="ar-SA" sz="2000" i="0" u="none" strike="noStrike" kern="1200" cap="none" spc="0" normalizeH="0" noProof="0" dirty="0" smtClean="0">
                <a:ln>
                  <a:noFill/>
                </a:ln>
                <a:effectLst/>
                <a:uLnTx/>
                <a:uFillTx/>
                <a:latin typeface="+mj-lt"/>
                <a:ea typeface="+mj-ea"/>
                <a:cs typeface="+mj-cs"/>
              </a:rPr>
              <a:t> التخطيط للمنتج </a:t>
            </a:r>
            <a:r>
              <a:rPr kumimoji="0" lang="ar-SA" sz="2000" i="0" u="none" strike="noStrike" kern="1200" cap="none" spc="0" normalizeH="0" noProof="0" dirty="0" err="1" smtClean="0">
                <a:ln>
                  <a:noFill/>
                </a:ln>
                <a:effectLst/>
                <a:uLnTx/>
                <a:uFillTx/>
                <a:latin typeface="+mj-lt"/>
                <a:ea typeface="+mj-ea"/>
                <a:cs typeface="+mj-cs"/>
              </a:rPr>
              <a:t>يبداء</a:t>
            </a:r>
            <a:r>
              <a:rPr kumimoji="0" lang="ar-SA" sz="2000" i="0" u="none" strike="noStrike" kern="1200" cap="none" spc="0" normalizeH="0" noProof="0" dirty="0" smtClean="0">
                <a:ln>
                  <a:noFill/>
                </a:ln>
                <a:effectLst/>
                <a:uLnTx/>
                <a:uFillTx/>
                <a:latin typeface="+mj-lt"/>
                <a:ea typeface="+mj-ea"/>
                <a:cs typeface="+mj-cs"/>
              </a:rPr>
              <a:t> مع بداية المنظمة.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تخطيط وتطوير المنتج الجديد</a:t>
            </a:r>
            <a:endParaRPr lang="ar-SA" dirty="0"/>
          </a:p>
        </p:txBody>
      </p:sp>
      <p:sp>
        <p:nvSpPr>
          <p:cNvPr id="4" name="عنوان 1"/>
          <p:cNvSpPr txBox="1">
            <a:spLocks/>
          </p:cNvSpPr>
          <p:nvPr/>
        </p:nvSpPr>
        <p:spPr>
          <a:xfrm>
            <a:off x="683568" y="1428736"/>
            <a:ext cx="8153400" cy="5000660"/>
          </a:xfrm>
          <a:prstGeom prst="rect">
            <a:avLst/>
          </a:prstGeom>
        </p:spPr>
        <p:txBody>
          <a:bodyPr vert="horz" anchor="ctr">
            <a:noAutofit/>
          </a:bodyPr>
          <a:lstStyle/>
          <a:p>
            <a:pPr marL="342900" marR="0" lvl="0" indent="-342900" algn="just" defTabSz="914400" eaLnBrk="1" fontAlgn="auto" latinLnBrk="0" hangingPunct="1">
              <a:lnSpc>
                <a:spcPct val="200000"/>
              </a:lnSpc>
              <a:spcBef>
                <a:spcPct val="0"/>
              </a:spcBef>
              <a:spcAft>
                <a:spcPts val="0"/>
              </a:spcAft>
              <a:buClrTx/>
              <a:buSzTx/>
              <a:tabLst/>
              <a:defRPr/>
            </a:pPr>
            <a:r>
              <a:rPr kumimoji="0" lang="ar-SA" sz="2400" b="1" i="0" u="none" strike="noStrike" kern="1200" cap="none" spc="0" normalizeH="0" noProof="0" dirty="0" smtClean="0">
                <a:ln>
                  <a:noFill/>
                </a:ln>
                <a:effectLst/>
                <a:uLnTx/>
                <a:uFillTx/>
                <a:latin typeface="+mj-lt"/>
                <a:ea typeface="+mj-ea"/>
                <a:cs typeface="+mj-cs"/>
              </a:rPr>
              <a:t>يشمل تخطيط المنتج الجديد جميع الأنشطة التي تعمل على </a:t>
            </a:r>
          </a:p>
          <a:p>
            <a:pPr marL="342900" marR="0" lvl="0" indent="-342900" algn="just" defTabSz="914400" eaLnBrk="1" fontAlgn="auto" latinLnBrk="0" hangingPunct="1">
              <a:lnSpc>
                <a:spcPct val="150000"/>
              </a:lnSpc>
              <a:spcBef>
                <a:spcPct val="0"/>
              </a:spcBef>
              <a:spcAft>
                <a:spcPts val="0"/>
              </a:spcAft>
              <a:buClrTx/>
              <a:buSzTx/>
              <a:tabLst/>
              <a:defRPr/>
            </a:pPr>
            <a:r>
              <a:rPr lang="ar-SA" b="1" dirty="0" smtClean="0">
                <a:latin typeface="+mj-lt"/>
                <a:ea typeface="+mj-ea"/>
                <a:cs typeface="+mj-cs"/>
              </a:rPr>
              <a:t>1- </a:t>
            </a:r>
            <a:r>
              <a:rPr kumimoji="0" lang="ar-SA" b="1" i="0" u="none" strike="noStrike" kern="1200" cap="none" spc="0" normalizeH="0" noProof="0" dirty="0" smtClean="0">
                <a:ln>
                  <a:noFill/>
                </a:ln>
                <a:effectLst/>
                <a:uLnTx/>
                <a:uFillTx/>
                <a:latin typeface="+mj-lt"/>
                <a:ea typeface="+mj-ea"/>
                <a:cs typeface="+mj-cs"/>
              </a:rPr>
              <a:t>تقييم المنتجات الحالية وبالتالي تطويرها </a:t>
            </a:r>
            <a:r>
              <a:rPr kumimoji="0" lang="ar-SA" b="1" i="0" u="none" strike="noStrike" kern="1200" cap="none" spc="0" normalizeH="0" noProof="0" dirty="0" err="1" smtClean="0">
                <a:ln>
                  <a:noFill/>
                </a:ln>
                <a:effectLst/>
                <a:uLnTx/>
                <a:uFillTx/>
                <a:latin typeface="+mj-lt"/>
                <a:ea typeface="+mj-ea"/>
                <a:cs typeface="+mj-cs"/>
              </a:rPr>
              <a:t>او</a:t>
            </a:r>
            <a:r>
              <a:rPr kumimoji="0" lang="ar-SA" b="1" i="0" u="none" strike="noStrike" kern="1200" cap="none" spc="0" normalizeH="0" noProof="0" dirty="0" smtClean="0">
                <a:ln>
                  <a:noFill/>
                </a:ln>
                <a:effectLst/>
                <a:uLnTx/>
                <a:uFillTx/>
                <a:latin typeface="+mj-lt"/>
                <a:ea typeface="+mj-ea"/>
                <a:cs typeface="+mj-cs"/>
              </a:rPr>
              <a:t> التخلص منها</a:t>
            </a:r>
          </a:p>
          <a:p>
            <a:pPr marL="342900" marR="0" lvl="0" indent="-342900" algn="just" defTabSz="914400" eaLnBrk="1" fontAlgn="auto" latinLnBrk="0" hangingPunct="1">
              <a:lnSpc>
                <a:spcPct val="150000"/>
              </a:lnSpc>
              <a:spcBef>
                <a:spcPct val="0"/>
              </a:spcBef>
              <a:spcAft>
                <a:spcPts val="0"/>
              </a:spcAft>
              <a:buClrTx/>
              <a:buSzTx/>
              <a:tabLst/>
              <a:defRPr/>
            </a:pPr>
            <a:r>
              <a:rPr lang="ar-SA" b="1" dirty="0" smtClean="0">
                <a:latin typeface="+mj-lt"/>
                <a:ea typeface="+mj-ea"/>
                <a:cs typeface="+mj-cs"/>
              </a:rPr>
              <a:t>2- تقديم منتجات جديدة.</a:t>
            </a:r>
          </a:p>
          <a:p>
            <a:pPr marL="342900" marR="0" lvl="0" indent="-342900" algn="just" defTabSz="914400" eaLnBrk="1" fontAlgn="auto" latinLnBrk="0" hangingPunct="1">
              <a:lnSpc>
                <a:spcPct val="200000"/>
              </a:lnSpc>
              <a:spcBef>
                <a:spcPct val="0"/>
              </a:spcBef>
              <a:spcAft>
                <a:spcPts val="0"/>
              </a:spcAft>
              <a:buClrTx/>
              <a:buSzTx/>
              <a:tabLst/>
              <a:defRPr/>
            </a:pPr>
            <a:r>
              <a:rPr kumimoji="0" lang="ar-SA" sz="2400" b="1" i="0" u="none" strike="noStrike" kern="1200" cap="none" spc="0" normalizeH="0" noProof="0" dirty="0" smtClean="0">
                <a:ln>
                  <a:noFill/>
                </a:ln>
                <a:effectLst/>
                <a:uLnTx/>
                <a:uFillTx/>
                <a:latin typeface="+mj-lt"/>
                <a:ea typeface="+mj-ea"/>
                <a:cs typeface="+mj-cs"/>
              </a:rPr>
              <a:t>تكمن </a:t>
            </a:r>
            <a:r>
              <a:rPr kumimoji="0" lang="ar-SA" sz="2400" b="1" i="0" u="none" strike="noStrike" kern="1200" cap="none" spc="0" normalizeH="0" noProof="0" dirty="0" err="1" smtClean="0">
                <a:ln>
                  <a:noFill/>
                </a:ln>
                <a:effectLst/>
                <a:uLnTx/>
                <a:uFillTx/>
                <a:latin typeface="+mj-lt"/>
                <a:ea typeface="+mj-ea"/>
                <a:cs typeface="+mj-cs"/>
              </a:rPr>
              <a:t>اهمية</a:t>
            </a:r>
            <a:r>
              <a:rPr kumimoji="0" lang="ar-SA" sz="2400" b="1" i="0" u="none" strike="noStrike" kern="1200" cap="none" spc="0" normalizeH="0" noProof="0" dirty="0" smtClean="0">
                <a:ln>
                  <a:noFill/>
                </a:ln>
                <a:effectLst/>
                <a:uLnTx/>
                <a:uFillTx/>
                <a:latin typeface="+mj-lt"/>
                <a:ea typeface="+mj-ea"/>
                <a:cs typeface="+mj-cs"/>
              </a:rPr>
              <a:t> التخطيط لمنتجات جديدة في التالي:</a:t>
            </a:r>
          </a:p>
          <a:p>
            <a:pPr marL="342900" marR="0" lvl="0" indent="-342900" algn="just" defTabSz="914400" eaLnBrk="1" fontAlgn="auto" latinLnBrk="0" hangingPunct="1">
              <a:lnSpc>
                <a:spcPct val="150000"/>
              </a:lnSpc>
              <a:spcBef>
                <a:spcPct val="0"/>
              </a:spcBef>
              <a:spcAft>
                <a:spcPts val="0"/>
              </a:spcAft>
              <a:buClrTx/>
              <a:buSzTx/>
              <a:tabLst/>
              <a:defRPr/>
            </a:pPr>
            <a:r>
              <a:rPr lang="ar-SA" b="1" dirty="0" smtClean="0">
                <a:latin typeface="+mj-lt"/>
                <a:ea typeface="+mj-ea"/>
                <a:cs typeface="+mj-cs"/>
              </a:rPr>
              <a:t>1- المنافسة الشديدة</a:t>
            </a:r>
          </a:p>
          <a:p>
            <a:pPr marL="342900" marR="0" lvl="0" indent="-342900" algn="just" defTabSz="914400" eaLnBrk="1" fontAlgn="auto" latinLnBrk="0" hangingPunct="1">
              <a:lnSpc>
                <a:spcPct val="150000"/>
              </a:lnSpc>
              <a:spcBef>
                <a:spcPct val="0"/>
              </a:spcBef>
              <a:spcAft>
                <a:spcPts val="0"/>
              </a:spcAft>
              <a:buClrTx/>
              <a:buSzTx/>
              <a:tabLst/>
              <a:defRPr/>
            </a:pPr>
            <a:r>
              <a:rPr kumimoji="0" lang="ar-SA" b="1" i="0" u="none" strike="noStrike" kern="1200" cap="none" spc="0" normalizeH="0" noProof="0" dirty="0" smtClean="0">
                <a:ln>
                  <a:noFill/>
                </a:ln>
                <a:effectLst/>
                <a:uLnTx/>
                <a:uFillTx/>
                <a:latin typeface="+mj-lt"/>
                <a:ea typeface="+mj-ea"/>
                <a:cs typeface="+mj-cs"/>
              </a:rPr>
              <a:t>2- انتهاء عمر المنتجات الحالية </a:t>
            </a:r>
          </a:p>
          <a:p>
            <a:pPr marL="342900" marR="0" lvl="0" indent="-342900" algn="just" defTabSz="914400" eaLnBrk="1" fontAlgn="auto" latinLnBrk="0" hangingPunct="1">
              <a:lnSpc>
                <a:spcPct val="150000"/>
              </a:lnSpc>
              <a:spcBef>
                <a:spcPct val="0"/>
              </a:spcBef>
              <a:spcAft>
                <a:spcPts val="0"/>
              </a:spcAft>
              <a:buClrTx/>
              <a:buSzTx/>
              <a:tabLst/>
              <a:defRPr/>
            </a:pPr>
            <a:r>
              <a:rPr lang="ar-SA" b="1" dirty="0" smtClean="0">
                <a:latin typeface="+mj-lt"/>
                <a:ea typeface="+mj-ea"/>
                <a:cs typeface="+mj-cs"/>
              </a:rPr>
              <a:t>3- التطورات التكنولوجية المستمرة</a:t>
            </a:r>
            <a:r>
              <a:rPr kumimoji="0" lang="ar-SA" b="1" i="0" u="none" strike="noStrike" kern="1200" cap="none" spc="0" normalizeH="0" noProof="0" dirty="0" smtClean="0">
                <a:ln>
                  <a:noFill/>
                </a:ln>
                <a:effectLst/>
                <a:uLnTx/>
                <a:uFillTx/>
                <a:latin typeface="+mj-lt"/>
                <a:ea typeface="+mj-ea"/>
                <a:cs typeface="+mj-cs"/>
              </a:rPr>
              <a:t> مما يساعد على إنتاج منتجات جديدة لم يكن بالإمكان إنتاجها سابقا (</a:t>
            </a:r>
            <a:r>
              <a:rPr kumimoji="0" lang="ar-SA" b="1" i="0" u="none" strike="noStrike" kern="1200" cap="none" spc="0" normalizeH="0" noProof="0" dirty="0" err="1" smtClean="0">
                <a:ln>
                  <a:noFill/>
                </a:ln>
                <a:effectLst/>
                <a:uLnTx/>
                <a:uFillTx/>
                <a:latin typeface="+mj-lt"/>
                <a:ea typeface="+mj-ea"/>
                <a:cs typeface="+mj-cs"/>
              </a:rPr>
              <a:t>او</a:t>
            </a:r>
            <a:r>
              <a:rPr kumimoji="0" lang="ar-SA" b="1" i="0" u="none" strike="noStrike" kern="1200" cap="none" spc="0" normalizeH="0" noProof="0" dirty="0" smtClean="0">
                <a:ln>
                  <a:noFill/>
                </a:ln>
                <a:effectLst/>
                <a:uLnTx/>
                <a:uFillTx/>
                <a:latin typeface="+mj-lt"/>
                <a:ea typeface="+mj-ea"/>
                <a:cs typeface="+mj-cs"/>
              </a:rPr>
              <a:t> إمكانية إنتاجها بتكلفة اقل) </a:t>
            </a:r>
          </a:p>
          <a:p>
            <a:pPr marL="342900" marR="0" lvl="0" indent="-342900" algn="ctr" defTabSz="914400" eaLnBrk="1" fontAlgn="auto" latinLnBrk="0" hangingPunct="1">
              <a:lnSpc>
                <a:spcPct val="200000"/>
              </a:lnSpc>
              <a:spcBef>
                <a:spcPct val="0"/>
              </a:spcBef>
              <a:spcAft>
                <a:spcPts val="0"/>
              </a:spcAft>
              <a:buClrTx/>
              <a:buSzTx/>
              <a:tabLst/>
              <a:defRPr/>
            </a:pPr>
            <a:r>
              <a:rPr lang="ar-SA" sz="2000" b="1" dirty="0" smtClean="0">
                <a:solidFill>
                  <a:srgbClr val="C00000"/>
                </a:solidFill>
                <a:latin typeface="+mj-lt"/>
                <a:ea typeface="+mj-ea"/>
                <a:cs typeface="+mj-cs"/>
              </a:rPr>
              <a:t>التخطيط للمنتجات الجديدة يجب </a:t>
            </a:r>
            <a:r>
              <a:rPr lang="ar-SA" sz="2000" b="1" dirty="0" err="1" smtClean="0">
                <a:solidFill>
                  <a:srgbClr val="C00000"/>
                </a:solidFill>
                <a:latin typeface="+mj-lt"/>
                <a:ea typeface="+mj-ea"/>
                <a:cs typeface="+mj-cs"/>
              </a:rPr>
              <a:t>ان</a:t>
            </a:r>
            <a:r>
              <a:rPr lang="ar-SA" sz="2000" b="1" dirty="0" smtClean="0">
                <a:solidFill>
                  <a:srgbClr val="C00000"/>
                </a:solidFill>
                <a:latin typeface="+mj-lt"/>
                <a:ea typeface="+mj-ea"/>
                <a:cs typeface="+mj-cs"/>
              </a:rPr>
              <a:t> يتوافق مع رسالة المنظمة وأهدافها الإستراتيجية</a:t>
            </a:r>
            <a:endParaRPr kumimoji="0" lang="ar-SA" sz="2000" b="1" i="0" u="none" strike="noStrike" kern="1200" cap="none" spc="0" normalizeH="0" noProof="0" dirty="0" smtClean="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استراتيجيات تقديم منتج جديد</a:t>
            </a:r>
            <a:endParaRPr lang="ar-SA" dirty="0"/>
          </a:p>
        </p:txBody>
      </p:sp>
      <p:sp>
        <p:nvSpPr>
          <p:cNvPr id="4" name="عنوان 1"/>
          <p:cNvSpPr txBox="1">
            <a:spLocks/>
          </p:cNvSpPr>
          <p:nvPr/>
        </p:nvSpPr>
        <p:spPr>
          <a:xfrm>
            <a:off x="214282" y="1500174"/>
            <a:ext cx="8715436" cy="5143536"/>
          </a:xfrm>
          <a:prstGeom prst="rect">
            <a:avLst/>
          </a:prstGeom>
        </p:spPr>
        <p:txBody>
          <a:bodyPr vert="horz" anchor="ctr">
            <a:noAutofit/>
          </a:bodyPr>
          <a:lstStyle/>
          <a:p>
            <a:pPr marL="342900" marR="0" lvl="0" indent="-342900" algn="just" defTabSz="914400" eaLnBrk="1" fontAlgn="auto" latinLnBrk="0" hangingPunct="1">
              <a:lnSpc>
                <a:spcPct val="150000"/>
              </a:lnSpc>
              <a:spcBef>
                <a:spcPct val="0"/>
              </a:spcBef>
              <a:spcAft>
                <a:spcPts val="0"/>
              </a:spcAft>
              <a:buClrTx/>
              <a:buSzTx/>
              <a:tabLst/>
              <a:defRPr/>
            </a:pPr>
            <a:r>
              <a:rPr kumimoji="0" lang="ar-SA" b="1" i="0" u="none" strike="noStrike" kern="1200" cap="none" spc="0" normalizeH="0" noProof="0" dirty="0" smtClean="0">
                <a:ln>
                  <a:noFill/>
                </a:ln>
                <a:effectLst/>
                <a:uLnTx/>
                <a:uFillTx/>
                <a:latin typeface="+mj-lt"/>
                <a:ea typeface="+mj-ea"/>
                <a:cs typeface="+mj-cs"/>
              </a:rPr>
              <a:t>هناك 3 استراتيجيات يعمل </a:t>
            </a:r>
            <a:r>
              <a:rPr kumimoji="0" lang="ar-SA" b="1" i="0" u="none" strike="noStrike" kern="1200" cap="none" spc="0" normalizeH="0" noProof="0" dirty="0" err="1" smtClean="0">
                <a:ln>
                  <a:noFill/>
                </a:ln>
                <a:effectLst/>
                <a:uLnTx/>
                <a:uFillTx/>
                <a:latin typeface="+mj-lt"/>
                <a:ea typeface="+mj-ea"/>
                <a:cs typeface="+mj-cs"/>
              </a:rPr>
              <a:t>بها</a:t>
            </a:r>
            <a:r>
              <a:rPr kumimoji="0" lang="ar-SA" b="1" i="0" u="none" strike="noStrike" kern="1200" cap="none" spc="0" normalizeH="0" noProof="0" dirty="0" smtClean="0">
                <a:ln>
                  <a:noFill/>
                </a:ln>
                <a:effectLst/>
                <a:uLnTx/>
                <a:uFillTx/>
                <a:latin typeface="+mj-lt"/>
                <a:ea typeface="+mj-ea"/>
                <a:cs typeface="+mj-cs"/>
              </a:rPr>
              <a:t> عند تقديم منتج جديد </a:t>
            </a:r>
          </a:p>
          <a:p>
            <a:pPr marL="342900" marR="0" lvl="0" indent="-342900" algn="just" defTabSz="914400" eaLnBrk="1" fontAlgn="auto" latinLnBrk="0" hangingPunct="1">
              <a:lnSpc>
                <a:spcPct val="150000"/>
              </a:lnSpc>
              <a:spcBef>
                <a:spcPct val="0"/>
              </a:spcBef>
              <a:spcAft>
                <a:spcPts val="0"/>
              </a:spcAft>
              <a:buClrTx/>
              <a:buSzTx/>
              <a:tabLst/>
              <a:defRPr/>
            </a:pPr>
            <a:r>
              <a:rPr lang="ar-SA" b="1" dirty="0" smtClean="0">
                <a:solidFill>
                  <a:srgbClr val="C00000"/>
                </a:solidFill>
                <a:latin typeface="+mj-lt"/>
                <a:ea typeface="+mj-ea"/>
                <a:cs typeface="+mj-cs"/>
              </a:rPr>
              <a:t>1- إستراتيجية قيادة السوق </a:t>
            </a:r>
            <a:r>
              <a:rPr lang="en-US" b="1" dirty="0" smtClean="0">
                <a:solidFill>
                  <a:srgbClr val="C00000"/>
                </a:solidFill>
                <a:latin typeface="+mj-lt"/>
                <a:ea typeface="+mj-ea"/>
                <a:cs typeface="+mj-cs"/>
              </a:rPr>
              <a:t>Market Driven Strategy</a:t>
            </a:r>
            <a:r>
              <a:rPr lang="ar-SA" b="1" dirty="0" smtClean="0">
                <a:solidFill>
                  <a:srgbClr val="C00000"/>
                </a:solidFill>
                <a:latin typeface="+mj-lt"/>
                <a:ea typeface="+mj-ea"/>
                <a:cs typeface="+mj-cs"/>
              </a:rPr>
              <a:t> </a:t>
            </a:r>
            <a:r>
              <a:rPr lang="ar-SA" b="1" dirty="0" smtClean="0">
                <a:latin typeface="+mj-lt"/>
                <a:ea typeface="+mj-ea"/>
                <a:cs typeface="+mj-cs"/>
              </a:rPr>
              <a:t> </a:t>
            </a:r>
          </a:p>
          <a:p>
            <a:pPr marL="342900" marR="0" lvl="0" indent="-342900" algn="just" defTabSz="914400" eaLnBrk="1" fontAlgn="auto" latinLnBrk="0" hangingPunct="1">
              <a:lnSpc>
                <a:spcPct val="150000"/>
              </a:lnSpc>
              <a:spcBef>
                <a:spcPct val="0"/>
              </a:spcBef>
              <a:spcAft>
                <a:spcPts val="0"/>
              </a:spcAft>
              <a:buClrTx/>
              <a:buSzTx/>
              <a:tabLst/>
              <a:defRPr/>
            </a:pPr>
            <a:r>
              <a:rPr kumimoji="0" lang="ar-SA" b="1" i="0" u="none" strike="noStrike" kern="1200" cap="none" spc="0" normalizeH="0" noProof="0" dirty="0" smtClean="0">
                <a:ln>
                  <a:noFill/>
                </a:ln>
                <a:effectLst/>
                <a:uLnTx/>
                <a:uFillTx/>
                <a:latin typeface="+mj-lt"/>
                <a:ea typeface="+mj-ea"/>
                <a:cs typeface="+mj-cs"/>
              </a:rPr>
              <a:t>ينبغي </a:t>
            </a:r>
            <a:r>
              <a:rPr kumimoji="0" lang="ar-SA" b="1" i="0" u="none" strike="noStrike" kern="1200" cap="none" spc="0" normalizeH="0" noProof="0" dirty="0" err="1" smtClean="0">
                <a:ln>
                  <a:noFill/>
                </a:ln>
                <a:effectLst/>
                <a:uLnTx/>
                <a:uFillTx/>
                <a:latin typeface="+mj-lt"/>
                <a:ea typeface="+mj-ea"/>
                <a:cs typeface="+mj-cs"/>
              </a:rPr>
              <a:t>ان</a:t>
            </a:r>
            <a:r>
              <a:rPr kumimoji="0" lang="ar-SA" b="1" i="0" u="none" strike="noStrike" kern="1200" cap="none" spc="0" normalizeH="0" noProof="0" dirty="0" smtClean="0">
                <a:ln>
                  <a:noFill/>
                </a:ln>
                <a:effectLst/>
                <a:uLnTx/>
                <a:uFillTx/>
                <a:latin typeface="+mj-lt"/>
                <a:ea typeface="+mj-ea"/>
                <a:cs typeface="+mj-cs"/>
              </a:rPr>
              <a:t> تنتج ما تستطيع </a:t>
            </a:r>
            <a:r>
              <a:rPr kumimoji="0" lang="ar-SA" b="1" i="0" u="none" strike="noStrike" kern="1200" cap="none" spc="0" normalizeH="0" noProof="0" dirty="0" err="1" smtClean="0">
                <a:ln>
                  <a:noFill/>
                </a:ln>
                <a:effectLst/>
                <a:uLnTx/>
                <a:uFillTx/>
                <a:latin typeface="+mj-lt"/>
                <a:ea typeface="+mj-ea"/>
                <a:cs typeface="+mj-cs"/>
              </a:rPr>
              <a:t>ان</a:t>
            </a:r>
            <a:r>
              <a:rPr kumimoji="0" lang="ar-SA" b="1" i="0" u="none" strike="noStrike" kern="1200" cap="none" spc="0" normalizeH="0" noProof="0" dirty="0" smtClean="0">
                <a:ln>
                  <a:noFill/>
                </a:ln>
                <a:effectLst/>
                <a:uLnTx/>
                <a:uFillTx/>
                <a:latin typeface="+mj-lt"/>
                <a:ea typeface="+mj-ea"/>
                <a:cs typeface="+mj-cs"/>
              </a:rPr>
              <a:t> تبيع وبالتالي فان احتياج المستهلك هو الأساس في اختيار المنتجات الجديدة وعلية سيتم الاعتماد على بحوث السوق لتحديد تلك المنتجات. </a:t>
            </a:r>
          </a:p>
          <a:p>
            <a:pPr marL="342900" marR="0" lvl="0" indent="-342900" algn="just" defTabSz="914400" eaLnBrk="1" fontAlgn="auto" latinLnBrk="0" hangingPunct="1">
              <a:lnSpc>
                <a:spcPct val="150000"/>
              </a:lnSpc>
              <a:spcBef>
                <a:spcPct val="0"/>
              </a:spcBef>
              <a:spcAft>
                <a:spcPts val="0"/>
              </a:spcAft>
              <a:buClrTx/>
              <a:buSzTx/>
              <a:tabLst/>
              <a:defRPr/>
            </a:pPr>
            <a:endParaRPr kumimoji="0" lang="ar-SA" b="1" i="0" u="none" strike="noStrike" kern="1200" cap="none" spc="0" normalizeH="0" noProof="0" dirty="0" smtClean="0">
              <a:ln>
                <a:noFill/>
              </a:ln>
              <a:effectLst/>
              <a:uLnTx/>
              <a:uFillTx/>
              <a:latin typeface="+mj-lt"/>
              <a:ea typeface="+mj-ea"/>
              <a:cs typeface="+mj-cs"/>
            </a:endParaRPr>
          </a:p>
          <a:p>
            <a:pPr marL="342900" marR="0" lvl="0" indent="-342900" algn="just" defTabSz="914400" eaLnBrk="1" fontAlgn="auto" latinLnBrk="0" hangingPunct="1">
              <a:lnSpc>
                <a:spcPct val="150000"/>
              </a:lnSpc>
              <a:spcBef>
                <a:spcPct val="0"/>
              </a:spcBef>
              <a:spcAft>
                <a:spcPts val="0"/>
              </a:spcAft>
              <a:buClrTx/>
              <a:buSzTx/>
              <a:tabLst/>
              <a:defRPr/>
            </a:pPr>
            <a:r>
              <a:rPr lang="ar-SA" b="1" dirty="0" smtClean="0">
                <a:solidFill>
                  <a:srgbClr val="C00000"/>
                </a:solidFill>
                <a:latin typeface="+mj-lt"/>
                <a:ea typeface="+mj-ea"/>
                <a:cs typeface="+mj-cs"/>
              </a:rPr>
              <a:t>2- إستراتيجية قيادة التكنولوجيا </a:t>
            </a:r>
            <a:r>
              <a:rPr lang="en-US" b="1" dirty="0" smtClean="0">
                <a:solidFill>
                  <a:srgbClr val="C00000"/>
                </a:solidFill>
                <a:latin typeface="+mj-lt"/>
                <a:ea typeface="+mj-ea"/>
                <a:cs typeface="+mj-cs"/>
              </a:rPr>
              <a:t>Technology driven strategy </a:t>
            </a:r>
            <a:r>
              <a:rPr lang="ar-SA" b="1" dirty="0" smtClean="0">
                <a:latin typeface="+mj-lt"/>
                <a:ea typeface="+mj-ea"/>
                <a:cs typeface="+mj-cs"/>
              </a:rPr>
              <a:t> </a:t>
            </a:r>
          </a:p>
          <a:p>
            <a:pPr marL="342900" marR="0" lvl="0" indent="-342900" algn="just" defTabSz="914400" eaLnBrk="1" fontAlgn="auto" latinLnBrk="0" hangingPunct="1">
              <a:lnSpc>
                <a:spcPct val="150000"/>
              </a:lnSpc>
              <a:spcBef>
                <a:spcPct val="0"/>
              </a:spcBef>
              <a:spcAft>
                <a:spcPts val="0"/>
              </a:spcAft>
              <a:buClrTx/>
              <a:buSzTx/>
              <a:tabLst/>
              <a:defRPr/>
            </a:pPr>
            <a:r>
              <a:rPr kumimoji="0" lang="ar-SA" b="1" i="0" u="none" strike="noStrike" kern="1200" cap="none" spc="0" normalizeH="0" noProof="0" dirty="0" smtClean="0">
                <a:ln>
                  <a:noFill/>
                </a:ln>
                <a:effectLst/>
                <a:uLnTx/>
                <a:uFillTx/>
                <a:latin typeface="+mj-lt"/>
                <a:ea typeface="+mj-ea"/>
                <a:cs typeface="+mj-cs"/>
              </a:rPr>
              <a:t>تعتمد هذه الإستراتيجية على مبدأ ينبغي </a:t>
            </a:r>
            <a:r>
              <a:rPr kumimoji="0" lang="ar-SA" b="1" i="0" u="none" strike="noStrike" kern="1200" cap="none" spc="0" normalizeH="0" noProof="0" dirty="0" err="1" smtClean="0">
                <a:ln>
                  <a:noFill/>
                </a:ln>
                <a:effectLst/>
                <a:uLnTx/>
                <a:uFillTx/>
                <a:latin typeface="+mj-lt"/>
                <a:ea typeface="+mj-ea"/>
                <a:cs typeface="+mj-cs"/>
              </a:rPr>
              <a:t>ان</a:t>
            </a:r>
            <a:r>
              <a:rPr kumimoji="0" lang="ar-SA" b="1" i="0" u="none" strike="noStrike" kern="1200" cap="none" spc="0" normalizeH="0" noProof="0" dirty="0" smtClean="0">
                <a:ln>
                  <a:noFill/>
                </a:ln>
                <a:effectLst/>
                <a:uLnTx/>
                <a:uFillTx/>
                <a:latin typeface="+mj-lt"/>
                <a:ea typeface="+mj-ea"/>
                <a:cs typeface="+mj-cs"/>
              </a:rPr>
              <a:t> تبيع ما تستطيع </a:t>
            </a:r>
            <a:r>
              <a:rPr kumimoji="0" lang="ar-SA" b="1" i="0" u="none" strike="noStrike" kern="1200" cap="none" spc="0" normalizeH="0" noProof="0" dirty="0" err="1" smtClean="0">
                <a:ln>
                  <a:noFill/>
                </a:ln>
                <a:effectLst/>
                <a:uLnTx/>
                <a:uFillTx/>
                <a:latin typeface="+mj-lt"/>
                <a:ea typeface="+mj-ea"/>
                <a:cs typeface="+mj-cs"/>
              </a:rPr>
              <a:t>ان</a:t>
            </a:r>
            <a:r>
              <a:rPr kumimoji="0" lang="ar-SA" b="1" i="0" u="none" strike="noStrike" kern="1200" cap="none" spc="0" normalizeH="0" noProof="0" dirty="0" smtClean="0">
                <a:ln>
                  <a:noFill/>
                </a:ln>
                <a:effectLst/>
                <a:uLnTx/>
                <a:uFillTx/>
                <a:latin typeface="+mj-lt"/>
                <a:ea typeface="+mj-ea"/>
                <a:cs typeface="+mj-cs"/>
              </a:rPr>
              <a:t> تنتج وتتطلب هذه الإستراتيجية عمل تسويقي مميز لخلق طلب على المنتجات الجديدة. تتطلب هذه الإستراتيجية مركز أو قسم للبحث والتطوير (</a:t>
            </a:r>
            <a:r>
              <a:rPr kumimoji="0" lang="en-US" b="1" i="0" u="none" strike="noStrike" kern="1200" cap="none" spc="0" normalizeH="0" noProof="0" dirty="0" smtClean="0">
                <a:ln>
                  <a:noFill/>
                </a:ln>
                <a:effectLst/>
                <a:uLnTx/>
                <a:uFillTx/>
                <a:latin typeface="+mj-lt"/>
                <a:ea typeface="+mj-ea"/>
                <a:cs typeface="+mj-cs"/>
              </a:rPr>
              <a:t>R&amp;D</a:t>
            </a:r>
            <a:r>
              <a:rPr kumimoji="0" lang="ar-SA" b="1" i="0" u="none" strike="noStrike" kern="1200" cap="none" spc="0" normalizeH="0" noProof="0" dirty="0" smtClean="0">
                <a:ln>
                  <a:noFill/>
                </a:ln>
                <a:effectLst/>
                <a:uLnTx/>
                <a:uFillTx/>
                <a:latin typeface="+mj-lt"/>
                <a:ea typeface="+mj-ea"/>
                <a:cs typeface="+mj-cs"/>
              </a:rPr>
              <a:t>)</a:t>
            </a:r>
          </a:p>
          <a:p>
            <a:pPr marL="342900" marR="0" lvl="0" indent="-342900" algn="just" defTabSz="914400" eaLnBrk="1" fontAlgn="auto" latinLnBrk="0" hangingPunct="1">
              <a:lnSpc>
                <a:spcPct val="150000"/>
              </a:lnSpc>
              <a:spcBef>
                <a:spcPct val="0"/>
              </a:spcBef>
              <a:spcAft>
                <a:spcPts val="0"/>
              </a:spcAft>
              <a:buClrTx/>
              <a:buSzTx/>
              <a:tabLst/>
              <a:defRPr/>
            </a:pPr>
            <a:endParaRPr kumimoji="0" lang="ar-SA" b="1" i="0" u="none" strike="noStrike" kern="1200" cap="none" spc="0" normalizeH="0" noProof="0" dirty="0" smtClean="0">
              <a:ln>
                <a:noFill/>
              </a:ln>
              <a:effectLst/>
              <a:uLnTx/>
              <a:uFillTx/>
              <a:latin typeface="+mj-lt"/>
              <a:ea typeface="+mj-ea"/>
              <a:cs typeface="+mj-cs"/>
            </a:endParaRPr>
          </a:p>
          <a:p>
            <a:pPr marL="342900" marR="0" lvl="0" indent="-342900" algn="just" defTabSz="914400" eaLnBrk="1" fontAlgn="auto" latinLnBrk="0" hangingPunct="1">
              <a:lnSpc>
                <a:spcPct val="150000"/>
              </a:lnSpc>
              <a:spcBef>
                <a:spcPct val="0"/>
              </a:spcBef>
              <a:spcAft>
                <a:spcPts val="0"/>
              </a:spcAft>
              <a:buClrTx/>
              <a:buSzTx/>
              <a:tabLst/>
              <a:defRPr/>
            </a:pPr>
            <a:r>
              <a:rPr lang="ar-SA" b="1" dirty="0" smtClean="0">
                <a:solidFill>
                  <a:srgbClr val="C00000"/>
                </a:solidFill>
                <a:latin typeface="+mj-lt"/>
                <a:ea typeface="+mj-ea"/>
                <a:cs typeface="+mj-cs"/>
              </a:rPr>
              <a:t>3- إستراتيجية التفاعل المتبادل </a:t>
            </a:r>
            <a:r>
              <a:rPr lang="en-US" b="1" dirty="0" smtClean="0">
                <a:solidFill>
                  <a:srgbClr val="C00000"/>
                </a:solidFill>
                <a:latin typeface="+mj-lt"/>
                <a:ea typeface="+mj-ea"/>
                <a:cs typeface="+mj-cs"/>
              </a:rPr>
              <a:t>Interfunctional Strategy </a:t>
            </a:r>
            <a:r>
              <a:rPr lang="ar-SA" b="1" dirty="0" smtClean="0">
                <a:solidFill>
                  <a:srgbClr val="C00000"/>
                </a:solidFill>
                <a:latin typeface="+mj-lt"/>
                <a:ea typeface="+mj-ea"/>
                <a:cs typeface="+mj-cs"/>
              </a:rPr>
              <a:t> </a:t>
            </a:r>
          </a:p>
          <a:p>
            <a:pPr marL="342900" marR="0" lvl="0" indent="-342900" algn="just" defTabSz="914400" eaLnBrk="1" fontAlgn="auto" latinLnBrk="0" hangingPunct="1">
              <a:lnSpc>
                <a:spcPct val="150000"/>
              </a:lnSpc>
              <a:spcBef>
                <a:spcPct val="0"/>
              </a:spcBef>
              <a:spcAft>
                <a:spcPts val="0"/>
              </a:spcAft>
              <a:buClrTx/>
              <a:buSzTx/>
              <a:tabLst/>
              <a:defRPr/>
            </a:pPr>
            <a:r>
              <a:rPr lang="ar-SA" b="1" dirty="0" smtClean="0">
                <a:latin typeface="+mj-lt"/>
                <a:ea typeface="+mj-ea"/>
                <a:cs typeface="+mj-cs"/>
              </a:rPr>
              <a:t>وهي إستراتيجية تقع في منتصف الطريق بين الاستراتيجيات السابقة حيث يقوم فريق عمل يمثل جميع وظائف المنظمة بتطوير المنتج الجديد.</a:t>
            </a:r>
            <a:endParaRPr kumimoji="0" lang="ar-SA" b="1" i="0" u="none" strike="noStrike" kern="1200" cap="none" spc="0" normalizeH="0" noProof="0" dirty="0" smtClean="0">
              <a:ln>
                <a:noFill/>
              </a:ln>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استراتيجيات تطوير منتج جديد</a:t>
            </a:r>
            <a:endParaRPr lang="ar-SA" dirty="0"/>
          </a:p>
        </p:txBody>
      </p:sp>
      <p:sp>
        <p:nvSpPr>
          <p:cNvPr id="5" name="مربع نص 4"/>
          <p:cNvSpPr txBox="1"/>
          <p:nvPr/>
        </p:nvSpPr>
        <p:spPr>
          <a:xfrm>
            <a:off x="285720" y="1500174"/>
            <a:ext cx="8429684" cy="5262979"/>
          </a:xfrm>
          <a:prstGeom prst="rect">
            <a:avLst/>
          </a:prstGeom>
          <a:noFill/>
        </p:spPr>
        <p:txBody>
          <a:bodyPr wrap="square" rtlCol="1">
            <a:spAutoFit/>
          </a:bodyPr>
          <a:lstStyle/>
          <a:p>
            <a:pPr>
              <a:lnSpc>
                <a:spcPct val="150000"/>
              </a:lnSpc>
            </a:pPr>
            <a:r>
              <a:rPr lang="ar-SA" b="1" dirty="0" smtClean="0"/>
              <a:t>باستثناء إستراتيجية تخفيض الأسعار وإستراتيجية رفع مستوى الجودة هناك مجموعة من الاستراتيجيات المتبعة لتطوير المنتج ومنها:</a:t>
            </a:r>
          </a:p>
          <a:p>
            <a:pPr>
              <a:lnSpc>
                <a:spcPct val="150000"/>
              </a:lnSpc>
            </a:pPr>
            <a:r>
              <a:rPr lang="ar-SA" sz="2000" b="1" dirty="0" smtClean="0">
                <a:solidFill>
                  <a:srgbClr val="C00000"/>
                </a:solidFill>
              </a:rPr>
              <a:t>1- تنوع المنتج </a:t>
            </a:r>
            <a:r>
              <a:rPr lang="en-US" sz="2000" b="1" dirty="0" smtClean="0">
                <a:solidFill>
                  <a:srgbClr val="C00000"/>
                </a:solidFill>
              </a:rPr>
              <a:t>Product Variety </a:t>
            </a:r>
            <a:r>
              <a:rPr lang="ar-SA" sz="2000" b="1" dirty="0" smtClean="0">
                <a:solidFill>
                  <a:srgbClr val="C00000"/>
                </a:solidFill>
              </a:rPr>
              <a:t>: </a:t>
            </a:r>
          </a:p>
          <a:p>
            <a:pPr>
              <a:lnSpc>
                <a:spcPct val="150000"/>
              </a:lnSpc>
            </a:pPr>
            <a:r>
              <a:rPr lang="ar-SA" b="1" dirty="0" smtClean="0"/>
              <a:t>تصميم عمليات </a:t>
            </a:r>
            <a:r>
              <a:rPr lang="ar-SA" b="1" dirty="0" err="1" smtClean="0"/>
              <a:t>انتاج</a:t>
            </a:r>
            <a:r>
              <a:rPr lang="ar-SA" b="1" dirty="0" smtClean="0"/>
              <a:t> مرنه تمكن المنظمة من تقديم </a:t>
            </a:r>
            <a:r>
              <a:rPr lang="ar-SA" b="1" dirty="0" err="1" smtClean="0"/>
              <a:t>اشكال</a:t>
            </a:r>
            <a:r>
              <a:rPr lang="ar-SA" b="1" dirty="0" smtClean="0"/>
              <a:t> مختلفة من المنتج بدون </a:t>
            </a:r>
            <a:r>
              <a:rPr lang="ar-SA" b="1" dirty="0" err="1" smtClean="0"/>
              <a:t>التاثير</a:t>
            </a:r>
            <a:r>
              <a:rPr lang="ar-SA" b="1" dirty="0" smtClean="0"/>
              <a:t> على جودة المنتج وتكلفة </a:t>
            </a:r>
            <a:r>
              <a:rPr lang="ar-SA" b="1" dirty="0" err="1" smtClean="0"/>
              <a:t>انتاجه</a:t>
            </a:r>
            <a:r>
              <a:rPr lang="ar-SA" b="1" dirty="0" smtClean="0"/>
              <a:t>. </a:t>
            </a:r>
          </a:p>
          <a:p>
            <a:pPr>
              <a:lnSpc>
                <a:spcPct val="150000"/>
              </a:lnSpc>
            </a:pPr>
            <a:r>
              <a:rPr lang="ar-SA" sz="2000" b="1" dirty="0" smtClean="0">
                <a:solidFill>
                  <a:srgbClr val="C00000"/>
                </a:solidFill>
              </a:rPr>
              <a:t>2- كسب ميزه تنافسية بواسطة التصميم </a:t>
            </a:r>
            <a:r>
              <a:rPr lang="en-US" sz="2000" b="1" dirty="0" smtClean="0">
                <a:solidFill>
                  <a:srgbClr val="C00000"/>
                </a:solidFill>
              </a:rPr>
              <a:t>Design as a competitive edge </a:t>
            </a:r>
            <a:r>
              <a:rPr lang="ar-SA" sz="2000" b="1" dirty="0" smtClean="0">
                <a:solidFill>
                  <a:srgbClr val="C00000"/>
                </a:solidFill>
              </a:rPr>
              <a:t>: </a:t>
            </a:r>
          </a:p>
          <a:p>
            <a:pPr>
              <a:lnSpc>
                <a:spcPct val="150000"/>
              </a:lnSpc>
            </a:pPr>
            <a:r>
              <a:rPr lang="ar-SA" b="1" dirty="0" err="1" smtClean="0"/>
              <a:t>ان</a:t>
            </a:r>
            <a:r>
              <a:rPr lang="ar-SA" b="1" dirty="0" smtClean="0"/>
              <a:t> يمتاز تصميم المنتج بالجاذبية </a:t>
            </a:r>
            <a:r>
              <a:rPr lang="ar-SA" b="1" dirty="0" err="1" smtClean="0"/>
              <a:t>و</a:t>
            </a:r>
            <a:r>
              <a:rPr lang="ar-SA" b="1" dirty="0" smtClean="0"/>
              <a:t> الجمال </a:t>
            </a:r>
            <a:r>
              <a:rPr lang="ar-SA" b="1" dirty="0" err="1" smtClean="0"/>
              <a:t>و</a:t>
            </a:r>
            <a:r>
              <a:rPr lang="ar-SA" b="1" dirty="0" smtClean="0"/>
              <a:t> كذلك </a:t>
            </a:r>
            <a:r>
              <a:rPr lang="ar-SA" b="1" dirty="0" err="1" smtClean="0"/>
              <a:t>الامان</a:t>
            </a:r>
            <a:r>
              <a:rPr lang="ar-SA" b="1" dirty="0" smtClean="0"/>
              <a:t> وسهولة الاستخدام والصيانة وغيرها من المميزات التي تجعلها مختلفة عن المنتجات المنافسة </a:t>
            </a:r>
            <a:r>
              <a:rPr lang="ar-SA" b="1" dirty="0" err="1" smtClean="0"/>
              <a:t>بشكا</a:t>
            </a:r>
            <a:r>
              <a:rPr lang="ar-SA" b="1" dirty="0" smtClean="0"/>
              <a:t> ايجابي.</a:t>
            </a:r>
          </a:p>
          <a:p>
            <a:pPr>
              <a:lnSpc>
                <a:spcPct val="150000"/>
              </a:lnSpc>
            </a:pPr>
            <a:r>
              <a:rPr lang="ar-SA" sz="2000" b="1" dirty="0" smtClean="0">
                <a:solidFill>
                  <a:srgbClr val="C00000"/>
                </a:solidFill>
              </a:rPr>
              <a:t>3- العروض </a:t>
            </a:r>
            <a:r>
              <a:rPr lang="ar-SA" sz="2000" b="1" dirty="0" err="1" smtClean="0">
                <a:solidFill>
                  <a:srgbClr val="C00000"/>
                </a:solidFill>
              </a:rPr>
              <a:t>الابداعية</a:t>
            </a:r>
            <a:r>
              <a:rPr lang="ar-SA" sz="2000" b="1" dirty="0" smtClean="0">
                <a:solidFill>
                  <a:srgbClr val="C00000"/>
                </a:solidFill>
              </a:rPr>
              <a:t> </a:t>
            </a:r>
            <a:r>
              <a:rPr lang="en-US" sz="2000" b="1" dirty="0" err="1" smtClean="0">
                <a:solidFill>
                  <a:srgbClr val="C00000"/>
                </a:solidFill>
              </a:rPr>
              <a:t>Innovatitive</a:t>
            </a:r>
            <a:r>
              <a:rPr lang="en-US" sz="2000" b="1" dirty="0" smtClean="0">
                <a:solidFill>
                  <a:srgbClr val="C00000"/>
                </a:solidFill>
              </a:rPr>
              <a:t> Offerings </a:t>
            </a:r>
            <a:r>
              <a:rPr lang="ar-SA" sz="2000" b="1" dirty="0" smtClean="0">
                <a:solidFill>
                  <a:srgbClr val="C00000"/>
                </a:solidFill>
              </a:rPr>
              <a:t>: </a:t>
            </a:r>
          </a:p>
          <a:p>
            <a:pPr>
              <a:lnSpc>
                <a:spcPct val="150000"/>
              </a:lnSpc>
            </a:pPr>
            <a:r>
              <a:rPr lang="ar-SA" b="1" dirty="0" smtClean="0"/>
              <a:t>القدرة على تحويل التقنيات الجديدة </a:t>
            </a:r>
            <a:r>
              <a:rPr lang="ar-SA" b="1" dirty="0" err="1" smtClean="0"/>
              <a:t>الى</a:t>
            </a:r>
            <a:r>
              <a:rPr lang="ar-SA" b="1" dirty="0" smtClean="0"/>
              <a:t> منتجات من خلال التركيز على البحث والتطوير</a:t>
            </a:r>
          </a:p>
          <a:p>
            <a:pPr>
              <a:lnSpc>
                <a:spcPct val="150000"/>
              </a:lnSpc>
            </a:pPr>
            <a:r>
              <a:rPr lang="ar-SA" sz="2000" b="1" dirty="0" smtClean="0">
                <a:solidFill>
                  <a:srgbClr val="C00000"/>
                </a:solidFill>
              </a:rPr>
              <a:t>4- الخدمة </a:t>
            </a:r>
            <a:r>
              <a:rPr lang="en-US" sz="2000" b="1" dirty="0" smtClean="0">
                <a:solidFill>
                  <a:srgbClr val="C00000"/>
                </a:solidFill>
              </a:rPr>
              <a:t>Service </a:t>
            </a:r>
            <a:r>
              <a:rPr lang="ar-SA" sz="2000" b="1" dirty="0" smtClean="0">
                <a:solidFill>
                  <a:srgbClr val="C00000"/>
                </a:solidFill>
              </a:rPr>
              <a:t>: </a:t>
            </a:r>
          </a:p>
          <a:p>
            <a:pPr>
              <a:lnSpc>
                <a:spcPct val="150000"/>
              </a:lnSpc>
            </a:pPr>
            <a:r>
              <a:rPr lang="ar-SA" b="1" dirty="0" smtClean="0"/>
              <a:t>تقديم خدمات ذات قيمة مضافة للمنتج الجديد كجزء مكمل للمنتج. </a:t>
            </a:r>
            <a:endParaRPr lang="ar-SA"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مدى المنتجات المعروضة</a:t>
            </a:r>
            <a:endParaRPr lang="ar-SA" dirty="0"/>
          </a:p>
        </p:txBody>
      </p:sp>
      <p:sp>
        <p:nvSpPr>
          <p:cNvPr id="5" name="مربع نص 4"/>
          <p:cNvSpPr txBox="1"/>
          <p:nvPr/>
        </p:nvSpPr>
        <p:spPr>
          <a:xfrm>
            <a:off x="428596" y="1714488"/>
            <a:ext cx="8286808" cy="4755148"/>
          </a:xfrm>
          <a:prstGeom prst="rect">
            <a:avLst/>
          </a:prstGeom>
          <a:noFill/>
        </p:spPr>
        <p:txBody>
          <a:bodyPr wrap="square" rtlCol="1">
            <a:spAutoFit/>
          </a:bodyPr>
          <a:lstStyle/>
          <a:p>
            <a:pPr>
              <a:lnSpc>
                <a:spcPct val="150000"/>
              </a:lnSpc>
            </a:pPr>
            <a:r>
              <a:rPr lang="ar-SA" b="1" dirty="0" smtClean="0"/>
              <a:t>تقوم بعض المنظمات بإنتاج منتج واحد فقط بينما تعتمد منظمات أخرى على مجموعة من المنتجات المترابطة ولكل </a:t>
            </a:r>
            <a:r>
              <a:rPr lang="ar-SA" b="1" dirty="0" err="1" smtClean="0"/>
              <a:t>اسلوب</a:t>
            </a:r>
            <a:r>
              <a:rPr lang="ar-SA" b="1" dirty="0" smtClean="0"/>
              <a:t> خصائصه:</a:t>
            </a:r>
          </a:p>
          <a:p>
            <a:pPr>
              <a:lnSpc>
                <a:spcPct val="150000"/>
              </a:lnSpc>
            </a:pPr>
            <a:r>
              <a:rPr lang="ar-SA" sz="2000" b="1" dirty="0" smtClean="0">
                <a:solidFill>
                  <a:srgbClr val="C00000"/>
                </a:solidFill>
              </a:rPr>
              <a:t>1- المدى الضيق: </a:t>
            </a:r>
          </a:p>
          <a:p>
            <a:pPr>
              <a:lnSpc>
                <a:spcPct val="150000"/>
              </a:lnSpc>
            </a:pPr>
            <a:r>
              <a:rPr lang="ar-SA" b="1" dirty="0" smtClean="0"/>
              <a:t>ستصبح المنظمة متخصصة لكنها قد تخسر مجموعة من المستهلكين لمصلحة المنافس الذي يعرض مدى اكبر من المنتجات. </a:t>
            </a:r>
          </a:p>
          <a:p>
            <a:pPr>
              <a:lnSpc>
                <a:spcPct val="150000"/>
              </a:lnSpc>
            </a:pPr>
            <a:r>
              <a:rPr lang="ar-SA" b="1" dirty="0" smtClean="0"/>
              <a:t>2</a:t>
            </a:r>
            <a:r>
              <a:rPr lang="ar-SA" sz="2000" b="1" dirty="0" smtClean="0">
                <a:solidFill>
                  <a:srgbClr val="C00000"/>
                </a:solidFill>
              </a:rPr>
              <a:t>- المدى الواسع: </a:t>
            </a:r>
          </a:p>
          <a:p>
            <a:pPr>
              <a:lnSpc>
                <a:spcPct val="150000"/>
              </a:lnSpc>
            </a:pPr>
            <a:r>
              <a:rPr lang="ar-SA" b="1" dirty="0" smtClean="0"/>
              <a:t>تنتج المنظمة مجموعة من المنتجات المترابطة وبالتالي إرضاء شريحة اكبر من العملاء لكن قد يفقدها ذلك بعض الكفاءة في الإنتاج.</a:t>
            </a:r>
          </a:p>
          <a:p>
            <a:pPr>
              <a:lnSpc>
                <a:spcPct val="150000"/>
              </a:lnSpc>
            </a:pPr>
            <a:endParaRPr lang="ar-SA" b="1" dirty="0" smtClean="0"/>
          </a:p>
          <a:p>
            <a:pPr>
              <a:lnSpc>
                <a:spcPct val="150000"/>
              </a:lnSpc>
            </a:pPr>
            <a:r>
              <a:rPr lang="ar-SA" b="1" dirty="0" smtClean="0"/>
              <a:t>اتخاذ المنظمة قرار باستخدام المدى الضيق </a:t>
            </a:r>
            <a:r>
              <a:rPr lang="ar-SA" b="1" dirty="0" err="1" smtClean="0"/>
              <a:t>او</a:t>
            </a:r>
            <a:r>
              <a:rPr lang="ar-SA" b="1" dirty="0" smtClean="0"/>
              <a:t> المدى الواسع يعتمد على طبيعة المنتج وكذلك المنافسة في السوق    </a:t>
            </a:r>
            <a:endParaRPr lang="ar-SA"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28600"/>
            <a:ext cx="8715436" cy="990600"/>
          </a:xfrm>
        </p:spPr>
        <p:txBody>
          <a:bodyPr>
            <a:normAutofit/>
          </a:bodyPr>
          <a:lstStyle/>
          <a:p>
            <a:r>
              <a:rPr lang="ar-SA" sz="3800" dirty="0" smtClean="0"/>
              <a:t>دورة حياة المنتج وعلاقتها بعملية تطوير المنتج الجديد</a:t>
            </a:r>
            <a:endParaRPr lang="ar-SA" sz="3800" dirty="0"/>
          </a:p>
        </p:txBody>
      </p:sp>
      <p:sp>
        <p:nvSpPr>
          <p:cNvPr id="5" name="مربع نص 4"/>
          <p:cNvSpPr txBox="1"/>
          <p:nvPr/>
        </p:nvSpPr>
        <p:spPr>
          <a:xfrm>
            <a:off x="285720" y="1714488"/>
            <a:ext cx="8501122" cy="4662815"/>
          </a:xfrm>
          <a:prstGeom prst="rect">
            <a:avLst/>
          </a:prstGeom>
          <a:noFill/>
        </p:spPr>
        <p:txBody>
          <a:bodyPr wrap="square" rtlCol="1">
            <a:spAutoFit/>
          </a:bodyPr>
          <a:lstStyle/>
          <a:p>
            <a:pPr>
              <a:lnSpc>
                <a:spcPct val="150000"/>
              </a:lnSpc>
            </a:pPr>
            <a:r>
              <a:rPr lang="ar-SA" b="1" dirty="0" smtClean="0"/>
              <a:t>المنتج بشكل عام يتبع دورة حياة نمطية تتكون من مجموعة من المراحل نختصرها كما يلي:</a:t>
            </a:r>
          </a:p>
          <a:p>
            <a:pPr>
              <a:lnSpc>
                <a:spcPct val="150000"/>
              </a:lnSpc>
            </a:pPr>
            <a:r>
              <a:rPr lang="ar-SA" b="1" dirty="0" smtClean="0">
                <a:solidFill>
                  <a:srgbClr val="C00000"/>
                </a:solidFill>
              </a:rPr>
              <a:t>1- مرحلة تخطيط المنتج </a:t>
            </a:r>
            <a:r>
              <a:rPr lang="en-US" b="1" dirty="0" smtClean="0">
                <a:solidFill>
                  <a:srgbClr val="C00000"/>
                </a:solidFill>
              </a:rPr>
              <a:t>Product Planning</a:t>
            </a:r>
            <a:r>
              <a:rPr lang="ar-SA" b="1" dirty="0" smtClean="0">
                <a:solidFill>
                  <a:srgbClr val="C00000"/>
                </a:solidFill>
              </a:rPr>
              <a:t>:</a:t>
            </a:r>
          </a:p>
          <a:p>
            <a:pPr>
              <a:lnSpc>
                <a:spcPct val="150000"/>
              </a:lnSpc>
            </a:pPr>
            <a:r>
              <a:rPr lang="ar-SA" b="1" dirty="0" smtClean="0"/>
              <a:t>حيث يتم اقتراح مجموعة من المنتجات الجديدة </a:t>
            </a:r>
            <a:r>
              <a:rPr lang="ar-SA" b="1" dirty="0" err="1" smtClean="0"/>
              <a:t>و</a:t>
            </a:r>
            <a:r>
              <a:rPr lang="ar-SA" b="1" dirty="0" smtClean="0"/>
              <a:t> تصفيتها بما يتناسب مع رسالة المنظمة وعملياتها الإنتاجية وكذلك ميزانياتها. حيث أن الإنتاج لم يبدأ بعد فإن أرباح المنتج تكون سلبية.</a:t>
            </a:r>
          </a:p>
          <a:p>
            <a:pPr>
              <a:lnSpc>
                <a:spcPct val="150000"/>
              </a:lnSpc>
            </a:pPr>
            <a:r>
              <a:rPr lang="ar-SA" b="1" dirty="0" smtClean="0">
                <a:solidFill>
                  <a:srgbClr val="C00000"/>
                </a:solidFill>
              </a:rPr>
              <a:t>2- مرحلة تقديم المنتج إلى السوق </a:t>
            </a:r>
            <a:r>
              <a:rPr lang="en-US" b="1" dirty="0" smtClean="0">
                <a:solidFill>
                  <a:srgbClr val="C00000"/>
                </a:solidFill>
              </a:rPr>
              <a:t>Introduction</a:t>
            </a:r>
            <a:r>
              <a:rPr lang="ar-SA" b="1" dirty="0" smtClean="0">
                <a:solidFill>
                  <a:srgbClr val="C00000"/>
                </a:solidFill>
              </a:rPr>
              <a:t>:</a:t>
            </a:r>
          </a:p>
          <a:p>
            <a:pPr>
              <a:lnSpc>
                <a:spcPct val="150000"/>
              </a:lnSpc>
            </a:pPr>
            <a:r>
              <a:rPr lang="ar-SA" b="1" dirty="0" smtClean="0"/>
              <a:t>غالبا ما يكون الطلب على المنتج في هذه المرحلة متواضع وبالتالي فإن كميات الإنتاج تكون قليلة مما يؤدي إلى ارتفاع تكلفة الوحدة الواحدة وبالتالي انخفاض الأرباح. قد تبقى الأرباح سالبة في هذه المرحلة وقد تنتقل إلى الموجب لكنها ستكون أرباح قليلة وذلك بسبب تكاليف مرحلة تخطيط المنتج.</a:t>
            </a:r>
          </a:p>
          <a:p>
            <a:pPr>
              <a:lnSpc>
                <a:spcPct val="150000"/>
              </a:lnSpc>
            </a:pPr>
            <a:r>
              <a:rPr lang="ar-SA" b="1" dirty="0" smtClean="0">
                <a:solidFill>
                  <a:srgbClr val="C00000"/>
                </a:solidFill>
              </a:rPr>
              <a:t>3- مرحلة النمو </a:t>
            </a:r>
            <a:r>
              <a:rPr lang="en-US" b="1" dirty="0" smtClean="0">
                <a:solidFill>
                  <a:srgbClr val="C00000"/>
                </a:solidFill>
              </a:rPr>
              <a:t>Growth</a:t>
            </a:r>
            <a:r>
              <a:rPr lang="ar-SA" b="1" dirty="0" smtClean="0">
                <a:solidFill>
                  <a:srgbClr val="C00000"/>
                </a:solidFill>
              </a:rPr>
              <a:t>:</a:t>
            </a:r>
          </a:p>
          <a:p>
            <a:pPr>
              <a:lnSpc>
                <a:spcPct val="150000"/>
              </a:lnSpc>
            </a:pPr>
            <a:r>
              <a:rPr lang="ar-SA" b="1" dirty="0" smtClean="0"/>
              <a:t>يزداد قبول المستهلكين للمنتج وبالتالي يزاد الطلب على المنتج بشكل سريع وعلية فان الأرباح ترتفع بشكل ملحوظ.  </a:t>
            </a:r>
            <a:endParaRPr lang="ar-SA"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28600"/>
            <a:ext cx="8715436" cy="990600"/>
          </a:xfrm>
        </p:spPr>
        <p:txBody>
          <a:bodyPr>
            <a:normAutofit/>
          </a:bodyPr>
          <a:lstStyle/>
          <a:p>
            <a:r>
              <a:rPr lang="ar-SA" sz="3800" dirty="0" smtClean="0"/>
              <a:t>دورة حياة المنتج وعلاقتها بعملية تطوير المنتج الجديد</a:t>
            </a:r>
            <a:endParaRPr lang="ar-SA" sz="3800" dirty="0"/>
          </a:p>
        </p:txBody>
      </p:sp>
      <p:sp>
        <p:nvSpPr>
          <p:cNvPr id="5" name="مربع نص 4"/>
          <p:cNvSpPr txBox="1"/>
          <p:nvPr/>
        </p:nvSpPr>
        <p:spPr>
          <a:xfrm>
            <a:off x="285720" y="1714488"/>
            <a:ext cx="8501122" cy="4662815"/>
          </a:xfrm>
          <a:prstGeom prst="rect">
            <a:avLst/>
          </a:prstGeom>
          <a:noFill/>
        </p:spPr>
        <p:txBody>
          <a:bodyPr wrap="square" rtlCol="1">
            <a:spAutoFit/>
          </a:bodyPr>
          <a:lstStyle/>
          <a:p>
            <a:pPr>
              <a:lnSpc>
                <a:spcPct val="150000"/>
              </a:lnSpc>
            </a:pPr>
            <a:r>
              <a:rPr lang="ar-SA" b="1" dirty="0" smtClean="0">
                <a:solidFill>
                  <a:srgbClr val="C00000"/>
                </a:solidFill>
              </a:rPr>
              <a:t>4- مرحلة النضج  </a:t>
            </a:r>
            <a:r>
              <a:rPr lang="en-US" b="1" dirty="0" smtClean="0">
                <a:solidFill>
                  <a:srgbClr val="C00000"/>
                </a:solidFill>
              </a:rPr>
              <a:t>Maturity</a:t>
            </a:r>
            <a:r>
              <a:rPr lang="ar-SA" b="1" dirty="0" smtClean="0">
                <a:solidFill>
                  <a:srgbClr val="C00000"/>
                </a:solidFill>
              </a:rPr>
              <a:t>:</a:t>
            </a:r>
          </a:p>
          <a:p>
            <a:pPr>
              <a:lnSpc>
                <a:spcPct val="150000"/>
              </a:lnSpc>
            </a:pPr>
            <a:r>
              <a:rPr lang="ar-SA" b="1" dirty="0" smtClean="0"/>
              <a:t>يستقر الطلب على المنتج إلى أن تشتد المنافسة على المنتج وقد ينخفض الطلب في نهاية هذه المرحلة. الملاحظ هنا </a:t>
            </a:r>
            <a:r>
              <a:rPr lang="ar-SA" b="1" dirty="0" err="1" smtClean="0"/>
              <a:t>ان</a:t>
            </a:r>
            <a:r>
              <a:rPr lang="ar-SA" b="1" dirty="0" smtClean="0"/>
              <a:t> تكلفة الوحدة الواحدة تستمر في الانخفاض مع توالي المراحل في دوره حياة المنتج.</a:t>
            </a:r>
          </a:p>
          <a:p>
            <a:pPr>
              <a:lnSpc>
                <a:spcPct val="150000"/>
              </a:lnSpc>
            </a:pPr>
            <a:endParaRPr lang="ar-SA" b="1" dirty="0" smtClean="0"/>
          </a:p>
          <a:p>
            <a:pPr>
              <a:lnSpc>
                <a:spcPct val="150000"/>
              </a:lnSpc>
            </a:pPr>
            <a:r>
              <a:rPr lang="ar-SA" b="1" dirty="0" smtClean="0">
                <a:solidFill>
                  <a:srgbClr val="C00000"/>
                </a:solidFill>
              </a:rPr>
              <a:t>5- مرحلة التدهور والانسحاب </a:t>
            </a:r>
            <a:r>
              <a:rPr lang="en-US" b="1" dirty="0" smtClean="0">
                <a:solidFill>
                  <a:srgbClr val="C00000"/>
                </a:solidFill>
              </a:rPr>
              <a:t>Decline and Withdrawal </a:t>
            </a:r>
            <a:r>
              <a:rPr lang="ar-SA" b="1" dirty="0" smtClean="0">
                <a:solidFill>
                  <a:srgbClr val="C00000"/>
                </a:solidFill>
              </a:rPr>
              <a:t>:</a:t>
            </a:r>
          </a:p>
          <a:p>
            <a:pPr>
              <a:lnSpc>
                <a:spcPct val="150000"/>
              </a:lnSpc>
            </a:pPr>
            <a:r>
              <a:rPr lang="ar-SA" b="1" dirty="0" smtClean="0"/>
              <a:t>ينخفض الطلب على المنتج بشكل ملحوظ بسبب تقادم المنتج </a:t>
            </a:r>
            <a:r>
              <a:rPr lang="ar-SA" b="1" dirty="0" err="1" smtClean="0"/>
              <a:t>و</a:t>
            </a:r>
            <a:r>
              <a:rPr lang="ar-SA" b="1" dirty="0" smtClean="0"/>
              <a:t> ظهور منتجات بديلة جديدة ذات جوده أعلى وقد تكون اقل سعرا بسبب التقدم التكنولوجي. هذا الانخفاض قد يصل إلى مستوى يكون الاستمرار في إنتاج المنتج غير مجدي اقتصاديا للمنظمة وبالتالي تقرر المنظمة التوقف عن إنتاج المنتج.</a:t>
            </a:r>
          </a:p>
          <a:p>
            <a:pPr>
              <a:lnSpc>
                <a:spcPct val="150000"/>
              </a:lnSpc>
            </a:pPr>
            <a:endParaRPr lang="ar-SA" b="1" dirty="0" smtClean="0"/>
          </a:p>
          <a:p>
            <a:pPr>
              <a:lnSpc>
                <a:spcPct val="150000"/>
              </a:lnSpc>
            </a:pPr>
            <a:r>
              <a:rPr lang="ar-SA" b="1" dirty="0" smtClean="0"/>
              <a:t>طول الفترة الزمنية لمراحل دورة حياة المنتج تختلف من منتج لآخر وبالتالي فإن معرفة المرحلة التي وصل إليها المنتج (على الرغم من صعوبة ذلك) تساعد المنظمة بالتنبؤ الجيد للطلب.</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4647</TotalTime>
  <Words>2396</Words>
  <Application>Microsoft Office PowerPoint</Application>
  <PresentationFormat>On-screen Show (4:3)</PresentationFormat>
  <Paragraphs>249</Paragraphs>
  <Slides>27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ألوان متوسطة</vt:lpstr>
      <vt:lpstr>Equation</vt:lpstr>
      <vt:lpstr>تخطيط وتطوير المنتج/الخدمة</vt:lpstr>
      <vt:lpstr>أهداف التعلم</vt:lpstr>
      <vt:lpstr>تخطيط وتطوير المنتج الجديد</vt:lpstr>
      <vt:lpstr>تخطيط وتطوير المنتج الجديد</vt:lpstr>
      <vt:lpstr>استراتيجيات تقديم منتج جديد</vt:lpstr>
      <vt:lpstr>استراتيجيات تطوير منتج جديد</vt:lpstr>
      <vt:lpstr>مدى المنتجات المعروضة</vt:lpstr>
      <vt:lpstr>دورة حياة المنتج وعلاقتها بعملية تطوير المنتج الجديد</vt:lpstr>
      <vt:lpstr>دورة حياة المنتج وعلاقتها بعملية تطوير المنتج الجديد</vt:lpstr>
      <vt:lpstr>دورة حياة المنتج وعلاقتها بعملية تطوير المنتج الجديد</vt:lpstr>
      <vt:lpstr>إدارة دورة حياة المنتج</vt:lpstr>
      <vt:lpstr>إدارة دورة حياة المنتج</vt:lpstr>
      <vt:lpstr>إدارة دورة حياة المنتج</vt:lpstr>
      <vt:lpstr>إدارة دورة حياة المنتج</vt:lpstr>
      <vt:lpstr>إدارة دورة حياة المنتج</vt:lpstr>
      <vt:lpstr>قياس فاعلية وجودة تصميم المنتج الجديد</vt:lpstr>
      <vt:lpstr>قياس فاعلية وجودة تصميم المنتج الجديد</vt:lpstr>
      <vt:lpstr>قياس فاعلية وجودة تصميم المنتج الجديد</vt:lpstr>
      <vt:lpstr>مراحل تطوير المنتج الجديد</vt:lpstr>
      <vt:lpstr>توثيق المنتج الجديد*</vt:lpstr>
      <vt:lpstr>أدوات تصميم وتطوير المنتج الجديد*</vt:lpstr>
      <vt:lpstr>أدوات تصميم وتطوير المنتج الجديد*</vt:lpstr>
      <vt:lpstr>أدوات تصميم وتطوير المنتج الجديد*</vt:lpstr>
      <vt:lpstr>أدوات اتخاذ القرار في اختيار المنتج الجديد</vt:lpstr>
      <vt:lpstr>أدوات اتخاذ القرار في اختيار المنتج الجديد</vt:lpstr>
      <vt:lpstr>تحليل مستوى التعادل</vt:lpstr>
      <vt:lpstr>أدوات اتخاذ القرار في اختيار المنتج الجديد</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User</cp:lastModifiedBy>
  <cp:revision>312</cp:revision>
  <dcterms:created xsi:type="dcterms:W3CDTF">2013-09-17T19:13:54Z</dcterms:created>
  <dcterms:modified xsi:type="dcterms:W3CDTF">2015-11-16T11:11:52Z</dcterms:modified>
</cp:coreProperties>
</file>