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72" r:id="rId4"/>
    <p:sldId id="258" r:id="rId5"/>
    <p:sldId id="259" r:id="rId6"/>
    <p:sldId id="260" r:id="rId7"/>
    <p:sldId id="261" r:id="rId8"/>
    <p:sldId id="262" r:id="rId9"/>
    <p:sldId id="263" r:id="rId10"/>
    <p:sldId id="264" r:id="rId11"/>
    <p:sldId id="265" r:id="rId12"/>
    <p:sldId id="273" r:id="rId13"/>
    <p:sldId id="266" r:id="rId14"/>
    <p:sldId id="267" r:id="rId15"/>
    <p:sldId id="268" r:id="rId16"/>
    <p:sldId id="269" r:id="rId17"/>
    <p:sldId id="270" r:id="rId18"/>
    <p:sldId id="271"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0" d="100"/>
          <a:sy n="80" d="100"/>
        </p:scale>
        <p:origin x="-1022" y="-8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9" name="مستطيل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وان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ar-SA" smtClean="0"/>
              <a:t>انقر لتحرير نمط العنوان الرئيسي</a:t>
            </a:r>
            <a:endParaRPr kumimoji="0" lang="en-US"/>
          </a:p>
        </p:txBody>
      </p:sp>
      <p:sp>
        <p:nvSpPr>
          <p:cNvPr id="3" name="عنوان فرعي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ar-SA" smtClean="0"/>
              <a:t>انقر لتحرير نمط العنوان الثانوي الرئيسي</a:t>
            </a:r>
            <a:endParaRPr kumimoji="0" lang="en-US"/>
          </a:p>
        </p:txBody>
      </p:sp>
      <p:sp>
        <p:nvSpPr>
          <p:cNvPr id="4" name="عنصر نائب للتاريخ 3"/>
          <p:cNvSpPr>
            <a:spLocks noGrp="1"/>
          </p:cNvSpPr>
          <p:nvPr>
            <p:ph type="dt" sz="half" idx="10"/>
          </p:nvPr>
        </p:nvSpPr>
        <p:spPr/>
        <p:txBody>
          <a:bodyPr/>
          <a:lstStyle/>
          <a:p>
            <a:fld id="{DC93D8B5-896F-46CB-95CF-E61875D1FF29}" type="datetimeFigureOut">
              <a:rPr lang="ar-SA" smtClean="0"/>
              <a:t>13/05/1436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45E9708-6957-419C-8F20-F5E6A2BC21DE}" type="slidenum">
              <a:rPr lang="ar-SA" smtClean="0"/>
              <a:t>‹#›</a:t>
            </a:fld>
            <a:endParaRPr lang="ar-SA"/>
          </a:p>
        </p:txBody>
      </p:sp>
      <p:sp>
        <p:nvSpPr>
          <p:cNvPr id="10" name="مستطيل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C93D8B5-896F-46CB-95CF-E61875D1FF29}" type="datetimeFigureOut">
              <a:rPr lang="ar-SA" smtClean="0"/>
              <a:t>13/05/1436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45E9708-6957-419C-8F20-F5E6A2BC21DE}"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9" name="مستطيل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مستطيل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وان عمودي 1"/>
          <p:cNvSpPr>
            <a:spLocks noGrp="1"/>
          </p:cNvSpPr>
          <p:nvPr>
            <p:ph type="title" orient="vert"/>
          </p:nvPr>
        </p:nvSpPr>
        <p:spPr>
          <a:xfrm>
            <a:off x="6781800" y="274640"/>
            <a:ext cx="19050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04800"/>
            <a:ext cx="60198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C93D8B5-896F-46CB-95CF-E61875D1FF29}" type="datetimeFigureOut">
              <a:rPr lang="ar-SA" smtClean="0"/>
              <a:t>13/05/1436</a:t>
            </a:fld>
            <a:endParaRPr lang="ar-SA"/>
          </a:p>
        </p:txBody>
      </p:sp>
      <p:sp>
        <p:nvSpPr>
          <p:cNvPr id="5" name="عنصر نائب للتذييل 4"/>
          <p:cNvSpPr>
            <a:spLocks noGrp="1"/>
          </p:cNvSpPr>
          <p:nvPr>
            <p:ph type="ftr" sz="quarter" idx="11"/>
          </p:nvPr>
        </p:nvSpPr>
        <p:spPr>
          <a:xfrm>
            <a:off x="2640597" y="6377459"/>
            <a:ext cx="3836404" cy="365125"/>
          </a:xfrm>
        </p:spPr>
        <p:txBody>
          <a:bodyPr/>
          <a:lstStyle/>
          <a:p>
            <a:endParaRPr lang="ar-SA"/>
          </a:p>
        </p:txBody>
      </p:sp>
      <p:sp>
        <p:nvSpPr>
          <p:cNvPr id="6" name="عنصر نائب لرقم الشريحة 5"/>
          <p:cNvSpPr>
            <a:spLocks noGrp="1"/>
          </p:cNvSpPr>
          <p:nvPr>
            <p:ph type="sldNum" sz="quarter" idx="12"/>
          </p:nvPr>
        </p:nvSpPr>
        <p:spPr/>
        <p:txBody>
          <a:bodyPr/>
          <a:lstStyle/>
          <a:p>
            <a:fld id="{E45E9708-6957-419C-8F20-F5E6A2BC21DE}"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55448"/>
            <a:ext cx="8229600" cy="1252728"/>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C93D8B5-896F-46CB-95CF-E61875D1FF29}" type="datetimeFigureOut">
              <a:rPr lang="ar-SA" smtClean="0"/>
              <a:t>13/05/1436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45E9708-6957-419C-8F20-F5E6A2BC21DE}"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9" name="مستطيل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مستطيل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وان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C93D8B5-896F-46CB-95CF-E61875D1FF29}" type="datetimeFigureOut">
              <a:rPr lang="ar-SA" smtClean="0"/>
              <a:t>13/05/1436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45E9708-6957-419C-8F20-F5E6A2BC21DE}"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DC93D8B5-896F-46CB-95CF-E61875D1FF29}" type="datetimeFigureOut">
              <a:rPr lang="ar-SA" smtClean="0"/>
              <a:t>13/05/1436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45E9708-6957-419C-8F20-F5E6A2BC21DE}"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نص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ar-SA" smtClean="0"/>
              <a:t>انقر لتحرير أنماط النص الرئيسي</a:t>
            </a:r>
          </a:p>
        </p:txBody>
      </p:sp>
      <p:sp>
        <p:nvSpPr>
          <p:cNvPr id="6" name="عنصر نائب للمحتوى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DC93D8B5-896F-46CB-95CF-E61875D1FF29}" type="datetimeFigureOut">
              <a:rPr lang="ar-SA" smtClean="0"/>
              <a:t>13/05/1436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E45E9708-6957-419C-8F20-F5E6A2BC21DE}"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DC93D8B5-896F-46CB-95CF-E61875D1FF29}" type="datetimeFigureOut">
              <a:rPr lang="ar-SA" smtClean="0"/>
              <a:t>13/05/1436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E45E9708-6957-419C-8F20-F5E6A2BC21DE}"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C93D8B5-896F-46CB-95CF-E61875D1FF29}" type="datetimeFigureOut">
              <a:rPr lang="ar-SA" smtClean="0"/>
              <a:t>13/05/1436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E45E9708-6957-419C-8F20-F5E6A2BC21DE}"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نص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C93D8B5-896F-46CB-95CF-E61875D1FF29}" type="datetimeFigureOut">
              <a:rPr lang="ar-SA" smtClean="0"/>
              <a:t>13/05/1436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45E9708-6957-419C-8F20-F5E6A2BC21DE}" type="slidenum">
              <a:rPr lang="ar-SA" smtClean="0"/>
              <a:t>‹#›</a:t>
            </a:fld>
            <a:endParaRPr lang="ar-SA"/>
          </a:p>
        </p:txBody>
      </p:sp>
      <p:sp>
        <p:nvSpPr>
          <p:cNvPr id="12" name="مستطيل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مستطيل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164592" y="1170432"/>
            <a:ext cx="2523744" cy="201168"/>
          </a:xfrm>
        </p:spPr>
        <p:txBody>
          <a:bodyPr/>
          <a:lstStyle/>
          <a:p>
            <a:fld id="{DC93D8B5-896F-46CB-95CF-E61875D1FF29}" type="datetimeFigureOut">
              <a:rPr lang="ar-SA" smtClean="0"/>
              <a:t>13/05/1436</a:t>
            </a:fld>
            <a:endParaRPr lang="ar-SA"/>
          </a:p>
        </p:txBody>
      </p:sp>
      <p:sp>
        <p:nvSpPr>
          <p:cNvPr id="11" name="مستطيل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مستطيل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عنصر نائب للتذييل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ar-SA"/>
          </a:p>
        </p:txBody>
      </p:sp>
      <p:sp>
        <p:nvSpPr>
          <p:cNvPr id="7" name="عنصر نائب لرقم الشريحة 6"/>
          <p:cNvSpPr>
            <a:spLocks noGrp="1"/>
          </p:cNvSpPr>
          <p:nvPr>
            <p:ph type="sldNum" sz="quarter" idx="12"/>
          </p:nvPr>
        </p:nvSpPr>
        <p:spPr>
          <a:xfrm>
            <a:off x="8339328" y="1170432"/>
            <a:ext cx="733864" cy="201168"/>
          </a:xfrm>
        </p:spPr>
        <p:txBody>
          <a:bodyPr/>
          <a:lstStyle/>
          <a:p>
            <a:fld id="{E45E9708-6957-419C-8F20-F5E6A2BC21DE}"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مستطيل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مستطيل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صر نائب للعنوان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4" name="عنصر نائب للتاريخ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C93D8B5-896F-46CB-95CF-E61875D1FF29}" type="datetimeFigureOut">
              <a:rPr lang="ar-SA" smtClean="0"/>
              <a:t>13/05/1436</a:t>
            </a:fld>
            <a:endParaRPr lang="ar-SA"/>
          </a:p>
        </p:txBody>
      </p:sp>
      <p:sp>
        <p:nvSpPr>
          <p:cNvPr id="5" name="عنصر نائب للتذييل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ar-SA"/>
          </a:p>
        </p:txBody>
      </p:sp>
      <p:sp>
        <p:nvSpPr>
          <p:cNvPr id="6" name="عنصر نائب لرقم الشريحة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E45E9708-6957-419C-8F20-F5E6A2BC21DE}"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r" rtl="1"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r" rtl="1"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r" rtl="1"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r" rtl="1"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r" rtl="1"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r" rtl="1"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r" rtl="1"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r" rtl="1"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r" rtl="1"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62000" y="457200"/>
            <a:ext cx="7772400" cy="1470025"/>
          </a:xfrm>
        </p:spPr>
        <p:txBody>
          <a:bodyPr/>
          <a:lstStyle/>
          <a:p>
            <a:pPr algn="ctr"/>
            <a:r>
              <a:rPr lang="ar-SA" dirty="0" smtClean="0"/>
              <a:t>الفصل الرابع</a:t>
            </a:r>
            <a:endParaRPr lang="ar-SA" dirty="0"/>
          </a:p>
        </p:txBody>
      </p:sp>
      <p:sp>
        <p:nvSpPr>
          <p:cNvPr id="3" name="عنوان فرعي 2"/>
          <p:cNvSpPr>
            <a:spLocks noGrp="1"/>
          </p:cNvSpPr>
          <p:nvPr>
            <p:ph type="subTitle" idx="1"/>
          </p:nvPr>
        </p:nvSpPr>
        <p:spPr>
          <a:xfrm>
            <a:off x="457200" y="1752600"/>
            <a:ext cx="7848600" cy="1371600"/>
          </a:xfrm>
        </p:spPr>
        <p:txBody>
          <a:bodyPr/>
          <a:lstStyle/>
          <a:p>
            <a:pPr algn="ctr"/>
            <a:r>
              <a:rPr lang="ar-SA" dirty="0" smtClean="0"/>
              <a:t>العوامل المساهمة في صعوبات القراءة</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20000"/>
          </a:bodyPr>
          <a:lstStyle/>
          <a:p>
            <a:pPr algn="ctr">
              <a:buNone/>
            </a:pPr>
            <a:r>
              <a:rPr lang="ar-SA" dirty="0" smtClean="0">
                <a:solidFill>
                  <a:srgbClr val="FF0000"/>
                </a:solidFill>
              </a:rPr>
              <a:t>6-عوامل جسمية أخرى </a:t>
            </a:r>
          </a:p>
          <a:p>
            <a:pPr algn="ctr">
              <a:buNone/>
            </a:pPr>
            <a:endParaRPr lang="ar-SA" dirty="0" smtClean="0"/>
          </a:p>
          <a:p>
            <a:pPr algn="ctr">
              <a:buNone/>
            </a:pPr>
            <a:r>
              <a:rPr lang="ar-SA" dirty="0" smtClean="0"/>
              <a:t>إن اضطراب الغدد الصماء يسهم في صعوبات القراءة.</a:t>
            </a:r>
          </a:p>
          <a:p>
            <a:pPr algn="ctr">
              <a:buNone/>
            </a:pPr>
            <a:endParaRPr lang="ar-SA" dirty="0" smtClean="0"/>
          </a:p>
          <a:p>
            <a:pPr algn="ctr">
              <a:buNone/>
            </a:pPr>
            <a:r>
              <a:rPr lang="ar-SA" dirty="0" smtClean="0"/>
              <a:t>رأت روبنسون ومجموعتها من الباحثين أن اضطراب الغدد الصماء يعتبر عاملاً مهماً لدى 40.9%من حالات العجز القرائي في عينة دراستها.</a:t>
            </a:r>
          </a:p>
          <a:p>
            <a:pPr algn="ctr">
              <a:buNone/>
            </a:pPr>
            <a:endParaRPr lang="ar-SA" dirty="0" smtClean="0"/>
          </a:p>
          <a:p>
            <a:pPr algn="ctr">
              <a:buNone/>
            </a:pPr>
            <a:r>
              <a:rPr lang="ar-SA" dirty="0" smtClean="0"/>
              <a:t>إن اضطراب الغدد الصماء لا يعيق تقدم التعلم فقط ولكنه يدخل أيضاً في التقدم في مجالات أخرى مثل علاج البصر والتكيف الاجتماعي والنمو الجسمي.</a:t>
            </a:r>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dirty="0" smtClean="0"/>
              <a:t/>
            </a:r>
            <a:br>
              <a:rPr lang="ar-SA" dirty="0" smtClean="0"/>
            </a:br>
            <a:r>
              <a:rPr lang="ar-SA" dirty="0" smtClean="0"/>
              <a:t>ثانياً: </a:t>
            </a:r>
            <a:r>
              <a:rPr lang="ar-SA" dirty="0" smtClean="0"/>
              <a:t>العوامل النفسية</a:t>
            </a:r>
            <a:br>
              <a:rPr lang="ar-SA" dirty="0" smtClean="0"/>
            </a:br>
            <a:endParaRPr lang="ar-SA" dirty="0"/>
          </a:p>
        </p:txBody>
      </p:sp>
      <p:sp>
        <p:nvSpPr>
          <p:cNvPr id="3" name="عنصر نائب للمحتوى 2"/>
          <p:cNvSpPr>
            <a:spLocks noGrp="1"/>
          </p:cNvSpPr>
          <p:nvPr>
            <p:ph idx="1"/>
          </p:nvPr>
        </p:nvSpPr>
        <p:spPr>
          <a:xfrm>
            <a:off x="457200" y="1447800"/>
            <a:ext cx="8229600" cy="5105400"/>
          </a:xfrm>
        </p:spPr>
        <p:txBody>
          <a:bodyPr>
            <a:normAutofit fontScale="40000" lnSpcReduction="20000"/>
          </a:bodyPr>
          <a:lstStyle/>
          <a:p>
            <a:pPr algn="ctr">
              <a:buNone/>
            </a:pPr>
            <a:r>
              <a:rPr lang="ar-SA" sz="4500" dirty="0" smtClean="0"/>
              <a:t>اجريت العديد من الدراسات للتعرف على علاقة عدد من العوامل النفسية بصعوبة القراءة.</a:t>
            </a:r>
          </a:p>
          <a:p>
            <a:pPr algn="ctr">
              <a:buNone/>
            </a:pPr>
            <a:endParaRPr lang="ar-SA" sz="4500" dirty="0" smtClean="0"/>
          </a:p>
          <a:p>
            <a:pPr algn="ctr">
              <a:buNone/>
            </a:pPr>
            <a:r>
              <a:rPr lang="ar-SA" sz="4500" dirty="0" smtClean="0"/>
              <a:t>أغلب العوامل النفسية التي تم دراستها</a:t>
            </a:r>
          </a:p>
          <a:p>
            <a:pPr algn="ctr">
              <a:buNone/>
            </a:pPr>
            <a:endParaRPr lang="ar-SA" sz="4500" dirty="0" smtClean="0"/>
          </a:p>
          <a:p>
            <a:pPr algn="ctr">
              <a:buNone/>
            </a:pPr>
            <a:r>
              <a:rPr lang="ar-SA" sz="4500" dirty="0" smtClean="0">
                <a:solidFill>
                  <a:schemeClr val="accent4">
                    <a:lumMod val="75000"/>
                  </a:schemeClr>
                </a:solidFill>
              </a:rPr>
              <a:t>1-المشكلات الانفعالية</a:t>
            </a:r>
          </a:p>
          <a:p>
            <a:pPr algn="ctr">
              <a:buNone/>
            </a:pPr>
            <a:r>
              <a:rPr lang="ar-SA" sz="4500" dirty="0" smtClean="0"/>
              <a:t>الكثير من المتخصصين يرجحون بأن صعوبة القراءة تسبب المشكلات الانفعالية بدرجة أكثر من أن تسبب المشكلات الانفعالية صعوبة القراءة.</a:t>
            </a:r>
          </a:p>
          <a:p>
            <a:pPr algn="ctr">
              <a:buNone/>
            </a:pPr>
            <a:endParaRPr lang="ar-SA" sz="4500" dirty="0" smtClean="0"/>
          </a:p>
          <a:p>
            <a:pPr algn="ctr">
              <a:buNone/>
            </a:pPr>
            <a:r>
              <a:rPr lang="ar-SA" sz="4500" dirty="0" smtClean="0">
                <a:solidFill>
                  <a:schemeClr val="accent4">
                    <a:lumMod val="75000"/>
                  </a:schemeClr>
                </a:solidFill>
              </a:rPr>
              <a:t>2-الذكاء</a:t>
            </a:r>
          </a:p>
          <a:p>
            <a:pPr algn="ctr">
              <a:buNone/>
            </a:pPr>
            <a:r>
              <a:rPr lang="ar-SA" sz="4500" dirty="0" smtClean="0"/>
              <a:t>العلاقة بين الذكاء والقراءة منخفضة إلى متوسطة في المستوى الأول من حياة الطفل، ولكنها تزداد كلما كبر الطفل وحين تصبح طبيعة القراءة أكثر تركيزاً على الفهم والتفسير فإن الذكاء يصبح عاملاً قوياً في مجال القراءة.</a:t>
            </a:r>
          </a:p>
          <a:p>
            <a:pPr algn="ctr">
              <a:buNone/>
            </a:pPr>
            <a:endParaRPr lang="ar-SA" sz="4500" dirty="0" smtClean="0"/>
          </a:p>
          <a:p>
            <a:pPr algn="ctr">
              <a:buNone/>
            </a:pPr>
            <a:r>
              <a:rPr lang="ar-SA" sz="4500" dirty="0" smtClean="0"/>
              <a:t>إن نتائج اختبارات الذكاء ليست مصدر تنبؤ عالي للنجاح المبكر في القراءة.</a:t>
            </a:r>
          </a:p>
          <a:p>
            <a:pPr algn="ctr">
              <a:buNone/>
            </a:pPr>
            <a:endParaRPr lang="ar-SA" sz="4500" dirty="0" smtClean="0"/>
          </a:p>
          <a:p>
            <a:pPr algn="ctr">
              <a:buNone/>
            </a:pPr>
            <a:r>
              <a:rPr lang="ar-SA" sz="4500" dirty="0" smtClean="0"/>
              <a:t>الأطفال ذوي نسبة الذكاء المنخفضة معرضون لمواجهة مشكلات في تعلم القراءة لذا من المفيد أن نطبق اختبارات الذكاء بشكل فردي كجزء من إجراء تشخيصي عادي مع التلاميذ ذوي صعوبات القراءة.</a:t>
            </a:r>
          </a:p>
          <a:p>
            <a:pPr algn="ctr">
              <a:buNone/>
            </a:pPr>
            <a:endParaRPr lang="ar-SA" sz="4500" dirty="0" smtClean="0"/>
          </a:p>
          <a:p>
            <a:pPr algn="ctr">
              <a:buNone/>
            </a:pPr>
            <a:r>
              <a:rPr lang="ar-SA" sz="4500" dirty="0" smtClean="0"/>
              <a:t>إن نسبة الذكاء يجب أن تؤخذ بالاعتبار من خلال ارتباطها بعوامل أخرى.</a:t>
            </a:r>
          </a:p>
          <a:p>
            <a:pPr algn="ctr">
              <a:buNone/>
            </a:pPr>
            <a:endParaRPr lang="ar-SA" sz="43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سؤال للمجموعة</a:t>
            </a:r>
            <a:endParaRPr lang="ar-SA" dirty="0"/>
          </a:p>
        </p:txBody>
      </p:sp>
      <p:sp>
        <p:nvSpPr>
          <p:cNvPr id="3" name="عنصر نائب للمحتوى 2"/>
          <p:cNvSpPr>
            <a:spLocks noGrp="1"/>
          </p:cNvSpPr>
          <p:nvPr>
            <p:ph idx="1"/>
          </p:nvPr>
        </p:nvSpPr>
        <p:spPr/>
        <p:txBody>
          <a:bodyPr/>
          <a:lstStyle/>
          <a:p>
            <a:pPr algn="ctr">
              <a:buNone/>
            </a:pPr>
            <a:r>
              <a:rPr lang="ar-SA" dirty="0" smtClean="0"/>
              <a:t>ما وجهة نظرك بهذه المقولة</a:t>
            </a:r>
          </a:p>
          <a:p>
            <a:pPr algn="ctr">
              <a:buNone/>
            </a:pPr>
            <a:endParaRPr lang="ar-SA" dirty="0" smtClean="0"/>
          </a:p>
          <a:p>
            <a:pPr algn="ctr">
              <a:buNone/>
            </a:pPr>
            <a:r>
              <a:rPr lang="ar-SA" dirty="0" smtClean="0"/>
              <a:t>”إذا كانت درجة تلميذ على اختبارات الذكاء عالية فهذا يعني أن مستواه بالقراءة سيكون عالياً </a:t>
            </a:r>
            <a:r>
              <a:rPr lang="ar-SA" dirty="0" err="1" smtClean="0"/>
              <a:t>والعكس؟“</a:t>
            </a:r>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lgn="ctr">
              <a:buNone/>
            </a:pPr>
            <a:r>
              <a:rPr lang="ar-SA" dirty="0" smtClean="0">
                <a:solidFill>
                  <a:schemeClr val="accent4">
                    <a:lumMod val="75000"/>
                  </a:schemeClr>
                </a:solidFill>
              </a:rPr>
              <a:t>3-مفهوم الذات</a:t>
            </a:r>
          </a:p>
          <a:p>
            <a:pPr algn="ctr">
              <a:buNone/>
            </a:pPr>
            <a:r>
              <a:rPr lang="ar-SA" dirty="0" smtClean="0"/>
              <a:t>أوضحت العديد من الدراسات وجود علاقة إيجابية دالة بين تحصيل القراءة ومفهوم الذات بغض النظر عن الجنس والمستوى الاجتماعي الاقتصادي والعرق.</a:t>
            </a:r>
          </a:p>
          <a:p>
            <a:pPr algn="ctr">
              <a:buNone/>
            </a:pPr>
            <a:endParaRPr lang="ar-SA" dirty="0" smtClean="0"/>
          </a:p>
          <a:p>
            <a:pPr algn="ctr">
              <a:buNone/>
            </a:pPr>
            <a:r>
              <a:rPr lang="ar-SA" dirty="0" smtClean="0"/>
              <a:t>ويجب التأكيد على أن هذه العوامل متداخلة بدرجة كبيرة ولذا من الصعب فصلها.</a:t>
            </a:r>
          </a:p>
          <a:p>
            <a:pPr>
              <a:buNone/>
            </a:pPr>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dirty="0" smtClean="0"/>
              <a:t/>
            </a:r>
            <a:br>
              <a:rPr lang="ar-SA" dirty="0" smtClean="0"/>
            </a:br>
            <a:r>
              <a:rPr lang="ar-SA" dirty="0" smtClean="0"/>
              <a:t>ثالثاً:</a:t>
            </a:r>
            <a:r>
              <a:rPr lang="ar-SA" dirty="0" smtClean="0"/>
              <a:t>العوامل الاجتماعية الاقتصادية</a:t>
            </a:r>
            <a:br>
              <a:rPr lang="ar-SA" dirty="0" smtClean="0"/>
            </a:br>
            <a:endParaRPr lang="ar-SA" dirty="0"/>
          </a:p>
        </p:txBody>
      </p:sp>
      <p:sp>
        <p:nvSpPr>
          <p:cNvPr id="3" name="عنصر نائب للمحتوى 2"/>
          <p:cNvSpPr>
            <a:spLocks noGrp="1"/>
          </p:cNvSpPr>
          <p:nvPr>
            <p:ph idx="1"/>
          </p:nvPr>
        </p:nvSpPr>
        <p:spPr/>
        <p:txBody>
          <a:bodyPr>
            <a:normAutofit fontScale="85000" lnSpcReduction="10000"/>
          </a:bodyPr>
          <a:lstStyle/>
          <a:p>
            <a:pPr algn="ctr">
              <a:buNone/>
            </a:pPr>
            <a:r>
              <a:rPr lang="ar-SA" dirty="0" smtClean="0"/>
              <a:t>اضطراب الأسر وضعف العلاقات بين افرادها تعتبر أسباباً مساهمة في نسبة 54.5%من حالات التلاميذ ذوي صعوبات القراءة.</a:t>
            </a:r>
          </a:p>
          <a:p>
            <a:pPr algn="ctr">
              <a:buNone/>
            </a:pPr>
            <a:endParaRPr lang="en-US" dirty="0" smtClean="0"/>
          </a:p>
          <a:p>
            <a:pPr algn="ctr">
              <a:buNone/>
            </a:pPr>
            <a:r>
              <a:rPr lang="ar-SA" dirty="0" smtClean="0"/>
              <a:t>عادة ما تكون العوامل الاجتماعية والاقتصادية مترابطة معاً.</a:t>
            </a:r>
          </a:p>
          <a:p>
            <a:pPr algn="ctr">
              <a:buNone/>
            </a:pPr>
            <a:endParaRPr lang="ar-SA" dirty="0" smtClean="0"/>
          </a:p>
          <a:p>
            <a:pPr algn="ctr">
              <a:buNone/>
            </a:pPr>
            <a:r>
              <a:rPr lang="ar-SA" dirty="0" smtClean="0"/>
              <a:t>العوامل التي غالباً ما تدرس تتمثل في وجود الأب في المنزل أو عدم وجوده الخلفية العرقية وعلاقاتها الاجتماعية والمستوى الاقتصادي واللهجة ووجود الكتب أو التشجيع على القراءة في المنزل والعلاقات بين الإخوة والعلاقة بين الوالدين والأبناء.</a:t>
            </a:r>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dirty="0" smtClean="0"/>
              <a:t>رابعاً: </a:t>
            </a:r>
            <a:r>
              <a:rPr lang="ar-SA" dirty="0" smtClean="0"/>
              <a:t>العوامل اللغوية</a:t>
            </a:r>
            <a:endParaRPr lang="ar-SA" dirty="0"/>
          </a:p>
        </p:txBody>
      </p:sp>
      <p:sp>
        <p:nvSpPr>
          <p:cNvPr id="3" name="عنصر نائب للمحتوى 2"/>
          <p:cNvSpPr>
            <a:spLocks noGrp="1"/>
          </p:cNvSpPr>
          <p:nvPr>
            <p:ph idx="1"/>
          </p:nvPr>
        </p:nvSpPr>
        <p:spPr/>
        <p:txBody>
          <a:bodyPr>
            <a:normAutofit fontScale="70000" lnSpcReduction="20000"/>
          </a:bodyPr>
          <a:lstStyle/>
          <a:p>
            <a:pPr algn="ctr">
              <a:buNone/>
            </a:pPr>
            <a:r>
              <a:rPr lang="ar-SA" dirty="0" smtClean="0"/>
              <a:t>يعتبر عدم كفاية تطور اللغة عاملاً مساهماً في فشل القراءة.</a:t>
            </a:r>
          </a:p>
          <a:p>
            <a:pPr algn="ctr">
              <a:buNone/>
            </a:pPr>
            <a:endParaRPr lang="ar-SA" dirty="0" smtClean="0"/>
          </a:p>
          <a:p>
            <a:pPr algn="ctr">
              <a:buNone/>
            </a:pPr>
            <a:endParaRPr lang="ar-SA" dirty="0" smtClean="0"/>
          </a:p>
          <a:p>
            <a:pPr algn="ctr">
              <a:buNone/>
            </a:pPr>
            <a:r>
              <a:rPr lang="ar-SA" dirty="0" smtClean="0"/>
              <a:t>يرى </a:t>
            </a:r>
            <a:r>
              <a:rPr lang="ar-SA" dirty="0" err="1" smtClean="0"/>
              <a:t>هاريس</a:t>
            </a:r>
            <a:r>
              <a:rPr lang="ar-SA" dirty="0" smtClean="0"/>
              <a:t> </a:t>
            </a:r>
            <a:r>
              <a:rPr lang="ar-SA" dirty="0" err="1" smtClean="0"/>
              <a:t>وسايبي</a:t>
            </a:r>
            <a:r>
              <a:rPr lang="ar-SA" dirty="0" smtClean="0"/>
              <a:t> </a:t>
            </a:r>
            <a:r>
              <a:rPr lang="ar-SA" dirty="0" err="1" smtClean="0"/>
              <a:t>1980م</a:t>
            </a:r>
            <a:r>
              <a:rPr lang="ar-SA" dirty="0" smtClean="0"/>
              <a:t> أن أكثر عناصر اللغة أهمية هي</a:t>
            </a:r>
          </a:p>
          <a:p>
            <a:pPr algn="ctr">
              <a:buNone/>
            </a:pPr>
            <a:endParaRPr lang="ar-SA" dirty="0" smtClean="0"/>
          </a:p>
          <a:p>
            <a:pPr algn="ctr">
              <a:buNone/>
            </a:pPr>
            <a:endParaRPr lang="ar-SA" dirty="0" smtClean="0"/>
          </a:p>
          <a:p>
            <a:pPr algn="ctr">
              <a:buNone/>
            </a:pPr>
            <a:r>
              <a:rPr lang="ar-SA" dirty="0" smtClean="0"/>
              <a:t>1- المفردات التي يمتلكها الطفل</a:t>
            </a:r>
          </a:p>
          <a:p>
            <a:pPr algn="ctr">
              <a:buNone/>
            </a:pPr>
            <a:endParaRPr lang="ar-SA" dirty="0" smtClean="0"/>
          </a:p>
          <a:p>
            <a:pPr algn="ctr">
              <a:buNone/>
            </a:pPr>
            <a:endParaRPr lang="ar-SA" dirty="0" smtClean="0"/>
          </a:p>
          <a:p>
            <a:pPr algn="ctr">
              <a:buNone/>
            </a:pPr>
            <a:r>
              <a:rPr lang="ar-SA" dirty="0" smtClean="0"/>
              <a:t>2-فهم الطفل لبنية الجملة</a:t>
            </a:r>
          </a:p>
          <a:p>
            <a:pPr algn="ctr">
              <a:buNone/>
            </a:pPr>
            <a:endParaRPr lang="ar-SA" dirty="0" smtClean="0"/>
          </a:p>
          <a:p>
            <a:pPr algn="ctr">
              <a:buNone/>
            </a:pPr>
            <a:endParaRPr lang="ar-SA" dirty="0" smtClean="0"/>
          </a:p>
          <a:p>
            <a:pPr algn="ctr">
              <a:buNone/>
            </a:pPr>
            <a:r>
              <a:rPr lang="ar-SA" dirty="0" smtClean="0"/>
              <a:t>3-وضوح النطق</a:t>
            </a:r>
          </a:p>
          <a:p>
            <a:pPr algn="ctr">
              <a:buNone/>
            </a:pPr>
            <a:endParaRPr lang="ar-SA" dirty="0" smtClean="0"/>
          </a:p>
          <a:p>
            <a:pPr algn="ctr">
              <a:buNone/>
            </a:pPr>
            <a:endParaRPr lang="ar-SA" dirty="0" smtClean="0"/>
          </a:p>
          <a:p>
            <a:pPr algn="ctr">
              <a:buNone/>
            </a:pPr>
            <a:r>
              <a:rPr lang="ar-SA" dirty="0" smtClean="0"/>
              <a:t>4-الفهم المبني على الاستماع</a:t>
            </a:r>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dirty="0" smtClean="0"/>
              <a:t/>
            </a:r>
            <a:br>
              <a:rPr lang="ar-SA" dirty="0" smtClean="0"/>
            </a:br>
            <a:r>
              <a:rPr lang="ar-SA" dirty="0" smtClean="0"/>
              <a:t>خامساً: </a:t>
            </a:r>
            <a:r>
              <a:rPr lang="ar-SA" dirty="0" smtClean="0"/>
              <a:t>العوامل التربوية</a:t>
            </a:r>
            <a:br>
              <a:rPr lang="ar-SA" dirty="0" smtClean="0"/>
            </a:br>
            <a:endParaRPr lang="ar-SA" dirty="0"/>
          </a:p>
        </p:txBody>
      </p:sp>
      <p:sp>
        <p:nvSpPr>
          <p:cNvPr id="3" name="عنصر نائب للمحتوى 2"/>
          <p:cNvSpPr>
            <a:spLocks noGrp="1"/>
          </p:cNvSpPr>
          <p:nvPr>
            <p:ph idx="1"/>
          </p:nvPr>
        </p:nvSpPr>
        <p:spPr/>
        <p:txBody>
          <a:bodyPr>
            <a:normAutofit fontScale="62500" lnSpcReduction="20000"/>
          </a:bodyPr>
          <a:lstStyle/>
          <a:p>
            <a:pPr algn="ctr">
              <a:buNone/>
            </a:pPr>
            <a:r>
              <a:rPr lang="ar-SA" dirty="0" smtClean="0"/>
              <a:t>من العوامل المدرسية التي تؤثر في فشل القراءة</a:t>
            </a:r>
          </a:p>
          <a:p>
            <a:pPr algn="ctr">
              <a:buNone/>
            </a:pPr>
            <a:endParaRPr lang="ar-SA" dirty="0" smtClean="0"/>
          </a:p>
          <a:p>
            <a:pPr algn="ctr">
              <a:buNone/>
            </a:pPr>
            <a:r>
              <a:rPr lang="ar-SA" dirty="0" smtClean="0"/>
              <a:t>1-شخصيات المعلمين</a:t>
            </a:r>
          </a:p>
          <a:p>
            <a:pPr algn="ctr">
              <a:buNone/>
            </a:pPr>
            <a:endParaRPr lang="ar-SA" dirty="0" smtClean="0"/>
          </a:p>
          <a:p>
            <a:pPr algn="ctr">
              <a:buNone/>
            </a:pPr>
            <a:r>
              <a:rPr lang="ar-SA" dirty="0" smtClean="0"/>
              <a:t>2-طرق تدريس القراءة</a:t>
            </a:r>
          </a:p>
          <a:p>
            <a:pPr algn="ctr">
              <a:buNone/>
            </a:pPr>
            <a:endParaRPr lang="ar-SA" dirty="0" smtClean="0"/>
          </a:p>
          <a:p>
            <a:pPr algn="ctr">
              <a:buNone/>
            </a:pPr>
            <a:r>
              <a:rPr lang="ar-SA" dirty="0" smtClean="0"/>
              <a:t>3-سياسة المدرسة في التشجيع</a:t>
            </a:r>
          </a:p>
          <a:p>
            <a:pPr algn="ctr">
              <a:buNone/>
            </a:pPr>
            <a:endParaRPr lang="ar-SA" dirty="0" smtClean="0"/>
          </a:p>
          <a:p>
            <a:pPr algn="ctr">
              <a:buNone/>
            </a:pPr>
            <a:r>
              <a:rPr lang="ar-SA" dirty="0" smtClean="0"/>
              <a:t>4-المواد التعليمية المتوفرة</a:t>
            </a:r>
          </a:p>
          <a:p>
            <a:pPr algn="ctr">
              <a:buNone/>
            </a:pPr>
            <a:endParaRPr lang="ar-SA" dirty="0" smtClean="0"/>
          </a:p>
          <a:p>
            <a:pPr algn="ctr">
              <a:buNone/>
            </a:pPr>
            <a:r>
              <a:rPr lang="ar-SA" dirty="0" smtClean="0"/>
              <a:t>5-حجم الفصل الدراسي</a:t>
            </a:r>
          </a:p>
          <a:p>
            <a:pPr algn="ctr">
              <a:buNone/>
            </a:pPr>
            <a:endParaRPr lang="ar-SA" dirty="0" smtClean="0"/>
          </a:p>
          <a:p>
            <a:pPr algn="ctr">
              <a:buNone/>
            </a:pPr>
            <a:r>
              <a:rPr lang="ar-SA" dirty="0" smtClean="0"/>
              <a:t>المدرسة مسئولة عن </a:t>
            </a:r>
            <a:r>
              <a:rPr lang="ar-SA" dirty="0" err="1" smtClean="0"/>
              <a:t>مانسبته</a:t>
            </a:r>
            <a:r>
              <a:rPr lang="ar-SA" dirty="0" smtClean="0"/>
              <a:t> 8.1%من حالات الفشل في القراءة.</a:t>
            </a:r>
          </a:p>
          <a:p>
            <a:pPr algn="ctr">
              <a:buNone/>
            </a:pPr>
            <a:endParaRPr lang="ar-SA" dirty="0" smtClean="0"/>
          </a:p>
          <a:p>
            <a:pPr algn="ctr">
              <a:buNone/>
            </a:pPr>
            <a:r>
              <a:rPr lang="ar-SA" dirty="0" smtClean="0"/>
              <a:t>90%من حالات الفشل في القراءة يقع على ضعف التدريس.</a:t>
            </a:r>
          </a:p>
          <a:p>
            <a:pPr algn="ctr">
              <a:buNone/>
            </a:pPr>
            <a:endParaRPr lang="ar-SA" dirty="0" smtClean="0"/>
          </a:p>
          <a:p>
            <a:pPr algn="ctr">
              <a:buNone/>
            </a:pPr>
            <a:r>
              <a:rPr lang="ar-SA" dirty="0" smtClean="0"/>
              <a:t>العوامل التربوية يجب عدم إهمالها في اجراءات التشخيص.</a:t>
            </a:r>
          </a:p>
          <a:p>
            <a:pPr algn="ctr">
              <a:buNone/>
            </a:pPr>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dirty="0" smtClean="0"/>
              <a:t/>
            </a:r>
            <a:br>
              <a:rPr lang="ar-SA" dirty="0" smtClean="0"/>
            </a:br>
            <a:r>
              <a:rPr lang="ar-SA" dirty="0" smtClean="0"/>
              <a:t>سلوك المعلم وأثره في أداء التلاميذ القرائي </a:t>
            </a:r>
            <a:br>
              <a:rPr lang="ar-SA" dirty="0" smtClean="0"/>
            </a:br>
            <a:endParaRPr lang="ar-SA" dirty="0"/>
          </a:p>
        </p:txBody>
      </p:sp>
      <p:sp>
        <p:nvSpPr>
          <p:cNvPr id="3" name="عنصر نائب للمحتوى 2"/>
          <p:cNvSpPr>
            <a:spLocks noGrp="1"/>
          </p:cNvSpPr>
          <p:nvPr>
            <p:ph idx="1"/>
          </p:nvPr>
        </p:nvSpPr>
        <p:spPr/>
        <p:txBody>
          <a:bodyPr/>
          <a:lstStyle/>
          <a:p>
            <a:pPr algn="ctr">
              <a:buNone/>
            </a:pPr>
            <a:r>
              <a:rPr lang="ar-SA" dirty="0" smtClean="0"/>
              <a:t>سؤال للمجموعة</a:t>
            </a:r>
          </a:p>
          <a:p>
            <a:pPr algn="ctr">
              <a:buNone/>
            </a:pPr>
            <a:endParaRPr lang="ar-SA" dirty="0"/>
          </a:p>
          <a:p>
            <a:pPr algn="ctr">
              <a:buNone/>
            </a:pPr>
            <a:r>
              <a:rPr lang="ar-SA" dirty="0" smtClean="0"/>
              <a:t>توصلت دراسة </a:t>
            </a:r>
            <a:r>
              <a:rPr lang="ar-SA" dirty="0" err="1" smtClean="0"/>
              <a:t>بويل1979م</a:t>
            </a:r>
            <a:r>
              <a:rPr lang="ar-SA" dirty="0" smtClean="0"/>
              <a:t> والتي استمرت ست سنوات حول تقييم المعلمين الجدد إلى مجموعة من النتائج المهمة حول هذا الموضوع </a:t>
            </a:r>
            <a:r>
              <a:rPr lang="ar-SA" dirty="0" err="1" smtClean="0"/>
              <a:t>أذكريها؟</a:t>
            </a:r>
            <a:endParaRPr lang="ar-SA" dirty="0" smtClean="0"/>
          </a:p>
          <a:p>
            <a:pPr>
              <a:buNone/>
            </a:pPr>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lgn="ctr">
              <a:buNone/>
            </a:pPr>
            <a:endParaRPr lang="ar-SA" dirty="0" smtClean="0"/>
          </a:p>
          <a:p>
            <a:pPr algn="ctr">
              <a:buNone/>
            </a:pPr>
            <a:endParaRPr lang="ar-SA" dirty="0"/>
          </a:p>
          <a:p>
            <a:pPr algn="ctr">
              <a:buNone/>
            </a:pPr>
            <a:endParaRPr lang="ar-SA" dirty="0" smtClean="0"/>
          </a:p>
          <a:p>
            <a:pPr algn="ctr">
              <a:buNone/>
            </a:pPr>
            <a:r>
              <a:rPr lang="ar-SA" dirty="0" smtClean="0"/>
              <a:t>انتهت المحاضرة</a:t>
            </a: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مقدمة</a:t>
            </a:r>
            <a:endParaRPr lang="ar-SA" dirty="0"/>
          </a:p>
        </p:txBody>
      </p:sp>
      <p:sp>
        <p:nvSpPr>
          <p:cNvPr id="3" name="عنصر نائب للمحتوى 2"/>
          <p:cNvSpPr>
            <a:spLocks noGrp="1"/>
          </p:cNvSpPr>
          <p:nvPr>
            <p:ph idx="1"/>
          </p:nvPr>
        </p:nvSpPr>
        <p:spPr/>
        <p:txBody>
          <a:bodyPr>
            <a:normAutofit fontScale="70000" lnSpcReduction="20000"/>
          </a:bodyPr>
          <a:lstStyle/>
          <a:p>
            <a:pPr algn="ctr">
              <a:buNone/>
            </a:pPr>
            <a:r>
              <a:rPr lang="ar-SA" dirty="0" smtClean="0"/>
              <a:t>عملية التشخيص لن تكون ذات فائدة ما لم تتبع ببرنامج علاجي يعتمد على نتائج التشخيص وبالمثل فإن البرنامج العلاجي الذي لا ينبني على نتائج تشخيص متكامل فمن المرجح أنه سيفشل وحيث أن الطفل ينمو ويتغير باستمرار فمن الضرورة أن يكون التشخيص والعلاج عملية مستمرة.</a:t>
            </a:r>
          </a:p>
          <a:p>
            <a:pPr algn="ctr">
              <a:buNone/>
            </a:pPr>
            <a:endParaRPr lang="ar-SA" dirty="0" smtClean="0"/>
          </a:p>
          <a:p>
            <a:pPr algn="ctr">
              <a:buNone/>
            </a:pPr>
            <a:r>
              <a:rPr lang="ar-SA" dirty="0" smtClean="0"/>
              <a:t>تعتبر الدراسة التي قامت </a:t>
            </a:r>
            <a:r>
              <a:rPr lang="ar-SA" dirty="0" err="1" smtClean="0"/>
              <a:t>بها</a:t>
            </a:r>
            <a:r>
              <a:rPr lang="ar-SA" dirty="0" smtClean="0"/>
              <a:t> </a:t>
            </a:r>
            <a:r>
              <a:rPr lang="ar-SA" dirty="0" err="1" smtClean="0"/>
              <a:t>هيلن</a:t>
            </a:r>
            <a:r>
              <a:rPr lang="ar-SA" dirty="0" smtClean="0"/>
              <a:t> روبنسون والتي وصفتها في كتابها“لماذا يفشل الطلاب في القراءة“ الأكثر شهرة وانتشاراً في هذا المجال حيث أسهمت كثيراً في معرفة أسباب فشل الطلاب في القراءة مقارنة بالدراسات الأخرى.</a:t>
            </a:r>
          </a:p>
          <a:p>
            <a:pPr algn="ctr">
              <a:buNone/>
            </a:pPr>
            <a:endParaRPr lang="ar-SA" dirty="0" smtClean="0"/>
          </a:p>
          <a:p>
            <a:pPr algn="ctr">
              <a:buNone/>
            </a:pPr>
            <a:r>
              <a:rPr lang="ar-SA" dirty="0" smtClean="0"/>
              <a:t>إن صعوبات القراءة غالباً ما تكون نتيجة عوامل متعددة وليس عاملاً و احداً.</a:t>
            </a:r>
          </a:p>
          <a:p>
            <a:pPr algn="ctr">
              <a:buNone/>
            </a:pPr>
            <a:endParaRPr lang="ar-SA" dirty="0" smtClean="0"/>
          </a:p>
          <a:p>
            <a:pPr algn="ctr">
              <a:buNone/>
            </a:pPr>
            <a:r>
              <a:rPr lang="ar-SA" dirty="0" smtClean="0"/>
              <a:t>احتلت الصعوبات البصرية والمشكلات الاجتماعية أعلى نسبة في العوامل التي تعتبر مهمة في الصعوبة القرائية.</a:t>
            </a: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سؤال للمجموعة</a:t>
            </a:r>
            <a:endParaRPr lang="ar-SA" dirty="0"/>
          </a:p>
        </p:txBody>
      </p:sp>
      <p:sp>
        <p:nvSpPr>
          <p:cNvPr id="3" name="عنصر نائب للمحتوى 2"/>
          <p:cNvSpPr>
            <a:spLocks noGrp="1"/>
          </p:cNvSpPr>
          <p:nvPr>
            <p:ph idx="1"/>
          </p:nvPr>
        </p:nvSpPr>
        <p:spPr/>
        <p:txBody>
          <a:bodyPr/>
          <a:lstStyle/>
          <a:p>
            <a:pPr>
              <a:buNone/>
            </a:pPr>
            <a:endParaRPr lang="ar-SA" dirty="0" smtClean="0"/>
          </a:p>
          <a:p>
            <a:pPr>
              <a:buNone/>
            </a:pPr>
            <a:endParaRPr lang="ar-SA" dirty="0" smtClean="0"/>
          </a:p>
          <a:p>
            <a:pPr algn="ctr">
              <a:buNone/>
            </a:pPr>
            <a:r>
              <a:rPr lang="ar-SA" dirty="0" smtClean="0"/>
              <a:t>برأيك</a:t>
            </a:r>
          </a:p>
          <a:p>
            <a:pPr algn="ctr">
              <a:buNone/>
            </a:pPr>
            <a:r>
              <a:rPr lang="ar-SA" dirty="0" smtClean="0"/>
              <a:t> ما هي العوامل المساهمة والمؤدية لصعوبات القراءة عند </a:t>
            </a:r>
            <a:r>
              <a:rPr lang="ar-SA" dirty="0" err="1" smtClean="0"/>
              <a:t>التلاميذ؟</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dirty="0" smtClean="0"/>
              <a:t/>
            </a:r>
            <a:br>
              <a:rPr lang="ar-SA" dirty="0" smtClean="0"/>
            </a:br>
            <a:r>
              <a:rPr lang="ar-SA" dirty="0" smtClean="0"/>
              <a:t>العوامل المسببة لفشل الطلاب في القراءة</a:t>
            </a:r>
            <a:br>
              <a:rPr lang="ar-SA" dirty="0" smtClean="0"/>
            </a:br>
            <a:endParaRPr lang="ar-SA" dirty="0"/>
          </a:p>
        </p:txBody>
      </p:sp>
      <p:sp>
        <p:nvSpPr>
          <p:cNvPr id="3" name="عنصر نائب للمحتوى 2"/>
          <p:cNvSpPr>
            <a:spLocks noGrp="1"/>
          </p:cNvSpPr>
          <p:nvPr>
            <p:ph idx="1"/>
          </p:nvPr>
        </p:nvSpPr>
        <p:spPr/>
        <p:txBody>
          <a:bodyPr>
            <a:normAutofit/>
          </a:bodyPr>
          <a:lstStyle/>
          <a:p>
            <a:pPr algn="ctr">
              <a:buNone/>
            </a:pPr>
            <a:r>
              <a:rPr lang="ar-SA" dirty="0" smtClean="0"/>
              <a:t>1-العوامل الجسمية</a:t>
            </a:r>
          </a:p>
          <a:p>
            <a:pPr algn="ctr">
              <a:buNone/>
            </a:pPr>
            <a:endParaRPr lang="ar-SA" dirty="0" smtClean="0"/>
          </a:p>
          <a:p>
            <a:pPr algn="ctr">
              <a:buNone/>
            </a:pPr>
            <a:r>
              <a:rPr lang="ar-SA" dirty="0" smtClean="0"/>
              <a:t>2-العوامل النفسية</a:t>
            </a:r>
          </a:p>
          <a:p>
            <a:pPr algn="ctr">
              <a:buNone/>
            </a:pPr>
            <a:endParaRPr lang="ar-SA" dirty="0" smtClean="0"/>
          </a:p>
          <a:p>
            <a:pPr algn="ctr">
              <a:buNone/>
            </a:pPr>
            <a:r>
              <a:rPr lang="ar-SA" dirty="0" smtClean="0"/>
              <a:t>3-العوامل الاجتماعية الاقتصادية</a:t>
            </a:r>
          </a:p>
          <a:p>
            <a:pPr algn="ctr">
              <a:buNone/>
            </a:pPr>
            <a:endParaRPr lang="ar-SA" dirty="0" smtClean="0"/>
          </a:p>
          <a:p>
            <a:pPr algn="ctr">
              <a:buNone/>
            </a:pPr>
            <a:r>
              <a:rPr lang="ar-SA" dirty="0" smtClean="0"/>
              <a:t>4-العوامل اللغوية</a:t>
            </a:r>
          </a:p>
          <a:p>
            <a:pPr algn="ctr">
              <a:buNone/>
            </a:pPr>
            <a:endParaRPr lang="ar-SA" dirty="0" smtClean="0"/>
          </a:p>
          <a:p>
            <a:pPr algn="ctr">
              <a:buNone/>
            </a:pPr>
            <a:r>
              <a:rPr lang="ar-SA" dirty="0"/>
              <a:t>5</a:t>
            </a:r>
            <a:r>
              <a:rPr lang="ar-SA" dirty="0" smtClean="0"/>
              <a:t>-العوامل التربوية</a:t>
            </a:r>
          </a:p>
          <a:p>
            <a:pPr>
              <a:buNone/>
            </a:pP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dirty="0" smtClean="0"/>
              <a:t/>
            </a:r>
            <a:br>
              <a:rPr lang="ar-SA" dirty="0" smtClean="0"/>
            </a:br>
            <a:r>
              <a:rPr lang="ar-SA" dirty="0" err="1" smtClean="0"/>
              <a:t>أولاً </a:t>
            </a:r>
            <a:r>
              <a:rPr lang="ar-SA" dirty="0" smtClean="0"/>
              <a:t>:</a:t>
            </a:r>
            <a:r>
              <a:rPr lang="ar-SA" dirty="0" smtClean="0"/>
              <a:t>العوامل الجسمية</a:t>
            </a:r>
            <a:br>
              <a:rPr lang="ar-SA" dirty="0" smtClean="0"/>
            </a:br>
            <a:endParaRPr lang="ar-SA" dirty="0"/>
          </a:p>
        </p:txBody>
      </p:sp>
      <p:sp>
        <p:nvSpPr>
          <p:cNvPr id="3" name="عنصر نائب للمحتوى 2"/>
          <p:cNvSpPr>
            <a:spLocks noGrp="1"/>
          </p:cNvSpPr>
          <p:nvPr>
            <p:ph idx="1"/>
          </p:nvPr>
        </p:nvSpPr>
        <p:spPr/>
        <p:txBody>
          <a:bodyPr/>
          <a:lstStyle/>
          <a:p>
            <a:pPr algn="ctr">
              <a:buNone/>
            </a:pPr>
            <a:r>
              <a:rPr lang="ar-SA" dirty="0" smtClean="0">
                <a:solidFill>
                  <a:srgbClr val="FF0000"/>
                </a:solidFill>
              </a:rPr>
              <a:t>1-الصعوبة البصرية</a:t>
            </a:r>
          </a:p>
          <a:p>
            <a:pPr algn="ctr">
              <a:buNone/>
            </a:pPr>
            <a:r>
              <a:rPr lang="ar-SA" dirty="0" smtClean="0"/>
              <a:t>إن الصعوبات البصرية كانت سبباً في صعوبة القراءة لدى </a:t>
            </a:r>
            <a:r>
              <a:rPr lang="ar-SA" dirty="0" err="1" smtClean="0"/>
              <a:t>مانسبته</a:t>
            </a:r>
            <a:r>
              <a:rPr lang="ar-SA" dirty="0" smtClean="0"/>
              <a:t> 50% فقط من الحالات.</a:t>
            </a:r>
          </a:p>
          <a:p>
            <a:pPr algn="ctr">
              <a:buNone/>
            </a:pPr>
            <a:r>
              <a:rPr lang="ar-SA" dirty="0" smtClean="0"/>
              <a:t>الصعوبات البصرية تشمل إما قصور في القدرة البصرية أو خلل في الإدراك البصري.</a:t>
            </a:r>
          </a:p>
          <a:p>
            <a:pPr algn="ctr">
              <a:buNone/>
            </a:pPr>
            <a:r>
              <a:rPr lang="ar-SA" dirty="0" smtClean="0"/>
              <a:t>تشكل الصعوبات البصرية نسبة 50% ومن النسبة 20% يعانون من </a:t>
            </a:r>
            <a:r>
              <a:rPr lang="ar-SA" dirty="0" smtClean="0"/>
              <a:t>قصور في القدرة البصرية </a:t>
            </a:r>
            <a:r>
              <a:rPr lang="ar-SA" dirty="0" err="1" smtClean="0"/>
              <a:t>و30</a:t>
            </a:r>
            <a:r>
              <a:rPr lang="ar-SA" dirty="0" smtClean="0"/>
              <a:t>% يعانون من خلل في الإدراك البصري.</a:t>
            </a:r>
            <a:endParaRPr lang="ar-SA" dirty="0" smtClean="0"/>
          </a:p>
          <a:p>
            <a:pPr>
              <a:buNone/>
            </a:pP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457200" y="1447800"/>
            <a:ext cx="8229600" cy="4953000"/>
          </a:xfrm>
        </p:spPr>
        <p:txBody>
          <a:bodyPr>
            <a:normAutofit fontScale="62500" lnSpcReduction="20000"/>
          </a:bodyPr>
          <a:lstStyle/>
          <a:p>
            <a:pPr algn="ctr">
              <a:buNone/>
            </a:pPr>
            <a:r>
              <a:rPr lang="ar-SA" dirty="0" smtClean="0">
                <a:solidFill>
                  <a:srgbClr val="FF0000"/>
                </a:solidFill>
              </a:rPr>
              <a:t>2- الصعوبات السمعية</a:t>
            </a:r>
            <a:r>
              <a:rPr lang="ar-SA" dirty="0" smtClean="0"/>
              <a:t/>
            </a:r>
            <a:br>
              <a:rPr lang="ar-SA" dirty="0" smtClean="0"/>
            </a:br>
            <a:endParaRPr lang="ar-SA" dirty="0" smtClean="0"/>
          </a:p>
          <a:p>
            <a:pPr algn="ctr">
              <a:buNone/>
            </a:pPr>
            <a:r>
              <a:rPr lang="ar-SA" dirty="0" smtClean="0"/>
              <a:t>هناك فرق بين </a:t>
            </a:r>
            <a:r>
              <a:rPr lang="ar-SA" dirty="0" err="1" smtClean="0"/>
              <a:t>حدة</a:t>
            </a:r>
            <a:r>
              <a:rPr lang="ar-SA" dirty="0" smtClean="0"/>
              <a:t> السمع والتمييز السمعي.</a:t>
            </a:r>
          </a:p>
          <a:p>
            <a:pPr algn="ctr">
              <a:buNone/>
            </a:pPr>
            <a:endParaRPr lang="ar-SA" dirty="0" smtClean="0"/>
          </a:p>
          <a:p>
            <a:pPr algn="ctr">
              <a:buNone/>
            </a:pPr>
            <a:r>
              <a:rPr lang="ar-SA" dirty="0" err="1" smtClean="0"/>
              <a:t>حدة</a:t>
            </a:r>
            <a:r>
              <a:rPr lang="ar-SA" dirty="0" smtClean="0"/>
              <a:t> السمع ترجع إلى القدرة على سماع ترددات مختلفة من مستويات متنوعة من الشدة والارتفاع تقاس </a:t>
            </a:r>
            <a:r>
              <a:rPr lang="ar-SA" dirty="0" err="1" smtClean="0"/>
              <a:t>بالديسبل.</a:t>
            </a:r>
            <a:endParaRPr lang="ar-SA" dirty="0" smtClean="0"/>
          </a:p>
          <a:p>
            <a:pPr algn="ctr">
              <a:buNone/>
            </a:pPr>
            <a:endParaRPr lang="ar-SA" dirty="0" smtClean="0"/>
          </a:p>
          <a:p>
            <a:pPr algn="ctr">
              <a:buNone/>
            </a:pPr>
            <a:r>
              <a:rPr lang="ar-SA" dirty="0" err="1" smtClean="0"/>
              <a:t>ذطرت</a:t>
            </a:r>
            <a:r>
              <a:rPr lang="ar-SA" dirty="0" smtClean="0"/>
              <a:t> روبنسون بأن عدم كفاية </a:t>
            </a:r>
            <a:r>
              <a:rPr lang="ar-SA" dirty="0" err="1" smtClean="0"/>
              <a:t>حدة</a:t>
            </a:r>
            <a:r>
              <a:rPr lang="ar-SA" dirty="0" smtClean="0"/>
              <a:t> السمع أحد العوامل التي تعتبر مسئولة عما نسبته 9% من صعوبة القراءة لدى الحالات التي تناولتها في دراستها.</a:t>
            </a:r>
          </a:p>
          <a:p>
            <a:pPr algn="ctr">
              <a:buNone/>
            </a:pPr>
            <a:endParaRPr lang="ar-SA" dirty="0" smtClean="0"/>
          </a:p>
          <a:p>
            <a:pPr algn="ctr">
              <a:buNone/>
            </a:pPr>
            <a:r>
              <a:rPr lang="ar-SA" dirty="0" smtClean="0"/>
              <a:t>التمييز السمعي يرجع إلى القدرة على سماع الفروق بين الاصوات المتقاربة والمختلفة.</a:t>
            </a:r>
          </a:p>
          <a:p>
            <a:pPr algn="ctr">
              <a:buNone/>
            </a:pPr>
            <a:endParaRPr lang="ar-SA" dirty="0"/>
          </a:p>
          <a:p>
            <a:pPr algn="ctr">
              <a:buNone/>
            </a:pPr>
            <a:r>
              <a:rPr lang="ar-SA" dirty="0" smtClean="0"/>
              <a:t>مهارات التمييز السمعي لدى الاطفال تتحسن بشكل ملفت للنظر عبر انتقالهم ف الصفوف الدراسية.</a:t>
            </a:r>
          </a:p>
          <a:p>
            <a:pPr algn="ctr">
              <a:buNone/>
            </a:pPr>
            <a:endParaRPr lang="ar-SA" dirty="0" smtClean="0"/>
          </a:p>
          <a:p>
            <a:pPr algn="ctr">
              <a:buNone/>
            </a:pPr>
            <a:r>
              <a:rPr lang="ar-SA" dirty="0" smtClean="0"/>
              <a:t>وفي دراسة طولية أجراها </a:t>
            </a:r>
            <a:r>
              <a:rPr lang="ar-SA" dirty="0" err="1" smtClean="0"/>
              <a:t>بيرثا</a:t>
            </a:r>
            <a:r>
              <a:rPr lang="ar-SA" dirty="0" smtClean="0"/>
              <a:t> </a:t>
            </a:r>
            <a:r>
              <a:rPr lang="ar-SA" dirty="0" err="1" smtClean="0"/>
              <a:t>ثومبسون</a:t>
            </a:r>
            <a:r>
              <a:rPr lang="ar-SA" dirty="0" smtClean="0"/>
              <a:t> للتمييز السمعي توصل إلى أن قدرة التمييز السمعي لدى التلاميذ عند دخولهم الصف الأول أقل دقة مما هي عليه في نهاية الصف الثاني.</a:t>
            </a: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lgn="ctr">
              <a:buNone/>
            </a:pPr>
            <a:r>
              <a:rPr lang="ar-SA" dirty="0" smtClean="0">
                <a:solidFill>
                  <a:srgbClr val="FF0000"/>
                </a:solidFill>
              </a:rPr>
              <a:t>3- الكلام</a:t>
            </a:r>
          </a:p>
          <a:p>
            <a:pPr algn="ctr">
              <a:buNone/>
            </a:pPr>
            <a:endParaRPr lang="ar-SA" dirty="0" smtClean="0"/>
          </a:p>
          <a:p>
            <a:pPr algn="ctr">
              <a:buNone/>
            </a:pPr>
            <a:r>
              <a:rPr lang="ar-SA" dirty="0" smtClean="0"/>
              <a:t>أشارت نتائج دراسة روبنسون بأن مشكلات الكلام تعتبر أسباباً محتملة في القراءة لدى ما نسبته 14% من الحالات</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457200" y="1447800"/>
            <a:ext cx="8229600" cy="5105400"/>
          </a:xfrm>
        </p:spPr>
        <p:txBody>
          <a:bodyPr>
            <a:normAutofit fontScale="77500" lnSpcReduction="20000"/>
          </a:bodyPr>
          <a:lstStyle/>
          <a:p>
            <a:pPr algn="ctr">
              <a:buNone/>
            </a:pPr>
            <a:r>
              <a:rPr lang="ar-SA" dirty="0" smtClean="0">
                <a:solidFill>
                  <a:srgbClr val="FF0000"/>
                </a:solidFill>
              </a:rPr>
              <a:t>4- السيطرة الجانبية، السيطرة المختلطة والاضطراب ألاتجاهي أو المكاني</a:t>
            </a:r>
          </a:p>
          <a:p>
            <a:pPr algn="ctr">
              <a:buNone/>
            </a:pPr>
            <a:endParaRPr lang="ar-SA" dirty="0" smtClean="0"/>
          </a:p>
          <a:p>
            <a:pPr algn="ctr">
              <a:buNone/>
            </a:pPr>
            <a:r>
              <a:rPr lang="ar-SA" dirty="0" smtClean="0"/>
              <a:t>السيطرة الجانبية ترجع </a:t>
            </a:r>
            <a:r>
              <a:rPr lang="ar-SA" dirty="0" smtClean="0"/>
              <a:t>إلى تفضيل استخدام أحد جانبي الجسم على الآخر(اليد، العين، القدم).في أداء المهمات الحركية.</a:t>
            </a:r>
          </a:p>
          <a:p>
            <a:pPr algn="ctr">
              <a:buNone/>
            </a:pPr>
            <a:endParaRPr lang="ar-SA" dirty="0" smtClean="0"/>
          </a:p>
          <a:p>
            <a:pPr algn="ctr">
              <a:buNone/>
            </a:pPr>
            <a:r>
              <a:rPr lang="ar-SA" dirty="0" smtClean="0"/>
              <a:t>أما السيطرة الخلافية فتوجد حين تكون اليد المسيطرة في جانب والعين المسيطرة في جانب آخر من الجسم.</a:t>
            </a:r>
          </a:p>
          <a:p>
            <a:pPr algn="ctr">
              <a:buNone/>
            </a:pPr>
            <a:endParaRPr lang="ar-SA" dirty="0" smtClean="0"/>
          </a:p>
          <a:p>
            <a:pPr algn="ctr">
              <a:buNone/>
            </a:pPr>
            <a:r>
              <a:rPr lang="ar-SA" dirty="0" smtClean="0"/>
              <a:t>السيطرة المختلطة حين لا يظهر الفرد أداءً ثابتاً أو متسقاً لأحد اليدين أو العينين أو القدمين.</a:t>
            </a:r>
          </a:p>
          <a:p>
            <a:pPr algn="ctr">
              <a:buNone/>
            </a:pPr>
            <a:endParaRPr lang="ar-SA" dirty="0" smtClean="0"/>
          </a:p>
          <a:p>
            <a:pPr algn="ctr">
              <a:buNone/>
            </a:pPr>
            <a:r>
              <a:rPr lang="ar-SA" dirty="0" smtClean="0"/>
              <a:t>أظهر الاطفال الذين يستخدمون يدهم اليمنى معرفة أكثر لليمين واليسار مما أظهره الاطفال الذين يستخدمون اليد اليسرى أو ممن لديهم سيطرة مختلطة.</a:t>
            </a: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7500" lnSpcReduction="20000"/>
          </a:bodyPr>
          <a:lstStyle/>
          <a:p>
            <a:pPr algn="ctr">
              <a:buNone/>
            </a:pPr>
            <a:r>
              <a:rPr lang="ar-SA" dirty="0" smtClean="0">
                <a:solidFill>
                  <a:srgbClr val="FF0000"/>
                </a:solidFill>
              </a:rPr>
              <a:t>5- المشكلات العصبية</a:t>
            </a:r>
          </a:p>
          <a:p>
            <a:pPr algn="ctr">
              <a:buNone/>
            </a:pPr>
            <a:endParaRPr lang="ar-SA" dirty="0" smtClean="0"/>
          </a:p>
          <a:p>
            <a:pPr algn="ctr">
              <a:buNone/>
            </a:pPr>
            <a:r>
              <a:rPr lang="ar-SA" dirty="0" smtClean="0"/>
              <a:t>المشكلات العصبية العامة تتضمن عدداً كبيراً من أشكال الخلل الوظيفي المرتبط بصعوبات القراءة.</a:t>
            </a:r>
          </a:p>
          <a:p>
            <a:pPr algn="ctr">
              <a:buNone/>
            </a:pPr>
            <a:endParaRPr lang="ar-SA" dirty="0" smtClean="0"/>
          </a:p>
          <a:p>
            <a:pPr algn="ctr">
              <a:buNone/>
            </a:pPr>
            <a:r>
              <a:rPr lang="ar-SA" dirty="0" smtClean="0"/>
              <a:t>هناك اعتقاد أن الخلل الوظيفي العصبي قد ينتج عن </a:t>
            </a:r>
          </a:p>
          <a:p>
            <a:pPr algn="ctr">
              <a:buNone/>
            </a:pPr>
            <a:r>
              <a:rPr lang="ar-SA" dirty="0" smtClean="0"/>
              <a:t>1- تغيرات جينية.</a:t>
            </a:r>
          </a:p>
          <a:p>
            <a:pPr algn="ctr">
              <a:buNone/>
            </a:pPr>
            <a:r>
              <a:rPr lang="ar-SA" dirty="0" smtClean="0"/>
              <a:t>2-إصابة الدماغ.</a:t>
            </a:r>
          </a:p>
          <a:p>
            <a:pPr algn="ctr">
              <a:buNone/>
            </a:pPr>
            <a:endParaRPr lang="ar-SA" dirty="0"/>
          </a:p>
          <a:p>
            <a:pPr algn="ctr">
              <a:buNone/>
            </a:pPr>
            <a:r>
              <a:rPr lang="ar-SA" dirty="0" smtClean="0"/>
              <a:t>أوضحت نتائج دراسة روبنسون أن الصعوبات العصبية اعتبرت عاملاً مهما لدى ما نسبته 22.7%من التلاميذ الذين يعانون من صعوبات في القراءة.</a:t>
            </a:r>
          </a:p>
          <a:p>
            <a:pPr algn="ctr">
              <a:buNone/>
            </a:pPr>
            <a:endParaRPr lang="ar-SA" dirty="0"/>
          </a:p>
          <a:p>
            <a:pPr algn="ctr">
              <a:buNone/>
            </a:pPr>
            <a:r>
              <a:rPr lang="ar-SA" dirty="0" smtClean="0"/>
              <a:t>إن الصعوبات العصبية لا تشخص إلا من قبل اخصائي الأعصاب.</a:t>
            </a:r>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حدة نمطية">
  <a:themeElements>
    <a:clrScheme name="وحدة نمطية">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وحدة نمطية">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وحدة نمطية">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367</TotalTime>
  <Words>819</Words>
  <Application>Microsoft Office PowerPoint</Application>
  <PresentationFormat>عرض على الشاشة (3:4)‏</PresentationFormat>
  <Paragraphs>145</Paragraphs>
  <Slides>18</Slides>
  <Notes>0</Notes>
  <HiddenSlides>0</HiddenSlides>
  <MMClips>0</MMClips>
  <ScaleCrop>false</ScaleCrop>
  <HeadingPairs>
    <vt:vector size="4" baseType="variant">
      <vt:variant>
        <vt:lpstr>سمة</vt:lpstr>
      </vt:variant>
      <vt:variant>
        <vt:i4>1</vt:i4>
      </vt:variant>
      <vt:variant>
        <vt:lpstr>عناوين الشرائح</vt:lpstr>
      </vt:variant>
      <vt:variant>
        <vt:i4>18</vt:i4>
      </vt:variant>
    </vt:vector>
  </HeadingPairs>
  <TitlesOfParts>
    <vt:vector size="19" baseType="lpstr">
      <vt:lpstr>وحدة نمطية</vt:lpstr>
      <vt:lpstr>الفصل الرابع</vt:lpstr>
      <vt:lpstr>مقدمة</vt:lpstr>
      <vt:lpstr>سؤال للمجموعة</vt:lpstr>
      <vt:lpstr> العوامل المسببة لفشل الطلاب في القراءة </vt:lpstr>
      <vt:lpstr> أولاً :العوامل الجسمية </vt:lpstr>
      <vt:lpstr>الشريحة 6</vt:lpstr>
      <vt:lpstr>الشريحة 7</vt:lpstr>
      <vt:lpstr>الشريحة 8</vt:lpstr>
      <vt:lpstr>الشريحة 9</vt:lpstr>
      <vt:lpstr>الشريحة 10</vt:lpstr>
      <vt:lpstr> ثانياً: العوامل النفسية </vt:lpstr>
      <vt:lpstr>سؤال للمجموعة</vt:lpstr>
      <vt:lpstr>الشريحة 13</vt:lpstr>
      <vt:lpstr> ثالثاً:العوامل الاجتماعية الاقتصادية </vt:lpstr>
      <vt:lpstr>رابعاً: العوامل اللغوية</vt:lpstr>
      <vt:lpstr> خامساً: العوامل التربوية </vt:lpstr>
      <vt:lpstr> سلوك المعلم وأثره في أداء التلاميذ القرائي  </vt:lpstr>
      <vt:lpstr>الشريحة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الرابع</dc:title>
  <dc:creator>user0</dc:creator>
  <cp:lastModifiedBy>user0</cp:lastModifiedBy>
  <cp:revision>17</cp:revision>
  <dcterms:created xsi:type="dcterms:W3CDTF">2015-03-03T10:58:11Z</dcterms:created>
  <dcterms:modified xsi:type="dcterms:W3CDTF">2015-03-03T17:05:21Z</dcterms:modified>
</cp:coreProperties>
</file>