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1"/>
  </p:notesMasterIdLst>
  <p:sldIdLst>
    <p:sldId id="256" r:id="rId2"/>
    <p:sldId id="257" r:id="rId3"/>
    <p:sldId id="275" r:id="rId4"/>
    <p:sldId id="259" r:id="rId5"/>
    <p:sldId id="260" r:id="rId6"/>
    <p:sldId id="261" r:id="rId7"/>
    <p:sldId id="262" r:id="rId8"/>
    <p:sldId id="263" r:id="rId9"/>
    <p:sldId id="266" r:id="rId10"/>
    <p:sldId id="264" r:id="rId11"/>
    <p:sldId id="265" r:id="rId12"/>
    <p:sldId id="268" r:id="rId13"/>
    <p:sldId id="269" r:id="rId14"/>
    <p:sldId id="270" r:id="rId15"/>
    <p:sldId id="271" r:id="rId16"/>
    <p:sldId id="272" r:id="rId17"/>
    <p:sldId id="273" r:id="rId18"/>
    <p:sldId id="274" r:id="rId19"/>
    <p:sldId id="276"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32701-8EBE-4A22-8683-AF09274C12CA}" type="datetimeFigureOut">
              <a:rPr lang="en-US" smtClean="0"/>
              <a:pPr/>
              <a:t>9/14/2018</a:t>
            </a:fld>
            <a:endParaRPr lang="en-US"/>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AAF62-CB01-48E1-B5B9-0F97B43E7309}" type="slidenum">
              <a:rPr lang="en-US" smtClean="0"/>
              <a:pPr/>
              <a:t>‹#›</a:t>
            </a:fld>
            <a:endParaRPr lang="en-US"/>
          </a:p>
        </p:txBody>
      </p:sp>
    </p:spTree>
    <p:extLst>
      <p:ext uri="{BB962C8B-B14F-4D97-AF65-F5344CB8AC3E}">
        <p14:creationId xmlns:p14="http://schemas.microsoft.com/office/powerpoint/2010/main" xmlns="" val="386322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B54AAF62-CB01-48E1-B5B9-0F97B43E7309}" type="slidenum">
              <a:rPr lang="en-US" smtClean="0"/>
              <a:pPr/>
              <a:t>1</a:t>
            </a:fld>
            <a:endParaRPr lang="en-US"/>
          </a:p>
        </p:txBody>
      </p:sp>
    </p:spTree>
    <p:extLst>
      <p:ext uri="{BB962C8B-B14F-4D97-AF65-F5344CB8AC3E}">
        <p14:creationId xmlns:p14="http://schemas.microsoft.com/office/powerpoint/2010/main" xmlns="" val="40093368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1">
                <a:solidFill>
                  <a:schemeClr val="accent2">
                    <a:lumMod val="7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F423956-CB4F-4338-9254-BF596CCA4A10}" type="uaqdatetime1">
              <a:rPr lang="ar-SA" smtClean="0"/>
              <a:pPr/>
              <a:t>23/12/38</a:t>
            </a:fld>
            <a:endParaRPr lang="ar-SA"/>
          </a:p>
        </p:txBody>
      </p:sp>
      <p:sp>
        <p:nvSpPr>
          <p:cNvPr id="5" name="Footer Placeholder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384724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FEF8D38-1C17-4C32-B7F9-4BDC557F6EFD}" type="uaqdatetime1">
              <a:rPr lang="ar-SA" smtClean="0"/>
              <a:pPr/>
              <a:t>23/12/38</a:t>
            </a:fld>
            <a:endParaRPr lang="ar-SA"/>
          </a:p>
        </p:txBody>
      </p:sp>
      <p:sp>
        <p:nvSpPr>
          <p:cNvPr id="5" name="Footer Placeholder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6" name="Slide Number Placeholder 5"/>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50126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3EF11B-ACF7-4973-A12E-2D2D64C5B7EA}" type="uaqdatetime1">
              <a:rPr lang="ar-SA" smtClean="0"/>
              <a:pPr/>
              <a:t>23/12/38</a:t>
            </a:fld>
            <a:endParaRPr lang="ar-SA"/>
          </a:p>
        </p:txBody>
      </p:sp>
      <p:sp>
        <p:nvSpPr>
          <p:cNvPr id="5" name="Footer Placeholder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6" name="Slide Number Placeholder 5"/>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78361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DF26CE8-B32C-465C-9125-DA79C0665A36}" type="uaqdatetime1">
              <a:rPr lang="ar-SA" smtClean="0"/>
              <a:pPr/>
              <a:t>23/12/38</a:t>
            </a:fld>
            <a:endParaRPr lang="ar-SA"/>
          </a:p>
        </p:txBody>
      </p:sp>
      <p:sp>
        <p:nvSpPr>
          <p:cNvPr id="5" name="Footer Placeholder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6" name="Slide Number Placeholder 5"/>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64110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6445251" y="6272785"/>
            <a:ext cx="1983232" cy="365125"/>
          </a:xfrm>
        </p:spPr>
        <p:txBody>
          <a:bodyPr/>
          <a:lstStyle/>
          <a:p>
            <a:fld id="{84E42C32-0621-459A-9C83-C036ADF4C7A2}" type="uaqdatetime1">
              <a:rPr lang="ar-SA" smtClean="0"/>
              <a:pPr/>
              <a:t>23/12/38</a:t>
            </a:fld>
            <a:endParaRPr lang="ar-SA"/>
          </a:p>
        </p:txBody>
      </p:sp>
      <p:sp>
        <p:nvSpPr>
          <p:cNvPr id="5" name="Footer Placeholder 4"/>
          <p:cNvSpPr>
            <a:spLocks noGrp="1"/>
          </p:cNvSpPr>
          <p:nvPr>
            <p:ph type="ftr" sz="quarter" idx="11"/>
          </p:nvPr>
        </p:nvSpPr>
        <p:spPr>
          <a:xfrm>
            <a:off x="1637031" y="6272785"/>
            <a:ext cx="4745736" cy="365125"/>
          </a:xfrm>
        </p:spPr>
        <p:txBody>
          <a:bodyPr/>
          <a:lstStyle/>
          <a:p>
            <a:r>
              <a:rPr lang="ar-SA" smtClean="0"/>
              <a:t>المرجع: كتاب الدكتور أحمد زكريا ركي العصيمي                                           دار المريخ للنشر</a:t>
            </a:r>
            <a:endParaRPr lang="ar-SA"/>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108179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BD8FAB5-6E1E-4075-8FBF-659C40D075EF}" type="uaqdatetime1">
              <a:rPr lang="ar-SA" smtClean="0"/>
              <a:pPr/>
              <a:t>23/12/38</a:t>
            </a:fld>
            <a:endParaRPr lang="ar-SA"/>
          </a:p>
        </p:txBody>
      </p:sp>
      <p:sp>
        <p:nvSpPr>
          <p:cNvPr id="6" name="Footer Placeholder 5"/>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7" name="Slide Number Placeholder 6"/>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400199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4F4DE2C-EB45-4C23-98D0-A09941FE8949}" type="uaqdatetime1">
              <a:rPr lang="ar-SA" smtClean="0"/>
              <a:pPr/>
              <a:t>23/12/38</a:t>
            </a:fld>
            <a:endParaRPr lang="ar-SA"/>
          </a:p>
        </p:txBody>
      </p:sp>
      <p:sp>
        <p:nvSpPr>
          <p:cNvPr id="8" name="Footer Placeholder 7"/>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9" name="Slide Number Placeholder 8"/>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253345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0FBCE2C-BF71-475F-A6D0-0EF029A90769}" type="uaqdatetime1">
              <a:rPr lang="ar-SA" smtClean="0"/>
              <a:pPr/>
              <a:t>23/12/38</a:t>
            </a:fld>
            <a:endParaRPr lang="ar-SA"/>
          </a:p>
        </p:txBody>
      </p:sp>
      <p:sp>
        <p:nvSpPr>
          <p:cNvPr id="4" name="Footer Placeholder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5" name="Slide Number Placeholder 4"/>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395204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DB253-52E2-4A1C-9B65-04CC4990FDEA}" type="uaqdatetime1">
              <a:rPr lang="ar-SA" smtClean="0"/>
              <a:pPr/>
              <a:t>23/12/38</a:t>
            </a:fld>
            <a:endParaRPr lang="ar-SA"/>
          </a:p>
        </p:txBody>
      </p:sp>
      <p:sp>
        <p:nvSpPr>
          <p:cNvPr id="3" name="Footer Placeholder 2"/>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
        <p:nvSpPr>
          <p:cNvPr id="4" name="Slide Number Placeholder 3"/>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135733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B4837A8-4CF0-4AEE-BECB-2D4295594F29}" type="uaqdatetime1">
              <a:rPr lang="ar-SA" smtClean="0"/>
              <a:pPr/>
              <a:t>23/12/38</a:t>
            </a:fld>
            <a:endParaRPr lang="ar-SA"/>
          </a:p>
        </p:txBody>
      </p:sp>
      <p:sp>
        <p:nvSpPr>
          <p:cNvPr id="6" name="Footer Placeholder 5"/>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250387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2">
                    <a:lumMod val="50000"/>
                  </a:schemeClr>
                </a:solidFill>
              </a:defRPr>
            </a:lvl1pPr>
          </a:lstStyle>
          <a:p>
            <a:fld id="{DB66128D-C06E-4612-91A9-271E322F8F46}" type="uaqdatetime1">
              <a:rPr lang="ar-SA" smtClean="0"/>
              <a:pPr/>
              <a:t>23/12/38</a:t>
            </a:fld>
            <a:endParaRPr lang="ar-SA"/>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281543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2">
                    <a:lumMod val="50000"/>
                  </a:schemeClr>
                </a:solidFill>
              </a:defRPr>
            </a:lvl1pPr>
          </a:lstStyle>
          <a:p>
            <a:fld id="{73E31F5C-B8AB-4A7D-8F09-288C7A917A9D}" type="uaqdatetime1">
              <a:rPr lang="ar-SA" smtClean="0"/>
              <a:pPr/>
              <a:t>23/12/38</a:t>
            </a:fld>
            <a:endParaRPr lang="ar-S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2">
                    <a:lumMod val="50000"/>
                  </a:schemeClr>
                </a:solidFill>
              </a:defRPr>
            </a:lvl1pPr>
          </a:lstStyle>
          <a:p>
            <a:r>
              <a:rPr lang="ar-SA" smtClean="0"/>
              <a:t>المرجع: كتاب الدكتور أحمد زكريا ركي العصيمي                                           دار المريخ للنشر</a:t>
            </a:r>
            <a:endParaRPr lang="ar-SA"/>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j-lt"/>
              </a:defRPr>
            </a:lvl1pPr>
          </a:lstStyle>
          <a:p>
            <a:fld id="{AD174651-7B78-4CE5-8B2C-2145F7CF859A}" type="slidenum">
              <a:rPr lang="ar-SA" smtClean="0"/>
              <a:pPr/>
              <a:t>‹#›</a:t>
            </a:fld>
            <a:endParaRPr lang="ar-SA"/>
          </a:p>
        </p:txBody>
      </p:sp>
    </p:spTree>
    <p:extLst>
      <p:ext uri="{BB962C8B-B14F-4D97-AF65-F5344CB8AC3E}">
        <p14:creationId xmlns:p14="http://schemas.microsoft.com/office/powerpoint/2010/main" xmlns="" val="2227166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23928" y="4509120"/>
            <a:ext cx="3783330" cy="895015"/>
          </a:xfrm>
        </p:spPr>
        <p:txBody>
          <a:bodyPr/>
          <a:lstStyle/>
          <a:p>
            <a:pPr algn="ctr"/>
            <a:r>
              <a:rPr lang="ar-SA" sz="4000" b="1" dirty="0" smtClean="0"/>
              <a:t>الفصل الرابع</a:t>
            </a:r>
            <a:endParaRPr lang="en-US" sz="4000" dirty="0"/>
          </a:p>
        </p:txBody>
      </p:sp>
      <p:sp>
        <p:nvSpPr>
          <p:cNvPr id="3" name="عنوان فرعي 2"/>
          <p:cNvSpPr>
            <a:spLocks noGrp="1"/>
          </p:cNvSpPr>
          <p:nvPr>
            <p:ph type="subTitle" idx="1"/>
          </p:nvPr>
        </p:nvSpPr>
        <p:spPr>
          <a:xfrm>
            <a:off x="1619672" y="1988840"/>
            <a:ext cx="5918454" cy="1944216"/>
          </a:xfrm>
        </p:spPr>
        <p:txBody>
          <a:bodyPr>
            <a:normAutofit/>
          </a:bodyPr>
          <a:lstStyle/>
          <a:p>
            <a:pPr algn="ctr"/>
            <a:r>
              <a:rPr lang="ar-SA" sz="4400" b="1" u="sng" dirty="0" smtClean="0"/>
              <a:t>الخطوات التفصيلية لتصميم نظم المعلومات المحاسبية</a:t>
            </a:r>
            <a:endParaRPr lang="en-US" sz="4400" u="sng" dirty="0" smtClean="0"/>
          </a:p>
          <a:p>
            <a:endParaRPr lang="ar-SA" dirty="0"/>
          </a:p>
        </p:txBody>
      </p:sp>
      <p:sp>
        <p:nvSpPr>
          <p:cNvPr id="4" name="مستطيل 3"/>
          <p:cNvSpPr/>
          <p:nvPr/>
        </p:nvSpPr>
        <p:spPr>
          <a:xfrm>
            <a:off x="305550" y="5494190"/>
            <a:ext cx="3618378" cy="584775"/>
          </a:xfrm>
          <a:prstGeom prst="rect">
            <a:avLst/>
          </a:prstGeom>
          <a:noFill/>
        </p:spPr>
        <p:txBody>
          <a:bodyPr wrap="square" lIns="91440" tIns="45720" rIns="91440" bIns="45720">
            <a:spAutoFit/>
          </a:bodyPr>
          <a:lstStyle/>
          <a:p>
            <a:pPr algn="ctr"/>
            <a:r>
              <a:rPr lang="ar-SA" sz="3200" b="1" spc="50" dirty="0" smtClean="0">
                <a:ln w="9525" cmpd="sng">
                  <a:solidFill>
                    <a:schemeClr val="accent1"/>
                  </a:solidFill>
                  <a:prstDash val="solid"/>
                </a:ln>
                <a:solidFill>
                  <a:srgbClr val="70AD47">
                    <a:tint val="1000"/>
                  </a:srgbClr>
                </a:solidFill>
                <a:effectLst>
                  <a:glow rad="38100">
                    <a:schemeClr val="accent1">
                      <a:alpha val="40000"/>
                    </a:schemeClr>
                  </a:glow>
                </a:effectLst>
              </a:rPr>
              <a:t>اعداد: أ.نهى بن زقر</a:t>
            </a:r>
            <a:endParaRPr lang="ar-SA"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5" name="عنصر نائب للتذييل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7984" y="260648"/>
            <a:ext cx="4388024" cy="638232"/>
          </a:xfrm>
        </p:spPr>
        <p:txBody>
          <a:bodyPr>
            <a:normAutofit/>
          </a:bodyPr>
          <a:lstStyle/>
          <a:p>
            <a:pPr algn="r"/>
            <a:r>
              <a:rPr lang="ar-SA" sz="2800" b="1" dirty="0" smtClean="0">
                <a:solidFill>
                  <a:schemeClr val="accent4">
                    <a:lumMod val="60000"/>
                    <a:lumOff val="40000"/>
                  </a:schemeClr>
                </a:solidFill>
              </a:rPr>
              <a:t>ب) في اللامركزية:</a:t>
            </a:r>
            <a:endParaRPr lang="ar-SA" sz="2800" dirty="0">
              <a:solidFill>
                <a:schemeClr val="accent4">
                  <a:lumMod val="60000"/>
                  <a:lumOff val="40000"/>
                </a:schemeClr>
              </a:solidFill>
            </a:endParaRPr>
          </a:p>
        </p:txBody>
      </p:sp>
      <p:sp>
        <p:nvSpPr>
          <p:cNvPr id="3" name="عنصر نائب للمحتوى 2"/>
          <p:cNvSpPr>
            <a:spLocks noGrp="1"/>
          </p:cNvSpPr>
          <p:nvPr>
            <p:ph idx="1"/>
          </p:nvPr>
        </p:nvSpPr>
        <p:spPr>
          <a:xfrm>
            <a:off x="685799" y="1044267"/>
            <a:ext cx="7772400" cy="4050792"/>
          </a:xfrm>
        </p:spPr>
        <p:txBody>
          <a:bodyPr/>
          <a:lstStyle/>
          <a:p>
            <a:pPr algn="r" rtl="1"/>
            <a:r>
              <a:rPr lang="ar-SA" b="1" dirty="0" smtClean="0"/>
              <a:t>يسمح بوجود مركز تشغيل بيانات لكل وحدة أو إدارة رئيسية من إدارات الشركة.</a:t>
            </a:r>
          </a:p>
          <a:p>
            <a:pPr algn="r" rtl="1"/>
            <a:endParaRPr lang="ar-SA" b="1" dirty="0"/>
          </a:p>
          <a:p>
            <a:pPr marL="0" indent="0" algn="r" rtl="1">
              <a:buNone/>
            </a:pPr>
            <a:r>
              <a:rPr lang="ar-SA" b="1" dirty="0" smtClean="0">
                <a:solidFill>
                  <a:schemeClr val="accent2">
                    <a:lumMod val="75000"/>
                  </a:schemeClr>
                </a:solidFill>
              </a:rPr>
              <a:t>	مميزات اللامركزية في تشغيل البيانات:</a:t>
            </a:r>
          </a:p>
          <a:p>
            <a:pPr lvl="1" algn="r" rtl="1"/>
            <a:r>
              <a:rPr lang="ar-SA" b="1" dirty="0" smtClean="0"/>
              <a:t>تسمح </a:t>
            </a:r>
            <a:r>
              <a:rPr lang="ar-SA" b="1" dirty="0"/>
              <a:t>للمستخدمين بالرقابة والتحكم في المدخلات والتشغيل والمخرجات.</a:t>
            </a:r>
          </a:p>
          <a:p>
            <a:pPr lvl="1" algn="r" rtl="1"/>
            <a:r>
              <a:rPr lang="ar-SA" b="1" dirty="0"/>
              <a:t>التحكم في تنظيم أوقات التشغيل.</a:t>
            </a:r>
          </a:p>
          <a:p>
            <a:pPr lvl="1" algn="r" rtl="1"/>
            <a:r>
              <a:rPr lang="ar-SA" b="1" dirty="0"/>
              <a:t>يمكن استخدام الحاسبات الصغيرة الأقل تكلفة وبذلك تنخفض التكلفة الإجمالية للنظام.</a:t>
            </a:r>
          </a:p>
          <a:p>
            <a:pPr lvl="1" algn="r" rtl="1"/>
            <a:r>
              <a:rPr lang="ar-SA" b="1" dirty="0"/>
              <a:t>المرونة الكافية للاستجابة إلى التغيرات في احتياجات المستخدمين </a:t>
            </a:r>
            <a:endParaRPr lang="ar-SA" b="1" dirty="0" smtClean="0"/>
          </a:p>
          <a:p>
            <a:pPr algn="r" rtl="1"/>
            <a:endParaRPr lang="ar-SA" b="1" dirty="0"/>
          </a:p>
          <a:p>
            <a:pPr algn="r" rtl="1"/>
            <a:endParaRPr lang="en-US" dirty="0" smtClean="0"/>
          </a:p>
          <a:p>
            <a:pPr algn="r" rtl="1"/>
            <a:endParaRPr lang="ar-SA" dirty="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1840" y="476672"/>
            <a:ext cx="5470376" cy="568104"/>
          </a:xfrm>
        </p:spPr>
        <p:txBody>
          <a:bodyPr>
            <a:normAutofit fontScale="90000"/>
          </a:bodyPr>
          <a:lstStyle/>
          <a:p>
            <a:pPr algn="r" rtl="1"/>
            <a:r>
              <a:rPr lang="ar-SA" sz="2800" b="1" dirty="0" smtClean="0">
                <a:solidFill>
                  <a:schemeClr val="accent4">
                    <a:lumMod val="60000"/>
                    <a:lumOff val="40000"/>
                  </a:schemeClr>
                </a:solidFill>
              </a:rPr>
              <a:t>ج) في ظل نظام التشغيل الموزع:</a:t>
            </a:r>
            <a:endParaRPr lang="ar-SA" sz="2800" dirty="0">
              <a:solidFill>
                <a:schemeClr val="accent4">
                  <a:lumMod val="60000"/>
                  <a:lumOff val="40000"/>
                </a:schemeClr>
              </a:solidFill>
            </a:endParaRPr>
          </a:p>
        </p:txBody>
      </p:sp>
      <p:sp>
        <p:nvSpPr>
          <p:cNvPr id="3" name="عنصر نائب للمحتوى 2"/>
          <p:cNvSpPr>
            <a:spLocks noGrp="1"/>
          </p:cNvSpPr>
          <p:nvPr>
            <p:ph idx="1"/>
          </p:nvPr>
        </p:nvSpPr>
        <p:spPr>
          <a:xfrm>
            <a:off x="829816" y="1268760"/>
            <a:ext cx="7772400" cy="1008112"/>
          </a:xfrm>
        </p:spPr>
        <p:txBody>
          <a:bodyPr/>
          <a:lstStyle/>
          <a:p>
            <a:pPr algn="justLow" rtl="1"/>
            <a:r>
              <a:rPr lang="ar-SA" b="1" dirty="0" smtClean="0"/>
              <a:t>يتم استخدام مجموعة من وحدات التشغيل موزعة على الإدارات الرئيسية ، بحيث تتم تفويض عمليات التشغيل المطلوبة للإدارة المعينة لأقرب وحدة من وحدات تشغيل البيانات.</a:t>
            </a:r>
            <a:endParaRPr lang="en-US" dirty="0" smtClean="0"/>
          </a:p>
          <a:p>
            <a:pPr algn="r" rtl="1"/>
            <a:endParaRPr lang="ar-SA" dirty="0"/>
          </a:p>
        </p:txBody>
      </p:sp>
      <p:grpSp>
        <p:nvGrpSpPr>
          <p:cNvPr id="9" name="مجموعة 8"/>
          <p:cNvGrpSpPr/>
          <p:nvPr/>
        </p:nvGrpSpPr>
        <p:grpSpPr>
          <a:xfrm>
            <a:off x="1027616" y="2276872"/>
            <a:ext cx="7376799" cy="4102964"/>
            <a:chOff x="1027616" y="2276872"/>
            <a:chExt cx="7376799" cy="4102964"/>
          </a:xfrm>
        </p:grpSpPr>
        <p:pic>
          <p:nvPicPr>
            <p:cNvPr id="6" name="صورة 5"/>
            <p:cNvPicPr>
              <a:picLocks noChangeAspect="1"/>
            </p:cNvPicPr>
            <p:nvPr/>
          </p:nvPicPr>
          <p:blipFill>
            <a:blip r:embed="rId2"/>
            <a:stretch>
              <a:fillRect/>
            </a:stretch>
          </p:blipFill>
          <p:spPr>
            <a:xfrm>
              <a:off x="1027616" y="2276872"/>
              <a:ext cx="7376799" cy="4102964"/>
            </a:xfrm>
            <a:prstGeom prst="rect">
              <a:avLst/>
            </a:prstGeom>
          </p:spPr>
        </p:pic>
        <p:cxnSp>
          <p:nvCxnSpPr>
            <p:cNvPr id="8" name="رابط كسهم مستقيم 7"/>
            <p:cNvCxnSpPr/>
            <p:nvPr/>
          </p:nvCxnSpPr>
          <p:spPr>
            <a:xfrm>
              <a:off x="5724128" y="2852936"/>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2702" y="332656"/>
            <a:ext cx="7990656" cy="424088"/>
          </a:xfrm>
        </p:spPr>
        <p:txBody>
          <a:bodyPr>
            <a:normAutofit/>
          </a:bodyPr>
          <a:lstStyle/>
          <a:p>
            <a:pPr algn="r"/>
            <a:r>
              <a:rPr lang="ar-SA" sz="2400" b="1" dirty="0" smtClean="0">
                <a:solidFill>
                  <a:schemeClr val="accent4">
                    <a:lumMod val="60000"/>
                    <a:lumOff val="40000"/>
                  </a:schemeClr>
                </a:solidFill>
              </a:rPr>
              <a:t>ثانياً: البدائل المتاحة في عملية التصميم:</a:t>
            </a:r>
            <a:endParaRPr lang="ar-SA" sz="3600" dirty="0"/>
          </a:p>
        </p:txBody>
      </p:sp>
      <p:sp>
        <p:nvSpPr>
          <p:cNvPr id="3" name="عنصر نائب للمحتوى 2"/>
          <p:cNvSpPr>
            <a:spLocks noGrp="1"/>
          </p:cNvSpPr>
          <p:nvPr>
            <p:ph idx="1"/>
          </p:nvPr>
        </p:nvSpPr>
        <p:spPr>
          <a:xfrm>
            <a:off x="467544" y="1052736"/>
            <a:ext cx="8208911" cy="5400600"/>
          </a:xfrm>
        </p:spPr>
        <p:txBody>
          <a:bodyPr>
            <a:normAutofit lnSpcReduction="10000"/>
          </a:bodyPr>
          <a:lstStyle/>
          <a:p>
            <a:pPr marL="457200" lvl="0" indent="-457200" algn="r" rtl="1">
              <a:buAutoNum type="arabicParenBoth"/>
            </a:pPr>
            <a:r>
              <a:rPr lang="ar-SA" b="1" dirty="0" smtClean="0">
                <a:solidFill>
                  <a:schemeClr val="accent2">
                    <a:lumMod val="75000"/>
                  </a:schemeClr>
                </a:solidFill>
              </a:rPr>
              <a:t>التصميم من أعلى إلى أسفل : </a:t>
            </a:r>
          </a:p>
          <a:p>
            <a:pPr marL="0" lvl="0" indent="0" algn="r" rtl="1">
              <a:buNone/>
            </a:pPr>
            <a:r>
              <a:rPr lang="ar-SA" dirty="0" smtClean="0"/>
              <a:t>يتناسب مع فلسفة المركزية في التشغيل حيث تكون الإدارة العليا مندمجة إلى حد كبير في عملية اتخاذ القرارات.</a:t>
            </a:r>
            <a:endParaRPr lang="en-US" dirty="0" smtClean="0"/>
          </a:p>
          <a:p>
            <a:pPr algn="r" rtl="1"/>
            <a:r>
              <a:rPr lang="ar-SA" b="1" dirty="0" smtClean="0">
                <a:solidFill>
                  <a:schemeClr val="accent4">
                    <a:lumMod val="75000"/>
                  </a:schemeClr>
                </a:solidFill>
              </a:rPr>
              <a:t>مميزاته: </a:t>
            </a:r>
            <a:r>
              <a:rPr lang="ar-SA" dirty="0" smtClean="0"/>
              <a:t>وما يميز هذا المدخل هو ضمان مساندة وتأييد الإدارة للنظام مع ضمان تحقيق الأهداف العامة للوحدة ككل.</a:t>
            </a:r>
            <a:endParaRPr lang="en-US" dirty="0" smtClean="0"/>
          </a:p>
          <a:p>
            <a:pPr algn="r" rtl="1"/>
            <a:r>
              <a:rPr lang="ar-SA" b="1" dirty="0" smtClean="0">
                <a:solidFill>
                  <a:schemeClr val="accent4">
                    <a:lumMod val="75000"/>
                  </a:schemeClr>
                </a:solidFill>
              </a:rPr>
              <a:t>عيوبه:  </a:t>
            </a:r>
            <a:r>
              <a:rPr lang="ar-SA" dirty="0" smtClean="0"/>
              <a:t>لا يفي بكل احتياجات المستويات الإدارية الأخرى من المعلومات وخصوصاً في حالة تعارضها مع الأهداف العامة.</a:t>
            </a:r>
          </a:p>
          <a:p>
            <a:pPr algn="r" rtl="1"/>
            <a:endParaRPr lang="en-US" sz="1100" dirty="0" smtClean="0"/>
          </a:p>
          <a:p>
            <a:pPr lvl="0" algn="r" rtl="1">
              <a:buNone/>
            </a:pPr>
            <a:r>
              <a:rPr lang="ar-SA" b="1" dirty="0" smtClean="0">
                <a:solidFill>
                  <a:schemeClr val="accent2">
                    <a:lumMod val="75000"/>
                  </a:schemeClr>
                </a:solidFill>
              </a:rPr>
              <a:t>(2) التصميم من أسفل إلى أعلى:</a:t>
            </a:r>
          </a:p>
          <a:p>
            <a:pPr lvl="0" algn="r" rtl="1">
              <a:buNone/>
            </a:pPr>
            <a:r>
              <a:rPr lang="ar-SA" dirty="0" smtClean="0"/>
              <a:t>يركز على الوفاء بالاحتياجات الأساسية من المعلومات عند المستويات التشغيلية أولاً متجهاً إلى أعلى حتى يفي باحتياجات الإدارة العليا.</a:t>
            </a:r>
            <a:endParaRPr lang="en-US" dirty="0" smtClean="0"/>
          </a:p>
          <a:p>
            <a:pPr algn="r" rtl="1">
              <a:buNone/>
            </a:pPr>
            <a:r>
              <a:rPr lang="ar-SA" b="1" dirty="0" smtClean="0">
                <a:solidFill>
                  <a:schemeClr val="accent4">
                    <a:lumMod val="75000"/>
                  </a:schemeClr>
                </a:solidFill>
              </a:rPr>
              <a:t>مميزاته: </a:t>
            </a:r>
            <a:r>
              <a:rPr lang="ar-SA" dirty="0"/>
              <a:t>من</a:t>
            </a:r>
            <a:r>
              <a:rPr lang="ar-SA" dirty="0" smtClean="0"/>
              <a:t> أكثر المداخل استخداماً في الحياة العملية لسهولة تحديد وتنفيذ الاحتياجات الأساسية للمستويات التشغيلية</a:t>
            </a:r>
          </a:p>
          <a:p>
            <a:pPr lvl="0" algn="r" rtl="1"/>
            <a:endParaRPr lang="ar-SA" sz="500" b="1" dirty="0"/>
          </a:p>
          <a:p>
            <a:pPr marL="0" lvl="0" indent="0" algn="ctr" rtl="1">
              <a:buNone/>
            </a:pPr>
            <a:r>
              <a:rPr lang="ar-SA" sz="2800" dirty="0" smtClean="0">
                <a:solidFill>
                  <a:schemeClr val="accent4">
                    <a:lumMod val="60000"/>
                    <a:lumOff val="40000"/>
                  </a:schemeClr>
                </a:solidFill>
                <a:sym typeface="Wingdings" panose="05000000000000000000" pitchFamily="2" charset="2"/>
              </a:rPr>
              <a:t></a:t>
            </a:r>
            <a:r>
              <a:rPr lang="ar-SA" dirty="0" smtClean="0">
                <a:solidFill>
                  <a:schemeClr val="accent4">
                    <a:lumMod val="60000"/>
                    <a:lumOff val="40000"/>
                  </a:schemeClr>
                </a:solidFill>
              </a:rPr>
              <a:t>ملاحظة</a:t>
            </a:r>
            <a:r>
              <a:rPr lang="ar-SA" dirty="0">
                <a:solidFill>
                  <a:schemeClr val="accent4">
                    <a:lumMod val="75000"/>
                  </a:schemeClr>
                </a:solidFill>
              </a:rPr>
              <a:t/>
            </a:r>
            <a:br>
              <a:rPr lang="ar-SA" dirty="0">
                <a:solidFill>
                  <a:schemeClr val="accent4">
                    <a:lumMod val="75000"/>
                  </a:schemeClr>
                </a:solidFill>
              </a:rPr>
            </a:br>
            <a:r>
              <a:rPr lang="ar-SA" dirty="0">
                <a:solidFill>
                  <a:schemeClr val="accent4">
                    <a:lumMod val="75000"/>
                  </a:schemeClr>
                </a:solidFill>
              </a:rPr>
              <a:t>عادة ما يكون من الأفضل الدمج بين المدخلين السابقين للتصميم </a:t>
            </a:r>
            <a:endParaRPr lang="en-US" dirty="0" smtClean="0">
              <a:solidFill>
                <a:schemeClr val="accent4">
                  <a:lumMod val="75000"/>
                </a:schemeClr>
              </a:solidFill>
            </a:endParaRPr>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32128" y="1340768"/>
            <a:ext cx="7498080" cy="4462474"/>
          </a:xfrm>
        </p:spPr>
        <p:txBody>
          <a:bodyPr/>
          <a:lstStyle/>
          <a:p>
            <a:pPr marL="0" lvl="0" indent="0" algn="r" rtl="1">
              <a:buNone/>
            </a:pPr>
            <a:r>
              <a:rPr lang="ar-SA" b="1" dirty="0" smtClean="0"/>
              <a:t>(3) التصميم بالتجزئة ثم التجميع: </a:t>
            </a:r>
          </a:p>
          <a:p>
            <a:pPr marL="0" lvl="0" indent="0" algn="justLow" rtl="1">
              <a:buNone/>
            </a:pPr>
            <a:r>
              <a:rPr lang="ar-SA" dirty="0" smtClean="0"/>
              <a:t>في ظل إتباع هذا المدخل ، يتم تجزئة النظام ككل إلى مجموعة من الوظائف ، ثم تبدأ عملية التصميم بالتركيز أولاً على الوظائف الحساسة أو الوظائف المثقلة بالأعمال الكتابية وتنوع عمليات التشغيل.</a:t>
            </a:r>
            <a:endParaRPr lang="en-US" dirty="0" smtClean="0"/>
          </a:p>
          <a:p>
            <a:pPr algn="r" rtl="1"/>
            <a:endParaRPr lang="ar-SA" dirty="0"/>
          </a:p>
        </p:txBody>
      </p:sp>
      <p:sp>
        <p:nvSpPr>
          <p:cNvPr id="4" name="عنوان 3"/>
          <p:cNvSpPr>
            <a:spLocks noGrp="1"/>
          </p:cNvSpPr>
          <p:nvPr>
            <p:ph type="title"/>
          </p:nvPr>
        </p:nvSpPr>
        <p:spPr>
          <a:xfrm>
            <a:off x="827584" y="548680"/>
            <a:ext cx="7702624" cy="568104"/>
          </a:xfrm>
        </p:spPr>
        <p:txBody>
          <a:bodyPr>
            <a:noAutofit/>
          </a:bodyPr>
          <a:lstStyle/>
          <a:p>
            <a:pPr algn="r" rtl="1"/>
            <a:r>
              <a:rPr lang="ar-SA" sz="2000" dirty="0" smtClean="0">
                <a:solidFill>
                  <a:schemeClr val="accent4">
                    <a:lumMod val="60000"/>
                    <a:lumOff val="40000"/>
                  </a:schemeClr>
                </a:solidFill>
              </a:rPr>
              <a:t>يتبع: </a:t>
            </a:r>
            <a:r>
              <a:rPr lang="ar-SA" sz="2000" dirty="0">
                <a:solidFill>
                  <a:schemeClr val="accent4">
                    <a:lumMod val="60000"/>
                    <a:lumOff val="40000"/>
                  </a:schemeClr>
                </a:solidFill>
              </a:rPr>
              <a:t>البدائل المتاحة في عملية التصميم:</a:t>
            </a:r>
            <a:endParaRPr lang="en-US" sz="2000" dirty="0">
              <a:solidFill>
                <a:schemeClr val="accent4">
                  <a:lumMod val="60000"/>
                  <a:lumOff val="40000"/>
                </a:schemeClr>
              </a:solidFill>
            </a:endParaRPr>
          </a:p>
        </p:txBody>
      </p:sp>
      <p:sp>
        <p:nvSpPr>
          <p:cNvPr id="2" name="عنصر نائب للتذييل 1"/>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188640"/>
            <a:ext cx="7772400" cy="640112"/>
          </a:xfrm>
        </p:spPr>
        <p:txBody>
          <a:bodyPr>
            <a:normAutofit/>
          </a:bodyPr>
          <a:lstStyle/>
          <a:p>
            <a:pPr algn="r"/>
            <a:r>
              <a:rPr lang="ar-SA" sz="2400" b="1" dirty="0" smtClean="0">
                <a:solidFill>
                  <a:schemeClr val="accent4">
                    <a:lumMod val="60000"/>
                    <a:lumOff val="40000"/>
                  </a:schemeClr>
                </a:solidFill>
              </a:rPr>
              <a:t>ثالثاً: تحديد مواصفات التصميم وضوابطه:</a:t>
            </a:r>
            <a:endParaRPr lang="ar-SA" sz="2400" dirty="0">
              <a:solidFill>
                <a:schemeClr val="accent4">
                  <a:lumMod val="60000"/>
                  <a:lumOff val="40000"/>
                </a:schemeClr>
              </a:solidFill>
            </a:endParaRPr>
          </a:p>
        </p:txBody>
      </p:sp>
      <p:sp>
        <p:nvSpPr>
          <p:cNvPr id="3" name="عنصر نائب للمحتوى 2"/>
          <p:cNvSpPr>
            <a:spLocks noGrp="1"/>
          </p:cNvSpPr>
          <p:nvPr>
            <p:ph idx="1"/>
          </p:nvPr>
        </p:nvSpPr>
        <p:spPr>
          <a:xfrm>
            <a:off x="323528" y="809424"/>
            <a:ext cx="8367346" cy="5481050"/>
          </a:xfrm>
        </p:spPr>
        <p:txBody>
          <a:bodyPr>
            <a:normAutofit/>
          </a:bodyPr>
          <a:lstStyle/>
          <a:p>
            <a:pPr marL="0" indent="0" algn="r" rtl="1">
              <a:buNone/>
            </a:pPr>
            <a:r>
              <a:rPr lang="ar-SA" b="1" dirty="0" smtClean="0"/>
              <a:t>يتم تحديد مواصفات التصميم من خلال تحديد مواصفات عناصر نظام المعلومات (مواصفات المخرجات، التشغيل، المدخلات وقاعدة البيانات)</a:t>
            </a:r>
            <a:endParaRPr lang="en-US" dirty="0" smtClean="0"/>
          </a:p>
          <a:p>
            <a:pPr marL="0" indent="0" algn="r" rtl="1">
              <a:buNone/>
            </a:pPr>
            <a:r>
              <a:rPr lang="ar-SA" b="1" u="sng" dirty="0" smtClean="0">
                <a:solidFill>
                  <a:schemeClr val="accent4">
                    <a:lumMod val="75000"/>
                  </a:schemeClr>
                </a:solidFill>
              </a:rPr>
              <a:t>مواصفات المخرجات:</a:t>
            </a:r>
            <a:endParaRPr lang="en-US" dirty="0" smtClean="0">
              <a:solidFill>
                <a:schemeClr val="accent4">
                  <a:lumMod val="75000"/>
                </a:schemeClr>
              </a:solidFill>
            </a:endParaRPr>
          </a:p>
          <a:p>
            <a:pPr algn="r" rtl="1"/>
            <a:r>
              <a:rPr lang="ar-SA" b="1" dirty="0" smtClean="0"/>
              <a:t>النوع ، الغرض، المستفيد، المحتوى وشكل المخرجات ، معدل التكرار، الوقت ، وسيلة الاتصال.</a:t>
            </a:r>
            <a:endParaRPr lang="en-US" dirty="0" smtClean="0"/>
          </a:p>
          <a:p>
            <a:pPr marL="0" indent="0" algn="r" rtl="1">
              <a:buNone/>
            </a:pPr>
            <a:r>
              <a:rPr lang="ar-SA" b="1" u="sng" dirty="0" smtClean="0">
                <a:solidFill>
                  <a:schemeClr val="accent4">
                    <a:lumMod val="75000"/>
                  </a:schemeClr>
                </a:solidFill>
              </a:rPr>
              <a:t>مواصفات تشغيل البيانات:</a:t>
            </a:r>
            <a:endParaRPr lang="en-US" dirty="0" smtClean="0">
              <a:solidFill>
                <a:schemeClr val="accent4">
                  <a:lumMod val="75000"/>
                </a:schemeClr>
              </a:solidFill>
            </a:endParaRPr>
          </a:p>
          <a:p>
            <a:pPr algn="r" rtl="1"/>
            <a:r>
              <a:rPr lang="ar-SA" b="1" dirty="0" smtClean="0"/>
              <a:t>تتابع العمليات ،دورات التشغيل، وحجم التشغيل، نظام التشغيل ، قدرات التشغيل وما إذا كان التشغيل مباشر أو على دفعات.</a:t>
            </a:r>
            <a:endParaRPr lang="en-US" dirty="0" smtClean="0"/>
          </a:p>
          <a:p>
            <a:pPr marL="0" indent="0" algn="r" rtl="1">
              <a:buNone/>
            </a:pPr>
            <a:r>
              <a:rPr lang="ar-SA" b="1" u="sng" dirty="0" smtClean="0">
                <a:solidFill>
                  <a:schemeClr val="accent4">
                    <a:lumMod val="75000"/>
                  </a:schemeClr>
                </a:solidFill>
              </a:rPr>
              <a:t>مواصفات المدخلات:</a:t>
            </a:r>
            <a:endParaRPr lang="en-US" dirty="0" smtClean="0">
              <a:solidFill>
                <a:schemeClr val="accent4">
                  <a:lumMod val="75000"/>
                </a:schemeClr>
              </a:solidFill>
            </a:endParaRPr>
          </a:p>
          <a:p>
            <a:pPr algn="r" rtl="1"/>
            <a:r>
              <a:rPr lang="ar-SA" b="1" dirty="0" smtClean="0"/>
              <a:t>النوع، الغرض، الحجم، المحتوى،الشكل،المصدر،ووسيلة الحصول عليها.</a:t>
            </a:r>
            <a:endParaRPr lang="en-US" dirty="0" smtClean="0"/>
          </a:p>
          <a:p>
            <a:pPr marL="0" indent="0" algn="r" rtl="1">
              <a:buNone/>
            </a:pPr>
            <a:r>
              <a:rPr lang="ar-SA" b="1" u="sng" dirty="0" smtClean="0">
                <a:solidFill>
                  <a:schemeClr val="accent4">
                    <a:lumMod val="75000"/>
                  </a:schemeClr>
                </a:solidFill>
              </a:rPr>
              <a:t>مواصفات قاعدة البيانات:</a:t>
            </a:r>
            <a:endParaRPr lang="en-US" dirty="0" smtClean="0">
              <a:solidFill>
                <a:schemeClr val="accent4">
                  <a:lumMod val="75000"/>
                </a:schemeClr>
              </a:solidFill>
            </a:endParaRPr>
          </a:p>
          <a:p>
            <a:pPr algn="r" rtl="1"/>
            <a:r>
              <a:rPr lang="ar-SA" b="1" dirty="0" smtClean="0"/>
              <a:t>اسم الملف، نوعه، حجمه، محتويات كل سجل داخل الملف، وحجم السجل وشكله، وطريقة تنظيم الملف، ووسيلة التخزين ومعدل تكرار التحديث.</a:t>
            </a:r>
            <a:endParaRPr lang="ar-SA" dirty="0" smtClean="0"/>
          </a:p>
          <a:p>
            <a:pPr marL="0" indent="0" algn="r" rtl="1">
              <a:buNone/>
            </a:pPr>
            <a:r>
              <a:rPr lang="ar-SA" b="1" u="sng" dirty="0">
                <a:solidFill>
                  <a:schemeClr val="accent4">
                    <a:lumMod val="75000"/>
                  </a:schemeClr>
                </a:solidFill>
              </a:rPr>
              <a:t>مواصفات الامن والرقابة:</a:t>
            </a:r>
          </a:p>
          <a:p>
            <a:pPr marL="0" indent="0" algn="r" rtl="1">
              <a:buNone/>
            </a:pPr>
            <a:r>
              <a:rPr lang="ar-SA" b="1" dirty="0"/>
              <a:t>طرق تصحيح الأخطاء و اجراءات الامن والحماية والامن المطلوبة.</a:t>
            </a:r>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424936" cy="490066"/>
          </a:xfrm>
        </p:spPr>
        <p:txBody>
          <a:bodyPr>
            <a:normAutofit/>
          </a:bodyPr>
          <a:lstStyle/>
          <a:p>
            <a:pPr algn="r"/>
            <a:r>
              <a:rPr lang="ar-SA" sz="2000" b="1" dirty="0" smtClean="0">
                <a:solidFill>
                  <a:schemeClr val="accent4">
                    <a:lumMod val="60000"/>
                    <a:lumOff val="40000"/>
                  </a:schemeClr>
                </a:solidFill>
              </a:rPr>
              <a:t>رابعاً</a:t>
            </a:r>
            <a:r>
              <a:rPr lang="ar-SA" sz="2000" dirty="0">
                <a:solidFill>
                  <a:schemeClr val="accent4">
                    <a:lumMod val="60000"/>
                    <a:lumOff val="40000"/>
                  </a:schemeClr>
                </a:solidFill>
              </a:rPr>
              <a:t>: تحديد مواصفات البرامج  ثم اختيار الأجهزة وتدريب </a:t>
            </a:r>
            <a:r>
              <a:rPr lang="ar-SA" sz="2000" dirty="0" smtClean="0">
                <a:solidFill>
                  <a:schemeClr val="accent4">
                    <a:lumMod val="60000"/>
                    <a:lumOff val="40000"/>
                  </a:schemeClr>
                </a:solidFill>
              </a:rPr>
              <a:t>الافراد:</a:t>
            </a:r>
            <a:endParaRPr lang="ar-SA" sz="2000" dirty="0">
              <a:solidFill>
                <a:schemeClr val="accent4">
                  <a:lumMod val="60000"/>
                  <a:lumOff val="40000"/>
                </a:schemeClr>
              </a:solidFill>
            </a:endParaRPr>
          </a:p>
        </p:txBody>
      </p:sp>
      <p:sp>
        <p:nvSpPr>
          <p:cNvPr id="3" name="عنصر نائب للمحتوى 2"/>
          <p:cNvSpPr>
            <a:spLocks noGrp="1"/>
          </p:cNvSpPr>
          <p:nvPr>
            <p:ph idx="1"/>
          </p:nvPr>
        </p:nvSpPr>
        <p:spPr>
          <a:xfrm>
            <a:off x="755576" y="980728"/>
            <a:ext cx="7460902" cy="3672408"/>
          </a:xfrm>
        </p:spPr>
        <p:txBody>
          <a:bodyPr>
            <a:normAutofit/>
          </a:bodyPr>
          <a:lstStyle/>
          <a:p>
            <a:pPr algn="r" rtl="1"/>
            <a:r>
              <a:rPr lang="ar-SA" b="1" dirty="0" smtClean="0">
                <a:solidFill>
                  <a:schemeClr val="accent4">
                    <a:lumMod val="75000"/>
                  </a:schemeClr>
                </a:solidFill>
              </a:rPr>
              <a:t>يقوم مصممو النظام بتحديد التالي بالترتيب:</a:t>
            </a:r>
          </a:p>
          <a:p>
            <a:pPr marL="0" indent="0" algn="r" rtl="1">
              <a:buNone/>
            </a:pPr>
            <a:r>
              <a:rPr lang="ar-SA" b="1" dirty="0" smtClean="0"/>
              <a:t>أ. التطبيقات التي سيتم تشغيلها باستخدام الحاسب.</a:t>
            </a:r>
          </a:p>
          <a:p>
            <a:pPr marL="0" indent="0" algn="r" rtl="1">
              <a:buNone/>
            </a:pPr>
            <a:r>
              <a:rPr lang="ar-SA" b="1" dirty="0" smtClean="0"/>
              <a:t>ب. ثم اختيار أجهزة الحاسب التي تتناسب مع هذه التطبيقات</a:t>
            </a:r>
          </a:p>
          <a:p>
            <a:pPr marL="0" indent="0" algn="r" rtl="1">
              <a:buNone/>
            </a:pPr>
            <a:r>
              <a:rPr lang="ar-SA" b="1" dirty="0" smtClean="0"/>
              <a:t>ج.</a:t>
            </a:r>
            <a:r>
              <a:rPr lang="ar-SA" b="1" dirty="0"/>
              <a:t> المؤهلات والخبرات المطلوبة </a:t>
            </a:r>
            <a:r>
              <a:rPr lang="ar-SA" b="1" dirty="0" smtClean="0"/>
              <a:t>والتي تتناسب مع هذه التطبيقات والأجهزة.</a:t>
            </a:r>
          </a:p>
          <a:p>
            <a:pPr marL="0" indent="0" algn="r" rtl="1">
              <a:buNone/>
            </a:pPr>
            <a:endParaRPr lang="ar-SA" b="1" dirty="0" smtClean="0"/>
          </a:p>
          <a:p>
            <a:pPr marL="0" indent="0" algn="ctr" rtl="1">
              <a:buNone/>
            </a:pPr>
            <a:r>
              <a:rPr lang="ar-SA" dirty="0" smtClean="0">
                <a:solidFill>
                  <a:srgbClr val="7030A0"/>
                </a:solidFill>
              </a:rPr>
              <a:t>وليس العكس</a:t>
            </a:r>
            <a:r>
              <a:rPr lang="ar-SA" dirty="0" smtClean="0"/>
              <a:t>، ثم يقوم قسم الأفراد بتولي مسئولية الاختيار والتدريب والتعيين .</a:t>
            </a:r>
            <a:endParaRPr lang="en-US" dirty="0" smtClean="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60032" y="332656"/>
            <a:ext cx="3742184" cy="496096"/>
          </a:xfrm>
        </p:spPr>
        <p:txBody>
          <a:bodyPr>
            <a:normAutofit/>
          </a:bodyPr>
          <a:lstStyle/>
          <a:p>
            <a:pPr algn="r"/>
            <a:r>
              <a:rPr lang="ar-SA" sz="2400" b="1" dirty="0" smtClean="0">
                <a:solidFill>
                  <a:schemeClr val="accent4">
                    <a:lumMod val="60000"/>
                    <a:lumOff val="40000"/>
                  </a:schemeClr>
                </a:solidFill>
              </a:rPr>
              <a:t>خامساً: تنفيذ النظام:</a:t>
            </a:r>
            <a:endParaRPr lang="ar-SA" sz="2400" dirty="0">
              <a:solidFill>
                <a:schemeClr val="accent4">
                  <a:lumMod val="60000"/>
                  <a:lumOff val="40000"/>
                </a:schemeClr>
              </a:solidFill>
            </a:endParaRPr>
          </a:p>
        </p:txBody>
      </p:sp>
      <p:sp>
        <p:nvSpPr>
          <p:cNvPr id="3" name="عنصر نائب للمحتوى 2"/>
          <p:cNvSpPr>
            <a:spLocks noGrp="1"/>
          </p:cNvSpPr>
          <p:nvPr>
            <p:ph idx="1"/>
          </p:nvPr>
        </p:nvSpPr>
        <p:spPr>
          <a:xfrm>
            <a:off x="829816" y="980728"/>
            <a:ext cx="7772400" cy="5256584"/>
          </a:xfrm>
        </p:spPr>
        <p:txBody>
          <a:bodyPr>
            <a:normAutofit/>
          </a:bodyPr>
          <a:lstStyle/>
          <a:p>
            <a:pPr marL="0" indent="0" algn="r" rtl="1">
              <a:buNone/>
            </a:pPr>
            <a:r>
              <a:rPr lang="ar-SA" sz="2400" b="1" dirty="0"/>
              <a:t>تبدا بعد اخذ </a:t>
            </a:r>
            <a:r>
              <a:rPr lang="ar-SA" sz="2400" b="1" dirty="0" smtClean="0"/>
              <a:t>الموافقة من الإدارة العليا على التصميم ويجب وضع خطة لخطوات التنفيذ ويتم استخدام خرائط جانيت في خطوات التخطيط.</a:t>
            </a:r>
          </a:p>
          <a:p>
            <a:pPr marL="0" indent="0" algn="r" rtl="1">
              <a:buNone/>
            </a:pPr>
            <a:endParaRPr lang="ar-SA" b="1" dirty="0"/>
          </a:p>
          <a:p>
            <a:pPr algn="r" rtl="1"/>
            <a:r>
              <a:rPr lang="ar-SA" sz="2400" b="1" u="sng" dirty="0" smtClean="0">
                <a:solidFill>
                  <a:schemeClr val="accent2">
                    <a:lumMod val="75000"/>
                  </a:schemeClr>
                </a:solidFill>
              </a:rPr>
              <a:t>في هذه المرحلة تتضمن العديد من الخطوات والتي من أهمها ما يلي :</a:t>
            </a:r>
            <a:endParaRPr lang="en-US" sz="2400" dirty="0" smtClean="0">
              <a:solidFill>
                <a:schemeClr val="accent2">
                  <a:lumMod val="75000"/>
                </a:schemeClr>
              </a:solidFill>
            </a:endParaRPr>
          </a:p>
          <a:p>
            <a:pPr lvl="1" algn="r" rtl="1">
              <a:buFont typeface="Wingdings" pitchFamily="2" charset="2"/>
              <a:buChar char="v"/>
            </a:pPr>
            <a:r>
              <a:rPr lang="ar-SA" sz="2000" b="1" dirty="0" smtClean="0"/>
              <a:t>شراء الأجهزة اللازمة للتشغيل .</a:t>
            </a:r>
            <a:endParaRPr lang="en-US" sz="2000" dirty="0" smtClean="0"/>
          </a:p>
          <a:p>
            <a:pPr lvl="1" algn="r" rtl="1">
              <a:buFont typeface="Wingdings" pitchFamily="2" charset="2"/>
              <a:buChar char="v"/>
            </a:pPr>
            <a:r>
              <a:rPr lang="ar-SA" sz="2000" b="1" dirty="0" smtClean="0"/>
              <a:t>تحضير المكان المخصص وتركيب الأجهزة.</a:t>
            </a:r>
            <a:endParaRPr lang="en-US" sz="2000" dirty="0" smtClean="0"/>
          </a:p>
          <a:p>
            <a:pPr lvl="1" algn="r" rtl="1">
              <a:buFont typeface="Wingdings" pitchFamily="2" charset="2"/>
              <a:buChar char="v"/>
            </a:pPr>
            <a:r>
              <a:rPr lang="ar-SA" sz="2000" b="1" dirty="0" smtClean="0"/>
              <a:t>تحضير البرامج.</a:t>
            </a:r>
            <a:endParaRPr lang="en-US" sz="2000" dirty="0" smtClean="0"/>
          </a:p>
          <a:p>
            <a:pPr lvl="1" algn="r" rtl="1">
              <a:buFont typeface="Wingdings" pitchFamily="2" charset="2"/>
              <a:buChar char="v"/>
            </a:pPr>
            <a:r>
              <a:rPr lang="ar-SA" sz="2000" b="1" dirty="0" smtClean="0"/>
              <a:t>تدريب الأفراد.</a:t>
            </a:r>
            <a:endParaRPr lang="en-US" sz="2000" dirty="0" smtClean="0"/>
          </a:p>
          <a:p>
            <a:pPr lvl="1" algn="r" rtl="1">
              <a:buFont typeface="Wingdings" pitchFamily="2" charset="2"/>
              <a:buChar char="v"/>
            </a:pPr>
            <a:r>
              <a:rPr lang="ar-SA" sz="2000" b="1" dirty="0" smtClean="0"/>
              <a:t>اختبار البرامج.</a:t>
            </a:r>
            <a:endParaRPr lang="en-US" sz="2000" dirty="0" smtClean="0"/>
          </a:p>
          <a:p>
            <a:pPr lvl="1" algn="r" rtl="1">
              <a:buFont typeface="Wingdings" pitchFamily="2" charset="2"/>
              <a:buChar char="v"/>
            </a:pPr>
            <a:r>
              <a:rPr lang="ar-SA" sz="2000" b="1" dirty="0" smtClean="0"/>
              <a:t>اختبار النظام.</a:t>
            </a:r>
            <a:endParaRPr lang="en-US" sz="2000" dirty="0" smtClean="0"/>
          </a:p>
          <a:p>
            <a:pPr lvl="1" algn="r" rtl="1">
              <a:buFont typeface="Wingdings" pitchFamily="2" charset="2"/>
              <a:buChar char="v"/>
            </a:pPr>
            <a:r>
              <a:rPr lang="ar-SA" sz="2000" b="1" dirty="0" smtClean="0"/>
              <a:t>التحويل إلى النظام الجديد.</a:t>
            </a:r>
            <a:endParaRPr lang="en-US" sz="2000" dirty="0" smtClean="0"/>
          </a:p>
          <a:p>
            <a:pPr lvl="1" algn="r" rtl="1">
              <a:buFont typeface="Wingdings" pitchFamily="2" charset="2"/>
              <a:buChar char="v"/>
            </a:pPr>
            <a:r>
              <a:rPr lang="ar-SA" sz="2000" b="1" dirty="0" smtClean="0"/>
              <a:t>التوثيق النهائي للنظام</a:t>
            </a:r>
            <a:endParaRPr lang="ar-SA" sz="2000" dirty="0" smtClean="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6540" y="332656"/>
            <a:ext cx="7772400" cy="936104"/>
          </a:xfrm>
        </p:spPr>
        <p:txBody>
          <a:bodyPr>
            <a:noAutofit/>
          </a:bodyPr>
          <a:lstStyle/>
          <a:p>
            <a:pPr algn="r"/>
            <a:r>
              <a:rPr lang="ar-SA" sz="1800" b="1" dirty="0" smtClean="0">
                <a:solidFill>
                  <a:schemeClr val="accent4">
                    <a:lumMod val="60000"/>
                    <a:lumOff val="40000"/>
                  </a:schemeClr>
                </a:solidFill>
              </a:rPr>
              <a:t>واهم خطوة في مرحلة التنفيذ هي الخطوة النهائية( عملية التحول الى النظام الجديد)</a:t>
            </a:r>
            <a:br>
              <a:rPr lang="ar-SA" sz="1800" b="1" dirty="0" smtClean="0">
                <a:solidFill>
                  <a:schemeClr val="accent4">
                    <a:lumMod val="60000"/>
                    <a:lumOff val="40000"/>
                  </a:schemeClr>
                </a:solidFill>
              </a:rPr>
            </a:br>
            <a:r>
              <a:rPr lang="ar-SA" sz="1800" b="1" dirty="0" smtClean="0">
                <a:solidFill>
                  <a:schemeClr val="accent4">
                    <a:lumMod val="60000"/>
                    <a:lumOff val="40000"/>
                  </a:schemeClr>
                </a:solidFill>
              </a:rPr>
              <a:t> 		</a:t>
            </a:r>
            <a:r>
              <a:rPr lang="ar-SA" sz="1800" b="1" dirty="0" smtClean="0">
                <a:solidFill>
                  <a:srgbClr val="7030A0"/>
                </a:solidFill>
              </a:rPr>
              <a:t>	                    وتتم بإتباع أحد المدخلين التاليين:</a:t>
            </a:r>
            <a:endParaRPr lang="ar-SA" sz="1800" dirty="0">
              <a:solidFill>
                <a:srgbClr val="7030A0"/>
              </a:solidFill>
            </a:endParaRPr>
          </a:p>
        </p:txBody>
      </p:sp>
      <p:sp>
        <p:nvSpPr>
          <p:cNvPr id="3" name="عنصر نائب للمحتوى 2"/>
          <p:cNvSpPr>
            <a:spLocks noGrp="1"/>
          </p:cNvSpPr>
          <p:nvPr>
            <p:ph idx="1"/>
          </p:nvPr>
        </p:nvSpPr>
        <p:spPr>
          <a:xfrm>
            <a:off x="539552" y="1484784"/>
            <a:ext cx="7992888" cy="4896544"/>
          </a:xfrm>
        </p:spPr>
        <p:txBody>
          <a:bodyPr>
            <a:normAutofit fontScale="92500" lnSpcReduction="10000"/>
          </a:bodyPr>
          <a:lstStyle/>
          <a:p>
            <a:pPr lvl="0" algn="r" rtl="1">
              <a:buFont typeface="Wingdings" panose="05000000000000000000" pitchFamily="2" charset="2"/>
              <a:buChar char="ü"/>
            </a:pPr>
            <a:r>
              <a:rPr lang="ar-SA" b="1" u="sng" dirty="0" smtClean="0">
                <a:solidFill>
                  <a:schemeClr val="accent2">
                    <a:lumMod val="75000"/>
                  </a:schemeClr>
                </a:solidFill>
              </a:rPr>
              <a:t>التحول المتوازي:</a:t>
            </a:r>
          </a:p>
          <a:p>
            <a:pPr lvl="0" algn="r" rtl="1"/>
            <a:r>
              <a:rPr lang="ar-SA" b="1" dirty="0" smtClean="0">
                <a:solidFill>
                  <a:schemeClr val="accent3">
                    <a:lumMod val="75000"/>
                  </a:schemeClr>
                </a:solidFill>
              </a:rPr>
              <a:t> </a:t>
            </a:r>
            <a:r>
              <a:rPr lang="ar-SA" b="1" dirty="0" smtClean="0"/>
              <a:t>وهو المدخل الأكثر استخداماً في الحياة العملية ،حيث يقوم على تشغيل النظام الجديد على التوازي وفي نفس الوقت مع النظام القديم لفترة معينة كافية ، وذلك للتأكد من أن النظام الجديد يعمل بالكفاءة المطلوبة.</a:t>
            </a:r>
            <a:endParaRPr lang="en-US" dirty="0" smtClean="0"/>
          </a:p>
          <a:p>
            <a:pPr marL="0" indent="0" algn="r" rtl="1">
              <a:buNone/>
            </a:pPr>
            <a:r>
              <a:rPr lang="ar-SA" b="1" dirty="0" smtClean="0">
                <a:solidFill>
                  <a:schemeClr val="accent3">
                    <a:lumMod val="75000"/>
                  </a:schemeClr>
                </a:solidFill>
              </a:rPr>
              <a:t>مميزاته:  </a:t>
            </a:r>
            <a:r>
              <a:rPr lang="ar-SA" b="1" dirty="0" smtClean="0"/>
              <a:t>يتميز بالأمان الكامل في عملية التحول من النظام القديم إلى الجديد، أي عدم المخاطرة.</a:t>
            </a:r>
            <a:endParaRPr lang="en-US" dirty="0" smtClean="0"/>
          </a:p>
          <a:p>
            <a:pPr marL="0" indent="0" algn="r" rtl="1">
              <a:buNone/>
            </a:pPr>
            <a:r>
              <a:rPr lang="ar-SA" b="1" dirty="0" smtClean="0">
                <a:solidFill>
                  <a:schemeClr val="accent3">
                    <a:lumMod val="75000"/>
                  </a:schemeClr>
                </a:solidFill>
              </a:rPr>
              <a:t>عيوبه:    </a:t>
            </a:r>
            <a:r>
              <a:rPr lang="ar-SA" b="1" dirty="0" smtClean="0"/>
              <a:t>مكلف ، يحتاج إلى مجهود كبير من العاملين في تشغيل نظامين في وقت واحد.</a:t>
            </a:r>
            <a:endParaRPr lang="en-US" dirty="0" smtClean="0"/>
          </a:p>
          <a:p>
            <a:pPr marL="0" indent="0" algn="r" rtl="1">
              <a:buNone/>
            </a:pPr>
            <a:endParaRPr lang="en-US" sz="1500" dirty="0" smtClean="0"/>
          </a:p>
          <a:p>
            <a:pPr algn="r" rtl="1">
              <a:buFont typeface="Wingdings" panose="05000000000000000000" pitchFamily="2" charset="2"/>
              <a:buChar char="ü"/>
            </a:pPr>
            <a:r>
              <a:rPr lang="ar-SA" b="1" u="sng" dirty="0" smtClean="0">
                <a:solidFill>
                  <a:schemeClr val="accent2">
                    <a:lumMod val="75000"/>
                  </a:schemeClr>
                </a:solidFill>
              </a:rPr>
              <a:t>التحول المباشر:</a:t>
            </a:r>
          </a:p>
          <a:p>
            <a:pPr lvl="0" algn="r" rtl="1"/>
            <a:r>
              <a:rPr lang="ar-SA" b="1" dirty="0" smtClean="0">
                <a:solidFill>
                  <a:schemeClr val="accent2">
                    <a:lumMod val="75000"/>
                  </a:schemeClr>
                </a:solidFill>
              </a:rPr>
              <a:t> </a:t>
            </a:r>
            <a:r>
              <a:rPr lang="ar-SA" b="1" dirty="0" smtClean="0"/>
              <a:t>وهو المدخل الذي يتم فيه الإيقاف الفوري للنظام القديم والتحول مباشرة إلى النظام الجديد.</a:t>
            </a:r>
            <a:endParaRPr lang="en-US" dirty="0" smtClean="0"/>
          </a:p>
          <a:p>
            <a:pPr marL="0" indent="0" algn="r" rtl="1">
              <a:buNone/>
            </a:pPr>
            <a:r>
              <a:rPr lang="ar-SA" b="1" dirty="0" smtClean="0">
                <a:solidFill>
                  <a:schemeClr val="accent3">
                    <a:lumMod val="75000"/>
                  </a:schemeClr>
                </a:solidFill>
              </a:rPr>
              <a:t>مميزاته:  </a:t>
            </a:r>
            <a:r>
              <a:rPr lang="ar-SA" b="1" dirty="0" smtClean="0"/>
              <a:t>غير مكلف، ولا يحتاج إلى مجهود إضافي من العاملين .</a:t>
            </a:r>
            <a:endParaRPr lang="en-US" dirty="0" smtClean="0"/>
          </a:p>
          <a:p>
            <a:pPr marL="0" indent="0" algn="r" rtl="1">
              <a:buNone/>
            </a:pPr>
            <a:r>
              <a:rPr lang="ar-SA" b="1" dirty="0" smtClean="0">
                <a:solidFill>
                  <a:schemeClr val="accent3">
                    <a:lumMod val="75000"/>
                  </a:schemeClr>
                </a:solidFill>
              </a:rPr>
              <a:t>عيوبه: </a:t>
            </a:r>
            <a:r>
              <a:rPr lang="ar-SA" b="1" dirty="0" smtClean="0"/>
              <a:t>زيادة درجة المخاطرة.</a:t>
            </a:r>
          </a:p>
          <a:p>
            <a:pPr marL="0" indent="0" algn="r" rtl="1">
              <a:buNone/>
            </a:pPr>
            <a:endParaRPr lang="en-US" dirty="0" smtClean="0"/>
          </a:p>
          <a:p>
            <a:pPr marL="0" lvl="0" indent="0" algn="ctr" rtl="1">
              <a:buNone/>
            </a:pPr>
            <a:r>
              <a:rPr lang="ar-SA" sz="2100" dirty="0"/>
              <a:t>هذا ويمكن </a:t>
            </a:r>
            <a:r>
              <a:rPr lang="ar-SA" b="1" u="sng" dirty="0" smtClean="0">
                <a:solidFill>
                  <a:schemeClr val="accent4">
                    <a:lumMod val="60000"/>
                    <a:lumOff val="40000"/>
                  </a:schemeClr>
                </a:solidFill>
              </a:rPr>
              <a:t>اتباع التحول الجزئي</a:t>
            </a:r>
            <a:r>
              <a:rPr lang="ar-SA" b="1" u="sng" dirty="0">
                <a:solidFill>
                  <a:schemeClr val="accent4">
                    <a:lumMod val="60000"/>
                    <a:lumOff val="40000"/>
                  </a:schemeClr>
                </a:solidFill>
              </a:rPr>
              <a:t> </a:t>
            </a:r>
            <a:r>
              <a:rPr lang="ar-SA" b="1" u="sng" dirty="0" smtClean="0">
                <a:solidFill>
                  <a:schemeClr val="accent4">
                    <a:lumMod val="60000"/>
                    <a:lumOff val="40000"/>
                  </a:schemeClr>
                </a:solidFill>
              </a:rPr>
              <a:t> </a:t>
            </a:r>
            <a:r>
              <a:rPr lang="ar-SA" dirty="0" smtClean="0"/>
              <a:t>وذلك بتطبيق النظام على بعض الأقسام ثم بمرور الوقت تتسع دائرة التطبيق شيئاً فشيئاً حتى يتم التطبيق بالكامل على الشركة ككل .</a:t>
            </a:r>
            <a:endParaRPr lang="en-US" dirty="0" smtClean="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620688"/>
            <a:ext cx="7246018" cy="5627712"/>
          </a:xfrm>
        </p:spPr>
        <p:txBody>
          <a:bodyPr>
            <a:normAutofit/>
          </a:bodyPr>
          <a:lstStyle/>
          <a:p>
            <a:pPr marL="0" indent="0" algn="r" rtl="1">
              <a:buNone/>
            </a:pPr>
            <a:r>
              <a:rPr lang="ar-SA" b="1" dirty="0" smtClean="0">
                <a:solidFill>
                  <a:schemeClr val="accent2">
                    <a:lumMod val="75000"/>
                  </a:schemeClr>
                </a:solidFill>
              </a:rPr>
              <a:t>وبعد الانتهاء بنجاح من الانتقال من النظام القديم الى الجديد وقبل القيام بالخطوة الأخيرة يجب على المنشاة القيام بما يسمى </a:t>
            </a:r>
            <a:r>
              <a:rPr lang="ar-SA" sz="4000" b="1" dirty="0" smtClean="0">
                <a:solidFill>
                  <a:schemeClr val="accent2">
                    <a:lumMod val="75000"/>
                  </a:schemeClr>
                </a:solidFill>
                <a:sym typeface="Wingdings" panose="05000000000000000000" pitchFamily="2" charset="2"/>
              </a:rPr>
              <a:t></a:t>
            </a:r>
            <a:endParaRPr lang="ar-SA" sz="4000" b="1" dirty="0" smtClean="0">
              <a:solidFill>
                <a:schemeClr val="accent2">
                  <a:lumMod val="75000"/>
                </a:schemeClr>
              </a:solidFill>
            </a:endParaRPr>
          </a:p>
          <a:p>
            <a:pPr marL="0" indent="0" algn="r" rtl="1">
              <a:buNone/>
            </a:pPr>
            <a:endParaRPr lang="ar-SA" sz="2400" b="1" u="sng" dirty="0" smtClean="0">
              <a:solidFill>
                <a:schemeClr val="accent4"/>
              </a:solidFill>
            </a:endParaRPr>
          </a:p>
          <a:p>
            <a:pPr marL="0" indent="0" algn="r" rtl="1">
              <a:buNone/>
            </a:pPr>
            <a:r>
              <a:rPr lang="ar-SA" sz="2400" b="1" u="sng" dirty="0" smtClean="0">
                <a:solidFill>
                  <a:schemeClr val="accent4"/>
                </a:solidFill>
              </a:rPr>
              <a:t>توثيق </a:t>
            </a:r>
            <a:r>
              <a:rPr lang="ar-SA" sz="2400" b="1" u="sng" dirty="0">
                <a:solidFill>
                  <a:schemeClr val="accent4"/>
                </a:solidFill>
              </a:rPr>
              <a:t>النظام</a:t>
            </a:r>
            <a:r>
              <a:rPr lang="ar-SA" sz="2400" b="1" u="sng" dirty="0" smtClean="0">
                <a:solidFill>
                  <a:schemeClr val="accent4"/>
                </a:solidFill>
              </a:rPr>
              <a:t>:</a:t>
            </a:r>
          </a:p>
          <a:p>
            <a:pPr marL="0" indent="0" algn="justLow" rtl="1">
              <a:buNone/>
            </a:pPr>
            <a:r>
              <a:rPr lang="ar-SA" b="1" dirty="0" smtClean="0"/>
              <a:t>يجب أن تكون عملية التوثيق مصاحبة لكل خطوة في كل مرحلة من مراحل دورة حياة النظام.</a:t>
            </a:r>
            <a:endParaRPr lang="en-US" dirty="0" smtClean="0"/>
          </a:p>
          <a:p>
            <a:pPr marL="0" indent="0" algn="r" rtl="1">
              <a:buNone/>
            </a:pPr>
            <a:endParaRPr lang="ar-SA" b="1" dirty="0" smtClean="0">
              <a:solidFill>
                <a:schemeClr val="accent3">
                  <a:lumMod val="75000"/>
                </a:schemeClr>
              </a:solidFill>
            </a:endParaRPr>
          </a:p>
          <a:p>
            <a:pPr marL="0" indent="0" algn="r" rtl="1">
              <a:buNone/>
            </a:pPr>
            <a:r>
              <a:rPr lang="ar-SA" b="1" dirty="0" smtClean="0">
                <a:solidFill>
                  <a:schemeClr val="accent3">
                    <a:lumMod val="75000"/>
                  </a:schemeClr>
                </a:solidFill>
              </a:rPr>
              <a:t>على ماذا يشتمل التوثيق النهائي للنظام؟</a:t>
            </a:r>
            <a:endParaRPr lang="en-US" dirty="0" smtClean="0">
              <a:solidFill>
                <a:schemeClr val="accent3">
                  <a:lumMod val="75000"/>
                </a:schemeClr>
              </a:solidFill>
            </a:endParaRPr>
          </a:p>
          <a:p>
            <a:pPr algn="justLow" rtl="1"/>
            <a:r>
              <a:rPr lang="ar-SA" dirty="0" smtClean="0"/>
              <a:t>يشتمل على الوثائق الخاصة بتحديد وتحليل المشكلة والوثائق التي تصف النظام الجديد ، والأجهزة والبرامج والملفات المستخدمة ، والوثائق التي تستخدم أثناء تشغيل النظام .</a:t>
            </a:r>
            <a:endParaRPr lang="en-US" dirty="0" smtClean="0"/>
          </a:p>
        </p:txBody>
      </p:sp>
      <p:sp>
        <p:nvSpPr>
          <p:cNvPr id="2" name="عنصر نائب للتذييل 1"/>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404664"/>
            <a:ext cx="7772400" cy="496096"/>
          </a:xfrm>
        </p:spPr>
        <p:txBody>
          <a:bodyPr>
            <a:normAutofit fontScale="90000"/>
          </a:bodyPr>
          <a:lstStyle/>
          <a:p>
            <a:pPr algn="r" rtl="1"/>
            <a:r>
              <a:rPr lang="ar-SA" sz="3200" dirty="0" smtClean="0">
                <a:solidFill>
                  <a:schemeClr val="accent4">
                    <a:lumMod val="60000"/>
                    <a:lumOff val="40000"/>
                  </a:schemeClr>
                </a:solidFill>
              </a:rPr>
              <a:t>سادساً: متابعة </a:t>
            </a:r>
            <a:r>
              <a:rPr lang="ar-SA" sz="3200" dirty="0">
                <a:solidFill>
                  <a:schemeClr val="accent4">
                    <a:lumMod val="60000"/>
                    <a:lumOff val="40000"/>
                  </a:schemeClr>
                </a:solidFill>
              </a:rPr>
              <a:t>تنفيذ النظام وصيانته</a:t>
            </a:r>
            <a:r>
              <a:rPr lang="ar-SA" sz="3200" dirty="0" smtClean="0">
                <a:solidFill>
                  <a:schemeClr val="accent4">
                    <a:lumMod val="60000"/>
                    <a:lumOff val="40000"/>
                  </a:schemeClr>
                </a:solidFill>
              </a:rPr>
              <a:t>:</a:t>
            </a:r>
            <a:endParaRPr lang="en-US" sz="3200" dirty="0">
              <a:solidFill>
                <a:schemeClr val="accent4">
                  <a:lumMod val="60000"/>
                  <a:lumOff val="40000"/>
                </a:schemeClr>
              </a:solidFill>
            </a:endParaRPr>
          </a:p>
        </p:txBody>
      </p:sp>
      <p:sp>
        <p:nvSpPr>
          <p:cNvPr id="3" name="عنصر نائب للمحتوى 2"/>
          <p:cNvSpPr>
            <a:spLocks noGrp="1"/>
          </p:cNvSpPr>
          <p:nvPr>
            <p:ph idx="1"/>
          </p:nvPr>
        </p:nvSpPr>
        <p:spPr>
          <a:xfrm>
            <a:off x="755576" y="1196752"/>
            <a:ext cx="7772400" cy="4608512"/>
          </a:xfrm>
        </p:spPr>
        <p:txBody>
          <a:bodyPr>
            <a:normAutofit/>
          </a:bodyPr>
          <a:lstStyle/>
          <a:p>
            <a:pPr algn="r" rtl="1"/>
            <a:r>
              <a:rPr lang="ar-SA" dirty="0"/>
              <a:t>يتطلب الأمر متابعة تنفيذ النظام للتأكد من سلامة التنفيذ حتى يتحقق الهدف منه كما يجب</a:t>
            </a:r>
            <a:r>
              <a:rPr lang="ar-SA" dirty="0" smtClean="0"/>
              <a:t>.</a:t>
            </a:r>
          </a:p>
          <a:p>
            <a:pPr marL="0" indent="0" algn="r" rtl="1">
              <a:buNone/>
            </a:pPr>
            <a:endParaRPr lang="ar-SA" sz="1400" dirty="0" smtClean="0"/>
          </a:p>
          <a:p>
            <a:pPr algn="r" rtl="1"/>
            <a:r>
              <a:rPr lang="ar-SA" dirty="0" smtClean="0"/>
              <a:t>والان بيئة التي يعمل فيها نظام تتصف بالتغيرات الشديدة على فترات قصيرة نسبياً يجب متابعة النظام وصيانه من وقت لأخر حسب احتياج المنشاة.</a:t>
            </a:r>
          </a:p>
          <a:p>
            <a:pPr marL="0" indent="0" algn="r" rtl="1">
              <a:buNone/>
            </a:pPr>
            <a:endParaRPr lang="ar-SA" dirty="0" smtClean="0"/>
          </a:p>
          <a:p>
            <a:pPr marL="0" indent="0" algn="r" rtl="1">
              <a:buNone/>
            </a:pPr>
            <a:r>
              <a:rPr lang="ar-SA" dirty="0" smtClean="0"/>
              <a:t>والمقصود </a:t>
            </a:r>
            <a:r>
              <a:rPr lang="ar-SA" u="sng" dirty="0" smtClean="0">
                <a:solidFill>
                  <a:schemeClr val="accent2">
                    <a:lumMod val="75000"/>
                  </a:schemeClr>
                </a:solidFill>
              </a:rPr>
              <a:t>بعملية الصيانة</a:t>
            </a:r>
            <a:r>
              <a:rPr lang="ar-SA" dirty="0" smtClean="0"/>
              <a:t>:</a:t>
            </a:r>
          </a:p>
          <a:p>
            <a:pPr algn="r" rtl="1"/>
            <a:r>
              <a:rPr lang="ar-SA" dirty="0" smtClean="0"/>
              <a:t>حذف او إضافة او تعديل او تحسين في عنصر من عناصره او احد مكوناته من حين للأخر.</a:t>
            </a:r>
          </a:p>
          <a:p>
            <a:pPr algn="r" rtl="1"/>
            <a:endParaRPr lang="ar-SA" dirty="0" smtClean="0"/>
          </a:p>
          <a:p>
            <a:pPr marL="0" indent="0" algn="r" rtl="1">
              <a:buNone/>
            </a:pPr>
            <a:endParaRPr lang="ar-SA" dirty="0"/>
          </a:p>
          <a:p>
            <a:pPr marL="0" indent="0" algn="ctr" rtl="1">
              <a:buNone/>
            </a:pPr>
            <a:r>
              <a:rPr lang="ar-SA" dirty="0" smtClean="0">
                <a:solidFill>
                  <a:schemeClr val="accent3">
                    <a:lumMod val="50000"/>
                  </a:schemeClr>
                </a:solidFill>
              </a:rPr>
              <a:t>وهنا تظهر الحاجة و الأهمية القصوى لعملية </a:t>
            </a:r>
            <a:r>
              <a:rPr lang="ar-SA" u="sng" dirty="0" smtClean="0">
                <a:solidFill>
                  <a:schemeClr val="accent3">
                    <a:lumMod val="50000"/>
                  </a:schemeClr>
                </a:solidFill>
              </a:rPr>
              <a:t>التوثيق</a:t>
            </a:r>
            <a:r>
              <a:rPr lang="ar-SA" dirty="0" smtClean="0">
                <a:solidFill>
                  <a:schemeClr val="accent3">
                    <a:lumMod val="50000"/>
                  </a:schemeClr>
                </a:solidFill>
              </a:rPr>
              <a:t> لنتمكن من اجراء أي تعديل على النظام بدون الحاجة دراسة النظام مره أخرى.</a:t>
            </a:r>
            <a:r>
              <a:rPr lang="ar-SA" dirty="0">
                <a:solidFill>
                  <a:schemeClr val="accent3">
                    <a:lumMod val="50000"/>
                  </a:schemeClr>
                </a:solidFill>
              </a:rPr>
              <a:t/>
            </a:r>
            <a:br>
              <a:rPr lang="ar-SA" dirty="0">
                <a:solidFill>
                  <a:schemeClr val="accent3">
                    <a:lumMod val="50000"/>
                  </a:schemeClr>
                </a:solidFill>
              </a:rPr>
            </a:br>
            <a:endParaRPr lang="en-US" dirty="0">
              <a:solidFill>
                <a:schemeClr val="accent3">
                  <a:lumMod val="50000"/>
                </a:schemeClr>
              </a:solidFill>
            </a:endParaRPr>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extLst>
      <p:ext uri="{BB962C8B-B14F-4D97-AF65-F5344CB8AC3E}">
        <p14:creationId xmlns:p14="http://schemas.microsoft.com/office/powerpoint/2010/main" xmlns="" val="206164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484632"/>
            <a:ext cx="8278688" cy="496096"/>
          </a:xfrm>
        </p:spPr>
        <p:txBody>
          <a:bodyPr>
            <a:noAutofit/>
          </a:bodyPr>
          <a:lstStyle/>
          <a:p>
            <a:pPr algn="r" rtl="1"/>
            <a:r>
              <a:rPr lang="ar-SA" sz="2800" b="1" u="sng" dirty="0" smtClean="0">
                <a:solidFill>
                  <a:schemeClr val="accent2">
                    <a:lumMod val="75000"/>
                  </a:schemeClr>
                </a:solidFill>
              </a:rPr>
              <a:t>1-التحديد الدقيق لأهداف النظام:</a:t>
            </a:r>
            <a:endParaRPr lang="ar-SA" sz="2800" dirty="0">
              <a:solidFill>
                <a:schemeClr val="accent2">
                  <a:lumMod val="75000"/>
                </a:schemeClr>
              </a:solidFill>
            </a:endParaRPr>
          </a:p>
        </p:txBody>
      </p:sp>
      <p:sp>
        <p:nvSpPr>
          <p:cNvPr id="3" name="عنصر نائب للمحتوى 2"/>
          <p:cNvSpPr>
            <a:spLocks noGrp="1"/>
          </p:cNvSpPr>
          <p:nvPr>
            <p:ph idx="1"/>
          </p:nvPr>
        </p:nvSpPr>
        <p:spPr>
          <a:xfrm>
            <a:off x="971600" y="1124744"/>
            <a:ext cx="7416824" cy="5328592"/>
          </a:xfrm>
        </p:spPr>
        <p:txBody>
          <a:bodyPr>
            <a:normAutofit/>
          </a:bodyPr>
          <a:lstStyle/>
          <a:p>
            <a:pPr marL="0" lvl="0" indent="0" algn="r" rtl="1">
              <a:buNone/>
            </a:pPr>
            <a:r>
              <a:rPr lang="ar-SA" b="1" dirty="0" smtClean="0">
                <a:solidFill>
                  <a:schemeClr val="accent4">
                    <a:lumMod val="60000"/>
                    <a:lumOff val="40000"/>
                  </a:schemeClr>
                </a:solidFill>
              </a:rPr>
              <a:t>تضمن أي قائمة جيدة لأهداف نظام المعلومات بصفة عامة عددا من العناصر الأساسية نعرضها بإيجاز:</a:t>
            </a:r>
          </a:p>
          <a:p>
            <a:pPr marL="0" lvl="0" indent="0" algn="r" rtl="1">
              <a:buNone/>
            </a:pPr>
            <a:r>
              <a:rPr lang="ar-SA" dirty="0" smtClean="0">
                <a:solidFill>
                  <a:srgbClr val="7030A0"/>
                </a:solidFill>
              </a:rPr>
              <a:t>(1-1) تحديد الأهداف العامة للنظام:</a:t>
            </a:r>
            <a:endParaRPr lang="en-US" dirty="0" smtClean="0">
              <a:solidFill>
                <a:srgbClr val="7030A0"/>
              </a:solidFill>
            </a:endParaRPr>
          </a:p>
          <a:p>
            <a:pPr algn="r" rtl="1"/>
            <a:r>
              <a:rPr lang="ar-SA" b="1" dirty="0" smtClean="0"/>
              <a:t>يعتبر تحديد الهدف العام للنظام هو الخطوة الأولى في إعداد قائمة الأهداف:</a:t>
            </a:r>
          </a:p>
          <a:p>
            <a:pPr lvl="2" algn="r" rtl="1">
              <a:buFont typeface="Wingdings" panose="05000000000000000000" pitchFamily="2" charset="2"/>
              <a:buChar char="ü"/>
            </a:pPr>
            <a:r>
              <a:rPr lang="ar-SA" b="1" dirty="0" smtClean="0"/>
              <a:t>فقد يكون الهدف العام لنظام حسابات الموردين على سبيل المثال هو زيادة الربحية</a:t>
            </a:r>
          </a:p>
          <a:p>
            <a:pPr lvl="2" algn="r" rtl="1">
              <a:buFont typeface="Wingdings" panose="05000000000000000000" pitchFamily="2" charset="2"/>
              <a:buChar char="ü"/>
            </a:pPr>
            <a:r>
              <a:rPr lang="ar-SA" b="1" dirty="0" smtClean="0"/>
              <a:t>وقد يكون الهدف العام لنظام حسابات العملاء هو تشجيع العملاء على سرعة سداد ديونهم لدى الشركة .</a:t>
            </a:r>
          </a:p>
          <a:p>
            <a:pPr lvl="2" algn="r" rtl="1">
              <a:buFont typeface="Wingdings" panose="05000000000000000000" pitchFamily="2" charset="2"/>
              <a:buChar char="ü"/>
            </a:pPr>
            <a:r>
              <a:rPr lang="ar-SA" b="1" dirty="0" smtClean="0"/>
              <a:t>وقد يكون تيسير عملية امساك الدفاتر</a:t>
            </a:r>
          </a:p>
          <a:p>
            <a:pPr marL="548640" lvl="2" indent="0" algn="r" rtl="1">
              <a:buNone/>
            </a:pPr>
            <a:endParaRPr lang="en-US" dirty="0" smtClean="0"/>
          </a:p>
          <a:p>
            <a:pPr marL="0" indent="0" algn="r" rtl="1">
              <a:buNone/>
            </a:pPr>
            <a:r>
              <a:rPr lang="ar-SA" dirty="0" smtClean="0">
                <a:solidFill>
                  <a:srgbClr val="7030A0"/>
                </a:solidFill>
              </a:rPr>
              <a:t>(1-2) </a:t>
            </a:r>
            <a:r>
              <a:rPr lang="ar-SA" dirty="0">
                <a:solidFill>
                  <a:srgbClr val="7030A0"/>
                </a:solidFill>
              </a:rPr>
              <a:t>تحديد الأهداف </a:t>
            </a:r>
            <a:r>
              <a:rPr lang="ar-SA" dirty="0" smtClean="0">
                <a:solidFill>
                  <a:srgbClr val="7030A0"/>
                </a:solidFill>
              </a:rPr>
              <a:t>الفرعية للنظام</a:t>
            </a:r>
            <a:r>
              <a:rPr lang="ar-SA" dirty="0">
                <a:solidFill>
                  <a:srgbClr val="7030A0"/>
                </a:solidFill>
              </a:rPr>
              <a:t>:</a:t>
            </a:r>
          </a:p>
          <a:p>
            <a:pPr algn="r" rtl="1"/>
            <a:r>
              <a:rPr lang="ar-SA" dirty="0"/>
              <a:t>بعد تحديد الهدف العام من إعداد النظام يجب وضع هذا الهدف في صورة عملية ويتم تحقيق ذلك بتحديد أهداف فرعية محددة للنظام ،(لنأخذ على سبيل المثال نظام حسابات الموردين)  ويمكن أن تشتمل الأهداف الفرعية لنظام حسابات الموردين على ما يلي :</a:t>
            </a:r>
          </a:p>
          <a:p>
            <a:pPr lvl="3" algn="r" rtl="1"/>
            <a:r>
              <a:rPr lang="ar-SA" dirty="0"/>
              <a:t>القيام بإعداد قائمة بجميع الفواتير المستحقة.</a:t>
            </a:r>
          </a:p>
          <a:p>
            <a:pPr lvl="3" algn="r" rtl="1"/>
            <a:r>
              <a:rPr lang="ar-SA" b="1" dirty="0"/>
              <a:t>إعداد الشيكات الخاصة بالموردين قبل تاريخ الاستحقاق</a:t>
            </a:r>
            <a:r>
              <a:rPr lang="ar-SA" b="1" dirty="0" smtClean="0"/>
              <a:t>.</a:t>
            </a:r>
            <a:endParaRPr lang="ar-SA" b="1" dirty="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1840" y="332656"/>
            <a:ext cx="5832648" cy="568104"/>
          </a:xfrm>
        </p:spPr>
        <p:txBody>
          <a:bodyPr>
            <a:noAutofit/>
          </a:bodyPr>
          <a:lstStyle/>
          <a:p>
            <a:pPr algn="r" rtl="1"/>
            <a:r>
              <a:rPr lang="ar-SA" sz="2000" dirty="0" smtClean="0"/>
              <a:t>يتبع: التحديد الدقيق لأهداف النظام</a:t>
            </a:r>
            <a:r>
              <a:rPr lang="ar-SA" sz="3200" dirty="0">
                <a:solidFill>
                  <a:srgbClr val="7030A0"/>
                </a:solidFill>
                <a:sym typeface="Wingdings" panose="05000000000000000000" pitchFamily="2" charset="2"/>
              </a:rPr>
              <a:t></a:t>
            </a:r>
            <a:endParaRPr lang="en-US" sz="3200" dirty="0">
              <a:solidFill>
                <a:srgbClr val="7030A0"/>
              </a:solidFill>
            </a:endParaRPr>
          </a:p>
        </p:txBody>
      </p:sp>
      <p:sp>
        <p:nvSpPr>
          <p:cNvPr id="3" name="عنصر نائب للمحتوى 2"/>
          <p:cNvSpPr>
            <a:spLocks noGrp="1"/>
          </p:cNvSpPr>
          <p:nvPr>
            <p:ph idx="1"/>
          </p:nvPr>
        </p:nvSpPr>
        <p:spPr>
          <a:xfrm>
            <a:off x="755576" y="1052736"/>
            <a:ext cx="7772400" cy="5472608"/>
          </a:xfrm>
        </p:spPr>
        <p:txBody>
          <a:bodyPr>
            <a:normAutofit/>
          </a:bodyPr>
          <a:lstStyle/>
          <a:p>
            <a:pPr marL="0" indent="0" algn="r" rtl="1">
              <a:buNone/>
            </a:pPr>
            <a:r>
              <a:rPr lang="ar-SA" dirty="0">
                <a:solidFill>
                  <a:srgbClr val="7030A0"/>
                </a:solidFill>
              </a:rPr>
              <a:t>(1-3) تحديد المخرجات المستهدفة من </a:t>
            </a:r>
            <a:r>
              <a:rPr lang="ar-SA" dirty="0" smtClean="0">
                <a:solidFill>
                  <a:srgbClr val="7030A0"/>
                </a:solidFill>
              </a:rPr>
              <a:t>النظام:</a:t>
            </a:r>
          </a:p>
          <a:p>
            <a:pPr marL="0" indent="0" algn="r" rtl="1">
              <a:buNone/>
            </a:pPr>
            <a:r>
              <a:rPr lang="ar-SA" sz="1800" b="1" dirty="0" smtClean="0"/>
              <a:t>يجب تحديد المخرجات التي يجب ان يخرجها النظام من شكل تقارير او القوائم.</a:t>
            </a:r>
            <a:endParaRPr lang="ar-SA" sz="1800" b="1" dirty="0"/>
          </a:p>
          <a:p>
            <a:pPr marL="0" indent="0" algn="r" rtl="1">
              <a:buNone/>
            </a:pPr>
            <a:r>
              <a:rPr lang="ar-SA" dirty="0">
                <a:solidFill>
                  <a:srgbClr val="7030A0"/>
                </a:solidFill>
              </a:rPr>
              <a:t>(1-4) تحديد البيانات المطلوبة ( المدخلات</a:t>
            </a:r>
            <a:r>
              <a:rPr lang="ar-SA" dirty="0" smtClean="0">
                <a:solidFill>
                  <a:srgbClr val="7030A0"/>
                </a:solidFill>
              </a:rPr>
              <a:t>):</a:t>
            </a:r>
          </a:p>
          <a:p>
            <a:pPr marL="0" indent="0" algn="r" rtl="1">
              <a:buNone/>
            </a:pPr>
            <a:r>
              <a:rPr lang="ar-SA" sz="1800" b="1" dirty="0"/>
              <a:t>تحدد البيانات اللازمة </a:t>
            </a:r>
            <a:r>
              <a:rPr lang="ar-SA" sz="1800" b="1" dirty="0" smtClean="0"/>
              <a:t>لإعداد </a:t>
            </a:r>
            <a:r>
              <a:rPr lang="ar-SA" sz="1800" b="1" dirty="0"/>
              <a:t>تقارير معينة على ضوء نوعية التقارير المرغوب الحصول عليها واهداف النظام </a:t>
            </a:r>
            <a:r>
              <a:rPr lang="ar-SA" sz="1800" b="1" dirty="0" smtClean="0"/>
              <a:t>نفسه.</a:t>
            </a:r>
            <a:endParaRPr lang="ar-SA" sz="1800" b="1" dirty="0"/>
          </a:p>
          <a:p>
            <a:pPr marL="0" indent="0" algn="r" rtl="1">
              <a:buNone/>
            </a:pPr>
            <a:r>
              <a:rPr lang="ar-SA" dirty="0">
                <a:solidFill>
                  <a:srgbClr val="7030A0"/>
                </a:solidFill>
              </a:rPr>
              <a:t>(1-5) تحديد أساليب الرقابة </a:t>
            </a:r>
            <a:r>
              <a:rPr lang="ar-SA" dirty="0" smtClean="0">
                <a:solidFill>
                  <a:srgbClr val="7030A0"/>
                </a:solidFill>
              </a:rPr>
              <a:t>الضرورية:</a:t>
            </a:r>
          </a:p>
          <a:p>
            <a:pPr marL="0" indent="0" algn="r" rtl="1">
              <a:buNone/>
            </a:pPr>
            <a:r>
              <a:rPr lang="ar-SA" sz="1800" b="1" dirty="0" smtClean="0"/>
              <a:t>ترجع أهميتها الى انها ضرورية لضمان صحة ودقة البيانات المحاسبية والتقارير المترتبة عليها.</a:t>
            </a:r>
            <a:endParaRPr lang="ar-SA" sz="1800" b="1" dirty="0"/>
          </a:p>
          <a:p>
            <a:pPr marL="0" indent="0" algn="r" rtl="1">
              <a:buNone/>
            </a:pPr>
            <a:r>
              <a:rPr lang="ar-SA" dirty="0">
                <a:solidFill>
                  <a:srgbClr val="7030A0"/>
                </a:solidFill>
              </a:rPr>
              <a:t>(1-6) السياسات </a:t>
            </a:r>
            <a:r>
              <a:rPr lang="ar-SA" dirty="0" smtClean="0">
                <a:solidFill>
                  <a:srgbClr val="7030A0"/>
                </a:solidFill>
              </a:rPr>
              <a:t>والإجراءات:</a:t>
            </a:r>
          </a:p>
          <a:p>
            <a:pPr marL="0" indent="0" algn="r" rtl="1">
              <a:buNone/>
            </a:pPr>
            <a:r>
              <a:rPr lang="ar-SA" sz="1800" b="1" dirty="0" smtClean="0"/>
              <a:t>يتطلب تطبيق نظام جديد بفاعلية كبيرة ضرورة تعديل السياسات و الإجراءات القائمة التي جرى استخدامها في التنظيم.</a:t>
            </a:r>
            <a:endParaRPr lang="ar-SA" sz="1800" b="1" dirty="0"/>
          </a:p>
          <a:p>
            <a:pPr marL="0" indent="0" algn="r" rtl="1">
              <a:buNone/>
            </a:pPr>
            <a:r>
              <a:rPr lang="ar-SA" dirty="0">
                <a:solidFill>
                  <a:srgbClr val="7030A0"/>
                </a:solidFill>
              </a:rPr>
              <a:t>(1-7) اعتماد الإدارة </a:t>
            </a:r>
            <a:r>
              <a:rPr lang="ar-SA" dirty="0" smtClean="0">
                <a:solidFill>
                  <a:srgbClr val="7030A0"/>
                </a:solidFill>
              </a:rPr>
              <a:t>العليا:</a:t>
            </a:r>
            <a:endParaRPr lang="ar-SA" dirty="0">
              <a:solidFill>
                <a:srgbClr val="7030A0"/>
              </a:solidFill>
            </a:endParaRPr>
          </a:p>
          <a:p>
            <a:pPr algn="r" rtl="1"/>
            <a:r>
              <a:rPr lang="ar-SA" sz="1800" b="1" dirty="0" smtClean="0"/>
              <a:t>يمكن اعتبار قائمة الأهداف هي افضل نقطة بداية لإقناع الإدارة العليا.</a:t>
            </a:r>
            <a:endParaRPr lang="en-US" sz="1800" b="1" dirty="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extLst>
      <p:ext uri="{BB962C8B-B14F-4D97-AF65-F5344CB8AC3E}">
        <p14:creationId xmlns:p14="http://schemas.microsoft.com/office/powerpoint/2010/main" xmlns="" val="255825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404664"/>
            <a:ext cx="7772400" cy="648072"/>
          </a:xfrm>
        </p:spPr>
        <p:txBody>
          <a:bodyPr>
            <a:normAutofit/>
          </a:bodyPr>
          <a:lstStyle/>
          <a:p>
            <a:pPr algn="r" rtl="1"/>
            <a:r>
              <a:rPr lang="ar-SA" sz="2800" b="1" u="sng" dirty="0" smtClean="0">
                <a:solidFill>
                  <a:schemeClr val="accent2">
                    <a:lumMod val="75000"/>
                  </a:schemeClr>
                </a:solidFill>
              </a:rPr>
              <a:t>2- العلاقة بين أهداف النظام وتصميمه:</a:t>
            </a:r>
            <a:endParaRPr lang="ar-SA" sz="2800" dirty="0">
              <a:solidFill>
                <a:schemeClr val="accent2">
                  <a:lumMod val="75000"/>
                </a:schemeClr>
              </a:solidFill>
            </a:endParaRPr>
          </a:p>
        </p:txBody>
      </p:sp>
      <p:sp>
        <p:nvSpPr>
          <p:cNvPr id="3" name="عنصر نائب للمحتوى 2"/>
          <p:cNvSpPr>
            <a:spLocks noGrp="1"/>
          </p:cNvSpPr>
          <p:nvPr>
            <p:ph idx="1"/>
          </p:nvPr>
        </p:nvSpPr>
        <p:spPr>
          <a:xfrm>
            <a:off x="539552" y="1340768"/>
            <a:ext cx="7772400" cy="4050792"/>
          </a:xfrm>
        </p:spPr>
        <p:txBody>
          <a:bodyPr>
            <a:normAutofit/>
          </a:bodyPr>
          <a:lstStyle/>
          <a:p>
            <a:pPr algn="r" rtl="1"/>
            <a:r>
              <a:rPr lang="ar-SA" b="1" dirty="0" smtClean="0"/>
              <a:t>إن تصميم نظام المعلومات وتحديد مواصفات هذا النظام يعتبر خطوة مهمة وحساسة تتوقف عليها صلاحية النظام وقابليته للتطبيق.</a:t>
            </a:r>
          </a:p>
          <a:p>
            <a:pPr marL="0" indent="0" algn="r" rtl="1">
              <a:buNone/>
            </a:pPr>
            <a:endParaRPr lang="en-US" sz="1050" dirty="0" smtClean="0"/>
          </a:p>
          <a:p>
            <a:pPr algn="r" rtl="1"/>
            <a:r>
              <a:rPr lang="ar-SA" b="1" dirty="0" smtClean="0"/>
              <a:t>ويتضمن تصميم النظام ترجمة للمبادئ التي تضمنتها قائمة الأهداف إلى نظام كامل وقابل للتشغيل بأقل تكلفة ممكنة</a:t>
            </a:r>
            <a:r>
              <a:rPr lang="ar-SA" b="1" dirty="0"/>
              <a:t>.</a:t>
            </a:r>
            <a:endParaRPr lang="ar-SA" b="1" dirty="0" smtClean="0"/>
          </a:p>
          <a:p>
            <a:pPr algn="r" rtl="1"/>
            <a:r>
              <a:rPr lang="ar-SA" b="1" dirty="0" smtClean="0">
                <a:solidFill>
                  <a:schemeClr val="accent4">
                    <a:lumMod val="60000"/>
                    <a:lumOff val="40000"/>
                  </a:schemeClr>
                </a:solidFill>
              </a:rPr>
              <a:t>وتشمل عملية ترجمة المبادئ التي تضمنتها قائمة الأهداف خطوتين أساسيتين:</a:t>
            </a:r>
            <a:endParaRPr lang="en-US" dirty="0" smtClean="0">
              <a:solidFill>
                <a:schemeClr val="accent4">
                  <a:lumMod val="60000"/>
                  <a:lumOff val="40000"/>
                </a:schemeClr>
              </a:solidFill>
            </a:endParaRPr>
          </a:p>
          <a:p>
            <a:pPr marL="596646" lvl="0" indent="-514350" algn="r" rtl="1">
              <a:buFont typeface="+mj-lt"/>
              <a:buAutoNum type="arabicParenR"/>
            </a:pPr>
            <a:r>
              <a:rPr lang="ar-SA" b="1" dirty="0" smtClean="0"/>
              <a:t>تصميم النظام</a:t>
            </a:r>
          </a:p>
          <a:p>
            <a:pPr marL="596646" lvl="0" indent="-514350" algn="r" rtl="1">
              <a:buFont typeface="+mj-lt"/>
              <a:buAutoNum type="arabicParenR"/>
            </a:pPr>
            <a:r>
              <a:rPr lang="ar-SA" b="1" dirty="0" smtClean="0"/>
              <a:t>تحديد المواصفات التفصيلية للنظام.</a:t>
            </a:r>
            <a:endParaRPr lang="en-US" dirty="0" smtClean="0"/>
          </a:p>
          <a:p>
            <a:pPr algn="r" rtl="1"/>
            <a:endParaRPr lang="ar-SA" dirty="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11760" y="476672"/>
            <a:ext cx="6406480" cy="496096"/>
          </a:xfrm>
        </p:spPr>
        <p:txBody>
          <a:bodyPr>
            <a:noAutofit/>
          </a:bodyPr>
          <a:lstStyle/>
          <a:p>
            <a:pPr algn="r"/>
            <a:r>
              <a:rPr lang="ar-SA" sz="2800" dirty="0" smtClean="0">
                <a:solidFill>
                  <a:schemeClr val="accent2">
                    <a:lumMod val="75000"/>
                  </a:schemeClr>
                </a:solidFill>
              </a:rPr>
              <a:t>3- </a:t>
            </a:r>
            <a:r>
              <a:rPr lang="ar-SA" sz="2800" b="1" u="sng" dirty="0" smtClean="0">
                <a:solidFill>
                  <a:schemeClr val="accent2">
                    <a:lumMod val="75000"/>
                  </a:schemeClr>
                </a:solidFill>
              </a:rPr>
              <a:t>اعتبارات تصميم النظام:</a:t>
            </a:r>
            <a:endParaRPr lang="ar-SA" sz="2800" dirty="0">
              <a:solidFill>
                <a:schemeClr val="accent2">
                  <a:lumMod val="75000"/>
                </a:schemeClr>
              </a:solidFill>
            </a:endParaRPr>
          </a:p>
        </p:txBody>
      </p:sp>
      <p:sp>
        <p:nvSpPr>
          <p:cNvPr id="3" name="عنصر نائب للمحتوى 2"/>
          <p:cNvSpPr>
            <a:spLocks noGrp="1"/>
          </p:cNvSpPr>
          <p:nvPr>
            <p:ph idx="1"/>
          </p:nvPr>
        </p:nvSpPr>
        <p:spPr>
          <a:xfrm>
            <a:off x="827584" y="1268760"/>
            <a:ext cx="7772400" cy="2880320"/>
          </a:xfrm>
        </p:spPr>
        <p:txBody>
          <a:bodyPr>
            <a:normAutofit/>
          </a:bodyPr>
          <a:lstStyle/>
          <a:p>
            <a:pPr marL="0" lvl="0" indent="0" algn="r" rtl="1">
              <a:buNone/>
            </a:pPr>
            <a:r>
              <a:rPr lang="ar-SA" b="1" dirty="0" smtClean="0">
                <a:solidFill>
                  <a:schemeClr val="accent4">
                    <a:lumMod val="60000"/>
                    <a:lumOff val="40000"/>
                  </a:schemeClr>
                </a:solidFill>
              </a:rPr>
              <a:t>هناك بعض الاعتبارات يجب اخذها بعين الاعتبار عند تصميم النظام:</a:t>
            </a:r>
          </a:p>
          <a:p>
            <a:pPr lvl="1" algn="r" rtl="1">
              <a:buFont typeface="Wingdings" pitchFamily="2" charset="2"/>
              <a:buChar char="v"/>
            </a:pPr>
            <a:r>
              <a:rPr lang="ar-SA" sz="2000" b="1" dirty="0" smtClean="0"/>
              <a:t>تحديد مدى ضرورة استخدام الحاسب الآلي في النظام الجديد.</a:t>
            </a:r>
          </a:p>
          <a:p>
            <a:pPr lvl="1" algn="r" rtl="1">
              <a:buFont typeface="Wingdings" pitchFamily="2" charset="2"/>
              <a:buChar char="v"/>
            </a:pPr>
            <a:r>
              <a:rPr lang="ar-SA" sz="2000" b="1" dirty="0" smtClean="0"/>
              <a:t>يجب تحديد درجة المركزية التي يتضمنها النظام.</a:t>
            </a:r>
          </a:p>
          <a:p>
            <a:pPr lvl="1" algn="r" rtl="1">
              <a:buFont typeface="Wingdings" pitchFamily="2" charset="2"/>
              <a:buChar char="v"/>
            </a:pPr>
            <a:r>
              <a:rPr lang="ar-SA" sz="2000" b="1" dirty="0" smtClean="0"/>
              <a:t>يجب الأخذ في الاعتبار طبيعة المستندات وعمليات المراجعة التي يتطلبها النظام الجديد.</a:t>
            </a:r>
          </a:p>
          <a:p>
            <a:pPr lvl="1" algn="r" rtl="1">
              <a:buFont typeface="Wingdings" pitchFamily="2" charset="2"/>
              <a:buChar char="v"/>
            </a:pPr>
            <a:r>
              <a:rPr lang="ar-SA" sz="2000" b="1" dirty="0" smtClean="0"/>
              <a:t>يجب الأخذ في الاعتبار قدرات العاملين بالتنظيم.</a:t>
            </a:r>
            <a:endParaRPr lang="en-US" sz="2000" dirty="0" smtClean="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268760"/>
            <a:ext cx="8136904" cy="720080"/>
          </a:xfrm>
        </p:spPr>
        <p:txBody>
          <a:bodyPr>
            <a:noAutofit/>
          </a:bodyPr>
          <a:lstStyle/>
          <a:p>
            <a:pPr algn="r"/>
            <a:r>
              <a:rPr lang="ar-SA" sz="2000" b="1" dirty="0" smtClean="0">
                <a:solidFill>
                  <a:schemeClr val="accent4">
                    <a:lumMod val="60000"/>
                    <a:lumOff val="40000"/>
                  </a:schemeClr>
                </a:solidFill>
              </a:rPr>
              <a:t>تتم عملية التصميم من خلال تنفيذ العديد  من الخطوات المتلاحقة،</a:t>
            </a:r>
            <a:r>
              <a:rPr lang="ar-SA" sz="2000" dirty="0">
                <a:solidFill>
                  <a:schemeClr val="accent4">
                    <a:lumMod val="60000"/>
                    <a:lumOff val="40000"/>
                  </a:schemeClr>
                </a:solidFill>
              </a:rPr>
              <a:t>	</a:t>
            </a:r>
            <a:r>
              <a:rPr lang="ar-SA" sz="2000" dirty="0" smtClean="0">
                <a:solidFill>
                  <a:schemeClr val="accent4">
                    <a:lumMod val="60000"/>
                    <a:lumOff val="40000"/>
                  </a:schemeClr>
                </a:solidFill>
              </a:rPr>
              <a:t>	</a:t>
            </a:r>
            <a:r>
              <a:rPr lang="ar-SA" sz="2000" b="1" dirty="0" smtClean="0">
                <a:solidFill>
                  <a:schemeClr val="accent4">
                    <a:lumMod val="60000"/>
                    <a:lumOff val="40000"/>
                  </a:schemeClr>
                </a:solidFill>
              </a:rPr>
              <a:t> 			                                      </a:t>
            </a:r>
            <a:r>
              <a:rPr lang="ar-SA" sz="2000" b="1" u="sng" dirty="0" smtClean="0">
                <a:solidFill>
                  <a:schemeClr val="tx1"/>
                </a:solidFill>
              </a:rPr>
              <a:t>والتي تتضمن :</a:t>
            </a:r>
            <a:endParaRPr lang="ar-SA" sz="2000" u="sng" dirty="0">
              <a:solidFill>
                <a:schemeClr val="tx1"/>
              </a:solidFill>
            </a:endParaRPr>
          </a:p>
        </p:txBody>
      </p:sp>
      <p:sp>
        <p:nvSpPr>
          <p:cNvPr id="3" name="عنصر نائب للمحتوى 2"/>
          <p:cNvSpPr>
            <a:spLocks noGrp="1"/>
          </p:cNvSpPr>
          <p:nvPr>
            <p:ph idx="1"/>
          </p:nvPr>
        </p:nvSpPr>
        <p:spPr>
          <a:xfrm>
            <a:off x="395536" y="1844824"/>
            <a:ext cx="5688632" cy="4032448"/>
          </a:xfrm>
        </p:spPr>
        <p:txBody>
          <a:bodyPr>
            <a:noAutofit/>
          </a:bodyPr>
          <a:lstStyle/>
          <a:p>
            <a:pPr marL="0" lvl="0" indent="0" algn="r" rtl="1">
              <a:buNone/>
            </a:pPr>
            <a:r>
              <a:rPr lang="ar-SA" sz="2400" b="1" dirty="0" smtClean="0">
                <a:solidFill>
                  <a:schemeClr val="accent2">
                    <a:lumMod val="75000"/>
                  </a:schemeClr>
                </a:solidFill>
              </a:rPr>
              <a:t>اولاً: تحديد الهيكل العام للنظام المقترح.</a:t>
            </a:r>
            <a:endParaRPr lang="en-US" sz="2400" dirty="0" smtClean="0">
              <a:solidFill>
                <a:schemeClr val="accent2">
                  <a:lumMod val="75000"/>
                </a:schemeClr>
              </a:solidFill>
            </a:endParaRPr>
          </a:p>
          <a:p>
            <a:pPr marL="0" lvl="0" indent="0" algn="r" rtl="1">
              <a:buNone/>
            </a:pPr>
            <a:r>
              <a:rPr lang="ar-SA" sz="2400" b="1" dirty="0" smtClean="0">
                <a:solidFill>
                  <a:schemeClr val="accent2">
                    <a:lumMod val="75000"/>
                  </a:schemeClr>
                </a:solidFill>
              </a:rPr>
              <a:t>ثانياً: الاختيار من بين بدائل التصميم.</a:t>
            </a:r>
            <a:endParaRPr lang="en-US" sz="2400" dirty="0" smtClean="0">
              <a:solidFill>
                <a:schemeClr val="accent2">
                  <a:lumMod val="75000"/>
                </a:schemeClr>
              </a:solidFill>
            </a:endParaRPr>
          </a:p>
          <a:p>
            <a:pPr marL="0" lvl="0" indent="0" algn="r" rtl="1">
              <a:buNone/>
            </a:pPr>
            <a:r>
              <a:rPr lang="ar-SA" sz="2400" b="1" dirty="0" smtClean="0">
                <a:solidFill>
                  <a:schemeClr val="accent2">
                    <a:lumMod val="75000"/>
                  </a:schemeClr>
                </a:solidFill>
              </a:rPr>
              <a:t>ثالثاً: تحديد مواصفات النظام.</a:t>
            </a:r>
            <a:endParaRPr lang="en-US" sz="2400" dirty="0" smtClean="0">
              <a:solidFill>
                <a:schemeClr val="accent2">
                  <a:lumMod val="75000"/>
                </a:schemeClr>
              </a:solidFill>
            </a:endParaRPr>
          </a:p>
          <a:p>
            <a:pPr marL="0" lvl="0" indent="0" algn="r" rtl="1">
              <a:buNone/>
            </a:pPr>
            <a:r>
              <a:rPr lang="ar-SA" sz="2400" b="1" dirty="0" smtClean="0">
                <a:solidFill>
                  <a:schemeClr val="accent2">
                    <a:lumMod val="75000"/>
                  </a:schemeClr>
                </a:solidFill>
              </a:rPr>
              <a:t>رابعاً</a:t>
            </a:r>
            <a:r>
              <a:rPr lang="ar-SA" sz="2400" b="1" dirty="0">
                <a:solidFill>
                  <a:schemeClr val="accent2">
                    <a:lumMod val="75000"/>
                  </a:schemeClr>
                </a:solidFill>
              </a:rPr>
              <a:t>: </a:t>
            </a:r>
            <a:r>
              <a:rPr lang="ar-SA" sz="2400" b="1" dirty="0" smtClean="0">
                <a:solidFill>
                  <a:schemeClr val="accent2">
                    <a:lumMod val="75000"/>
                  </a:schemeClr>
                </a:solidFill>
              </a:rPr>
              <a:t>تحديد مواصفات البرامج  ثم اختيار </a:t>
            </a:r>
            <a:r>
              <a:rPr lang="ar-SA" sz="2400" b="1" dirty="0">
                <a:solidFill>
                  <a:schemeClr val="accent2">
                    <a:lumMod val="75000"/>
                  </a:schemeClr>
                </a:solidFill>
              </a:rPr>
              <a:t>الأجهزة </a:t>
            </a:r>
            <a:r>
              <a:rPr lang="ar-SA" sz="2400" b="1" dirty="0" smtClean="0">
                <a:solidFill>
                  <a:schemeClr val="accent2">
                    <a:lumMod val="75000"/>
                  </a:schemeClr>
                </a:solidFill>
              </a:rPr>
              <a:t>وتدريب </a:t>
            </a:r>
            <a:r>
              <a:rPr lang="ar-SA" sz="2400" b="1" dirty="0">
                <a:solidFill>
                  <a:schemeClr val="accent2">
                    <a:lumMod val="75000"/>
                  </a:schemeClr>
                </a:solidFill>
              </a:rPr>
              <a:t>الافراد.</a:t>
            </a:r>
            <a:endParaRPr lang="en-US" sz="2400" dirty="0" smtClean="0">
              <a:solidFill>
                <a:schemeClr val="accent2">
                  <a:lumMod val="75000"/>
                </a:schemeClr>
              </a:solidFill>
            </a:endParaRPr>
          </a:p>
          <a:p>
            <a:pPr marL="0" lvl="0" indent="0" algn="r" rtl="1">
              <a:buNone/>
            </a:pPr>
            <a:r>
              <a:rPr lang="ar-SA" sz="2400" b="1" dirty="0" smtClean="0">
                <a:solidFill>
                  <a:schemeClr val="accent2">
                    <a:lumMod val="75000"/>
                  </a:schemeClr>
                </a:solidFill>
              </a:rPr>
              <a:t>خامساً: تنفيذ </a:t>
            </a:r>
            <a:r>
              <a:rPr lang="ar-SA" sz="2400" b="1" dirty="0">
                <a:solidFill>
                  <a:schemeClr val="accent2">
                    <a:lumMod val="75000"/>
                  </a:schemeClr>
                </a:solidFill>
              </a:rPr>
              <a:t>النظام.</a:t>
            </a:r>
            <a:endParaRPr lang="en-US" sz="2400" dirty="0" smtClean="0">
              <a:solidFill>
                <a:schemeClr val="accent2">
                  <a:lumMod val="75000"/>
                </a:schemeClr>
              </a:solidFill>
            </a:endParaRPr>
          </a:p>
          <a:p>
            <a:pPr marL="0" lvl="0" indent="0" algn="r" rtl="1">
              <a:buNone/>
            </a:pPr>
            <a:r>
              <a:rPr lang="ar-SA" sz="2400" b="1" dirty="0" smtClean="0">
                <a:solidFill>
                  <a:schemeClr val="accent2">
                    <a:lumMod val="75000"/>
                  </a:schemeClr>
                </a:solidFill>
              </a:rPr>
              <a:t>سادساً: متابعة </a:t>
            </a:r>
            <a:r>
              <a:rPr lang="ar-SA" sz="2400" b="1" dirty="0">
                <a:solidFill>
                  <a:schemeClr val="accent2">
                    <a:lumMod val="75000"/>
                  </a:schemeClr>
                </a:solidFill>
              </a:rPr>
              <a:t>تنفيذ النظام و صيانته</a:t>
            </a:r>
            <a:r>
              <a:rPr lang="ar-SA" sz="2400" b="1" dirty="0" smtClean="0">
                <a:solidFill>
                  <a:schemeClr val="accent2">
                    <a:lumMod val="75000"/>
                  </a:schemeClr>
                </a:solidFill>
              </a:rPr>
              <a:t>. </a:t>
            </a:r>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1826" y="1100558"/>
            <a:ext cx="7054552" cy="424088"/>
          </a:xfrm>
        </p:spPr>
        <p:txBody>
          <a:bodyPr>
            <a:noAutofit/>
          </a:bodyPr>
          <a:lstStyle/>
          <a:p>
            <a:pPr algn="r"/>
            <a:r>
              <a:rPr lang="ar-SA" sz="2000" b="1" dirty="0" smtClean="0"/>
              <a:t>يتم تحديد الهيكل العام للنظام المقترح بأحد ثلاثة مداخل عامة وهي:</a:t>
            </a:r>
            <a:endParaRPr lang="ar-SA" sz="2000" dirty="0"/>
          </a:p>
        </p:txBody>
      </p:sp>
      <p:sp>
        <p:nvSpPr>
          <p:cNvPr id="3" name="عنصر نائب للمحتوى 2"/>
          <p:cNvSpPr>
            <a:spLocks noGrp="1"/>
          </p:cNvSpPr>
          <p:nvPr>
            <p:ph idx="1"/>
          </p:nvPr>
        </p:nvSpPr>
        <p:spPr>
          <a:xfrm>
            <a:off x="4716016" y="1697320"/>
            <a:ext cx="3056384" cy="2163728"/>
          </a:xfrm>
        </p:spPr>
        <p:txBody>
          <a:bodyPr>
            <a:normAutofit/>
          </a:bodyPr>
          <a:lstStyle/>
          <a:p>
            <a:pPr marL="82296" lvl="0" indent="0" algn="r" rtl="1">
              <a:buNone/>
            </a:pPr>
            <a:r>
              <a:rPr lang="ar-SA" sz="3200" b="1" dirty="0" smtClean="0">
                <a:solidFill>
                  <a:schemeClr val="accent4">
                    <a:lumMod val="60000"/>
                    <a:lumOff val="40000"/>
                  </a:schemeClr>
                </a:solidFill>
              </a:rPr>
              <a:t>أ) </a:t>
            </a:r>
            <a:r>
              <a:rPr lang="ar-SA" sz="3200" b="1" dirty="0" smtClean="0"/>
              <a:t>المركزية.</a:t>
            </a:r>
          </a:p>
          <a:p>
            <a:pPr marL="82296" lvl="0" indent="0" algn="r" rtl="1">
              <a:buNone/>
            </a:pPr>
            <a:r>
              <a:rPr lang="ar-SA" sz="3200" b="1" dirty="0" smtClean="0">
                <a:solidFill>
                  <a:schemeClr val="accent4">
                    <a:lumMod val="60000"/>
                    <a:lumOff val="40000"/>
                  </a:schemeClr>
                </a:solidFill>
              </a:rPr>
              <a:t>ب) </a:t>
            </a:r>
            <a:r>
              <a:rPr lang="ar-SA" sz="3200" b="1" dirty="0" smtClean="0"/>
              <a:t>اللامركزية.</a:t>
            </a:r>
          </a:p>
          <a:p>
            <a:pPr marL="82296" lvl="0" indent="0" algn="r" rtl="1">
              <a:buNone/>
            </a:pPr>
            <a:r>
              <a:rPr lang="ar-SA" sz="3200" b="1" dirty="0" smtClean="0">
                <a:solidFill>
                  <a:schemeClr val="accent4">
                    <a:lumMod val="60000"/>
                    <a:lumOff val="40000"/>
                  </a:schemeClr>
                </a:solidFill>
              </a:rPr>
              <a:t>ج) </a:t>
            </a:r>
            <a:r>
              <a:rPr lang="ar-SA" sz="3200" b="1" dirty="0" smtClean="0"/>
              <a:t>الموزع.</a:t>
            </a:r>
            <a:endParaRPr lang="en-US" sz="3200" dirty="0" smtClean="0"/>
          </a:p>
          <a:p>
            <a:pPr marL="596646" indent="-514350" algn="r" rtl="1">
              <a:buFont typeface="+mj-lt"/>
              <a:buAutoNum type="arabicParenR"/>
            </a:pPr>
            <a:endParaRPr lang="ar-SA" sz="3200" dirty="0"/>
          </a:p>
        </p:txBody>
      </p:sp>
      <p:sp>
        <p:nvSpPr>
          <p:cNvPr id="4" name="مستطيل 3"/>
          <p:cNvSpPr/>
          <p:nvPr/>
        </p:nvSpPr>
        <p:spPr>
          <a:xfrm>
            <a:off x="2051721" y="404664"/>
            <a:ext cx="6661248" cy="523220"/>
          </a:xfrm>
          <a:prstGeom prst="rect">
            <a:avLst/>
          </a:prstGeom>
        </p:spPr>
        <p:txBody>
          <a:bodyPr wrap="square">
            <a:spAutoFit/>
          </a:bodyPr>
          <a:lstStyle/>
          <a:p>
            <a:r>
              <a:rPr lang="ar-SA" sz="2800" b="1" dirty="0" smtClean="0">
                <a:solidFill>
                  <a:schemeClr val="accent4">
                    <a:lumMod val="60000"/>
                    <a:lumOff val="40000"/>
                  </a:schemeClr>
                </a:solidFill>
              </a:rPr>
              <a:t>أولا: تحديد </a:t>
            </a:r>
            <a:r>
              <a:rPr lang="ar-SA" sz="2800" b="1" dirty="0">
                <a:solidFill>
                  <a:schemeClr val="accent4">
                    <a:lumMod val="60000"/>
                    <a:lumOff val="40000"/>
                  </a:schemeClr>
                </a:solidFill>
              </a:rPr>
              <a:t>الهيكل العام للنظام </a:t>
            </a:r>
            <a:r>
              <a:rPr lang="ar-SA" sz="2800" b="1" dirty="0" smtClean="0">
                <a:solidFill>
                  <a:schemeClr val="accent4">
                    <a:lumMod val="60000"/>
                    <a:lumOff val="40000"/>
                  </a:schemeClr>
                </a:solidFill>
              </a:rPr>
              <a:t>المقترح:</a:t>
            </a:r>
            <a:endParaRPr lang="ar-SA" sz="2800" b="1" dirty="0">
              <a:solidFill>
                <a:schemeClr val="accent4">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43703" y="284879"/>
            <a:ext cx="4246240" cy="468766"/>
          </a:xfrm>
        </p:spPr>
        <p:txBody>
          <a:bodyPr>
            <a:noAutofit/>
          </a:bodyPr>
          <a:lstStyle/>
          <a:p>
            <a:pPr algn="r"/>
            <a:r>
              <a:rPr lang="ar-SA" sz="2800" b="1" dirty="0" smtClean="0">
                <a:solidFill>
                  <a:schemeClr val="accent4">
                    <a:lumMod val="60000"/>
                    <a:lumOff val="40000"/>
                  </a:schemeClr>
                </a:solidFill>
              </a:rPr>
              <a:t>أ) في المركزية:  </a:t>
            </a:r>
            <a:endParaRPr lang="ar-SA" sz="2800" dirty="0">
              <a:solidFill>
                <a:schemeClr val="accent4">
                  <a:lumMod val="60000"/>
                  <a:lumOff val="40000"/>
                </a:schemeClr>
              </a:solidFill>
            </a:endParaRPr>
          </a:p>
        </p:txBody>
      </p:sp>
      <p:sp>
        <p:nvSpPr>
          <p:cNvPr id="3" name="عنصر نائب للمحتوى 2"/>
          <p:cNvSpPr>
            <a:spLocks noGrp="1"/>
          </p:cNvSpPr>
          <p:nvPr>
            <p:ph idx="1"/>
          </p:nvPr>
        </p:nvSpPr>
        <p:spPr>
          <a:xfrm>
            <a:off x="683568" y="961377"/>
            <a:ext cx="7990656" cy="739431"/>
          </a:xfrm>
        </p:spPr>
        <p:txBody>
          <a:bodyPr/>
          <a:lstStyle/>
          <a:p>
            <a:pPr algn="r" rtl="1"/>
            <a:r>
              <a:rPr lang="ar-SA" b="1" dirty="0" smtClean="0"/>
              <a:t>يتم القيام</a:t>
            </a:r>
            <a:r>
              <a:rPr lang="ar-SA" b="1" u="sng" dirty="0" smtClean="0"/>
              <a:t> </a:t>
            </a:r>
            <a:r>
              <a:rPr lang="ar-SA" b="1" dirty="0" smtClean="0"/>
              <a:t>بكل الأنشطة التشغيلية الخاصة بالبيانات في مركز تشغيل واحد فقط. كما هو موضح بالشكل التالي:</a:t>
            </a:r>
            <a:endParaRPr lang="en-US" dirty="0" smtClean="0"/>
          </a:p>
        </p:txBody>
      </p:sp>
      <p:grpSp>
        <p:nvGrpSpPr>
          <p:cNvPr id="9" name="مجموعة 8"/>
          <p:cNvGrpSpPr/>
          <p:nvPr/>
        </p:nvGrpSpPr>
        <p:grpSpPr>
          <a:xfrm>
            <a:off x="1222512" y="1908540"/>
            <a:ext cx="6912768" cy="3168352"/>
            <a:chOff x="1590449" y="2196916"/>
            <a:chExt cx="6946359" cy="3170368"/>
          </a:xfrm>
        </p:grpSpPr>
        <p:sp>
          <p:nvSpPr>
            <p:cNvPr id="4" name="مستطيل 3"/>
            <p:cNvSpPr/>
            <p:nvPr/>
          </p:nvSpPr>
          <p:spPr>
            <a:xfrm>
              <a:off x="7179486" y="2196916"/>
              <a:ext cx="1357322" cy="200026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مشغلو النظام</a:t>
              </a:r>
            </a:p>
            <a:p>
              <a:pPr algn="ctr"/>
              <a:r>
                <a:rPr lang="ar-SA" sz="2800" dirty="0" smtClean="0"/>
                <a:t>المتنوعون</a:t>
              </a:r>
              <a:endParaRPr lang="ar-SA" sz="2800" dirty="0"/>
            </a:p>
          </p:txBody>
        </p:sp>
        <p:sp>
          <p:nvSpPr>
            <p:cNvPr id="5" name="مستطيل 4"/>
            <p:cNvSpPr/>
            <p:nvPr/>
          </p:nvSpPr>
          <p:spPr>
            <a:xfrm>
              <a:off x="1590449" y="2196916"/>
              <a:ext cx="1428760" cy="207170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المستفيدون المتنوعون</a:t>
              </a:r>
              <a:endParaRPr lang="ar-SA" sz="2800" dirty="0"/>
            </a:p>
          </p:txBody>
        </p:sp>
        <p:sp>
          <p:nvSpPr>
            <p:cNvPr id="6" name="مستطيل مستدير الزوايا 5"/>
            <p:cNvSpPr/>
            <p:nvPr/>
          </p:nvSpPr>
          <p:spPr>
            <a:xfrm>
              <a:off x="3464959" y="2566044"/>
              <a:ext cx="3214710" cy="858111"/>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عمليات التشغيل المركزية</a:t>
              </a:r>
              <a:endParaRPr lang="ar-SA" sz="2800" dirty="0"/>
            </a:p>
          </p:txBody>
        </p:sp>
        <p:cxnSp>
          <p:nvCxnSpPr>
            <p:cNvPr id="10" name="رابط كسهم مستقيم 9"/>
            <p:cNvCxnSpPr/>
            <p:nvPr/>
          </p:nvCxnSpPr>
          <p:spPr>
            <a:xfrm rot="10800000">
              <a:off x="6671095" y="270217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10800000">
              <a:off x="3000364" y="270217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6599657" y="2911493"/>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flipV="1">
              <a:off x="3027534" y="2877752"/>
              <a:ext cx="433263" cy="6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7"/>
            <p:cNvSpPr/>
            <p:nvPr/>
          </p:nvSpPr>
          <p:spPr>
            <a:xfrm>
              <a:off x="2765323" y="4935236"/>
              <a:ext cx="4613982"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smtClean="0">
                  <a:solidFill>
                    <a:schemeClr val="accent4">
                      <a:lumMod val="60000"/>
                      <a:lumOff val="40000"/>
                    </a:schemeClr>
                  </a:solidFill>
                </a:rPr>
                <a:t>يوضح الشكل مدخل النظام المركزي للتشغيل</a:t>
              </a:r>
              <a:endParaRPr lang="en-US" b="1" dirty="0">
                <a:solidFill>
                  <a:schemeClr val="accent4">
                    <a:lumMod val="60000"/>
                    <a:lumOff val="40000"/>
                  </a:schemeClr>
                </a:solidFill>
              </a:endParaRPr>
            </a:p>
          </p:txBody>
        </p:sp>
      </p:grpSp>
      <p:sp>
        <p:nvSpPr>
          <p:cNvPr id="7" name="عنصر نائب للتذييل 6"/>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404664"/>
            <a:ext cx="7772400" cy="640112"/>
          </a:xfrm>
        </p:spPr>
        <p:txBody>
          <a:bodyPr>
            <a:normAutofit/>
          </a:bodyPr>
          <a:lstStyle/>
          <a:p>
            <a:pPr algn="r"/>
            <a:r>
              <a:rPr lang="ar-SA" sz="2800" b="1" dirty="0" smtClean="0">
                <a:solidFill>
                  <a:schemeClr val="accent4">
                    <a:lumMod val="60000"/>
                    <a:lumOff val="40000"/>
                  </a:schemeClr>
                </a:solidFill>
              </a:rPr>
              <a:t>مميزات المركزية في تشغيل البيانات:</a:t>
            </a:r>
            <a:endParaRPr lang="ar-SA" sz="2800" dirty="0">
              <a:solidFill>
                <a:schemeClr val="accent4">
                  <a:lumMod val="60000"/>
                  <a:lumOff val="40000"/>
                </a:schemeClr>
              </a:solidFill>
            </a:endParaRPr>
          </a:p>
        </p:txBody>
      </p:sp>
      <p:sp>
        <p:nvSpPr>
          <p:cNvPr id="3" name="عنصر نائب للمحتوى 2"/>
          <p:cNvSpPr>
            <a:spLocks noGrp="1"/>
          </p:cNvSpPr>
          <p:nvPr>
            <p:ph idx="1"/>
          </p:nvPr>
        </p:nvSpPr>
        <p:spPr>
          <a:xfrm>
            <a:off x="683568" y="1268760"/>
            <a:ext cx="7772400" cy="4050792"/>
          </a:xfrm>
        </p:spPr>
        <p:txBody>
          <a:bodyPr/>
          <a:lstStyle/>
          <a:p>
            <a:pPr lvl="0" algn="r" rtl="1">
              <a:buFont typeface="Wingdings" pitchFamily="2" charset="2"/>
              <a:buChar char="v"/>
            </a:pPr>
            <a:r>
              <a:rPr lang="ar-SA" b="1" dirty="0" smtClean="0"/>
              <a:t>التقليل من التكرار للعمليات والبيانات الغير ضرورية.</a:t>
            </a:r>
            <a:endParaRPr lang="en-US" dirty="0" smtClean="0"/>
          </a:p>
          <a:p>
            <a:pPr lvl="0" algn="r" rtl="1">
              <a:buFont typeface="Wingdings" pitchFamily="2" charset="2"/>
              <a:buChar char="v"/>
            </a:pPr>
            <a:r>
              <a:rPr lang="ar-SA" b="1" dirty="0" smtClean="0"/>
              <a:t>تحسين الرقابة على النظام.</a:t>
            </a:r>
            <a:endParaRPr lang="en-US" dirty="0" smtClean="0"/>
          </a:p>
          <a:p>
            <a:pPr lvl="0" algn="r" rtl="1">
              <a:buFont typeface="Wingdings" pitchFamily="2" charset="2"/>
              <a:buChar char="v"/>
            </a:pPr>
            <a:r>
              <a:rPr lang="ar-SA" b="1" dirty="0" smtClean="0"/>
              <a:t>يعطي دعم أكبر للإدارة في اتخاذ القرارات.</a:t>
            </a:r>
            <a:endParaRPr lang="en-US" dirty="0" smtClean="0"/>
          </a:p>
          <a:p>
            <a:pPr lvl="0" algn="r" rtl="1">
              <a:buFont typeface="Wingdings" pitchFamily="2" charset="2"/>
              <a:buChar char="v"/>
            </a:pPr>
            <a:r>
              <a:rPr lang="ar-SA" b="1" dirty="0" smtClean="0"/>
              <a:t>يقلل من القرارات الروتينية أثناء عمليات التشغيل.</a:t>
            </a:r>
            <a:endParaRPr lang="en-US" dirty="0" smtClean="0"/>
          </a:p>
          <a:p>
            <a:pPr lvl="0" algn="r" rtl="1">
              <a:buFont typeface="Wingdings" pitchFamily="2" charset="2"/>
              <a:buChar char="v"/>
            </a:pPr>
            <a:r>
              <a:rPr lang="ar-SA" b="1" dirty="0" smtClean="0"/>
              <a:t>الاستخدام الأمثل لطاقات الحاسب.</a:t>
            </a:r>
            <a:endParaRPr lang="en-US" dirty="0" smtClean="0"/>
          </a:p>
          <a:p>
            <a:pPr lvl="0" algn="r" rtl="1">
              <a:buFont typeface="Wingdings" pitchFamily="2" charset="2"/>
              <a:buChar char="v"/>
            </a:pPr>
            <a:r>
              <a:rPr lang="ar-SA" b="1" dirty="0" smtClean="0"/>
              <a:t>يحقق وفورات وتخفيض تكلفة التشغيل.</a:t>
            </a:r>
            <a:endParaRPr lang="en-US" dirty="0" smtClean="0"/>
          </a:p>
          <a:p>
            <a:pPr algn="r" rtl="1">
              <a:buNone/>
            </a:pPr>
            <a:endParaRPr lang="en-US" dirty="0" smtClean="0"/>
          </a:p>
          <a:p>
            <a:pPr algn="r" rtl="1"/>
            <a:endParaRPr lang="ar-SA" dirty="0"/>
          </a:p>
        </p:txBody>
      </p:sp>
      <p:sp>
        <p:nvSpPr>
          <p:cNvPr id="4" name="عنصر نائب للتذييل 3"/>
          <p:cNvSpPr>
            <a:spLocks noGrp="1"/>
          </p:cNvSpPr>
          <p:nvPr>
            <p:ph type="ftr" sz="quarter" idx="11"/>
          </p:nvPr>
        </p:nvSpPr>
        <p:spPr/>
        <p:txBody>
          <a:bodyPr/>
          <a:lstStyle/>
          <a:p>
            <a:r>
              <a:rPr lang="ar-SA" smtClean="0"/>
              <a:t>المرجع: كتاب الدكتور أحمد زكريا ركي العصيمي                                           دار المريخ للنشر</a:t>
            </a:r>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نوع الخشب">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نوع الخشب">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نوع الخشب">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8E89CD47-BF55-4DDE-B823-2283AA7E7695}"/>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TM03090434[[fn=نوع خشب]]</Template>
  <TotalTime>322</TotalTime>
  <Words>1586</Words>
  <Application>Microsoft Office PowerPoint</Application>
  <PresentationFormat>عرض على الشاشة (3:4)‏</PresentationFormat>
  <Paragraphs>170</Paragraphs>
  <Slides>19</Slides>
  <Notes>1</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نوع الخشب</vt:lpstr>
      <vt:lpstr>الفصل الرابع</vt:lpstr>
      <vt:lpstr>1-التحديد الدقيق لأهداف النظام:</vt:lpstr>
      <vt:lpstr>يتبع: التحديد الدقيق لأهداف النظام</vt:lpstr>
      <vt:lpstr>2- العلاقة بين أهداف النظام وتصميمه:</vt:lpstr>
      <vt:lpstr>3- اعتبارات تصميم النظام:</vt:lpstr>
      <vt:lpstr>تتم عملية التصميم من خلال تنفيذ العديد  من الخطوات المتلاحقة،                                            والتي تتضمن :</vt:lpstr>
      <vt:lpstr>يتم تحديد الهيكل العام للنظام المقترح بأحد ثلاثة مداخل عامة وهي:</vt:lpstr>
      <vt:lpstr>أ) في المركزية:  </vt:lpstr>
      <vt:lpstr>مميزات المركزية في تشغيل البيانات:</vt:lpstr>
      <vt:lpstr>ب) في اللامركزية:</vt:lpstr>
      <vt:lpstr>ج) في ظل نظام التشغيل الموزع:</vt:lpstr>
      <vt:lpstr>ثانياً: البدائل المتاحة في عملية التصميم:</vt:lpstr>
      <vt:lpstr>يتبع: البدائل المتاحة في عملية التصميم:</vt:lpstr>
      <vt:lpstr>ثالثاً: تحديد مواصفات التصميم وضوابطه:</vt:lpstr>
      <vt:lpstr>رابعاً: تحديد مواصفات البرامج  ثم اختيار الأجهزة وتدريب الافراد:</vt:lpstr>
      <vt:lpstr>خامساً: تنفيذ النظام:</vt:lpstr>
      <vt:lpstr>واهم خطوة في مرحلة التنفيذ هي الخطوة النهائية( عملية التحول الى النظام الجديد)                         وتتم بإتباع أحد المدخلين التاليين:</vt:lpstr>
      <vt:lpstr>الشريحة 18</vt:lpstr>
      <vt:lpstr>سادساً: متابعة تنفيذ النظام وصيانته: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samar</dc:creator>
  <cp:lastModifiedBy>Toshiba</cp:lastModifiedBy>
  <cp:revision>26</cp:revision>
  <dcterms:created xsi:type="dcterms:W3CDTF">2013-10-05T18:11:25Z</dcterms:created>
  <dcterms:modified xsi:type="dcterms:W3CDTF">2018-09-13T22:49:11Z</dcterms:modified>
</cp:coreProperties>
</file>