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8" r:id="rId3"/>
    <p:sldId id="319" r:id="rId4"/>
    <p:sldId id="321" r:id="rId5"/>
    <p:sldId id="323" r:id="rId6"/>
    <p:sldId id="359" r:id="rId7"/>
    <p:sldId id="324" r:id="rId8"/>
    <p:sldId id="325" r:id="rId9"/>
    <p:sldId id="326" r:id="rId10"/>
    <p:sldId id="328" r:id="rId11"/>
    <p:sldId id="329" r:id="rId12"/>
    <p:sldId id="330" r:id="rId13"/>
    <p:sldId id="33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8F2332E3-3BCC-4CC3-8830-DBE63A85C07F}" type="datetimeFigureOut">
              <a:rPr lang="en-US" smtClean="0"/>
              <a:t>3/15/2020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559CD80A-D97F-4D07-856C-8E3DF53C2DEE}"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559475671"/>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332E3-3BCC-4CC3-8830-DBE63A85C07F}"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2213621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F2332E3-3BCC-4CC3-8830-DBE63A85C07F}" type="datetimeFigureOut">
              <a:rPr lang="en-US" smtClean="0"/>
              <a:t>3/15/2020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559CD80A-D97F-4D07-856C-8E3DF53C2DEE}"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952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332E3-3BCC-4CC3-8830-DBE63A85C07F}"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114063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F2332E3-3BCC-4CC3-8830-DBE63A85C07F}" type="datetimeFigureOut">
              <a:rPr lang="en-US" smtClean="0"/>
              <a:t>3/15/2020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559CD80A-D97F-4D07-856C-8E3DF53C2DEE}"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1237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2332E3-3BCC-4CC3-8830-DBE63A85C07F}"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3582308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2332E3-3BCC-4CC3-8830-DBE63A85C07F}" type="datetimeFigureOut">
              <a:rPr lang="en-US" smtClean="0"/>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423149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2332E3-3BCC-4CC3-8830-DBE63A85C07F}" type="datetimeFigureOut">
              <a:rPr lang="en-US" smtClean="0"/>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248558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F2332E3-3BCC-4CC3-8830-DBE63A85C07F}" type="datetimeFigureOut">
              <a:rPr lang="en-US" smtClean="0"/>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CD80A-D97F-4D07-856C-8E3DF53C2DEE}" type="slidenum">
              <a:rPr lang="en-US" smtClean="0"/>
              <a:t>‹#›</a:t>
            </a:fld>
            <a:endParaRPr lang="en-US"/>
          </a:p>
        </p:txBody>
      </p:sp>
    </p:spTree>
    <p:extLst>
      <p:ext uri="{BB962C8B-B14F-4D97-AF65-F5344CB8AC3E}">
        <p14:creationId xmlns:p14="http://schemas.microsoft.com/office/powerpoint/2010/main" val="1384726284"/>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8F2332E3-3BCC-4CC3-8830-DBE63A85C07F}" type="datetimeFigureOut">
              <a:rPr lang="en-US" smtClean="0"/>
              <a:t>3/15/2020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559CD80A-D97F-4D07-856C-8E3DF53C2DEE}" type="slidenum">
              <a:rPr lang="en-US" smtClean="0"/>
              <a:t>‹#›</a:t>
            </a:fld>
            <a:endParaRPr lang="en-US"/>
          </a:p>
        </p:txBody>
      </p:sp>
    </p:spTree>
    <p:extLst>
      <p:ext uri="{BB962C8B-B14F-4D97-AF65-F5344CB8AC3E}">
        <p14:creationId xmlns:p14="http://schemas.microsoft.com/office/powerpoint/2010/main" val="373324816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8F2332E3-3BCC-4CC3-8830-DBE63A85C07F}" type="datetimeFigureOut">
              <a:rPr lang="en-US" smtClean="0"/>
              <a:t>3/15/2020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559CD80A-D97F-4D07-856C-8E3DF53C2DEE}" type="slidenum">
              <a:rPr lang="en-US" smtClean="0"/>
              <a:t>‹#›</a:t>
            </a:fld>
            <a:endParaRPr lang="en-US"/>
          </a:p>
        </p:txBody>
      </p:sp>
    </p:spTree>
    <p:extLst>
      <p:ext uri="{BB962C8B-B14F-4D97-AF65-F5344CB8AC3E}">
        <p14:creationId xmlns:p14="http://schemas.microsoft.com/office/powerpoint/2010/main" val="346057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8F2332E3-3BCC-4CC3-8830-DBE63A85C07F}" type="datetimeFigureOut">
              <a:rPr lang="en-US" smtClean="0"/>
              <a:t>3/15/2020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559CD80A-D97F-4D07-856C-8E3DF53C2DEE}"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3447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
            </a:r>
            <a:br>
              <a:rPr lang="ar-SA" dirty="0" smtClean="0"/>
            </a:br>
            <a:r>
              <a:rPr lang="ar-SA" dirty="0" smtClean="0"/>
              <a:t>الأنماط السياحية</a:t>
            </a:r>
            <a:br>
              <a:rPr lang="ar-SA" dirty="0" smtClean="0"/>
            </a:br>
            <a:r>
              <a:rPr lang="ar-SA" dirty="0" smtClean="0"/>
              <a:t>205 سيح</a:t>
            </a:r>
            <a:br>
              <a:rPr lang="ar-SA" dirty="0" smtClean="0"/>
            </a:br>
            <a:endParaRPr lang="en-US" dirty="0"/>
          </a:p>
        </p:txBody>
      </p:sp>
      <p:sp>
        <p:nvSpPr>
          <p:cNvPr id="3" name="Subtitle 2"/>
          <p:cNvSpPr>
            <a:spLocks noGrp="1"/>
          </p:cNvSpPr>
          <p:nvPr>
            <p:ph type="subTitle" idx="1"/>
          </p:nvPr>
        </p:nvSpPr>
        <p:spPr/>
        <p:txBody>
          <a:bodyPr/>
          <a:lstStyle/>
          <a:p>
            <a:pPr algn="ctr"/>
            <a:r>
              <a:rPr lang="ar-SA" dirty="0"/>
              <a:t>استاذ المقرر </a:t>
            </a:r>
            <a:br>
              <a:rPr lang="ar-SA" dirty="0"/>
            </a:br>
            <a:r>
              <a:rPr lang="ar-SA" dirty="0"/>
              <a:t>سيف السويد</a:t>
            </a:r>
            <a:endParaRPr lang="en-US" dirty="0"/>
          </a:p>
        </p:txBody>
      </p:sp>
    </p:spTree>
    <p:extLst>
      <p:ext uri="{BB962C8B-B14F-4D97-AF65-F5344CB8AC3E}">
        <p14:creationId xmlns:p14="http://schemas.microsoft.com/office/powerpoint/2010/main" val="3939013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السياحة البديلة</a:t>
            </a:r>
            <a:endParaRPr lang="en-US" dirty="0"/>
          </a:p>
        </p:txBody>
      </p:sp>
      <p:sp>
        <p:nvSpPr>
          <p:cNvPr id="3" name="Content Placeholder 2"/>
          <p:cNvSpPr>
            <a:spLocks noGrp="1"/>
          </p:cNvSpPr>
          <p:nvPr>
            <p:ph idx="1"/>
          </p:nvPr>
        </p:nvSpPr>
        <p:spPr>
          <a:xfrm>
            <a:off x="423082" y="2438400"/>
            <a:ext cx="11281190" cy="3651504"/>
          </a:xfrm>
        </p:spPr>
        <p:txBody>
          <a:bodyPr/>
          <a:lstStyle/>
          <a:p>
            <a:pPr marL="0" indent="0" algn="r" rtl="1">
              <a:lnSpc>
                <a:spcPct val="300000"/>
              </a:lnSpc>
              <a:buNone/>
            </a:pPr>
            <a:r>
              <a:rPr lang="ar-SA" dirty="0" smtClean="0"/>
              <a:t>ظهر هذا النوع من السياحة ليكون بديل عن سياحة الجماهير التي تكون باعداد كبيرة والتي كانت سبب في تدمير البيئة في البلادان النامية.</a:t>
            </a:r>
          </a:p>
          <a:p>
            <a:pPr marL="0" indent="0" algn="r" rtl="1">
              <a:lnSpc>
                <a:spcPct val="300000"/>
              </a:lnSpc>
              <a:buNone/>
            </a:pPr>
            <a:r>
              <a:rPr lang="ar-SA" dirty="0" smtClean="0"/>
              <a:t>فالسياحة البديلة تعني بالاتزان الايكولوجي وحماية البيئة وتفادي عن السياحة الاثار السلبية التي تنتج عن التنمية السياحية غير المخططة والتي تضر البيئة. </a:t>
            </a:r>
            <a:endParaRPr lang="ar-SA" dirty="0" smtClean="0"/>
          </a:p>
          <a:p>
            <a:pPr marL="0" indent="0" algn="r" rtl="1">
              <a:lnSpc>
                <a:spcPct val="300000"/>
              </a:lnSpc>
              <a:buNone/>
            </a:pPr>
            <a:endParaRPr lang="ar-SA" dirty="0" smtClean="0"/>
          </a:p>
        </p:txBody>
      </p:sp>
    </p:spTree>
    <p:extLst>
      <p:ext uri="{BB962C8B-B14F-4D97-AF65-F5344CB8AC3E}">
        <p14:creationId xmlns:p14="http://schemas.microsoft.com/office/powerpoint/2010/main" val="2830267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سمات السياحة البديلة </a:t>
            </a:r>
            <a:endParaRPr lang="en-US" dirty="0"/>
          </a:p>
        </p:txBody>
      </p:sp>
      <p:sp>
        <p:nvSpPr>
          <p:cNvPr id="3" name="Content Placeholder 2"/>
          <p:cNvSpPr>
            <a:spLocks noGrp="1"/>
          </p:cNvSpPr>
          <p:nvPr>
            <p:ph idx="1"/>
          </p:nvPr>
        </p:nvSpPr>
        <p:spPr>
          <a:xfrm>
            <a:off x="423082" y="2438400"/>
            <a:ext cx="11281190" cy="3651504"/>
          </a:xfrm>
        </p:spPr>
        <p:txBody>
          <a:bodyPr/>
          <a:lstStyle/>
          <a:p>
            <a:pPr marL="0" indent="0" algn="r">
              <a:lnSpc>
                <a:spcPct val="250000"/>
              </a:lnSpc>
              <a:buNone/>
            </a:pPr>
            <a:r>
              <a:rPr lang="ar-SA" dirty="0" smtClean="0"/>
              <a:t>التواصل الحضاري والاجتماعي وحماية القيم في المجتمع.</a:t>
            </a:r>
          </a:p>
          <a:p>
            <a:pPr marL="0" indent="0" algn="r">
              <a:lnSpc>
                <a:spcPct val="250000"/>
              </a:lnSpc>
              <a:buNone/>
            </a:pPr>
            <a:r>
              <a:rPr lang="ar-SA" dirty="0" smtClean="0"/>
              <a:t>احترام البيئة والحفاظ عليها.</a:t>
            </a:r>
          </a:p>
          <a:p>
            <a:pPr marL="0" indent="0" algn="r">
              <a:lnSpc>
                <a:spcPct val="250000"/>
              </a:lnSpc>
              <a:buNone/>
            </a:pPr>
            <a:r>
              <a:rPr lang="ar-SA" dirty="0" smtClean="0"/>
              <a:t>اداة للتنمية الاجتماعية.</a:t>
            </a:r>
          </a:p>
          <a:p>
            <a:pPr marL="0" indent="0" algn="r">
              <a:lnSpc>
                <a:spcPct val="250000"/>
              </a:lnSpc>
              <a:buNone/>
            </a:pPr>
            <a:r>
              <a:rPr lang="ar-SA" dirty="0" smtClean="0"/>
              <a:t>طريقة فعالة لحسن ادارة الموارد الطبيعية و الحضارية</a:t>
            </a:r>
            <a:endParaRPr lang="ar-SA" dirty="0" smtClean="0"/>
          </a:p>
        </p:txBody>
      </p:sp>
    </p:spTree>
    <p:extLst>
      <p:ext uri="{BB962C8B-B14F-4D97-AF65-F5344CB8AC3E}">
        <p14:creationId xmlns:p14="http://schemas.microsoft.com/office/powerpoint/2010/main" val="157405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السياحة </a:t>
            </a:r>
            <a:r>
              <a:rPr lang="ar-SA" dirty="0" smtClean="0"/>
              <a:t>الطبيعية</a:t>
            </a:r>
            <a:endParaRPr lang="en-US" dirty="0"/>
          </a:p>
        </p:txBody>
      </p:sp>
      <p:sp>
        <p:nvSpPr>
          <p:cNvPr id="3" name="Content Placeholder 2"/>
          <p:cNvSpPr>
            <a:spLocks noGrp="1"/>
          </p:cNvSpPr>
          <p:nvPr>
            <p:ph idx="1"/>
          </p:nvPr>
        </p:nvSpPr>
        <p:spPr>
          <a:xfrm>
            <a:off x="395786" y="2438400"/>
            <a:ext cx="11308486" cy="3651504"/>
          </a:xfrm>
        </p:spPr>
        <p:txBody>
          <a:bodyPr/>
          <a:lstStyle/>
          <a:p>
            <a:pPr marL="0" indent="0" algn="r">
              <a:lnSpc>
                <a:spcPct val="250000"/>
              </a:lnSpc>
              <a:buNone/>
            </a:pPr>
            <a:r>
              <a:rPr lang="ar-SA" dirty="0" smtClean="0"/>
              <a:t>تعتبر السياحة الطبيعية احد التطبيقات للسياحة البديلة وهو نمط حديث يقوم اساسا على حماية البيئة وتفادي الاضرار البيئية التى تساهم فيها السياحة بشكل كبير نتيجة التوسع غير المنتظم.</a:t>
            </a:r>
            <a:r>
              <a:rPr lang="ar-SA" dirty="0"/>
              <a:t> </a:t>
            </a:r>
            <a:r>
              <a:rPr lang="ar-SA" dirty="0" smtClean="0"/>
              <a:t>حيث تقوم السياحة البيئية على حماية البيئة ومساندة التنمية المتواصلة والسيطرة على التنمية السياحية بيث لا تكون التنمية السياحية على حساب البيبئة.</a:t>
            </a:r>
            <a:endParaRPr lang="ar-SA" dirty="0" smtClean="0"/>
          </a:p>
        </p:txBody>
      </p:sp>
    </p:spTree>
    <p:extLst>
      <p:ext uri="{BB962C8B-B14F-4D97-AF65-F5344CB8AC3E}">
        <p14:creationId xmlns:p14="http://schemas.microsoft.com/office/powerpoint/2010/main" val="4170115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يتفرع من السياحة الطبيعية</a:t>
            </a:r>
            <a:endParaRPr lang="en-US" dirty="0"/>
          </a:p>
        </p:txBody>
      </p:sp>
      <p:sp>
        <p:nvSpPr>
          <p:cNvPr id="3" name="Content Placeholder 2"/>
          <p:cNvSpPr>
            <a:spLocks noGrp="1"/>
          </p:cNvSpPr>
          <p:nvPr>
            <p:ph idx="1"/>
          </p:nvPr>
        </p:nvSpPr>
        <p:spPr>
          <a:xfrm>
            <a:off x="327546" y="2438400"/>
            <a:ext cx="11376725" cy="3948752"/>
          </a:xfrm>
        </p:spPr>
        <p:txBody>
          <a:bodyPr>
            <a:normAutofit/>
          </a:bodyPr>
          <a:lstStyle/>
          <a:p>
            <a:pPr algn="r" rtl="1">
              <a:buFont typeface="Wingdings" panose="05000000000000000000" pitchFamily="2" charset="2"/>
              <a:buChar char="ü"/>
            </a:pPr>
            <a:r>
              <a:rPr lang="ar-SA" dirty="0" smtClean="0"/>
              <a:t>السياحة الزرقاء: يقصد بها سياحة الشواطئ والبحار والبحيرات للاستماع بمياه الزرقاء .</a:t>
            </a:r>
          </a:p>
          <a:p>
            <a:pPr algn="r" rtl="1">
              <a:buFont typeface="Wingdings" panose="05000000000000000000" pitchFamily="2" charset="2"/>
              <a:buChar char="ü"/>
            </a:pPr>
            <a:r>
              <a:rPr lang="ar-SA" dirty="0" smtClean="0"/>
              <a:t>السياحة الصفراء : وتعني السفر الى الصحراء برمالها الذهبية.</a:t>
            </a:r>
          </a:p>
          <a:p>
            <a:pPr algn="r" rtl="1">
              <a:buFont typeface="Wingdings" panose="05000000000000000000" pitchFamily="2" charset="2"/>
              <a:buChar char="ü"/>
            </a:pPr>
            <a:r>
              <a:rPr lang="ar-SA" dirty="0" smtClean="0"/>
              <a:t>السياحة البيضاء: يقد بها السفر الى المناطق الجليدية لممارسة رياضة التزحلق على الجليد البارد.</a:t>
            </a:r>
          </a:p>
          <a:p>
            <a:pPr algn="r" rtl="1">
              <a:buFont typeface="Wingdings" panose="05000000000000000000" pitchFamily="2" charset="2"/>
              <a:buChar char="ü"/>
            </a:pPr>
            <a:r>
              <a:rPr lang="ar-SA" dirty="0" smtClean="0"/>
              <a:t>السياحة الخضراء: الاستمتاع بالمناطق الخضراء من ريف ونباتات.</a:t>
            </a:r>
          </a:p>
          <a:p>
            <a:pPr marL="0" indent="0" algn="r" rtl="1">
              <a:buNone/>
            </a:pPr>
            <a:r>
              <a:rPr lang="ar-SA" dirty="0" smtClean="0"/>
              <a:t>وقد ظهر نوع جديد يصنف ضمن السياحة الخضراء ويطلق علية سياحة المزارع ويتمثل في زيارة المزرعة والاقامة فيها هروبا من زحام المدينة للاستمتاع بالنشطة الريفية </a:t>
            </a:r>
            <a:endParaRPr lang="en-US" dirty="0"/>
          </a:p>
        </p:txBody>
      </p:sp>
    </p:spTree>
    <p:extLst>
      <p:ext uri="{BB962C8B-B14F-4D97-AF65-F5344CB8AC3E}">
        <p14:creationId xmlns:p14="http://schemas.microsoft.com/office/powerpoint/2010/main" val="224506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490" y="2492991"/>
            <a:ext cx="11655188" cy="3651504"/>
          </a:xfrm>
        </p:spPr>
        <p:txBody>
          <a:bodyPr>
            <a:normAutofit/>
          </a:bodyPr>
          <a:lstStyle/>
          <a:p>
            <a:pPr marL="0" indent="0">
              <a:buNone/>
            </a:pPr>
            <a:endParaRPr lang="ar-SA" sz="5400" dirty="0"/>
          </a:p>
          <a:p>
            <a:pPr marL="0" indent="0" algn="ctr">
              <a:buNone/>
            </a:pPr>
            <a:r>
              <a:rPr lang="ar-SA" sz="5400" dirty="0" smtClean="0"/>
              <a:t>الأنماط </a:t>
            </a:r>
            <a:r>
              <a:rPr lang="ar-SA" sz="5400" dirty="0" smtClean="0"/>
              <a:t>السياحية الخاصة</a:t>
            </a:r>
            <a:endParaRPr lang="ar-SA" sz="5400" dirty="0" smtClean="0"/>
          </a:p>
          <a:p>
            <a:pPr marL="0" indent="0">
              <a:buNone/>
            </a:pPr>
            <a:endParaRPr lang="en-US" sz="5400" dirty="0"/>
          </a:p>
        </p:txBody>
      </p:sp>
      <p:sp>
        <p:nvSpPr>
          <p:cNvPr id="4" name="Oval 3"/>
          <p:cNvSpPr/>
          <p:nvPr/>
        </p:nvSpPr>
        <p:spPr>
          <a:xfrm>
            <a:off x="10085696" y="491319"/>
            <a:ext cx="1678674" cy="15149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t>الفصل الرابع</a:t>
            </a:r>
            <a:endParaRPr lang="en-US" sz="3600" dirty="0"/>
          </a:p>
        </p:txBody>
      </p:sp>
    </p:spTree>
    <p:extLst>
      <p:ext uri="{BB962C8B-B14F-4D97-AF65-F5344CB8AC3E}">
        <p14:creationId xmlns:p14="http://schemas.microsoft.com/office/powerpoint/2010/main" val="249051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سياحة المعافين</a:t>
            </a:r>
            <a:endParaRPr lang="en-US" dirty="0"/>
          </a:p>
        </p:txBody>
      </p:sp>
      <p:sp>
        <p:nvSpPr>
          <p:cNvPr id="3" name="Content Placeholder 2"/>
          <p:cNvSpPr>
            <a:spLocks noGrp="1"/>
          </p:cNvSpPr>
          <p:nvPr>
            <p:ph idx="1"/>
          </p:nvPr>
        </p:nvSpPr>
        <p:spPr>
          <a:xfrm>
            <a:off x="477672" y="2438400"/>
            <a:ext cx="11226599" cy="3651504"/>
          </a:xfrm>
        </p:spPr>
        <p:txBody>
          <a:bodyPr/>
          <a:lstStyle/>
          <a:p>
            <a:pPr marL="0" indent="0" algn="r">
              <a:lnSpc>
                <a:spcPct val="250000"/>
              </a:lnSpc>
              <a:buNone/>
            </a:pPr>
            <a:r>
              <a:rPr lang="ar-SA" dirty="0" smtClean="0"/>
              <a:t>اتجهت العديد من الدول بالاتجاه الى سياحة المعاقين  خصوصا انهم يمثلو شرائح كبيرة في المجتمع من السياح ذو الدخل المرتفع وقد انتشات جمعية عام 1976 في الولايات المتحدة الامريكية تطور سياحة المعاقين ومهمة هذة الجمعية جذب السائحن  المعاقين  للقيام بالنشاط السياحي ، ومحاولة اشعارهم بانهم كغيرهم من السائحين العاديين</a:t>
            </a:r>
            <a:endParaRPr lang="en-US" dirty="0"/>
          </a:p>
        </p:txBody>
      </p:sp>
    </p:spTree>
    <p:extLst>
      <p:ext uri="{BB962C8B-B14F-4D97-AF65-F5344CB8AC3E}">
        <p14:creationId xmlns:p14="http://schemas.microsoft.com/office/powerpoint/2010/main" val="910552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سياحة الحوافز</a:t>
            </a:r>
            <a:endParaRPr lang="en-US" dirty="0"/>
          </a:p>
        </p:txBody>
      </p:sp>
      <p:sp>
        <p:nvSpPr>
          <p:cNvPr id="3" name="Content Placeholder 2"/>
          <p:cNvSpPr>
            <a:spLocks noGrp="1"/>
          </p:cNvSpPr>
          <p:nvPr>
            <p:ph idx="1"/>
          </p:nvPr>
        </p:nvSpPr>
        <p:spPr>
          <a:xfrm>
            <a:off x="423082" y="2438400"/>
            <a:ext cx="11281190" cy="4165600"/>
          </a:xfrm>
        </p:spPr>
        <p:txBody>
          <a:bodyPr/>
          <a:lstStyle/>
          <a:p>
            <a:pPr marL="0" indent="0" algn="r">
              <a:buNone/>
            </a:pPr>
            <a:r>
              <a:rPr lang="ar-SA" dirty="0" smtClean="0"/>
              <a:t>تعتبر سياحة الحوافز من الوسائل الحديثة للادارة والتي تستخدمها الشركات والمؤسسات والمصانع والمنظمات والهيئات لتحقيق اهداف العمل المنشود. وتكو سياحة الحوافز هي المكافاة التي يحصل عليها الموظفون الداخليون ومندوبو المبيعات والمتعاملون مع الشركة هذة المكافاة تكون في شكل تجربة سياحية فريدة حسب تصيبك في تحقيق الاهداف والانتاج.</a:t>
            </a:r>
          </a:p>
          <a:p>
            <a:pPr marL="0" indent="0" algn="r">
              <a:buNone/>
            </a:pPr>
            <a:r>
              <a:rPr lang="ar-SA" dirty="0" smtClean="0"/>
              <a:t>وتقسم سياحة الحوافز الى نوعين:</a:t>
            </a:r>
          </a:p>
          <a:p>
            <a:pPr marL="0" indent="0" algn="r">
              <a:buNone/>
            </a:pPr>
            <a:r>
              <a:rPr lang="ar-SA" dirty="0" smtClean="0"/>
              <a:t>الحوافز العينية: وتقسم الى حوافز سلعية وعينية</a:t>
            </a:r>
          </a:p>
          <a:p>
            <a:pPr marL="0" indent="0" algn="r">
              <a:buNone/>
            </a:pPr>
            <a:r>
              <a:rPr lang="ar-SA" dirty="0" smtClean="0"/>
              <a:t>الحوافز المعنوية: </a:t>
            </a:r>
            <a:endParaRPr lang="en-US" dirty="0"/>
          </a:p>
        </p:txBody>
      </p:sp>
    </p:spTree>
    <p:extLst>
      <p:ext uri="{BB962C8B-B14F-4D97-AF65-F5344CB8AC3E}">
        <p14:creationId xmlns:p14="http://schemas.microsoft.com/office/powerpoint/2010/main" val="2527430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المنظمات والهيئات المختصة في سياحة الحوافز</a:t>
            </a:r>
            <a:endParaRPr lang="en-US" dirty="0"/>
          </a:p>
        </p:txBody>
      </p:sp>
      <p:sp>
        <p:nvSpPr>
          <p:cNvPr id="3" name="Content Placeholder 2"/>
          <p:cNvSpPr>
            <a:spLocks noGrp="1"/>
          </p:cNvSpPr>
          <p:nvPr>
            <p:ph idx="1"/>
          </p:nvPr>
        </p:nvSpPr>
        <p:spPr>
          <a:xfrm>
            <a:off x="1119116" y="2438400"/>
            <a:ext cx="10585156" cy="3651504"/>
          </a:xfrm>
        </p:spPr>
        <p:txBody>
          <a:bodyPr>
            <a:normAutofit/>
          </a:bodyPr>
          <a:lstStyle/>
          <a:p>
            <a:pPr marL="0" indent="0" algn="r">
              <a:lnSpc>
                <a:spcPct val="200000"/>
              </a:lnSpc>
              <a:buNone/>
            </a:pPr>
            <a:r>
              <a:rPr lang="ar-SA" dirty="0" smtClean="0"/>
              <a:t>الجمعية الامريكية لمسؤولي الحوافز.</a:t>
            </a:r>
          </a:p>
          <a:p>
            <a:pPr marL="0" indent="0" algn="r">
              <a:lnSpc>
                <a:spcPct val="200000"/>
              </a:lnSpc>
              <a:buNone/>
            </a:pPr>
            <a:r>
              <a:rPr lang="ar-SA" dirty="0" smtClean="0"/>
              <a:t>الجمعية الاوروبية لتنظيم الاجتماعات والمؤتمرات وسياحة الحوافز.</a:t>
            </a:r>
          </a:p>
          <a:p>
            <a:pPr marL="0" indent="0" algn="r">
              <a:lnSpc>
                <a:spcPct val="200000"/>
              </a:lnSpc>
              <a:buNone/>
            </a:pPr>
            <a:r>
              <a:rPr lang="ar-SA" dirty="0" smtClean="0"/>
              <a:t>رابطة الحوافز.</a:t>
            </a:r>
          </a:p>
          <a:p>
            <a:pPr marL="0" indent="0" algn="r">
              <a:lnSpc>
                <a:spcPct val="200000"/>
              </a:lnSpc>
              <a:buNone/>
            </a:pPr>
            <a:r>
              <a:rPr lang="ar-SA" dirty="0" smtClean="0"/>
              <a:t>هيئة الحوافز الاسترالية </a:t>
            </a:r>
          </a:p>
          <a:p>
            <a:pPr marL="0" indent="0" algn="r">
              <a:lnSpc>
                <a:spcPct val="200000"/>
              </a:lnSpc>
              <a:buNone/>
            </a:pPr>
            <a:endParaRPr lang="en-US" dirty="0"/>
          </a:p>
        </p:txBody>
      </p:sp>
    </p:spTree>
    <p:extLst>
      <p:ext uri="{BB962C8B-B14F-4D97-AF65-F5344CB8AC3E}">
        <p14:creationId xmlns:p14="http://schemas.microsoft.com/office/powerpoint/2010/main" val="970097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777" y="447987"/>
            <a:ext cx="10105706" cy="1560716"/>
          </a:xfrm>
        </p:spPr>
        <p:txBody>
          <a:bodyPr/>
          <a:lstStyle/>
          <a:p>
            <a:pPr algn="ctr"/>
            <a:r>
              <a:rPr lang="ar-SA" dirty="0" smtClean="0"/>
              <a:t>اسس اختيار المقصد السياحي بالنسبة لسياحة الحوافز</a:t>
            </a:r>
            <a:endParaRPr lang="en-US" dirty="0"/>
          </a:p>
        </p:txBody>
      </p:sp>
      <p:sp>
        <p:nvSpPr>
          <p:cNvPr id="3" name="Content Placeholder 2"/>
          <p:cNvSpPr>
            <a:spLocks noGrp="1"/>
          </p:cNvSpPr>
          <p:nvPr>
            <p:ph idx="1"/>
          </p:nvPr>
        </p:nvSpPr>
        <p:spPr>
          <a:xfrm>
            <a:off x="531695" y="2341260"/>
            <a:ext cx="10938788" cy="3651504"/>
          </a:xfrm>
        </p:spPr>
        <p:txBody>
          <a:bodyPr/>
          <a:lstStyle/>
          <a:p>
            <a:pPr marL="457200" indent="-457200" algn="r" rtl="1">
              <a:buFont typeface="+mj-lt"/>
              <a:buAutoNum type="arabicPeriod"/>
            </a:pPr>
            <a:r>
              <a:rPr lang="ar-SA" dirty="0" smtClean="0"/>
              <a:t>الميزانية </a:t>
            </a:r>
          </a:p>
          <a:p>
            <a:pPr marL="457200" indent="-457200" algn="r" rtl="1">
              <a:buFont typeface="+mj-lt"/>
              <a:buAutoNum type="arabicPeriod"/>
            </a:pPr>
            <a:r>
              <a:rPr lang="ar-SA" dirty="0" smtClean="0"/>
              <a:t>الوقت المناسب</a:t>
            </a:r>
          </a:p>
          <a:p>
            <a:pPr marL="457200" indent="-457200" algn="r" rtl="1">
              <a:buFont typeface="+mj-lt"/>
              <a:buAutoNum type="arabicPeriod"/>
            </a:pPr>
            <a:r>
              <a:rPr lang="ar-SA" dirty="0" smtClean="0"/>
              <a:t>خصائص الفائزين.</a:t>
            </a:r>
          </a:p>
          <a:p>
            <a:pPr marL="457200" indent="-457200" algn="r" rtl="1">
              <a:buFont typeface="+mj-lt"/>
              <a:buAutoNum type="arabicPeriod"/>
            </a:pPr>
            <a:r>
              <a:rPr lang="ar-SA" dirty="0" smtClean="0"/>
              <a:t>امكانية تعدد وسائل المواصلات للمقصد السياحي.</a:t>
            </a:r>
          </a:p>
          <a:p>
            <a:pPr marL="457200" indent="-457200" algn="r" rtl="1">
              <a:buFont typeface="+mj-lt"/>
              <a:buAutoNum type="arabicPeriod"/>
            </a:pPr>
            <a:r>
              <a:rPr lang="ar-SA" dirty="0" smtClean="0"/>
              <a:t>توفير المعلومات السياحية وعناصر الجذب.</a:t>
            </a:r>
          </a:p>
          <a:p>
            <a:pPr marL="457200" indent="-457200" algn="r" rtl="1">
              <a:buFont typeface="+mj-lt"/>
              <a:buAutoNum type="arabicPeriod"/>
            </a:pPr>
            <a:r>
              <a:rPr lang="ar-SA" dirty="0" smtClean="0"/>
              <a:t>توفير التسهيلات الترويجية والصحية والرياضية والخدمات السياحية.</a:t>
            </a:r>
            <a:endParaRPr lang="en-US" dirty="0"/>
          </a:p>
        </p:txBody>
      </p:sp>
    </p:spTree>
    <p:extLst>
      <p:ext uri="{BB962C8B-B14F-4D97-AF65-F5344CB8AC3E}">
        <p14:creationId xmlns:p14="http://schemas.microsoft.com/office/powerpoint/2010/main" val="254483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سياحة الاهتمامات الخاصة</a:t>
            </a:r>
            <a:endParaRPr lang="en-US" dirty="0"/>
          </a:p>
        </p:txBody>
      </p:sp>
      <p:sp>
        <p:nvSpPr>
          <p:cNvPr id="3" name="Content Placeholder 2"/>
          <p:cNvSpPr>
            <a:spLocks noGrp="1"/>
          </p:cNvSpPr>
          <p:nvPr>
            <p:ph idx="1"/>
          </p:nvPr>
        </p:nvSpPr>
        <p:spPr>
          <a:xfrm>
            <a:off x="2933700" y="2438400"/>
            <a:ext cx="8770571" cy="3883378"/>
          </a:xfrm>
        </p:spPr>
        <p:txBody>
          <a:bodyPr>
            <a:normAutofit/>
          </a:bodyPr>
          <a:lstStyle/>
          <a:p>
            <a:pPr algn="r" rtl="1">
              <a:lnSpc>
                <a:spcPct val="200000"/>
              </a:lnSpc>
              <a:buFont typeface="Wingdings" panose="05000000000000000000" pitchFamily="2" charset="2"/>
              <a:buChar char="ü"/>
            </a:pPr>
            <a:r>
              <a:rPr lang="ar-SA" dirty="0" smtClean="0"/>
              <a:t>هو انتقال مجموعة من الافراد من مكان الى اخر سعيا  وراء اهتمام خاص لا يمكن تحقيقة الا في منطقة بعينها او في مكان محدد .</a:t>
            </a:r>
          </a:p>
          <a:p>
            <a:pPr algn="r" rtl="1">
              <a:lnSpc>
                <a:spcPct val="200000"/>
              </a:lnSpc>
              <a:buFont typeface="Wingdings" panose="05000000000000000000" pitchFamily="2" charset="2"/>
              <a:buChar char="ü"/>
            </a:pPr>
            <a:r>
              <a:rPr lang="ar-SA" dirty="0" smtClean="0"/>
              <a:t>نمط سياحي خاص يعتمد على رحلات جماعية او فردية لمجموعة من الافراد الذين يرغبون في تنمية اهتمام خاص لديهم عن طريق زيارة منطقة معينة او عدة مناطق ذات صلة بموضوع معين وعادة ما يكون الافراد ذو مهن واحدة او هوايات مشتركة.</a:t>
            </a:r>
            <a:endParaRPr lang="en-US" dirty="0"/>
          </a:p>
        </p:txBody>
      </p:sp>
    </p:spTree>
    <p:extLst>
      <p:ext uri="{BB962C8B-B14F-4D97-AF65-F5344CB8AC3E}">
        <p14:creationId xmlns:p14="http://schemas.microsoft.com/office/powerpoint/2010/main" val="386348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0436" y="568345"/>
            <a:ext cx="10093835" cy="1560716"/>
          </a:xfrm>
        </p:spPr>
        <p:txBody>
          <a:bodyPr/>
          <a:lstStyle/>
          <a:p>
            <a:pPr algn="ctr" rtl="1">
              <a:lnSpc>
                <a:spcPct val="200000"/>
              </a:lnSpc>
            </a:pPr>
            <a:r>
              <a:rPr lang="ar-SA" dirty="0"/>
              <a:t>مميزات سياحة الاهتمامات الخاصة</a:t>
            </a:r>
            <a:endParaRPr lang="ar-SA" dirty="0"/>
          </a:p>
        </p:txBody>
      </p:sp>
      <p:sp>
        <p:nvSpPr>
          <p:cNvPr id="3" name="Content Placeholder 2"/>
          <p:cNvSpPr>
            <a:spLocks noGrp="1"/>
          </p:cNvSpPr>
          <p:nvPr>
            <p:ph idx="1"/>
          </p:nvPr>
        </p:nvSpPr>
        <p:spPr>
          <a:xfrm>
            <a:off x="286604" y="2438400"/>
            <a:ext cx="11417668" cy="4098878"/>
          </a:xfrm>
        </p:spPr>
        <p:txBody>
          <a:bodyPr>
            <a:normAutofit/>
          </a:bodyPr>
          <a:lstStyle/>
          <a:p>
            <a:pPr marL="0" indent="0" algn="r">
              <a:lnSpc>
                <a:spcPct val="250000"/>
              </a:lnSpc>
              <a:buNone/>
            </a:pPr>
            <a:r>
              <a:rPr lang="ar-SA" dirty="0" smtClean="0"/>
              <a:t>التنوع العام في الانشطة التى تتم ممارستها خلال الرحلات.</a:t>
            </a:r>
          </a:p>
          <a:p>
            <a:pPr marL="0" indent="0" algn="r">
              <a:lnSpc>
                <a:spcPct val="250000"/>
              </a:lnSpc>
              <a:buNone/>
            </a:pPr>
            <a:r>
              <a:rPr lang="ar-SA" dirty="0" smtClean="0"/>
              <a:t>شديد المرونة.</a:t>
            </a:r>
          </a:p>
        </p:txBody>
      </p:sp>
    </p:spTree>
    <p:extLst>
      <p:ext uri="{BB962C8B-B14F-4D97-AF65-F5344CB8AC3E}">
        <p14:creationId xmlns:p14="http://schemas.microsoft.com/office/powerpoint/2010/main" val="2377394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506" y="382136"/>
            <a:ext cx="8770571" cy="1637733"/>
          </a:xfrm>
        </p:spPr>
        <p:txBody>
          <a:bodyPr>
            <a:normAutofit fontScale="90000"/>
          </a:bodyPr>
          <a:lstStyle/>
          <a:p>
            <a:pPr algn="ctr">
              <a:lnSpc>
                <a:spcPct val="250000"/>
              </a:lnSpc>
            </a:pPr>
            <a:r>
              <a:rPr lang="ar-SA" dirty="0" smtClean="0"/>
              <a:t>ميزات سائحين الاهتمامات الخاحة</a:t>
            </a:r>
            <a:endParaRPr lang="ar-SA" dirty="0"/>
          </a:p>
        </p:txBody>
      </p:sp>
      <p:sp>
        <p:nvSpPr>
          <p:cNvPr id="3" name="Content Placeholder 2"/>
          <p:cNvSpPr>
            <a:spLocks noGrp="1"/>
          </p:cNvSpPr>
          <p:nvPr>
            <p:ph idx="1"/>
          </p:nvPr>
        </p:nvSpPr>
        <p:spPr>
          <a:xfrm>
            <a:off x="409434" y="2438400"/>
            <a:ext cx="11294838" cy="3651504"/>
          </a:xfrm>
        </p:spPr>
        <p:txBody>
          <a:bodyPr/>
          <a:lstStyle/>
          <a:p>
            <a:pPr marL="0" indent="0" algn="r">
              <a:lnSpc>
                <a:spcPct val="250000"/>
              </a:lnSpc>
              <a:buNone/>
            </a:pPr>
            <a:r>
              <a:rPr lang="ar-SA" dirty="0" smtClean="0"/>
              <a:t>عدم </a:t>
            </a:r>
            <a:r>
              <a:rPr lang="ar-SA" dirty="0"/>
              <a:t>التقيد بالمسافة : فالسياح على استعداد دائم لقطع مسافات طويلة.</a:t>
            </a:r>
          </a:p>
          <a:p>
            <a:pPr marL="0" indent="0" algn="r">
              <a:lnSpc>
                <a:spcPct val="250000"/>
              </a:lnSpc>
              <a:buNone/>
            </a:pPr>
            <a:r>
              <a:rPr lang="ar-SA" dirty="0"/>
              <a:t>ارتفاع دخل السائح.</a:t>
            </a:r>
          </a:p>
          <a:p>
            <a:pPr marL="0" indent="0" algn="r">
              <a:lnSpc>
                <a:spcPct val="250000"/>
              </a:lnSpc>
              <a:buNone/>
            </a:pPr>
            <a:r>
              <a:rPr lang="ar-SA" dirty="0"/>
              <a:t>تباين الشريحة العمرية.</a:t>
            </a:r>
            <a:endParaRPr lang="en-US" dirty="0"/>
          </a:p>
        </p:txBody>
      </p:sp>
    </p:spTree>
    <p:extLst>
      <p:ext uri="{BB962C8B-B14F-4D97-AF65-F5344CB8AC3E}">
        <p14:creationId xmlns:p14="http://schemas.microsoft.com/office/powerpoint/2010/main" val="177003159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1722</TotalTime>
  <Words>505</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Schoolbook</vt:lpstr>
      <vt:lpstr>Corbel</vt:lpstr>
      <vt:lpstr>Times New Roman</vt:lpstr>
      <vt:lpstr>Wingdings</vt:lpstr>
      <vt:lpstr>Feathered</vt:lpstr>
      <vt:lpstr> الأنماط السياحية 205 سيح </vt:lpstr>
      <vt:lpstr>PowerPoint Presentation</vt:lpstr>
      <vt:lpstr>سياحة المعافين</vt:lpstr>
      <vt:lpstr>سياحة الحوافز</vt:lpstr>
      <vt:lpstr>المنظمات والهيئات المختصة في سياحة الحوافز</vt:lpstr>
      <vt:lpstr>اسس اختيار المقصد السياحي بالنسبة لسياحة الحوافز</vt:lpstr>
      <vt:lpstr>سياحة الاهتمامات الخاصة</vt:lpstr>
      <vt:lpstr>مميزات سياحة الاهتمامات الخاصة</vt:lpstr>
      <vt:lpstr>ميزات سائحين الاهتمامات الخاحة</vt:lpstr>
      <vt:lpstr>السياحة البديلة</vt:lpstr>
      <vt:lpstr>سمات السياحة البديلة </vt:lpstr>
      <vt:lpstr>السياحة الطبيعية</vt:lpstr>
      <vt:lpstr>يتفرع من السياحة الطبيعية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saif alswied</dc:creator>
  <cp:lastModifiedBy>saif alswied</cp:lastModifiedBy>
  <cp:revision>80</cp:revision>
  <dcterms:created xsi:type="dcterms:W3CDTF">2020-01-27T17:57:47Z</dcterms:created>
  <dcterms:modified xsi:type="dcterms:W3CDTF">2020-03-15T22:18:50Z</dcterms:modified>
</cp:coreProperties>
</file>