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5A5-AB14-45A1-A02D-E0373778B551}" type="datetimeFigureOut">
              <a:rPr lang="ar-SA" smtClean="0"/>
              <a:t>06/06/1439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29C-636C-49BD-91A0-FF8CA4C677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5A5-AB14-45A1-A02D-E0373778B551}" type="datetimeFigureOut">
              <a:rPr lang="ar-SA" smtClean="0"/>
              <a:t>06/06/1439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29C-636C-49BD-91A0-FF8CA4C677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5A5-AB14-45A1-A02D-E0373778B551}" type="datetimeFigureOut">
              <a:rPr lang="ar-SA" smtClean="0"/>
              <a:t>06/06/1439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29C-636C-49BD-91A0-FF8CA4C677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5A5-AB14-45A1-A02D-E0373778B551}" type="datetimeFigureOut">
              <a:rPr lang="ar-SA" smtClean="0"/>
              <a:t>06/06/1439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29C-636C-49BD-91A0-FF8CA4C677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5A5-AB14-45A1-A02D-E0373778B551}" type="datetimeFigureOut">
              <a:rPr lang="ar-SA" smtClean="0"/>
              <a:t>06/06/1439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29C-636C-49BD-91A0-FF8CA4C677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5A5-AB14-45A1-A02D-E0373778B551}" type="datetimeFigureOut">
              <a:rPr lang="ar-SA" smtClean="0"/>
              <a:t>06/06/1439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29C-636C-49BD-91A0-FF8CA4C677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5A5-AB14-45A1-A02D-E0373778B551}" type="datetimeFigureOut">
              <a:rPr lang="ar-SA" smtClean="0"/>
              <a:t>06/06/1439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29C-636C-49BD-91A0-FF8CA4C677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5A5-AB14-45A1-A02D-E0373778B551}" type="datetimeFigureOut">
              <a:rPr lang="ar-SA" smtClean="0"/>
              <a:t>06/06/1439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29C-636C-49BD-91A0-FF8CA4C677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5A5-AB14-45A1-A02D-E0373778B551}" type="datetimeFigureOut">
              <a:rPr lang="ar-SA" smtClean="0"/>
              <a:t>06/06/1439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29C-636C-49BD-91A0-FF8CA4C677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5A5-AB14-45A1-A02D-E0373778B551}" type="datetimeFigureOut">
              <a:rPr lang="ar-SA" smtClean="0"/>
              <a:t>06/06/1439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29C-636C-49BD-91A0-FF8CA4C677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F5A5-AB14-45A1-A02D-E0373778B551}" type="datetimeFigureOut">
              <a:rPr lang="ar-SA" smtClean="0"/>
              <a:t>06/06/1439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229C-636C-49BD-91A0-FF8CA4C677A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1F5A5-AB14-45A1-A02D-E0373778B551}" type="datetimeFigureOut">
              <a:rPr lang="ar-SA" smtClean="0"/>
              <a:t>06/06/1439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4229C-636C-49BD-91A0-FF8CA4C677A7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/>
          <a:lstStyle/>
          <a:p>
            <a:r>
              <a:rPr lang="ar-SA" b="1" dirty="0" smtClean="0"/>
              <a:t>نماذج تخصيص التكاليف غير المباشرة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704856" cy="3433936"/>
          </a:xfrm>
        </p:spPr>
        <p:txBody>
          <a:bodyPr/>
          <a:lstStyle/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سوف يتم التركيز </a:t>
            </a:r>
            <a:r>
              <a:rPr lang="ar-SA" b="1" dirty="0" err="1" smtClean="0">
                <a:solidFill>
                  <a:schemeClr val="tx1"/>
                </a:solidFill>
              </a:rPr>
              <a:t>على :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تخصيص التكاليف الغير </a:t>
            </a:r>
            <a:r>
              <a:rPr lang="ar-SA" b="1" dirty="0" err="1" smtClean="0">
                <a:solidFill>
                  <a:schemeClr val="tx1"/>
                </a:solidFill>
              </a:rPr>
              <a:t>مباشرة .</a:t>
            </a:r>
            <a:endParaRPr lang="ar-SA" b="1" dirty="0" smtClean="0">
              <a:solidFill>
                <a:schemeClr val="tx1"/>
              </a:solidFill>
            </a:endParaRPr>
          </a:p>
          <a:p>
            <a:pPr algn="r">
              <a:buFont typeface="Arial" pitchFamily="34" charset="0"/>
              <a:buChar char="•"/>
            </a:pPr>
            <a:r>
              <a:rPr lang="ar-SA" b="1" dirty="0" smtClean="0">
                <a:solidFill>
                  <a:schemeClr val="tx1"/>
                </a:solidFill>
              </a:rPr>
              <a:t>بناء نموذج تخصيص التكاليف الغير مباشرة على أقسام الإنتاج والخدمات.</a:t>
            </a:r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التكاليف الصناعية الغير مباشرة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/>
              <a:t>هي التكاليف التي تتحملها المنشأة </a:t>
            </a:r>
            <a:r>
              <a:rPr lang="ar-SA" sz="4000" dirty="0" err="1" smtClean="0"/>
              <a:t>ولاتدخل</a:t>
            </a:r>
            <a:r>
              <a:rPr lang="ar-SA" sz="4000" dirty="0" smtClean="0"/>
              <a:t> مباشرة في تكوين وحدات الإنتاج إنما تستفيد منها أقسام الإنتاج وأقسام الخدمات لتسهيل العملية </a:t>
            </a:r>
            <a:r>
              <a:rPr lang="ar-SA" sz="4000" dirty="0" err="1" smtClean="0"/>
              <a:t>الإنتاجية .</a:t>
            </a:r>
            <a:endParaRPr lang="ar-SA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r>
              <a:rPr lang="ar-SA" dirty="0" smtClean="0"/>
              <a:t>يمر تخصيص التكاليف الصناعية الغير مباشرة بعدة مراحل لربط عنصر التكلفة غير المباشرة بوحدات الإنتاج المستفيدة </a:t>
            </a:r>
            <a:r>
              <a:rPr lang="ar-SA" dirty="0" err="1" smtClean="0"/>
              <a:t>منها .</a:t>
            </a:r>
            <a:endParaRPr lang="ar-SA" dirty="0" smtClean="0"/>
          </a:p>
          <a:p>
            <a:r>
              <a:rPr lang="ar-SA" b="1" u="sng" dirty="0" smtClean="0">
                <a:solidFill>
                  <a:srgbClr val="FF0000"/>
                </a:solidFill>
              </a:rPr>
              <a:t>المرحلة </a:t>
            </a:r>
            <a:r>
              <a:rPr lang="ar-SA" b="1" u="sng" dirty="0" err="1" smtClean="0">
                <a:solidFill>
                  <a:srgbClr val="FF0000"/>
                </a:solidFill>
              </a:rPr>
              <a:t>الأولى :</a:t>
            </a:r>
            <a:endParaRPr lang="ar-SA" b="1" u="sng" dirty="0" smtClean="0">
              <a:solidFill>
                <a:srgbClr val="FF0000"/>
              </a:solidFill>
            </a:endParaRPr>
          </a:p>
          <a:p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توزيع عناصر التكاليف الغير مباشرة على أقسام الإنتاج </a:t>
            </a:r>
            <a:r>
              <a:rPr lang="ar-SA" dirty="0" err="1" smtClean="0">
                <a:solidFill>
                  <a:schemeClr val="tx2">
                    <a:lumMod val="75000"/>
                  </a:schemeClr>
                </a:solidFill>
              </a:rPr>
              <a:t>والخدمات </a:t>
            </a:r>
            <a:r>
              <a:rPr lang="ar-SA" dirty="0" err="1" smtClean="0"/>
              <a:t>.</a:t>
            </a:r>
            <a:endParaRPr lang="ar-SA" dirty="0" smtClean="0"/>
          </a:p>
          <a:p>
            <a:r>
              <a:rPr lang="ar-SA" dirty="0" smtClean="0"/>
              <a:t>يتم ذلك من خلال تحديد أساس يعكس درجة </a:t>
            </a:r>
            <a:r>
              <a:rPr lang="ar-SA" dirty="0" err="1" smtClean="0"/>
              <a:t>أستفادة</a:t>
            </a:r>
            <a:r>
              <a:rPr lang="ar-SA" dirty="0" smtClean="0"/>
              <a:t> الأقسام من عناصر التكاليف الغير مباشرة وتتم عملية التوزيع </a:t>
            </a:r>
          </a:p>
          <a:p>
            <a:r>
              <a:rPr lang="ar-SA" dirty="0" err="1" smtClean="0"/>
              <a:t>التكلفة  </a:t>
            </a:r>
            <a:r>
              <a:rPr lang="ar-SA" dirty="0" smtClean="0"/>
              <a:t>* نسبة </a:t>
            </a:r>
            <a:r>
              <a:rPr lang="ar-SA" dirty="0" err="1" smtClean="0"/>
              <a:t>أستفادة</a:t>
            </a:r>
            <a:r>
              <a:rPr lang="ar-SA" dirty="0" smtClean="0"/>
              <a:t> القسم </a:t>
            </a:r>
          </a:p>
          <a:p>
            <a:r>
              <a:rPr lang="ar-SA" dirty="0" smtClean="0"/>
              <a:t>       مجموع نسب </a:t>
            </a:r>
            <a:r>
              <a:rPr lang="ar-SA" dirty="0" err="1" smtClean="0"/>
              <a:t>الإستفادة</a:t>
            </a:r>
            <a:r>
              <a:rPr lang="ar-SA" dirty="0" smtClean="0"/>
              <a:t> من العنصر محل التوزيع</a:t>
            </a:r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 flipH="1">
            <a:off x="1043608" y="6093296"/>
            <a:ext cx="6120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u="sng" dirty="0" smtClean="0">
                <a:solidFill>
                  <a:srgbClr val="FF0000"/>
                </a:solidFill>
              </a:rPr>
              <a:t>المرحلة </a:t>
            </a:r>
            <a:r>
              <a:rPr lang="ar-SA" b="1" u="sng" dirty="0" err="1" smtClean="0">
                <a:solidFill>
                  <a:srgbClr val="FF0000"/>
                </a:solidFill>
              </a:rPr>
              <a:t>الثانية :</a:t>
            </a:r>
            <a:endParaRPr lang="ar-SA" b="1" u="sng" dirty="0" smtClean="0">
              <a:solidFill>
                <a:srgbClr val="FF0000"/>
              </a:solidFill>
            </a:endParaRPr>
          </a:p>
          <a:p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توزيع تكاليف أقسام الخدمات على أقسام </a:t>
            </a:r>
            <a:r>
              <a:rPr lang="ar-SA" dirty="0" err="1" smtClean="0">
                <a:solidFill>
                  <a:schemeClr val="tx2">
                    <a:lumMod val="75000"/>
                  </a:schemeClr>
                </a:solidFill>
              </a:rPr>
              <a:t>الإنتاج:</a:t>
            </a:r>
            <a:endParaRPr lang="ar-SA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ar-SA" dirty="0" smtClean="0"/>
              <a:t>أقسام الإنتاج هي المستفيدة والمتسببة في وجود أقسام الخدمات لذلك تحمل أقسام الإنتاج بتكاليف أقسام </a:t>
            </a:r>
            <a:r>
              <a:rPr lang="ar-SA" dirty="0" err="1" smtClean="0"/>
              <a:t>الخدمات .</a:t>
            </a:r>
            <a:endParaRPr lang="ar-SA" dirty="0" smtClean="0"/>
          </a:p>
          <a:p>
            <a:r>
              <a:rPr lang="ar-SA" dirty="0" smtClean="0"/>
              <a:t>يتم </a:t>
            </a:r>
            <a:r>
              <a:rPr lang="ar-SA" dirty="0" err="1" smtClean="0"/>
              <a:t>بإستخدام</a:t>
            </a:r>
            <a:r>
              <a:rPr lang="ar-SA" dirty="0" smtClean="0"/>
              <a:t> إحدى الطرق </a:t>
            </a:r>
            <a:r>
              <a:rPr lang="ar-SA" dirty="0" err="1" smtClean="0"/>
              <a:t>التالية :</a:t>
            </a:r>
            <a:endParaRPr lang="ar-SA" dirty="0" smtClean="0"/>
          </a:p>
          <a:p>
            <a:r>
              <a:rPr lang="ar-SA" dirty="0" smtClean="0">
                <a:solidFill>
                  <a:srgbClr val="00B050"/>
                </a:solidFill>
              </a:rPr>
              <a:t>1- طريقة التوزيع </a:t>
            </a:r>
            <a:r>
              <a:rPr lang="ar-SA" dirty="0" err="1" smtClean="0">
                <a:solidFill>
                  <a:srgbClr val="00B050"/>
                </a:solidFill>
              </a:rPr>
              <a:t>المباشر:</a:t>
            </a:r>
            <a:endParaRPr lang="ar-SA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dirty="0" smtClean="0"/>
              <a:t>تستخدم في حالة عدم وجود خدمات متبادلة بين أقسام الخدمات </a:t>
            </a:r>
          </a:p>
          <a:p>
            <a:pPr>
              <a:buNone/>
            </a:pPr>
            <a:r>
              <a:rPr lang="ar-SA" dirty="0" smtClean="0"/>
              <a:t>أو </a:t>
            </a:r>
            <a:r>
              <a:rPr lang="ar-SA" dirty="0" err="1" smtClean="0"/>
              <a:t>أستفادة</a:t>
            </a:r>
            <a:r>
              <a:rPr lang="ar-SA" dirty="0" smtClean="0"/>
              <a:t> أحد أقسام الخدمات من قسم خدمات </a:t>
            </a:r>
            <a:r>
              <a:rPr lang="ar-SA" dirty="0" err="1" smtClean="0"/>
              <a:t>آخر.</a:t>
            </a:r>
            <a:r>
              <a:rPr lang="ar-SA" dirty="0" smtClean="0">
                <a:solidFill>
                  <a:srgbClr val="00B050"/>
                </a:solidFill>
              </a:rPr>
              <a:t> </a:t>
            </a:r>
            <a:endParaRPr lang="ar-SA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92D050"/>
                </a:solidFill>
              </a:rPr>
              <a:t>2- طريقة التوزيع </a:t>
            </a:r>
            <a:r>
              <a:rPr lang="ar-SA" dirty="0" err="1" smtClean="0">
                <a:solidFill>
                  <a:srgbClr val="92D050"/>
                </a:solidFill>
              </a:rPr>
              <a:t>التنازلي :</a:t>
            </a:r>
            <a:endParaRPr lang="ar-SA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ar-SA" dirty="0" smtClean="0"/>
              <a:t>تطبق هذه الطريقة في حالة قيام أحد أو بعض أقسام الخدمات بخدمة أقسام خدمات أخرى بالإضافة إلى أقسام الإنتاج.</a:t>
            </a:r>
          </a:p>
          <a:p>
            <a:pPr>
              <a:buNone/>
            </a:pPr>
            <a:r>
              <a:rPr lang="ar-SA" dirty="0" smtClean="0">
                <a:solidFill>
                  <a:srgbClr val="92D050"/>
                </a:solidFill>
              </a:rPr>
              <a:t>3- طريقة التوزيع </a:t>
            </a:r>
            <a:r>
              <a:rPr lang="ar-SA" dirty="0" err="1" smtClean="0">
                <a:solidFill>
                  <a:srgbClr val="92D050"/>
                </a:solidFill>
              </a:rPr>
              <a:t>التبادلي:</a:t>
            </a:r>
            <a:endParaRPr lang="ar-SA" dirty="0" smtClean="0">
              <a:solidFill>
                <a:srgbClr val="92D050"/>
              </a:solidFill>
            </a:endParaRPr>
          </a:p>
          <a:p>
            <a:pPr>
              <a:buNone/>
            </a:pPr>
            <a:r>
              <a:rPr lang="ar-SA" dirty="0" smtClean="0"/>
              <a:t>تطبق هذه الطريقة في حالة وجود خدمات متبادلة بين أقسام </a:t>
            </a:r>
            <a:r>
              <a:rPr lang="ar-SA" dirty="0" err="1" smtClean="0"/>
              <a:t>الخدمات </a:t>
            </a:r>
            <a:r>
              <a:rPr lang="ar-SA" dirty="0" smtClean="0"/>
              <a:t>.وهذه الحاله هي الاقرب للواقع.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u="sng" dirty="0" smtClean="0">
                <a:solidFill>
                  <a:srgbClr val="FF0000"/>
                </a:solidFill>
              </a:rPr>
              <a:t>المرحلة </a:t>
            </a:r>
            <a:r>
              <a:rPr lang="ar-SA" b="1" u="sng" dirty="0" err="1" smtClean="0">
                <a:solidFill>
                  <a:srgbClr val="FF0000"/>
                </a:solidFill>
              </a:rPr>
              <a:t>الثالثة :</a:t>
            </a:r>
            <a:endParaRPr lang="ar-SA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002060"/>
                </a:solidFill>
              </a:rPr>
              <a:t>حساب معدلات </a:t>
            </a:r>
            <a:r>
              <a:rPr lang="ar-SA" dirty="0" err="1" smtClean="0">
                <a:solidFill>
                  <a:srgbClr val="002060"/>
                </a:solidFill>
              </a:rPr>
              <a:t>التحميل:</a:t>
            </a:r>
            <a:endParaRPr lang="ar-SA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ar-SA" dirty="0" smtClean="0"/>
              <a:t>يتم ذلك لتحديد نصيب كل وحدة إنتاج من التكاليف الصناعية الغير </a:t>
            </a:r>
            <a:r>
              <a:rPr lang="ar-SA" dirty="0" err="1" smtClean="0"/>
              <a:t>مباشرة .</a:t>
            </a:r>
            <a:endParaRPr lang="ar-SA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مثال على بناء نموذج تخصيص التكاليف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مثال على نموذج التوزيع </a:t>
            </a:r>
            <a:r>
              <a:rPr lang="ar-SA" dirty="0" err="1" smtClean="0">
                <a:solidFill>
                  <a:schemeClr val="accent1">
                    <a:lumMod val="75000"/>
                  </a:schemeClr>
                </a:solidFill>
              </a:rPr>
              <a:t>المباشر :</a:t>
            </a:r>
            <a:endParaRPr lang="ar-SA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r-SA" dirty="0" smtClean="0"/>
              <a:t>شركة الأهرام لديها قسمان انتاج قسم </a:t>
            </a:r>
            <a:r>
              <a:rPr lang="ar-SA" dirty="0" err="1" smtClean="0"/>
              <a:t>تصوير </a:t>
            </a:r>
            <a:r>
              <a:rPr lang="ar-SA" dirty="0" smtClean="0"/>
              <a:t>(أ) وقسم طباعة(ب) وقسمان خدمات قسم </a:t>
            </a:r>
            <a:r>
              <a:rPr lang="ar-SA" dirty="0" err="1" smtClean="0"/>
              <a:t>مناولة </a:t>
            </a:r>
            <a:r>
              <a:rPr lang="ar-SA" dirty="0" smtClean="0"/>
              <a:t>(س) وقسم</a:t>
            </a:r>
            <a:r>
              <a:rPr lang="ar-SA" dirty="0"/>
              <a:t> </a:t>
            </a:r>
            <a:r>
              <a:rPr lang="ar-SA" dirty="0" smtClean="0"/>
              <a:t>التكييف(ص</a:t>
            </a:r>
            <a:r>
              <a:rPr lang="ar-SA" dirty="0" err="1" smtClean="0"/>
              <a:t>)</a:t>
            </a:r>
            <a:endParaRPr lang="ar-SA" dirty="0" smtClean="0"/>
          </a:p>
          <a:p>
            <a:r>
              <a:rPr lang="ar-SA" dirty="0" smtClean="0"/>
              <a:t>وكانت البيانات </a:t>
            </a:r>
            <a:r>
              <a:rPr lang="ar-SA" dirty="0" err="1" smtClean="0"/>
              <a:t>كالتالي:</a:t>
            </a:r>
            <a:endParaRPr lang="ar-SA" dirty="0" smtClean="0"/>
          </a:p>
          <a:p>
            <a:r>
              <a:rPr lang="ar-SA" dirty="0"/>
              <a:t>1</a:t>
            </a:r>
            <a:r>
              <a:rPr lang="ar-SA" dirty="0" smtClean="0"/>
              <a:t>-</a:t>
            </a:r>
            <a:r>
              <a:rPr lang="ar-SA" dirty="0" err="1" smtClean="0"/>
              <a:t>موادغيرمباشرة</a:t>
            </a:r>
            <a:r>
              <a:rPr lang="ar-SA" dirty="0" smtClean="0"/>
              <a:t> 200000 توزع بالتساوي.</a:t>
            </a:r>
          </a:p>
          <a:p>
            <a:r>
              <a:rPr lang="ar-SA" dirty="0" smtClean="0"/>
              <a:t>2-أجور </a:t>
            </a:r>
            <a:r>
              <a:rPr lang="ar-SA" dirty="0" err="1" smtClean="0"/>
              <a:t>غيرمباشرة</a:t>
            </a:r>
            <a:r>
              <a:rPr lang="ar-SA" dirty="0" smtClean="0"/>
              <a:t> 300000 ريال توزع بنسبة ساعات الإشراف الإداري وبلغت 1,4,2,8 على الترتيب.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المثال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ar-SA" dirty="0" smtClean="0"/>
              <a:t>3- مصروفات صناعية </a:t>
            </a:r>
            <a:r>
              <a:rPr lang="ar-SA" dirty="0" err="1" smtClean="0"/>
              <a:t>غيرمباشرة</a:t>
            </a:r>
            <a:r>
              <a:rPr lang="ar-SA" dirty="0" smtClean="0"/>
              <a:t> </a:t>
            </a:r>
            <a:r>
              <a:rPr lang="ar-SA" dirty="0" err="1" smtClean="0"/>
              <a:t>150000توزع</a:t>
            </a:r>
            <a:r>
              <a:rPr lang="ar-SA" dirty="0" smtClean="0"/>
              <a:t> بنسبة عدد أفراد كل قسم وكان عددهم 8,10,20,35</a:t>
            </a:r>
          </a:p>
          <a:p>
            <a:r>
              <a:rPr lang="ar-SA" dirty="0" smtClean="0"/>
              <a:t>تتبع الشركة طريقة التوزيع المباشر عند توزيع تكاليف أقسام الخدمات على أقسام الإنتاج وفقا للأسس </a:t>
            </a:r>
            <a:r>
              <a:rPr lang="ar-SA" dirty="0" err="1" smtClean="0"/>
              <a:t>التالية:</a:t>
            </a:r>
            <a:r>
              <a:rPr lang="ar-SA" dirty="0" smtClean="0"/>
              <a:t> </a:t>
            </a:r>
          </a:p>
          <a:p>
            <a:r>
              <a:rPr lang="ar-SA" dirty="0" smtClean="0"/>
              <a:t>-توزع تكلفة قسم التكييف بنسبة 5:11 </a:t>
            </a:r>
          </a:p>
          <a:p>
            <a:r>
              <a:rPr lang="ar-SA" dirty="0" smtClean="0"/>
              <a:t>-توزع تكلفة قسم المناولة على أساس كمية المواد المنصرفة لكل قسم تبلغ 8,10,35,20 طن على الترتيب</a:t>
            </a:r>
          </a:p>
          <a:p>
            <a:r>
              <a:rPr lang="ar-SA" dirty="0" smtClean="0"/>
              <a:t>ويتم إعداد معدلات التحميل على أساس ساعات العمل المباشر لكل قسم وهي </a:t>
            </a:r>
            <a:r>
              <a:rPr lang="ar-SA" dirty="0" err="1" smtClean="0"/>
              <a:t>التصوير3000</a:t>
            </a:r>
            <a:r>
              <a:rPr lang="ar-SA" dirty="0" smtClean="0"/>
              <a:t> ساعة والطباعة 2500 ساعة 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المطلوب/بناء نموذج يساعد على تخصيص التكاليف وحساب معدلات التحميل بطريقة التوزيع المباشر.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مثال طريقة التوزيع </a:t>
            </a:r>
            <a:r>
              <a:rPr lang="ar-SA" dirty="0" err="1" smtClean="0">
                <a:solidFill>
                  <a:schemeClr val="accent1">
                    <a:lumMod val="75000"/>
                  </a:schemeClr>
                </a:solidFill>
              </a:rPr>
              <a:t>التنازلي:</a:t>
            </a:r>
            <a:endParaRPr lang="ar-SA" dirty="0" smtClean="0"/>
          </a:p>
          <a:p>
            <a:r>
              <a:rPr lang="ar-SA" dirty="0" smtClean="0"/>
              <a:t>نفرض في المثال السابق أن شركة الأهرام تتبع طريقة التوزيع التنازلي فعند إعادة توزيع تكاليف أقسام الخدمات على أقسام الإنتاج نلاحظ قيام قسم خدمة </a:t>
            </a:r>
            <a:r>
              <a:rPr lang="ar-SA" dirty="0" err="1" smtClean="0"/>
              <a:t>التكييف </a:t>
            </a:r>
            <a:r>
              <a:rPr lang="ar-SA" dirty="0" smtClean="0"/>
              <a:t>(ص) بخدمة مركز </a:t>
            </a:r>
            <a:r>
              <a:rPr lang="ar-SA" dirty="0" err="1" smtClean="0"/>
              <a:t>التصوير </a:t>
            </a:r>
            <a:r>
              <a:rPr lang="ar-SA" dirty="0" smtClean="0"/>
              <a:t>(أ) </a:t>
            </a:r>
            <a:r>
              <a:rPr lang="ar-SA" dirty="0" err="1" smtClean="0"/>
              <a:t>والطباعة </a:t>
            </a:r>
            <a:r>
              <a:rPr lang="ar-SA" dirty="0" smtClean="0"/>
              <a:t>(ب) بالإضافة إلى قسم </a:t>
            </a:r>
            <a:r>
              <a:rPr lang="ar-SA" dirty="0" err="1" smtClean="0"/>
              <a:t>المناولة </a:t>
            </a:r>
            <a:r>
              <a:rPr lang="ar-SA" dirty="0" smtClean="0"/>
              <a:t>(س)وتكون نسب </a:t>
            </a:r>
            <a:r>
              <a:rPr lang="ar-SA" dirty="0" err="1" smtClean="0"/>
              <a:t>الإستفادة</a:t>
            </a:r>
            <a:r>
              <a:rPr lang="ar-SA" dirty="0" smtClean="0"/>
              <a:t> من قسم التكييف </a:t>
            </a:r>
          </a:p>
          <a:p>
            <a:r>
              <a:rPr lang="ar-SA" dirty="0" smtClean="0"/>
              <a:t>(أ) </a:t>
            </a:r>
            <a:r>
              <a:rPr lang="ar-SA" dirty="0" err="1" smtClean="0"/>
              <a:t>3 /</a:t>
            </a:r>
            <a:r>
              <a:rPr lang="ar-SA" dirty="0" smtClean="0"/>
              <a:t>(ب</a:t>
            </a:r>
            <a:r>
              <a:rPr lang="ar-SA" dirty="0" err="1" smtClean="0"/>
              <a:t>)7/</a:t>
            </a:r>
            <a:r>
              <a:rPr lang="ar-SA" dirty="0" smtClean="0"/>
              <a:t>(س)2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المطلوب/بناء نموذج تخصيص التكاليف وحساب أساس التحميل بطريقة التوزيع </a:t>
            </a:r>
            <a:r>
              <a:rPr lang="ar-SA" smtClean="0">
                <a:solidFill>
                  <a:srgbClr val="FF0000"/>
                </a:solidFill>
              </a:rPr>
              <a:t>التنازلي.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458</Words>
  <Application>Microsoft Office PowerPoint</Application>
  <PresentationFormat>عرض على الشاشة (3:4)‏</PresentationFormat>
  <Paragraphs>43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نماذج تخصيص التكاليف غير المباشرة</vt:lpstr>
      <vt:lpstr>التكاليف الصناعية الغير مباشرة </vt:lpstr>
      <vt:lpstr>الشريحة 3</vt:lpstr>
      <vt:lpstr>الشريحة 4</vt:lpstr>
      <vt:lpstr>الشريحة 5</vt:lpstr>
      <vt:lpstr>الشريحة 6</vt:lpstr>
      <vt:lpstr>مثال على بناء نموذج تخصيص التكاليف</vt:lpstr>
      <vt:lpstr>تابع المثال</vt:lpstr>
      <vt:lpstr>الشريحة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نماذج تخصيص التكاليف غير المباشرة</dc:title>
  <dc:creator>Amal alfawaz</dc:creator>
  <cp:lastModifiedBy>Amal alfawaz</cp:lastModifiedBy>
  <cp:revision>3</cp:revision>
  <dcterms:created xsi:type="dcterms:W3CDTF">2018-02-21T14:10:23Z</dcterms:created>
  <dcterms:modified xsi:type="dcterms:W3CDTF">2018-02-21T15:31:29Z</dcterms:modified>
</cp:coreProperties>
</file>