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4"/>
  </p:sldMasterIdLst>
  <p:notesMasterIdLst>
    <p:notesMasterId r:id="rId54"/>
  </p:notesMasterIdLst>
  <p:sldIdLst>
    <p:sldId id="263" r:id="rId5"/>
    <p:sldId id="265" r:id="rId6"/>
    <p:sldId id="271" r:id="rId7"/>
    <p:sldId id="272" r:id="rId8"/>
    <p:sldId id="273" r:id="rId9"/>
    <p:sldId id="266" r:id="rId10"/>
    <p:sldId id="274" r:id="rId11"/>
    <p:sldId id="267" r:id="rId12"/>
    <p:sldId id="275" r:id="rId13"/>
    <p:sldId id="276" r:id="rId14"/>
    <p:sldId id="277" r:id="rId15"/>
    <p:sldId id="278" r:id="rId16"/>
    <p:sldId id="279" r:id="rId17"/>
    <p:sldId id="280" r:id="rId18"/>
    <p:sldId id="281" r:id="rId19"/>
    <p:sldId id="268" r:id="rId20"/>
    <p:sldId id="269" r:id="rId21"/>
    <p:sldId id="282"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98" r:id="rId38"/>
    <p:sldId id="299" r:id="rId39"/>
    <p:sldId id="300" r:id="rId40"/>
    <p:sldId id="301" r:id="rId41"/>
    <p:sldId id="302" r:id="rId42"/>
    <p:sldId id="303" r:id="rId43"/>
    <p:sldId id="304" r:id="rId44"/>
    <p:sldId id="305" r:id="rId45"/>
    <p:sldId id="306" r:id="rId46"/>
    <p:sldId id="307" r:id="rId47"/>
    <p:sldId id="308" r:id="rId48"/>
    <p:sldId id="309" r:id="rId49"/>
    <p:sldId id="310" r:id="rId50"/>
    <p:sldId id="311" r:id="rId51"/>
    <p:sldId id="312" r:id="rId52"/>
    <p:sldId id="270" r:id="rId5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145" d="100"/>
          <a:sy n="145" d="100"/>
        </p:scale>
        <p:origin x="1236" y="12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BAA5C7-1CF9-4A60-824C-70E81F9AB12B}" type="doc">
      <dgm:prSet loTypeId="urn:microsoft.com/office/officeart/2005/8/layout/radial5" loCatId="cycle" qsTypeId="urn:microsoft.com/office/officeart/2005/8/quickstyle/simple3" qsCatId="simple" csTypeId="urn:microsoft.com/office/officeart/2005/8/colors/accent2_2" csCatId="accent2" phldr="1"/>
      <dgm:spPr/>
      <dgm:t>
        <a:bodyPr/>
        <a:lstStyle/>
        <a:p>
          <a:pPr rtl="1"/>
          <a:endParaRPr lang="ar-SA"/>
        </a:p>
      </dgm:t>
    </dgm:pt>
    <dgm:pt modelId="{1694508A-3780-457C-AE78-023E25793DFE}">
      <dgm:prSet phldrT="[نص]">
        <dgm:style>
          <a:lnRef idx="1">
            <a:schemeClr val="accent1"/>
          </a:lnRef>
          <a:fillRef idx="2">
            <a:schemeClr val="accent1"/>
          </a:fillRef>
          <a:effectRef idx="1">
            <a:schemeClr val="accent1"/>
          </a:effectRef>
          <a:fontRef idx="minor">
            <a:schemeClr val="dk1"/>
          </a:fontRef>
        </dgm:style>
      </dgm:prSet>
      <dgm:spPr/>
      <dgm:t>
        <a:bodyPr/>
        <a:lstStyle/>
        <a:p>
          <a:pPr rtl="1"/>
          <a:r>
            <a:rPr lang="ar-SA" b="1" u="none" dirty="0" smtClean="0">
              <a:solidFill>
                <a:schemeClr val="bg1"/>
              </a:solidFill>
            </a:rPr>
            <a:t>اتخاذ</a:t>
          </a:r>
          <a:r>
            <a:rPr lang="ar-SA" b="1" u="none" dirty="0" smtClean="0">
              <a:solidFill>
                <a:srgbClr val="C00000"/>
              </a:solidFill>
            </a:rPr>
            <a:t> </a:t>
          </a:r>
          <a:r>
            <a:rPr lang="ar-SA" b="1" u="none" dirty="0" smtClean="0">
              <a:solidFill>
                <a:schemeClr val="bg1"/>
              </a:solidFill>
            </a:rPr>
            <a:t>القرارات</a:t>
          </a:r>
          <a:r>
            <a:rPr lang="ar-SA" b="1" u="none" dirty="0" smtClean="0">
              <a:solidFill>
                <a:srgbClr val="C00000"/>
              </a:solidFill>
            </a:rPr>
            <a:t> </a:t>
          </a:r>
          <a:r>
            <a:rPr lang="ar-SA" b="1" u="none" dirty="0" smtClean="0">
              <a:solidFill>
                <a:schemeClr val="bg1"/>
              </a:solidFill>
            </a:rPr>
            <a:t>والعملية</a:t>
          </a:r>
          <a:r>
            <a:rPr lang="ar-SA" b="1" u="none" dirty="0" smtClean="0">
              <a:solidFill>
                <a:srgbClr val="C00000"/>
              </a:solidFill>
            </a:rPr>
            <a:t> </a:t>
          </a:r>
          <a:r>
            <a:rPr lang="ar-SA" b="1" u="none" dirty="0" smtClean="0">
              <a:solidFill>
                <a:schemeClr val="bg1"/>
              </a:solidFill>
            </a:rPr>
            <a:t>الإدارية</a:t>
          </a:r>
          <a:endParaRPr lang="ar-SA" u="none" dirty="0">
            <a:solidFill>
              <a:schemeClr val="bg1"/>
            </a:solidFill>
          </a:endParaRPr>
        </a:p>
      </dgm:t>
    </dgm:pt>
    <dgm:pt modelId="{8B8EDD68-907B-4D56-82F5-A584959247E7}" type="parTrans" cxnId="{3FBC48C5-5DAA-4EF6-860C-A14CEE0FEE70}">
      <dgm:prSet/>
      <dgm:spPr/>
      <dgm:t>
        <a:bodyPr/>
        <a:lstStyle/>
        <a:p>
          <a:pPr rtl="1"/>
          <a:endParaRPr lang="ar-SA"/>
        </a:p>
      </dgm:t>
    </dgm:pt>
    <dgm:pt modelId="{E96617EB-F4F0-4A9F-932F-7ABDDA080BF3}" type="sibTrans" cxnId="{3FBC48C5-5DAA-4EF6-860C-A14CEE0FEE70}">
      <dgm:prSet/>
      <dgm:spPr/>
      <dgm:t>
        <a:bodyPr/>
        <a:lstStyle/>
        <a:p>
          <a:pPr rtl="1"/>
          <a:endParaRPr lang="ar-SA"/>
        </a:p>
      </dgm:t>
    </dgm:pt>
    <dgm:pt modelId="{CF3F9E8D-C021-4CDE-8EB7-53F1E578E329}">
      <dgm:prSet phldrT="[نص]" custT="1"/>
      <dgm:spPr/>
      <dgm:t>
        <a:bodyPr/>
        <a:lstStyle/>
        <a:p>
          <a:pPr rtl="1"/>
          <a:r>
            <a:rPr lang="ar-SA" sz="2800" dirty="0" smtClean="0"/>
            <a:t>التخطيط </a:t>
          </a:r>
          <a:endParaRPr lang="ar-SA" sz="2800" dirty="0"/>
        </a:p>
      </dgm:t>
    </dgm:pt>
    <dgm:pt modelId="{68EFF6AD-C35A-4227-B5FD-DE06B2AF58AD}" type="parTrans" cxnId="{8B884AC1-46B5-4115-AF33-A17F66BD697D}">
      <dgm:prSet/>
      <dgm:spPr/>
      <dgm:t>
        <a:bodyPr/>
        <a:lstStyle/>
        <a:p>
          <a:pPr rtl="1"/>
          <a:endParaRPr lang="ar-SA"/>
        </a:p>
      </dgm:t>
    </dgm:pt>
    <dgm:pt modelId="{F86E498A-F175-4002-A7F3-F9E641A6DA9F}" type="sibTrans" cxnId="{8B884AC1-46B5-4115-AF33-A17F66BD697D}">
      <dgm:prSet/>
      <dgm:spPr/>
      <dgm:t>
        <a:bodyPr/>
        <a:lstStyle/>
        <a:p>
          <a:pPr rtl="1"/>
          <a:endParaRPr lang="ar-SA"/>
        </a:p>
      </dgm:t>
    </dgm:pt>
    <dgm:pt modelId="{3A32AB45-39CB-47F7-A361-81A2178E134D}">
      <dgm:prSet phldrT="[نص]" custT="1"/>
      <dgm:spPr/>
      <dgm:t>
        <a:bodyPr/>
        <a:lstStyle/>
        <a:p>
          <a:pPr rtl="1"/>
          <a:r>
            <a:rPr lang="ar-SA" sz="2800" dirty="0" smtClean="0"/>
            <a:t>التنظيم</a:t>
          </a:r>
          <a:endParaRPr lang="ar-SA" sz="2800" dirty="0"/>
        </a:p>
      </dgm:t>
    </dgm:pt>
    <dgm:pt modelId="{C8C8E7B6-A5B4-436B-8A25-B9CFBE176234}" type="parTrans" cxnId="{89CB8860-2387-491C-BF0D-31024B39D9E4}">
      <dgm:prSet/>
      <dgm:spPr/>
      <dgm:t>
        <a:bodyPr/>
        <a:lstStyle/>
        <a:p>
          <a:pPr rtl="1"/>
          <a:endParaRPr lang="ar-SA"/>
        </a:p>
      </dgm:t>
    </dgm:pt>
    <dgm:pt modelId="{4CDD66D8-8C84-40EB-95F8-95D10E32E55F}" type="sibTrans" cxnId="{89CB8860-2387-491C-BF0D-31024B39D9E4}">
      <dgm:prSet/>
      <dgm:spPr/>
      <dgm:t>
        <a:bodyPr/>
        <a:lstStyle/>
        <a:p>
          <a:pPr rtl="1"/>
          <a:endParaRPr lang="ar-SA"/>
        </a:p>
      </dgm:t>
    </dgm:pt>
    <dgm:pt modelId="{D4C17EE3-1BC9-4477-A44F-115DAF79539D}">
      <dgm:prSet phldrT="[نص]" custT="1"/>
      <dgm:spPr/>
      <dgm:t>
        <a:bodyPr/>
        <a:lstStyle/>
        <a:p>
          <a:pPr rtl="1"/>
          <a:r>
            <a:rPr lang="ar-SA" sz="2800" dirty="0" smtClean="0"/>
            <a:t>التوجيه</a:t>
          </a:r>
          <a:endParaRPr lang="ar-SA" sz="2800" dirty="0"/>
        </a:p>
      </dgm:t>
    </dgm:pt>
    <dgm:pt modelId="{1695FEF6-34FB-4EE2-9A35-BE3C55C728A5}" type="sibTrans" cxnId="{E7263C47-A428-4D21-9A1C-0188171EE00A}">
      <dgm:prSet/>
      <dgm:spPr/>
      <dgm:t>
        <a:bodyPr/>
        <a:lstStyle/>
        <a:p>
          <a:pPr rtl="1"/>
          <a:endParaRPr lang="ar-SA"/>
        </a:p>
      </dgm:t>
    </dgm:pt>
    <dgm:pt modelId="{7F206760-BA14-4A0B-922B-F93E914B0DEA}" type="parTrans" cxnId="{E7263C47-A428-4D21-9A1C-0188171EE00A}">
      <dgm:prSet/>
      <dgm:spPr/>
      <dgm:t>
        <a:bodyPr/>
        <a:lstStyle/>
        <a:p>
          <a:pPr rtl="1"/>
          <a:endParaRPr lang="ar-SA"/>
        </a:p>
      </dgm:t>
    </dgm:pt>
    <dgm:pt modelId="{C70CC1EA-3D5B-4C28-8601-E89EECAD025B}">
      <dgm:prSet phldrT="[نص]" custT="1"/>
      <dgm:spPr/>
      <dgm:t>
        <a:bodyPr/>
        <a:lstStyle/>
        <a:p>
          <a:pPr rtl="1"/>
          <a:r>
            <a:rPr lang="ar-SA" sz="2800" dirty="0" smtClean="0"/>
            <a:t>الرقابة</a:t>
          </a:r>
          <a:endParaRPr lang="ar-SA" sz="2800" dirty="0"/>
        </a:p>
      </dgm:t>
    </dgm:pt>
    <dgm:pt modelId="{BF037751-D862-4B1C-BFE9-1B8D527ED219}" type="sibTrans" cxnId="{87ED5615-1CD9-4CA7-BBC8-71FFC0A03BC8}">
      <dgm:prSet/>
      <dgm:spPr/>
      <dgm:t>
        <a:bodyPr/>
        <a:lstStyle/>
        <a:p>
          <a:pPr rtl="1"/>
          <a:endParaRPr lang="ar-SA"/>
        </a:p>
      </dgm:t>
    </dgm:pt>
    <dgm:pt modelId="{0857ACD7-D5B5-4519-A5FF-7E9067D66880}" type="parTrans" cxnId="{87ED5615-1CD9-4CA7-BBC8-71FFC0A03BC8}">
      <dgm:prSet/>
      <dgm:spPr/>
      <dgm:t>
        <a:bodyPr/>
        <a:lstStyle/>
        <a:p>
          <a:pPr rtl="1"/>
          <a:endParaRPr lang="ar-SA"/>
        </a:p>
      </dgm:t>
    </dgm:pt>
    <dgm:pt modelId="{AC716D73-9ACE-4E6C-ACDB-427FF4BF3ECD}">
      <dgm:prSet/>
      <dgm:spPr/>
      <dgm:t>
        <a:bodyPr/>
        <a:lstStyle/>
        <a:p>
          <a:pPr rtl="1"/>
          <a:endParaRPr lang="en-US" dirty="0"/>
        </a:p>
      </dgm:t>
    </dgm:pt>
    <dgm:pt modelId="{C85E1DB9-6384-480D-BBA7-46940508DFCB}" type="sibTrans" cxnId="{27022AD7-F3C2-4EE6-AC64-77501FDBE9D0}">
      <dgm:prSet/>
      <dgm:spPr/>
      <dgm:t>
        <a:bodyPr/>
        <a:lstStyle/>
        <a:p>
          <a:pPr rtl="1"/>
          <a:endParaRPr lang="ar-SA"/>
        </a:p>
      </dgm:t>
    </dgm:pt>
    <dgm:pt modelId="{EFC7D110-46AD-4D44-BB2F-2D6D4F62162B}" type="parTrans" cxnId="{27022AD7-F3C2-4EE6-AC64-77501FDBE9D0}">
      <dgm:prSet/>
      <dgm:spPr/>
      <dgm:t>
        <a:bodyPr/>
        <a:lstStyle/>
        <a:p>
          <a:pPr rtl="1"/>
          <a:endParaRPr lang="ar-SA"/>
        </a:p>
      </dgm:t>
    </dgm:pt>
    <dgm:pt modelId="{C5900EAC-4F3D-476B-BDFD-CF3C2510E1A3}" type="pres">
      <dgm:prSet presAssocID="{23BAA5C7-1CF9-4A60-824C-70E81F9AB12B}" presName="Name0" presStyleCnt="0">
        <dgm:presLayoutVars>
          <dgm:chMax val="1"/>
          <dgm:dir/>
          <dgm:animLvl val="ctr"/>
          <dgm:resizeHandles val="exact"/>
        </dgm:presLayoutVars>
      </dgm:prSet>
      <dgm:spPr/>
      <dgm:t>
        <a:bodyPr/>
        <a:lstStyle/>
        <a:p>
          <a:endParaRPr lang="en-US"/>
        </a:p>
      </dgm:t>
    </dgm:pt>
    <dgm:pt modelId="{1C5C77B6-DC1E-4E75-A1E4-D75FB05C792E}" type="pres">
      <dgm:prSet presAssocID="{1694508A-3780-457C-AE78-023E25793DFE}" presName="centerShape" presStyleLbl="node0" presStyleIdx="0" presStyleCnt="1" custScaleX="137632" custScaleY="144483" custLinFactNeighborX="1467" custLinFactNeighborY="1618"/>
      <dgm:spPr/>
      <dgm:t>
        <a:bodyPr/>
        <a:lstStyle/>
        <a:p>
          <a:pPr rtl="1"/>
          <a:endParaRPr lang="ar-SA"/>
        </a:p>
      </dgm:t>
    </dgm:pt>
    <dgm:pt modelId="{67B2F936-53A9-4B5A-A9A2-2D9831776C1A}" type="pres">
      <dgm:prSet presAssocID="{68EFF6AD-C35A-4227-B5FD-DE06B2AF58AD}" presName="parTrans" presStyleLbl="sibTrans2D1" presStyleIdx="0" presStyleCnt="4"/>
      <dgm:spPr/>
      <dgm:t>
        <a:bodyPr/>
        <a:lstStyle/>
        <a:p>
          <a:endParaRPr lang="en-US"/>
        </a:p>
      </dgm:t>
    </dgm:pt>
    <dgm:pt modelId="{76C710FE-230A-4414-BAE6-D81B2F58930D}" type="pres">
      <dgm:prSet presAssocID="{68EFF6AD-C35A-4227-B5FD-DE06B2AF58AD}" presName="connectorText" presStyleLbl="sibTrans2D1" presStyleIdx="0" presStyleCnt="4"/>
      <dgm:spPr/>
      <dgm:t>
        <a:bodyPr/>
        <a:lstStyle/>
        <a:p>
          <a:endParaRPr lang="en-US"/>
        </a:p>
      </dgm:t>
    </dgm:pt>
    <dgm:pt modelId="{93B8BF2E-57A2-44FD-A0F0-5E336B112B47}" type="pres">
      <dgm:prSet presAssocID="{CF3F9E8D-C021-4CDE-8EB7-53F1E578E329}" presName="node" presStyleLbl="node1" presStyleIdx="0" presStyleCnt="4">
        <dgm:presLayoutVars>
          <dgm:bulletEnabled val="1"/>
        </dgm:presLayoutVars>
      </dgm:prSet>
      <dgm:spPr/>
      <dgm:t>
        <a:bodyPr/>
        <a:lstStyle/>
        <a:p>
          <a:endParaRPr lang="en-US"/>
        </a:p>
      </dgm:t>
    </dgm:pt>
    <dgm:pt modelId="{E2587EC5-538B-4425-B4E6-6F172C71CBB9}" type="pres">
      <dgm:prSet presAssocID="{C8C8E7B6-A5B4-436B-8A25-B9CFBE176234}" presName="parTrans" presStyleLbl="sibTrans2D1" presStyleIdx="1" presStyleCnt="4"/>
      <dgm:spPr/>
      <dgm:t>
        <a:bodyPr/>
        <a:lstStyle/>
        <a:p>
          <a:endParaRPr lang="en-US"/>
        </a:p>
      </dgm:t>
    </dgm:pt>
    <dgm:pt modelId="{2EDBA8C3-D555-421C-9785-ABEC2DBBE196}" type="pres">
      <dgm:prSet presAssocID="{C8C8E7B6-A5B4-436B-8A25-B9CFBE176234}" presName="connectorText" presStyleLbl="sibTrans2D1" presStyleIdx="1" presStyleCnt="4"/>
      <dgm:spPr/>
      <dgm:t>
        <a:bodyPr/>
        <a:lstStyle/>
        <a:p>
          <a:endParaRPr lang="en-US"/>
        </a:p>
      </dgm:t>
    </dgm:pt>
    <dgm:pt modelId="{33CA7302-168B-4784-9E5D-3C5CB3E6D75E}" type="pres">
      <dgm:prSet presAssocID="{3A32AB45-39CB-47F7-A361-81A2178E134D}" presName="node" presStyleLbl="node1" presStyleIdx="1" presStyleCnt="4" custScaleX="101285">
        <dgm:presLayoutVars>
          <dgm:bulletEnabled val="1"/>
        </dgm:presLayoutVars>
      </dgm:prSet>
      <dgm:spPr/>
      <dgm:t>
        <a:bodyPr/>
        <a:lstStyle/>
        <a:p>
          <a:pPr rtl="1"/>
          <a:endParaRPr lang="ar-SA"/>
        </a:p>
      </dgm:t>
    </dgm:pt>
    <dgm:pt modelId="{3EF4A9A4-5EA0-44B7-BFDD-79889CA5B4B4}" type="pres">
      <dgm:prSet presAssocID="{7F206760-BA14-4A0B-922B-F93E914B0DEA}" presName="parTrans" presStyleLbl="sibTrans2D1" presStyleIdx="2" presStyleCnt="4"/>
      <dgm:spPr/>
      <dgm:t>
        <a:bodyPr/>
        <a:lstStyle/>
        <a:p>
          <a:endParaRPr lang="en-US"/>
        </a:p>
      </dgm:t>
    </dgm:pt>
    <dgm:pt modelId="{72E62987-602A-468D-B47D-F0142146CBE5}" type="pres">
      <dgm:prSet presAssocID="{7F206760-BA14-4A0B-922B-F93E914B0DEA}" presName="connectorText" presStyleLbl="sibTrans2D1" presStyleIdx="2" presStyleCnt="4"/>
      <dgm:spPr/>
      <dgm:t>
        <a:bodyPr/>
        <a:lstStyle/>
        <a:p>
          <a:endParaRPr lang="en-US"/>
        </a:p>
      </dgm:t>
    </dgm:pt>
    <dgm:pt modelId="{723011AC-DF05-4036-963D-92D24D06937C}" type="pres">
      <dgm:prSet presAssocID="{D4C17EE3-1BC9-4477-A44F-115DAF79539D}" presName="node" presStyleLbl="node1" presStyleIdx="2" presStyleCnt="4">
        <dgm:presLayoutVars>
          <dgm:bulletEnabled val="1"/>
        </dgm:presLayoutVars>
      </dgm:prSet>
      <dgm:spPr/>
      <dgm:t>
        <a:bodyPr/>
        <a:lstStyle/>
        <a:p>
          <a:pPr rtl="1"/>
          <a:endParaRPr lang="ar-SA"/>
        </a:p>
      </dgm:t>
    </dgm:pt>
    <dgm:pt modelId="{E03F29DE-DC50-4099-AB8C-00F1893290BC}" type="pres">
      <dgm:prSet presAssocID="{0857ACD7-D5B5-4519-A5FF-7E9067D66880}" presName="parTrans" presStyleLbl="sibTrans2D1" presStyleIdx="3" presStyleCnt="4"/>
      <dgm:spPr/>
      <dgm:t>
        <a:bodyPr/>
        <a:lstStyle/>
        <a:p>
          <a:endParaRPr lang="en-US"/>
        </a:p>
      </dgm:t>
    </dgm:pt>
    <dgm:pt modelId="{F4692149-2223-4A74-8ACD-321EE7D4A356}" type="pres">
      <dgm:prSet presAssocID="{0857ACD7-D5B5-4519-A5FF-7E9067D66880}" presName="connectorText" presStyleLbl="sibTrans2D1" presStyleIdx="3" presStyleCnt="4"/>
      <dgm:spPr/>
      <dgm:t>
        <a:bodyPr/>
        <a:lstStyle/>
        <a:p>
          <a:endParaRPr lang="en-US"/>
        </a:p>
      </dgm:t>
    </dgm:pt>
    <dgm:pt modelId="{563CDBE7-D8D2-4676-9F5F-8E378F869B2E}" type="pres">
      <dgm:prSet presAssocID="{C70CC1EA-3D5B-4C28-8601-E89EECAD025B}" presName="node" presStyleLbl="node1" presStyleIdx="3" presStyleCnt="4">
        <dgm:presLayoutVars>
          <dgm:bulletEnabled val="1"/>
        </dgm:presLayoutVars>
      </dgm:prSet>
      <dgm:spPr/>
      <dgm:t>
        <a:bodyPr/>
        <a:lstStyle/>
        <a:p>
          <a:pPr rtl="1"/>
          <a:endParaRPr lang="ar-SA"/>
        </a:p>
      </dgm:t>
    </dgm:pt>
  </dgm:ptLst>
  <dgm:cxnLst>
    <dgm:cxn modelId="{3FBC48C5-5DAA-4EF6-860C-A14CEE0FEE70}" srcId="{23BAA5C7-1CF9-4A60-824C-70E81F9AB12B}" destId="{1694508A-3780-457C-AE78-023E25793DFE}" srcOrd="0" destOrd="0" parTransId="{8B8EDD68-907B-4D56-82F5-A584959247E7}" sibTransId="{E96617EB-F4F0-4A9F-932F-7ABDDA080BF3}"/>
    <dgm:cxn modelId="{24FE65A2-44D5-4165-B7C1-CCC6C6707C1C}" type="presOf" srcId="{CF3F9E8D-C021-4CDE-8EB7-53F1E578E329}" destId="{93B8BF2E-57A2-44FD-A0F0-5E336B112B47}" srcOrd="0" destOrd="0" presId="urn:microsoft.com/office/officeart/2005/8/layout/radial5"/>
    <dgm:cxn modelId="{CD1E734D-52AB-451B-A412-5302F24AC223}" type="presOf" srcId="{68EFF6AD-C35A-4227-B5FD-DE06B2AF58AD}" destId="{67B2F936-53A9-4B5A-A9A2-2D9831776C1A}" srcOrd="0" destOrd="0" presId="urn:microsoft.com/office/officeart/2005/8/layout/radial5"/>
    <dgm:cxn modelId="{D42C5B75-55D4-4359-A461-C87D7FD14FEF}" type="presOf" srcId="{C70CC1EA-3D5B-4C28-8601-E89EECAD025B}" destId="{563CDBE7-D8D2-4676-9F5F-8E378F869B2E}" srcOrd="0" destOrd="0" presId="urn:microsoft.com/office/officeart/2005/8/layout/radial5"/>
    <dgm:cxn modelId="{73733338-7D37-42B9-8EAB-34A2477A6734}" type="presOf" srcId="{68EFF6AD-C35A-4227-B5FD-DE06B2AF58AD}" destId="{76C710FE-230A-4414-BAE6-D81B2F58930D}" srcOrd="1" destOrd="0" presId="urn:microsoft.com/office/officeart/2005/8/layout/radial5"/>
    <dgm:cxn modelId="{E179BF20-8D54-4DE4-9B23-9485E48FFE45}" type="presOf" srcId="{1694508A-3780-457C-AE78-023E25793DFE}" destId="{1C5C77B6-DC1E-4E75-A1E4-D75FB05C792E}" srcOrd="0" destOrd="0" presId="urn:microsoft.com/office/officeart/2005/8/layout/radial5"/>
    <dgm:cxn modelId="{89CB8860-2387-491C-BF0D-31024B39D9E4}" srcId="{1694508A-3780-457C-AE78-023E25793DFE}" destId="{3A32AB45-39CB-47F7-A361-81A2178E134D}" srcOrd="1" destOrd="0" parTransId="{C8C8E7B6-A5B4-436B-8A25-B9CFBE176234}" sibTransId="{4CDD66D8-8C84-40EB-95F8-95D10E32E55F}"/>
    <dgm:cxn modelId="{E7263C47-A428-4D21-9A1C-0188171EE00A}" srcId="{1694508A-3780-457C-AE78-023E25793DFE}" destId="{D4C17EE3-1BC9-4477-A44F-115DAF79539D}" srcOrd="2" destOrd="0" parTransId="{7F206760-BA14-4A0B-922B-F93E914B0DEA}" sibTransId="{1695FEF6-34FB-4EE2-9A35-BE3C55C728A5}"/>
    <dgm:cxn modelId="{87ED5615-1CD9-4CA7-BBC8-71FFC0A03BC8}" srcId="{1694508A-3780-457C-AE78-023E25793DFE}" destId="{C70CC1EA-3D5B-4C28-8601-E89EECAD025B}" srcOrd="3" destOrd="0" parTransId="{0857ACD7-D5B5-4519-A5FF-7E9067D66880}" sibTransId="{BF037751-D862-4B1C-BFE9-1B8D527ED219}"/>
    <dgm:cxn modelId="{0266EF3D-3D6E-4D79-9963-400E1F82170C}" type="presOf" srcId="{0857ACD7-D5B5-4519-A5FF-7E9067D66880}" destId="{E03F29DE-DC50-4099-AB8C-00F1893290BC}" srcOrd="0" destOrd="0" presId="urn:microsoft.com/office/officeart/2005/8/layout/radial5"/>
    <dgm:cxn modelId="{3640B95C-31B6-444C-8164-3175B7BF52CB}" type="presOf" srcId="{0857ACD7-D5B5-4519-A5FF-7E9067D66880}" destId="{F4692149-2223-4A74-8ACD-321EE7D4A356}" srcOrd="1" destOrd="0" presId="urn:microsoft.com/office/officeart/2005/8/layout/radial5"/>
    <dgm:cxn modelId="{FE916906-7BC0-49D4-90BF-7B6E5BA18321}" type="presOf" srcId="{7F206760-BA14-4A0B-922B-F93E914B0DEA}" destId="{3EF4A9A4-5EA0-44B7-BFDD-79889CA5B4B4}" srcOrd="0" destOrd="0" presId="urn:microsoft.com/office/officeart/2005/8/layout/radial5"/>
    <dgm:cxn modelId="{D5C9EE99-7801-40BA-8F3E-4EE14B81BB21}" type="presOf" srcId="{23BAA5C7-1CF9-4A60-824C-70E81F9AB12B}" destId="{C5900EAC-4F3D-476B-BDFD-CF3C2510E1A3}" srcOrd="0" destOrd="0" presId="urn:microsoft.com/office/officeart/2005/8/layout/radial5"/>
    <dgm:cxn modelId="{7651B541-C7B7-4D84-9522-70E4E7A48EE6}" type="presOf" srcId="{7F206760-BA14-4A0B-922B-F93E914B0DEA}" destId="{72E62987-602A-468D-B47D-F0142146CBE5}" srcOrd="1" destOrd="0" presId="urn:microsoft.com/office/officeart/2005/8/layout/radial5"/>
    <dgm:cxn modelId="{6302F289-DCBD-4318-84BB-96B98A14ADDA}" type="presOf" srcId="{C8C8E7B6-A5B4-436B-8A25-B9CFBE176234}" destId="{2EDBA8C3-D555-421C-9785-ABEC2DBBE196}" srcOrd="1" destOrd="0" presId="urn:microsoft.com/office/officeart/2005/8/layout/radial5"/>
    <dgm:cxn modelId="{B58BF376-439A-4259-9C94-2F5C7F3836FE}" type="presOf" srcId="{D4C17EE3-1BC9-4477-A44F-115DAF79539D}" destId="{723011AC-DF05-4036-963D-92D24D06937C}" srcOrd="0" destOrd="0" presId="urn:microsoft.com/office/officeart/2005/8/layout/radial5"/>
    <dgm:cxn modelId="{018F71D3-88CC-452F-9D9A-DA2B5D2E166D}" type="presOf" srcId="{3A32AB45-39CB-47F7-A361-81A2178E134D}" destId="{33CA7302-168B-4784-9E5D-3C5CB3E6D75E}" srcOrd="0" destOrd="0" presId="urn:microsoft.com/office/officeart/2005/8/layout/radial5"/>
    <dgm:cxn modelId="{8B884AC1-46B5-4115-AF33-A17F66BD697D}" srcId="{1694508A-3780-457C-AE78-023E25793DFE}" destId="{CF3F9E8D-C021-4CDE-8EB7-53F1E578E329}" srcOrd="0" destOrd="0" parTransId="{68EFF6AD-C35A-4227-B5FD-DE06B2AF58AD}" sibTransId="{F86E498A-F175-4002-A7F3-F9E641A6DA9F}"/>
    <dgm:cxn modelId="{0F8E2ABF-02F5-4B4E-843D-45BE21F05445}" type="presOf" srcId="{C8C8E7B6-A5B4-436B-8A25-B9CFBE176234}" destId="{E2587EC5-538B-4425-B4E6-6F172C71CBB9}" srcOrd="0" destOrd="0" presId="urn:microsoft.com/office/officeart/2005/8/layout/radial5"/>
    <dgm:cxn modelId="{27022AD7-F3C2-4EE6-AC64-77501FDBE9D0}" srcId="{23BAA5C7-1CF9-4A60-824C-70E81F9AB12B}" destId="{AC716D73-9ACE-4E6C-ACDB-427FF4BF3ECD}" srcOrd="1" destOrd="0" parTransId="{EFC7D110-46AD-4D44-BB2F-2D6D4F62162B}" sibTransId="{C85E1DB9-6384-480D-BBA7-46940508DFCB}"/>
    <dgm:cxn modelId="{D2FC9F92-D06E-484C-B237-200CDAF28DA6}" type="presParOf" srcId="{C5900EAC-4F3D-476B-BDFD-CF3C2510E1A3}" destId="{1C5C77B6-DC1E-4E75-A1E4-D75FB05C792E}" srcOrd="0" destOrd="0" presId="urn:microsoft.com/office/officeart/2005/8/layout/radial5"/>
    <dgm:cxn modelId="{5704BA58-84B2-499B-8890-15EA50571B0A}" type="presParOf" srcId="{C5900EAC-4F3D-476B-BDFD-CF3C2510E1A3}" destId="{67B2F936-53A9-4B5A-A9A2-2D9831776C1A}" srcOrd="1" destOrd="0" presId="urn:microsoft.com/office/officeart/2005/8/layout/radial5"/>
    <dgm:cxn modelId="{932DC1F8-A106-4ACB-BF68-4E3AA949F3C5}" type="presParOf" srcId="{67B2F936-53A9-4B5A-A9A2-2D9831776C1A}" destId="{76C710FE-230A-4414-BAE6-D81B2F58930D}" srcOrd="0" destOrd="0" presId="urn:microsoft.com/office/officeart/2005/8/layout/radial5"/>
    <dgm:cxn modelId="{93581CFE-39EB-44F7-8DDB-455653C0470D}" type="presParOf" srcId="{C5900EAC-4F3D-476B-BDFD-CF3C2510E1A3}" destId="{93B8BF2E-57A2-44FD-A0F0-5E336B112B47}" srcOrd="2" destOrd="0" presId="urn:microsoft.com/office/officeart/2005/8/layout/radial5"/>
    <dgm:cxn modelId="{8E7B0DD6-BAE5-4E61-822F-792A4ED6A465}" type="presParOf" srcId="{C5900EAC-4F3D-476B-BDFD-CF3C2510E1A3}" destId="{E2587EC5-538B-4425-B4E6-6F172C71CBB9}" srcOrd="3" destOrd="0" presId="urn:microsoft.com/office/officeart/2005/8/layout/radial5"/>
    <dgm:cxn modelId="{0271A146-17CF-4367-BCF9-594B90A859D5}" type="presParOf" srcId="{E2587EC5-538B-4425-B4E6-6F172C71CBB9}" destId="{2EDBA8C3-D555-421C-9785-ABEC2DBBE196}" srcOrd="0" destOrd="0" presId="urn:microsoft.com/office/officeart/2005/8/layout/radial5"/>
    <dgm:cxn modelId="{B9CDEB53-38E1-4107-B6EF-A3AD778C8C1A}" type="presParOf" srcId="{C5900EAC-4F3D-476B-BDFD-CF3C2510E1A3}" destId="{33CA7302-168B-4784-9E5D-3C5CB3E6D75E}" srcOrd="4" destOrd="0" presId="urn:microsoft.com/office/officeart/2005/8/layout/radial5"/>
    <dgm:cxn modelId="{D3073031-F01E-4BA2-A2E9-6D2A9E4E8696}" type="presParOf" srcId="{C5900EAC-4F3D-476B-BDFD-CF3C2510E1A3}" destId="{3EF4A9A4-5EA0-44B7-BFDD-79889CA5B4B4}" srcOrd="5" destOrd="0" presId="urn:microsoft.com/office/officeart/2005/8/layout/radial5"/>
    <dgm:cxn modelId="{7F0CF757-F7FA-4348-9936-8CE01F8F6DB9}" type="presParOf" srcId="{3EF4A9A4-5EA0-44B7-BFDD-79889CA5B4B4}" destId="{72E62987-602A-468D-B47D-F0142146CBE5}" srcOrd="0" destOrd="0" presId="urn:microsoft.com/office/officeart/2005/8/layout/radial5"/>
    <dgm:cxn modelId="{42E8273C-02B3-4416-A9A3-0F566FA5B84B}" type="presParOf" srcId="{C5900EAC-4F3D-476B-BDFD-CF3C2510E1A3}" destId="{723011AC-DF05-4036-963D-92D24D06937C}" srcOrd="6" destOrd="0" presId="urn:microsoft.com/office/officeart/2005/8/layout/radial5"/>
    <dgm:cxn modelId="{E3EB143C-6F07-41D0-942C-7D06E4B87233}" type="presParOf" srcId="{C5900EAC-4F3D-476B-BDFD-CF3C2510E1A3}" destId="{E03F29DE-DC50-4099-AB8C-00F1893290BC}" srcOrd="7" destOrd="0" presId="urn:microsoft.com/office/officeart/2005/8/layout/radial5"/>
    <dgm:cxn modelId="{9BEA604B-91D3-4846-ACBF-13E80850B0DE}" type="presParOf" srcId="{E03F29DE-DC50-4099-AB8C-00F1893290BC}" destId="{F4692149-2223-4A74-8ACD-321EE7D4A356}" srcOrd="0" destOrd="0" presId="urn:microsoft.com/office/officeart/2005/8/layout/radial5"/>
    <dgm:cxn modelId="{E201B4E6-EF34-43F5-84AF-E6FBD83D6A11}" type="presParOf" srcId="{C5900EAC-4F3D-476B-BDFD-CF3C2510E1A3}" destId="{563CDBE7-D8D2-4676-9F5F-8E378F869B2E}"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D16925-146A-4CD3-A0EA-A5B8617A762B}" type="doc">
      <dgm:prSet loTypeId="urn:microsoft.com/office/officeart/2005/8/layout/chevronAccent+Icon#1" loCatId="officeonline" qsTypeId="urn:microsoft.com/office/officeart/2005/8/quickstyle/simple1" qsCatId="simple" csTypeId="urn:microsoft.com/office/officeart/2005/8/colors/accent1_2" csCatId="accent1" phldr="1"/>
      <dgm:spPr/>
    </dgm:pt>
    <dgm:pt modelId="{81E7428E-16C9-4C44-9AC2-B853FD2FD7FE}">
      <dgm:prSet phldrT="[نص]" custT="1"/>
      <dgm:spPr/>
      <dgm:t>
        <a:bodyPr/>
        <a:lstStyle/>
        <a:p>
          <a:pPr rtl="1"/>
          <a:r>
            <a:rPr lang="ar-SA" sz="2400" b="1" dirty="0" smtClean="0"/>
            <a:t>تحديد المشكلة </a:t>
          </a:r>
          <a:endParaRPr lang="ar-SA" sz="2400" dirty="0"/>
        </a:p>
      </dgm:t>
    </dgm:pt>
    <dgm:pt modelId="{0DF23817-6B11-4994-AFE6-B1B580A23BF2}" type="parTrans" cxnId="{490C888F-AED0-45CF-892F-C267D190CB37}">
      <dgm:prSet/>
      <dgm:spPr/>
      <dgm:t>
        <a:bodyPr/>
        <a:lstStyle/>
        <a:p>
          <a:pPr rtl="1"/>
          <a:endParaRPr lang="ar-SA"/>
        </a:p>
      </dgm:t>
    </dgm:pt>
    <dgm:pt modelId="{132C2BA2-307F-4A98-8C45-9F6F8A2502D3}" type="sibTrans" cxnId="{490C888F-AED0-45CF-892F-C267D190CB37}">
      <dgm:prSet/>
      <dgm:spPr/>
      <dgm:t>
        <a:bodyPr/>
        <a:lstStyle/>
        <a:p>
          <a:pPr rtl="1"/>
          <a:endParaRPr lang="ar-SA"/>
        </a:p>
      </dgm:t>
    </dgm:pt>
    <dgm:pt modelId="{BA64A861-67E7-4284-BCD4-0F68201825A8}">
      <dgm:prSet phldrT="[نص]" custT="1"/>
      <dgm:spPr/>
      <dgm:t>
        <a:bodyPr/>
        <a:lstStyle/>
        <a:p>
          <a:pPr rtl="1"/>
          <a:r>
            <a:rPr lang="ar-SA" sz="2400" b="1" dirty="0" smtClean="0"/>
            <a:t>جمع المعلومات</a:t>
          </a:r>
          <a:endParaRPr lang="ar-SA" sz="2400" dirty="0"/>
        </a:p>
      </dgm:t>
    </dgm:pt>
    <dgm:pt modelId="{41F24A9C-46A7-4E1C-BD66-5E11BFC3A338}" type="parTrans" cxnId="{20761121-F2E9-4984-A448-81D61001BC7E}">
      <dgm:prSet/>
      <dgm:spPr/>
      <dgm:t>
        <a:bodyPr/>
        <a:lstStyle/>
        <a:p>
          <a:pPr rtl="1"/>
          <a:endParaRPr lang="ar-SA"/>
        </a:p>
      </dgm:t>
    </dgm:pt>
    <dgm:pt modelId="{84ADC4E7-5889-4F2E-B4F9-C74260EEA431}" type="sibTrans" cxnId="{20761121-F2E9-4984-A448-81D61001BC7E}">
      <dgm:prSet/>
      <dgm:spPr/>
      <dgm:t>
        <a:bodyPr/>
        <a:lstStyle/>
        <a:p>
          <a:pPr rtl="1"/>
          <a:endParaRPr lang="ar-SA"/>
        </a:p>
      </dgm:t>
    </dgm:pt>
    <dgm:pt modelId="{671C832F-8811-4A23-954C-CFD2E7A582B5}">
      <dgm:prSet custT="1"/>
      <dgm:spPr/>
      <dgm:t>
        <a:bodyPr/>
        <a:lstStyle/>
        <a:p>
          <a:pPr rtl="1"/>
          <a:r>
            <a:rPr lang="ar-SA" sz="2400" b="1" dirty="0" smtClean="0"/>
            <a:t>البدائل</a:t>
          </a:r>
          <a:endParaRPr lang="en-US" sz="2400" dirty="0"/>
        </a:p>
      </dgm:t>
    </dgm:pt>
    <dgm:pt modelId="{D6D50B20-867D-45C8-894C-5DE441C01AF5}" type="parTrans" cxnId="{ED314670-BB37-4946-8B83-88A7E6878F1E}">
      <dgm:prSet/>
      <dgm:spPr/>
      <dgm:t>
        <a:bodyPr/>
        <a:lstStyle/>
        <a:p>
          <a:pPr rtl="1"/>
          <a:endParaRPr lang="ar-SA"/>
        </a:p>
      </dgm:t>
    </dgm:pt>
    <dgm:pt modelId="{AA6439EE-8A92-4696-90D9-0C8D7ADA70DC}" type="sibTrans" cxnId="{ED314670-BB37-4946-8B83-88A7E6878F1E}">
      <dgm:prSet/>
      <dgm:spPr/>
      <dgm:t>
        <a:bodyPr/>
        <a:lstStyle/>
        <a:p>
          <a:pPr rtl="1"/>
          <a:endParaRPr lang="ar-SA"/>
        </a:p>
      </dgm:t>
    </dgm:pt>
    <dgm:pt modelId="{BCAA303A-C18A-4D0F-BD71-BA862F2B9FB5}">
      <dgm:prSet custT="1"/>
      <dgm:spPr/>
      <dgm:t>
        <a:bodyPr/>
        <a:lstStyle/>
        <a:p>
          <a:pPr rtl="1"/>
          <a:r>
            <a:rPr lang="ar-SA" sz="2400" b="1" dirty="0" smtClean="0"/>
            <a:t>التنفيذ </a:t>
          </a:r>
          <a:endParaRPr lang="en-US" sz="2400" dirty="0"/>
        </a:p>
      </dgm:t>
    </dgm:pt>
    <dgm:pt modelId="{9836C2D9-BCD0-4A5D-9F66-96CE6549D1B7}" type="parTrans" cxnId="{1E965F01-71EE-4AB1-ADED-E8A51AD1E0E3}">
      <dgm:prSet/>
      <dgm:spPr/>
      <dgm:t>
        <a:bodyPr/>
        <a:lstStyle/>
        <a:p>
          <a:pPr rtl="1"/>
          <a:endParaRPr lang="ar-SA"/>
        </a:p>
      </dgm:t>
    </dgm:pt>
    <dgm:pt modelId="{6F7F33C1-3967-4FC7-BF9F-B6349FBE5AD4}" type="sibTrans" cxnId="{1E965F01-71EE-4AB1-ADED-E8A51AD1E0E3}">
      <dgm:prSet/>
      <dgm:spPr/>
      <dgm:t>
        <a:bodyPr/>
        <a:lstStyle/>
        <a:p>
          <a:pPr rtl="1"/>
          <a:endParaRPr lang="ar-SA"/>
        </a:p>
      </dgm:t>
    </dgm:pt>
    <dgm:pt modelId="{EA216B3E-BAC0-4D43-AA69-8AF8152C08BA}">
      <dgm:prSet custT="1"/>
      <dgm:spPr/>
      <dgm:t>
        <a:bodyPr/>
        <a:lstStyle/>
        <a:p>
          <a:pPr rtl="1"/>
          <a:r>
            <a:rPr lang="ar-SA" sz="2400" b="1" dirty="0" smtClean="0"/>
            <a:t>متابعة التنفيذ </a:t>
          </a:r>
          <a:endParaRPr lang="ar-SA" sz="2400" dirty="0"/>
        </a:p>
      </dgm:t>
    </dgm:pt>
    <dgm:pt modelId="{85033595-ABFD-4AB6-8764-79BBC342C3B8}" type="parTrans" cxnId="{480C5C9E-3249-42FA-883F-C70A2AD4D0B8}">
      <dgm:prSet/>
      <dgm:spPr/>
      <dgm:t>
        <a:bodyPr/>
        <a:lstStyle/>
        <a:p>
          <a:pPr rtl="1"/>
          <a:endParaRPr lang="ar-SA"/>
        </a:p>
      </dgm:t>
    </dgm:pt>
    <dgm:pt modelId="{8A330D57-B072-47EF-BF2D-D5F6DD53C461}" type="sibTrans" cxnId="{480C5C9E-3249-42FA-883F-C70A2AD4D0B8}">
      <dgm:prSet/>
      <dgm:spPr/>
      <dgm:t>
        <a:bodyPr/>
        <a:lstStyle/>
        <a:p>
          <a:pPr rtl="1"/>
          <a:endParaRPr lang="ar-SA"/>
        </a:p>
      </dgm:t>
    </dgm:pt>
    <dgm:pt modelId="{7102A215-12AD-4CA0-956A-1545212E1ED8}" type="pres">
      <dgm:prSet presAssocID="{0DD16925-146A-4CD3-A0EA-A5B8617A762B}" presName="Name0" presStyleCnt="0">
        <dgm:presLayoutVars>
          <dgm:dir/>
          <dgm:resizeHandles val="exact"/>
        </dgm:presLayoutVars>
      </dgm:prSet>
      <dgm:spPr/>
    </dgm:pt>
    <dgm:pt modelId="{0A5A0458-C2CB-4C97-BBEB-544DAF804FE3}" type="pres">
      <dgm:prSet presAssocID="{81E7428E-16C9-4C44-9AC2-B853FD2FD7FE}" presName="composite" presStyleCnt="0"/>
      <dgm:spPr/>
    </dgm:pt>
    <dgm:pt modelId="{22EF953F-E0BB-48AA-917C-A7D0AFD202B4}" type="pres">
      <dgm:prSet presAssocID="{81E7428E-16C9-4C44-9AC2-B853FD2FD7FE}" presName="bgChev" presStyleLbl="node1" presStyleIdx="0" presStyleCnt="5" custScaleY="181805"/>
      <dgm:spPr/>
    </dgm:pt>
    <dgm:pt modelId="{F668BE45-4EB9-4829-802A-5F1F59A54ACC}" type="pres">
      <dgm:prSet presAssocID="{81E7428E-16C9-4C44-9AC2-B853FD2FD7FE}" presName="txNode" presStyleLbl="fgAcc1" presStyleIdx="0" presStyleCnt="5" custScaleY="135155">
        <dgm:presLayoutVars>
          <dgm:bulletEnabled val="1"/>
        </dgm:presLayoutVars>
      </dgm:prSet>
      <dgm:spPr/>
      <dgm:t>
        <a:bodyPr/>
        <a:lstStyle/>
        <a:p>
          <a:pPr rtl="1"/>
          <a:endParaRPr lang="ar-SA"/>
        </a:p>
      </dgm:t>
    </dgm:pt>
    <dgm:pt modelId="{55AB9B5E-CD4F-4B87-9DFD-6242EBD3E7B4}" type="pres">
      <dgm:prSet presAssocID="{132C2BA2-307F-4A98-8C45-9F6F8A2502D3}" presName="compositeSpace" presStyleCnt="0"/>
      <dgm:spPr/>
    </dgm:pt>
    <dgm:pt modelId="{2EB8F612-1DEF-4E73-A573-8C507D722357}" type="pres">
      <dgm:prSet presAssocID="{BA64A861-67E7-4284-BCD4-0F68201825A8}" presName="composite" presStyleCnt="0"/>
      <dgm:spPr/>
    </dgm:pt>
    <dgm:pt modelId="{979DC460-8419-4DC6-BAEB-255D6DD1AB07}" type="pres">
      <dgm:prSet presAssocID="{BA64A861-67E7-4284-BCD4-0F68201825A8}" presName="bgChev" presStyleLbl="node1" presStyleIdx="1" presStyleCnt="5" custScaleY="157475"/>
      <dgm:spPr/>
    </dgm:pt>
    <dgm:pt modelId="{5809AFC2-9897-40CA-9741-E614ECD27100}" type="pres">
      <dgm:prSet presAssocID="{BA64A861-67E7-4284-BCD4-0F68201825A8}" presName="txNode" presStyleLbl="fgAcc1" presStyleIdx="1" presStyleCnt="5" custScaleX="112499" custScaleY="135155">
        <dgm:presLayoutVars>
          <dgm:bulletEnabled val="1"/>
        </dgm:presLayoutVars>
      </dgm:prSet>
      <dgm:spPr/>
      <dgm:t>
        <a:bodyPr/>
        <a:lstStyle/>
        <a:p>
          <a:pPr rtl="1"/>
          <a:endParaRPr lang="ar-SA"/>
        </a:p>
      </dgm:t>
    </dgm:pt>
    <dgm:pt modelId="{8C6ADA37-C037-4E6A-9A05-A63C21524ADC}" type="pres">
      <dgm:prSet presAssocID="{84ADC4E7-5889-4F2E-B4F9-C74260EEA431}" presName="compositeSpace" presStyleCnt="0"/>
      <dgm:spPr/>
    </dgm:pt>
    <dgm:pt modelId="{1B9FD743-80D9-4FB5-86EC-6BCA06EEE4EA}" type="pres">
      <dgm:prSet presAssocID="{671C832F-8811-4A23-954C-CFD2E7A582B5}" presName="composite" presStyleCnt="0"/>
      <dgm:spPr/>
    </dgm:pt>
    <dgm:pt modelId="{9399AC2D-C982-45F3-B0A1-E4AB04D8D570}" type="pres">
      <dgm:prSet presAssocID="{671C832F-8811-4A23-954C-CFD2E7A582B5}" presName="bgChev" presStyleLbl="node1" presStyleIdx="2" presStyleCnt="5" custScaleY="159741"/>
      <dgm:spPr/>
    </dgm:pt>
    <dgm:pt modelId="{ADFE0C69-BF68-4564-BF01-ED7C0E0C9662}" type="pres">
      <dgm:prSet presAssocID="{671C832F-8811-4A23-954C-CFD2E7A582B5}" presName="txNode" presStyleLbl="fgAcc1" presStyleIdx="2" presStyleCnt="5" custScaleY="136014">
        <dgm:presLayoutVars>
          <dgm:bulletEnabled val="1"/>
        </dgm:presLayoutVars>
      </dgm:prSet>
      <dgm:spPr/>
      <dgm:t>
        <a:bodyPr/>
        <a:lstStyle/>
        <a:p>
          <a:pPr rtl="1"/>
          <a:endParaRPr lang="ar-SA"/>
        </a:p>
      </dgm:t>
    </dgm:pt>
    <dgm:pt modelId="{E766C9F4-4FCD-42A9-A654-3B128BC56BEA}" type="pres">
      <dgm:prSet presAssocID="{AA6439EE-8A92-4696-90D9-0C8D7ADA70DC}" presName="compositeSpace" presStyleCnt="0"/>
      <dgm:spPr/>
    </dgm:pt>
    <dgm:pt modelId="{E737FE6A-B581-4F55-8D23-F0A94A90B54C}" type="pres">
      <dgm:prSet presAssocID="{BCAA303A-C18A-4D0F-BD71-BA862F2B9FB5}" presName="composite" presStyleCnt="0"/>
      <dgm:spPr/>
    </dgm:pt>
    <dgm:pt modelId="{2ACF8A71-B50A-49A8-9DAF-B6A195043CC9}" type="pres">
      <dgm:prSet presAssocID="{BCAA303A-C18A-4D0F-BD71-BA862F2B9FB5}" presName="bgChev" presStyleLbl="node1" presStyleIdx="3" presStyleCnt="5" custScaleY="152323"/>
      <dgm:spPr/>
    </dgm:pt>
    <dgm:pt modelId="{196C272B-5E07-43DA-B90A-428F309ADFFF}" type="pres">
      <dgm:prSet presAssocID="{BCAA303A-C18A-4D0F-BD71-BA862F2B9FB5}" presName="txNode" presStyleLbl="fgAcc1" presStyleIdx="3" presStyleCnt="5" custScaleY="136014">
        <dgm:presLayoutVars>
          <dgm:bulletEnabled val="1"/>
        </dgm:presLayoutVars>
      </dgm:prSet>
      <dgm:spPr/>
      <dgm:t>
        <a:bodyPr/>
        <a:lstStyle/>
        <a:p>
          <a:pPr rtl="1"/>
          <a:endParaRPr lang="ar-SA"/>
        </a:p>
      </dgm:t>
    </dgm:pt>
    <dgm:pt modelId="{B2EA6FE5-D7E8-4666-BEC4-886C64176C56}" type="pres">
      <dgm:prSet presAssocID="{6F7F33C1-3967-4FC7-BF9F-B6349FBE5AD4}" presName="compositeSpace" presStyleCnt="0"/>
      <dgm:spPr/>
    </dgm:pt>
    <dgm:pt modelId="{EE5160A9-77F2-4C45-A9F0-007C5C6E5512}" type="pres">
      <dgm:prSet presAssocID="{EA216B3E-BAC0-4D43-AA69-8AF8152C08BA}" presName="composite" presStyleCnt="0"/>
      <dgm:spPr/>
    </dgm:pt>
    <dgm:pt modelId="{C39A9929-EA03-4B9D-8359-A543E57710F3}" type="pres">
      <dgm:prSet presAssocID="{EA216B3E-BAC0-4D43-AA69-8AF8152C08BA}" presName="bgChev" presStyleLbl="node1" presStyleIdx="4" presStyleCnt="5" custScaleY="152110"/>
      <dgm:spPr/>
    </dgm:pt>
    <dgm:pt modelId="{F7BD0BE9-878E-4CE2-949E-98761D2AE26E}" type="pres">
      <dgm:prSet presAssocID="{EA216B3E-BAC0-4D43-AA69-8AF8152C08BA}" presName="txNode" presStyleLbl="fgAcc1" presStyleIdx="4" presStyleCnt="5" custScaleY="131350">
        <dgm:presLayoutVars>
          <dgm:bulletEnabled val="1"/>
        </dgm:presLayoutVars>
      </dgm:prSet>
      <dgm:spPr/>
      <dgm:t>
        <a:bodyPr/>
        <a:lstStyle/>
        <a:p>
          <a:pPr rtl="1"/>
          <a:endParaRPr lang="ar-SA"/>
        </a:p>
      </dgm:t>
    </dgm:pt>
  </dgm:ptLst>
  <dgm:cxnLst>
    <dgm:cxn modelId="{20761121-F2E9-4984-A448-81D61001BC7E}" srcId="{0DD16925-146A-4CD3-A0EA-A5B8617A762B}" destId="{BA64A861-67E7-4284-BCD4-0F68201825A8}" srcOrd="1" destOrd="0" parTransId="{41F24A9C-46A7-4E1C-BD66-5E11BFC3A338}" sibTransId="{84ADC4E7-5889-4F2E-B4F9-C74260EEA431}"/>
    <dgm:cxn modelId="{480C5C9E-3249-42FA-883F-C70A2AD4D0B8}" srcId="{0DD16925-146A-4CD3-A0EA-A5B8617A762B}" destId="{EA216B3E-BAC0-4D43-AA69-8AF8152C08BA}" srcOrd="4" destOrd="0" parTransId="{85033595-ABFD-4AB6-8764-79BBC342C3B8}" sibTransId="{8A330D57-B072-47EF-BF2D-D5F6DD53C461}"/>
    <dgm:cxn modelId="{60FD08D4-0B27-42E5-AAA8-34A11147631D}" type="presOf" srcId="{EA216B3E-BAC0-4D43-AA69-8AF8152C08BA}" destId="{F7BD0BE9-878E-4CE2-949E-98761D2AE26E}" srcOrd="0" destOrd="0" presId="urn:microsoft.com/office/officeart/2005/8/layout/chevronAccent+Icon#1"/>
    <dgm:cxn modelId="{47451E93-8DB8-4BA5-9D30-1B7EF1A5B7EF}" type="presOf" srcId="{81E7428E-16C9-4C44-9AC2-B853FD2FD7FE}" destId="{F668BE45-4EB9-4829-802A-5F1F59A54ACC}" srcOrd="0" destOrd="0" presId="urn:microsoft.com/office/officeart/2005/8/layout/chevronAccent+Icon#1"/>
    <dgm:cxn modelId="{D84C36A8-09FF-46B1-8164-45C8D43D9509}" type="presOf" srcId="{0DD16925-146A-4CD3-A0EA-A5B8617A762B}" destId="{7102A215-12AD-4CA0-956A-1545212E1ED8}" srcOrd="0" destOrd="0" presId="urn:microsoft.com/office/officeart/2005/8/layout/chevronAccent+Icon#1"/>
    <dgm:cxn modelId="{5675ED6E-798A-4850-9A3D-27E37059EE18}" type="presOf" srcId="{671C832F-8811-4A23-954C-CFD2E7A582B5}" destId="{ADFE0C69-BF68-4564-BF01-ED7C0E0C9662}" srcOrd="0" destOrd="0" presId="urn:microsoft.com/office/officeart/2005/8/layout/chevronAccent+Icon#1"/>
    <dgm:cxn modelId="{9600EE3D-362D-47D4-97C8-812ACD8A6E72}" type="presOf" srcId="{BCAA303A-C18A-4D0F-BD71-BA862F2B9FB5}" destId="{196C272B-5E07-43DA-B90A-428F309ADFFF}" srcOrd="0" destOrd="0" presId="urn:microsoft.com/office/officeart/2005/8/layout/chevronAccent+Icon#1"/>
    <dgm:cxn modelId="{490C888F-AED0-45CF-892F-C267D190CB37}" srcId="{0DD16925-146A-4CD3-A0EA-A5B8617A762B}" destId="{81E7428E-16C9-4C44-9AC2-B853FD2FD7FE}" srcOrd="0" destOrd="0" parTransId="{0DF23817-6B11-4994-AFE6-B1B580A23BF2}" sibTransId="{132C2BA2-307F-4A98-8C45-9F6F8A2502D3}"/>
    <dgm:cxn modelId="{ED314670-BB37-4946-8B83-88A7E6878F1E}" srcId="{0DD16925-146A-4CD3-A0EA-A5B8617A762B}" destId="{671C832F-8811-4A23-954C-CFD2E7A582B5}" srcOrd="2" destOrd="0" parTransId="{D6D50B20-867D-45C8-894C-5DE441C01AF5}" sibTransId="{AA6439EE-8A92-4696-90D9-0C8D7ADA70DC}"/>
    <dgm:cxn modelId="{57767F56-4E02-425E-A5EE-70E21036D777}" type="presOf" srcId="{BA64A861-67E7-4284-BCD4-0F68201825A8}" destId="{5809AFC2-9897-40CA-9741-E614ECD27100}" srcOrd="0" destOrd="0" presId="urn:microsoft.com/office/officeart/2005/8/layout/chevronAccent+Icon#1"/>
    <dgm:cxn modelId="{1E965F01-71EE-4AB1-ADED-E8A51AD1E0E3}" srcId="{0DD16925-146A-4CD3-A0EA-A5B8617A762B}" destId="{BCAA303A-C18A-4D0F-BD71-BA862F2B9FB5}" srcOrd="3" destOrd="0" parTransId="{9836C2D9-BCD0-4A5D-9F66-96CE6549D1B7}" sibTransId="{6F7F33C1-3967-4FC7-BF9F-B6349FBE5AD4}"/>
    <dgm:cxn modelId="{7C82B610-B05D-4088-B086-5F58D0878201}" type="presParOf" srcId="{7102A215-12AD-4CA0-956A-1545212E1ED8}" destId="{0A5A0458-C2CB-4C97-BBEB-544DAF804FE3}" srcOrd="0" destOrd="0" presId="urn:microsoft.com/office/officeart/2005/8/layout/chevronAccent+Icon#1"/>
    <dgm:cxn modelId="{6C6FD64B-7E66-4C5C-AA31-AE4E87D78CF5}" type="presParOf" srcId="{0A5A0458-C2CB-4C97-BBEB-544DAF804FE3}" destId="{22EF953F-E0BB-48AA-917C-A7D0AFD202B4}" srcOrd="0" destOrd="0" presId="urn:microsoft.com/office/officeart/2005/8/layout/chevronAccent+Icon#1"/>
    <dgm:cxn modelId="{43408021-5808-495F-A43D-684CA5BA0E66}" type="presParOf" srcId="{0A5A0458-C2CB-4C97-BBEB-544DAF804FE3}" destId="{F668BE45-4EB9-4829-802A-5F1F59A54ACC}" srcOrd="1" destOrd="0" presId="urn:microsoft.com/office/officeart/2005/8/layout/chevronAccent+Icon#1"/>
    <dgm:cxn modelId="{1537FA7F-B03B-417B-A243-F0DC9E852A1D}" type="presParOf" srcId="{7102A215-12AD-4CA0-956A-1545212E1ED8}" destId="{55AB9B5E-CD4F-4B87-9DFD-6242EBD3E7B4}" srcOrd="1" destOrd="0" presId="urn:microsoft.com/office/officeart/2005/8/layout/chevronAccent+Icon#1"/>
    <dgm:cxn modelId="{5A1EB787-61A0-4C47-926F-810BC59CB44B}" type="presParOf" srcId="{7102A215-12AD-4CA0-956A-1545212E1ED8}" destId="{2EB8F612-1DEF-4E73-A573-8C507D722357}" srcOrd="2" destOrd="0" presId="urn:microsoft.com/office/officeart/2005/8/layout/chevronAccent+Icon#1"/>
    <dgm:cxn modelId="{967AC406-985C-4F1D-B1A9-D18E52AD459D}" type="presParOf" srcId="{2EB8F612-1DEF-4E73-A573-8C507D722357}" destId="{979DC460-8419-4DC6-BAEB-255D6DD1AB07}" srcOrd="0" destOrd="0" presId="urn:microsoft.com/office/officeart/2005/8/layout/chevronAccent+Icon#1"/>
    <dgm:cxn modelId="{7211E332-15B5-46E8-BFEE-6EB83CC606BD}" type="presParOf" srcId="{2EB8F612-1DEF-4E73-A573-8C507D722357}" destId="{5809AFC2-9897-40CA-9741-E614ECD27100}" srcOrd="1" destOrd="0" presId="urn:microsoft.com/office/officeart/2005/8/layout/chevronAccent+Icon#1"/>
    <dgm:cxn modelId="{7AB12BD1-EE89-435E-A9BF-58C0FA7BC9F8}" type="presParOf" srcId="{7102A215-12AD-4CA0-956A-1545212E1ED8}" destId="{8C6ADA37-C037-4E6A-9A05-A63C21524ADC}" srcOrd="3" destOrd="0" presId="urn:microsoft.com/office/officeart/2005/8/layout/chevronAccent+Icon#1"/>
    <dgm:cxn modelId="{1BF76E3C-50B6-4BA1-BD21-7BE980DE08CF}" type="presParOf" srcId="{7102A215-12AD-4CA0-956A-1545212E1ED8}" destId="{1B9FD743-80D9-4FB5-86EC-6BCA06EEE4EA}" srcOrd="4" destOrd="0" presId="urn:microsoft.com/office/officeart/2005/8/layout/chevronAccent+Icon#1"/>
    <dgm:cxn modelId="{E88FC01C-92D5-4ACD-8C50-A6965D0AA770}" type="presParOf" srcId="{1B9FD743-80D9-4FB5-86EC-6BCA06EEE4EA}" destId="{9399AC2D-C982-45F3-B0A1-E4AB04D8D570}" srcOrd="0" destOrd="0" presId="urn:microsoft.com/office/officeart/2005/8/layout/chevronAccent+Icon#1"/>
    <dgm:cxn modelId="{12C2BD88-D049-40CF-9F50-5110AE376401}" type="presParOf" srcId="{1B9FD743-80D9-4FB5-86EC-6BCA06EEE4EA}" destId="{ADFE0C69-BF68-4564-BF01-ED7C0E0C9662}" srcOrd="1" destOrd="0" presId="urn:microsoft.com/office/officeart/2005/8/layout/chevronAccent+Icon#1"/>
    <dgm:cxn modelId="{3EBC55E3-B03F-4904-A23B-538A4A632CFE}" type="presParOf" srcId="{7102A215-12AD-4CA0-956A-1545212E1ED8}" destId="{E766C9F4-4FCD-42A9-A654-3B128BC56BEA}" srcOrd="5" destOrd="0" presId="urn:microsoft.com/office/officeart/2005/8/layout/chevronAccent+Icon#1"/>
    <dgm:cxn modelId="{67EFA61F-EB10-4A2C-BD0A-E658D491BD6D}" type="presParOf" srcId="{7102A215-12AD-4CA0-956A-1545212E1ED8}" destId="{E737FE6A-B581-4F55-8D23-F0A94A90B54C}" srcOrd="6" destOrd="0" presId="urn:microsoft.com/office/officeart/2005/8/layout/chevronAccent+Icon#1"/>
    <dgm:cxn modelId="{006FD5CF-AD14-4FE1-B54E-34F4930BB0F5}" type="presParOf" srcId="{E737FE6A-B581-4F55-8D23-F0A94A90B54C}" destId="{2ACF8A71-B50A-49A8-9DAF-B6A195043CC9}" srcOrd="0" destOrd="0" presId="urn:microsoft.com/office/officeart/2005/8/layout/chevronAccent+Icon#1"/>
    <dgm:cxn modelId="{544F9A05-D456-468A-ACF1-74773F2C916E}" type="presParOf" srcId="{E737FE6A-B581-4F55-8D23-F0A94A90B54C}" destId="{196C272B-5E07-43DA-B90A-428F309ADFFF}" srcOrd="1" destOrd="0" presId="urn:microsoft.com/office/officeart/2005/8/layout/chevronAccent+Icon#1"/>
    <dgm:cxn modelId="{65A26F4E-14DA-45E5-A876-FCF94D33492A}" type="presParOf" srcId="{7102A215-12AD-4CA0-956A-1545212E1ED8}" destId="{B2EA6FE5-D7E8-4666-BEC4-886C64176C56}" srcOrd="7" destOrd="0" presId="urn:microsoft.com/office/officeart/2005/8/layout/chevronAccent+Icon#1"/>
    <dgm:cxn modelId="{8D0CF8A0-D2F8-4661-8D34-04C67513A059}" type="presParOf" srcId="{7102A215-12AD-4CA0-956A-1545212E1ED8}" destId="{EE5160A9-77F2-4C45-A9F0-007C5C6E5512}" srcOrd="8" destOrd="0" presId="urn:microsoft.com/office/officeart/2005/8/layout/chevronAccent+Icon#1"/>
    <dgm:cxn modelId="{E66E71A6-6AF3-458A-BA6A-E4DEAD4BD8AC}" type="presParOf" srcId="{EE5160A9-77F2-4C45-A9F0-007C5C6E5512}" destId="{C39A9929-EA03-4B9D-8359-A543E57710F3}" srcOrd="0" destOrd="0" presId="urn:microsoft.com/office/officeart/2005/8/layout/chevronAccent+Icon#1"/>
    <dgm:cxn modelId="{F2FDF463-3F05-494B-9EE3-1B369D683A3B}" type="presParOf" srcId="{EE5160A9-77F2-4C45-A9F0-007C5C6E5512}" destId="{F7BD0BE9-878E-4CE2-949E-98761D2AE26E}" srcOrd="1" destOrd="0" presId="urn:microsoft.com/office/officeart/2005/8/layout/chevronAccent+Ic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1EACE9D-F98E-4C4A-B1F0-AAA28373D86F}" type="doc">
      <dgm:prSet loTypeId="urn:microsoft.com/office/officeart/2008/layout/PictureStrips" loCatId="picture" qsTypeId="urn:microsoft.com/office/officeart/2005/8/quickstyle/simple1" qsCatId="simple" csTypeId="urn:microsoft.com/office/officeart/2005/8/colors/accent1_2" csCatId="accent1" phldr="1"/>
      <dgm:spPr/>
      <dgm:t>
        <a:bodyPr/>
        <a:lstStyle/>
        <a:p>
          <a:pPr rtl="1"/>
          <a:endParaRPr lang="ar-SA"/>
        </a:p>
      </dgm:t>
    </dgm:pt>
    <dgm:pt modelId="{B75A0802-A1D4-4220-961C-1AD11E37844F}">
      <dgm:prSet phldrT="[نص]"/>
      <dgm:spPr/>
      <dgm:t>
        <a:bodyPr/>
        <a:lstStyle/>
        <a:p>
          <a:pPr rtl="1"/>
          <a:r>
            <a:rPr lang="ar-SA" dirty="0" smtClean="0"/>
            <a:t>نظام مساندة القرار الجماعي</a:t>
          </a:r>
          <a:endParaRPr lang="ar-SA" dirty="0"/>
        </a:p>
      </dgm:t>
    </dgm:pt>
    <dgm:pt modelId="{B39E8CEF-C592-467C-B6BE-735602C3D8B9}" type="parTrans" cxnId="{695DCB76-721D-4924-B447-986DCD471541}">
      <dgm:prSet/>
      <dgm:spPr/>
      <dgm:t>
        <a:bodyPr/>
        <a:lstStyle/>
        <a:p>
          <a:pPr rtl="1"/>
          <a:endParaRPr lang="ar-SA"/>
        </a:p>
      </dgm:t>
    </dgm:pt>
    <dgm:pt modelId="{3303DF33-6A47-4C48-AC75-387CDF7FB2E8}" type="sibTrans" cxnId="{695DCB76-721D-4924-B447-986DCD471541}">
      <dgm:prSet/>
      <dgm:spPr/>
      <dgm:t>
        <a:bodyPr/>
        <a:lstStyle/>
        <a:p>
          <a:pPr rtl="1"/>
          <a:endParaRPr lang="ar-SA"/>
        </a:p>
      </dgm:t>
    </dgm:pt>
    <dgm:pt modelId="{E92ABEEA-B0D9-456B-98AD-5B5157EBD4D5}">
      <dgm:prSet phldrT="[نص]"/>
      <dgm:spPr/>
      <dgm:t>
        <a:bodyPr/>
        <a:lstStyle/>
        <a:p>
          <a:pPr rtl="1"/>
          <a:r>
            <a:rPr lang="ar-SA" dirty="0" smtClean="0"/>
            <a:t>نظام مساندة المدير</a:t>
          </a:r>
          <a:endParaRPr lang="ar-SA" dirty="0"/>
        </a:p>
      </dgm:t>
    </dgm:pt>
    <dgm:pt modelId="{389422B3-53FF-42C8-8D51-B0558507D9A6}" type="parTrans" cxnId="{9B468BE8-8BB7-4161-88D5-FFBAA3319C3E}">
      <dgm:prSet/>
      <dgm:spPr/>
      <dgm:t>
        <a:bodyPr/>
        <a:lstStyle/>
        <a:p>
          <a:pPr rtl="1"/>
          <a:endParaRPr lang="ar-SA"/>
        </a:p>
      </dgm:t>
    </dgm:pt>
    <dgm:pt modelId="{9AF8030A-1CD1-462E-AEE0-513C80D7B5B0}" type="sibTrans" cxnId="{9B468BE8-8BB7-4161-88D5-FFBAA3319C3E}">
      <dgm:prSet/>
      <dgm:spPr/>
      <dgm:t>
        <a:bodyPr/>
        <a:lstStyle/>
        <a:p>
          <a:pPr rtl="1"/>
          <a:endParaRPr lang="ar-SA"/>
        </a:p>
      </dgm:t>
    </dgm:pt>
    <dgm:pt modelId="{A197F1B8-4253-42F3-B17B-052AF3D0DE7F}">
      <dgm:prSet/>
      <dgm:spPr/>
      <dgm:t>
        <a:bodyPr/>
        <a:lstStyle/>
        <a:p>
          <a:pPr rtl="1"/>
          <a:r>
            <a:rPr lang="ar-SA" smtClean="0"/>
            <a:t>نظام الخبرة</a:t>
          </a:r>
          <a:endParaRPr lang="ar-SA"/>
        </a:p>
      </dgm:t>
    </dgm:pt>
    <dgm:pt modelId="{8B6E3C98-5502-4BFF-9E5B-3A879C3E4746}" type="parTrans" cxnId="{81BE0986-9D35-4415-ACF7-7BBE03236CE2}">
      <dgm:prSet/>
      <dgm:spPr/>
      <dgm:t>
        <a:bodyPr/>
        <a:lstStyle/>
        <a:p>
          <a:pPr rtl="1"/>
          <a:endParaRPr lang="ar-SA"/>
        </a:p>
      </dgm:t>
    </dgm:pt>
    <dgm:pt modelId="{FCE9CE47-230A-44FB-9943-01CADD264B98}" type="sibTrans" cxnId="{81BE0986-9D35-4415-ACF7-7BBE03236CE2}">
      <dgm:prSet/>
      <dgm:spPr/>
      <dgm:t>
        <a:bodyPr/>
        <a:lstStyle/>
        <a:p>
          <a:pPr rtl="1"/>
          <a:endParaRPr lang="ar-SA"/>
        </a:p>
      </dgm:t>
    </dgm:pt>
    <dgm:pt modelId="{90BEB057-B505-4743-A03B-BCDD8B937A42}" type="pres">
      <dgm:prSet presAssocID="{21EACE9D-F98E-4C4A-B1F0-AAA28373D86F}" presName="Name0" presStyleCnt="0">
        <dgm:presLayoutVars>
          <dgm:dir/>
          <dgm:resizeHandles val="exact"/>
        </dgm:presLayoutVars>
      </dgm:prSet>
      <dgm:spPr/>
      <dgm:t>
        <a:bodyPr/>
        <a:lstStyle/>
        <a:p>
          <a:endParaRPr lang="en-US"/>
        </a:p>
      </dgm:t>
    </dgm:pt>
    <dgm:pt modelId="{D2CC5294-38CC-4E66-AF61-69F47A92EADF}" type="pres">
      <dgm:prSet presAssocID="{B75A0802-A1D4-4220-961C-1AD11E37844F}" presName="composite" presStyleCnt="0"/>
      <dgm:spPr/>
    </dgm:pt>
    <dgm:pt modelId="{59F80328-B370-4099-95F9-0633C7153D65}" type="pres">
      <dgm:prSet presAssocID="{B75A0802-A1D4-4220-961C-1AD11E37844F}" presName="rect1" presStyleLbl="trAlignAcc1" presStyleIdx="0" presStyleCnt="3">
        <dgm:presLayoutVars>
          <dgm:bulletEnabled val="1"/>
        </dgm:presLayoutVars>
      </dgm:prSet>
      <dgm:spPr/>
      <dgm:t>
        <a:bodyPr/>
        <a:lstStyle/>
        <a:p>
          <a:pPr rtl="1"/>
          <a:endParaRPr lang="ar-SA"/>
        </a:p>
      </dgm:t>
    </dgm:pt>
    <dgm:pt modelId="{C30C78D1-874A-4291-8171-BA39BF6C6F04}" type="pres">
      <dgm:prSet presAssocID="{B75A0802-A1D4-4220-961C-1AD11E37844F}" presName="rect2" presStyleLbl="fgImgPlace1" presStyleIdx="0" presStyleCnt="3"/>
      <dgm:spPr/>
    </dgm:pt>
    <dgm:pt modelId="{698ABF79-BA7B-4E8A-9A53-3211F00FBD0E}" type="pres">
      <dgm:prSet presAssocID="{3303DF33-6A47-4C48-AC75-387CDF7FB2E8}" presName="sibTrans" presStyleCnt="0"/>
      <dgm:spPr/>
    </dgm:pt>
    <dgm:pt modelId="{B8243EF7-155B-4584-9DEA-3173A0D9AF81}" type="pres">
      <dgm:prSet presAssocID="{A197F1B8-4253-42F3-B17B-052AF3D0DE7F}" presName="composite" presStyleCnt="0"/>
      <dgm:spPr/>
    </dgm:pt>
    <dgm:pt modelId="{62F40E4A-FF26-4E70-B7E8-9A43891DBC3B}" type="pres">
      <dgm:prSet presAssocID="{A197F1B8-4253-42F3-B17B-052AF3D0DE7F}" presName="rect1" presStyleLbl="trAlignAcc1" presStyleIdx="1" presStyleCnt="3">
        <dgm:presLayoutVars>
          <dgm:bulletEnabled val="1"/>
        </dgm:presLayoutVars>
      </dgm:prSet>
      <dgm:spPr/>
      <dgm:t>
        <a:bodyPr/>
        <a:lstStyle/>
        <a:p>
          <a:endParaRPr lang="en-US"/>
        </a:p>
      </dgm:t>
    </dgm:pt>
    <dgm:pt modelId="{83C2128D-EB11-40E9-9161-D572E2434FDD}" type="pres">
      <dgm:prSet presAssocID="{A197F1B8-4253-42F3-B17B-052AF3D0DE7F}" presName="rect2" presStyleLbl="fgImgPlace1" presStyleIdx="1" presStyleCnt="3"/>
      <dgm:spPr/>
    </dgm:pt>
    <dgm:pt modelId="{2F92B7F9-0015-4EC8-BD6A-634A68CF4B13}" type="pres">
      <dgm:prSet presAssocID="{FCE9CE47-230A-44FB-9943-01CADD264B98}" presName="sibTrans" presStyleCnt="0"/>
      <dgm:spPr/>
    </dgm:pt>
    <dgm:pt modelId="{A5D4BA88-94D0-4AFA-8F5E-9A4D67DC5DD0}" type="pres">
      <dgm:prSet presAssocID="{E92ABEEA-B0D9-456B-98AD-5B5157EBD4D5}" presName="composite" presStyleCnt="0"/>
      <dgm:spPr/>
    </dgm:pt>
    <dgm:pt modelId="{F6A60BEC-42D7-42B9-BFEF-D8FD2D3A4251}" type="pres">
      <dgm:prSet presAssocID="{E92ABEEA-B0D9-456B-98AD-5B5157EBD4D5}" presName="rect1" presStyleLbl="trAlignAcc1" presStyleIdx="2" presStyleCnt="3">
        <dgm:presLayoutVars>
          <dgm:bulletEnabled val="1"/>
        </dgm:presLayoutVars>
      </dgm:prSet>
      <dgm:spPr/>
      <dgm:t>
        <a:bodyPr/>
        <a:lstStyle/>
        <a:p>
          <a:endParaRPr lang="en-US"/>
        </a:p>
      </dgm:t>
    </dgm:pt>
    <dgm:pt modelId="{4EB7B120-7370-4041-94AF-018BAA4A38C2}" type="pres">
      <dgm:prSet presAssocID="{E92ABEEA-B0D9-456B-98AD-5B5157EBD4D5}" presName="rect2" presStyleLbl="fgImgPlace1" presStyleIdx="2" presStyleCnt="3"/>
      <dgm:spPr/>
    </dgm:pt>
  </dgm:ptLst>
  <dgm:cxnLst>
    <dgm:cxn modelId="{206BFAAF-9590-441B-A6CB-B862A22F5D26}" type="presOf" srcId="{21EACE9D-F98E-4C4A-B1F0-AAA28373D86F}" destId="{90BEB057-B505-4743-A03B-BCDD8B937A42}" srcOrd="0" destOrd="0" presId="urn:microsoft.com/office/officeart/2008/layout/PictureStrips"/>
    <dgm:cxn modelId="{9B468BE8-8BB7-4161-88D5-FFBAA3319C3E}" srcId="{21EACE9D-F98E-4C4A-B1F0-AAA28373D86F}" destId="{E92ABEEA-B0D9-456B-98AD-5B5157EBD4D5}" srcOrd="2" destOrd="0" parTransId="{389422B3-53FF-42C8-8D51-B0558507D9A6}" sibTransId="{9AF8030A-1CD1-462E-AEE0-513C80D7B5B0}"/>
    <dgm:cxn modelId="{9F09A426-B9FD-4CB4-8106-AA60FFF23136}" type="presOf" srcId="{B75A0802-A1D4-4220-961C-1AD11E37844F}" destId="{59F80328-B370-4099-95F9-0633C7153D65}" srcOrd="0" destOrd="0" presId="urn:microsoft.com/office/officeart/2008/layout/PictureStrips"/>
    <dgm:cxn modelId="{695DCB76-721D-4924-B447-986DCD471541}" srcId="{21EACE9D-F98E-4C4A-B1F0-AAA28373D86F}" destId="{B75A0802-A1D4-4220-961C-1AD11E37844F}" srcOrd="0" destOrd="0" parTransId="{B39E8CEF-C592-467C-B6BE-735602C3D8B9}" sibTransId="{3303DF33-6A47-4C48-AC75-387CDF7FB2E8}"/>
    <dgm:cxn modelId="{6137FD90-20C9-4C13-B54A-93B629EA380E}" type="presOf" srcId="{E92ABEEA-B0D9-456B-98AD-5B5157EBD4D5}" destId="{F6A60BEC-42D7-42B9-BFEF-D8FD2D3A4251}" srcOrd="0" destOrd="0" presId="urn:microsoft.com/office/officeart/2008/layout/PictureStrips"/>
    <dgm:cxn modelId="{81BE0986-9D35-4415-ACF7-7BBE03236CE2}" srcId="{21EACE9D-F98E-4C4A-B1F0-AAA28373D86F}" destId="{A197F1B8-4253-42F3-B17B-052AF3D0DE7F}" srcOrd="1" destOrd="0" parTransId="{8B6E3C98-5502-4BFF-9E5B-3A879C3E4746}" sibTransId="{FCE9CE47-230A-44FB-9943-01CADD264B98}"/>
    <dgm:cxn modelId="{4573AF44-907E-4026-A51F-01C3E6277E13}" type="presOf" srcId="{A197F1B8-4253-42F3-B17B-052AF3D0DE7F}" destId="{62F40E4A-FF26-4E70-B7E8-9A43891DBC3B}" srcOrd="0" destOrd="0" presId="urn:microsoft.com/office/officeart/2008/layout/PictureStrips"/>
    <dgm:cxn modelId="{B7099FE5-8545-4D3C-B148-0FCC3A1C3C7E}" type="presParOf" srcId="{90BEB057-B505-4743-A03B-BCDD8B937A42}" destId="{D2CC5294-38CC-4E66-AF61-69F47A92EADF}" srcOrd="0" destOrd="0" presId="urn:microsoft.com/office/officeart/2008/layout/PictureStrips"/>
    <dgm:cxn modelId="{E9ECBFC4-9D8A-4390-BEAC-4311B572E67F}" type="presParOf" srcId="{D2CC5294-38CC-4E66-AF61-69F47A92EADF}" destId="{59F80328-B370-4099-95F9-0633C7153D65}" srcOrd="0" destOrd="0" presId="urn:microsoft.com/office/officeart/2008/layout/PictureStrips"/>
    <dgm:cxn modelId="{48B3B52A-C80B-492F-AA14-D727B292E8AE}" type="presParOf" srcId="{D2CC5294-38CC-4E66-AF61-69F47A92EADF}" destId="{C30C78D1-874A-4291-8171-BA39BF6C6F04}" srcOrd="1" destOrd="0" presId="urn:microsoft.com/office/officeart/2008/layout/PictureStrips"/>
    <dgm:cxn modelId="{947EC07E-0BF5-4BE8-98CF-37DC6C37BF55}" type="presParOf" srcId="{90BEB057-B505-4743-A03B-BCDD8B937A42}" destId="{698ABF79-BA7B-4E8A-9A53-3211F00FBD0E}" srcOrd="1" destOrd="0" presId="urn:microsoft.com/office/officeart/2008/layout/PictureStrips"/>
    <dgm:cxn modelId="{896E20AC-B1DE-4B03-85ED-350C56540444}" type="presParOf" srcId="{90BEB057-B505-4743-A03B-BCDD8B937A42}" destId="{B8243EF7-155B-4584-9DEA-3173A0D9AF81}" srcOrd="2" destOrd="0" presId="urn:microsoft.com/office/officeart/2008/layout/PictureStrips"/>
    <dgm:cxn modelId="{D2458594-6F81-46D4-B8F7-41BBE1F8B92A}" type="presParOf" srcId="{B8243EF7-155B-4584-9DEA-3173A0D9AF81}" destId="{62F40E4A-FF26-4E70-B7E8-9A43891DBC3B}" srcOrd="0" destOrd="0" presId="urn:microsoft.com/office/officeart/2008/layout/PictureStrips"/>
    <dgm:cxn modelId="{24C0CB41-0F9A-4E15-82CA-65B801126395}" type="presParOf" srcId="{B8243EF7-155B-4584-9DEA-3173A0D9AF81}" destId="{83C2128D-EB11-40E9-9161-D572E2434FDD}" srcOrd="1" destOrd="0" presId="urn:microsoft.com/office/officeart/2008/layout/PictureStrips"/>
    <dgm:cxn modelId="{A87B1D2F-9CDA-49F4-B34D-6FF2878CCEE1}" type="presParOf" srcId="{90BEB057-B505-4743-A03B-BCDD8B937A42}" destId="{2F92B7F9-0015-4EC8-BD6A-634A68CF4B13}" srcOrd="3" destOrd="0" presId="urn:microsoft.com/office/officeart/2008/layout/PictureStrips"/>
    <dgm:cxn modelId="{473A8257-3C8A-4EA5-838B-091CC0EBEA80}" type="presParOf" srcId="{90BEB057-B505-4743-A03B-BCDD8B937A42}" destId="{A5D4BA88-94D0-4AFA-8F5E-9A4D67DC5DD0}" srcOrd="4" destOrd="0" presId="urn:microsoft.com/office/officeart/2008/layout/PictureStrips"/>
    <dgm:cxn modelId="{6CBE397D-DA2A-4565-B934-156B62DCC94C}" type="presParOf" srcId="{A5D4BA88-94D0-4AFA-8F5E-9A4D67DC5DD0}" destId="{F6A60BEC-42D7-42B9-BFEF-D8FD2D3A4251}" srcOrd="0" destOrd="0" presId="urn:microsoft.com/office/officeart/2008/layout/PictureStrips"/>
    <dgm:cxn modelId="{03EFA16B-F056-4169-8FDA-5943D626FD69}" type="presParOf" srcId="{A5D4BA88-94D0-4AFA-8F5E-9A4D67DC5DD0}" destId="{4EB7B120-7370-4041-94AF-018BAA4A38C2}"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5C77B6-DC1E-4E75-A1E4-D75FB05C792E}">
      <dsp:nvSpPr>
        <dsp:cNvPr id="0" name=""/>
        <dsp:cNvSpPr/>
      </dsp:nvSpPr>
      <dsp:spPr>
        <a:xfrm>
          <a:off x="3342213" y="2147640"/>
          <a:ext cx="2412778" cy="2532881"/>
        </a:xfrm>
        <a:prstGeom prst="ellipse">
          <a:avLst/>
        </a:prstGeom>
        <a:gradFill rotWithShape="1">
          <a:gsLst>
            <a:gs pos="0">
              <a:schemeClr val="accent1">
                <a:tint val="45000"/>
                <a:satMod val="300000"/>
              </a:schemeClr>
            </a:gs>
            <a:gs pos="35000">
              <a:schemeClr val="accent1">
                <a:tint val="45000"/>
                <a:satMod val="300000"/>
              </a:schemeClr>
            </a:gs>
            <a:gs pos="69000">
              <a:schemeClr val="accent1">
                <a:tint val="45000"/>
                <a:satMod val="350000"/>
              </a:schemeClr>
            </a:gs>
            <a:gs pos="100000">
              <a:schemeClr val="accent1">
                <a:tint val="60000"/>
                <a:satMod val="350000"/>
              </a:schemeClr>
            </a:gs>
          </a:gsLst>
          <a:path path="circle">
            <a:fillToRect l="50000" t="50000" r="100000" b="100000"/>
          </a:path>
        </a:gradFill>
        <a:ln w="9525" cap="rnd" cmpd="sng" algn="ctr">
          <a:solidFill>
            <a:schemeClr val="accent1"/>
          </a:solidFill>
          <a:prstDash val="solid"/>
        </a:ln>
        <a:effectLst>
          <a:outerShdw blurRad="50800" dist="25400" dir="5400000" rotWithShape="0">
            <a:srgbClr val="000000">
              <a:alpha val="55000"/>
            </a:srgbClr>
          </a:outerShdw>
        </a:effectLst>
        <a:scene3d>
          <a:camera prst="orthographicFront"/>
          <a:lightRig rig="flat" dir="t"/>
        </a:scene3d>
        <a:sp3d/>
      </dsp:spPr>
      <dsp:style>
        <a:lnRef idx="1">
          <a:schemeClr val="accent1"/>
        </a:lnRef>
        <a:fillRef idx="2">
          <a:schemeClr val="accent1"/>
        </a:fillRef>
        <a:effectRef idx="1">
          <a:schemeClr val="accent1"/>
        </a:effectRef>
        <a:fontRef idx="minor">
          <a:schemeClr val="dk1"/>
        </a:fontRef>
      </dsp:style>
      <dsp:txBody>
        <a:bodyPr spcFirstLastPara="0" vert="horz" wrap="square" lIns="39370" tIns="39370" rIns="39370" bIns="39370" numCol="1" spcCol="1270" anchor="ctr" anchorCtr="0">
          <a:noAutofit/>
        </a:bodyPr>
        <a:lstStyle/>
        <a:p>
          <a:pPr lvl="0" algn="ctr" defTabSz="1377950" rtl="1">
            <a:lnSpc>
              <a:spcPct val="90000"/>
            </a:lnSpc>
            <a:spcBef>
              <a:spcPct val="0"/>
            </a:spcBef>
            <a:spcAft>
              <a:spcPct val="35000"/>
            </a:spcAft>
          </a:pPr>
          <a:r>
            <a:rPr lang="ar-SA" sz="3100" b="1" u="none" kern="1200" dirty="0" smtClean="0">
              <a:solidFill>
                <a:schemeClr val="bg1"/>
              </a:solidFill>
            </a:rPr>
            <a:t>اتخاذ</a:t>
          </a:r>
          <a:r>
            <a:rPr lang="ar-SA" sz="3100" b="1" u="none" kern="1200" dirty="0" smtClean="0">
              <a:solidFill>
                <a:srgbClr val="C00000"/>
              </a:solidFill>
            </a:rPr>
            <a:t> </a:t>
          </a:r>
          <a:r>
            <a:rPr lang="ar-SA" sz="3100" b="1" u="none" kern="1200" dirty="0" smtClean="0">
              <a:solidFill>
                <a:schemeClr val="bg1"/>
              </a:solidFill>
            </a:rPr>
            <a:t>القرارات</a:t>
          </a:r>
          <a:r>
            <a:rPr lang="ar-SA" sz="3100" b="1" u="none" kern="1200" dirty="0" smtClean="0">
              <a:solidFill>
                <a:srgbClr val="C00000"/>
              </a:solidFill>
            </a:rPr>
            <a:t> </a:t>
          </a:r>
          <a:r>
            <a:rPr lang="ar-SA" sz="3100" b="1" u="none" kern="1200" dirty="0" smtClean="0">
              <a:solidFill>
                <a:schemeClr val="bg1"/>
              </a:solidFill>
            </a:rPr>
            <a:t>والعملية</a:t>
          </a:r>
          <a:r>
            <a:rPr lang="ar-SA" sz="3100" b="1" u="none" kern="1200" dirty="0" smtClean="0">
              <a:solidFill>
                <a:srgbClr val="C00000"/>
              </a:solidFill>
            </a:rPr>
            <a:t> </a:t>
          </a:r>
          <a:r>
            <a:rPr lang="ar-SA" sz="3100" b="1" u="none" kern="1200" dirty="0" smtClean="0">
              <a:solidFill>
                <a:schemeClr val="bg1"/>
              </a:solidFill>
            </a:rPr>
            <a:t>الإدارية</a:t>
          </a:r>
          <a:endParaRPr lang="ar-SA" sz="3100" u="none" kern="1200" dirty="0">
            <a:solidFill>
              <a:schemeClr val="bg1"/>
            </a:solidFill>
          </a:endParaRPr>
        </a:p>
      </dsp:txBody>
      <dsp:txXfrm>
        <a:off x="3695556" y="2518572"/>
        <a:ext cx="1706092" cy="1791017"/>
      </dsp:txXfrm>
    </dsp:sp>
    <dsp:sp modelId="{67B2F936-53A9-4B5A-A9A2-2D9831776C1A}">
      <dsp:nvSpPr>
        <dsp:cNvPr id="0" name=""/>
        <dsp:cNvSpPr/>
      </dsp:nvSpPr>
      <dsp:spPr>
        <a:xfrm rot="16102324">
          <a:off x="4403575" y="1660540"/>
          <a:ext cx="207321" cy="596042"/>
        </a:xfrm>
        <a:prstGeom prst="rightArrow">
          <a:avLst>
            <a:gd name="adj1" fmla="val 60000"/>
            <a:gd name="adj2" fmla="val 50000"/>
          </a:avLst>
        </a:prstGeom>
        <a:gradFill rotWithShape="0">
          <a:gsLst>
            <a:gs pos="0">
              <a:schemeClr val="accent2">
                <a:tint val="60000"/>
                <a:hueOff val="0"/>
                <a:satOff val="0"/>
                <a:lumOff val="0"/>
                <a:alphaOff val="0"/>
                <a:tint val="45000"/>
                <a:satMod val="300000"/>
              </a:schemeClr>
            </a:gs>
            <a:gs pos="35000">
              <a:schemeClr val="accent2">
                <a:tint val="60000"/>
                <a:hueOff val="0"/>
                <a:satOff val="0"/>
                <a:lumOff val="0"/>
                <a:alphaOff val="0"/>
                <a:tint val="45000"/>
                <a:satMod val="300000"/>
              </a:schemeClr>
            </a:gs>
            <a:gs pos="69000">
              <a:schemeClr val="accent2">
                <a:tint val="60000"/>
                <a:hueOff val="0"/>
                <a:satOff val="0"/>
                <a:lumOff val="0"/>
                <a:alphaOff val="0"/>
                <a:tint val="45000"/>
                <a:satMod val="350000"/>
              </a:schemeClr>
            </a:gs>
            <a:gs pos="100000">
              <a:schemeClr val="accent2">
                <a:tint val="60000"/>
                <a:hueOff val="0"/>
                <a:satOff val="0"/>
                <a:lumOff val="0"/>
                <a:alphaOff val="0"/>
                <a:tint val="60000"/>
                <a:satMod val="350000"/>
              </a:schemeClr>
            </a:gs>
          </a:gsLst>
          <a:path path="circle">
            <a:fillToRect l="50000" t="50000" r="100000" b="100000"/>
          </a:path>
        </a:gradFill>
        <a:ln>
          <a:noFill/>
        </a:ln>
        <a:effectLst>
          <a:outerShdw blurRad="50800" dist="25400" dir="5400000" rotWithShape="0">
            <a:srgbClr val="000000">
              <a:alpha val="55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111250" rtl="1">
            <a:lnSpc>
              <a:spcPct val="90000"/>
            </a:lnSpc>
            <a:spcBef>
              <a:spcPct val="0"/>
            </a:spcBef>
            <a:spcAft>
              <a:spcPct val="35000"/>
            </a:spcAft>
          </a:pPr>
          <a:endParaRPr lang="ar-SA" sz="2500" kern="1200"/>
        </a:p>
      </dsp:txBody>
      <dsp:txXfrm rot="10800000">
        <a:off x="4435556" y="1810833"/>
        <a:ext cx="145125" cy="357626"/>
      </dsp:txXfrm>
    </dsp:sp>
    <dsp:sp modelId="{93B8BF2E-57A2-44FD-A0F0-5E336B112B47}">
      <dsp:nvSpPr>
        <dsp:cNvPr id="0" name=""/>
        <dsp:cNvSpPr/>
      </dsp:nvSpPr>
      <dsp:spPr>
        <a:xfrm>
          <a:off x="3600079" y="4477"/>
          <a:ext cx="1753065" cy="1753065"/>
        </a:xfrm>
        <a:prstGeom prst="ellipse">
          <a:avLst/>
        </a:prstGeom>
        <a:gradFill rotWithShape="0">
          <a:gsLst>
            <a:gs pos="0">
              <a:schemeClr val="accent2">
                <a:hueOff val="0"/>
                <a:satOff val="0"/>
                <a:lumOff val="0"/>
                <a:alphaOff val="0"/>
                <a:tint val="45000"/>
                <a:satMod val="300000"/>
              </a:schemeClr>
            </a:gs>
            <a:gs pos="35000">
              <a:schemeClr val="accent2">
                <a:hueOff val="0"/>
                <a:satOff val="0"/>
                <a:lumOff val="0"/>
                <a:alphaOff val="0"/>
                <a:tint val="45000"/>
                <a:satMod val="300000"/>
              </a:schemeClr>
            </a:gs>
            <a:gs pos="69000">
              <a:schemeClr val="accent2">
                <a:hueOff val="0"/>
                <a:satOff val="0"/>
                <a:lumOff val="0"/>
                <a:alphaOff val="0"/>
                <a:tint val="45000"/>
                <a:satMod val="350000"/>
              </a:schemeClr>
            </a:gs>
            <a:gs pos="100000">
              <a:schemeClr val="accent2">
                <a:hueOff val="0"/>
                <a:satOff val="0"/>
                <a:lumOff val="0"/>
                <a:alphaOff val="0"/>
                <a:tint val="60000"/>
                <a:satMod val="350000"/>
              </a:schemeClr>
            </a:gs>
          </a:gsLst>
          <a:path path="circle">
            <a:fillToRect l="50000" t="50000" r="100000" b="100000"/>
          </a:path>
        </a:gradFill>
        <a:ln>
          <a:noFill/>
        </a:ln>
        <a:effectLst>
          <a:outerShdw blurRad="50800" dist="25400" dir="5400000" rotWithShape="0">
            <a:srgbClr val="000000">
              <a:alpha val="5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kern="1200" dirty="0" smtClean="0"/>
            <a:t>التخطيط </a:t>
          </a:r>
          <a:endParaRPr lang="ar-SA" sz="2800" kern="1200" dirty="0"/>
        </a:p>
      </dsp:txBody>
      <dsp:txXfrm>
        <a:off x="3856809" y="261207"/>
        <a:ext cx="1239605" cy="1239605"/>
      </dsp:txXfrm>
    </dsp:sp>
    <dsp:sp modelId="{E2587EC5-538B-4425-B4E6-6F172C71CBB9}">
      <dsp:nvSpPr>
        <dsp:cNvPr id="0" name=""/>
        <dsp:cNvSpPr/>
      </dsp:nvSpPr>
      <dsp:spPr>
        <a:xfrm rot="21485434">
          <a:off x="5817835" y="3071194"/>
          <a:ext cx="153047" cy="596042"/>
        </a:xfrm>
        <a:prstGeom prst="rightArrow">
          <a:avLst>
            <a:gd name="adj1" fmla="val 60000"/>
            <a:gd name="adj2" fmla="val 50000"/>
          </a:avLst>
        </a:prstGeom>
        <a:gradFill rotWithShape="0">
          <a:gsLst>
            <a:gs pos="0">
              <a:schemeClr val="accent2">
                <a:tint val="60000"/>
                <a:hueOff val="0"/>
                <a:satOff val="0"/>
                <a:lumOff val="0"/>
                <a:alphaOff val="0"/>
                <a:tint val="45000"/>
                <a:satMod val="300000"/>
              </a:schemeClr>
            </a:gs>
            <a:gs pos="35000">
              <a:schemeClr val="accent2">
                <a:tint val="60000"/>
                <a:hueOff val="0"/>
                <a:satOff val="0"/>
                <a:lumOff val="0"/>
                <a:alphaOff val="0"/>
                <a:tint val="45000"/>
                <a:satMod val="300000"/>
              </a:schemeClr>
            </a:gs>
            <a:gs pos="69000">
              <a:schemeClr val="accent2">
                <a:tint val="60000"/>
                <a:hueOff val="0"/>
                <a:satOff val="0"/>
                <a:lumOff val="0"/>
                <a:alphaOff val="0"/>
                <a:tint val="45000"/>
                <a:satMod val="350000"/>
              </a:schemeClr>
            </a:gs>
            <a:gs pos="100000">
              <a:schemeClr val="accent2">
                <a:tint val="60000"/>
                <a:hueOff val="0"/>
                <a:satOff val="0"/>
                <a:lumOff val="0"/>
                <a:alphaOff val="0"/>
                <a:tint val="60000"/>
                <a:satMod val="350000"/>
              </a:schemeClr>
            </a:gs>
          </a:gsLst>
          <a:path path="circle">
            <a:fillToRect l="50000" t="50000" r="100000" b="100000"/>
          </a:path>
        </a:gradFill>
        <a:ln>
          <a:noFill/>
        </a:ln>
        <a:effectLst>
          <a:outerShdw blurRad="50800" dist="25400" dir="5400000" rotWithShape="0">
            <a:srgbClr val="000000">
              <a:alpha val="55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111250" rtl="1">
            <a:lnSpc>
              <a:spcPct val="90000"/>
            </a:lnSpc>
            <a:spcBef>
              <a:spcPct val="0"/>
            </a:spcBef>
            <a:spcAft>
              <a:spcPct val="35000"/>
            </a:spcAft>
          </a:pPr>
          <a:endParaRPr lang="ar-SA" sz="2500" kern="1200"/>
        </a:p>
      </dsp:txBody>
      <dsp:txXfrm>
        <a:off x="5817848" y="3191167"/>
        <a:ext cx="107133" cy="357626"/>
      </dsp:txXfrm>
    </dsp:sp>
    <dsp:sp modelId="{33CA7302-168B-4784-9E5D-3C5CB3E6D75E}">
      <dsp:nvSpPr>
        <dsp:cNvPr id="0" name=""/>
        <dsp:cNvSpPr/>
      </dsp:nvSpPr>
      <dsp:spPr>
        <a:xfrm>
          <a:off x="6042486" y="2458147"/>
          <a:ext cx="1775592" cy="1753065"/>
        </a:xfrm>
        <a:prstGeom prst="ellipse">
          <a:avLst/>
        </a:prstGeom>
        <a:gradFill rotWithShape="0">
          <a:gsLst>
            <a:gs pos="0">
              <a:schemeClr val="accent2">
                <a:hueOff val="0"/>
                <a:satOff val="0"/>
                <a:lumOff val="0"/>
                <a:alphaOff val="0"/>
                <a:tint val="45000"/>
                <a:satMod val="300000"/>
              </a:schemeClr>
            </a:gs>
            <a:gs pos="35000">
              <a:schemeClr val="accent2">
                <a:hueOff val="0"/>
                <a:satOff val="0"/>
                <a:lumOff val="0"/>
                <a:alphaOff val="0"/>
                <a:tint val="45000"/>
                <a:satMod val="300000"/>
              </a:schemeClr>
            </a:gs>
            <a:gs pos="69000">
              <a:schemeClr val="accent2">
                <a:hueOff val="0"/>
                <a:satOff val="0"/>
                <a:lumOff val="0"/>
                <a:alphaOff val="0"/>
                <a:tint val="45000"/>
                <a:satMod val="350000"/>
              </a:schemeClr>
            </a:gs>
            <a:gs pos="100000">
              <a:schemeClr val="accent2">
                <a:hueOff val="0"/>
                <a:satOff val="0"/>
                <a:lumOff val="0"/>
                <a:alphaOff val="0"/>
                <a:tint val="60000"/>
                <a:satMod val="350000"/>
              </a:schemeClr>
            </a:gs>
          </a:gsLst>
          <a:path path="circle">
            <a:fillToRect l="50000" t="50000" r="100000" b="100000"/>
          </a:path>
        </a:gradFill>
        <a:ln>
          <a:noFill/>
        </a:ln>
        <a:effectLst>
          <a:outerShdw blurRad="50800" dist="25400" dir="5400000" rotWithShape="0">
            <a:srgbClr val="000000">
              <a:alpha val="5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kern="1200" dirty="0" smtClean="0"/>
            <a:t>التنظيم</a:t>
          </a:r>
          <a:endParaRPr lang="ar-SA" sz="2800" kern="1200" dirty="0"/>
        </a:p>
      </dsp:txBody>
      <dsp:txXfrm>
        <a:off x="6302515" y="2714877"/>
        <a:ext cx="1255534" cy="1239605"/>
      </dsp:txXfrm>
    </dsp:sp>
    <dsp:sp modelId="{3EF4A9A4-5EA0-44B7-BFDD-79889CA5B4B4}">
      <dsp:nvSpPr>
        <dsp:cNvPr id="0" name=""/>
        <dsp:cNvSpPr/>
      </dsp:nvSpPr>
      <dsp:spPr>
        <a:xfrm rot="5504205">
          <a:off x="4445207" y="4494544"/>
          <a:ext cx="123196" cy="596042"/>
        </a:xfrm>
        <a:prstGeom prst="rightArrow">
          <a:avLst>
            <a:gd name="adj1" fmla="val 60000"/>
            <a:gd name="adj2" fmla="val 50000"/>
          </a:avLst>
        </a:prstGeom>
        <a:gradFill rotWithShape="0">
          <a:gsLst>
            <a:gs pos="0">
              <a:schemeClr val="accent2">
                <a:tint val="60000"/>
                <a:hueOff val="0"/>
                <a:satOff val="0"/>
                <a:lumOff val="0"/>
                <a:alphaOff val="0"/>
                <a:tint val="45000"/>
                <a:satMod val="300000"/>
              </a:schemeClr>
            </a:gs>
            <a:gs pos="35000">
              <a:schemeClr val="accent2">
                <a:tint val="60000"/>
                <a:hueOff val="0"/>
                <a:satOff val="0"/>
                <a:lumOff val="0"/>
                <a:alphaOff val="0"/>
                <a:tint val="45000"/>
                <a:satMod val="300000"/>
              </a:schemeClr>
            </a:gs>
            <a:gs pos="69000">
              <a:schemeClr val="accent2">
                <a:tint val="60000"/>
                <a:hueOff val="0"/>
                <a:satOff val="0"/>
                <a:lumOff val="0"/>
                <a:alphaOff val="0"/>
                <a:tint val="45000"/>
                <a:satMod val="350000"/>
              </a:schemeClr>
            </a:gs>
            <a:gs pos="100000">
              <a:schemeClr val="accent2">
                <a:tint val="60000"/>
                <a:hueOff val="0"/>
                <a:satOff val="0"/>
                <a:lumOff val="0"/>
                <a:alphaOff val="0"/>
                <a:tint val="60000"/>
                <a:satMod val="350000"/>
              </a:schemeClr>
            </a:gs>
          </a:gsLst>
          <a:path path="circle">
            <a:fillToRect l="50000" t="50000" r="100000" b="100000"/>
          </a:path>
        </a:gradFill>
        <a:ln>
          <a:noFill/>
        </a:ln>
        <a:effectLst>
          <a:outerShdw blurRad="50800" dist="25400" dir="5400000" rotWithShape="0">
            <a:srgbClr val="000000">
              <a:alpha val="55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111250" rtl="1">
            <a:lnSpc>
              <a:spcPct val="90000"/>
            </a:lnSpc>
            <a:spcBef>
              <a:spcPct val="0"/>
            </a:spcBef>
            <a:spcAft>
              <a:spcPct val="35000"/>
            </a:spcAft>
          </a:pPr>
          <a:endParaRPr lang="ar-SA" sz="2500" kern="1200"/>
        </a:p>
      </dsp:txBody>
      <dsp:txXfrm rot="10800000">
        <a:off x="4464247" y="4595281"/>
        <a:ext cx="86237" cy="357626"/>
      </dsp:txXfrm>
    </dsp:sp>
    <dsp:sp modelId="{723011AC-DF05-4036-963D-92D24D06937C}">
      <dsp:nvSpPr>
        <dsp:cNvPr id="0" name=""/>
        <dsp:cNvSpPr/>
      </dsp:nvSpPr>
      <dsp:spPr>
        <a:xfrm>
          <a:off x="3600079" y="4911817"/>
          <a:ext cx="1753065" cy="1753065"/>
        </a:xfrm>
        <a:prstGeom prst="ellipse">
          <a:avLst/>
        </a:prstGeom>
        <a:gradFill rotWithShape="0">
          <a:gsLst>
            <a:gs pos="0">
              <a:schemeClr val="accent2">
                <a:hueOff val="0"/>
                <a:satOff val="0"/>
                <a:lumOff val="0"/>
                <a:alphaOff val="0"/>
                <a:tint val="45000"/>
                <a:satMod val="300000"/>
              </a:schemeClr>
            </a:gs>
            <a:gs pos="35000">
              <a:schemeClr val="accent2">
                <a:hueOff val="0"/>
                <a:satOff val="0"/>
                <a:lumOff val="0"/>
                <a:alphaOff val="0"/>
                <a:tint val="45000"/>
                <a:satMod val="300000"/>
              </a:schemeClr>
            </a:gs>
            <a:gs pos="69000">
              <a:schemeClr val="accent2">
                <a:hueOff val="0"/>
                <a:satOff val="0"/>
                <a:lumOff val="0"/>
                <a:alphaOff val="0"/>
                <a:tint val="45000"/>
                <a:satMod val="350000"/>
              </a:schemeClr>
            </a:gs>
            <a:gs pos="100000">
              <a:schemeClr val="accent2">
                <a:hueOff val="0"/>
                <a:satOff val="0"/>
                <a:lumOff val="0"/>
                <a:alphaOff val="0"/>
                <a:tint val="60000"/>
                <a:satMod val="350000"/>
              </a:schemeClr>
            </a:gs>
          </a:gsLst>
          <a:path path="circle">
            <a:fillToRect l="50000" t="50000" r="100000" b="100000"/>
          </a:path>
        </a:gradFill>
        <a:ln>
          <a:noFill/>
        </a:ln>
        <a:effectLst>
          <a:outerShdw blurRad="50800" dist="25400" dir="5400000" rotWithShape="0">
            <a:srgbClr val="000000">
              <a:alpha val="5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kern="1200" dirty="0" smtClean="0"/>
            <a:t>التوجيه</a:t>
          </a:r>
          <a:endParaRPr lang="ar-SA" sz="2800" kern="1200" dirty="0"/>
        </a:p>
      </dsp:txBody>
      <dsp:txXfrm>
        <a:off x="3856809" y="5168547"/>
        <a:ext cx="1239605" cy="1239605"/>
      </dsp:txXfrm>
    </dsp:sp>
    <dsp:sp modelId="{E03F29DE-DC50-4099-AB8C-00F1893290BC}">
      <dsp:nvSpPr>
        <dsp:cNvPr id="0" name=""/>
        <dsp:cNvSpPr/>
      </dsp:nvSpPr>
      <dsp:spPr>
        <a:xfrm rot="10908039">
          <a:off x="3009911" y="3071385"/>
          <a:ext cx="235283" cy="596042"/>
        </a:xfrm>
        <a:prstGeom prst="rightArrow">
          <a:avLst>
            <a:gd name="adj1" fmla="val 60000"/>
            <a:gd name="adj2" fmla="val 50000"/>
          </a:avLst>
        </a:prstGeom>
        <a:gradFill rotWithShape="0">
          <a:gsLst>
            <a:gs pos="0">
              <a:schemeClr val="accent2">
                <a:tint val="60000"/>
                <a:hueOff val="0"/>
                <a:satOff val="0"/>
                <a:lumOff val="0"/>
                <a:alphaOff val="0"/>
                <a:tint val="45000"/>
                <a:satMod val="300000"/>
              </a:schemeClr>
            </a:gs>
            <a:gs pos="35000">
              <a:schemeClr val="accent2">
                <a:tint val="60000"/>
                <a:hueOff val="0"/>
                <a:satOff val="0"/>
                <a:lumOff val="0"/>
                <a:alphaOff val="0"/>
                <a:tint val="45000"/>
                <a:satMod val="300000"/>
              </a:schemeClr>
            </a:gs>
            <a:gs pos="69000">
              <a:schemeClr val="accent2">
                <a:tint val="60000"/>
                <a:hueOff val="0"/>
                <a:satOff val="0"/>
                <a:lumOff val="0"/>
                <a:alphaOff val="0"/>
                <a:tint val="45000"/>
                <a:satMod val="350000"/>
              </a:schemeClr>
            </a:gs>
            <a:gs pos="100000">
              <a:schemeClr val="accent2">
                <a:tint val="60000"/>
                <a:hueOff val="0"/>
                <a:satOff val="0"/>
                <a:lumOff val="0"/>
                <a:alphaOff val="0"/>
                <a:tint val="60000"/>
                <a:satMod val="350000"/>
              </a:schemeClr>
            </a:gs>
          </a:gsLst>
          <a:path path="circle">
            <a:fillToRect l="50000" t="50000" r="100000" b="100000"/>
          </a:path>
        </a:gradFill>
        <a:ln>
          <a:noFill/>
        </a:ln>
        <a:effectLst>
          <a:outerShdw blurRad="50800" dist="25400" dir="5400000" rotWithShape="0">
            <a:srgbClr val="000000">
              <a:alpha val="55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111250" rtl="1">
            <a:lnSpc>
              <a:spcPct val="90000"/>
            </a:lnSpc>
            <a:spcBef>
              <a:spcPct val="0"/>
            </a:spcBef>
            <a:spcAft>
              <a:spcPct val="35000"/>
            </a:spcAft>
          </a:pPr>
          <a:endParaRPr lang="ar-SA" sz="2500" kern="1200"/>
        </a:p>
      </dsp:txBody>
      <dsp:txXfrm rot="10800000">
        <a:off x="3080479" y="3191702"/>
        <a:ext cx="164698" cy="357626"/>
      </dsp:txXfrm>
    </dsp:sp>
    <dsp:sp modelId="{563CDBE7-D8D2-4676-9F5F-8E378F869B2E}">
      <dsp:nvSpPr>
        <dsp:cNvPr id="0" name=""/>
        <dsp:cNvSpPr/>
      </dsp:nvSpPr>
      <dsp:spPr>
        <a:xfrm>
          <a:off x="1146409" y="2458147"/>
          <a:ext cx="1753065" cy="1753065"/>
        </a:xfrm>
        <a:prstGeom prst="ellipse">
          <a:avLst/>
        </a:prstGeom>
        <a:gradFill rotWithShape="0">
          <a:gsLst>
            <a:gs pos="0">
              <a:schemeClr val="accent2">
                <a:hueOff val="0"/>
                <a:satOff val="0"/>
                <a:lumOff val="0"/>
                <a:alphaOff val="0"/>
                <a:tint val="45000"/>
                <a:satMod val="300000"/>
              </a:schemeClr>
            </a:gs>
            <a:gs pos="35000">
              <a:schemeClr val="accent2">
                <a:hueOff val="0"/>
                <a:satOff val="0"/>
                <a:lumOff val="0"/>
                <a:alphaOff val="0"/>
                <a:tint val="45000"/>
                <a:satMod val="300000"/>
              </a:schemeClr>
            </a:gs>
            <a:gs pos="69000">
              <a:schemeClr val="accent2">
                <a:hueOff val="0"/>
                <a:satOff val="0"/>
                <a:lumOff val="0"/>
                <a:alphaOff val="0"/>
                <a:tint val="45000"/>
                <a:satMod val="350000"/>
              </a:schemeClr>
            </a:gs>
            <a:gs pos="100000">
              <a:schemeClr val="accent2">
                <a:hueOff val="0"/>
                <a:satOff val="0"/>
                <a:lumOff val="0"/>
                <a:alphaOff val="0"/>
                <a:tint val="60000"/>
                <a:satMod val="350000"/>
              </a:schemeClr>
            </a:gs>
          </a:gsLst>
          <a:path path="circle">
            <a:fillToRect l="50000" t="50000" r="100000" b="100000"/>
          </a:path>
        </a:gradFill>
        <a:ln>
          <a:noFill/>
        </a:ln>
        <a:effectLst>
          <a:outerShdw blurRad="50800" dist="25400" dir="5400000" rotWithShape="0">
            <a:srgbClr val="000000">
              <a:alpha val="5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SA" sz="2800" kern="1200" dirty="0" smtClean="0"/>
            <a:t>الرقابة</a:t>
          </a:r>
          <a:endParaRPr lang="ar-SA" sz="2800" kern="1200" dirty="0"/>
        </a:p>
      </dsp:txBody>
      <dsp:txXfrm>
        <a:off x="1403139" y="2714877"/>
        <a:ext cx="1239605" cy="12396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EF953F-E0BB-48AA-917C-A7D0AFD202B4}">
      <dsp:nvSpPr>
        <dsp:cNvPr id="0" name=""/>
        <dsp:cNvSpPr/>
      </dsp:nvSpPr>
      <dsp:spPr>
        <a:xfrm>
          <a:off x="4806" y="1514617"/>
          <a:ext cx="1518175" cy="1065405"/>
        </a:xfrm>
        <a:prstGeom prst="chevron">
          <a:avLst>
            <a:gd name="adj" fmla="val 40000"/>
          </a:avLst>
        </a:prstGeom>
        <a:solidFill>
          <a:schemeClr val="accent1">
            <a:hueOff val="0"/>
            <a:satOff val="0"/>
            <a:lumOff val="0"/>
            <a:alphaOff val="0"/>
          </a:schemeClr>
        </a:solidFill>
        <a:ln w="384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68BE45-4EB9-4829-802A-5F1F59A54ACC}">
      <dsp:nvSpPr>
        <dsp:cNvPr id="0" name=""/>
        <dsp:cNvSpPr/>
      </dsp:nvSpPr>
      <dsp:spPr>
        <a:xfrm>
          <a:off x="409653" y="1797809"/>
          <a:ext cx="1282014" cy="792029"/>
        </a:xfrm>
        <a:prstGeom prst="roundRect">
          <a:avLst>
            <a:gd name="adj" fmla="val 10000"/>
          </a:avLst>
        </a:prstGeom>
        <a:solidFill>
          <a:schemeClr val="lt1">
            <a:alpha val="90000"/>
            <a:hueOff val="0"/>
            <a:satOff val="0"/>
            <a:lumOff val="0"/>
            <a:alphaOff val="0"/>
          </a:schemeClr>
        </a:solidFill>
        <a:ln w="384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ctr" defTabSz="1066800" rtl="1">
            <a:lnSpc>
              <a:spcPct val="90000"/>
            </a:lnSpc>
            <a:spcBef>
              <a:spcPct val="0"/>
            </a:spcBef>
            <a:spcAft>
              <a:spcPct val="35000"/>
            </a:spcAft>
          </a:pPr>
          <a:r>
            <a:rPr lang="ar-SA" sz="2400" b="1" kern="1200" dirty="0" smtClean="0"/>
            <a:t>تحديد المشكلة </a:t>
          </a:r>
          <a:endParaRPr lang="ar-SA" sz="2400" kern="1200" dirty="0"/>
        </a:p>
      </dsp:txBody>
      <dsp:txXfrm>
        <a:off x="432851" y="1821007"/>
        <a:ext cx="1235618" cy="745633"/>
      </dsp:txXfrm>
    </dsp:sp>
    <dsp:sp modelId="{979DC460-8419-4DC6-BAEB-255D6DD1AB07}">
      <dsp:nvSpPr>
        <dsp:cNvPr id="0" name=""/>
        <dsp:cNvSpPr/>
      </dsp:nvSpPr>
      <dsp:spPr>
        <a:xfrm>
          <a:off x="1738900" y="1550261"/>
          <a:ext cx="1518175" cy="922828"/>
        </a:xfrm>
        <a:prstGeom prst="chevron">
          <a:avLst>
            <a:gd name="adj" fmla="val 40000"/>
          </a:avLst>
        </a:prstGeom>
        <a:solidFill>
          <a:schemeClr val="accent1">
            <a:hueOff val="0"/>
            <a:satOff val="0"/>
            <a:lumOff val="0"/>
            <a:alphaOff val="0"/>
          </a:schemeClr>
        </a:solidFill>
        <a:ln w="384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09AFC2-9897-40CA-9741-E614ECD27100}">
      <dsp:nvSpPr>
        <dsp:cNvPr id="0" name=""/>
        <dsp:cNvSpPr/>
      </dsp:nvSpPr>
      <dsp:spPr>
        <a:xfrm>
          <a:off x="2063627" y="1762164"/>
          <a:ext cx="1442253" cy="792029"/>
        </a:xfrm>
        <a:prstGeom prst="roundRect">
          <a:avLst>
            <a:gd name="adj" fmla="val 10000"/>
          </a:avLst>
        </a:prstGeom>
        <a:solidFill>
          <a:schemeClr val="lt1">
            <a:alpha val="90000"/>
            <a:hueOff val="0"/>
            <a:satOff val="0"/>
            <a:lumOff val="0"/>
            <a:alphaOff val="0"/>
          </a:schemeClr>
        </a:solidFill>
        <a:ln w="384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ctr" defTabSz="1066800" rtl="1">
            <a:lnSpc>
              <a:spcPct val="90000"/>
            </a:lnSpc>
            <a:spcBef>
              <a:spcPct val="0"/>
            </a:spcBef>
            <a:spcAft>
              <a:spcPct val="35000"/>
            </a:spcAft>
          </a:pPr>
          <a:r>
            <a:rPr lang="ar-SA" sz="2400" b="1" kern="1200" dirty="0" smtClean="0"/>
            <a:t>جمع المعلومات</a:t>
          </a:r>
          <a:endParaRPr lang="ar-SA" sz="2400" kern="1200" dirty="0"/>
        </a:p>
      </dsp:txBody>
      <dsp:txXfrm>
        <a:off x="2086825" y="1785362"/>
        <a:ext cx="1395857" cy="745633"/>
      </dsp:txXfrm>
    </dsp:sp>
    <dsp:sp modelId="{9399AC2D-C982-45F3-B0A1-E4AB04D8D570}">
      <dsp:nvSpPr>
        <dsp:cNvPr id="0" name=""/>
        <dsp:cNvSpPr/>
      </dsp:nvSpPr>
      <dsp:spPr>
        <a:xfrm>
          <a:off x="3553113" y="1545683"/>
          <a:ext cx="1518175" cy="936107"/>
        </a:xfrm>
        <a:prstGeom prst="chevron">
          <a:avLst>
            <a:gd name="adj" fmla="val 40000"/>
          </a:avLst>
        </a:prstGeom>
        <a:solidFill>
          <a:schemeClr val="accent1">
            <a:hueOff val="0"/>
            <a:satOff val="0"/>
            <a:lumOff val="0"/>
            <a:alphaOff val="0"/>
          </a:schemeClr>
        </a:solidFill>
        <a:ln w="384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FE0C69-BF68-4564-BF01-ED7C0E0C9662}">
      <dsp:nvSpPr>
        <dsp:cNvPr id="0" name=""/>
        <dsp:cNvSpPr/>
      </dsp:nvSpPr>
      <dsp:spPr>
        <a:xfrm>
          <a:off x="3957959" y="1761709"/>
          <a:ext cx="1282014" cy="797063"/>
        </a:xfrm>
        <a:prstGeom prst="roundRect">
          <a:avLst>
            <a:gd name="adj" fmla="val 10000"/>
          </a:avLst>
        </a:prstGeom>
        <a:solidFill>
          <a:schemeClr val="lt1">
            <a:alpha val="90000"/>
            <a:hueOff val="0"/>
            <a:satOff val="0"/>
            <a:lumOff val="0"/>
            <a:alphaOff val="0"/>
          </a:schemeClr>
        </a:solidFill>
        <a:ln w="384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ctr" defTabSz="1066800" rtl="1">
            <a:lnSpc>
              <a:spcPct val="90000"/>
            </a:lnSpc>
            <a:spcBef>
              <a:spcPct val="0"/>
            </a:spcBef>
            <a:spcAft>
              <a:spcPct val="35000"/>
            </a:spcAft>
          </a:pPr>
          <a:r>
            <a:rPr lang="ar-SA" sz="2400" b="1" kern="1200" dirty="0" smtClean="0"/>
            <a:t>البدائل</a:t>
          </a:r>
          <a:endParaRPr lang="en-US" sz="2400" kern="1200" dirty="0"/>
        </a:p>
      </dsp:txBody>
      <dsp:txXfrm>
        <a:off x="3981304" y="1785054"/>
        <a:ext cx="1235324" cy="750373"/>
      </dsp:txXfrm>
    </dsp:sp>
    <dsp:sp modelId="{2ACF8A71-B50A-49A8-9DAF-B6A195043CC9}">
      <dsp:nvSpPr>
        <dsp:cNvPr id="0" name=""/>
        <dsp:cNvSpPr/>
      </dsp:nvSpPr>
      <dsp:spPr>
        <a:xfrm>
          <a:off x="5287206" y="1556551"/>
          <a:ext cx="1518175" cy="892636"/>
        </a:xfrm>
        <a:prstGeom prst="chevron">
          <a:avLst>
            <a:gd name="adj" fmla="val 40000"/>
          </a:avLst>
        </a:prstGeom>
        <a:solidFill>
          <a:schemeClr val="accent1">
            <a:hueOff val="0"/>
            <a:satOff val="0"/>
            <a:lumOff val="0"/>
            <a:alphaOff val="0"/>
          </a:schemeClr>
        </a:solidFill>
        <a:ln w="384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6C272B-5E07-43DA-B90A-428F309ADFFF}">
      <dsp:nvSpPr>
        <dsp:cNvPr id="0" name=""/>
        <dsp:cNvSpPr/>
      </dsp:nvSpPr>
      <dsp:spPr>
        <a:xfrm>
          <a:off x="5692053" y="1750841"/>
          <a:ext cx="1282014" cy="797063"/>
        </a:xfrm>
        <a:prstGeom prst="roundRect">
          <a:avLst>
            <a:gd name="adj" fmla="val 10000"/>
          </a:avLst>
        </a:prstGeom>
        <a:solidFill>
          <a:schemeClr val="lt1">
            <a:alpha val="90000"/>
            <a:hueOff val="0"/>
            <a:satOff val="0"/>
            <a:lumOff val="0"/>
            <a:alphaOff val="0"/>
          </a:schemeClr>
        </a:solidFill>
        <a:ln w="384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ctr" defTabSz="1066800" rtl="1">
            <a:lnSpc>
              <a:spcPct val="90000"/>
            </a:lnSpc>
            <a:spcBef>
              <a:spcPct val="0"/>
            </a:spcBef>
            <a:spcAft>
              <a:spcPct val="35000"/>
            </a:spcAft>
          </a:pPr>
          <a:r>
            <a:rPr lang="ar-SA" sz="2400" b="1" kern="1200" dirty="0" smtClean="0"/>
            <a:t>التنفيذ </a:t>
          </a:r>
          <a:endParaRPr lang="en-US" sz="2400" kern="1200" dirty="0"/>
        </a:p>
      </dsp:txBody>
      <dsp:txXfrm>
        <a:off x="5715398" y="1774186"/>
        <a:ext cx="1235324" cy="750373"/>
      </dsp:txXfrm>
    </dsp:sp>
    <dsp:sp modelId="{C39A9929-EA03-4B9D-8359-A543E57710F3}">
      <dsp:nvSpPr>
        <dsp:cNvPr id="0" name=""/>
        <dsp:cNvSpPr/>
      </dsp:nvSpPr>
      <dsp:spPr>
        <a:xfrm>
          <a:off x="7021299" y="1563696"/>
          <a:ext cx="1518175" cy="891388"/>
        </a:xfrm>
        <a:prstGeom prst="chevron">
          <a:avLst>
            <a:gd name="adj" fmla="val 40000"/>
          </a:avLst>
        </a:prstGeom>
        <a:solidFill>
          <a:schemeClr val="accent1">
            <a:hueOff val="0"/>
            <a:satOff val="0"/>
            <a:lumOff val="0"/>
            <a:alphaOff val="0"/>
          </a:schemeClr>
        </a:solidFill>
        <a:ln w="384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BD0BE9-878E-4CE2-949E-98761D2AE26E}">
      <dsp:nvSpPr>
        <dsp:cNvPr id="0" name=""/>
        <dsp:cNvSpPr/>
      </dsp:nvSpPr>
      <dsp:spPr>
        <a:xfrm>
          <a:off x="7426146" y="1771028"/>
          <a:ext cx="1282014" cy="769731"/>
        </a:xfrm>
        <a:prstGeom prst="roundRect">
          <a:avLst>
            <a:gd name="adj" fmla="val 10000"/>
          </a:avLst>
        </a:prstGeom>
        <a:solidFill>
          <a:schemeClr val="lt1">
            <a:alpha val="90000"/>
            <a:hueOff val="0"/>
            <a:satOff val="0"/>
            <a:lumOff val="0"/>
            <a:alphaOff val="0"/>
          </a:schemeClr>
        </a:solidFill>
        <a:ln w="384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ctr" defTabSz="1066800" rtl="1">
            <a:lnSpc>
              <a:spcPct val="90000"/>
            </a:lnSpc>
            <a:spcBef>
              <a:spcPct val="0"/>
            </a:spcBef>
            <a:spcAft>
              <a:spcPct val="35000"/>
            </a:spcAft>
          </a:pPr>
          <a:r>
            <a:rPr lang="ar-SA" sz="2400" b="1" kern="1200" dirty="0" smtClean="0"/>
            <a:t>متابعة التنفيذ </a:t>
          </a:r>
          <a:endParaRPr lang="ar-SA" sz="2400" kern="1200" dirty="0"/>
        </a:p>
      </dsp:txBody>
      <dsp:txXfrm>
        <a:off x="7448691" y="1793573"/>
        <a:ext cx="1236924" cy="7246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F80328-B370-4099-95F9-0633C7153D65}">
      <dsp:nvSpPr>
        <dsp:cNvPr id="0" name=""/>
        <dsp:cNvSpPr/>
      </dsp:nvSpPr>
      <dsp:spPr>
        <a:xfrm>
          <a:off x="1226748" y="390802"/>
          <a:ext cx="4191696" cy="1309905"/>
        </a:xfrm>
        <a:prstGeom prst="rect">
          <a:avLst/>
        </a:prstGeom>
        <a:solidFill>
          <a:schemeClr val="lt1">
            <a:alpha val="4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87242" tIns="144780" rIns="144780" bIns="144780" numCol="1" spcCol="1270" anchor="ctr" anchorCtr="0">
          <a:noAutofit/>
        </a:bodyPr>
        <a:lstStyle/>
        <a:p>
          <a:pPr lvl="0" algn="ctr" defTabSz="1689100" rtl="1">
            <a:lnSpc>
              <a:spcPct val="90000"/>
            </a:lnSpc>
            <a:spcBef>
              <a:spcPct val="0"/>
            </a:spcBef>
            <a:spcAft>
              <a:spcPct val="35000"/>
            </a:spcAft>
          </a:pPr>
          <a:r>
            <a:rPr lang="ar-SA" sz="3800" kern="1200" dirty="0" smtClean="0"/>
            <a:t>نظام مساندة القرار الجماعي</a:t>
          </a:r>
          <a:endParaRPr lang="ar-SA" sz="3800" kern="1200" dirty="0"/>
        </a:p>
      </dsp:txBody>
      <dsp:txXfrm>
        <a:off x="1226748" y="390802"/>
        <a:ext cx="4191696" cy="1309905"/>
      </dsp:txXfrm>
    </dsp:sp>
    <dsp:sp modelId="{C30C78D1-874A-4291-8171-BA39BF6C6F04}">
      <dsp:nvSpPr>
        <dsp:cNvPr id="0" name=""/>
        <dsp:cNvSpPr/>
      </dsp:nvSpPr>
      <dsp:spPr>
        <a:xfrm>
          <a:off x="1052094" y="201594"/>
          <a:ext cx="916933" cy="1375400"/>
        </a:xfrm>
        <a:prstGeom prst="rect">
          <a:avLst/>
        </a:prstGeom>
        <a:solidFill>
          <a:schemeClr val="accent1">
            <a:tint val="50000"/>
            <a:hueOff val="0"/>
            <a:satOff val="0"/>
            <a:lumOff val="0"/>
            <a:alphaOff val="0"/>
          </a:schemeClr>
        </a:solidFill>
        <a:ln w="384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2F40E4A-FF26-4E70-B7E8-9A43891DBC3B}">
      <dsp:nvSpPr>
        <dsp:cNvPr id="0" name=""/>
        <dsp:cNvSpPr/>
      </dsp:nvSpPr>
      <dsp:spPr>
        <a:xfrm>
          <a:off x="1226748" y="2039827"/>
          <a:ext cx="4191696" cy="1309905"/>
        </a:xfrm>
        <a:prstGeom prst="rect">
          <a:avLst/>
        </a:prstGeom>
        <a:solidFill>
          <a:schemeClr val="lt1">
            <a:alpha val="4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87242" tIns="144780" rIns="144780" bIns="144780" numCol="1" spcCol="1270" anchor="ctr" anchorCtr="0">
          <a:noAutofit/>
        </a:bodyPr>
        <a:lstStyle/>
        <a:p>
          <a:pPr lvl="0" algn="ctr" defTabSz="1689100" rtl="1">
            <a:lnSpc>
              <a:spcPct val="90000"/>
            </a:lnSpc>
            <a:spcBef>
              <a:spcPct val="0"/>
            </a:spcBef>
            <a:spcAft>
              <a:spcPct val="35000"/>
            </a:spcAft>
          </a:pPr>
          <a:r>
            <a:rPr lang="ar-SA" sz="3800" kern="1200" smtClean="0"/>
            <a:t>نظام الخبرة</a:t>
          </a:r>
          <a:endParaRPr lang="ar-SA" sz="3800" kern="1200"/>
        </a:p>
      </dsp:txBody>
      <dsp:txXfrm>
        <a:off x="1226748" y="2039827"/>
        <a:ext cx="4191696" cy="1309905"/>
      </dsp:txXfrm>
    </dsp:sp>
    <dsp:sp modelId="{83C2128D-EB11-40E9-9161-D572E2434FDD}">
      <dsp:nvSpPr>
        <dsp:cNvPr id="0" name=""/>
        <dsp:cNvSpPr/>
      </dsp:nvSpPr>
      <dsp:spPr>
        <a:xfrm>
          <a:off x="1052094" y="1850619"/>
          <a:ext cx="916933" cy="1375400"/>
        </a:xfrm>
        <a:prstGeom prst="rect">
          <a:avLst/>
        </a:prstGeom>
        <a:solidFill>
          <a:schemeClr val="accent1">
            <a:tint val="50000"/>
            <a:hueOff val="0"/>
            <a:satOff val="0"/>
            <a:lumOff val="0"/>
            <a:alphaOff val="0"/>
          </a:schemeClr>
        </a:solidFill>
        <a:ln w="384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6A60BEC-42D7-42B9-BFEF-D8FD2D3A4251}">
      <dsp:nvSpPr>
        <dsp:cNvPr id="0" name=""/>
        <dsp:cNvSpPr/>
      </dsp:nvSpPr>
      <dsp:spPr>
        <a:xfrm>
          <a:off x="1226748" y="3688852"/>
          <a:ext cx="4191696" cy="1309905"/>
        </a:xfrm>
        <a:prstGeom prst="rect">
          <a:avLst/>
        </a:prstGeom>
        <a:solidFill>
          <a:schemeClr val="lt1">
            <a:alpha val="4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87242" tIns="144780" rIns="144780" bIns="144780" numCol="1" spcCol="1270" anchor="ctr" anchorCtr="0">
          <a:noAutofit/>
        </a:bodyPr>
        <a:lstStyle/>
        <a:p>
          <a:pPr lvl="0" algn="ctr" defTabSz="1689100" rtl="1">
            <a:lnSpc>
              <a:spcPct val="90000"/>
            </a:lnSpc>
            <a:spcBef>
              <a:spcPct val="0"/>
            </a:spcBef>
            <a:spcAft>
              <a:spcPct val="35000"/>
            </a:spcAft>
          </a:pPr>
          <a:r>
            <a:rPr lang="ar-SA" sz="3800" kern="1200" dirty="0" smtClean="0"/>
            <a:t>نظام مساندة المدير</a:t>
          </a:r>
          <a:endParaRPr lang="ar-SA" sz="3800" kern="1200" dirty="0"/>
        </a:p>
      </dsp:txBody>
      <dsp:txXfrm>
        <a:off x="1226748" y="3688852"/>
        <a:ext cx="4191696" cy="1309905"/>
      </dsp:txXfrm>
    </dsp:sp>
    <dsp:sp modelId="{4EB7B120-7370-4041-94AF-018BAA4A38C2}">
      <dsp:nvSpPr>
        <dsp:cNvPr id="0" name=""/>
        <dsp:cNvSpPr/>
      </dsp:nvSpPr>
      <dsp:spPr>
        <a:xfrm>
          <a:off x="1052094" y="3499644"/>
          <a:ext cx="916933" cy="1375400"/>
        </a:xfrm>
        <a:prstGeom prst="rect">
          <a:avLst/>
        </a:prstGeom>
        <a:solidFill>
          <a:schemeClr val="accent1">
            <a:tint val="50000"/>
            <a:hueOff val="0"/>
            <a:satOff val="0"/>
            <a:lumOff val="0"/>
            <a:alphaOff val="0"/>
          </a:schemeClr>
        </a:solidFill>
        <a:ln w="384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Accent+Icon#1">
  <dgm:title val="معالجة مميزة بشكل رتبة عسكرية"/>
  <dgm:desc val="تُستخدم لإظهار خطوات متسلسلة في مهمة أو عملية أو سير عمل أو لتأكيد حركة أو اتجاه ما. وهي مثالية عند العمل على حد أدنى من نص المستوى 1 أو 2."/>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43D3BC-6D2C-416F-AF72-1EC6F78B9A2E}" type="datetimeFigureOut">
              <a:rPr lang="en-US" smtClean="0"/>
              <a:t>11/3/2016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FF1FA8-E034-4FE9-848E-9AFB7293285D}" type="slidenum">
              <a:rPr lang="en-US" smtClean="0"/>
              <a:t>‹#›</a:t>
            </a:fld>
            <a:endParaRPr lang="en-US"/>
          </a:p>
        </p:txBody>
      </p:sp>
    </p:spTree>
    <p:extLst>
      <p:ext uri="{BB962C8B-B14F-4D97-AF65-F5344CB8AC3E}">
        <p14:creationId xmlns:p14="http://schemas.microsoft.com/office/powerpoint/2010/main" val="1905229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FF1FA8-E034-4FE9-848E-9AFB7293285D}" type="slidenum">
              <a:rPr lang="en-US" smtClean="0"/>
              <a:t>22</a:t>
            </a:fld>
            <a:endParaRPr lang="en-US"/>
          </a:p>
        </p:txBody>
      </p:sp>
    </p:spTree>
    <p:extLst>
      <p:ext uri="{BB962C8B-B14F-4D97-AF65-F5344CB8AC3E}">
        <p14:creationId xmlns:p14="http://schemas.microsoft.com/office/powerpoint/2010/main" val="1633185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856184" y="1406020"/>
            <a:ext cx="6172199" cy="2251579"/>
          </a:xfrm>
        </p:spPr>
        <p:txBody>
          <a:bodyPr lIns="0" rIns="0" anchor="t">
            <a:noAutofit/>
          </a:bodyPr>
          <a:lstStyle>
            <a:lvl1pPr>
              <a:defRPr sz="6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856184" y="3905864"/>
            <a:ext cx="6172200" cy="1123336"/>
          </a:xfrm>
        </p:spPr>
        <p:txBody>
          <a:bodyPr>
            <a:normAutofit/>
          </a:bodyPr>
          <a:lstStyle>
            <a:lvl1pPr marL="0" indent="0" algn="r">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7" name="Date Placeholder 6"/>
          <p:cNvSpPr>
            <a:spLocks noGrp="1"/>
          </p:cNvSpPr>
          <p:nvPr>
            <p:ph type="dt" sz="half" idx="10"/>
          </p:nvPr>
        </p:nvSpPr>
        <p:spPr/>
        <p:txBody>
          <a:bodyPr/>
          <a:lstStyle/>
          <a:p>
            <a:fld id="{D424B1D6-14E7-4C16-8BC6-2806D5CE88C9}" type="datetimeFigureOut">
              <a:rPr lang="ar-SA" smtClean="0"/>
              <a:t>03/02/1438</a:t>
            </a:fld>
            <a:endParaRPr lang="ar-SA"/>
          </a:p>
        </p:txBody>
      </p:sp>
      <p:sp>
        <p:nvSpPr>
          <p:cNvPr id="8" name="Slide Number Placeholder 7"/>
          <p:cNvSpPr>
            <a:spLocks noGrp="1"/>
          </p:cNvSpPr>
          <p:nvPr>
            <p:ph type="sldNum" sz="quarter" idx="11"/>
          </p:nvPr>
        </p:nvSpPr>
        <p:spPr/>
        <p:txBody>
          <a:bodyPr/>
          <a:lstStyle/>
          <a:p>
            <a:fld id="{5F89DADB-ABD6-47D6-A269-34437552B02B}" type="slidenum">
              <a:rPr lang="ar-SA" smtClean="0"/>
              <a:t>‹#›</a:t>
            </a:fld>
            <a:endParaRPr lang="ar-SA"/>
          </a:p>
        </p:txBody>
      </p:sp>
      <p:sp>
        <p:nvSpPr>
          <p:cNvPr id="9" name="Footer Placeholder 8"/>
          <p:cNvSpPr>
            <a:spLocks noGrp="1"/>
          </p:cNvSpPr>
          <p:nvPr>
            <p:ph type="ftr" sz="quarter" idx="12"/>
          </p:nvPr>
        </p:nvSpPr>
        <p:spPr/>
        <p:txBody>
          <a:bodyPr/>
          <a:lstStyle/>
          <a:p>
            <a:endParaRPr lang="ar-SA"/>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rot="10800000">
            <a:off x="1331640" y="1554480"/>
            <a:ext cx="4222308" cy="3886202"/>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D424B1D6-14E7-4C16-8BC6-2806D5CE88C9}" type="datetimeFigureOut">
              <a:rPr lang="ar-SA" smtClean="0"/>
              <a:t>03/02/1438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F89DADB-ABD6-47D6-A269-34437552B02B}"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rot="10800000">
            <a:off x="5868145" y="1554480"/>
            <a:ext cx="2075688" cy="38862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rot="10800000">
            <a:off x="1331641" y="1554480"/>
            <a:ext cx="4224528" cy="3886200"/>
          </a:xfrm>
        </p:spPr>
        <p:txBody>
          <a:bodyPr vert="eaVert"/>
          <a:lstStyle>
            <a:lvl1pPr algn="r" rtl="1">
              <a:defRPr/>
            </a:lvl1pPr>
            <a:lvl2pPr algn="r" rtl="1">
              <a:defRPr/>
            </a:lvl2pPr>
            <a:lvl3pPr algn="r" rtl="1">
              <a:defRPr/>
            </a:lvl3pPr>
            <a:lvl4pPr algn="r" rtl="1">
              <a:defRPr/>
            </a:lvl4pPr>
            <a:lvl5pPr algn="r" rtl="1">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424B1D6-14E7-4C16-8BC6-2806D5CE88C9}" type="datetimeFigureOut">
              <a:rPr lang="ar-SA" smtClean="0"/>
              <a:t>03/02/1438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F89DADB-ABD6-47D6-A269-34437552B02B}"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1355584" y="1545336"/>
            <a:ext cx="4224528" cy="3886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9" name="Date Placeholder 8"/>
          <p:cNvSpPr>
            <a:spLocks noGrp="1"/>
          </p:cNvSpPr>
          <p:nvPr>
            <p:ph type="dt" sz="half" idx="14"/>
          </p:nvPr>
        </p:nvSpPr>
        <p:spPr/>
        <p:txBody>
          <a:bodyPr/>
          <a:lstStyle/>
          <a:p>
            <a:fld id="{D424B1D6-14E7-4C16-8BC6-2806D5CE88C9}" type="datetimeFigureOut">
              <a:rPr lang="ar-SA" smtClean="0"/>
              <a:t>03/02/1438</a:t>
            </a:fld>
            <a:endParaRPr lang="ar-SA"/>
          </a:p>
        </p:txBody>
      </p:sp>
      <p:sp>
        <p:nvSpPr>
          <p:cNvPr id="10" name="Slide Number Placeholder 9"/>
          <p:cNvSpPr>
            <a:spLocks noGrp="1"/>
          </p:cNvSpPr>
          <p:nvPr>
            <p:ph type="sldNum" sz="quarter" idx="15"/>
          </p:nvPr>
        </p:nvSpPr>
        <p:spPr/>
        <p:txBody>
          <a:bodyPr/>
          <a:lstStyle/>
          <a:p>
            <a:fld id="{5F89DADB-ABD6-47D6-A269-34437552B02B}" type="slidenum">
              <a:rPr lang="ar-SA" smtClean="0"/>
              <a:t>‹#›</a:t>
            </a:fld>
            <a:endParaRPr lang="ar-SA"/>
          </a:p>
        </p:txBody>
      </p:sp>
      <p:sp>
        <p:nvSpPr>
          <p:cNvPr id="11" name="Footer Placeholder 10"/>
          <p:cNvSpPr>
            <a:spLocks noGrp="1"/>
          </p:cNvSpPr>
          <p:nvPr>
            <p:ph type="ftr" sz="quarter" idx="16"/>
          </p:nvPr>
        </p:nvSpPr>
        <p:spPr/>
        <p:txBody>
          <a:bodyPr/>
          <a:lstStyle/>
          <a:p>
            <a:endParaRPr lang="ar-SA"/>
          </a:p>
        </p:txBody>
      </p:sp>
      <p:sp>
        <p:nvSpPr>
          <p:cNvPr id="12" name="Title 11"/>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856184" y="1472184"/>
            <a:ext cx="6172200" cy="2130552"/>
          </a:xfrm>
        </p:spPr>
        <p:txBody>
          <a:bodyPr anchor="t">
            <a:noAutofit/>
          </a:bodyPr>
          <a:lstStyle>
            <a:lvl1pPr algn="r">
              <a:defRPr sz="4800" b="1"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856184" y="3886200"/>
            <a:ext cx="6172200" cy="914400"/>
          </a:xfrm>
        </p:spPr>
        <p:txBody>
          <a:bodyPr anchor="t">
            <a:normAutofit/>
          </a:bodyPr>
          <a:lstStyle>
            <a:lvl1pPr marL="0" indent="0">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D424B1D6-14E7-4C16-8BC6-2806D5CE88C9}" type="datetimeFigureOut">
              <a:rPr lang="ar-SA" smtClean="0"/>
              <a:t>03/02/1438</a:t>
            </a:fld>
            <a:endParaRPr lang="ar-SA"/>
          </a:p>
        </p:txBody>
      </p:sp>
      <p:sp>
        <p:nvSpPr>
          <p:cNvPr id="8" name="Slide Number Placeholder 7"/>
          <p:cNvSpPr>
            <a:spLocks noGrp="1"/>
          </p:cNvSpPr>
          <p:nvPr>
            <p:ph type="sldNum" sz="quarter" idx="11"/>
          </p:nvPr>
        </p:nvSpPr>
        <p:spPr/>
        <p:txBody>
          <a:bodyPr/>
          <a:lstStyle/>
          <a:p>
            <a:fld id="{5F89DADB-ABD6-47D6-A269-34437552B02B}" type="slidenum">
              <a:rPr lang="ar-SA" smtClean="0"/>
              <a:t>‹#›</a:t>
            </a:fld>
            <a:endParaRPr lang="ar-SA"/>
          </a:p>
        </p:txBody>
      </p:sp>
      <p:sp>
        <p:nvSpPr>
          <p:cNvPr id="9" name="Footer Placeholder 8"/>
          <p:cNvSpPr>
            <a:spLocks noGrp="1"/>
          </p:cNvSpPr>
          <p:nvPr>
            <p:ph type="ftr" sz="quarter" idx="12"/>
          </p:nvPr>
        </p:nvSpPr>
        <p:spPr/>
        <p:txBody>
          <a:bodyPr/>
          <a:lstStyle/>
          <a:p>
            <a:endParaRPr lang="ar-S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860032" y="609600"/>
            <a:ext cx="3616325" cy="1066800"/>
          </a:xfrm>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4857254" y="1915859"/>
            <a:ext cx="3646966" cy="2881426"/>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867010" y="1915881"/>
            <a:ext cx="3639311" cy="2881398"/>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9" name="Date Placeholder 8"/>
          <p:cNvSpPr>
            <a:spLocks noGrp="1"/>
          </p:cNvSpPr>
          <p:nvPr>
            <p:ph type="dt" sz="half" idx="10"/>
          </p:nvPr>
        </p:nvSpPr>
        <p:spPr/>
        <p:txBody>
          <a:bodyPr/>
          <a:lstStyle/>
          <a:p>
            <a:fld id="{D424B1D6-14E7-4C16-8BC6-2806D5CE88C9}" type="datetimeFigureOut">
              <a:rPr lang="ar-SA" smtClean="0"/>
              <a:t>03/02/1438</a:t>
            </a:fld>
            <a:endParaRPr lang="ar-SA"/>
          </a:p>
        </p:txBody>
      </p:sp>
      <p:sp>
        <p:nvSpPr>
          <p:cNvPr id="10" name="Slide Number Placeholder 9"/>
          <p:cNvSpPr>
            <a:spLocks noGrp="1"/>
          </p:cNvSpPr>
          <p:nvPr>
            <p:ph type="sldNum" sz="quarter" idx="11"/>
          </p:nvPr>
        </p:nvSpPr>
        <p:spPr/>
        <p:txBody>
          <a:bodyPr/>
          <a:lstStyle/>
          <a:p>
            <a:fld id="{5F89DADB-ABD6-47D6-A269-34437552B02B}" type="slidenum">
              <a:rPr lang="ar-SA" smtClean="0"/>
              <a:t>‹#›</a:t>
            </a:fld>
            <a:endParaRPr lang="ar-SA"/>
          </a:p>
        </p:txBody>
      </p:sp>
      <p:sp>
        <p:nvSpPr>
          <p:cNvPr id="11" name="Footer Placeholder 10"/>
          <p:cNvSpPr>
            <a:spLocks noGrp="1"/>
          </p:cNvSpPr>
          <p:nvPr>
            <p:ph type="ftr" sz="quarter" idx="12"/>
          </p:nvPr>
        </p:nvSpPr>
        <p:spPr>
          <a:xfrm>
            <a:off x="3430088" y="6356350"/>
            <a:ext cx="5102352" cy="365125"/>
          </a:xfrm>
        </p:spPr>
        <p:txBody>
          <a:bodyPr/>
          <a:lstStyle/>
          <a:p>
            <a:endParaRPr lang="ar-SA"/>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860032" y="609600"/>
            <a:ext cx="3615734" cy="1066799"/>
          </a:xfrm>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840007" y="1916113"/>
            <a:ext cx="3638550"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840006" y="2860676"/>
            <a:ext cx="3638550" cy="2882899"/>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860032" y="1916113"/>
            <a:ext cx="3660775"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860032" y="2860676"/>
            <a:ext cx="3651250" cy="2882900"/>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0" name="Date Placeholder 9"/>
          <p:cNvSpPr>
            <a:spLocks noGrp="1"/>
          </p:cNvSpPr>
          <p:nvPr>
            <p:ph type="dt" sz="half" idx="10"/>
          </p:nvPr>
        </p:nvSpPr>
        <p:spPr/>
        <p:txBody>
          <a:bodyPr/>
          <a:lstStyle/>
          <a:p>
            <a:fld id="{D424B1D6-14E7-4C16-8BC6-2806D5CE88C9}" type="datetimeFigureOut">
              <a:rPr lang="ar-SA" smtClean="0"/>
              <a:t>03/02/1438</a:t>
            </a:fld>
            <a:endParaRPr lang="ar-SA"/>
          </a:p>
        </p:txBody>
      </p:sp>
      <p:sp>
        <p:nvSpPr>
          <p:cNvPr id="11" name="Slide Number Placeholder 10"/>
          <p:cNvSpPr>
            <a:spLocks noGrp="1"/>
          </p:cNvSpPr>
          <p:nvPr>
            <p:ph type="sldNum" sz="quarter" idx="11"/>
          </p:nvPr>
        </p:nvSpPr>
        <p:spPr/>
        <p:txBody>
          <a:bodyPr/>
          <a:lstStyle/>
          <a:p>
            <a:fld id="{5F89DADB-ABD6-47D6-A269-34437552B02B}" type="slidenum">
              <a:rPr lang="ar-SA" smtClean="0"/>
              <a:t>‹#›</a:t>
            </a:fld>
            <a:endParaRPr lang="ar-SA"/>
          </a:p>
        </p:txBody>
      </p:sp>
      <p:sp>
        <p:nvSpPr>
          <p:cNvPr id="12" name="Footer Placeholder 11"/>
          <p:cNvSpPr>
            <a:spLocks noGrp="1"/>
          </p:cNvSpPr>
          <p:nvPr>
            <p:ph type="ftr" sz="quarter" idx="12"/>
          </p:nvPr>
        </p:nvSpPr>
        <p:spPr>
          <a:xfrm>
            <a:off x="3430088" y="6356350"/>
            <a:ext cx="5102352" cy="365125"/>
          </a:xfrm>
        </p:spPr>
        <p:txBody>
          <a:bodyPr/>
          <a:lstStyle/>
          <a:p>
            <a:endParaRPr lang="ar-SA"/>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179512" y="1551543"/>
            <a:ext cx="1828800" cy="365125"/>
          </a:xfrm>
        </p:spPr>
        <p:txBody>
          <a:bodyPr/>
          <a:lstStyle/>
          <a:p>
            <a:fld id="{D424B1D6-14E7-4C16-8BC6-2806D5CE88C9}" type="datetimeFigureOut">
              <a:rPr lang="ar-SA" smtClean="0"/>
              <a:t>03/02/1438</a:t>
            </a:fld>
            <a:endParaRPr lang="ar-SA"/>
          </a:p>
        </p:txBody>
      </p:sp>
      <p:sp>
        <p:nvSpPr>
          <p:cNvPr id="5" name="Title 4"/>
          <p:cNvSpPr>
            <a:spLocks noGrp="1"/>
          </p:cNvSpPr>
          <p:nvPr>
            <p:ph type="title"/>
          </p:nvPr>
        </p:nvSpPr>
        <p:spPr/>
        <p:txBody>
          <a:bodyPr/>
          <a:lstStyle/>
          <a:p>
            <a:r>
              <a:rPr lang="ar-SA" smtClean="0"/>
              <a:t>انقر لتحرير نمط العنوان الرئيسي</a:t>
            </a:r>
            <a:endParaRPr lang="en-US" dirty="0"/>
          </a:p>
        </p:txBody>
      </p:sp>
      <p:sp>
        <p:nvSpPr>
          <p:cNvPr id="4" name="Slide Number Placeholder 3"/>
          <p:cNvSpPr>
            <a:spLocks noGrp="1"/>
          </p:cNvSpPr>
          <p:nvPr>
            <p:ph type="sldNum" sz="quarter" idx="11"/>
          </p:nvPr>
        </p:nvSpPr>
        <p:spPr/>
        <p:txBody>
          <a:bodyPr/>
          <a:lstStyle/>
          <a:p>
            <a:fld id="{5F89DADB-ABD6-47D6-A269-34437552B02B}" type="slidenum">
              <a:rPr lang="ar-SA" smtClean="0"/>
              <a:t>‹#›</a:t>
            </a:fld>
            <a:endParaRPr lang="ar-SA"/>
          </a:p>
        </p:txBody>
      </p:sp>
      <p:sp>
        <p:nvSpPr>
          <p:cNvPr id="6" name="Footer Placeholder 5"/>
          <p:cNvSpPr>
            <a:spLocks noGrp="1"/>
          </p:cNvSpPr>
          <p:nvPr>
            <p:ph type="ftr" sz="quarter" idx="12"/>
          </p:nvPr>
        </p:nvSpPr>
        <p:spPr/>
        <p:txBody>
          <a:bodyPr/>
          <a:lstStyle/>
          <a:p>
            <a:endParaRPr lang="ar-S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24B1D6-14E7-4C16-8BC6-2806D5CE88C9}" type="datetimeFigureOut">
              <a:rPr lang="ar-SA" smtClean="0"/>
              <a:t>03/02/1438</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5F89DADB-ABD6-47D6-A269-34437552B02B}"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1920876"/>
            <a:ext cx="3654425" cy="2889249"/>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 name="Title 1"/>
          <p:cNvSpPr>
            <a:spLocks noGrp="1"/>
          </p:cNvSpPr>
          <p:nvPr>
            <p:ph type="title"/>
          </p:nvPr>
        </p:nvSpPr>
        <p:spPr>
          <a:xfrm>
            <a:off x="5076056" y="606425"/>
            <a:ext cx="3629025" cy="1041400"/>
          </a:xfrm>
        </p:spPr>
        <p:txBody>
          <a:bodyPr anchor="t">
            <a:normAutofit/>
          </a:bodyPr>
          <a:lstStyle>
            <a:lvl1pPr algn="l">
              <a:defRPr sz="18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5077580" y="1920875"/>
            <a:ext cx="3629025" cy="1812925"/>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D424B1D6-14E7-4C16-8BC6-2806D5CE88C9}" type="datetimeFigureOut">
              <a:rPr lang="ar-SA" smtClean="0"/>
              <a:t>03/02/1438</a:t>
            </a:fld>
            <a:endParaRPr lang="ar-SA"/>
          </a:p>
        </p:txBody>
      </p:sp>
      <p:sp>
        <p:nvSpPr>
          <p:cNvPr id="9" name="Slide Number Placeholder 8"/>
          <p:cNvSpPr>
            <a:spLocks noGrp="1"/>
          </p:cNvSpPr>
          <p:nvPr>
            <p:ph type="sldNum" sz="quarter" idx="11"/>
          </p:nvPr>
        </p:nvSpPr>
        <p:spPr/>
        <p:txBody>
          <a:bodyPr/>
          <a:lstStyle/>
          <a:p>
            <a:fld id="{5F89DADB-ABD6-47D6-A269-34437552B02B}" type="slidenum">
              <a:rPr lang="ar-SA" smtClean="0"/>
              <a:t>‹#›</a:t>
            </a:fld>
            <a:endParaRPr lang="ar-SA"/>
          </a:p>
        </p:txBody>
      </p:sp>
      <p:sp>
        <p:nvSpPr>
          <p:cNvPr id="10" name="Footer Placeholder 9"/>
          <p:cNvSpPr>
            <a:spLocks noGrp="1"/>
          </p:cNvSpPr>
          <p:nvPr>
            <p:ph type="ftr" sz="quarter" idx="12"/>
          </p:nvPr>
        </p:nvSpPr>
        <p:spPr>
          <a:xfrm>
            <a:off x="3563888" y="6356350"/>
            <a:ext cx="5102352" cy="365125"/>
          </a:xfrm>
        </p:spPr>
        <p:txBody>
          <a:bodyPr/>
          <a:lstStyle/>
          <a:p>
            <a:endParaRPr lang="ar-S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588224" y="600074"/>
            <a:ext cx="2074862" cy="1981201"/>
          </a:xfrm>
          <a:ln>
            <a:noFill/>
          </a:ln>
        </p:spPr>
        <p:txBody>
          <a:bodyPr anchor="t">
            <a:normAutofit/>
          </a:bodyPr>
          <a:lstStyle>
            <a:lvl1pPr algn="r">
              <a:defRPr sz="18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467544" y="1650999"/>
            <a:ext cx="5627687" cy="4220765"/>
          </a:xfrm>
        </p:spPr>
        <p:txBody>
          <a:bodyPr/>
          <a:lstStyle>
            <a:lvl1pPr marL="0" indent="0" algn="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339752" y="614363"/>
            <a:ext cx="3741738" cy="909637"/>
          </a:xfrm>
        </p:spPr>
        <p:txBody>
          <a:bodyPr>
            <a:normAutofit/>
          </a:bodyPr>
          <a:lstStyle>
            <a:lvl1pPr marL="0" indent="0" algn="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lvl1pPr algn="r">
              <a:defRPr/>
            </a:lvl1pPr>
          </a:lstStyle>
          <a:p>
            <a:fld id="{D424B1D6-14E7-4C16-8BC6-2806D5CE88C9}" type="datetimeFigureOut">
              <a:rPr lang="ar-SA" smtClean="0"/>
              <a:t>03/02/1438</a:t>
            </a:fld>
            <a:endParaRPr lang="ar-SA"/>
          </a:p>
        </p:txBody>
      </p:sp>
      <p:sp>
        <p:nvSpPr>
          <p:cNvPr id="9" name="Slide Number Placeholder 8"/>
          <p:cNvSpPr>
            <a:spLocks noGrp="1"/>
          </p:cNvSpPr>
          <p:nvPr>
            <p:ph type="sldNum" sz="quarter" idx="11"/>
          </p:nvPr>
        </p:nvSpPr>
        <p:spPr/>
        <p:txBody>
          <a:bodyPr/>
          <a:lstStyle>
            <a:lvl1pPr algn="r">
              <a:defRPr/>
            </a:lvl1pPr>
          </a:lstStyle>
          <a:p>
            <a:fld id="{5F89DADB-ABD6-47D6-A269-34437552B02B}" type="slidenum">
              <a:rPr lang="ar-SA" smtClean="0"/>
              <a:t>‹#›</a:t>
            </a:fld>
            <a:endParaRPr lang="ar-SA"/>
          </a:p>
        </p:txBody>
      </p:sp>
      <p:sp>
        <p:nvSpPr>
          <p:cNvPr id="10" name="Footer Placeholder 9"/>
          <p:cNvSpPr>
            <a:spLocks noGrp="1"/>
          </p:cNvSpPr>
          <p:nvPr>
            <p:ph type="ftr" sz="quarter" idx="12"/>
          </p:nvPr>
        </p:nvSpPr>
        <p:spPr>
          <a:xfrm>
            <a:off x="3563888" y="6356350"/>
            <a:ext cx="5102352" cy="365125"/>
          </a:xfrm>
        </p:spPr>
        <p:txBody>
          <a:bodyPr/>
          <a:lstStyle>
            <a:lvl1pPr algn="r">
              <a:defRPr/>
            </a:lvl1pPr>
          </a:lstStyle>
          <a:p>
            <a:endParaRPr lang="ar-SA"/>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68144" y="1554480"/>
            <a:ext cx="2073348" cy="1979466"/>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9632" y="1547036"/>
            <a:ext cx="4222308" cy="3886202"/>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2"/>
          </p:nvPr>
        </p:nvSpPr>
        <p:spPr>
          <a:xfrm>
            <a:off x="107504" y="189468"/>
            <a:ext cx="1828800" cy="365125"/>
          </a:xfrm>
          <a:prstGeom prst="rect">
            <a:avLst/>
          </a:prstGeom>
        </p:spPr>
        <p:txBody>
          <a:bodyPr vert="horz" lIns="91440" tIns="45720" rIns="91440" bIns="45720" rtlCol="0" anchor="t"/>
          <a:lstStyle>
            <a:lvl1pPr algn="r" rtl="1">
              <a:defRPr sz="1200">
                <a:solidFill>
                  <a:schemeClr val="tx1">
                    <a:tint val="75000"/>
                  </a:schemeClr>
                </a:solidFill>
              </a:defRPr>
            </a:lvl1pPr>
          </a:lstStyle>
          <a:p>
            <a:fld id="{D424B1D6-14E7-4C16-8BC6-2806D5CE88C9}" type="datetimeFigureOut">
              <a:rPr lang="ar-SA" smtClean="0"/>
              <a:t>03/02/1438</a:t>
            </a:fld>
            <a:endParaRPr lang="ar-SA"/>
          </a:p>
        </p:txBody>
      </p:sp>
      <p:sp>
        <p:nvSpPr>
          <p:cNvPr id="5" name="Footer Placeholder 4"/>
          <p:cNvSpPr>
            <a:spLocks noGrp="1"/>
          </p:cNvSpPr>
          <p:nvPr>
            <p:ph type="ftr" sz="quarter" idx="3"/>
          </p:nvPr>
        </p:nvSpPr>
        <p:spPr>
          <a:xfrm>
            <a:off x="3055164" y="6356350"/>
            <a:ext cx="5102352" cy="365125"/>
          </a:xfrm>
          <a:prstGeom prst="rect">
            <a:avLst/>
          </a:prstGeom>
        </p:spPr>
        <p:txBody>
          <a:bodyPr vert="horz" lIns="91440" tIns="45720" rIns="91440" bIns="45720" rtlCol="0" anchor="t"/>
          <a:lstStyle>
            <a:lvl1pPr algn="r" rtl="1">
              <a:defRPr sz="1200">
                <a:solidFill>
                  <a:schemeClr val="tx1"/>
                </a:solidFill>
              </a:defRPr>
            </a:lvl1pPr>
          </a:lstStyle>
          <a:p>
            <a:endParaRPr lang="ar-SA"/>
          </a:p>
        </p:txBody>
      </p:sp>
      <p:sp>
        <p:nvSpPr>
          <p:cNvPr id="6" name="Slide Number Placeholder 5"/>
          <p:cNvSpPr>
            <a:spLocks noGrp="1"/>
          </p:cNvSpPr>
          <p:nvPr>
            <p:ph type="sldNum" sz="quarter" idx="4"/>
          </p:nvPr>
        </p:nvSpPr>
        <p:spPr>
          <a:xfrm>
            <a:off x="1043608" y="6356350"/>
            <a:ext cx="1137684" cy="365125"/>
          </a:xfrm>
          <a:prstGeom prst="rect">
            <a:avLst/>
          </a:prstGeom>
        </p:spPr>
        <p:txBody>
          <a:bodyPr vert="horz" lIns="91440" tIns="45720" rIns="91440" bIns="45720" rtlCol="0" anchor="t"/>
          <a:lstStyle>
            <a:lvl1pPr algn="r" rtl="1">
              <a:defRPr sz="1200">
                <a:solidFill>
                  <a:schemeClr val="tx1">
                    <a:tint val="75000"/>
                  </a:schemeClr>
                </a:solidFill>
              </a:defRPr>
            </a:lvl1pPr>
          </a:lstStyle>
          <a:p>
            <a:fld id="{5F89DADB-ABD6-47D6-A269-34437552B02B}"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algn="r" defTabSz="914400" rtl="1" eaLnBrk="1" latinLnBrk="0" hangingPunct="1">
        <a:spcBef>
          <a:spcPct val="0"/>
        </a:spcBef>
        <a:buNone/>
        <a:defRPr sz="1800" kern="1200" cap="all"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Font typeface="Arial" pitchFamily="34" charset="0"/>
        <a:buChar char="•"/>
        <a:defRPr sz="1800" i="1"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1800" i="1"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1800" i="1"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1800" i="1"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1800" i="1"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1800" i="1"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1800" i="1"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1800" i="1"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wmf"/><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Layout" Target="../diagrams/layout3.xml"/><Relationship Id="rId7" Type="http://schemas.openxmlformats.org/officeDocument/2006/relationships/image" Target="../media/image2.wmf"/><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10" Type="http://schemas.openxmlformats.org/officeDocument/2006/relationships/image" Target="../media/image5.wmf"/><Relationship Id="rId4" Type="http://schemas.openxmlformats.org/officeDocument/2006/relationships/diagramQuickStyle" Target="../diagrams/quickStyle3.xml"/><Relationship Id="rId9" Type="http://schemas.openxmlformats.org/officeDocument/2006/relationships/image" Target="../media/image4.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شكل بيضاوي 4"/>
          <p:cNvSpPr/>
          <p:nvPr/>
        </p:nvSpPr>
        <p:spPr>
          <a:xfrm>
            <a:off x="2051720" y="1628800"/>
            <a:ext cx="5184576" cy="23762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b="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 name="عنوان 3"/>
          <p:cNvSpPr>
            <a:spLocks noGrp="1"/>
          </p:cNvSpPr>
          <p:nvPr>
            <p:ph type="title"/>
          </p:nvPr>
        </p:nvSpPr>
        <p:spPr>
          <a:xfrm>
            <a:off x="1259632" y="1988840"/>
            <a:ext cx="6912768" cy="1979466"/>
          </a:xfrm>
        </p:spPr>
        <p:txBody>
          <a:bodyPr>
            <a:normAutofit/>
          </a:bodyPr>
          <a:lstStyle/>
          <a:p>
            <a:pPr algn="ctr"/>
            <a:r>
              <a:rPr lang="ar-SA" sz="3200" b="1" dirty="0" smtClean="0">
                <a:solidFill>
                  <a:schemeClr val="accent2">
                    <a:lumMod val="75000"/>
                  </a:schemeClr>
                </a:solidFill>
                <a:cs typeface="+mn-cs"/>
              </a:rPr>
              <a:t>الفصل الرابع:</a:t>
            </a:r>
            <a:br>
              <a:rPr lang="ar-SA" sz="3200" b="1" dirty="0" smtClean="0">
                <a:solidFill>
                  <a:schemeClr val="accent2">
                    <a:lumMod val="75000"/>
                  </a:schemeClr>
                </a:solidFill>
                <a:cs typeface="+mn-cs"/>
              </a:rPr>
            </a:br>
            <a:r>
              <a:rPr lang="ar-SA" sz="3200" b="1" dirty="0" smtClean="0">
                <a:solidFill>
                  <a:schemeClr val="accent2">
                    <a:lumMod val="75000"/>
                  </a:schemeClr>
                </a:solidFill>
                <a:cs typeface="+mn-cs"/>
              </a:rPr>
              <a:t/>
            </a:r>
            <a:br>
              <a:rPr lang="ar-SA" sz="3200" b="1" dirty="0" smtClean="0">
                <a:solidFill>
                  <a:schemeClr val="accent2">
                    <a:lumMod val="75000"/>
                  </a:schemeClr>
                </a:solidFill>
                <a:cs typeface="+mn-cs"/>
              </a:rPr>
            </a:br>
            <a:r>
              <a:rPr lang="ar-SA" sz="3200" b="1" dirty="0" smtClean="0">
                <a:solidFill>
                  <a:schemeClr val="accent2">
                    <a:lumMod val="75000"/>
                  </a:schemeClr>
                </a:solidFill>
                <a:cs typeface="+mn-cs"/>
              </a:rPr>
              <a:t>اتخاذ القرارات</a:t>
            </a:r>
            <a:endParaRPr lang="ar-SA" sz="3200" b="1" dirty="0">
              <a:solidFill>
                <a:schemeClr val="accent2">
                  <a:lumMod val="75000"/>
                </a:schemeClr>
              </a:solidFill>
              <a:cs typeface="+mn-cs"/>
            </a:endParaRPr>
          </a:p>
        </p:txBody>
      </p:sp>
    </p:spTree>
    <p:extLst>
      <p:ext uri="{BB962C8B-B14F-4D97-AF65-F5344CB8AC3E}">
        <p14:creationId xmlns:p14="http://schemas.microsoft.com/office/powerpoint/2010/main" val="1913280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3439" y="332656"/>
            <a:ext cx="7720781" cy="1066800"/>
          </a:xfrm>
          <a:prstGeom prst="ellipse">
            <a:avLst/>
          </a:prstGeo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ar-SA" sz="4400" dirty="0" smtClean="0"/>
              <a:t>أنواع القرارات </a:t>
            </a:r>
            <a:endParaRPr lang="en-US" sz="4400" dirty="0"/>
          </a:p>
        </p:txBody>
      </p:sp>
      <p:sp>
        <p:nvSpPr>
          <p:cNvPr id="3" name="Content Placeholder 2"/>
          <p:cNvSpPr>
            <a:spLocks noGrp="1"/>
          </p:cNvSpPr>
          <p:nvPr>
            <p:ph sz="half" idx="1"/>
          </p:nvPr>
        </p:nvSpPr>
        <p:spPr>
          <a:xfrm>
            <a:off x="1043608" y="1915858"/>
            <a:ext cx="7460612" cy="4321454"/>
          </a:xfrm>
        </p:spPr>
        <p:style>
          <a:lnRef idx="1">
            <a:schemeClr val="dk1"/>
          </a:lnRef>
          <a:fillRef idx="2">
            <a:schemeClr val="dk1"/>
          </a:fillRef>
          <a:effectRef idx="1">
            <a:schemeClr val="dk1"/>
          </a:effectRef>
          <a:fontRef idx="minor">
            <a:schemeClr val="dk1"/>
          </a:fontRef>
        </p:style>
        <p:txBody>
          <a:bodyPr>
            <a:noAutofit/>
          </a:bodyPr>
          <a:lstStyle/>
          <a:p>
            <a:r>
              <a:rPr lang="ar-SA" sz="2800" dirty="0" smtClean="0"/>
              <a:t>تم تصنيف هذه القرارات الى قرارات طويلة الأجل و أخرى قصيرة الأجل </a:t>
            </a:r>
          </a:p>
          <a:p>
            <a:endParaRPr lang="ar-SA" sz="2800" dirty="0"/>
          </a:p>
          <a:p>
            <a:r>
              <a:rPr lang="ar-SA" sz="2800" dirty="0" smtClean="0"/>
              <a:t>كذلك يمكن تصنيفها الى قرارات استراتيجية و قرارات خاصه بالأهداف </a:t>
            </a:r>
          </a:p>
          <a:p>
            <a:endParaRPr lang="ar-SA" sz="2800" dirty="0"/>
          </a:p>
          <a:p>
            <a:r>
              <a:rPr lang="ar-SA" sz="2800" dirty="0" smtClean="0"/>
              <a:t>و هناك فريق يميل الى تصنيفها حسب موضوعها فهناك قرارات تنظيميه و قرارات اداريه خاصه بشؤن الموظفين و قرارات ماليه </a:t>
            </a:r>
          </a:p>
          <a:p>
            <a:endParaRPr lang="ar-SA" sz="2800" dirty="0"/>
          </a:p>
          <a:p>
            <a:r>
              <a:rPr lang="ar-SA" sz="2800" dirty="0" smtClean="0"/>
              <a:t>ومن أشهر التصنيفات  </a:t>
            </a:r>
            <a:r>
              <a:rPr lang="ar-SA" sz="2800" dirty="0" err="1" smtClean="0"/>
              <a:t>تاتصنيف</a:t>
            </a:r>
            <a:r>
              <a:rPr lang="ar-SA" sz="2800" dirty="0" smtClean="0"/>
              <a:t> الذي يقسمها الى ( القرارات </a:t>
            </a:r>
            <a:r>
              <a:rPr lang="ar-SA" sz="2800" dirty="0" err="1" smtClean="0"/>
              <a:t>المبرومجة</a:t>
            </a:r>
            <a:r>
              <a:rPr lang="ar-SA" sz="2800" dirty="0" smtClean="0"/>
              <a:t> –القرارات الغير </a:t>
            </a:r>
            <a:r>
              <a:rPr lang="ar-SA" sz="2800" dirty="0" err="1" smtClean="0"/>
              <a:t>مبرومجة</a:t>
            </a:r>
            <a:r>
              <a:rPr lang="ar-SA" sz="2800" dirty="0" smtClean="0"/>
              <a:t> )</a:t>
            </a:r>
            <a:endParaRPr lang="en-US" sz="2800" dirty="0"/>
          </a:p>
        </p:txBody>
      </p:sp>
    </p:spTree>
    <p:extLst>
      <p:ext uri="{BB962C8B-B14F-4D97-AF65-F5344CB8AC3E}">
        <p14:creationId xmlns:p14="http://schemas.microsoft.com/office/powerpoint/2010/main" val="1810655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609600"/>
            <a:ext cx="8224837" cy="1307232"/>
          </a:xfrm>
          <a:prstGeom prst="ellipse">
            <a:avLst/>
          </a:prstGeom>
        </p:spPr>
        <p:style>
          <a:lnRef idx="1">
            <a:schemeClr val="accent1"/>
          </a:lnRef>
          <a:fillRef idx="2">
            <a:schemeClr val="accent1"/>
          </a:fillRef>
          <a:effectRef idx="1">
            <a:schemeClr val="accent1"/>
          </a:effectRef>
          <a:fontRef idx="minor">
            <a:schemeClr val="dk1"/>
          </a:fontRef>
        </p:style>
        <p:txBody>
          <a:bodyPr>
            <a:normAutofit/>
          </a:bodyPr>
          <a:lstStyle/>
          <a:p>
            <a:pPr algn="ctr"/>
            <a:r>
              <a:rPr lang="ar-SA" sz="4400" dirty="0" smtClean="0"/>
              <a:t>القرارات</a:t>
            </a:r>
            <a:r>
              <a:rPr lang="ar-SA" dirty="0" smtClean="0"/>
              <a:t> </a:t>
            </a:r>
            <a:r>
              <a:rPr lang="ar-SA" sz="4400" dirty="0" smtClean="0"/>
              <a:t>المبرمجة</a:t>
            </a:r>
            <a:r>
              <a:rPr lang="ar-SA" dirty="0" smtClean="0"/>
              <a:t> </a:t>
            </a:r>
            <a:endParaRPr lang="en-US" dirty="0"/>
          </a:p>
        </p:txBody>
      </p:sp>
      <p:sp>
        <p:nvSpPr>
          <p:cNvPr id="3" name="Content Placeholder 2"/>
          <p:cNvSpPr>
            <a:spLocks noGrp="1"/>
          </p:cNvSpPr>
          <p:nvPr>
            <p:ph sz="half" idx="1"/>
          </p:nvPr>
        </p:nvSpPr>
        <p:spPr>
          <a:xfrm>
            <a:off x="611560" y="2204864"/>
            <a:ext cx="7992888" cy="4248472"/>
          </a:xfrm>
        </p:spPr>
        <p:style>
          <a:lnRef idx="1">
            <a:schemeClr val="dk1"/>
          </a:lnRef>
          <a:fillRef idx="2">
            <a:schemeClr val="dk1"/>
          </a:fillRef>
          <a:effectRef idx="1">
            <a:schemeClr val="dk1"/>
          </a:effectRef>
          <a:fontRef idx="minor">
            <a:schemeClr val="dk1"/>
          </a:fontRef>
        </p:style>
        <p:txBody>
          <a:bodyPr>
            <a:noAutofit/>
          </a:bodyPr>
          <a:lstStyle/>
          <a:p>
            <a:r>
              <a:rPr lang="ar-SA" sz="2400" dirty="0" smtClean="0"/>
              <a:t>هي تلك القرارات التي يتم  اتخاذها بشكل روتيني أو متكرر حيث أنها تتخذ في مواقف محدده تخضع لقواعد معينه</a:t>
            </a:r>
          </a:p>
          <a:p>
            <a:endParaRPr lang="ar-SA" sz="2400" dirty="0"/>
          </a:p>
          <a:p>
            <a:r>
              <a:rPr lang="ar-SA" sz="2400" dirty="0" smtClean="0"/>
              <a:t>هذه القواعد قد تكون عن عادات سابقه ف أتخاذ القرار أو أساليب مبرمجة مثل استخدام الحاسب الالي أو عباره عن سياسيات و أنظمه يجب أتباعها بخصوص الاعمال مثل</a:t>
            </a:r>
          </a:p>
          <a:p>
            <a:endParaRPr lang="ar-SA" sz="2400" dirty="0"/>
          </a:p>
          <a:p>
            <a:r>
              <a:rPr lang="ar-SA" sz="2400" dirty="0" smtClean="0"/>
              <a:t>(يوجد لدى معظم </a:t>
            </a:r>
            <a:r>
              <a:rPr lang="ar-SA" sz="2400" dirty="0" smtClean="0"/>
              <a:t>منشئات </a:t>
            </a:r>
            <a:r>
              <a:rPr lang="ar-SA" sz="2400" dirty="0" smtClean="0"/>
              <a:t>الاعمال أنظمه و أجرأت يتم أتباعها في حالة التعامل مع الموظفين الذين لا يلتزمون بقواعد الحضور و لانصراف  </a:t>
            </a:r>
            <a:endParaRPr lang="en-US" sz="2400" dirty="0"/>
          </a:p>
        </p:txBody>
      </p:sp>
    </p:spTree>
    <p:extLst>
      <p:ext uri="{BB962C8B-B14F-4D97-AF65-F5344CB8AC3E}">
        <p14:creationId xmlns:p14="http://schemas.microsoft.com/office/powerpoint/2010/main" val="1199336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268760"/>
            <a:ext cx="7416824" cy="4176464"/>
          </a:xfrm>
          <a:prstGeom prst="cloud">
            <a:avLst/>
          </a:prstGeom>
        </p:spPr>
        <p:style>
          <a:lnRef idx="1">
            <a:schemeClr val="accent1"/>
          </a:lnRef>
          <a:fillRef idx="2">
            <a:schemeClr val="accent1"/>
          </a:fillRef>
          <a:effectRef idx="1">
            <a:schemeClr val="accent1"/>
          </a:effectRef>
          <a:fontRef idx="minor">
            <a:schemeClr val="dk1"/>
          </a:fontRef>
        </p:style>
        <p:txBody>
          <a:bodyPr>
            <a:normAutofit/>
          </a:bodyPr>
          <a:lstStyle/>
          <a:p>
            <a:pPr algn="ctr"/>
            <a:r>
              <a:rPr lang="ar-SA" sz="2800" dirty="0" smtClean="0"/>
              <a:t>معظم القرارات الروتينية يتم اتخاذها من قبل المستوى الإشرافي التنفيذي في الإدارة و الكثير منها يتم أتخاذه من قبل مديري الإدارة الوسطى بالمقابل نجد أن المديرين في مستوى الإدارة العليا غالبا لا يكون دورهم في أتخاذ مثل هذه القرارات </a:t>
            </a:r>
            <a:endParaRPr lang="en-US" sz="2800" dirty="0"/>
          </a:p>
        </p:txBody>
      </p:sp>
    </p:spTree>
    <p:extLst>
      <p:ext uri="{BB962C8B-B14F-4D97-AF65-F5344CB8AC3E}">
        <p14:creationId xmlns:p14="http://schemas.microsoft.com/office/powerpoint/2010/main" val="32616688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609600"/>
            <a:ext cx="7792789" cy="1066800"/>
          </a:xfrm>
          <a:prstGeom prst="ellipse">
            <a:avLst/>
          </a:prstGeom>
        </p:spPr>
        <p:style>
          <a:lnRef idx="1">
            <a:schemeClr val="accent1"/>
          </a:lnRef>
          <a:fillRef idx="2">
            <a:schemeClr val="accent1"/>
          </a:fillRef>
          <a:effectRef idx="1">
            <a:schemeClr val="accent1"/>
          </a:effectRef>
          <a:fontRef idx="minor">
            <a:schemeClr val="dk1"/>
          </a:fontRef>
        </p:style>
        <p:txBody>
          <a:bodyPr>
            <a:noAutofit/>
          </a:bodyPr>
          <a:lstStyle/>
          <a:p>
            <a:pPr algn="ctr"/>
            <a:r>
              <a:rPr lang="ar-SA" sz="4000" dirty="0" smtClean="0"/>
              <a:t>القرارات الغير مبرمجة </a:t>
            </a:r>
            <a:endParaRPr lang="en-US" sz="4000" dirty="0"/>
          </a:p>
        </p:txBody>
      </p:sp>
      <p:sp>
        <p:nvSpPr>
          <p:cNvPr id="3" name="Content Placeholder 2"/>
          <p:cNvSpPr>
            <a:spLocks noGrp="1"/>
          </p:cNvSpPr>
          <p:nvPr>
            <p:ph sz="half" idx="1"/>
          </p:nvPr>
        </p:nvSpPr>
        <p:spPr>
          <a:xfrm>
            <a:off x="539552" y="1916832"/>
            <a:ext cx="7936805" cy="3960440"/>
          </a:xfrm>
        </p:spPr>
        <p:style>
          <a:lnRef idx="1">
            <a:schemeClr val="dk1"/>
          </a:lnRef>
          <a:fillRef idx="2">
            <a:schemeClr val="dk1"/>
          </a:fillRef>
          <a:effectRef idx="1">
            <a:schemeClr val="dk1"/>
          </a:effectRef>
          <a:fontRef idx="minor">
            <a:schemeClr val="dk1"/>
          </a:fontRef>
        </p:style>
        <p:txBody>
          <a:bodyPr>
            <a:normAutofit fontScale="70000" lnSpcReduction="20000"/>
          </a:bodyPr>
          <a:lstStyle/>
          <a:p>
            <a:r>
              <a:rPr lang="ar-SA" sz="4400" dirty="0" smtClean="0"/>
              <a:t>المواقف التي يتم فيها أتخاذ مثل هذه القرارات جديدة و أنها غير محدده بشكل واضح </a:t>
            </a:r>
          </a:p>
          <a:p>
            <a:endParaRPr lang="ar-SA" sz="4400" dirty="0"/>
          </a:p>
          <a:p>
            <a:r>
              <a:rPr lang="ar-SA" sz="4400" dirty="0" smtClean="0"/>
              <a:t>نظرا لطبيعة هذا النوع من القرارات فأنها عاده ما تتضمن قدرا كبيرا من عدم التأكد و هذا يدفع متخذ القرار الى أن يتخذ قراراه دون ان تكون له لديه معرفه كاملة بالنتائج التي سوف تترتب على قراراه </a:t>
            </a:r>
          </a:p>
          <a:p>
            <a:endParaRPr lang="ar-SA" sz="4400" dirty="0"/>
          </a:p>
          <a:p>
            <a:r>
              <a:rPr lang="ar-SA" sz="4400" dirty="0" smtClean="0"/>
              <a:t>تتضمن درجه كبيره من المخاطرة </a:t>
            </a:r>
          </a:p>
          <a:p>
            <a:endParaRPr lang="ar-SA" dirty="0"/>
          </a:p>
          <a:p>
            <a:endParaRPr lang="en-US" dirty="0"/>
          </a:p>
        </p:txBody>
      </p:sp>
    </p:spTree>
    <p:extLst>
      <p:ext uri="{BB962C8B-B14F-4D97-AF65-F5344CB8AC3E}">
        <p14:creationId xmlns:p14="http://schemas.microsoft.com/office/powerpoint/2010/main" val="1510274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609600"/>
            <a:ext cx="7432749" cy="1595264"/>
          </a:xfrm>
          <a:prstGeom prst="ellipse">
            <a:avLst/>
          </a:prstGeo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ar-SA" sz="4000" dirty="0" smtClean="0"/>
              <a:t>حاله عدم التأكد من نتائج القرارات تنشا من عده مصادر</a:t>
            </a:r>
            <a:endParaRPr lang="en-US" sz="4000" dirty="0"/>
          </a:p>
        </p:txBody>
      </p:sp>
      <p:sp>
        <p:nvSpPr>
          <p:cNvPr id="3" name="Content Placeholder 2"/>
          <p:cNvSpPr>
            <a:spLocks noGrp="1"/>
          </p:cNvSpPr>
          <p:nvPr>
            <p:ph sz="half" idx="1"/>
          </p:nvPr>
        </p:nvSpPr>
        <p:spPr>
          <a:xfrm>
            <a:off x="755576" y="2492895"/>
            <a:ext cx="7992888" cy="3816425"/>
          </a:xfrm>
        </p:spPr>
        <p:style>
          <a:lnRef idx="1">
            <a:schemeClr val="dk1"/>
          </a:lnRef>
          <a:fillRef idx="2">
            <a:schemeClr val="dk1"/>
          </a:fillRef>
          <a:effectRef idx="1">
            <a:schemeClr val="dk1"/>
          </a:effectRef>
          <a:fontRef idx="minor">
            <a:schemeClr val="dk1"/>
          </a:fontRef>
        </p:style>
        <p:txBody>
          <a:bodyPr>
            <a:normAutofit/>
          </a:bodyPr>
          <a:lstStyle/>
          <a:p>
            <a:pPr marL="0" indent="0">
              <a:buNone/>
            </a:pPr>
            <a:r>
              <a:rPr lang="ar-SA" sz="2000" dirty="0" smtClean="0"/>
              <a:t>- الظروف البيئة أو التي يتم فيها اتخاذ القرار بحيث يكون من الصعب التنبؤ أو التحكم في عناصر هذه البيئة</a:t>
            </a:r>
          </a:p>
          <a:p>
            <a:pPr marL="0" indent="0">
              <a:buNone/>
            </a:pPr>
            <a:endParaRPr lang="ar-SA" sz="2000" dirty="0"/>
          </a:p>
          <a:p>
            <a:pPr marL="0" indent="0">
              <a:buNone/>
            </a:pPr>
            <a:r>
              <a:rPr lang="ar-SA" sz="2000" dirty="0" smtClean="0"/>
              <a:t>- محددات الوقت و التكاليف حيث إن هذين العنصرين قد يحدان من إمكانية جمع المعلومات اللازمة لاتخاذ القرار</a:t>
            </a:r>
          </a:p>
          <a:p>
            <a:pPr marL="0" indent="0">
              <a:buNone/>
            </a:pPr>
            <a:endParaRPr lang="ar-SA" sz="2000" dirty="0"/>
          </a:p>
          <a:p>
            <a:pPr marL="0" indent="0">
              <a:buNone/>
            </a:pPr>
            <a:r>
              <a:rPr lang="ar-SA" sz="2000" dirty="0" smtClean="0"/>
              <a:t>- العوامل الاجتماعية و السياسية السائدة في منشئات الاعمال مثل نشوء الصراع في المنشأة بين الإدارة و الموظفين </a:t>
            </a:r>
          </a:p>
          <a:p>
            <a:pPr marL="0" indent="0">
              <a:buNone/>
            </a:pPr>
            <a:endParaRPr lang="ar-SA" sz="2000" dirty="0"/>
          </a:p>
          <a:p>
            <a:pPr marL="0" indent="0">
              <a:buNone/>
            </a:pPr>
            <a:r>
              <a:rPr lang="ar-SA" sz="2000" dirty="0" smtClean="0"/>
              <a:t>- التغير السريع التي تتعرض له المنشآت الاعمال هذا التغير قد يكون ناجما من تغير البيئة أو  تطور التقنية </a:t>
            </a:r>
            <a:endParaRPr lang="en-US" sz="2000" dirty="0"/>
          </a:p>
        </p:txBody>
      </p:sp>
    </p:spTree>
    <p:extLst>
      <p:ext uri="{BB962C8B-B14F-4D97-AF65-F5344CB8AC3E}">
        <p14:creationId xmlns:p14="http://schemas.microsoft.com/office/powerpoint/2010/main" val="3337169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628800"/>
            <a:ext cx="7041900" cy="3672408"/>
          </a:xfrm>
          <a:prstGeom prst="cloud">
            <a:avLst/>
          </a:prstGeom>
        </p:spPr>
        <p:style>
          <a:lnRef idx="1">
            <a:schemeClr val="accent1"/>
          </a:lnRef>
          <a:fillRef idx="2">
            <a:schemeClr val="accent1"/>
          </a:fillRef>
          <a:effectRef idx="1">
            <a:schemeClr val="accent1"/>
          </a:effectRef>
          <a:fontRef idx="minor">
            <a:schemeClr val="dk1"/>
          </a:fontRef>
        </p:style>
        <p:txBody>
          <a:bodyPr>
            <a:normAutofit/>
          </a:bodyPr>
          <a:lstStyle/>
          <a:p>
            <a:r>
              <a:rPr lang="ar-SA" sz="3600" dirty="0" smtClean="0"/>
              <a:t>معظم القرارات الغير مبرمجة يتم اتخاذها من قبل الإدارة العليا فأنها تحتاج الى مهاره متطورة في اتخاذا القرار </a:t>
            </a:r>
            <a:endParaRPr lang="en-US" sz="3600" dirty="0"/>
          </a:p>
        </p:txBody>
      </p:sp>
    </p:spTree>
    <p:extLst>
      <p:ext uri="{BB962C8B-B14F-4D97-AF65-F5344CB8AC3E}">
        <p14:creationId xmlns:p14="http://schemas.microsoft.com/office/powerpoint/2010/main" val="8198542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19672" y="116632"/>
            <a:ext cx="6172200" cy="1440160"/>
          </a:xfrm>
        </p:spPr>
        <p:txBody>
          <a:bodyPr/>
          <a:lstStyle/>
          <a:p>
            <a:pPr algn="ctr"/>
            <a:r>
              <a:rPr lang="ar-SA" sz="3600" dirty="0" smtClean="0">
                <a:cs typeface="+mn-cs"/>
              </a:rPr>
              <a:t>أنواع القرارات</a:t>
            </a:r>
            <a:endParaRPr lang="ar-SA" sz="3600" dirty="0">
              <a:cs typeface="+mn-cs"/>
            </a:endParaRPr>
          </a:p>
        </p:txBody>
      </p:sp>
      <p:sp>
        <p:nvSpPr>
          <p:cNvPr id="3" name="عنصر نائب للنص 2"/>
          <p:cNvSpPr>
            <a:spLocks noGrp="1"/>
          </p:cNvSpPr>
          <p:nvPr>
            <p:ph type="body" idx="1"/>
          </p:nvPr>
        </p:nvSpPr>
        <p:spPr/>
        <p:txBody>
          <a:bodyPr/>
          <a:lstStyle/>
          <a:p>
            <a:endParaRPr lang="ar-SA"/>
          </a:p>
        </p:txBody>
      </p:sp>
      <p:graphicFrame>
        <p:nvGraphicFramePr>
          <p:cNvPr id="5" name="جدول 4"/>
          <p:cNvGraphicFramePr>
            <a:graphicFrameLocks noGrp="1"/>
          </p:cNvGraphicFramePr>
          <p:nvPr>
            <p:extLst>
              <p:ext uri="{D42A27DB-BD31-4B8C-83A1-F6EECF244321}">
                <p14:modId xmlns:p14="http://schemas.microsoft.com/office/powerpoint/2010/main" val="333487800"/>
              </p:ext>
            </p:extLst>
          </p:nvPr>
        </p:nvGraphicFramePr>
        <p:xfrm>
          <a:off x="179513" y="1268760"/>
          <a:ext cx="8640959" cy="5472608"/>
        </p:xfrm>
        <a:graphic>
          <a:graphicData uri="http://schemas.openxmlformats.org/drawingml/2006/table">
            <a:tbl>
              <a:tblPr rtl="1" firstRow="1" bandRow="1">
                <a:tableStyleId>{5C22544A-7EE6-4342-B048-85BDC9FD1C3A}</a:tableStyleId>
              </a:tblPr>
              <a:tblGrid>
                <a:gridCol w="2836613"/>
                <a:gridCol w="2836613"/>
                <a:gridCol w="2967733"/>
              </a:tblGrid>
              <a:tr h="1027582">
                <a:tc>
                  <a:txBody>
                    <a:bodyPr/>
                    <a:lstStyle/>
                    <a:p>
                      <a:pPr algn="ctr" rtl="1">
                        <a:lnSpc>
                          <a:spcPct val="115000"/>
                        </a:lnSpc>
                        <a:spcAft>
                          <a:spcPts val="0"/>
                        </a:spcAft>
                      </a:pPr>
                      <a:r>
                        <a:rPr lang="ar-SA" sz="2800" dirty="0">
                          <a:solidFill>
                            <a:srgbClr val="FF0000"/>
                          </a:solidFill>
                          <a:effectLst/>
                          <a:latin typeface="Calibri"/>
                          <a:ea typeface="Calibri"/>
                          <a:cs typeface="Arial"/>
                        </a:rPr>
                        <a:t>عنصر المقارنة</a:t>
                      </a:r>
                      <a:endParaRPr lang="en-US" sz="2800" dirty="0">
                        <a:effectLst/>
                        <a:latin typeface="Calibri"/>
                        <a:ea typeface="Calibri"/>
                        <a:cs typeface="Arial"/>
                      </a:endParaRPr>
                    </a:p>
                  </a:txBody>
                  <a:tcPr marL="68580" marR="68580" marT="0" marB="0"/>
                </a:tc>
                <a:tc>
                  <a:txBody>
                    <a:bodyPr/>
                    <a:lstStyle/>
                    <a:p>
                      <a:pPr algn="ctr" rtl="1">
                        <a:lnSpc>
                          <a:spcPct val="115000"/>
                        </a:lnSpc>
                        <a:spcAft>
                          <a:spcPts val="0"/>
                        </a:spcAft>
                      </a:pPr>
                      <a:r>
                        <a:rPr lang="ar-SA" sz="2800">
                          <a:solidFill>
                            <a:srgbClr val="FF0000"/>
                          </a:solidFill>
                          <a:effectLst/>
                          <a:latin typeface="Calibri"/>
                          <a:ea typeface="Calibri"/>
                          <a:cs typeface="Arial"/>
                        </a:rPr>
                        <a:t>القرارات المبرمجة</a:t>
                      </a:r>
                      <a:endParaRPr lang="en-US" sz="2800">
                        <a:effectLst/>
                        <a:latin typeface="Calibri"/>
                        <a:ea typeface="Calibri"/>
                        <a:cs typeface="Arial"/>
                      </a:endParaRPr>
                    </a:p>
                  </a:txBody>
                  <a:tcPr marL="68580" marR="68580" marT="0" marB="0"/>
                </a:tc>
                <a:tc>
                  <a:txBody>
                    <a:bodyPr/>
                    <a:lstStyle/>
                    <a:p>
                      <a:pPr algn="ctr" rtl="1">
                        <a:lnSpc>
                          <a:spcPct val="115000"/>
                        </a:lnSpc>
                        <a:spcAft>
                          <a:spcPts val="0"/>
                        </a:spcAft>
                      </a:pPr>
                      <a:r>
                        <a:rPr lang="ar-SA" sz="2800">
                          <a:solidFill>
                            <a:srgbClr val="FF0000"/>
                          </a:solidFill>
                          <a:effectLst/>
                          <a:latin typeface="Calibri"/>
                          <a:ea typeface="Calibri"/>
                          <a:cs typeface="Arial"/>
                        </a:rPr>
                        <a:t>القرارات الغير مبرمجة</a:t>
                      </a:r>
                      <a:endParaRPr lang="en-US" sz="2800">
                        <a:effectLst/>
                        <a:latin typeface="Calibri"/>
                        <a:ea typeface="Calibri"/>
                        <a:cs typeface="Arial"/>
                      </a:endParaRPr>
                    </a:p>
                    <a:p>
                      <a:pPr algn="ctr" rtl="1">
                        <a:lnSpc>
                          <a:spcPct val="115000"/>
                        </a:lnSpc>
                        <a:spcAft>
                          <a:spcPts val="0"/>
                        </a:spcAft>
                      </a:pPr>
                      <a:r>
                        <a:rPr lang="ar-SA" sz="2800">
                          <a:solidFill>
                            <a:srgbClr val="FF0000"/>
                          </a:solidFill>
                          <a:effectLst/>
                          <a:latin typeface="Calibri"/>
                          <a:ea typeface="Calibri"/>
                          <a:cs typeface="Arial"/>
                        </a:rPr>
                        <a:t> </a:t>
                      </a:r>
                      <a:endParaRPr lang="en-US" sz="2800">
                        <a:effectLst/>
                        <a:latin typeface="Calibri"/>
                        <a:ea typeface="Calibri"/>
                        <a:cs typeface="Arial"/>
                      </a:endParaRPr>
                    </a:p>
                  </a:txBody>
                  <a:tcPr marL="68580" marR="68580" marT="0" marB="0"/>
                </a:tc>
              </a:tr>
              <a:tr h="1027582">
                <a:tc>
                  <a:txBody>
                    <a:bodyPr/>
                    <a:lstStyle/>
                    <a:p>
                      <a:pPr algn="ctr" rtl="1">
                        <a:lnSpc>
                          <a:spcPct val="115000"/>
                        </a:lnSpc>
                        <a:spcAft>
                          <a:spcPts val="0"/>
                        </a:spcAft>
                      </a:pPr>
                      <a:r>
                        <a:rPr lang="ar-SA" sz="2800" b="1" dirty="0">
                          <a:effectLst/>
                          <a:latin typeface="Calibri"/>
                          <a:ea typeface="Calibri"/>
                          <a:cs typeface="Arial"/>
                        </a:rPr>
                        <a:t>طبيعة المهمة</a:t>
                      </a:r>
                      <a:endParaRPr lang="en-US" sz="2800" dirty="0">
                        <a:effectLst/>
                        <a:latin typeface="Calibri"/>
                        <a:ea typeface="Calibri"/>
                        <a:cs typeface="Arial"/>
                      </a:endParaRPr>
                    </a:p>
                  </a:txBody>
                  <a:tcPr marL="68580" marR="68580" marT="0" marB="0"/>
                </a:tc>
                <a:tc>
                  <a:txBody>
                    <a:bodyPr/>
                    <a:lstStyle/>
                    <a:p>
                      <a:pPr algn="ctr" rtl="1">
                        <a:lnSpc>
                          <a:spcPct val="115000"/>
                        </a:lnSpc>
                        <a:spcAft>
                          <a:spcPts val="0"/>
                        </a:spcAft>
                      </a:pPr>
                      <a:r>
                        <a:rPr lang="ar-SA" sz="2800" dirty="0">
                          <a:solidFill>
                            <a:srgbClr val="1F497D"/>
                          </a:solidFill>
                          <a:effectLst/>
                          <a:latin typeface="Calibri"/>
                          <a:ea typeface="Calibri"/>
                          <a:cs typeface="Arial"/>
                        </a:rPr>
                        <a:t>واضحة</a:t>
                      </a:r>
                      <a:endParaRPr lang="en-US" sz="2800" dirty="0">
                        <a:effectLst/>
                        <a:latin typeface="Calibri"/>
                        <a:ea typeface="Calibri"/>
                        <a:cs typeface="Arial"/>
                      </a:endParaRPr>
                    </a:p>
                  </a:txBody>
                  <a:tcPr marL="68580" marR="68580" marT="0" marB="0"/>
                </a:tc>
                <a:tc>
                  <a:txBody>
                    <a:bodyPr/>
                    <a:lstStyle/>
                    <a:p>
                      <a:pPr algn="ctr" rtl="1">
                        <a:lnSpc>
                          <a:spcPct val="115000"/>
                        </a:lnSpc>
                        <a:spcAft>
                          <a:spcPts val="0"/>
                        </a:spcAft>
                      </a:pPr>
                      <a:r>
                        <a:rPr lang="ar-SA" sz="2800" dirty="0">
                          <a:solidFill>
                            <a:srgbClr val="1F497D"/>
                          </a:solidFill>
                          <a:effectLst/>
                          <a:latin typeface="Calibri"/>
                          <a:ea typeface="Calibri"/>
                          <a:cs typeface="Arial"/>
                        </a:rPr>
                        <a:t>غير واضحة </a:t>
                      </a:r>
                      <a:endParaRPr lang="en-US" sz="2800" dirty="0">
                        <a:effectLst/>
                        <a:latin typeface="Calibri"/>
                        <a:ea typeface="Calibri"/>
                        <a:cs typeface="Arial"/>
                      </a:endParaRPr>
                    </a:p>
                    <a:p>
                      <a:pPr algn="ctr" rtl="1">
                        <a:lnSpc>
                          <a:spcPct val="115000"/>
                        </a:lnSpc>
                        <a:spcAft>
                          <a:spcPts val="0"/>
                        </a:spcAft>
                      </a:pPr>
                      <a:r>
                        <a:rPr lang="ar-SA" sz="2800" dirty="0">
                          <a:solidFill>
                            <a:srgbClr val="1F497D"/>
                          </a:solidFill>
                          <a:effectLst/>
                          <a:latin typeface="Calibri"/>
                          <a:ea typeface="Calibri"/>
                          <a:cs typeface="Arial"/>
                        </a:rPr>
                        <a:t> </a:t>
                      </a:r>
                      <a:endParaRPr lang="en-US" sz="2800" dirty="0">
                        <a:effectLst/>
                        <a:latin typeface="Calibri"/>
                        <a:ea typeface="Calibri"/>
                        <a:cs typeface="Arial"/>
                      </a:endParaRPr>
                    </a:p>
                  </a:txBody>
                  <a:tcPr marL="68580" marR="68580" marT="0" marB="0"/>
                </a:tc>
              </a:tr>
              <a:tr h="1027582">
                <a:tc>
                  <a:txBody>
                    <a:bodyPr/>
                    <a:lstStyle/>
                    <a:p>
                      <a:pPr algn="ctr" rtl="1">
                        <a:lnSpc>
                          <a:spcPct val="115000"/>
                        </a:lnSpc>
                        <a:spcAft>
                          <a:spcPts val="0"/>
                        </a:spcAft>
                      </a:pPr>
                      <a:r>
                        <a:rPr lang="ar-SA" sz="2800" b="1" dirty="0">
                          <a:effectLst/>
                          <a:latin typeface="Calibri"/>
                          <a:ea typeface="Calibri"/>
                          <a:cs typeface="Arial"/>
                        </a:rPr>
                        <a:t>المعلومات</a:t>
                      </a:r>
                      <a:endParaRPr lang="en-US" sz="2800" dirty="0">
                        <a:effectLst/>
                        <a:latin typeface="Calibri"/>
                        <a:ea typeface="Calibri"/>
                        <a:cs typeface="Arial"/>
                      </a:endParaRPr>
                    </a:p>
                  </a:txBody>
                  <a:tcPr marL="68580" marR="68580" marT="0" marB="0"/>
                </a:tc>
                <a:tc>
                  <a:txBody>
                    <a:bodyPr/>
                    <a:lstStyle/>
                    <a:p>
                      <a:pPr algn="ctr" rtl="1">
                        <a:lnSpc>
                          <a:spcPct val="115000"/>
                        </a:lnSpc>
                        <a:spcAft>
                          <a:spcPts val="0"/>
                        </a:spcAft>
                      </a:pPr>
                      <a:r>
                        <a:rPr lang="ar-SA" sz="2800" dirty="0" smtClean="0">
                          <a:solidFill>
                            <a:srgbClr val="1F497D"/>
                          </a:solidFill>
                          <a:effectLst/>
                          <a:latin typeface="Calibri"/>
                          <a:ea typeface="Calibri"/>
                          <a:cs typeface="Arial"/>
                        </a:rPr>
                        <a:t>متوفرة</a:t>
                      </a:r>
                      <a:endParaRPr lang="en-US" sz="2800" dirty="0">
                        <a:effectLst/>
                        <a:latin typeface="Calibri"/>
                        <a:ea typeface="Calibri"/>
                        <a:cs typeface="Arial"/>
                      </a:endParaRPr>
                    </a:p>
                  </a:txBody>
                  <a:tcPr marL="68580" marR="68580" marT="0" marB="0"/>
                </a:tc>
                <a:tc>
                  <a:txBody>
                    <a:bodyPr/>
                    <a:lstStyle/>
                    <a:p>
                      <a:pPr algn="ctr" rtl="1">
                        <a:lnSpc>
                          <a:spcPct val="115000"/>
                        </a:lnSpc>
                        <a:spcAft>
                          <a:spcPts val="0"/>
                        </a:spcAft>
                      </a:pPr>
                      <a:r>
                        <a:rPr lang="ar-SA" sz="2800" dirty="0" smtClean="0">
                          <a:solidFill>
                            <a:srgbClr val="1F497D"/>
                          </a:solidFill>
                          <a:effectLst/>
                          <a:latin typeface="Calibri"/>
                          <a:ea typeface="Calibri"/>
                          <a:cs typeface="Arial"/>
                        </a:rPr>
                        <a:t>قليلة</a:t>
                      </a:r>
                      <a:endParaRPr lang="en-US" sz="2800" dirty="0">
                        <a:effectLst/>
                        <a:latin typeface="Calibri"/>
                        <a:ea typeface="Calibri"/>
                        <a:cs typeface="Arial"/>
                      </a:endParaRPr>
                    </a:p>
                    <a:p>
                      <a:pPr algn="ctr" rtl="1">
                        <a:lnSpc>
                          <a:spcPct val="115000"/>
                        </a:lnSpc>
                        <a:spcAft>
                          <a:spcPts val="0"/>
                        </a:spcAft>
                      </a:pPr>
                      <a:r>
                        <a:rPr lang="ar-SA" sz="2800" dirty="0">
                          <a:solidFill>
                            <a:srgbClr val="1F497D"/>
                          </a:solidFill>
                          <a:effectLst/>
                          <a:latin typeface="Calibri"/>
                          <a:ea typeface="Calibri"/>
                          <a:cs typeface="Arial"/>
                        </a:rPr>
                        <a:t> </a:t>
                      </a:r>
                      <a:endParaRPr lang="en-US" sz="2800" dirty="0">
                        <a:effectLst/>
                        <a:latin typeface="Calibri"/>
                        <a:ea typeface="Calibri"/>
                        <a:cs typeface="Arial"/>
                      </a:endParaRPr>
                    </a:p>
                  </a:txBody>
                  <a:tcPr marL="68580" marR="68580" marT="0" marB="0"/>
                </a:tc>
              </a:tr>
              <a:tr h="681140">
                <a:tc>
                  <a:txBody>
                    <a:bodyPr/>
                    <a:lstStyle/>
                    <a:p>
                      <a:pPr algn="ctr" rtl="1">
                        <a:lnSpc>
                          <a:spcPct val="115000"/>
                        </a:lnSpc>
                        <a:spcAft>
                          <a:spcPts val="0"/>
                        </a:spcAft>
                      </a:pPr>
                      <a:r>
                        <a:rPr lang="ar-SA" sz="2800" b="1">
                          <a:effectLst/>
                          <a:latin typeface="Calibri"/>
                          <a:ea typeface="Calibri"/>
                          <a:cs typeface="Arial"/>
                        </a:rPr>
                        <a:t>عدد البدائل</a:t>
                      </a:r>
                      <a:endParaRPr lang="en-US" sz="2800">
                        <a:effectLst/>
                        <a:latin typeface="Calibri"/>
                        <a:ea typeface="Calibri"/>
                        <a:cs typeface="Arial"/>
                      </a:endParaRPr>
                    </a:p>
                  </a:txBody>
                  <a:tcPr marL="68580" marR="68580" marT="0" marB="0"/>
                </a:tc>
                <a:tc>
                  <a:txBody>
                    <a:bodyPr/>
                    <a:lstStyle/>
                    <a:p>
                      <a:pPr algn="ctr" rtl="1">
                        <a:lnSpc>
                          <a:spcPct val="115000"/>
                        </a:lnSpc>
                        <a:spcAft>
                          <a:spcPts val="0"/>
                        </a:spcAft>
                      </a:pPr>
                      <a:r>
                        <a:rPr lang="ar-SA" sz="2800" dirty="0">
                          <a:solidFill>
                            <a:srgbClr val="1F497D"/>
                          </a:solidFill>
                          <a:effectLst/>
                          <a:latin typeface="Calibri"/>
                          <a:ea typeface="Calibri"/>
                          <a:cs typeface="Arial"/>
                        </a:rPr>
                        <a:t>متعددة</a:t>
                      </a:r>
                      <a:endParaRPr lang="en-US" sz="2800" dirty="0">
                        <a:effectLst/>
                        <a:latin typeface="Calibri"/>
                        <a:ea typeface="Calibri"/>
                        <a:cs typeface="Arial"/>
                      </a:endParaRPr>
                    </a:p>
                  </a:txBody>
                  <a:tcPr marL="68580" marR="68580" marT="0" marB="0"/>
                </a:tc>
                <a:tc>
                  <a:txBody>
                    <a:bodyPr/>
                    <a:lstStyle/>
                    <a:p>
                      <a:pPr algn="ctr" rtl="1">
                        <a:lnSpc>
                          <a:spcPct val="115000"/>
                        </a:lnSpc>
                        <a:spcAft>
                          <a:spcPts val="0"/>
                        </a:spcAft>
                      </a:pPr>
                      <a:r>
                        <a:rPr lang="ar-SA" sz="2800" dirty="0">
                          <a:solidFill>
                            <a:srgbClr val="1F497D"/>
                          </a:solidFill>
                          <a:effectLst/>
                          <a:latin typeface="Calibri"/>
                          <a:ea typeface="Calibri"/>
                          <a:cs typeface="Arial"/>
                        </a:rPr>
                        <a:t>محدودة</a:t>
                      </a:r>
                      <a:endParaRPr lang="en-US" sz="2800" dirty="0">
                        <a:effectLst/>
                        <a:latin typeface="Calibri"/>
                        <a:ea typeface="Calibri"/>
                        <a:cs typeface="Arial"/>
                      </a:endParaRPr>
                    </a:p>
                  </a:txBody>
                  <a:tcPr marL="68580" marR="68580" marT="0" marB="0"/>
                </a:tc>
              </a:tr>
              <a:tr h="1027582">
                <a:tc>
                  <a:txBody>
                    <a:bodyPr/>
                    <a:lstStyle/>
                    <a:p>
                      <a:pPr algn="ctr" rtl="1">
                        <a:lnSpc>
                          <a:spcPct val="115000"/>
                        </a:lnSpc>
                        <a:spcAft>
                          <a:spcPts val="0"/>
                        </a:spcAft>
                      </a:pPr>
                      <a:r>
                        <a:rPr lang="ar-SA" sz="2800" b="1">
                          <a:effectLst/>
                          <a:latin typeface="Calibri"/>
                          <a:ea typeface="Calibri"/>
                          <a:cs typeface="Arial"/>
                        </a:rPr>
                        <a:t>المستوى الإداري لمتخذي القرار</a:t>
                      </a:r>
                      <a:endParaRPr lang="en-US" sz="2800">
                        <a:effectLst/>
                        <a:latin typeface="Calibri"/>
                        <a:ea typeface="Calibri"/>
                        <a:cs typeface="Arial"/>
                      </a:endParaRPr>
                    </a:p>
                  </a:txBody>
                  <a:tcPr marL="68580" marR="68580" marT="0" marB="0"/>
                </a:tc>
                <a:tc>
                  <a:txBody>
                    <a:bodyPr/>
                    <a:lstStyle/>
                    <a:p>
                      <a:pPr algn="ctr" rtl="1">
                        <a:lnSpc>
                          <a:spcPct val="115000"/>
                        </a:lnSpc>
                        <a:spcAft>
                          <a:spcPts val="0"/>
                        </a:spcAft>
                      </a:pPr>
                      <a:r>
                        <a:rPr lang="ar-SA" sz="2800">
                          <a:solidFill>
                            <a:srgbClr val="1F497D"/>
                          </a:solidFill>
                          <a:effectLst/>
                          <a:latin typeface="Calibri"/>
                          <a:ea typeface="Calibri"/>
                          <a:cs typeface="Arial"/>
                        </a:rPr>
                        <a:t>الإدارة الإشرافيه والوسطى في الغالب</a:t>
                      </a:r>
                      <a:endParaRPr lang="en-US" sz="2800">
                        <a:effectLst/>
                        <a:latin typeface="Calibri"/>
                        <a:ea typeface="Calibri"/>
                        <a:cs typeface="Arial"/>
                      </a:endParaRPr>
                    </a:p>
                  </a:txBody>
                  <a:tcPr marL="68580" marR="68580" marT="0" marB="0"/>
                </a:tc>
                <a:tc>
                  <a:txBody>
                    <a:bodyPr/>
                    <a:lstStyle/>
                    <a:p>
                      <a:pPr algn="ctr" rtl="1">
                        <a:lnSpc>
                          <a:spcPct val="115000"/>
                        </a:lnSpc>
                        <a:spcAft>
                          <a:spcPts val="0"/>
                        </a:spcAft>
                      </a:pPr>
                      <a:r>
                        <a:rPr lang="ar-SA" sz="2800" dirty="0">
                          <a:solidFill>
                            <a:srgbClr val="1F497D"/>
                          </a:solidFill>
                          <a:effectLst/>
                          <a:latin typeface="Calibri"/>
                          <a:ea typeface="Calibri"/>
                          <a:cs typeface="Arial"/>
                        </a:rPr>
                        <a:t>الإدارة العليا في الغالب</a:t>
                      </a:r>
                      <a:endParaRPr lang="en-US" sz="2800" dirty="0">
                        <a:effectLst/>
                        <a:latin typeface="Calibri"/>
                        <a:ea typeface="Calibri"/>
                        <a:cs typeface="Arial"/>
                      </a:endParaRPr>
                    </a:p>
                    <a:p>
                      <a:pPr algn="ctr" rtl="1">
                        <a:lnSpc>
                          <a:spcPct val="115000"/>
                        </a:lnSpc>
                        <a:spcAft>
                          <a:spcPts val="0"/>
                        </a:spcAft>
                      </a:pPr>
                      <a:r>
                        <a:rPr lang="ar-SA" sz="2800" dirty="0">
                          <a:solidFill>
                            <a:srgbClr val="1F497D"/>
                          </a:solidFill>
                          <a:effectLst/>
                          <a:latin typeface="Calibri"/>
                          <a:ea typeface="Calibri"/>
                          <a:cs typeface="Arial"/>
                        </a:rPr>
                        <a:t> </a:t>
                      </a:r>
                      <a:endParaRPr lang="en-US" sz="2800" dirty="0">
                        <a:effectLst/>
                        <a:latin typeface="Calibri"/>
                        <a:ea typeface="Calibri"/>
                        <a:cs typeface="Arial"/>
                      </a:endParaRPr>
                    </a:p>
                  </a:txBody>
                  <a:tcPr marL="68580" marR="68580" marT="0" marB="0"/>
                </a:tc>
              </a:tr>
              <a:tr h="681140">
                <a:tc>
                  <a:txBody>
                    <a:bodyPr/>
                    <a:lstStyle/>
                    <a:p>
                      <a:pPr algn="ctr" rtl="1">
                        <a:lnSpc>
                          <a:spcPct val="115000"/>
                        </a:lnSpc>
                        <a:spcAft>
                          <a:spcPts val="0"/>
                        </a:spcAft>
                      </a:pPr>
                      <a:r>
                        <a:rPr lang="ar-SA" sz="2800" b="1">
                          <a:effectLst/>
                          <a:latin typeface="Calibri"/>
                          <a:ea typeface="Calibri"/>
                          <a:cs typeface="Arial"/>
                        </a:rPr>
                        <a:t>درجة المخاطرة</a:t>
                      </a:r>
                      <a:endParaRPr lang="en-US" sz="2800">
                        <a:effectLst/>
                        <a:latin typeface="Calibri"/>
                        <a:ea typeface="Calibri"/>
                        <a:cs typeface="Arial"/>
                      </a:endParaRPr>
                    </a:p>
                  </a:txBody>
                  <a:tcPr marL="68580" marR="68580" marT="0" marB="0"/>
                </a:tc>
                <a:tc>
                  <a:txBody>
                    <a:bodyPr/>
                    <a:lstStyle/>
                    <a:p>
                      <a:pPr algn="ctr" rtl="1">
                        <a:lnSpc>
                          <a:spcPct val="115000"/>
                        </a:lnSpc>
                        <a:spcAft>
                          <a:spcPts val="0"/>
                        </a:spcAft>
                      </a:pPr>
                      <a:r>
                        <a:rPr lang="ar-SA" sz="2800">
                          <a:solidFill>
                            <a:srgbClr val="1F497D"/>
                          </a:solidFill>
                          <a:effectLst/>
                          <a:latin typeface="Calibri"/>
                          <a:ea typeface="Calibri"/>
                          <a:cs typeface="Arial"/>
                        </a:rPr>
                        <a:t>محدودة جداً</a:t>
                      </a:r>
                      <a:endParaRPr lang="en-US" sz="2800">
                        <a:effectLst/>
                        <a:latin typeface="Calibri"/>
                        <a:ea typeface="Calibri"/>
                        <a:cs typeface="Arial"/>
                      </a:endParaRPr>
                    </a:p>
                  </a:txBody>
                  <a:tcPr marL="68580" marR="68580" marT="0" marB="0"/>
                </a:tc>
                <a:tc>
                  <a:txBody>
                    <a:bodyPr/>
                    <a:lstStyle/>
                    <a:p>
                      <a:pPr algn="ctr" rtl="1">
                        <a:lnSpc>
                          <a:spcPct val="115000"/>
                        </a:lnSpc>
                        <a:spcAft>
                          <a:spcPts val="0"/>
                        </a:spcAft>
                      </a:pPr>
                      <a:r>
                        <a:rPr lang="ar-SA" sz="2800" dirty="0">
                          <a:solidFill>
                            <a:srgbClr val="1F497D"/>
                          </a:solidFill>
                          <a:effectLst/>
                          <a:latin typeface="Calibri"/>
                          <a:ea typeface="Calibri"/>
                          <a:cs typeface="Arial"/>
                        </a:rPr>
                        <a:t>كبيرة جداً</a:t>
                      </a:r>
                      <a:endParaRPr lang="en-US" sz="2800"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3764486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19672" y="548680"/>
            <a:ext cx="6172200" cy="516656"/>
          </a:xfrm>
        </p:spPr>
        <p:txBody>
          <a:bodyPr/>
          <a:lstStyle/>
          <a:p>
            <a:pPr algn="ctr"/>
            <a:r>
              <a:rPr lang="ar-SA" b="0" dirty="0">
                <a:cs typeface="+mn-cs"/>
              </a:rPr>
              <a:t>خطوات اتخاذ </a:t>
            </a:r>
            <a:r>
              <a:rPr lang="ar-SA" b="0" dirty="0" smtClean="0">
                <a:cs typeface="+mn-cs"/>
              </a:rPr>
              <a:t>القرارات</a:t>
            </a:r>
            <a:r>
              <a:rPr lang="en-US" dirty="0"/>
              <a:t/>
            </a:r>
            <a:br>
              <a:rPr lang="en-US" dirty="0"/>
            </a:br>
            <a:endParaRPr lang="ar-SA" dirty="0"/>
          </a:p>
        </p:txBody>
      </p:sp>
      <p:sp>
        <p:nvSpPr>
          <p:cNvPr id="3" name="عنصر نائب للنص 2"/>
          <p:cNvSpPr>
            <a:spLocks noGrp="1"/>
          </p:cNvSpPr>
          <p:nvPr>
            <p:ph type="body" idx="1"/>
          </p:nvPr>
        </p:nvSpPr>
        <p:spPr/>
        <p:txBody>
          <a:bodyPr/>
          <a:lstStyle/>
          <a:p>
            <a:endParaRPr lang="ar-SA"/>
          </a:p>
        </p:txBody>
      </p:sp>
      <p:graphicFrame>
        <p:nvGraphicFramePr>
          <p:cNvPr id="4" name="رسم تخطيطي 3"/>
          <p:cNvGraphicFramePr/>
          <p:nvPr>
            <p:extLst>
              <p:ext uri="{D42A27DB-BD31-4B8C-83A1-F6EECF244321}">
                <p14:modId xmlns:p14="http://schemas.microsoft.com/office/powerpoint/2010/main" val="1275896604"/>
              </p:ext>
            </p:extLst>
          </p:nvPr>
        </p:nvGraphicFramePr>
        <p:xfrm>
          <a:off x="251520" y="1988840"/>
          <a:ext cx="8712968"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122" name="Picture 2" descr="C:\Program Files\Microsoft Office\MEDIA\CAGCAT10\j0186348.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779912" y="1412776"/>
            <a:ext cx="1584176" cy="1440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9958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graphicEl>
                                              <a:dgm id="{22EF953F-E0BB-48AA-917C-A7D0AFD202B4}"/>
                                            </p:graphicEl>
                                          </p:spTgt>
                                        </p:tgtEl>
                                        <p:attrNameLst>
                                          <p:attrName>style.visibility</p:attrName>
                                        </p:attrNameLst>
                                      </p:cBhvr>
                                      <p:to>
                                        <p:strVal val="visible"/>
                                      </p:to>
                                    </p:set>
                                    <p:animEffect transition="in" filter="wheel(1)">
                                      <p:cBhvr>
                                        <p:cTn id="12" dur="2000"/>
                                        <p:tgtEl>
                                          <p:spTgt spid="4">
                                            <p:graphicEl>
                                              <a:dgm id="{22EF953F-E0BB-48AA-917C-A7D0AFD202B4}"/>
                                            </p:graphicEl>
                                          </p:spTgt>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4">
                                            <p:graphicEl>
                                              <a:dgm id="{F668BE45-4EB9-4829-802A-5F1F59A54ACC}"/>
                                            </p:graphicEl>
                                          </p:spTgt>
                                        </p:tgtEl>
                                        <p:attrNameLst>
                                          <p:attrName>style.visibility</p:attrName>
                                        </p:attrNameLst>
                                      </p:cBhvr>
                                      <p:to>
                                        <p:strVal val="visible"/>
                                      </p:to>
                                    </p:set>
                                    <p:animEffect transition="in" filter="wheel(1)">
                                      <p:cBhvr>
                                        <p:cTn id="15" dur="2000"/>
                                        <p:tgtEl>
                                          <p:spTgt spid="4">
                                            <p:graphicEl>
                                              <a:dgm id="{F668BE45-4EB9-4829-802A-5F1F59A54ACC}"/>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4">
                                            <p:graphicEl>
                                              <a:dgm id="{979DC460-8419-4DC6-BAEB-255D6DD1AB07}"/>
                                            </p:graphicEl>
                                          </p:spTgt>
                                        </p:tgtEl>
                                        <p:attrNameLst>
                                          <p:attrName>style.visibility</p:attrName>
                                        </p:attrNameLst>
                                      </p:cBhvr>
                                      <p:to>
                                        <p:strVal val="visible"/>
                                      </p:to>
                                    </p:set>
                                    <p:animEffect transition="in" filter="wheel(1)">
                                      <p:cBhvr>
                                        <p:cTn id="20" dur="2000"/>
                                        <p:tgtEl>
                                          <p:spTgt spid="4">
                                            <p:graphicEl>
                                              <a:dgm id="{979DC460-8419-4DC6-BAEB-255D6DD1AB07}"/>
                                            </p:graphicEl>
                                          </p:spTgt>
                                        </p:tgtEl>
                                      </p:cBhvr>
                                    </p:animEffect>
                                  </p:childTnLst>
                                </p:cTn>
                              </p:par>
                              <p:par>
                                <p:cTn id="21" presetID="21" presetClass="entr" presetSubtype="1" fill="hold" grpId="0" nodeType="withEffect">
                                  <p:stCondLst>
                                    <p:cond delay="0"/>
                                  </p:stCondLst>
                                  <p:childTnLst>
                                    <p:set>
                                      <p:cBhvr>
                                        <p:cTn id="22" dur="1" fill="hold">
                                          <p:stCondLst>
                                            <p:cond delay="0"/>
                                          </p:stCondLst>
                                        </p:cTn>
                                        <p:tgtEl>
                                          <p:spTgt spid="4">
                                            <p:graphicEl>
                                              <a:dgm id="{5809AFC2-9897-40CA-9741-E614ECD27100}"/>
                                            </p:graphicEl>
                                          </p:spTgt>
                                        </p:tgtEl>
                                        <p:attrNameLst>
                                          <p:attrName>style.visibility</p:attrName>
                                        </p:attrNameLst>
                                      </p:cBhvr>
                                      <p:to>
                                        <p:strVal val="visible"/>
                                      </p:to>
                                    </p:set>
                                    <p:animEffect transition="in" filter="wheel(1)">
                                      <p:cBhvr>
                                        <p:cTn id="23" dur="2000"/>
                                        <p:tgtEl>
                                          <p:spTgt spid="4">
                                            <p:graphicEl>
                                              <a:dgm id="{5809AFC2-9897-40CA-9741-E614ECD27100}"/>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grpId="0" nodeType="clickEffect">
                                  <p:stCondLst>
                                    <p:cond delay="0"/>
                                  </p:stCondLst>
                                  <p:childTnLst>
                                    <p:set>
                                      <p:cBhvr>
                                        <p:cTn id="27" dur="1" fill="hold">
                                          <p:stCondLst>
                                            <p:cond delay="0"/>
                                          </p:stCondLst>
                                        </p:cTn>
                                        <p:tgtEl>
                                          <p:spTgt spid="4">
                                            <p:graphicEl>
                                              <a:dgm id="{9399AC2D-C982-45F3-B0A1-E4AB04D8D570}"/>
                                            </p:graphicEl>
                                          </p:spTgt>
                                        </p:tgtEl>
                                        <p:attrNameLst>
                                          <p:attrName>style.visibility</p:attrName>
                                        </p:attrNameLst>
                                      </p:cBhvr>
                                      <p:to>
                                        <p:strVal val="visible"/>
                                      </p:to>
                                    </p:set>
                                    <p:animEffect transition="in" filter="wheel(1)">
                                      <p:cBhvr>
                                        <p:cTn id="28" dur="2000"/>
                                        <p:tgtEl>
                                          <p:spTgt spid="4">
                                            <p:graphicEl>
                                              <a:dgm id="{9399AC2D-C982-45F3-B0A1-E4AB04D8D570}"/>
                                            </p:graphicEl>
                                          </p:spTgt>
                                        </p:tgtEl>
                                      </p:cBhvr>
                                    </p:animEffect>
                                  </p:childTnLst>
                                </p:cTn>
                              </p:par>
                              <p:par>
                                <p:cTn id="29" presetID="21" presetClass="entr" presetSubtype="1" fill="hold" grpId="0" nodeType="withEffect">
                                  <p:stCondLst>
                                    <p:cond delay="0"/>
                                  </p:stCondLst>
                                  <p:childTnLst>
                                    <p:set>
                                      <p:cBhvr>
                                        <p:cTn id="30" dur="1" fill="hold">
                                          <p:stCondLst>
                                            <p:cond delay="0"/>
                                          </p:stCondLst>
                                        </p:cTn>
                                        <p:tgtEl>
                                          <p:spTgt spid="4">
                                            <p:graphicEl>
                                              <a:dgm id="{ADFE0C69-BF68-4564-BF01-ED7C0E0C9662}"/>
                                            </p:graphicEl>
                                          </p:spTgt>
                                        </p:tgtEl>
                                        <p:attrNameLst>
                                          <p:attrName>style.visibility</p:attrName>
                                        </p:attrNameLst>
                                      </p:cBhvr>
                                      <p:to>
                                        <p:strVal val="visible"/>
                                      </p:to>
                                    </p:set>
                                    <p:animEffect transition="in" filter="wheel(1)">
                                      <p:cBhvr>
                                        <p:cTn id="31" dur="2000"/>
                                        <p:tgtEl>
                                          <p:spTgt spid="4">
                                            <p:graphicEl>
                                              <a:dgm id="{ADFE0C69-BF68-4564-BF01-ED7C0E0C9662}"/>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grpId="0" nodeType="clickEffect">
                                  <p:stCondLst>
                                    <p:cond delay="0"/>
                                  </p:stCondLst>
                                  <p:childTnLst>
                                    <p:set>
                                      <p:cBhvr>
                                        <p:cTn id="35" dur="1" fill="hold">
                                          <p:stCondLst>
                                            <p:cond delay="0"/>
                                          </p:stCondLst>
                                        </p:cTn>
                                        <p:tgtEl>
                                          <p:spTgt spid="4">
                                            <p:graphicEl>
                                              <a:dgm id="{2ACF8A71-B50A-49A8-9DAF-B6A195043CC9}"/>
                                            </p:graphicEl>
                                          </p:spTgt>
                                        </p:tgtEl>
                                        <p:attrNameLst>
                                          <p:attrName>style.visibility</p:attrName>
                                        </p:attrNameLst>
                                      </p:cBhvr>
                                      <p:to>
                                        <p:strVal val="visible"/>
                                      </p:to>
                                    </p:set>
                                    <p:animEffect transition="in" filter="wheel(1)">
                                      <p:cBhvr>
                                        <p:cTn id="36" dur="2000"/>
                                        <p:tgtEl>
                                          <p:spTgt spid="4">
                                            <p:graphicEl>
                                              <a:dgm id="{2ACF8A71-B50A-49A8-9DAF-B6A195043CC9}"/>
                                            </p:graphicEl>
                                          </p:spTgt>
                                        </p:tgtEl>
                                      </p:cBhvr>
                                    </p:animEffect>
                                  </p:childTnLst>
                                </p:cTn>
                              </p:par>
                              <p:par>
                                <p:cTn id="37" presetID="21" presetClass="entr" presetSubtype="1" fill="hold" grpId="0" nodeType="withEffect">
                                  <p:stCondLst>
                                    <p:cond delay="0"/>
                                  </p:stCondLst>
                                  <p:childTnLst>
                                    <p:set>
                                      <p:cBhvr>
                                        <p:cTn id="38" dur="1" fill="hold">
                                          <p:stCondLst>
                                            <p:cond delay="0"/>
                                          </p:stCondLst>
                                        </p:cTn>
                                        <p:tgtEl>
                                          <p:spTgt spid="4">
                                            <p:graphicEl>
                                              <a:dgm id="{196C272B-5E07-43DA-B90A-428F309ADFFF}"/>
                                            </p:graphicEl>
                                          </p:spTgt>
                                        </p:tgtEl>
                                        <p:attrNameLst>
                                          <p:attrName>style.visibility</p:attrName>
                                        </p:attrNameLst>
                                      </p:cBhvr>
                                      <p:to>
                                        <p:strVal val="visible"/>
                                      </p:to>
                                    </p:set>
                                    <p:animEffect transition="in" filter="wheel(1)">
                                      <p:cBhvr>
                                        <p:cTn id="39" dur="2000"/>
                                        <p:tgtEl>
                                          <p:spTgt spid="4">
                                            <p:graphicEl>
                                              <a:dgm id="{196C272B-5E07-43DA-B90A-428F309ADFFF}"/>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1" presetClass="entr" presetSubtype="1" fill="hold" grpId="0" nodeType="clickEffect">
                                  <p:stCondLst>
                                    <p:cond delay="0"/>
                                  </p:stCondLst>
                                  <p:childTnLst>
                                    <p:set>
                                      <p:cBhvr>
                                        <p:cTn id="43" dur="1" fill="hold">
                                          <p:stCondLst>
                                            <p:cond delay="0"/>
                                          </p:stCondLst>
                                        </p:cTn>
                                        <p:tgtEl>
                                          <p:spTgt spid="4">
                                            <p:graphicEl>
                                              <a:dgm id="{C39A9929-EA03-4B9D-8359-A543E57710F3}"/>
                                            </p:graphicEl>
                                          </p:spTgt>
                                        </p:tgtEl>
                                        <p:attrNameLst>
                                          <p:attrName>style.visibility</p:attrName>
                                        </p:attrNameLst>
                                      </p:cBhvr>
                                      <p:to>
                                        <p:strVal val="visible"/>
                                      </p:to>
                                    </p:set>
                                    <p:animEffect transition="in" filter="wheel(1)">
                                      <p:cBhvr>
                                        <p:cTn id="44" dur="2000"/>
                                        <p:tgtEl>
                                          <p:spTgt spid="4">
                                            <p:graphicEl>
                                              <a:dgm id="{C39A9929-EA03-4B9D-8359-A543E57710F3}"/>
                                            </p:graphicEl>
                                          </p:spTgt>
                                        </p:tgtEl>
                                      </p:cBhvr>
                                    </p:animEffect>
                                  </p:childTnLst>
                                </p:cTn>
                              </p:par>
                              <p:par>
                                <p:cTn id="45" presetID="21" presetClass="entr" presetSubtype="1" fill="hold" grpId="0" nodeType="withEffect">
                                  <p:stCondLst>
                                    <p:cond delay="0"/>
                                  </p:stCondLst>
                                  <p:childTnLst>
                                    <p:set>
                                      <p:cBhvr>
                                        <p:cTn id="46" dur="1" fill="hold">
                                          <p:stCondLst>
                                            <p:cond delay="0"/>
                                          </p:stCondLst>
                                        </p:cTn>
                                        <p:tgtEl>
                                          <p:spTgt spid="4">
                                            <p:graphicEl>
                                              <a:dgm id="{F7BD0BE9-878E-4CE2-949E-98761D2AE26E}"/>
                                            </p:graphicEl>
                                          </p:spTgt>
                                        </p:tgtEl>
                                        <p:attrNameLst>
                                          <p:attrName>style.visibility</p:attrName>
                                        </p:attrNameLst>
                                      </p:cBhvr>
                                      <p:to>
                                        <p:strVal val="visible"/>
                                      </p:to>
                                    </p:set>
                                    <p:animEffect transition="in" filter="wheel(1)">
                                      <p:cBhvr>
                                        <p:cTn id="47" dur="2000"/>
                                        <p:tgtEl>
                                          <p:spTgt spid="4">
                                            <p:graphicEl>
                                              <a:dgm id="{F7BD0BE9-878E-4CE2-949E-98761D2AE26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609600"/>
            <a:ext cx="6784677" cy="1066800"/>
          </a:xfrm>
          <a:prstGeom prst="ellipse">
            <a:avLst/>
          </a:prstGeom>
        </p:spPr>
        <p:style>
          <a:lnRef idx="1">
            <a:schemeClr val="accent1"/>
          </a:lnRef>
          <a:fillRef idx="2">
            <a:schemeClr val="accent1"/>
          </a:fillRef>
          <a:effectRef idx="1">
            <a:schemeClr val="accent1"/>
          </a:effectRef>
          <a:fontRef idx="minor">
            <a:schemeClr val="dk1"/>
          </a:fontRef>
        </p:style>
        <p:txBody>
          <a:bodyPr>
            <a:noAutofit/>
          </a:bodyPr>
          <a:lstStyle/>
          <a:p>
            <a:pPr algn="ctr"/>
            <a:r>
              <a:rPr lang="ar-SA" sz="3600" dirty="0" smtClean="0"/>
              <a:t>أولا: تحديد المشكلة </a:t>
            </a:r>
            <a:endParaRPr lang="en-US" sz="3600" dirty="0"/>
          </a:p>
        </p:txBody>
      </p:sp>
      <p:sp>
        <p:nvSpPr>
          <p:cNvPr id="3" name="Content Placeholder 2"/>
          <p:cNvSpPr>
            <a:spLocks noGrp="1"/>
          </p:cNvSpPr>
          <p:nvPr>
            <p:ph sz="half" idx="1"/>
          </p:nvPr>
        </p:nvSpPr>
        <p:spPr>
          <a:xfrm>
            <a:off x="611560" y="2276872"/>
            <a:ext cx="7864797" cy="3745522"/>
          </a:xfrm>
        </p:spPr>
        <p:style>
          <a:lnRef idx="1">
            <a:schemeClr val="dk1"/>
          </a:lnRef>
          <a:fillRef idx="2">
            <a:schemeClr val="dk1"/>
          </a:fillRef>
          <a:effectRef idx="1">
            <a:schemeClr val="dk1"/>
          </a:effectRef>
          <a:fontRef idx="minor">
            <a:schemeClr val="dk1"/>
          </a:fontRef>
        </p:style>
        <p:txBody>
          <a:bodyPr>
            <a:noAutofit/>
          </a:bodyPr>
          <a:lstStyle/>
          <a:p>
            <a:r>
              <a:rPr lang="ar-SA" sz="2400" dirty="0" smtClean="0"/>
              <a:t>تبدأ عمليه أتخاذ القرارات عاده بملاحظه بروز أو وجود مشكله </a:t>
            </a:r>
          </a:p>
          <a:p>
            <a:r>
              <a:rPr lang="ar-SA" sz="2400" dirty="0" smtClean="0"/>
              <a:t>تعتبر هذه الخطوة من  أهم خطوات أتخاذ القرارات</a:t>
            </a:r>
          </a:p>
          <a:p>
            <a:endParaRPr lang="ar-SA" sz="2400" dirty="0"/>
          </a:p>
          <a:p>
            <a:r>
              <a:rPr lang="ar-SA" sz="2400" dirty="0" smtClean="0"/>
              <a:t>من المهم تشخيص المشكلة بطريقه سليمه صحيحه و ذلك أن تشخيص المشكلة بطريقه خاطئة سوف يؤثر بشكل سيئ على بقيه مراحل المشكلة </a:t>
            </a:r>
          </a:p>
          <a:p>
            <a:endParaRPr lang="ar-SA" sz="2400" dirty="0"/>
          </a:p>
          <a:p>
            <a:r>
              <a:rPr lang="ar-SA" sz="2400" dirty="0" smtClean="0"/>
              <a:t>البداية الصحيحة بتحديد و حل المشكلات تسعدنا الى الوصول الى القرار السليم و البديل المناسب </a:t>
            </a:r>
            <a:endParaRPr lang="en-US" sz="2400" dirty="0"/>
          </a:p>
        </p:txBody>
      </p:sp>
    </p:spTree>
    <p:extLst>
      <p:ext uri="{BB962C8B-B14F-4D97-AF65-F5344CB8AC3E}">
        <p14:creationId xmlns:p14="http://schemas.microsoft.com/office/powerpoint/2010/main" val="2232663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609600"/>
            <a:ext cx="7576765" cy="1451248"/>
          </a:xfrm>
          <a:prstGeom prst="ellipse">
            <a:avLst/>
          </a:prstGeom>
        </p:spPr>
        <p:style>
          <a:lnRef idx="1">
            <a:schemeClr val="accent1"/>
          </a:lnRef>
          <a:fillRef idx="2">
            <a:schemeClr val="accent1"/>
          </a:fillRef>
          <a:effectRef idx="1">
            <a:schemeClr val="accent1"/>
          </a:effectRef>
          <a:fontRef idx="minor">
            <a:schemeClr val="dk1"/>
          </a:fontRef>
        </p:style>
        <p:txBody>
          <a:bodyPr>
            <a:noAutofit/>
          </a:bodyPr>
          <a:lstStyle/>
          <a:p>
            <a:pPr algn="ctr"/>
            <a:r>
              <a:rPr lang="ar-SA" sz="4000" dirty="0" smtClean="0"/>
              <a:t>ثانيا : جمع المعلومات </a:t>
            </a:r>
            <a:endParaRPr lang="en-US" sz="4000" dirty="0"/>
          </a:p>
        </p:txBody>
      </p:sp>
      <p:sp>
        <p:nvSpPr>
          <p:cNvPr id="3" name="Content Placeholder 2"/>
          <p:cNvSpPr>
            <a:spLocks noGrp="1"/>
          </p:cNvSpPr>
          <p:nvPr>
            <p:ph sz="half" idx="1"/>
          </p:nvPr>
        </p:nvSpPr>
        <p:spPr>
          <a:xfrm>
            <a:off x="899592" y="2276872"/>
            <a:ext cx="7488832" cy="3673381"/>
          </a:xfrm>
        </p:spPr>
        <p:style>
          <a:lnRef idx="1">
            <a:schemeClr val="dk1"/>
          </a:lnRef>
          <a:fillRef idx="2">
            <a:schemeClr val="dk1"/>
          </a:fillRef>
          <a:effectRef idx="1">
            <a:schemeClr val="dk1"/>
          </a:effectRef>
          <a:fontRef idx="minor">
            <a:schemeClr val="dk1"/>
          </a:fontRef>
        </p:style>
        <p:txBody>
          <a:bodyPr>
            <a:noAutofit/>
          </a:bodyPr>
          <a:lstStyle/>
          <a:p>
            <a:pPr algn="ctr"/>
            <a:r>
              <a:rPr lang="ar-SA" sz="3600" dirty="0" smtClean="0"/>
              <a:t>في هذه الخطوة من الضروري أن نجمع الملومات التي نتوقع أنها سوف تساعدنا على تحديد المشكلة تحديدا أكثر وضوحا </a:t>
            </a:r>
          </a:p>
          <a:p>
            <a:pPr algn="ctr"/>
            <a:r>
              <a:rPr lang="ar-SA" sz="3600" dirty="0" smtClean="0"/>
              <a:t>و ذلك سوف يساعدنا لاحقا على وضع  البدائل المناسبة لحل المشكلة </a:t>
            </a:r>
            <a:endParaRPr lang="en-US" sz="3600" dirty="0"/>
          </a:p>
        </p:txBody>
      </p:sp>
    </p:spTree>
    <p:extLst>
      <p:ext uri="{BB962C8B-B14F-4D97-AF65-F5344CB8AC3E}">
        <p14:creationId xmlns:p14="http://schemas.microsoft.com/office/powerpoint/2010/main" val="547931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1763688" y="188640"/>
            <a:ext cx="6172200" cy="1152128"/>
          </a:xfrm>
          <a:prstGeom prst="flowChartTerminator">
            <a:avLst/>
          </a:prstGeom>
        </p:spPr>
        <p:style>
          <a:lnRef idx="1">
            <a:schemeClr val="accent1"/>
          </a:lnRef>
          <a:fillRef idx="2">
            <a:schemeClr val="accent1"/>
          </a:fillRef>
          <a:effectRef idx="1">
            <a:schemeClr val="accent1"/>
          </a:effectRef>
          <a:fontRef idx="minor">
            <a:schemeClr val="dk1"/>
          </a:fontRef>
        </p:style>
        <p:txBody>
          <a:bodyPr/>
          <a:lstStyle/>
          <a:p>
            <a:pPr algn="ctr"/>
            <a:r>
              <a:rPr lang="ar-SA" dirty="0" smtClean="0"/>
              <a:t>المحتويات </a:t>
            </a:r>
            <a:r>
              <a:rPr lang="ar-SA" sz="3200" dirty="0" smtClean="0">
                <a:solidFill>
                  <a:schemeClr val="accent5">
                    <a:lumMod val="60000"/>
                    <a:lumOff val="40000"/>
                  </a:schemeClr>
                </a:solidFill>
                <a:cs typeface="+mn-cs"/>
              </a:rPr>
              <a:t> </a:t>
            </a:r>
            <a:endParaRPr lang="ar-SA" dirty="0">
              <a:solidFill>
                <a:schemeClr val="accent5">
                  <a:lumMod val="60000"/>
                  <a:lumOff val="40000"/>
                </a:schemeClr>
              </a:solidFill>
              <a:cs typeface="+mn-cs"/>
            </a:endParaRPr>
          </a:p>
        </p:txBody>
      </p:sp>
      <p:sp>
        <p:nvSpPr>
          <p:cNvPr id="4" name="عنصر نائب للنص 3"/>
          <p:cNvSpPr>
            <a:spLocks noGrp="1"/>
          </p:cNvSpPr>
          <p:nvPr>
            <p:ph type="body" idx="1"/>
          </p:nvPr>
        </p:nvSpPr>
        <p:spPr>
          <a:xfrm>
            <a:off x="1856184" y="2348880"/>
            <a:ext cx="6172200" cy="3456384"/>
          </a:xfrm>
        </p:spPr>
        <p:style>
          <a:lnRef idx="1">
            <a:schemeClr val="dk1"/>
          </a:lnRef>
          <a:fillRef idx="2">
            <a:schemeClr val="dk1"/>
          </a:fillRef>
          <a:effectRef idx="1">
            <a:schemeClr val="dk1"/>
          </a:effectRef>
          <a:fontRef idx="minor">
            <a:schemeClr val="dk1"/>
          </a:fontRef>
        </p:style>
        <p:txBody>
          <a:bodyPr>
            <a:normAutofit/>
          </a:bodyPr>
          <a:lstStyle/>
          <a:p>
            <a:pPr marL="457200" indent="-457200">
              <a:buFont typeface="+mj-lt"/>
              <a:buAutoNum type="arabicPeriod"/>
            </a:pPr>
            <a:r>
              <a:rPr lang="ar-SA" sz="2800" i="0" dirty="0" smtClean="0">
                <a:solidFill>
                  <a:schemeClr val="bg1">
                    <a:lumMod val="95000"/>
                    <a:lumOff val="5000"/>
                  </a:schemeClr>
                </a:solidFill>
              </a:rPr>
              <a:t>مفهوم اتخاذ القرار.</a:t>
            </a:r>
          </a:p>
          <a:p>
            <a:pPr marL="457200" indent="-457200">
              <a:buFont typeface="+mj-lt"/>
              <a:buAutoNum type="arabicPeriod"/>
            </a:pPr>
            <a:r>
              <a:rPr lang="ar-SA" sz="2800" i="0" dirty="0" smtClean="0">
                <a:solidFill>
                  <a:schemeClr val="bg1">
                    <a:lumMod val="95000"/>
                    <a:lumOff val="5000"/>
                  </a:schemeClr>
                </a:solidFill>
              </a:rPr>
              <a:t>اتخاذ القرارات والعملية الإدارية.</a:t>
            </a:r>
          </a:p>
          <a:p>
            <a:pPr marL="457200" indent="-457200">
              <a:buFont typeface="+mj-lt"/>
              <a:buAutoNum type="arabicPeriod"/>
            </a:pPr>
            <a:r>
              <a:rPr lang="ar-SA" sz="2800" i="0" dirty="0" smtClean="0">
                <a:solidFill>
                  <a:schemeClr val="bg1">
                    <a:lumMod val="95000"/>
                    <a:lumOff val="5000"/>
                  </a:schemeClr>
                </a:solidFill>
              </a:rPr>
              <a:t>أنواع القرارات.</a:t>
            </a:r>
          </a:p>
          <a:p>
            <a:pPr marL="457200" indent="-457200">
              <a:buFont typeface="+mj-lt"/>
              <a:buAutoNum type="arabicPeriod"/>
            </a:pPr>
            <a:r>
              <a:rPr lang="ar-SA" sz="2800" i="0" dirty="0" smtClean="0">
                <a:solidFill>
                  <a:schemeClr val="bg1">
                    <a:lumMod val="95000"/>
                    <a:lumOff val="5000"/>
                  </a:schemeClr>
                </a:solidFill>
              </a:rPr>
              <a:t>خطوات اتخاذ القرارات.</a:t>
            </a:r>
          </a:p>
          <a:p>
            <a:pPr marL="457200" indent="-457200">
              <a:buFont typeface="+mj-lt"/>
              <a:buAutoNum type="arabicPeriod"/>
            </a:pPr>
            <a:r>
              <a:rPr lang="ar-SA" sz="2800" i="0" dirty="0" smtClean="0">
                <a:solidFill>
                  <a:schemeClr val="bg1">
                    <a:lumMod val="95000"/>
                    <a:lumOff val="5000"/>
                  </a:schemeClr>
                </a:solidFill>
              </a:rPr>
              <a:t>الأسلوب الجماعي في اتخاذ القرارات.</a:t>
            </a:r>
          </a:p>
          <a:p>
            <a:pPr marL="457200" indent="-457200">
              <a:buFont typeface="+mj-lt"/>
              <a:buAutoNum type="arabicPeriod"/>
            </a:pPr>
            <a:r>
              <a:rPr lang="ar-SA" sz="2800" i="0" dirty="0" smtClean="0">
                <a:solidFill>
                  <a:schemeClr val="bg1">
                    <a:lumMod val="95000"/>
                    <a:lumOff val="5000"/>
                  </a:schemeClr>
                </a:solidFill>
              </a:rPr>
              <a:t>الحاسب الآلي واتحاذ القرارات.</a:t>
            </a:r>
            <a:endParaRPr lang="ar-SA" sz="2800" i="0" dirty="0">
              <a:solidFill>
                <a:schemeClr val="bg1">
                  <a:lumMod val="95000"/>
                  <a:lumOff val="5000"/>
                </a:schemeClr>
              </a:solidFill>
            </a:endParaRPr>
          </a:p>
        </p:txBody>
      </p:sp>
    </p:spTree>
    <p:extLst>
      <p:ext uri="{BB962C8B-B14F-4D97-AF65-F5344CB8AC3E}">
        <p14:creationId xmlns:p14="http://schemas.microsoft.com/office/powerpoint/2010/main" val="4128171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ipe(down)">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down)">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down)">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wipe(down)">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wipe(down)">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wipe(down)">
                                      <p:cBhvr>
                                        <p:cTn id="32" dur="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wipe(down)">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7010" y="609600"/>
            <a:ext cx="7609347" cy="1066800"/>
          </a:xfrm>
          <a:prstGeom prst="downArrowCallout">
            <a:avLst/>
          </a:prstGeom>
        </p:spPr>
        <p:style>
          <a:lnRef idx="1">
            <a:schemeClr val="accent1"/>
          </a:lnRef>
          <a:fillRef idx="2">
            <a:schemeClr val="accent1"/>
          </a:fillRef>
          <a:effectRef idx="1">
            <a:schemeClr val="accent1"/>
          </a:effectRef>
          <a:fontRef idx="minor">
            <a:schemeClr val="dk1"/>
          </a:fontRef>
        </p:style>
        <p:txBody>
          <a:bodyPr>
            <a:noAutofit/>
          </a:bodyPr>
          <a:lstStyle/>
          <a:p>
            <a:pPr algn="ctr"/>
            <a:r>
              <a:rPr lang="ar-SA" sz="4000" dirty="0" smtClean="0"/>
              <a:t>تتضمن المعلومات التي نجمعها </a:t>
            </a:r>
            <a:endParaRPr lang="en-US" sz="4000" dirty="0"/>
          </a:p>
        </p:txBody>
      </p:sp>
      <p:sp>
        <p:nvSpPr>
          <p:cNvPr id="3" name="Content Placeholder 2"/>
          <p:cNvSpPr>
            <a:spLocks noGrp="1"/>
          </p:cNvSpPr>
          <p:nvPr>
            <p:ph sz="half" idx="1"/>
          </p:nvPr>
        </p:nvSpPr>
        <p:spPr>
          <a:xfrm>
            <a:off x="755576" y="1916832"/>
            <a:ext cx="8183470" cy="4464496"/>
          </a:xfrm>
        </p:spPr>
        <p:style>
          <a:lnRef idx="1">
            <a:schemeClr val="dk1"/>
          </a:lnRef>
          <a:fillRef idx="2">
            <a:schemeClr val="dk1"/>
          </a:fillRef>
          <a:effectRef idx="1">
            <a:schemeClr val="dk1"/>
          </a:effectRef>
          <a:fontRef idx="minor">
            <a:schemeClr val="dk1"/>
          </a:fontRef>
        </p:style>
        <p:txBody>
          <a:bodyPr>
            <a:noAutofit/>
          </a:bodyPr>
          <a:lstStyle/>
          <a:p>
            <a:r>
              <a:rPr lang="ar-SA" sz="2400" dirty="0" smtClean="0"/>
              <a:t>معلومات موضعيه : وفيها نحاول أن نكشف الأطراف الداخلية في المشكلة و زمان و مكان حوث المشكلة و تكراراها</a:t>
            </a:r>
          </a:p>
          <a:p>
            <a:endParaRPr lang="ar-SA" sz="2400" dirty="0"/>
          </a:p>
          <a:p>
            <a:r>
              <a:rPr lang="ar-SA" sz="2400" dirty="0" smtClean="0"/>
              <a:t>معلومات ذاتيه : و هي معلومات التي تصف </a:t>
            </a:r>
            <a:r>
              <a:rPr lang="ar-SA" sz="2400" dirty="0" smtClean="0"/>
              <a:t>رؤيتنا </a:t>
            </a:r>
            <a:r>
              <a:rPr lang="ar-SA" sz="2400" dirty="0" smtClean="0"/>
              <a:t>و اتجاهاتنا و أحاسيسنا تجاه المشكلة </a:t>
            </a:r>
          </a:p>
          <a:p>
            <a:endParaRPr lang="ar-SA" sz="2400" dirty="0"/>
          </a:p>
          <a:p>
            <a:r>
              <a:rPr lang="ar-SA" sz="2400" dirty="0" smtClean="0"/>
              <a:t>معلومات متعلقة بالمعوقات التي حالت دون حل المشكلة في الماضي </a:t>
            </a:r>
          </a:p>
          <a:p>
            <a:endParaRPr lang="ar-SA" sz="2400" dirty="0"/>
          </a:p>
          <a:p>
            <a:pPr marL="0" indent="0">
              <a:buNone/>
            </a:pPr>
            <a:endParaRPr lang="ar-SA" sz="2400" dirty="0" smtClean="0"/>
          </a:p>
          <a:p>
            <a:r>
              <a:rPr lang="ar-SA" sz="2400" dirty="0" smtClean="0"/>
              <a:t>أي معلومات أخرى إضافية الى ما سبق يمكن أن تساعد على حل المشكلة </a:t>
            </a:r>
            <a:endParaRPr lang="en-US" sz="2400" dirty="0"/>
          </a:p>
        </p:txBody>
      </p:sp>
    </p:spTree>
    <p:extLst>
      <p:ext uri="{BB962C8B-B14F-4D97-AF65-F5344CB8AC3E}">
        <p14:creationId xmlns:p14="http://schemas.microsoft.com/office/powerpoint/2010/main" val="38322618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7010" y="609600"/>
            <a:ext cx="7609347" cy="1066800"/>
          </a:xfrm>
          <a:prstGeom prst="ellipse">
            <a:avLst/>
          </a:prstGeom>
        </p:spPr>
        <p:style>
          <a:lnRef idx="1">
            <a:schemeClr val="accent1"/>
          </a:lnRef>
          <a:fillRef idx="2">
            <a:schemeClr val="accent1"/>
          </a:fillRef>
          <a:effectRef idx="1">
            <a:schemeClr val="accent1"/>
          </a:effectRef>
          <a:fontRef idx="minor">
            <a:schemeClr val="dk1"/>
          </a:fontRef>
        </p:style>
        <p:txBody>
          <a:bodyPr>
            <a:normAutofit fontScale="90000"/>
          </a:bodyPr>
          <a:lstStyle/>
          <a:p>
            <a:r>
              <a:rPr lang="ar-SA" sz="3200" dirty="0" smtClean="0"/>
              <a:t>ثالثا :طرح البدائل و اختيار  البديل المناسب </a:t>
            </a:r>
            <a:endParaRPr lang="en-US" sz="3200" dirty="0"/>
          </a:p>
        </p:txBody>
      </p:sp>
      <p:sp>
        <p:nvSpPr>
          <p:cNvPr id="3" name="Content Placeholder 2"/>
          <p:cNvSpPr>
            <a:spLocks noGrp="1"/>
          </p:cNvSpPr>
          <p:nvPr>
            <p:ph sz="half" idx="1"/>
          </p:nvPr>
        </p:nvSpPr>
        <p:spPr>
          <a:xfrm>
            <a:off x="611560" y="1915858"/>
            <a:ext cx="7892660" cy="4393461"/>
          </a:xfrm>
        </p:spPr>
        <p:style>
          <a:lnRef idx="1">
            <a:schemeClr val="dk1"/>
          </a:lnRef>
          <a:fillRef idx="2">
            <a:schemeClr val="dk1"/>
          </a:fillRef>
          <a:effectRef idx="1">
            <a:schemeClr val="dk1"/>
          </a:effectRef>
          <a:fontRef idx="minor">
            <a:schemeClr val="dk1"/>
          </a:fontRef>
        </p:style>
        <p:txBody>
          <a:bodyPr>
            <a:normAutofit/>
          </a:bodyPr>
          <a:lstStyle/>
          <a:p>
            <a:r>
              <a:rPr lang="ar-SA" sz="2800" dirty="0" smtClean="0"/>
              <a:t>يطلق على هذه الخطوة عده مسميات من بينها طرح الحلول أو توليد الأفكار </a:t>
            </a:r>
          </a:p>
          <a:p>
            <a:endParaRPr lang="ar-SA" sz="2800" dirty="0"/>
          </a:p>
          <a:p>
            <a:r>
              <a:rPr lang="ar-SA" sz="2800" dirty="0" smtClean="0"/>
              <a:t>هذه الخطوة تمثل جوهر الابداع في حل المشكلات و التي تعتمد أساسا على قدره الفرد أو الجماعة في طرح أكثر من بديل لحل المشكلة</a:t>
            </a:r>
          </a:p>
          <a:p>
            <a:endParaRPr lang="ar-SA" sz="2800" dirty="0"/>
          </a:p>
          <a:p>
            <a:r>
              <a:rPr lang="ar-SA" sz="2800" dirty="0" smtClean="0"/>
              <a:t>بعد طرح البدائل أو الأفكار لحل مشكلة معينه يجب أن يقوم منفذ القرار بتقييم هذه البدائل للاختيار بينها وفق معاير محدده </a:t>
            </a:r>
            <a:endParaRPr lang="en-US" sz="2800" dirty="0"/>
          </a:p>
        </p:txBody>
      </p:sp>
    </p:spTree>
    <p:extLst>
      <p:ext uri="{BB962C8B-B14F-4D97-AF65-F5344CB8AC3E}">
        <p14:creationId xmlns:p14="http://schemas.microsoft.com/office/powerpoint/2010/main" val="37224875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3380" y="404664"/>
            <a:ext cx="7560840" cy="1066800"/>
          </a:xfrm>
          <a:prstGeom prst="ellipse">
            <a:avLst/>
          </a:prstGeom>
        </p:spPr>
        <p:style>
          <a:lnRef idx="1">
            <a:schemeClr val="accent1"/>
          </a:lnRef>
          <a:fillRef idx="2">
            <a:schemeClr val="accent1"/>
          </a:fillRef>
          <a:effectRef idx="1">
            <a:schemeClr val="accent1"/>
          </a:effectRef>
          <a:fontRef idx="minor">
            <a:schemeClr val="dk1"/>
          </a:fontRef>
        </p:style>
        <p:txBody>
          <a:bodyPr>
            <a:noAutofit/>
          </a:bodyPr>
          <a:lstStyle/>
          <a:p>
            <a:pPr algn="ctr"/>
            <a:r>
              <a:rPr lang="ar-SA" sz="4400" dirty="0" smtClean="0"/>
              <a:t>رابعا : تنفيذ الحل </a:t>
            </a:r>
            <a:endParaRPr lang="en-US" sz="4400" dirty="0"/>
          </a:p>
        </p:txBody>
      </p:sp>
      <p:sp>
        <p:nvSpPr>
          <p:cNvPr id="3" name="Content Placeholder 2"/>
          <p:cNvSpPr>
            <a:spLocks noGrp="1"/>
          </p:cNvSpPr>
          <p:nvPr>
            <p:ph sz="half" idx="1"/>
          </p:nvPr>
        </p:nvSpPr>
        <p:spPr>
          <a:xfrm>
            <a:off x="943380" y="1915858"/>
            <a:ext cx="7560840" cy="3313341"/>
          </a:xfrm>
        </p:spPr>
        <p:style>
          <a:lnRef idx="1">
            <a:schemeClr val="dk1"/>
          </a:lnRef>
          <a:fillRef idx="2">
            <a:schemeClr val="dk1"/>
          </a:fillRef>
          <a:effectRef idx="1">
            <a:schemeClr val="dk1"/>
          </a:effectRef>
          <a:fontRef idx="minor">
            <a:schemeClr val="dk1"/>
          </a:fontRef>
        </p:style>
        <p:txBody>
          <a:bodyPr>
            <a:normAutofit/>
          </a:bodyPr>
          <a:lstStyle/>
          <a:p>
            <a:r>
              <a:rPr lang="ar-SA" sz="2400" dirty="0" smtClean="0"/>
              <a:t>تتضمن هذه الخطوة تطيق ما تم اختباره لحل المشكلة </a:t>
            </a:r>
          </a:p>
          <a:p>
            <a:endParaRPr lang="ar-SA" sz="2400" dirty="0"/>
          </a:p>
          <a:p>
            <a:r>
              <a:rPr lang="ar-SA" sz="2400" dirty="0" smtClean="0"/>
              <a:t>عمليه تنفيذ أي بديل او حل ليست بعمليه سهله ؟؟ لماذا ؟  ( لان اتخاذ القرار بشان حل مشكلة ما لا بد من أن يصايحه تغير أو تعديل في الظروف المحيطة بالمشكلة)</a:t>
            </a:r>
          </a:p>
          <a:p>
            <a:endParaRPr lang="ar-SA" sz="2400" dirty="0"/>
          </a:p>
          <a:p>
            <a:r>
              <a:rPr lang="ar-SA" sz="2400" dirty="0" smtClean="0"/>
              <a:t>يجب اسناد مهمه تنفيذ الحل الى شخص أو أشخاص لديهم المهارات الكافية لتنفيذ هذا الحل و توفير لهم فرص الصلاحية و المرونة </a:t>
            </a:r>
            <a:endParaRPr lang="en-US" sz="2400" dirty="0"/>
          </a:p>
        </p:txBody>
      </p:sp>
    </p:spTree>
    <p:extLst>
      <p:ext uri="{BB962C8B-B14F-4D97-AF65-F5344CB8AC3E}">
        <p14:creationId xmlns:p14="http://schemas.microsoft.com/office/powerpoint/2010/main" val="29449220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609600"/>
            <a:ext cx="7432749" cy="1066800"/>
          </a:xfrm>
          <a:prstGeom prst="ellipse">
            <a:avLst/>
          </a:prstGeom>
        </p:spPr>
        <p:style>
          <a:lnRef idx="1">
            <a:schemeClr val="accent1"/>
          </a:lnRef>
          <a:fillRef idx="2">
            <a:schemeClr val="accent1"/>
          </a:fillRef>
          <a:effectRef idx="1">
            <a:schemeClr val="accent1"/>
          </a:effectRef>
          <a:fontRef idx="minor">
            <a:schemeClr val="dk1"/>
          </a:fontRef>
        </p:style>
        <p:txBody>
          <a:bodyPr>
            <a:normAutofit/>
          </a:bodyPr>
          <a:lstStyle/>
          <a:p>
            <a:r>
              <a:rPr lang="ar-SA" sz="4000" dirty="0" smtClean="0"/>
              <a:t>خامسا : متابعة تنفيذ الحل </a:t>
            </a:r>
            <a:endParaRPr lang="en-US" sz="4000" dirty="0"/>
          </a:p>
        </p:txBody>
      </p:sp>
      <p:sp>
        <p:nvSpPr>
          <p:cNvPr id="3" name="Content Placeholder 2"/>
          <p:cNvSpPr>
            <a:spLocks noGrp="1"/>
          </p:cNvSpPr>
          <p:nvPr>
            <p:ph sz="half" idx="1"/>
          </p:nvPr>
        </p:nvSpPr>
        <p:spPr>
          <a:xfrm>
            <a:off x="1043608" y="2420888"/>
            <a:ext cx="7604628" cy="3889405"/>
          </a:xfrm>
        </p:spPr>
        <p:style>
          <a:lnRef idx="1">
            <a:schemeClr val="dk1"/>
          </a:lnRef>
          <a:fillRef idx="2">
            <a:schemeClr val="dk1"/>
          </a:fillRef>
          <a:effectRef idx="1">
            <a:schemeClr val="dk1"/>
          </a:effectRef>
          <a:fontRef idx="minor">
            <a:schemeClr val="dk1"/>
          </a:fontRef>
        </p:style>
        <p:txBody>
          <a:bodyPr>
            <a:noAutofit/>
          </a:bodyPr>
          <a:lstStyle/>
          <a:p>
            <a:pPr algn="ctr"/>
            <a:r>
              <a:rPr lang="ar-SA" sz="2800" dirty="0" smtClean="0"/>
              <a:t>عندما يتم تنفذ حل ما لأية مشكلة من الواجب  </a:t>
            </a:r>
            <a:r>
              <a:rPr lang="ar-SA" sz="2800" dirty="0"/>
              <a:t>م</a:t>
            </a:r>
            <a:r>
              <a:rPr lang="ar-SA" sz="2800" dirty="0" smtClean="0"/>
              <a:t>راقبة و متابعه تنفيذ الحل للتأكد من فاعليته في علاج المشكلة </a:t>
            </a:r>
          </a:p>
          <a:p>
            <a:endParaRPr lang="ar-SA" sz="2800" dirty="0"/>
          </a:p>
          <a:p>
            <a:pPr algn="ctr"/>
            <a:r>
              <a:rPr lang="ar-SA" sz="2800" dirty="0" smtClean="0"/>
              <a:t>أذا تبين خلال متابعه تنفيذ الحل بان قرارا اتخاذ هذا الحل كان فعالا في علاج المشكلة فهذا يعني أننا وصلنا الى المرحلة الأخيرة من عمليه حل المشكلة و ان قرارانا كان سليما و العكس صحيح </a:t>
            </a:r>
          </a:p>
        </p:txBody>
      </p:sp>
    </p:spTree>
    <p:extLst>
      <p:ext uri="{BB962C8B-B14F-4D97-AF65-F5344CB8AC3E}">
        <p14:creationId xmlns:p14="http://schemas.microsoft.com/office/powerpoint/2010/main" val="36823449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609600"/>
            <a:ext cx="7776864" cy="1066800"/>
          </a:xfrm>
          <a:prstGeom prst="ellipse">
            <a:avLst/>
          </a:prstGeom>
        </p:spPr>
        <p:style>
          <a:lnRef idx="1">
            <a:schemeClr val="accent1"/>
          </a:lnRef>
          <a:fillRef idx="2">
            <a:schemeClr val="accent1"/>
          </a:fillRef>
          <a:effectRef idx="1">
            <a:schemeClr val="accent1"/>
          </a:effectRef>
          <a:fontRef idx="minor">
            <a:schemeClr val="dk1"/>
          </a:fontRef>
        </p:style>
        <p:txBody>
          <a:bodyPr>
            <a:normAutofit/>
          </a:bodyPr>
          <a:lstStyle/>
          <a:p>
            <a:r>
              <a:rPr lang="ar-SA" sz="3200" dirty="0" smtClean="0"/>
              <a:t>الأسلوب الجماعي في أتخاذ القرارات </a:t>
            </a:r>
            <a:endParaRPr lang="en-US" sz="3200" dirty="0"/>
          </a:p>
        </p:txBody>
      </p:sp>
      <p:sp>
        <p:nvSpPr>
          <p:cNvPr id="3" name="Content Placeholder 2"/>
          <p:cNvSpPr>
            <a:spLocks noGrp="1"/>
          </p:cNvSpPr>
          <p:nvPr>
            <p:ph sz="half" idx="1"/>
          </p:nvPr>
        </p:nvSpPr>
        <p:spPr/>
        <p:txBody>
          <a:bodyPr>
            <a:normAutofit/>
          </a:bodyPr>
          <a:lstStyle/>
          <a:p>
            <a:pPr marL="0" indent="0">
              <a:buNone/>
            </a:pPr>
            <a:r>
              <a:rPr lang="ar-SA" dirty="0"/>
              <a:t> </a:t>
            </a:r>
            <a:r>
              <a:rPr lang="ar-SA" dirty="0" smtClean="0"/>
              <a:t> </a:t>
            </a:r>
            <a:endParaRPr lang="en-US" dirty="0"/>
          </a:p>
        </p:txBody>
      </p:sp>
      <p:sp>
        <p:nvSpPr>
          <p:cNvPr id="4" name="Content Placeholder 3"/>
          <p:cNvSpPr>
            <a:spLocks noGrp="1"/>
          </p:cNvSpPr>
          <p:nvPr>
            <p:ph sz="half" idx="2"/>
          </p:nvPr>
        </p:nvSpPr>
        <p:spPr>
          <a:xfrm>
            <a:off x="539552" y="1915880"/>
            <a:ext cx="8352928" cy="4753479"/>
          </a:xfrm>
        </p:spPr>
        <p:style>
          <a:lnRef idx="1">
            <a:schemeClr val="dk1"/>
          </a:lnRef>
          <a:fillRef idx="2">
            <a:schemeClr val="dk1"/>
          </a:fillRef>
          <a:effectRef idx="1">
            <a:schemeClr val="dk1"/>
          </a:effectRef>
          <a:fontRef idx="minor">
            <a:schemeClr val="dk1"/>
          </a:fontRef>
        </p:style>
        <p:txBody>
          <a:bodyPr>
            <a:noAutofit/>
          </a:bodyPr>
          <a:lstStyle/>
          <a:p>
            <a:r>
              <a:rPr lang="ar-SA" sz="2800" dirty="0" smtClean="0"/>
              <a:t>عاده ما تكون مسؤوليه حل المشكلات و أتخاذ القرارات مرتبطة بالشخص الأول في المنشأة و لكن من المستحيل أن يتولى هذا الشخص المهمة بمفرده دون طلب مساعده الجماعة </a:t>
            </a:r>
          </a:p>
          <a:p>
            <a:pPr marL="0" indent="0">
              <a:buNone/>
            </a:pPr>
            <a:endParaRPr lang="ar-SA" sz="2800" dirty="0"/>
          </a:p>
          <a:p>
            <a:r>
              <a:rPr lang="ar-SA" sz="2800" dirty="0"/>
              <a:t>أ</a:t>
            </a:r>
            <a:r>
              <a:rPr lang="ar-SA" sz="2800" dirty="0" smtClean="0"/>
              <a:t> سلوب الجامعة يعد من أفضل الأساليب الإبداعية في أتخاذ القرارات  و ذلك إذا تم اختيار الأعضاء اختيارات سليما و تهمات لهم بظروف الملائمة</a:t>
            </a:r>
          </a:p>
          <a:p>
            <a:endParaRPr lang="ar-SA" sz="2800" dirty="0"/>
          </a:p>
          <a:p>
            <a:r>
              <a:rPr lang="ar-SA" sz="2800" dirty="0" smtClean="0"/>
              <a:t>أصبح أتخاذ القرار من خلال الجماعة جزء من حياه المنشأة الحديثة مثل تكوين الجان و فرق العمل </a:t>
            </a:r>
            <a:endParaRPr lang="en-US" sz="2800" dirty="0"/>
          </a:p>
        </p:txBody>
      </p:sp>
    </p:spTree>
    <p:extLst>
      <p:ext uri="{BB962C8B-B14F-4D97-AF65-F5344CB8AC3E}">
        <p14:creationId xmlns:p14="http://schemas.microsoft.com/office/powerpoint/2010/main" val="36989211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657" y="332656"/>
            <a:ext cx="7144717" cy="1595264"/>
          </a:xfrm>
          <a:prstGeom prst="downArrowCallout">
            <a:avLst/>
          </a:prstGeom>
        </p:spPr>
        <p:style>
          <a:lnRef idx="1">
            <a:schemeClr val="accent1"/>
          </a:lnRef>
          <a:fillRef idx="2">
            <a:schemeClr val="accent1"/>
          </a:fillRef>
          <a:effectRef idx="1">
            <a:schemeClr val="accent1"/>
          </a:effectRef>
          <a:fontRef idx="minor">
            <a:schemeClr val="dk1"/>
          </a:fontRef>
        </p:style>
        <p:txBody>
          <a:bodyPr>
            <a:noAutofit/>
          </a:bodyPr>
          <a:lstStyle/>
          <a:p>
            <a:pPr algn="ctr"/>
            <a:r>
              <a:rPr lang="ar-SA" sz="3200" dirty="0" smtClean="0"/>
              <a:t>اهم الأسباب التي تجعل المنشأة اليوم تميل لاستخدام السلوب الجماعي (أربعة أسباب ) </a:t>
            </a:r>
            <a:endParaRPr lang="en-US" sz="3200" dirty="0"/>
          </a:p>
        </p:txBody>
      </p:sp>
      <p:sp>
        <p:nvSpPr>
          <p:cNvPr id="3" name="Content Placeholder 2"/>
          <p:cNvSpPr>
            <a:spLocks noGrp="1"/>
          </p:cNvSpPr>
          <p:nvPr>
            <p:ph sz="half" idx="1"/>
          </p:nvPr>
        </p:nvSpPr>
        <p:spPr>
          <a:xfrm>
            <a:off x="539552" y="2348880"/>
            <a:ext cx="8352928" cy="3744415"/>
          </a:xfrm>
        </p:spPr>
        <p:style>
          <a:lnRef idx="1">
            <a:schemeClr val="dk1"/>
          </a:lnRef>
          <a:fillRef idx="2">
            <a:schemeClr val="dk1"/>
          </a:fillRef>
          <a:effectRef idx="1">
            <a:schemeClr val="dk1"/>
          </a:effectRef>
          <a:fontRef idx="minor">
            <a:schemeClr val="dk1"/>
          </a:fontRef>
        </p:style>
        <p:txBody>
          <a:bodyPr>
            <a:noAutofit/>
          </a:bodyPr>
          <a:lstStyle/>
          <a:p>
            <a:r>
              <a:rPr lang="ar-SA" sz="3200" dirty="0" smtClean="0"/>
              <a:t>المعلومات : قد تكون من أهم أسباب استخدام أسلوب الجماعة في أتخاذ القرارات فالرئيس في  المنشأة قد لا يملك في كل الأحوال المعلومات اللزمة للوصول الى القرار الجيد</a:t>
            </a:r>
          </a:p>
          <a:p>
            <a:pPr marL="0" indent="0">
              <a:buNone/>
            </a:pPr>
            <a:endParaRPr lang="ar-SA" sz="3200" dirty="0"/>
          </a:p>
          <a:p>
            <a:r>
              <a:rPr lang="ar-SA" sz="3200" dirty="0" smtClean="0"/>
              <a:t>الالتزام بالتنفيذ: من المعروف أن تنفيذ أي حل أو أي قرار غالبا يكون مرتبطا بالجماعة فبتالي من اجل ضمان التزام هذه الجماعة في التنفيذ يجب اشراكها في أتخاذا القرار </a:t>
            </a:r>
            <a:endParaRPr lang="en-US" sz="3200" dirty="0"/>
          </a:p>
        </p:txBody>
      </p:sp>
    </p:spTree>
    <p:extLst>
      <p:ext uri="{BB962C8B-B14F-4D97-AF65-F5344CB8AC3E}">
        <p14:creationId xmlns:p14="http://schemas.microsoft.com/office/powerpoint/2010/main" val="3477347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11560" y="1052736"/>
            <a:ext cx="7864797" cy="5112568"/>
          </a:xfrm>
        </p:spPr>
        <p:style>
          <a:lnRef idx="1">
            <a:schemeClr val="dk1"/>
          </a:lnRef>
          <a:fillRef idx="2">
            <a:schemeClr val="dk1"/>
          </a:fillRef>
          <a:effectRef idx="1">
            <a:schemeClr val="dk1"/>
          </a:effectRef>
          <a:fontRef idx="minor">
            <a:schemeClr val="dk1"/>
          </a:fontRef>
        </p:style>
        <p:txBody>
          <a:bodyPr>
            <a:noAutofit/>
          </a:bodyPr>
          <a:lstStyle/>
          <a:p>
            <a:r>
              <a:rPr lang="ar-SA" sz="3600" dirty="0" smtClean="0"/>
              <a:t>الأبداع : أن توظيف الجماعة من الممكن أن يؤدي الى توليد بدائل أو حلول و الابداع فيها أثر من مما يستطيع الفرد الواحد </a:t>
            </a:r>
          </a:p>
          <a:p>
            <a:endParaRPr lang="ar-SA" sz="3600" dirty="0"/>
          </a:p>
          <a:p>
            <a:r>
              <a:rPr lang="ar-SA" sz="3600" dirty="0" smtClean="0"/>
              <a:t>التطور: العمل الجماعي في حل المشكلات و اتخاذ القرارات فرصه لإشراك الأخرين بهدف تعليمهم و تنميتهم في حل المشكلات </a:t>
            </a:r>
            <a:endParaRPr lang="en-US" sz="3600" dirty="0"/>
          </a:p>
        </p:txBody>
      </p:sp>
    </p:spTree>
    <p:extLst>
      <p:ext uri="{BB962C8B-B14F-4D97-AF65-F5344CB8AC3E}">
        <p14:creationId xmlns:p14="http://schemas.microsoft.com/office/powerpoint/2010/main" val="30582564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412776"/>
            <a:ext cx="8028384" cy="3645024"/>
          </a:xfrm>
          <a:prstGeom prst="cloud">
            <a:avLst/>
          </a:prstGeom>
        </p:spPr>
        <p:style>
          <a:lnRef idx="1">
            <a:schemeClr val="accent1"/>
          </a:lnRef>
          <a:fillRef idx="2">
            <a:schemeClr val="accent1"/>
          </a:fillRef>
          <a:effectRef idx="1">
            <a:schemeClr val="accent1"/>
          </a:effectRef>
          <a:fontRef idx="minor">
            <a:schemeClr val="dk1"/>
          </a:fontRef>
        </p:style>
        <p:txBody>
          <a:bodyPr>
            <a:noAutofit/>
          </a:bodyPr>
          <a:lstStyle/>
          <a:p>
            <a:pPr algn="ctr"/>
            <a:r>
              <a:rPr lang="ar-SA" sz="3200" dirty="0" smtClean="0"/>
              <a:t>بصففه عامة ( أن توظيف الجماعة كأسلوب لاتخاذا القرارات يتيح للمنشأة او القيادة لأداريه و العاملين عليها فرصه كاملة  للاستفادة من معلومات و أراء الاخرين )</a:t>
            </a:r>
            <a:endParaRPr lang="en-US" sz="3200" dirty="0"/>
          </a:p>
        </p:txBody>
      </p:sp>
    </p:spTree>
    <p:extLst>
      <p:ext uri="{BB962C8B-B14F-4D97-AF65-F5344CB8AC3E}">
        <p14:creationId xmlns:p14="http://schemas.microsoft.com/office/powerpoint/2010/main" val="11880614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3416" y="260648"/>
            <a:ext cx="7609347" cy="1739280"/>
          </a:xfrm>
          <a:prstGeom prst="ellipse">
            <a:avLst/>
          </a:prstGeom>
        </p:spPr>
        <p:style>
          <a:lnRef idx="1">
            <a:schemeClr val="accent1"/>
          </a:lnRef>
          <a:fillRef idx="2">
            <a:schemeClr val="accent1"/>
          </a:fillRef>
          <a:effectRef idx="1">
            <a:schemeClr val="accent1"/>
          </a:effectRef>
          <a:fontRef idx="minor">
            <a:schemeClr val="dk1"/>
          </a:fontRef>
        </p:style>
        <p:txBody>
          <a:bodyPr>
            <a:noAutofit/>
          </a:bodyPr>
          <a:lstStyle/>
          <a:p>
            <a:pPr algn="ctr"/>
            <a:r>
              <a:rPr lang="ar-SA" sz="4000" dirty="0" smtClean="0"/>
              <a:t>مزايا  الأسلوب الجماعي في أتخاذ القرارات ( خمسة مزايا )  </a:t>
            </a:r>
            <a:endParaRPr lang="en-US" sz="4000" dirty="0"/>
          </a:p>
        </p:txBody>
      </p:sp>
      <p:sp>
        <p:nvSpPr>
          <p:cNvPr id="3" name="Content Placeholder 2"/>
          <p:cNvSpPr>
            <a:spLocks noGrp="1"/>
          </p:cNvSpPr>
          <p:nvPr>
            <p:ph sz="half" idx="1"/>
          </p:nvPr>
        </p:nvSpPr>
        <p:spPr>
          <a:xfrm>
            <a:off x="867010" y="2348880"/>
            <a:ext cx="7637210" cy="3456383"/>
          </a:xfrm>
        </p:spPr>
        <p:style>
          <a:lnRef idx="1">
            <a:schemeClr val="dk1"/>
          </a:lnRef>
          <a:fillRef idx="2">
            <a:schemeClr val="dk1"/>
          </a:fillRef>
          <a:effectRef idx="1">
            <a:schemeClr val="dk1"/>
          </a:effectRef>
          <a:fontRef idx="minor">
            <a:schemeClr val="dk1"/>
          </a:fontRef>
        </p:style>
        <p:txBody>
          <a:bodyPr>
            <a:normAutofit lnSpcReduction="10000"/>
          </a:bodyPr>
          <a:lstStyle/>
          <a:p>
            <a:r>
              <a:rPr lang="ar-SA" sz="3600" dirty="0" smtClean="0"/>
              <a:t>1- التأكيد على مبدأ الشورى : هذا الأسلوب لم يكون موجودا في جميع الحالات السابقة </a:t>
            </a:r>
          </a:p>
          <a:p>
            <a:endParaRPr lang="ar-SA" sz="3600" dirty="0"/>
          </a:p>
          <a:p>
            <a:r>
              <a:rPr lang="ar-SA" sz="3600" dirty="0" smtClean="0"/>
              <a:t>و يعد مبدأ الشورى في أتخاذ القرارات يعد من بين المبادئ التي حث عليها السلام على الاخذ بها بين المسلمين فقد حرص المسلمين على هذا المبدأ </a:t>
            </a:r>
          </a:p>
        </p:txBody>
      </p:sp>
    </p:spTree>
    <p:extLst>
      <p:ext uri="{BB962C8B-B14F-4D97-AF65-F5344CB8AC3E}">
        <p14:creationId xmlns:p14="http://schemas.microsoft.com/office/powerpoint/2010/main" val="29073134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67544" y="1052736"/>
            <a:ext cx="8036676" cy="4680520"/>
          </a:xfrm>
        </p:spPr>
        <p:style>
          <a:lnRef idx="1">
            <a:schemeClr val="dk1"/>
          </a:lnRef>
          <a:fillRef idx="2">
            <a:schemeClr val="dk1"/>
          </a:fillRef>
          <a:effectRef idx="1">
            <a:schemeClr val="dk1"/>
          </a:effectRef>
          <a:fontRef idx="minor">
            <a:schemeClr val="dk1"/>
          </a:fontRef>
        </p:style>
        <p:txBody>
          <a:bodyPr>
            <a:noAutofit/>
          </a:bodyPr>
          <a:lstStyle/>
          <a:p>
            <a:pPr algn="ctr"/>
            <a:r>
              <a:rPr lang="ar-SA" sz="3600" dirty="0" smtClean="0"/>
              <a:t>2- الوصول إلي قرار أفضل : تعد المشاركة في الإدارة  ذات فأئده كبيره في أتخاذ القرارات و ذلك لأن الجماعة عادة ما تؤدي دورا أفضل من الفرد في حل المشكلات المعقدة </a:t>
            </a:r>
          </a:p>
          <a:p>
            <a:pPr algn="ctr"/>
            <a:endParaRPr lang="ar-SA" sz="3600" dirty="0"/>
          </a:p>
          <a:p>
            <a:pPr algn="ctr"/>
            <a:r>
              <a:rPr lang="ar-SA" sz="3600" dirty="0" smtClean="0"/>
              <a:t>يكون استخدام القرارات الجماعية ملائما في المشكل الغير روتينية و التي تحتاج مخاطرة  </a:t>
            </a:r>
            <a:endParaRPr lang="en-US" sz="3600" dirty="0"/>
          </a:p>
        </p:txBody>
      </p:sp>
    </p:spTree>
    <p:extLst>
      <p:ext uri="{BB962C8B-B14F-4D97-AF65-F5344CB8AC3E}">
        <p14:creationId xmlns:p14="http://schemas.microsoft.com/office/powerpoint/2010/main" val="2189591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1052736"/>
            <a:ext cx="6912768" cy="3744416"/>
          </a:xfrm>
          <a:prstGeom prst="ellipse">
            <a:avLst/>
          </a:prstGeom>
        </p:spPr>
        <p:style>
          <a:lnRef idx="1">
            <a:schemeClr val="accent1"/>
          </a:lnRef>
          <a:fillRef idx="2">
            <a:schemeClr val="accent1"/>
          </a:fillRef>
          <a:effectRef idx="1">
            <a:schemeClr val="accent1"/>
          </a:effectRef>
          <a:fontRef idx="minor">
            <a:schemeClr val="dk1"/>
          </a:fontRef>
        </p:style>
        <p:txBody>
          <a:bodyPr>
            <a:noAutofit/>
          </a:bodyPr>
          <a:lstStyle/>
          <a:p>
            <a:pPr algn="ctr"/>
            <a:r>
              <a:rPr lang="ar-SA" sz="2800" dirty="0" smtClean="0"/>
              <a:t/>
            </a:r>
            <a:br>
              <a:rPr lang="ar-SA" sz="2800" dirty="0" smtClean="0"/>
            </a:br>
            <a:r>
              <a:rPr lang="ar-SA" sz="2800" dirty="0" smtClean="0"/>
              <a:t>نستخدم كلمه (قرار ) او (اتخاذ القرار ) في حياتنا اليومية بقصد او من غير قصد فإننا ربما لم نفكر في يوم ما هو المعنى الذي يشير اليه هذا المفهوم بشكل دقيق </a:t>
            </a:r>
            <a:endParaRPr lang="en-US" sz="2800" dirty="0"/>
          </a:p>
        </p:txBody>
      </p:sp>
    </p:spTree>
    <p:extLst>
      <p:ext uri="{BB962C8B-B14F-4D97-AF65-F5344CB8AC3E}">
        <p14:creationId xmlns:p14="http://schemas.microsoft.com/office/powerpoint/2010/main" val="19539943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55576" y="1268760"/>
            <a:ext cx="7748644" cy="4536503"/>
          </a:xfrm>
        </p:spPr>
        <p:style>
          <a:lnRef idx="1">
            <a:schemeClr val="dk1"/>
          </a:lnRef>
          <a:fillRef idx="2">
            <a:schemeClr val="dk1"/>
          </a:fillRef>
          <a:effectRef idx="1">
            <a:schemeClr val="dk1"/>
          </a:effectRef>
          <a:fontRef idx="minor">
            <a:schemeClr val="dk1"/>
          </a:fontRef>
        </p:style>
        <p:txBody>
          <a:bodyPr>
            <a:noAutofit/>
          </a:bodyPr>
          <a:lstStyle/>
          <a:p>
            <a:pPr algn="ctr"/>
            <a:r>
              <a:rPr lang="ar-SA" sz="3600" dirty="0" smtClean="0"/>
              <a:t>3- الصول الى بدائل أكثر: عاده ما تقدم الجماعة وجهات نظر محتفلة و عددا من البدائل بالنسبة للمشكلة المطروحة و بهذا فهي عاده ما تكون أكثر أبداعا من الفرد لإن اعضا الجماعة يستطيعون مشاركة أفكارهم و تطويرها مع بعضهم و الوصل الى أفضل النتائج </a:t>
            </a:r>
            <a:endParaRPr lang="en-US" sz="3600" dirty="0"/>
          </a:p>
        </p:txBody>
      </p:sp>
    </p:spTree>
    <p:extLst>
      <p:ext uri="{BB962C8B-B14F-4D97-AF65-F5344CB8AC3E}">
        <p14:creationId xmlns:p14="http://schemas.microsoft.com/office/powerpoint/2010/main" val="26952911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55576" y="1052736"/>
            <a:ext cx="7748644" cy="4392487"/>
          </a:xfrm>
        </p:spPr>
        <p:style>
          <a:lnRef idx="1">
            <a:schemeClr val="dk1"/>
          </a:lnRef>
          <a:fillRef idx="2">
            <a:schemeClr val="dk1"/>
          </a:fillRef>
          <a:effectRef idx="1">
            <a:schemeClr val="dk1"/>
          </a:effectRef>
          <a:fontRef idx="minor">
            <a:schemeClr val="dk1"/>
          </a:fontRef>
        </p:style>
        <p:txBody>
          <a:bodyPr>
            <a:normAutofit/>
          </a:bodyPr>
          <a:lstStyle/>
          <a:p>
            <a:pPr algn="ctr"/>
            <a:r>
              <a:rPr lang="ar-SA" dirty="0" smtClean="0"/>
              <a:t>4</a:t>
            </a:r>
            <a:r>
              <a:rPr lang="ar-SA" sz="3200" dirty="0" smtClean="0"/>
              <a:t>- القبول : أثبتت الدراسات في مجال أتخاذ القرارات أن فرص التطبيق الناجح للقرارات من الممكن أن تكون غالبا متحققة اذا أتيحت الفرصة للأطراف المتأثرة بهذا القرارات بأن تشارك في عمليه أتخاذ القرارات </a:t>
            </a:r>
          </a:p>
          <a:p>
            <a:pPr algn="ctr"/>
            <a:endParaRPr lang="ar-SA" sz="3200" dirty="0"/>
          </a:p>
          <a:p>
            <a:pPr algn="ctr"/>
            <a:r>
              <a:rPr lang="ar-SA" sz="3200" dirty="0"/>
              <a:t>ا</a:t>
            </a:r>
            <a:r>
              <a:rPr lang="ar-SA" sz="3200" dirty="0" smtClean="0"/>
              <a:t> لقرارا المبني على جماع يؤدي الى شعور الأشخاص المشاركين بالحماس و الالتزام </a:t>
            </a:r>
            <a:endParaRPr lang="en-US" sz="3200" dirty="0"/>
          </a:p>
        </p:txBody>
      </p:sp>
    </p:spTree>
    <p:extLst>
      <p:ext uri="{BB962C8B-B14F-4D97-AF65-F5344CB8AC3E}">
        <p14:creationId xmlns:p14="http://schemas.microsoft.com/office/powerpoint/2010/main" val="27161804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052736"/>
            <a:ext cx="7704856" cy="4608512"/>
          </a:xfrm>
        </p:spPr>
        <p:style>
          <a:lnRef idx="1">
            <a:schemeClr val="dk1"/>
          </a:lnRef>
          <a:fillRef idx="2">
            <a:schemeClr val="dk1"/>
          </a:fillRef>
          <a:effectRef idx="1">
            <a:schemeClr val="dk1"/>
          </a:effectRef>
          <a:fontRef idx="minor">
            <a:schemeClr val="dk1"/>
          </a:fontRef>
        </p:style>
        <p:txBody>
          <a:bodyPr>
            <a:normAutofit/>
          </a:bodyPr>
          <a:lstStyle/>
          <a:p>
            <a:r>
              <a:rPr lang="ar-SA" sz="3200" dirty="0" smtClean="0"/>
              <a:t>5-رفع الروح المعنوية: استخدام أسلوب المشاركة في حل المشكلات و اتخاذ القرارات يعد مكافاة في حد ذاته حيث أنه يؤدي الى شعور الأطراف المشاركة في القرار بالرضا عن الدور الذي تقوم به </a:t>
            </a:r>
            <a:br>
              <a:rPr lang="ar-SA" sz="3200" dirty="0" smtClean="0"/>
            </a:br>
            <a:r>
              <a:rPr lang="ar-SA" sz="3200" dirty="0" smtClean="0"/>
              <a:t/>
            </a:r>
            <a:br>
              <a:rPr lang="ar-SA" sz="3200" dirty="0" smtClean="0"/>
            </a:br>
            <a:r>
              <a:rPr lang="ar-SA" sz="3200" dirty="0" smtClean="0"/>
              <a:t>تؤدي المشاركة في أتخاذ القرارات الى تحسسين عملية الاتصال بين الافراد و الوحدات الإدارية </a:t>
            </a:r>
            <a:r>
              <a:rPr lang="ar-SA" dirty="0"/>
              <a:t/>
            </a:r>
            <a:br>
              <a:rPr lang="ar-SA" dirty="0"/>
            </a:br>
            <a:endParaRPr lang="en-US" dirty="0"/>
          </a:p>
        </p:txBody>
      </p:sp>
    </p:spTree>
    <p:extLst>
      <p:ext uri="{BB962C8B-B14F-4D97-AF65-F5344CB8AC3E}">
        <p14:creationId xmlns:p14="http://schemas.microsoft.com/office/powerpoint/2010/main" val="20342778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48680"/>
            <a:ext cx="7992888" cy="1367178"/>
          </a:xfrm>
          <a:prstGeom prst="ellipse">
            <a:avLst/>
          </a:prstGeom>
        </p:spPr>
        <p:style>
          <a:lnRef idx="1">
            <a:schemeClr val="accent1"/>
          </a:lnRef>
          <a:fillRef idx="2">
            <a:schemeClr val="accent1"/>
          </a:fillRef>
          <a:effectRef idx="1">
            <a:schemeClr val="accent1"/>
          </a:effectRef>
          <a:fontRef idx="minor">
            <a:schemeClr val="dk1"/>
          </a:fontRef>
        </p:style>
        <p:txBody>
          <a:bodyPr>
            <a:noAutofit/>
          </a:bodyPr>
          <a:lstStyle/>
          <a:p>
            <a:pPr algn="ctr"/>
            <a:r>
              <a:rPr lang="ar-SA" sz="3600" dirty="0" smtClean="0"/>
              <a:t>عيوب الأسلوب الجماعي في أتخاذ القرارات ( أربعة عيوب ) </a:t>
            </a:r>
            <a:endParaRPr lang="en-US" sz="3600" dirty="0"/>
          </a:p>
        </p:txBody>
      </p:sp>
      <p:sp>
        <p:nvSpPr>
          <p:cNvPr id="3" name="Content Placeholder 2"/>
          <p:cNvSpPr>
            <a:spLocks noGrp="1"/>
          </p:cNvSpPr>
          <p:nvPr>
            <p:ph sz="half" idx="1"/>
          </p:nvPr>
        </p:nvSpPr>
        <p:spPr>
          <a:xfrm>
            <a:off x="827584" y="2204864"/>
            <a:ext cx="7676636" cy="3744415"/>
          </a:xfrm>
        </p:spPr>
        <p:style>
          <a:lnRef idx="1">
            <a:schemeClr val="dk1"/>
          </a:lnRef>
          <a:fillRef idx="2">
            <a:schemeClr val="dk1"/>
          </a:fillRef>
          <a:effectRef idx="1">
            <a:schemeClr val="dk1"/>
          </a:effectRef>
          <a:fontRef idx="minor">
            <a:schemeClr val="dk1"/>
          </a:fontRef>
        </p:style>
        <p:txBody>
          <a:bodyPr>
            <a:noAutofit/>
          </a:bodyPr>
          <a:lstStyle/>
          <a:p>
            <a:r>
              <a:rPr lang="ar-SA" sz="3600" dirty="0" smtClean="0"/>
              <a:t>1- استهلاك الوقت :أن العمل الجماعي غالبا ما يستهلك وقت أطول في أتخاذ القرارات مقارنة بالوقت  الذي يستغرقه الفرد </a:t>
            </a:r>
          </a:p>
          <a:p>
            <a:endParaRPr lang="ar-SA" sz="3600" dirty="0"/>
          </a:p>
          <a:p>
            <a:r>
              <a:rPr lang="ar-SA" sz="3600" dirty="0" smtClean="0"/>
              <a:t>لهذا السبب فإن اتخاذ القرارات من خلال الجماعة يكلف الكثر من المال و النقود </a:t>
            </a:r>
            <a:endParaRPr lang="en-US" sz="3600" dirty="0"/>
          </a:p>
        </p:txBody>
      </p:sp>
    </p:spTree>
    <p:extLst>
      <p:ext uri="{BB962C8B-B14F-4D97-AF65-F5344CB8AC3E}">
        <p14:creationId xmlns:p14="http://schemas.microsoft.com/office/powerpoint/2010/main" val="16879777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96752"/>
            <a:ext cx="8424936" cy="3024336"/>
          </a:xfrm>
        </p:spPr>
        <p:style>
          <a:lnRef idx="1">
            <a:schemeClr val="dk1"/>
          </a:lnRef>
          <a:fillRef idx="2">
            <a:schemeClr val="dk1"/>
          </a:fillRef>
          <a:effectRef idx="1">
            <a:schemeClr val="dk1"/>
          </a:effectRef>
          <a:fontRef idx="minor">
            <a:schemeClr val="dk1"/>
          </a:fontRef>
        </p:style>
        <p:txBody>
          <a:bodyPr>
            <a:noAutofit/>
          </a:bodyPr>
          <a:lstStyle/>
          <a:p>
            <a:pPr algn="ctr"/>
            <a:r>
              <a:rPr lang="ar-SA" sz="3600" dirty="0" smtClean="0"/>
              <a:t>2- من عيوب العمل الجماعي و القرارات الجماعية سيطرة عضو أو بعض الأعضاء على نقاش الجماعة و</a:t>
            </a:r>
            <a:br>
              <a:rPr lang="ar-SA" sz="3600" dirty="0" smtClean="0"/>
            </a:br>
            <a:r>
              <a:rPr lang="ar-SA" sz="3600" dirty="0"/>
              <a:t> </a:t>
            </a:r>
            <a:r>
              <a:rPr lang="ar-SA" sz="3600" dirty="0" smtClean="0"/>
              <a:t> بتالي التأثير في القرار الذي يتم التوصل اليه و قد تحصل بعض الجماعات الفرعية و الأحزاب </a:t>
            </a:r>
            <a:endParaRPr lang="en-US" sz="3600" dirty="0"/>
          </a:p>
        </p:txBody>
      </p:sp>
    </p:spTree>
    <p:extLst>
      <p:ext uri="{BB962C8B-B14F-4D97-AF65-F5344CB8AC3E}">
        <p14:creationId xmlns:p14="http://schemas.microsoft.com/office/powerpoint/2010/main" val="18060653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692696"/>
            <a:ext cx="7848872" cy="4968552"/>
          </a:xfrm>
        </p:spPr>
        <p:style>
          <a:lnRef idx="1">
            <a:schemeClr val="dk1"/>
          </a:lnRef>
          <a:fillRef idx="2">
            <a:schemeClr val="dk1"/>
          </a:fillRef>
          <a:effectRef idx="1">
            <a:schemeClr val="dk1"/>
          </a:effectRef>
          <a:fontRef idx="minor">
            <a:schemeClr val="dk1"/>
          </a:fontRef>
        </p:style>
        <p:txBody>
          <a:bodyPr>
            <a:noAutofit/>
          </a:bodyPr>
          <a:lstStyle/>
          <a:p>
            <a:pPr algn="ctr"/>
            <a:r>
              <a:rPr lang="ar-SA" sz="3600" dirty="0" smtClean="0"/>
              <a:t>3- التأثير بما يسمى بالتفكير الجماعي و الحرص على الاتفاق مع رأي الجماعة فمن الممكن أن يشعر بعض الأعضاء بالضغط الذي يجبرهم على قبول الحل دون التأكد من صحه القرار و فاعليته </a:t>
            </a:r>
            <a:br>
              <a:rPr lang="ar-SA" sz="3600" dirty="0" smtClean="0"/>
            </a:br>
            <a:r>
              <a:rPr lang="ar-SA" sz="3600" dirty="0"/>
              <a:t/>
            </a:r>
            <a:br>
              <a:rPr lang="ar-SA" sz="3600" dirty="0"/>
            </a:br>
            <a:r>
              <a:rPr lang="ar-SA" sz="3600" dirty="0" smtClean="0"/>
              <a:t>- من الممكن أن يقبل الحل خوفا من عزله عن بقيه الأعضاء </a:t>
            </a:r>
            <a:endParaRPr lang="en-US" sz="3600" dirty="0"/>
          </a:p>
        </p:txBody>
      </p:sp>
    </p:spTree>
    <p:extLst>
      <p:ext uri="{BB962C8B-B14F-4D97-AF65-F5344CB8AC3E}">
        <p14:creationId xmlns:p14="http://schemas.microsoft.com/office/powerpoint/2010/main" val="29935755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80920" cy="6192688"/>
          </a:xfrm>
        </p:spPr>
        <p:style>
          <a:lnRef idx="1">
            <a:schemeClr val="dk1"/>
          </a:lnRef>
          <a:fillRef idx="2">
            <a:schemeClr val="dk1"/>
          </a:fillRef>
          <a:effectRef idx="1">
            <a:schemeClr val="dk1"/>
          </a:effectRef>
          <a:fontRef idx="minor">
            <a:schemeClr val="dk1"/>
          </a:fontRef>
        </p:style>
        <p:txBody>
          <a:bodyPr>
            <a:noAutofit/>
          </a:bodyPr>
          <a:lstStyle/>
          <a:p>
            <a:pPr algn="ctr"/>
            <a:r>
              <a:rPr lang="ar-SA" sz="2800" dirty="0"/>
              <a:t/>
            </a:r>
            <a:br>
              <a:rPr lang="ar-SA" sz="2800" dirty="0"/>
            </a:br>
            <a:r>
              <a:rPr lang="ar-SA" sz="2800" dirty="0" smtClean="0"/>
              <a:t>4- تتشت المسؤولية :عندما يتم أتخاذ القرارات من قبل الجماعة فإن مسؤوليه هذا القرار غالبا ما تكون متشتتة بين أعضاء الجماعة مما يجعلهم لا يشعرون بالفعل بكثير من المسؤولية الشخصية أتجاه هذا القرار بحكم أتخاذه من قبل الجماعة </a:t>
            </a:r>
            <a:br>
              <a:rPr lang="ar-SA" sz="2800" dirty="0" smtClean="0"/>
            </a:br>
            <a:r>
              <a:rPr lang="ar-SA" sz="2800" dirty="0"/>
              <a:t/>
            </a:r>
            <a:br>
              <a:rPr lang="ar-SA" sz="2800" dirty="0"/>
            </a:br>
            <a:r>
              <a:rPr lang="ar-SA" sz="2800" dirty="0" smtClean="0"/>
              <a:t>- يحتاج المديرون الى المهارات التي تمكنهم من توظيف الجماعة بفاعليه في عمليه حل المشكلات و اتخاذ القرارات </a:t>
            </a:r>
            <a:br>
              <a:rPr lang="ar-SA" sz="2800" dirty="0" smtClean="0"/>
            </a:br>
            <a:r>
              <a:rPr lang="ar-SA" sz="2800" dirty="0"/>
              <a:t/>
            </a:r>
            <a:br>
              <a:rPr lang="ar-SA" sz="2800" dirty="0"/>
            </a:br>
            <a:r>
              <a:rPr lang="ar-SA" sz="2800" dirty="0" smtClean="0"/>
              <a:t/>
            </a:r>
            <a:br>
              <a:rPr lang="ar-SA" sz="2800" dirty="0" smtClean="0"/>
            </a:br>
            <a:r>
              <a:rPr lang="ar-SA" sz="2800" dirty="0" smtClean="0"/>
              <a:t>-في النهاية المدير او الرئيس هو المسؤول عن فشل او نجاح القرار</a:t>
            </a:r>
            <a:endParaRPr lang="en-US" sz="2800" dirty="0"/>
          </a:p>
        </p:txBody>
      </p:sp>
    </p:spTree>
    <p:extLst>
      <p:ext uri="{BB962C8B-B14F-4D97-AF65-F5344CB8AC3E}">
        <p14:creationId xmlns:p14="http://schemas.microsoft.com/office/powerpoint/2010/main" val="18155315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7936805" cy="1676400"/>
          </a:xfrm>
          <a:prstGeom prst="ellipse">
            <a:avLst/>
          </a:prstGeom>
        </p:spPr>
        <p:style>
          <a:lnRef idx="1">
            <a:schemeClr val="accent1"/>
          </a:lnRef>
          <a:fillRef idx="2">
            <a:schemeClr val="accent1"/>
          </a:fillRef>
          <a:effectRef idx="1">
            <a:schemeClr val="accent1"/>
          </a:effectRef>
          <a:fontRef idx="minor">
            <a:schemeClr val="dk1"/>
          </a:fontRef>
        </p:style>
        <p:txBody>
          <a:bodyPr>
            <a:noAutofit/>
          </a:bodyPr>
          <a:lstStyle/>
          <a:p>
            <a:pPr algn="ctr"/>
            <a:r>
              <a:rPr lang="ar-SA" sz="2800" dirty="0" smtClean="0"/>
              <a:t>الاختيار بين الأسلوبين الجماعي أو الفردي في أتخاذ القرارات ينطلق من طبيعة الموقف الذي تحدده عده عوامل و هي : </a:t>
            </a:r>
            <a:endParaRPr lang="en-US" sz="2800" dirty="0"/>
          </a:p>
        </p:txBody>
      </p:sp>
      <p:sp>
        <p:nvSpPr>
          <p:cNvPr id="3" name="Content Placeholder 2"/>
          <p:cNvSpPr>
            <a:spLocks noGrp="1"/>
          </p:cNvSpPr>
          <p:nvPr>
            <p:ph sz="half" idx="1"/>
          </p:nvPr>
        </p:nvSpPr>
        <p:spPr>
          <a:xfrm>
            <a:off x="539551" y="1844823"/>
            <a:ext cx="8095293" cy="4680667"/>
          </a:xfrm>
        </p:spPr>
        <p:style>
          <a:lnRef idx="1">
            <a:schemeClr val="dk1"/>
          </a:lnRef>
          <a:fillRef idx="2">
            <a:schemeClr val="dk1"/>
          </a:fillRef>
          <a:effectRef idx="1">
            <a:schemeClr val="dk1"/>
          </a:effectRef>
          <a:fontRef idx="minor">
            <a:schemeClr val="dk1"/>
          </a:fontRef>
        </p:style>
        <p:txBody>
          <a:bodyPr>
            <a:noAutofit/>
          </a:bodyPr>
          <a:lstStyle/>
          <a:p>
            <a:pPr marL="0" indent="0" algn="ctr">
              <a:buNone/>
            </a:pPr>
            <a:r>
              <a:rPr lang="ar-SA" sz="2800" dirty="0" smtClean="0"/>
              <a:t>1- الرغبة في الوصول الى حلول و بدائل تتسم بالإبداع </a:t>
            </a:r>
            <a:endParaRPr lang="ar-SA" sz="2800" dirty="0"/>
          </a:p>
          <a:p>
            <a:pPr marL="0" indent="0" algn="ctr">
              <a:buNone/>
            </a:pPr>
            <a:r>
              <a:rPr lang="ar-SA" sz="2800" dirty="0" smtClean="0"/>
              <a:t>2- مقدار الوقت المتاح لمناقشه المشكلة </a:t>
            </a:r>
            <a:endParaRPr lang="ar-SA" sz="2800" dirty="0"/>
          </a:p>
          <a:p>
            <a:pPr marL="0" indent="0" algn="ctr">
              <a:buNone/>
            </a:pPr>
            <a:r>
              <a:rPr lang="ar-SA" sz="2800" dirty="0" smtClean="0"/>
              <a:t>3- مقار أو كمية المعلومات المتاحة لدى الفرد أو الجماعة </a:t>
            </a:r>
            <a:endParaRPr lang="ar-SA" sz="2800" dirty="0"/>
          </a:p>
          <a:p>
            <a:pPr marL="0" indent="0" algn="ctr">
              <a:buNone/>
            </a:pPr>
            <a:r>
              <a:rPr lang="ar-SA" sz="2800" dirty="0" smtClean="0"/>
              <a:t>4-مدى ضمان قبول المرؤوسين للحل أو الحلول التي سوف تم التوصل اليها </a:t>
            </a:r>
            <a:endParaRPr lang="ar-SA" sz="2800" dirty="0"/>
          </a:p>
          <a:p>
            <a:pPr marL="0" indent="0" algn="ctr">
              <a:buNone/>
            </a:pPr>
            <a:r>
              <a:rPr lang="ar-SA" sz="2800" dirty="0" smtClean="0"/>
              <a:t>5-حاجه العاملين في المنشأة الى التفاعل الاجتماعي </a:t>
            </a:r>
            <a:endParaRPr lang="ar-SA" sz="2800" dirty="0"/>
          </a:p>
          <a:p>
            <a:pPr marL="0" indent="0" algn="ctr">
              <a:buNone/>
            </a:pPr>
            <a:r>
              <a:rPr lang="ar-SA" sz="2800" dirty="0" smtClean="0"/>
              <a:t>6- الحاجه الي زياده التلاحم بين أعضاء الجماعة </a:t>
            </a:r>
            <a:endParaRPr lang="ar-SA" sz="2800" dirty="0"/>
          </a:p>
          <a:p>
            <a:pPr marL="0" indent="0" algn="ctr">
              <a:buNone/>
            </a:pPr>
            <a:r>
              <a:rPr lang="ar-SA" sz="2800" dirty="0" smtClean="0"/>
              <a:t>7-تجنب احتمال حصول صراع بين أعضاء الجماعة الذي قد يعقيها عن الوصول الى الحلول الإبداعية الملائمة </a:t>
            </a:r>
            <a:endParaRPr lang="en-US" sz="2800" dirty="0"/>
          </a:p>
        </p:txBody>
      </p:sp>
    </p:spTree>
    <p:extLst>
      <p:ext uri="{BB962C8B-B14F-4D97-AF65-F5344CB8AC3E}">
        <p14:creationId xmlns:p14="http://schemas.microsoft.com/office/powerpoint/2010/main" val="29560956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605" y="260648"/>
            <a:ext cx="7864797" cy="1676400"/>
          </a:xfrm>
          <a:prstGeom prst="ellipse">
            <a:avLst/>
          </a:prstGeom>
        </p:spPr>
        <p:style>
          <a:lnRef idx="1">
            <a:schemeClr val="accent1"/>
          </a:lnRef>
          <a:fillRef idx="2">
            <a:schemeClr val="accent1"/>
          </a:fillRef>
          <a:effectRef idx="1">
            <a:schemeClr val="accent1"/>
          </a:effectRef>
          <a:fontRef idx="minor">
            <a:schemeClr val="dk1"/>
          </a:fontRef>
        </p:style>
        <p:txBody>
          <a:bodyPr>
            <a:noAutofit/>
          </a:bodyPr>
          <a:lstStyle/>
          <a:p>
            <a:pPr algn="ctr"/>
            <a:r>
              <a:rPr lang="ar-SA" sz="4400" dirty="0" smtClean="0"/>
              <a:t>الحاسب الالي و اتخاذ القرارات </a:t>
            </a:r>
            <a:endParaRPr lang="en-US" sz="4400" dirty="0"/>
          </a:p>
        </p:txBody>
      </p:sp>
      <p:sp>
        <p:nvSpPr>
          <p:cNvPr id="3" name="Content Placeholder 2"/>
          <p:cNvSpPr>
            <a:spLocks noGrp="1"/>
          </p:cNvSpPr>
          <p:nvPr>
            <p:ph sz="half" idx="1"/>
          </p:nvPr>
        </p:nvSpPr>
        <p:spPr>
          <a:xfrm>
            <a:off x="395536" y="2132856"/>
            <a:ext cx="8424936" cy="3457357"/>
          </a:xfrm>
        </p:spPr>
        <p:style>
          <a:lnRef idx="1">
            <a:schemeClr val="dk1"/>
          </a:lnRef>
          <a:fillRef idx="2">
            <a:schemeClr val="dk1"/>
          </a:fillRef>
          <a:effectRef idx="1">
            <a:schemeClr val="dk1"/>
          </a:effectRef>
          <a:fontRef idx="minor">
            <a:schemeClr val="dk1"/>
          </a:fontRef>
        </p:style>
        <p:txBody>
          <a:bodyPr>
            <a:normAutofit/>
          </a:bodyPr>
          <a:lstStyle/>
          <a:p>
            <a:pPr algn="ctr"/>
            <a:r>
              <a:rPr lang="ar-SA" sz="4000" dirty="0" smtClean="0"/>
              <a:t>لقد أدى التقدم الهائل في مجال تقنية المعلومات الى توظيف الحاسب الالي في اتخاذ القرارات حيث ظهر يسمى( مسانده القرار )  </a:t>
            </a:r>
            <a:endParaRPr lang="en-US" sz="4000" dirty="0"/>
          </a:p>
        </p:txBody>
      </p:sp>
    </p:spTree>
    <p:extLst>
      <p:ext uri="{BB962C8B-B14F-4D97-AF65-F5344CB8AC3E}">
        <p14:creationId xmlns:p14="http://schemas.microsoft.com/office/powerpoint/2010/main" val="23967210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32656"/>
            <a:ext cx="8640959" cy="5690944"/>
          </a:xfrm>
          <a:prstGeom prst="cloud">
            <a:avLst/>
          </a:prstGeom>
        </p:spPr>
        <p:style>
          <a:lnRef idx="1">
            <a:schemeClr val="accent1"/>
          </a:lnRef>
          <a:fillRef idx="2">
            <a:schemeClr val="accent1"/>
          </a:fillRef>
          <a:effectRef idx="1">
            <a:schemeClr val="accent1"/>
          </a:effectRef>
          <a:fontRef idx="minor">
            <a:schemeClr val="dk1"/>
          </a:fontRef>
        </p:style>
        <p:txBody>
          <a:bodyPr>
            <a:normAutofit/>
          </a:bodyPr>
          <a:lstStyle/>
          <a:p>
            <a:pPr algn="ctr"/>
            <a:r>
              <a:rPr lang="ar-SA" sz="3600" dirty="0" smtClean="0"/>
              <a:t/>
            </a:r>
            <a:br>
              <a:rPr lang="ar-SA" sz="3600" dirty="0" smtClean="0"/>
            </a:br>
            <a:r>
              <a:rPr lang="ar-SA" sz="3600" dirty="0" smtClean="0"/>
              <a:t>تعريف</a:t>
            </a:r>
            <a:r>
              <a:rPr lang="ar-SA" sz="3200" dirty="0" smtClean="0"/>
              <a:t> نظام مسانده القرارات </a:t>
            </a:r>
            <a:br>
              <a:rPr lang="ar-SA" sz="3200" dirty="0" smtClean="0"/>
            </a:br>
            <a:r>
              <a:rPr lang="ar-SA" sz="3200" dirty="0" smtClean="0"/>
              <a:t>( نظام معلوماتي يستند على الحاسب الالي حيث يتم من خلاله دعم عملية اتخاذ  القرارات الإدارية في المواقف التي لا  تتسم بالوضوح )</a:t>
            </a:r>
            <a:endParaRPr lang="en-US" sz="3200" dirty="0"/>
          </a:p>
        </p:txBody>
      </p:sp>
    </p:spTree>
    <p:extLst>
      <p:ext uri="{BB962C8B-B14F-4D97-AF65-F5344CB8AC3E}">
        <p14:creationId xmlns:p14="http://schemas.microsoft.com/office/powerpoint/2010/main" val="2797652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836712"/>
            <a:ext cx="7416824" cy="5258896"/>
          </a:xfrm>
          <a:prstGeom prst="ellipse">
            <a:avLst/>
          </a:prstGeo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ar-SA" sz="3600" dirty="0" smtClean="0"/>
              <a:t>مثال ص102 </a:t>
            </a:r>
            <a:br>
              <a:rPr lang="ar-SA" sz="3600" dirty="0" smtClean="0"/>
            </a:br>
            <a:r>
              <a:rPr lang="ar-SA" sz="3600" dirty="0" smtClean="0"/>
              <a:t>بعد التخرج من الثانوية العامة و الرغبة في الالتحاق في الجامعة في الغالب يكون هناك عده خيارات و بدائل يتم المقارنة بينهم و التفكير و في بعض الأحيان يتم الاستشارة وفي النهاية يتم اتخاذ القرار المناسب </a:t>
            </a:r>
            <a:r>
              <a:rPr lang="ar-SA" dirty="0" smtClean="0"/>
              <a:t/>
            </a:r>
            <a:br>
              <a:rPr lang="ar-SA" dirty="0" smtClean="0"/>
            </a:br>
            <a:endParaRPr lang="en-US" dirty="0"/>
          </a:p>
        </p:txBody>
      </p:sp>
    </p:spTree>
    <p:extLst>
      <p:ext uri="{BB962C8B-B14F-4D97-AF65-F5344CB8AC3E}">
        <p14:creationId xmlns:p14="http://schemas.microsoft.com/office/powerpoint/2010/main" val="26748900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09600"/>
            <a:ext cx="8008813" cy="4259560"/>
          </a:xfrm>
          <a:prstGeom prst="flowChartPunchedTape">
            <a:avLst/>
          </a:prstGeom>
        </p:spPr>
        <p:style>
          <a:lnRef idx="1">
            <a:schemeClr val="accent1"/>
          </a:lnRef>
          <a:fillRef idx="2">
            <a:schemeClr val="accent1"/>
          </a:fillRef>
          <a:effectRef idx="1">
            <a:schemeClr val="accent1"/>
          </a:effectRef>
          <a:fontRef idx="minor">
            <a:schemeClr val="dk1"/>
          </a:fontRef>
        </p:style>
        <p:txBody>
          <a:bodyPr>
            <a:normAutofit/>
          </a:bodyPr>
          <a:lstStyle/>
          <a:p>
            <a:pPr algn="ctr"/>
            <a:r>
              <a:rPr lang="ar-SA" sz="3200" dirty="0" smtClean="0"/>
              <a:t>أن نظام مساندة القرار عادة ما يقدم تحليلات متطورة كما يسهل الدخول الى نماذج مختلفة من الممكن أن يستخدمها المديرين في فحص المواقف و المشكلات الإدارية بشكل شامل </a:t>
            </a:r>
            <a:endParaRPr lang="en-US" sz="3200" dirty="0"/>
          </a:p>
        </p:txBody>
      </p:sp>
    </p:spTree>
    <p:extLst>
      <p:ext uri="{BB962C8B-B14F-4D97-AF65-F5344CB8AC3E}">
        <p14:creationId xmlns:p14="http://schemas.microsoft.com/office/powerpoint/2010/main" val="24437964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764704"/>
            <a:ext cx="7401940" cy="4754840"/>
          </a:xfrm>
          <a:prstGeom prst="wave">
            <a:avLst>
              <a:gd name="adj1" fmla="val 12500"/>
              <a:gd name="adj2" fmla="val 2527"/>
            </a:avLst>
          </a:prstGeom>
        </p:spPr>
        <p:style>
          <a:lnRef idx="1">
            <a:schemeClr val="accent1"/>
          </a:lnRef>
          <a:fillRef idx="2">
            <a:schemeClr val="accent1"/>
          </a:fillRef>
          <a:effectRef idx="1">
            <a:schemeClr val="accent1"/>
          </a:effectRef>
          <a:fontRef idx="minor">
            <a:schemeClr val="dk1"/>
          </a:fontRef>
        </p:style>
        <p:txBody>
          <a:bodyPr>
            <a:noAutofit/>
          </a:bodyPr>
          <a:lstStyle/>
          <a:p>
            <a:pPr algn="ctr"/>
            <a:r>
              <a:rPr lang="ar-SA" sz="4000" dirty="0" smtClean="0"/>
              <a:t>يعتمد نظام المساندة على معلومات من مصادر داخلية و خارجيه و التي غالبا ما تكون مستنده على نظام المعلومات الإداري </a:t>
            </a:r>
            <a:endParaRPr lang="en-US" sz="4000" dirty="0"/>
          </a:p>
        </p:txBody>
      </p:sp>
    </p:spTree>
    <p:extLst>
      <p:ext uri="{BB962C8B-B14F-4D97-AF65-F5344CB8AC3E}">
        <p14:creationId xmlns:p14="http://schemas.microsoft.com/office/powerpoint/2010/main" val="16440985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609600"/>
            <a:ext cx="7432749" cy="1883296"/>
          </a:xfrm>
          <a:prstGeom prst="ellipse">
            <a:avLst/>
          </a:prstGeom>
        </p:spPr>
        <p:style>
          <a:lnRef idx="1">
            <a:schemeClr val="accent1"/>
          </a:lnRef>
          <a:fillRef idx="2">
            <a:schemeClr val="accent1"/>
          </a:fillRef>
          <a:effectRef idx="1">
            <a:schemeClr val="accent1"/>
          </a:effectRef>
          <a:fontRef idx="minor">
            <a:schemeClr val="dk1"/>
          </a:fontRef>
        </p:style>
        <p:txBody>
          <a:bodyPr>
            <a:noAutofit/>
          </a:bodyPr>
          <a:lstStyle/>
          <a:p>
            <a:pPr algn="ctr"/>
            <a:r>
              <a:rPr lang="ar-SA" sz="4000" dirty="0" smtClean="0"/>
              <a:t>أنواع نظام مسانده القرار في أتخاذ القرارات ( ثلاث أنواع ) </a:t>
            </a:r>
            <a:endParaRPr lang="en-US" sz="4000" dirty="0"/>
          </a:p>
        </p:txBody>
      </p:sp>
      <p:sp>
        <p:nvSpPr>
          <p:cNvPr id="3" name="Content Placeholder 2"/>
          <p:cNvSpPr>
            <a:spLocks noGrp="1"/>
          </p:cNvSpPr>
          <p:nvPr>
            <p:ph sz="half" idx="1"/>
          </p:nvPr>
        </p:nvSpPr>
        <p:spPr>
          <a:xfrm>
            <a:off x="520616" y="2996952"/>
            <a:ext cx="7920880" cy="3528392"/>
          </a:xfrm>
        </p:spPr>
        <p:style>
          <a:lnRef idx="1">
            <a:schemeClr val="dk1"/>
          </a:lnRef>
          <a:fillRef idx="2">
            <a:schemeClr val="dk1"/>
          </a:fillRef>
          <a:effectRef idx="1">
            <a:schemeClr val="dk1"/>
          </a:effectRef>
          <a:fontRef idx="minor">
            <a:schemeClr val="dk1"/>
          </a:fontRef>
        </p:style>
        <p:txBody>
          <a:bodyPr>
            <a:noAutofit/>
          </a:bodyPr>
          <a:lstStyle/>
          <a:p>
            <a:r>
              <a:rPr lang="ar-SA" sz="3600" dirty="0" smtClean="0"/>
              <a:t>1- نظام مسانده القرار الجامعي </a:t>
            </a:r>
          </a:p>
          <a:p>
            <a:endParaRPr lang="ar-SA" sz="3600" dirty="0"/>
          </a:p>
          <a:p>
            <a:r>
              <a:rPr lang="ar-SA" sz="3600" dirty="0" smtClean="0"/>
              <a:t>2- نظام الخبرة </a:t>
            </a:r>
          </a:p>
          <a:p>
            <a:endParaRPr lang="ar-SA" sz="3600" dirty="0"/>
          </a:p>
          <a:p>
            <a:r>
              <a:rPr lang="ar-SA" sz="3600" dirty="0" smtClean="0"/>
              <a:t>3- نظام مساند المدير </a:t>
            </a:r>
          </a:p>
        </p:txBody>
      </p:sp>
    </p:spTree>
    <p:extLst>
      <p:ext uri="{BB962C8B-B14F-4D97-AF65-F5344CB8AC3E}">
        <p14:creationId xmlns:p14="http://schemas.microsoft.com/office/powerpoint/2010/main" val="12671727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609600"/>
            <a:ext cx="7576765" cy="1066800"/>
          </a:xfrm>
          <a:prstGeom prst="ellipse">
            <a:avLst/>
          </a:prstGeom>
        </p:spPr>
        <p:style>
          <a:lnRef idx="1">
            <a:schemeClr val="accent1"/>
          </a:lnRef>
          <a:fillRef idx="2">
            <a:schemeClr val="accent1"/>
          </a:fillRef>
          <a:effectRef idx="1">
            <a:schemeClr val="accent1"/>
          </a:effectRef>
          <a:fontRef idx="minor">
            <a:schemeClr val="dk1"/>
          </a:fontRef>
        </p:style>
        <p:txBody>
          <a:bodyPr>
            <a:noAutofit/>
          </a:bodyPr>
          <a:lstStyle/>
          <a:p>
            <a:pPr algn="ctr"/>
            <a:r>
              <a:rPr lang="ar-SA" sz="4000" dirty="0" smtClean="0"/>
              <a:t>1- نظام مسانده القرار الجماعي </a:t>
            </a:r>
            <a:endParaRPr lang="en-US" sz="4000" dirty="0"/>
          </a:p>
        </p:txBody>
      </p:sp>
      <p:sp>
        <p:nvSpPr>
          <p:cNvPr id="3" name="Content Placeholder 2"/>
          <p:cNvSpPr>
            <a:spLocks noGrp="1"/>
          </p:cNvSpPr>
          <p:nvPr>
            <p:ph sz="half" idx="1"/>
          </p:nvPr>
        </p:nvSpPr>
        <p:spPr>
          <a:xfrm>
            <a:off x="827584" y="1915858"/>
            <a:ext cx="7848872" cy="4537477"/>
          </a:xfrm>
        </p:spPr>
        <p:style>
          <a:lnRef idx="1">
            <a:schemeClr val="dk1"/>
          </a:lnRef>
          <a:fillRef idx="2">
            <a:schemeClr val="dk1"/>
          </a:fillRef>
          <a:effectRef idx="1">
            <a:schemeClr val="dk1"/>
          </a:effectRef>
          <a:fontRef idx="minor">
            <a:schemeClr val="dk1"/>
          </a:fontRef>
        </p:style>
        <p:txBody>
          <a:bodyPr>
            <a:noAutofit/>
          </a:bodyPr>
          <a:lstStyle/>
          <a:p>
            <a:r>
              <a:rPr lang="ar-SA" sz="2800" dirty="0" smtClean="0"/>
              <a:t>هو نظام معلوماتي يعتمد على الحاسب الالي يمكن من خلاله مسانده متخذي القرار للعمل بشكل جماعي من أجل حل المشكلات المتصفة بالتعقيد و عدم الوضوح </a:t>
            </a:r>
          </a:p>
          <a:p>
            <a:endParaRPr lang="ar-SA" sz="2800" dirty="0"/>
          </a:p>
          <a:p>
            <a:r>
              <a:rPr lang="ar-SA" sz="2800" dirty="0" smtClean="0"/>
              <a:t>هذا النظام يركز بشكل خاص على حل المشكلات أو اتخاذ القرارات و ذلك من تسهيل عملية الاتصال بين اعضاء الجماعة </a:t>
            </a:r>
          </a:p>
          <a:p>
            <a:endParaRPr lang="ar-SA" sz="2800" dirty="0"/>
          </a:p>
          <a:p>
            <a:r>
              <a:rPr lang="ar-SA" sz="2800" dirty="0" smtClean="0"/>
              <a:t>يستخدم هذا النظام في اللقاءات أو الاجتماعات التي تتم عن بعد مثل الهاتف او الحاسب </a:t>
            </a:r>
            <a:endParaRPr lang="en-US" sz="2800" dirty="0"/>
          </a:p>
        </p:txBody>
      </p:sp>
    </p:spTree>
    <p:extLst>
      <p:ext uri="{BB962C8B-B14F-4D97-AF65-F5344CB8AC3E}">
        <p14:creationId xmlns:p14="http://schemas.microsoft.com/office/powerpoint/2010/main" val="37282503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609600"/>
            <a:ext cx="6712669" cy="1066800"/>
          </a:xfrm>
          <a:prstGeom prst="ellipse">
            <a:avLst/>
          </a:prstGeom>
        </p:spPr>
        <p:style>
          <a:lnRef idx="1">
            <a:schemeClr val="accent1"/>
          </a:lnRef>
          <a:fillRef idx="2">
            <a:schemeClr val="accent1"/>
          </a:fillRef>
          <a:effectRef idx="1">
            <a:schemeClr val="accent1"/>
          </a:effectRef>
          <a:fontRef idx="minor">
            <a:schemeClr val="dk1"/>
          </a:fontRef>
        </p:style>
        <p:txBody>
          <a:bodyPr>
            <a:normAutofit/>
          </a:bodyPr>
          <a:lstStyle/>
          <a:p>
            <a:pPr algn="ctr"/>
            <a:r>
              <a:rPr lang="ar-SA" sz="4000" dirty="0" smtClean="0"/>
              <a:t>2- نظام الخبرة </a:t>
            </a:r>
            <a:endParaRPr lang="en-US" sz="4000" dirty="0"/>
          </a:p>
        </p:txBody>
      </p:sp>
      <p:sp>
        <p:nvSpPr>
          <p:cNvPr id="4" name="Content Placeholder 3"/>
          <p:cNvSpPr>
            <a:spLocks noGrp="1"/>
          </p:cNvSpPr>
          <p:nvPr>
            <p:ph sz="half" idx="2"/>
          </p:nvPr>
        </p:nvSpPr>
        <p:spPr>
          <a:xfrm>
            <a:off x="467544" y="1915881"/>
            <a:ext cx="8352928" cy="4033400"/>
          </a:xfrm>
        </p:spPr>
        <p:style>
          <a:lnRef idx="1">
            <a:schemeClr val="dk1"/>
          </a:lnRef>
          <a:fillRef idx="2">
            <a:schemeClr val="dk1"/>
          </a:fillRef>
          <a:effectRef idx="1">
            <a:schemeClr val="dk1"/>
          </a:effectRef>
          <a:fontRef idx="minor">
            <a:schemeClr val="dk1"/>
          </a:fontRef>
        </p:style>
        <p:txBody>
          <a:bodyPr>
            <a:noAutofit/>
          </a:bodyPr>
          <a:lstStyle/>
          <a:p>
            <a:pPr marL="0" indent="0">
              <a:buNone/>
            </a:pPr>
            <a:r>
              <a:rPr lang="ar-SA" sz="3200" dirty="0"/>
              <a:t> </a:t>
            </a:r>
            <a:r>
              <a:rPr lang="ar-SA" sz="3200" dirty="0" smtClean="0"/>
              <a:t> و لقد نشاء نظام الخبرة  مما يسمى بالذكاء الاصطناعي   وهو حقل من حقول تقنية المعلومات يهدف الى تطوير الحاسبات الاليه بحيث تكون لها أمكانيات الكائن الحي مثل السمع و البصر </a:t>
            </a:r>
          </a:p>
          <a:p>
            <a:pPr marL="0" indent="0">
              <a:buNone/>
            </a:pPr>
            <a:endParaRPr lang="ar-SA" sz="3200" dirty="0"/>
          </a:p>
          <a:p>
            <a:pPr marL="0" indent="0">
              <a:buNone/>
            </a:pPr>
            <a:r>
              <a:rPr lang="ar-SA" sz="3200" dirty="0" smtClean="0"/>
              <a:t>يعتمد تطوير هذا النظام على قيام مصممي برامج الحاسب الالي بالعمل مع الخبراء من أجل تحديد المعلومات و وقواعد اتخاذ القرار  </a:t>
            </a:r>
            <a:endParaRPr lang="en-US" sz="3200" dirty="0"/>
          </a:p>
        </p:txBody>
      </p:sp>
    </p:spTree>
    <p:extLst>
      <p:ext uri="{BB962C8B-B14F-4D97-AF65-F5344CB8AC3E}">
        <p14:creationId xmlns:p14="http://schemas.microsoft.com/office/powerpoint/2010/main" val="23753934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3" y="620688"/>
            <a:ext cx="7244588" cy="1066800"/>
          </a:xfrm>
          <a:prstGeom prst="ellipse">
            <a:avLst/>
          </a:prstGeo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ar-SA" sz="4400" dirty="0" smtClean="0"/>
              <a:t>نظام مساند المدير </a:t>
            </a:r>
            <a:endParaRPr lang="en-US" sz="4400" dirty="0"/>
          </a:p>
        </p:txBody>
      </p:sp>
      <p:sp>
        <p:nvSpPr>
          <p:cNvPr id="3" name="Content Placeholder 2"/>
          <p:cNvSpPr>
            <a:spLocks noGrp="1"/>
          </p:cNvSpPr>
          <p:nvPr>
            <p:ph sz="half" idx="1"/>
          </p:nvPr>
        </p:nvSpPr>
        <p:spPr>
          <a:xfrm>
            <a:off x="395536" y="1915858"/>
            <a:ext cx="8352928" cy="4753502"/>
          </a:xfrm>
        </p:spPr>
        <p:style>
          <a:lnRef idx="1">
            <a:schemeClr val="dk1"/>
          </a:lnRef>
          <a:fillRef idx="2">
            <a:schemeClr val="dk1"/>
          </a:fillRef>
          <a:effectRef idx="1">
            <a:schemeClr val="dk1"/>
          </a:effectRef>
          <a:fontRef idx="minor">
            <a:schemeClr val="dk1"/>
          </a:fontRef>
        </p:style>
        <p:txBody>
          <a:bodyPr>
            <a:noAutofit/>
          </a:bodyPr>
          <a:lstStyle/>
          <a:p>
            <a:r>
              <a:rPr lang="ar-SA" sz="2800" dirty="0" smtClean="0"/>
              <a:t>هو نظام معلوماتي يعتمد على الحاسب الآلي</a:t>
            </a:r>
            <a:endParaRPr lang="en-US" sz="2800" dirty="0" smtClean="0"/>
          </a:p>
          <a:p>
            <a:endParaRPr lang="en-US" sz="2800" dirty="0"/>
          </a:p>
          <a:p>
            <a:r>
              <a:rPr lang="en-US" sz="2800" dirty="0"/>
              <a:t> </a:t>
            </a:r>
            <a:r>
              <a:rPr lang="ar-SA" sz="2800" dirty="0" smtClean="0"/>
              <a:t>يتضمن هذا النظام استخدام العديد من أجهزه الحاسب الآلي المطورة ذات الإمكانيات العالية و الاتصالات عن بعد وأنظمة الرسم المتقدمة الخاصة بالجداول و الرسوم البيانية  الت يمكن استخدامها في التعامل مع مشكلات مختلفة </a:t>
            </a:r>
          </a:p>
          <a:p>
            <a:endParaRPr lang="ar-SA" sz="2800" dirty="0"/>
          </a:p>
          <a:p>
            <a:r>
              <a:rPr lang="ar-SA" sz="2800" dirty="0" smtClean="0"/>
              <a:t>يتميز هذا النظام أنه لا يعتمد على النماذج التحليلية للمعلومات بكثيره و بدلا مم ذلك يعتمد على مصادر محددة للحصول على المعلومات التي تسمح بالتفاعل بين المدير و الاخرين</a:t>
            </a:r>
            <a:endParaRPr lang="en-US" sz="2800" dirty="0"/>
          </a:p>
        </p:txBody>
      </p:sp>
    </p:spTree>
    <p:extLst>
      <p:ext uri="{BB962C8B-B14F-4D97-AF65-F5344CB8AC3E}">
        <p14:creationId xmlns:p14="http://schemas.microsoft.com/office/powerpoint/2010/main" val="18173939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09793" y="620688"/>
            <a:ext cx="8036676" cy="5760640"/>
          </a:xfrm>
          <a:prstGeom prst="foldedCorner">
            <a:avLst/>
          </a:prstGeom>
        </p:spPr>
        <p:style>
          <a:lnRef idx="1">
            <a:schemeClr val="accent1"/>
          </a:lnRef>
          <a:fillRef idx="2">
            <a:schemeClr val="accent1"/>
          </a:fillRef>
          <a:effectRef idx="1">
            <a:schemeClr val="accent1"/>
          </a:effectRef>
          <a:fontRef idx="minor">
            <a:schemeClr val="dk1"/>
          </a:fontRef>
        </p:style>
        <p:txBody>
          <a:bodyPr>
            <a:noAutofit/>
          </a:bodyPr>
          <a:lstStyle/>
          <a:p>
            <a:pPr marL="0" indent="0" algn="ctr">
              <a:buNone/>
            </a:pPr>
            <a:r>
              <a:rPr lang="ar-SA" sz="3600" dirty="0" smtClean="0"/>
              <a:t>اجمالا يمكن القول بانه على الرغم من التقدم الهائل الذي يشهده مجال تقنية المعلومات بصفه عامه فإن استخداماته في مجال اتخاذ القرارات لا تزال تخضع للكثير من الدراسات و التطور </a:t>
            </a:r>
          </a:p>
          <a:p>
            <a:pPr marL="0" indent="0" algn="ctr">
              <a:buNone/>
            </a:pPr>
            <a:r>
              <a:rPr lang="ar-SA" sz="3600" dirty="0" smtClean="0"/>
              <a:t> </a:t>
            </a:r>
            <a:endParaRPr lang="ar-SA" sz="3600" dirty="0"/>
          </a:p>
          <a:p>
            <a:pPr marL="0" indent="0" algn="ctr">
              <a:buNone/>
            </a:pPr>
            <a:endParaRPr lang="ar-SA" sz="3600" dirty="0" smtClean="0"/>
          </a:p>
          <a:p>
            <a:pPr marL="0" indent="0" algn="ctr">
              <a:buNone/>
            </a:pPr>
            <a:r>
              <a:rPr lang="ar-SA" sz="3600" dirty="0" smtClean="0"/>
              <a:t>أن الأنظمة التي تستخدم في أتخاذ القرارات غالبا ما تحتاج الى اشخاص لديهم الخلفية العميقة في استخدام الحاسب  </a:t>
            </a:r>
            <a:endParaRPr lang="ar-SA" sz="3600" dirty="0"/>
          </a:p>
        </p:txBody>
      </p:sp>
    </p:spTree>
    <p:extLst>
      <p:ext uri="{BB962C8B-B14F-4D97-AF65-F5344CB8AC3E}">
        <p14:creationId xmlns:p14="http://schemas.microsoft.com/office/powerpoint/2010/main" val="28222452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692696"/>
            <a:ext cx="6681860" cy="4896544"/>
          </a:xfrm>
          <a:prstGeom prst="foldedCorner">
            <a:avLst/>
          </a:prstGeo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ar-SA" sz="4000" dirty="0" smtClean="0"/>
              <a:t/>
            </a:r>
            <a:br>
              <a:rPr lang="ar-SA" sz="4000" dirty="0" smtClean="0"/>
            </a:br>
            <a:r>
              <a:rPr lang="ar-SA" sz="4000" dirty="0"/>
              <a:t/>
            </a:r>
            <a:br>
              <a:rPr lang="ar-SA" sz="4000" dirty="0"/>
            </a:br>
            <a:r>
              <a:rPr lang="ar-SA" sz="4000" dirty="0" smtClean="0"/>
              <a:t>يجب الحذر من استخدام الحاسب في اتخاذ  القرارات بسبب الأحداث المتكررة في هذا المجال من حيث دخول أشخاص غير معروفين على برامج غيرهم و العبث فيها أو سرقتها و تخريبها من خلال الفيروسات </a:t>
            </a:r>
            <a:br>
              <a:rPr lang="ar-SA" sz="4000" dirty="0" smtClean="0"/>
            </a:br>
            <a:r>
              <a:rPr lang="ar-SA" dirty="0"/>
              <a:t/>
            </a:r>
            <a:br>
              <a:rPr lang="ar-SA" dirty="0"/>
            </a:br>
            <a:r>
              <a:rPr lang="ar-SA" dirty="0" smtClean="0"/>
              <a:t/>
            </a:r>
            <a:br>
              <a:rPr lang="ar-SA" dirty="0" smtClean="0"/>
            </a:br>
            <a:endParaRPr lang="en-US" dirty="0"/>
          </a:p>
        </p:txBody>
      </p:sp>
    </p:spTree>
    <p:extLst>
      <p:ext uri="{BB962C8B-B14F-4D97-AF65-F5344CB8AC3E}">
        <p14:creationId xmlns:p14="http://schemas.microsoft.com/office/powerpoint/2010/main" val="18189687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1052736"/>
            <a:ext cx="7056784" cy="3888432"/>
          </a:xfrm>
          <a:prstGeom prst="foldedCorner">
            <a:avLst/>
          </a:prstGeom>
        </p:spPr>
        <p:style>
          <a:lnRef idx="1">
            <a:schemeClr val="accent1"/>
          </a:lnRef>
          <a:fillRef idx="2">
            <a:schemeClr val="accent1"/>
          </a:fillRef>
          <a:effectRef idx="1">
            <a:schemeClr val="accent1"/>
          </a:effectRef>
          <a:fontRef idx="minor">
            <a:schemeClr val="dk1"/>
          </a:fontRef>
        </p:style>
        <p:txBody>
          <a:bodyPr>
            <a:normAutofit/>
          </a:bodyPr>
          <a:lstStyle/>
          <a:p>
            <a:pPr algn="ctr"/>
            <a:r>
              <a:rPr lang="ar-SA" sz="3200" dirty="0" smtClean="0"/>
              <a:t/>
            </a:r>
            <a:br>
              <a:rPr lang="ar-SA" sz="3200" dirty="0" smtClean="0"/>
            </a:br>
            <a:r>
              <a:rPr lang="ar-SA" sz="3200" dirty="0"/>
              <a:t/>
            </a:r>
            <a:br>
              <a:rPr lang="ar-SA" sz="3200" dirty="0"/>
            </a:br>
            <a:r>
              <a:rPr lang="ar-SA" sz="3200" dirty="0" smtClean="0"/>
              <a:t>مع كل هذه المخاوف من استخدام الحاسب ألا انه يعد اليوم من السمات المميزة للإدارة و شوف يشهد في المستقبل تطورا كبيرا </a:t>
            </a:r>
            <a:endParaRPr lang="en-US" sz="3200" dirty="0"/>
          </a:p>
        </p:txBody>
      </p:sp>
    </p:spTree>
    <p:extLst>
      <p:ext uri="{BB962C8B-B14F-4D97-AF65-F5344CB8AC3E}">
        <p14:creationId xmlns:p14="http://schemas.microsoft.com/office/powerpoint/2010/main" val="29235055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19672" y="476672"/>
            <a:ext cx="6172200" cy="1452760"/>
          </a:xfrm>
        </p:spPr>
        <p:txBody>
          <a:bodyPr/>
          <a:lstStyle/>
          <a:p>
            <a:pPr algn="ctr"/>
            <a:r>
              <a:rPr lang="ar-SA" sz="3600" dirty="0">
                <a:cs typeface="+mn-cs"/>
              </a:rPr>
              <a:t>الحاسب الآلي واتخاذ القرارات</a:t>
            </a:r>
          </a:p>
        </p:txBody>
      </p:sp>
      <p:sp>
        <p:nvSpPr>
          <p:cNvPr id="3" name="عنصر نائب للنص 2"/>
          <p:cNvSpPr>
            <a:spLocks noGrp="1"/>
          </p:cNvSpPr>
          <p:nvPr>
            <p:ph type="body" idx="1"/>
          </p:nvPr>
        </p:nvSpPr>
        <p:spPr/>
        <p:txBody>
          <a:bodyPr/>
          <a:lstStyle/>
          <a:p>
            <a:endParaRPr lang="ar-SA" dirty="0"/>
          </a:p>
        </p:txBody>
      </p:sp>
      <p:graphicFrame>
        <p:nvGraphicFramePr>
          <p:cNvPr id="4" name="رسم تخطيطي 3"/>
          <p:cNvGraphicFramePr/>
          <p:nvPr>
            <p:extLst>
              <p:ext uri="{D42A27DB-BD31-4B8C-83A1-F6EECF244321}">
                <p14:modId xmlns:p14="http://schemas.microsoft.com/office/powerpoint/2010/main" val="1649584148"/>
              </p:ext>
            </p:extLst>
          </p:nvPr>
        </p:nvGraphicFramePr>
        <p:xfrm>
          <a:off x="1149460" y="1397000"/>
          <a:ext cx="6470539" cy="5200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147" name="Picture 3" descr="C:\Program Files\Microsoft Office\MEDIA\CAGCAT10\j0195384.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85996" y="3068960"/>
            <a:ext cx="2100227" cy="1728192"/>
          </a:xfrm>
          <a:prstGeom prst="rect">
            <a:avLst/>
          </a:prstGeom>
          <a:noFill/>
          <a:extLst>
            <a:ext uri="{909E8E84-426E-40DD-AFC4-6F175D3DCCD1}">
              <a14:hiddenFill xmlns:a14="http://schemas.microsoft.com/office/drawing/2010/main">
                <a:solidFill>
                  <a:srgbClr val="FFFFFF"/>
                </a:solidFill>
              </a14:hiddenFill>
            </a:ext>
          </a:extLst>
        </p:spPr>
      </p:pic>
      <p:pic>
        <p:nvPicPr>
          <p:cNvPr id="6149" name="Picture 5" descr="C:\Users\General\AppData\Local\Microsoft\Windows\Temporary Internet Files\Content.IE5\9KOXUAMG\MP900439536[1].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85996" y="1628800"/>
            <a:ext cx="2117852" cy="1440160"/>
          </a:xfrm>
          <a:prstGeom prst="rect">
            <a:avLst/>
          </a:prstGeom>
          <a:noFill/>
          <a:extLst>
            <a:ext uri="{909E8E84-426E-40DD-AFC4-6F175D3DCCD1}">
              <a14:hiddenFill xmlns:a14="http://schemas.microsoft.com/office/drawing/2010/main">
                <a:solidFill>
                  <a:srgbClr val="FFFFFF"/>
                </a:solidFill>
              </a14:hiddenFill>
            </a:ext>
          </a:extLst>
        </p:spPr>
      </p:pic>
      <p:pic>
        <p:nvPicPr>
          <p:cNvPr id="6151" name="Picture 7" descr="C:\Program Files\Microsoft Office\MEDIA\CAGCAT10\j0285750.wmf"/>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240407" y="4797152"/>
            <a:ext cx="1064096" cy="1454318"/>
          </a:xfrm>
          <a:prstGeom prst="rect">
            <a:avLst/>
          </a:prstGeom>
          <a:noFill/>
          <a:extLst>
            <a:ext uri="{909E8E84-426E-40DD-AFC4-6F175D3DCCD1}">
              <a14:hiddenFill xmlns:a14="http://schemas.microsoft.com/office/drawing/2010/main">
                <a:solidFill>
                  <a:srgbClr val="FFFFFF"/>
                </a:solidFill>
              </a14:hiddenFill>
            </a:ext>
          </a:extLst>
        </p:spPr>
      </p:pic>
      <p:pic>
        <p:nvPicPr>
          <p:cNvPr id="6152" name="Picture 8" descr="C:\Program Files\Microsoft Office\MEDIA\CAGCAT10\j0332268.wmf"/>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144922" y="4797152"/>
            <a:ext cx="1058926" cy="14819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785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C30C78D1-874A-4291-8171-BA39BF6C6F04}"/>
                                            </p:graphicEl>
                                          </p:spTgt>
                                        </p:tgtEl>
                                        <p:attrNameLst>
                                          <p:attrName>style.visibility</p:attrName>
                                        </p:attrNameLst>
                                      </p:cBhvr>
                                      <p:to>
                                        <p:strVal val="visible"/>
                                      </p:to>
                                    </p:set>
                                    <p:animEffect transition="in" filter="wipe(down)">
                                      <p:cBhvr>
                                        <p:cTn id="7" dur="500"/>
                                        <p:tgtEl>
                                          <p:spTgt spid="4">
                                            <p:graphicEl>
                                              <a:dgm id="{C30C78D1-874A-4291-8171-BA39BF6C6F04}"/>
                                            </p:graphic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graphicEl>
                                              <a:dgm id="{59F80328-B370-4099-95F9-0633C7153D65}"/>
                                            </p:graphicEl>
                                          </p:spTgt>
                                        </p:tgtEl>
                                        <p:attrNameLst>
                                          <p:attrName>style.visibility</p:attrName>
                                        </p:attrNameLst>
                                      </p:cBhvr>
                                      <p:to>
                                        <p:strVal val="visible"/>
                                      </p:to>
                                    </p:set>
                                    <p:animEffect transition="in" filter="wipe(down)">
                                      <p:cBhvr>
                                        <p:cTn id="10" dur="500"/>
                                        <p:tgtEl>
                                          <p:spTgt spid="4">
                                            <p:graphicEl>
                                              <a:dgm id="{59F80328-B370-4099-95F9-0633C7153D65}"/>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4">
                                            <p:graphicEl>
                                              <a:dgm id="{83C2128D-EB11-40E9-9161-D572E2434FDD}"/>
                                            </p:graphicEl>
                                          </p:spTgt>
                                        </p:tgtEl>
                                        <p:attrNameLst>
                                          <p:attrName>style.visibility</p:attrName>
                                        </p:attrNameLst>
                                      </p:cBhvr>
                                      <p:to>
                                        <p:strVal val="visible"/>
                                      </p:to>
                                    </p:set>
                                    <p:animEffect transition="in" filter="wipe(down)">
                                      <p:cBhvr>
                                        <p:cTn id="15" dur="500"/>
                                        <p:tgtEl>
                                          <p:spTgt spid="4">
                                            <p:graphicEl>
                                              <a:dgm id="{83C2128D-EB11-40E9-9161-D572E2434FDD}"/>
                                            </p:graphic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4">
                                            <p:graphicEl>
                                              <a:dgm id="{62F40E4A-FF26-4E70-B7E8-9A43891DBC3B}"/>
                                            </p:graphicEl>
                                          </p:spTgt>
                                        </p:tgtEl>
                                        <p:attrNameLst>
                                          <p:attrName>style.visibility</p:attrName>
                                        </p:attrNameLst>
                                      </p:cBhvr>
                                      <p:to>
                                        <p:strVal val="visible"/>
                                      </p:to>
                                    </p:set>
                                    <p:animEffect transition="in" filter="wipe(down)">
                                      <p:cBhvr>
                                        <p:cTn id="18" dur="500"/>
                                        <p:tgtEl>
                                          <p:spTgt spid="4">
                                            <p:graphicEl>
                                              <a:dgm id="{62F40E4A-FF26-4E70-B7E8-9A43891DBC3B}"/>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4">
                                            <p:graphicEl>
                                              <a:dgm id="{4EB7B120-7370-4041-94AF-018BAA4A38C2}"/>
                                            </p:graphicEl>
                                          </p:spTgt>
                                        </p:tgtEl>
                                        <p:attrNameLst>
                                          <p:attrName>style.visibility</p:attrName>
                                        </p:attrNameLst>
                                      </p:cBhvr>
                                      <p:to>
                                        <p:strVal val="visible"/>
                                      </p:to>
                                    </p:set>
                                    <p:animEffect transition="in" filter="wipe(down)">
                                      <p:cBhvr>
                                        <p:cTn id="23" dur="500"/>
                                        <p:tgtEl>
                                          <p:spTgt spid="4">
                                            <p:graphicEl>
                                              <a:dgm id="{4EB7B120-7370-4041-94AF-018BAA4A38C2}"/>
                                            </p:graphic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4">
                                            <p:graphicEl>
                                              <a:dgm id="{F6A60BEC-42D7-42B9-BFEF-D8FD2D3A4251}"/>
                                            </p:graphicEl>
                                          </p:spTgt>
                                        </p:tgtEl>
                                        <p:attrNameLst>
                                          <p:attrName>style.visibility</p:attrName>
                                        </p:attrNameLst>
                                      </p:cBhvr>
                                      <p:to>
                                        <p:strVal val="visible"/>
                                      </p:to>
                                    </p:set>
                                    <p:animEffect transition="in" filter="wipe(down)">
                                      <p:cBhvr>
                                        <p:cTn id="26" dur="500"/>
                                        <p:tgtEl>
                                          <p:spTgt spid="4">
                                            <p:graphicEl>
                                              <a:dgm id="{F6A60BEC-42D7-42B9-BFEF-D8FD2D3A425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476672"/>
            <a:ext cx="6640661" cy="1199728"/>
          </a:xfrm>
          <a:prstGeom prst="ellipse">
            <a:avLst/>
          </a:prstGeom>
        </p:spPr>
        <p:style>
          <a:lnRef idx="1">
            <a:schemeClr val="accent1"/>
          </a:lnRef>
          <a:fillRef idx="2">
            <a:schemeClr val="accent1"/>
          </a:fillRef>
          <a:effectRef idx="1">
            <a:schemeClr val="accent1"/>
          </a:effectRef>
          <a:fontRef idx="minor">
            <a:schemeClr val="dk1"/>
          </a:fontRef>
        </p:style>
        <p:txBody>
          <a:bodyPr>
            <a:normAutofit/>
          </a:bodyPr>
          <a:lstStyle/>
          <a:p>
            <a:pPr algn="ctr"/>
            <a:r>
              <a:rPr lang="ar-SA" sz="4000" dirty="0" smtClean="0"/>
              <a:t>المقصود بعملية أتخاذ القرار</a:t>
            </a:r>
            <a:endParaRPr lang="en-US" sz="4000" dirty="0"/>
          </a:p>
        </p:txBody>
      </p:sp>
      <p:sp>
        <p:nvSpPr>
          <p:cNvPr id="3" name="Content Placeholder 2"/>
          <p:cNvSpPr>
            <a:spLocks noGrp="1"/>
          </p:cNvSpPr>
          <p:nvPr>
            <p:ph sz="half" idx="1"/>
          </p:nvPr>
        </p:nvSpPr>
        <p:spPr>
          <a:xfrm>
            <a:off x="1259632" y="2492896"/>
            <a:ext cx="7316596" cy="3600400"/>
          </a:xfrm>
        </p:spPr>
        <p:style>
          <a:lnRef idx="1">
            <a:schemeClr val="dk1"/>
          </a:lnRef>
          <a:fillRef idx="2">
            <a:schemeClr val="dk1"/>
          </a:fillRef>
          <a:effectRef idx="1">
            <a:schemeClr val="dk1"/>
          </a:effectRef>
          <a:fontRef idx="minor">
            <a:schemeClr val="dk1"/>
          </a:fontRef>
        </p:style>
        <p:txBody>
          <a:bodyPr>
            <a:noAutofit/>
          </a:bodyPr>
          <a:lstStyle/>
          <a:p>
            <a:r>
              <a:rPr lang="ar-SA" sz="2400" dirty="0" smtClean="0"/>
              <a:t>عملية يتم بموجبها اختيار بديل للعمل من أجل حل مشكله معينه</a:t>
            </a:r>
          </a:p>
          <a:p>
            <a:endParaRPr lang="ar-SA" sz="2400" dirty="0"/>
          </a:p>
          <a:p>
            <a:r>
              <a:rPr lang="ar-SA" sz="2400" dirty="0" smtClean="0"/>
              <a:t>عمليه يحدد المديرون من خللها مشكلات التنظيم و يحاولون حلها </a:t>
            </a:r>
          </a:p>
          <a:p>
            <a:endParaRPr lang="ar-SA" sz="2400" dirty="0"/>
          </a:p>
          <a:p>
            <a:r>
              <a:rPr lang="ar-SA" sz="2400" dirty="0" smtClean="0"/>
              <a:t>عملية بحث عن حل وسط و يعني ذلك أنه لا يوجد بديل قادر على تحقيق الهدف غير البديل الذي تم اختياره و يكون عاده أفضل البدائل في حدود الظروف  السائدة ( ان البيئة و المجتمع تحد من عدد البدائل المتاحة )</a:t>
            </a:r>
          </a:p>
        </p:txBody>
      </p:sp>
    </p:spTree>
    <p:extLst>
      <p:ext uri="{BB962C8B-B14F-4D97-AF65-F5344CB8AC3E}">
        <p14:creationId xmlns:p14="http://schemas.microsoft.com/office/powerpoint/2010/main" val="4257392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260648"/>
            <a:ext cx="8116416" cy="1512168"/>
          </a:xfrm>
          <a:prstGeom prst="downArrowCallout">
            <a:avLst/>
          </a:prstGeom>
        </p:spPr>
        <p:style>
          <a:lnRef idx="1">
            <a:schemeClr val="accent1"/>
          </a:lnRef>
          <a:fillRef idx="2">
            <a:schemeClr val="accent1"/>
          </a:fillRef>
          <a:effectRef idx="1">
            <a:schemeClr val="accent1"/>
          </a:effectRef>
          <a:fontRef idx="minor">
            <a:schemeClr val="dk1"/>
          </a:fontRef>
        </p:style>
        <p:txBody>
          <a:bodyPr/>
          <a:lstStyle/>
          <a:p>
            <a:r>
              <a:rPr lang="ar-SA" sz="3200" dirty="0" smtClean="0">
                <a:solidFill>
                  <a:schemeClr val="bg1"/>
                </a:solidFill>
                <a:cs typeface="+mn-cs"/>
              </a:rPr>
              <a:t>هناك ثلاث عناصر مشتركة بين تعريفات أتخاذ القرار و هي</a:t>
            </a:r>
            <a:r>
              <a:rPr lang="ar-SA" sz="3200" dirty="0" smtClean="0">
                <a:solidFill>
                  <a:srgbClr val="FF0000"/>
                </a:solidFill>
                <a:cs typeface="+mn-cs"/>
              </a:rPr>
              <a:t> </a:t>
            </a:r>
            <a:r>
              <a:rPr lang="ar-SA" sz="3200" dirty="0" smtClean="0">
                <a:solidFill>
                  <a:schemeClr val="bg1"/>
                </a:solidFill>
                <a:cs typeface="+mn-cs"/>
              </a:rPr>
              <a:t>:</a:t>
            </a:r>
            <a:endParaRPr lang="ar-SA" sz="3200" dirty="0">
              <a:solidFill>
                <a:schemeClr val="bg1"/>
              </a:solidFill>
              <a:cs typeface="+mn-cs"/>
            </a:endParaRPr>
          </a:p>
        </p:txBody>
      </p:sp>
      <p:sp>
        <p:nvSpPr>
          <p:cNvPr id="3" name="عنصر نائب للنص 2"/>
          <p:cNvSpPr>
            <a:spLocks noGrp="1"/>
          </p:cNvSpPr>
          <p:nvPr>
            <p:ph type="body" idx="1"/>
          </p:nvPr>
        </p:nvSpPr>
        <p:spPr>
          <a:xfrm>
            <a:off x="532309" y="2132856"/>
            <a:ext cx="7776864" cy="3024336"/>
          </a:xfrm>
        </p:spPr>
        <p:style>
          <a:lnRef idx="1">
            <a:schemeClr val="dk1"/>
          </a:lnRef>
          <a:fillRef idx="2">
            <a:schemeClr val="dk1"/>
          </a:fillRef>
          <a:effectRef idx="1">
            <a:schemeClr val="dk1"/>
          </a:effectRef>
          <a:fontRef idx="minor">
            <a:schemeClr val="dk1"/>
          </a:fontRef>
        </p:style>
        <p:txBody>
          <a:bodyPr>
            <a:normAutofit/>
          </a:bodyPr>
          <a:lstStyle/>
          <a:p>
            <a:pPr lvl="0">
              <a:lnSpc>
                <a:spcPct val="150000"/>
              </a:lnSpc>
            </a:pPr>
            <a:r>
              <a:rPr lang="ar-SA" sz="2400" dirty="0" smtClean="0">
                <a:solidFill>
                  <a:schemeClr val="bg1"/>
                </a:solidFill>
              </a:rPr>
              <a:t>1. إن </a:t>
            </a:r>
            <a:r>
              <a:rPr lang="ar-SA" sz="2400" dirty="0">
                <a:solidFill>
                  <a:schemeClr val="bg1"/>
                </a:solidFill>
              </a:rPr>
              <a:t>اتخاذ القرار يمثل عملية </a:t>
            </a:r>
            <a:r>
              <a:rPr lang="ar-SA" sz="2400" dirty="0" smtClean="0">
                <a:solidFill>
                  <a:schemeClr val="bg1"/>
                </a:solidFill>
              </a:rPr>
              <a:t>ذهنية أو حركية للوصول </a:t>
            </a:r>
            <a:r>
              <a:rPr lang="ar-SA" sz="2400" dirty="0">
                <a:solidFill>
                  <a:schemeClr val="bg1"/>
                </a:solidFill>
              </a:rPr>
              <a:t>إلى القرار المناسب.</a:t>
            </a:r>
            <a:endParaRPr lang="en-US" sz="2400" dirty="0">
              <a:solidFill>
                <a:schemeClr val="bg1"/>
              </a:solidFill>
            </a:endParaRPr>
          </a:p>
          <a:p>
            <a:pPr lvl="0">
              <a:lnSpc>
                <a:spcPct val="150000"/>
              </a:lnSpc>
            </a:pPr>
            <a:r>
              <a:rPr lang="ar-SA" sz="2400" dirty="0" smtClean="0">
                <a:solidFill>
                  <a:schemeClr val="bg1"/>
                </a:solidFill>
              </a:rPr>
              <a:t>2. إن </a:t>
            </a:r>
            <a:r>
              <a:rPr lang="ar-SA" sz="2400" dirty="0">
                <a:solidFill>
                  <a:schemeClr val="bg1"/>
                </a:solidFill>
              </a:rPr>
              <a:t>اتخاذ القرار يقوم على أساس الاختيار من بين عدة </a:t>
            </a:r>
            <a:r>
              <a:rPr lang="ar-SA" sz="2400" dirty="0" smtClean="0">
                <a:solidFill>
                  <a:schemeClr val="bg1"/>
                </a:solidFill>
              </a:rPr>
              <a:t>بدائل أو خيارات .</a:t>
            </a:r>
            <a:endParaRPr lang="en-US" sz="2400" dirty="0">
              <a:solidFill>
                <a:schemeClr val="bg1"/>
              </a:solidFill>
            </a:endParaRPr>
          </a:p>
          <a:p>
            <a:pPr lvl="0">
              <a:lnSpc>
                <a:spcPct val="150000"/>
              </a:lnSpc>
            </a:pPr>
            <a:r>
              <a:rPr lang="ar-SA" sz="2400" dirty="0" smtClean="0">
                <a:solidFill>
                  <a:schemeClr val="bg1"/>
                </a:solidFill>
              </a:rPr>
              <a:t>3. إن </a:t>
            </a:r>
            <a:r>
              <a:rPr lang="ar-SA" sz="2400" dirty="0">
                <a:solidFill>
                  <a:schemeClr val="bg1"/>
                </a:solidFill>
              </a:rPr>
              <a:t>هناك هدفاً أو غاية من وراء اتخاذ </a:t>
            </a:r>
            <a:r>
              <a:rPr lang="ar-SA" sz="2400" dirty="0" smtClean="0">
                <a:solidFill>
                  <a:schemeClr val="bg1"/>
                </a:solidFill>
              </a:rPr>
              <a:t>القرار. حيث يمثل هذا الهدف في حل مكلة ما أو تعديل وضع قائم </a:t>
            </a:r>
            <a:endParaRPr lang="en-US" sz="2400" dirty="0">
              <a:solidFill>
                <a:schemeClr val="bg1"/>
              </a:solidFill>
            </a:endParaRPr>
          </a:p>
          <a:p>
            <a:endParaRPr lang="ar-SA" sz="2400" i="0" dirty="0"/>
          </a:p>
        </p:txBody>
      </p:sp>
    </p:spTree>
    <p:extLst>
      <p:ext uri="{BB962C8B-B14F-4D97-AF65-F5344CB8AC3E}">
        <p14:creationId xmlns:p14="http://schemas.microsoft.com/office/powerpoint/2010/main" val="137244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ipe(down)">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ipe(down)">
                                      <p:cBhvr>
                                        <p:cTn id="2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16826" y="1915858"/>
            <a:ext cx="7887394" cy="4105429"/>
          </a:xfrm>
        </p:spPr>
        <p:style>
          <a:lnRef idx="1">
            <a:schemeClr val="dk1"/>
          </a:lnRef>
          <a:fillRef idx="2">
            <a:schemeClr val="dk1"/>
          </a:fillRef>
          <a:effectRef idx="1">
            <a:schemeClr val="dk1"/>
          </a:effectRef>
          <a:fontRef idx="minor">
            <a:schemeClr val="dk1"/>
          </a:fontRef>
        </p:style>
        <p:txBody>
          <a:bodyPr>
            <a:noAutofit/>
          </a:bodyPr>
          <a:lstStyle/>
          <a:p>
            <a:r>
              <a:rPr lang="ar-SA" sz="2800" dirty="0" smtClean="0"/>
              <a:t>تمثل عملية اتخاذ القرارات صلب العملية الإدارية في منشئات الاعمال في عصرنا الحاضر </a:t>
            </a:r>
          </a:p>
          <a:p>
            <a:endParaRPr lang="ar-SA" sz="2800" dirty="0"/>
          </a:p>
          <a:p>
            <a:r>
              <a:rPr lang="ar-SA" sz="2800" dirty="0" smtClean="0"/>
              <a:t>ذكر هربرت سايمون أن الإدارة هي اتخاذ قرارات</a:t>
            </a:r>
          </a:p>
          <a:p>
            <a:endParaRPr lang="ar-SA" sz="2800" dirty="0"/>
          </a:p>
          <a:p>
            <a:r>
              <a:rPr lang="ar-SA" sz="2800" dirty="0" smtClean="0"/>
              <a:t>أتخاذ القرارات من ابرز الموضوعات التي اهتم بها الباحثون لماذا ؟؟  لأنها تمثل محور عناصر العملية الإدارية المتمثلة في التخطيط و التنظيم و التوجيه و الرقابة </a:t>
            </a:r>
            <a:endParaRPr lang="en-US" sz="2800" dirty="0"/>
          </a:p>
        </p:txBody>
      </p:sp>
      <p:sp>
        <p:nvSpPr>
          <p:cNvPr id="6" name="Title 5"/>
          <p:cNvSpPr>
            <a:spLocks noGrp="1"/>
          </p:cNvSpPr>
          <p:nvPr>
            <p:ph type="title"/>
          </p:nvPr>
        </p:nvSpPr>
        <p:spPr>
          <a:xfrm>
            <a:off x="616826" y="404664"/>
            <a:ext cx="7920880" cy="1066800"/>
          </a:xfrm>
          <a:prstGeom prst="ellipse">
            <a:avLst/>
          </a:prstGeom>
        </p:spPr>
        <p:style>
          <a:lnRef idx="1">
            <a:schemeClr val="accent1"/>
          </a:lnRef>
          <a:fillRef idx="2">
            <a:schemeClr val="accent1"/>
          </a:fillRef>
          <a:effectRef idx="1">
            <a:schemeClr val="accent1"/>
          </a:effectRef>
          <a:fontRef idx="minor">
            <a:schemeClr val="dk1"/>
          </a:fontRef>
        </p:style>
        <p:txBody>
          <a:bodyPr>
            <a:normAutofit/>
          </a:bodyPr>
          <a:lstStyle/>
          <a:p>
            <a:r>
              <a:rPr lang="ar-SA" sz="4000" dirty="0" smtClean="0"/>
              <a:t>اتخاذ القرارات و العملية الإدارية </a:t>
            </a:r>
            <a:endParaRPr lang="en-US" sz="4000" dirty="0"/>
          </a:p>
        </p:txBody>
      </p:sp>
    </p:spTree>
    <p:extLst>
      <p:ext uri="{BB962C8B-B14F-4D97-AF65-F5344CB8AC3E}">
        <p14:creationId xmlns:p14="http://schemas.microsoft.com/office/powerpoint/2010/main" val="3722028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 </a:t>
            </a:r>
            <a:endParaRPr lang="ar-SA" dirty="0"/>
          </a:p>
        </p:txBody>
      </p:sp>
      <p:sp>
        <p:nvSpPr>
          <p:cNvPr id="3" name="عنصر نائب للنص 2"/>
          <p:cNvSpPr>
            <a:spLocks noGrp="1"/>
          </p:cNvSpPr>
          <p:nvPr>
            <p:ph type="body" idx="1"/>
          </p:nvPr>
        </p:nvSpPr>
        <p:spPr/>
        <p:txBody>
          <a:bodyPr/>
          <a:lstStyle/>
          <a:p>
            <a:endParaRPr lang="ar-SA"/>
          </a:p>
        </p:txBody>
      </p:sp>
      <p:graphicFrame>
        <p:nvGraphicFramePr>
          <p:cNvPr id="4" name="رسم تخطيطي 3"/>
          <p:cNvGraphicFramePr/>
          <p:nvPr>
            <p:extLst>
              <p:ext uri="{D42A27DB-BD31-4B8C-83A1-F6EECF244321}">
                <p14:modId xmlns:p14="http://schemas.microsoft.com/office/powerpoint/2010/main" val="3391579097"/>
              </p:ext>
            </p:extLst>
          </p:nvPr>
        </p:nvGraphicFramePr>
        <p:xfrm>
          <a:off x="0" y="188640"/>
          <a:ext cx="8964488" cy="6669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14162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graphicEl>
                                              <a:dgm id="{1C5C77B6-DC1E-4E75-A1E4-D75FB05C792E}"/>
                                            </p:graphicEl>
                                          </p:spTgt>
                                        </p:tgtEl>
                                        <p:attrNameLst>
                                          <p:attrName>style.visibility</p:attrName>
                                        </p:attrNameLst>
                                      </p:cBhvr>
                                      <p:to>
                                        <p:strVal val="visible"/>
                                      </p:to>
                                    </p:set>
                                    <p:animEffect transition="in" filter="wheel(1)">
                                      <p:cBhvr>
                                        <p:cTn id="7" dur="2000"/>
                                        <p:tgtEl>
                                          <p:spTgt spid="4">
                                            <p:graphicEl>
                                              <a:dgm id="{1C5C77B6-DC1E-4E75-A1E4-D75FB05C792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graphicEl>
                                              <a:dgm id="{67B2F936-53A9-4B5A-A9A2-2D9831776C1A}"/>
                                            </p:graphicEl>
                                          </p:spTgt>
                                        </p:tgtEl>
                                        <p:attrNameLst>
                                          <p:attrName>style.visibility</p:attrName>
                                        </p:attrNameLst>
                                      </p:cBhvr>
                                      <p:to>
                                        <p:strVal val="visible"/>
                                      </p:to>
                                    </p:set>
                                    <p:animEffect transition="in" filter="wheel(1)">
                                      <p:cBhvr>
                                        <p:cTn id="12" dur="2000"/>
                                        <p:tgtEl>
                                          <p:spTgt spid="4">
                                            <p:graphicEl>
                                              <a:dgm id="{67B2F936-53A9-4B5A-A9A2-2D9831776C1A}"/>
                                            </p:graphicEl>
                                          </p:spTgt>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4">
                                            <p:graphicEl>
                                              <a:dgm id="{93B8BF2E-57A2-44FD-A0F0-5E336B112B47}"/>
                                            </p:graphicEl>
                                          </p:spTgt>
                                        </p:tgtEl>
                                        <p:attrNameLst>
                                          <p:attrName>style.visibility</p:attrName>
                                        </p:attrNameLst>
                                      </p:cBhvr>
                                      <p:to>
                                        <p:strVal val="visible"/>
                                      </p:to>
                                    </p:set>
                                    <p:animEffect transition="in" filter="wheel(1)">
                                      <p:cBhvr>
                                        <p:cTn id="15" dur="2000"/>
                                        <p:tgtEl>
                                          <p:spTgt spid="4">
                                            <p:graphicEl>
                                              <a:dgm id="{93B8BF2E-57A2-44FD-A0F0-5E336B112B47}"/>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4">
                                            <p:graphicEl>
                                              <a:dgm id="{E2587EC5-538B-4425-B4E6-6F172C71CBB9}"/>
                                            </p:graphicEl>
                                          </p:spTgt>
                                        </p:tgtEl>
                                        <p:attrNameLst>
                                          <p:attrName>style.visibility</p:attrName>
                                        </p:attrNameLst>
                                      </p:cBhvr>
                                      <p:to>
                                        <p:strVal val="visible"/>
                                      </p:to>
                                    </p:set>
                                    <p:animEffect transition="in" filter="wheel(1)">
                                      <p:cBhvr>
                                        <p:cTn id="20" dur="2000"/>
                                        <p:tgtEl>
                                          <p:spTgt spid="4">
                                            <p:graphicEl>
                                              <a:dgm id="{E2587EC5-538B-4425-B4E6-6F172C71CBB9}"/>
                                            </p:graphicEl>
                                          </p:spTgt>
                                        </p:tgtEl>
                                      </p:cBhvr>
                                    </p:animEffect>
                                  </p:childTnLst>
                                </p:cTn>
                              </p:par>
                              <p:par>
                                <p:cTn id="21" presetID="21" presetClass="entr" presetSubtype="1" fill="hold" grpId="0" nodeType="withEffect">
                                  <p:stCondLst>
                                    <p:cond delay="0"/>
                                  </p:stCondLst>
                                  <p:childTnLst>
                                    <p:set>
                                      <p:cBhvr>
                                        <p:cTn id="22" dur="1" fill="hold">
                                          <p:stCondLst>
                                            <p:cond delay="0"/>
                                          </p:stCondLst>
                                        </p:cTn>
                                        <p:tgtEl>
                                          <p:spTgt spid="4">
                                            <p:graphicEl>
                                              <a:dgm id="{33CA7302-168B-4784-9E5D-3C5CB3E6D75E}"/>
                                            </p:graphicEl>
                                          </p:spTgt>
                                        </p:tgtEl>
                                        <p:attrNameLst>
                                          <p:attrName>style.visibility</p:attrName>
                                        </p:attrNameLst>
                                      </p:cBhvr>
                                      <p:to>
                                        <p:strVal val="visible"/>
                                      </p:to>
                                    </p:set>
                                    <p:animEffect transition="in" filter="wheel(1)">
                                      <p:cBhvr>
                                        <p:cTn id="23" dur="2000"/>
                                        <p:tgtEl>
                                          <p:spTgt spid="4">
                                            <p:graphicEl>
                                              <a:dgm id="{33CA7302-168B-4784-9E5D-3C5CB3E6D75E}"/>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grpId="0" nodeType="clickEffect">
                                  <p:stCondLst>
                                    <p:cond delay="0"/>
                                  </p:stCondLst>
                                  <p:childTnLst>
                                    <p:set>
                                      <p:cBhvr>
                                        <p:cTn id="27" dur="1" fill="hold">
                                          <p:stCondLst>
                                            <p:cond delay="0"/>
                                          </p:stCondLst>
                                        </p:cTn>
                                        <p:tgtEl>
                                          <p:spTgt spid="4">
                                            <p:graphicEl>
                                              <a:dgm id="{3EF4A9A4-5EA0-44B7-BFDD-79889CA5B4B4}"/>
                                            </p:graphicEl>
                                          </p:spTgt>
                                        </p:tgtEl>
                                        <p:attrNameLst>
                                          <p:attrName>style.visibility</p:attrName>
                                        </p:attrNameLst>
                                      </p:cBhvr>
                                      <p:to>
                                        <p:strVal val="visible"/>
                                      </p:to>
                                    </p:set>
                                    <p:animEffect transition="in" filter="wheel(1)">
                                      <p:cBhvr>
                                        <p:cTn id="28" dur="2000"/>
                                        <p:tgtEl>
                                          <p:spTgt spid="4">
                                            <p:graphicEl>
                                              <a:dgm id="{3EF4A9A4-5EA0-44B7-BFDD-79889CA5B4B4}"/>
                                            </p:graphicEl>
                                          </p:spTgt>
                                        </p:tgtEl>
                                      </p:cBhvr>
                                    </p:animEffect>
                                  </p:childTnLst>
                                </p:cTn>
                              </p:par>
                              <p:par>
                                <p:cTn id="29" presetID="21" presetClass="entr" presetSubtype="1" fill="hold" grpId="0" nodeType="withEffect">
                                  <p:stCondLst>
                                    <p:cond delay="0"/>
                                  </p:stCondLst>
                                  <p:childTnLst>
                                    <p:set>
                                      <p:cBhvr>
                                        <p:cTn id="30" dur="1" fill="hold">
                                          <p:stCondLst>
                                            <p:cond delay="0"/>
                                          </p:stCondLst>
                                        </p:cTn>
                                        <p:tgtEl>
                                          <p:spTgt spid="4">
                                            <p:graphicEl>
                                              <a:dgm id="{723011AC-DF05-4036-963D-92D24D06937C}"/>
                                            </p:graphicEl>
                                          </p:spTgt>
                                        </p:tgtEl>
                                        <p:attrNameLst>
                                          <p:attrName>style.visibility</p:attrName>
                                        </p:attrNameLst>
                                      </p:cBhvr>
                                      <p:to>
                                        <p:strVal val="visible"/>
                                      </p:to>
                                    </p:set>
                                    <p:animEffect transition="in" filter="wheel(1)">
                                      <p:cBhvr>
                                        <p:cTn id="31" dur="2000"/>
                                        <p:tgtEl>
                                          <p:spTgt spid="4">
                                            <p:graphicEl>
                                              <a:dgm id="{723011AC-DF05-4036-963D-92D24D06937C}"/>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grpId="0" nodeType="clickEffect">
                                  <p:stCondLst>
                                    <p:cond delay="0"/>
                                  </p:stCondLst>
                                  <p:childTnLst>
                                    <p:set>
                                      <p:cBhvr>
                                        <p:cTn id="35" dur="1" fill="hold">
                                          <p:stCondLst>
                                            <p:cond delay="0"/>
                                          </p:stCondLst>
                                        </p:cTn>
                                        <p:tgtEl>
                                          <p:spTgt spid="4">
                                            <p:graphicEl>
                                              <a:dgm id="{E03F29DE-DC50-4099-AB8C-00F1893290BC}"/>
                                            </p:graphicEl>
                                          </p:spTgt>
                                        </p:tgtEl>
                                        <p:attrNameLst>
                                          <p:attrName>style.visibility</p:attrName>
                                        </p:attrNameLst>
                                      </p:cBhvr>
                                      <p:to>
                                        <p:strVal val="visible"/>
                                      </p:to>
                                    </p:set>
                                    <p:animEffect transition="in" filter="wheel(1)">
                                      <p:cBhvr>
                                        <p:cTn id="36" dur="2000"/>
                                        <p:tgtEl>
                                          <p:spTgt spid="4">
                                            <p:graphicEl>
                                              <a:dgm id="{E03F29DE-DC50-4099-AB8C-00F1893290BC}"/>
                                            </p:graphicEl>
                                          </p:spTgt>
                                        </p:tgtEl>
                                      </p:cBhvr>
                                    </p:animEffect>
                                  </p:childTnLst>
                                </p:cTn>
                              </p:par>
                              <p:par>
                                <p:cTn id="37" presetID="21" presetClass="entr" presetSubtype="1" fill="hold" grpId="0" nodeType="withEffect">
                                  <p:stCondLst>
                                    <p:cond delay="0"/>
                                  </p:stCondLst>
                                  <p:childTnLst>
                                    <p:set>
                                      <p:cBhvr>
                                        <p:cTn id="38" dur="1" fill="hold">
                                          <p:stCondLst>
                                            <p:cond delay="0"/>
                                          </p:stCondLst>
                                        </p:cTn>
                                        <p:tgtEl>
                                          <p:spTgt spid="4">
                                            <p:graphicEl>
                                              <a:dgm id="{563CDBE7-D8D2-4676-9F5F-8E378F869B2E}"/>
                                            </p:graphicEl>
                                          </p:spTgt>
                                        </p:tgtEl>
                                        <p:attrNameLst>
                                          <p:attrName>style.visibility</p:attrName>
                                        </p:attrNameLst>
                                      </p:cBhvr>
                                      <p:to>
                                        <p:strVal val="visible"/>
                                      </p:to>
                                    </p:set>
                                    <p:animEffect transition="in" filter="wheel(1)">
                                      <p:cBhvr>
                                        <p:cTn id="39" dur="2000"/>
                                        <p:tgtEl>
                                          <p:spTgt spid="4">
                                            <p:graphicEl>
                                              <a:dgm id="{563CDBE7-D8D2-4676-9F5F-8E378F869B2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836712"/>
            <a:ext cx="7848872" cy="5114880"/>
          </a:xfrm>
          <a:prstGeom prst="ellipse">
            <a:avLst/>
          </a:prstGeom>
        </p:spPr>
        <p:style>
          <a:lnRef idx="1">
            <a:schemeClr val="accent1"/>
          </a:lnRef>
          <a:fillRef idx="2">
            <a:schemeClr val="accent1"/>
          </a:fillRef>
          <a:effectRef idx="1">
            <a:schemeClr val="accent1"/>
          </a:effectRef>
          <a:fontRef idx="minor">
            <a:schemeClr val="dk1"/>
          </a:fontRef>
        </p:style>
        <p:txBody>
          <a:bodyPr>
            <a:noAutofit/>
          </a:bodyPr>
          <a:lstStyle/>
          <a:p>
            <a:pPr algn="ctr"/>
            <a:r>
              <a:rPr lang="ar-SA" sz="2400" dirty="0" smtClean="0"/>
              <a:t> </a:t>
            </a:r>
            <a:r>
              <a:rPr lang="ar-SA" sz="3600" dirty="0" smtClean="0"/>
              <a:t>نجد أن الأفراد العاملين في منشآت الاعمال بجميع مستوياتها الإدارية سواء كانت الإدارة العليا او الإدارة الدنيا او المتوسطة او التنفيذية نجد أنهم جميعهم يتخذون قرارات و ذلك من أجل تحقيق أهداف المنشآت التي يعملون بها </a:t>
            </a:r>
            <a:endParaRPr lang="en-US" sz="3600" dirty="0"/>
          </a:p>
        </p:txBody>
      </p:sp>
    </p:spTree>
    <p:extLst>
      <p:ext uri="{BB962C8B-B14F-4D97-AF65-F5344CB8AC3E}">
        <p14:creationId xmlns:p14="http://schemas.microsoft.com/office/powerpoint/2010/main" val="3623701519"/>
      </p:ext>
    </p:extLst>
  </p:cSld>
  <p:clrMapOvr>
    <a:masterClrMapping/>
  </p:clrMapOvr>
</p:sld>
</file>

<file path=ppt/theme/theme1.xml><?xml version="1.0" encoding="utf-8"?>
<a:theme xmlns:a="http://schemas.openxmlformats.org/drawingml/2006/main" name="tradeshow_TP101859859">
  <a:themeElements>
    <a:clrScheme name="مخصص 2">
      <a:dk1>
        <a:sysClr val="windowText" lastClr="000000"/>
      </a:dk1>
      <a:lt1>
        <a:sysClr val="window" lastClr="FFFFFF"/>
      </a:lt1>
      <a:dk2>
        <a:srgbClr val="05436A"/>
      </a:dk2>
      <a:lt2>
        <a:srgbClr val="C6E7FC"/>
      </a:lt2>
      <a:accent1>
        <a:srgbClr val="31B6FD"/>
      </a:accent1>
      <a:accent2>
        <a:srgbClr val="0070C0"/>
      </a:accent2>
      <a:accent3>
        <a:srgbClr val="5BD078"/>
      </a:accent3>
      <a:accent4>
        <a:srgbClr val="A5D028"/>
      </a:accent4>
      <a:accent5>
        <a:srgbClr val="F5C040"/>
      </a:accent5>
      <a:accent6>
        <a:srgbClr val="05E0DB"/>
      </a:accent6>
      <a:hlink>
        <a:srgbClr val="0080FF"/>
      </a:hlink>
      <a:folHlink>
        <a:srgbClr val="5EAEFF"/>
      </a:folHlink>
    </a:clrScheme>
    <a:fontScheme name="Tradeshow">
      <a:majorFont>
        <a:latin typeface="Arial Black"/>
        <a:ea typeface=""/>
        <a:cs typeface=""/>
        <a:font script="Jpan" typeface="ＭＳ Ｐゴシック"/>
        <a:font script="Hang" typeface="HY견고딕"/>
        <a:font script="Hans" typeface="宋体"/>
        <a:font script="Hant" typeface="新細明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adeshow">
      <a:fillStyleLst>
        <a:solidFill>
          <a:schemeClr val="phClr"/>
        </a:solidFill>
        <a:gradFill rotWithShape="1">
          <a:gsLst>
            <a:gs pos="0">
              <a:schemeClr val="phClr">
                <a:tint val="45000"/>
                <a:satMod val="300000"/>
              </a:schemeClr>
            </a:gs>
            <a:gs pos="35000">
              <a:schemeClr val="phClr">
                <a:tint val="45000"/>
                <a:satMod val="300000"/>
              </a:schemeClr>
            </a:gs>
            <a:gs pos="69000">
              <a:schemeClr val="phClr">
                <a:tint val="45000"/>
                <a:satMod val="350000"/>
              </a:schemeClr>
            </a:gs>
            <a:gs pos="100000">
              <a:schemeClr val="phClr">
                <a:tint val="60000"/>
                <a:satMod val="350000"/>
              </a:schemeClr>
            </a:gs>
          </a:gsLst>
          <a:path path="circle">
            <a:fillToRect l="50000" t="50000" r="100000" b="100000"/>
          </a:path>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9525" cap="rnd" cmpd="sng" algn="ctr">
          <a:solidFill>
            <a:schemeClr val="phClr"/>
          </a:solidFill>
          <a:prstDash val="solid"/>
        </a:ln>
        <a:ln w="38475" cap="flat" cmpd="sng" algn="ctr">
          <a:solidFill>
            <a:schemeClr val="phClr"/>
          </a:solidFill>
          <a:prstDash val="solid"/>
        </a:ln>
        <a:ln w="54850" cap="flat" cmpd="sng" algn="ctr">
          <a:solidFill>
            <a:schemeClr val="phClr"/>
          </a:solidFill>
          <a:prstDash val="solid"/>
        </a:ln>
      </a:lnStyleLst>
      <a:effectStyleLst>
        <a:effectStyle>
          <a:effectLst>
            <a:outerShdw blurRad="50800" dist="25400" dir="5400000" rotWithShape="0">
              <a:srgbClr val="000000">
                <a:alpha val="55000"/>
              </a:srgbClr>
            </a:outerShdw>
          </a:effectLst>
        </a:effectStyle>
        <a:effectStyle>
          <a:effectLst>
            <a:outerShdw blurRad="50800" dist="25400" dir="5400000" rotWithShape="0">
              <a:srgbClr val="000000">
                <a:alpha val="44000"/>
              </a:srgbClr>
            </a:outerShdw>
          </a:effectLst>
        </a:effectStyle>
        <a:effectStyle>
          <a:effectLst>
            <a:outerShdw blurRad="50800" dist="25400" dir="5400000" rotWithShape="0">
              <a:srgbClr val="000000">
                <a:alpha val="55000"/>
              </a:srgbClr>
            </a:outerShdw>
          </a:effectLst>
          <a:scene3d>
            <a:camera prst="orthographicFront">
              <a:rot lat="0" lon="0" rev="0"/>
            </a:camera>
            <a:lightRig rig="brightRoom" dir="tl">
              <a:rot lat="0" lon="0" rev="3600000"/>
            </a:lightRig>
          </a:scene3d>
          <a:sp3d contourW="31750" prstMaterial="flat">
            <a:bevelT w="127000" h="254000" prst="angle"/>
            <a:contourClr>
              <a:schemeClr val="phClr">
                <a:shade val="20000"/>
              </a:schemeClr>
            </a:contourClr>
          </a:sp3d>
        </a:effectStyle>
      </a:effectStyleLst>
      <a:bgFillStyleLst>
        <a:solidFill>
          <a:schemeClr val="phClr"/>
        </a:solidFill>
        <a:gradFill rotWithShape="1">
          <a:gsLst>
            <a:gs pos="20000">
              <a:schemeClr val="phClr">
                <a:tint val="80000"/>
                <a:lumMod val="100000"/>
              </a:schemeClr>
            </a:gs>
            <a:gs pos="100000">
              <a:schemeClr val="phClr">
                <a:tint val="100000"/>
                <a:lumMod val="80000"/>
              </a:schemeClr>
            </a:gs>
          </a:gsLst>
          <a:path path="circle">
            <a:fillToRect l="50000" t="20000" r="100000" b="100000"/>
          </a:path>
        </a:gradFill>
        <a:gradFill rotWithShape="1">
          <a:gsLst>
            <a:gs pos="0">
              <a:schemeClr val="phClr">
                <a:tint val="100000"/>
                <a:lumMod val="100000"/>
              </a:schemeClr>
            </a:gs>
            <a:gs pos="100000">
              <a:schemeClr val="phClr">
                <a:shade val="100000"/>
                <a:lumMod val="60000"/>
              </a:schemeClr>
            </a:gs>
          </a:gsLst>
          <a:path path="circle">
            <a:fillToRect l="50000" t="2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0F8753CA054104E8E5FABDB9842FF5D" ma:contentTypeVersion="0" ma:contentTypeDescription="Create a new document." ma:contentTypeScope="" ma:versionID="a3214b80d57fc2235b1771c8c3b46f99">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433FA82-DF7B-409A-A13A-E048D6B9E8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AB8CC7B7-647C-4BC4-9A1A-DA36E3B62441}">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E3B1B119-65CA-43C5-A845-70699BE815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Metro</Template>
  <TotalTime>1167</TotalTime>
  <Words>1966</Words>
  <Application>Microsoft Office PowerPoint</Application>
  <PresentationFormat>On-screen Show (4:3)</PresentationFormat>
  <Paragraphs>207</Paragraphs>
  <Slides>49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49</vt:i4>
      </vt:variant>
    </vt:vector>
  </HeadingPairs>
  <TitlesOfParts>
    <vt:vector size="55" baseType="lpstr">
      <vt:lpstr>Arial</vt:lpstr>
      <vt:lpstr>Arial Black</vt:lpstr>
      <vt:lpstr>Calibri</vt:lpstr>
      <vt:lpstr>Candara</vt:lpstr>
      <vt:lpstr>Tahoma</vt:lpstr>
      <vt:lpstr>tradeshow_TP101859859</vt:lpstr>
      <vt:lpstr>الفصل الرابع:  اتخاذ القرارات</vt:lpstr>
      <vt:lpstr>المحتويات  </vt:lpstr>
      <vt:lpstr> نستخدم كلمه (قرار ) او (اتخاذ القرار ) في حياتنا اليومية بقصد او من غير قصد فإننا ربما لم نفكر في يوم ما هو المعنى الذي يشير اليه هذا المفهوم بشكل دقيق </vt:lpstr>
      <vt:lpstr>مثال ص102  بعد التخرج من الثانوية العامة و الرغبة في الالتحاق في الجامعة في الغالب يكون هناك عده خيارات و بدائل يتم المقارنة بينهم و التفكير و في بعض الأحيان يتم الاستشارة وفي النهاية يتم اتخاذ القرار المناسب  </vt:lpstr>
      <vt:lpstr>المقصود بعملية أتخاذ القرار</vt:lpstr>
      <vt:lpstr>هناك ثلاث عناصر مشتركة بين تعريفات أتخاذ القرار و هي :</vt:lpstr>
      <vt:lpstr>اتخاذ القرارات و العملية الإدارية </vt:lpstr>
      <vt:lpstr> </vt:lpstr>
      <vt:lpstr> نجد أن الأفراد العاملين في منشآت الاعمال بجميع مستوياتها الإدارية سواء كانت الإدارة العليا او الإدارة الدنيا او المتوسطة او التنفيذية نجد أنهم جميعهم يتخذون قرارات و ذلك من أجل تحقيق أهداف المنشآت التي يعملون بها </vt:lpstr>
      <vt:lpstr>أنواع القرارات </vt:lpstr>
      <vt:lpstr>القرارات المبرمجة </vt:lpstr>
      <vt:lpstr>معظم القرارات الروتينية يتم اتخاذها من قبل المستوى الإشرافي التنفيذي في الإدارة و الكثير منها يتم أتخاذه من قبل مديري الإدارة الوسطى بالمقابل نجد أن المديرين في مستوى الإدارة العليا غالبا لا يكون دورهم في أتخاذ مثل هذه القرارات </vt:lpstr>
      <vt:lpstr>القرارات الغير مبرمجة </vt:lpstr>
      <vt:lpstr>حاله عدم التأكد من نتائج القرارات تنشا من عده مصادر</vt:lpstr>
      <vt:lpstr>معظم القرارات الغير مبرمجة يتم اتخاذها من قبل الإدارة العليا فأنها تحتاج الى مهاره متطورة في اتخاذا القرار </vt:lpstr>
      <vt:lpstr>أنواع القرارات</vt:lpstr>
      <vt:lpstr>خطوات اتخاذ القرارات </vt:lpstr>
      <vt:lpstr>أولا: تحديد المشكلة </vt:lpstr>
      <vt:lpstr>ثانيا : جمع المعلومات </vt:lpstr>
      <vt:lpstr>تتضمن المعلومات التي نجمعها </vt:lpstr>
      <vt:lpstr>ثالثا :طرح البدائل و اختيار  البديل المناسب </vt:lpstr>
      <vt:lpstr>رابعا : تنفيذ الحل </vt:lpstr>
      <vt:lpstr>خامسا : متابعة تنفيذ الحل </vt:lpstr>
      <vt:lpstr>الأسلوب الجماعي في أتخاذ القرارات </vt:lpstr>
      <vt:lpstr>اهم الأسباب التي تجعل المنشأة اليوم تميل لاستخدام السلوب الجماعي (أربعة أسباب ) </vt:lpstr>
      <vt:lpstr>PowerPoint Presentation</vt:lpstr>
      <vt:lpstr>بصففه عامة ( أن توظيف الجماعة كأسلوب لاتخاذا القرارات يتيح للمنشأة او القيادة لأداريه و العاملين عليها فرصه كاملة  للاستفادة من معلومات و أراء الاخرين )</vt:lpstr>
      <vt:lpstr>مزايا  الأسلوب الجماعي في أتخاذ القرارات ( خمسة مزايا )  </vt:lpstr>
      <vt:lpstr>PowerPoint Presentation</vt:lpstr>
      <vt:lpstr>PowerPoint Presentation</vt:lpstr>
      <vt:lpstr>PowerPoint Presentation</vt:lpstr>
      <vt:lpstr>5-رفع الروح المعنوية: استخدام أسلوب المشاركة في حل المشكلات و اتخاذ القرارات يعد مكافاة في حد ذاته حيث أنه يؤدي الى شعور الأطراف المشاركة في القرار بالرضا عن الدور الذي تقوم به   تؤدي المشاركة في أتخاذ القرارات الى تحسسين عملية الاتصال بين الافراد و الوحدات الإدارية  </vt:lpstr>
      <vt:lpstr>عيوب الأسلوب الجماعي في أتخاذ القرارات ( أربعة عيوب ) </vt:lpstr>
      <vt:lpstr>2- من عيوب العمل الجماعي و القرارات الجماعية سيطرة عضو أو بعض الأعضاء على نقاش الجماعة و   بتالي التأثير في القرار الذي يتم التوصل اليه و قد تحصل بعض الجماعات الفرعية و الأحزاب </vt:lpstr>
      <vt:lpstr>3- التأثير بما يسمى بالتفكير الجماعي و الحرص على الاتفاق مع رأي الجماعة فمن الممكن أن يشعر بعض الأعضاء بالضغط الذي يجبرهم على قبول الحل دون التأكد من صحه القرار و فاعليته   - من الممكن أن يقبل الحل خوفا من عزله عن بقيه الأعضاء </vt:lpstr>
      <vt:lpstr> 4- تتشت المسؤولية :عندما يتم أتخاذ القرارات من قبل الجماعة فإن مسؤوليه هذا القرار غالبا ما تكون متشتتة بين أعضاء الجماعة مما يجعلهم لا يشعرون بالفعل بكثير من المسؤولية الشخصية أتجاه هذا القرار بحكم أتخاذه من قبل الجماعة   - يحتاج المديرون الى المهارات التي تمكنهم من توظيف الجماعة بفاعليه في عمليه حل المشكلات و اتخاذ القرارات    -في النهاية المدير او الرئيس هو المسؤول عن فشل او نجاح القرار</vt:lpstr>
      <vt:lpstr>الاختيار بين الأسلوبين الجماعي أو الفردي في أتخاذ القرارات ينطلق من طبيعة الموقف الذي تحدده عده عوامل و هي : </vt:lpstr>
      <vt:lpstr>الحاسب الالي و اتخاذ القرارات </vt:lpstr>
      <vt:lpstr> تعريف نظام مسانده القرارات  ( نظام معلوماتي يستند على الحاسب الالي حيث يتم من خلاله دعم عملية اتخاذ  القرارات الإدارية في المواقف التي لا  تتسم بالوضوح )</vt:lpstr>
      <vt:lpstr>أن نظام مساندة القرار عادة ما يقدم تحليلات متطورة كما يسهل الدخول الى نماذج مختلفة من الممكن أن يستخدمها المديرين في فحص المواقف و المشكلات الإدارية بشكل شامل </vt:lpstr>
      <vt:lpstr>يعتمد نظام المساندة على معلومات من مصادر داخلية و خارجيه و التي غالبا ما تكون مستنده على نظام المعلومات الإداري </vt:lpstr>
      <vt:lpstr>أنواع نظام مسانده القرار في أتخاذ القرارات ( ثلاث أنواع ) </vt:lpstr>
      <vt:lpstr>1- نظام مسانده القرار الجماعي </vt:lpstr>
      <vt:lpstr>2- نظام الخبرة </vt:lpstr>
      <vt:lpstr>نظام مساند المدير </vt:lpstr>
      <vt:lpstr>PowerPoint Presentation</vt:lpstr>
      <vt:lpstr>  يجب الحذر من استخدام الحاسب في اتخاذ  القرارات بسبب الأحداث المتكررة في هذا المجال من حيث دخول أشخاص غير معروفين على برامج غيرهم و العبث فيها أو سرقتها و تخريبها من خلال الفيروسات    </vt:lpstr>
      <vt:lpstr>  مع كل هذه المخاوف من استخدام الحاسب ألا انه يعد اليوم من السمات المميزة للإدارة و شوف يشهد في المستقبل تطورا كبيرا </vt:lpstr>
      <vt:lpstr>الحاسب الآلي واتخاذ القرارات</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General</dc:creator>
  <cp:lastModifiedBy>nuha alnumair</cp:lastModifiedBy>
  <cp:revision>63</cp:revision>
  <dcterms:created xsi:type="dcterms:W3CDTF">2012-02-10T19:54:10Z</dcterms:created>
  <dcterms:modified xsi:type="dcterms:W3CDTF">2016-11-03T21:09:06Z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0x01010040F8753CA054104E8E5FABDB9842FF5D</vt:lpwstr>
  </property>
</Properties>
</file>