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82" r:id="rId11"/>
    <p:sldId id="266" r:id="rId12"/>
    <p:sldId id="283" r:id="rId13"/>
    <p:sldId id="267" r:id="rId14"/>
    <p:sldId id="268" r:id="rId15"/>
    <p:sldId id="265" r:id="rId16"/>
    <p:sldId id="284" r:id="rId17"/>
    <p:sldId id="269" r:id="rId18"/>
    <p:sldId id="270" r:id="rId19"/>
    <p:sldId id="271" r:id="rId20"/>
    <p:sldId id="272" r:id="rId21"/>
    <p:sldId id="285" r:id="rId22"/>
    <p:sldId id="273" r:id="rId23"/>
    <p:sldId id="274" r:id="rId24"/>
    <p:sldId id="286" r:id="rId25"/>
    <p:sldId id="275" r:id="rId26"/>
    <p:sldId id="287" r:id="rId27"/>
    <p:sldId id="276" r:id="rId28"/>
    <p:sldId id="277" r:id="rId29"/>
    <p:sldId id="278" r:id="rId30"/>
    <p:sldId id="279" r:id="rId31"/>
    <p:sldId id="280" r:id="rId32"/>
    <p:sldId id="281" r:id="rId33"/>
    <p:sldId id="288" r:id="rId34"/>
    <p:sldId id="289" r:id="rId35"/>
    <p:sldId id="304" r:id="rId36"/>
    <p:sldId id="290" r:id="rId37"/>
    <p:sldId id="291" r:id="rId38"/>
    <p:sldId id="292" r:id="rId39"/>
    <p:sldId id="293" r:id="rId40"/>
    <p:sldId id="294" r:id="rId41"/>
    <p:sldId id="305" r:id="rId42"/>
    <p:sldId id="295" r:id="rId43"/>
    <p:sldId id="306" r:id="rId44"/>
    <p:sldId id="296" r:id="rId45"/>
    <p:sldId id="297" r:id="rId46"/>
    <p:sldId id="298" r:id="rId47"/>
    <p:sldId id="299" r:id="rId48"/>
    <p:sldId id="301" r:id="rId49"/>
    <p:sldId id="302" r:id="rId50"/>
    <p:sldId id="303"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2" d="100"/>
          <a:sy n="52" d="100"/>
        </p:scale>
        <p:origin x="-1812" y="-3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11/23/2015</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11/23/2015</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85000" lnSpcReduction="20000"/>
          </a:bodyPr>
          <a:lstStyle/>
          <a:p>
            <a:pPr rtl="1"/>
            <a:r>
              <a:rPr lang="ar-EG" sz="6600" b="1" dirty="0" smtClean="0"/>
              <a:t>الافلاس، واعادة التنظيم، والتصفية</a:t>
            </a:r>
            <a:endParaRPr lang="en-US" sz="6600" b="1" dirty="0"/>
          </a:p>
        </p:txBody>
      </p:sp>
      <p:sp>
        <p:nvSpPr>
          <p:cNvPr id="2" name="Title 1"/>
          <p:cNvSpPr>
            <a:spLocks noGrp="1"/>
          </p:cNvSpPr>
          <p:nvPr>
            <p:ph type="ctrTitle"/>
          </p:nvPr>
        </p:nvSpPr>
        <p:spPr/>
        <p:txBody>
          <a:bodyPr>
            <a:normAutofit/>
          </a:bodyPr>
          <a:lstStyle/>
          <a:p>
            <a:r>
              <a:rPr lang="ar-EG" sz="5400" b="1" dirty="0" smtClean="0"/>
              <a:t>الفصل الرابع و ال</a:t>
            </a:r>
            <a:r>
              <a:rPr lang="ar-SA" sz="5400" b="1" dirty="0" smtClean="0"/>
              <a:t>عشرون</a:t>
            </a:r>
            <a:endParaRPr lang="en-US"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1066800"/>
            <a:ext cx="8077200" cy="4953000"/>
          </a:xfrm>
        </p:spPr>
        <p:txBody>
          <a:bodyPr>
            <a:normAutofit/>
          </a:bodyPr>
          <a:lstStyle/>
          <a:p>
            <a:pPr algn="just" rtl="1"/>
            <a:r>
              <a:rPr lang="ar-EG" sz="2800" dirty="0" smtClean="0"/>
              <a:t>تقليديا، تكون احدى الحالات الخروج من الأعمال وبيع الأصول وتوزيع الدخل الناتج من البيع على المقرضين المختلفين طبقا لأولوية مطالبتهم وتوجيه أى فائض بعد ذلك الى حملة الأسهم العادية.</a:t>
            </a:r>
          </a:p>
          <a:p>
            <a:pPr algn="just" rtl="1"/>
            <a:endParaRPr lang="ar-EG" sz="2800" dirty="0" smtClean="0"/>
          </a:p>
          <a:p>
            <a:pPr algn="just" rtl="1"/>
            <a:r>
              <a:rPr lang="ar-EG" sz="2800" dirty="0" smtClean="0"/>
              <a:t>يمكن أن تعين الشركة مثمنا لتثمين قيمة أملاك الشركة لاستخدام هذا التثمين كأساس لهذه الحالة.</a:t>
            </a:r>
          </a:p>
          <a:p>
            <a:pPr algn="just" rtl="1"/>
            <a:endParaRPr lang="ar-EG" sz="2800" dirty="0" smtClean="0"/>
          </a:p>
          <a:p>
            <a:pPr algn="just" rtl="1"/>
            <a:r>
              <a:rPr lang="ar-EG" sz="2800" dirty="0" smtClean="0"/>
              <a:t>تشمل الحالات الاخرى استمرار العمليات، غالبا مع بعض التحسينات فى المعدات الرأسمالية والتسويق وربما بعض التغيييرات فى الادارة.</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914400"/>
            <a:ext cx="8153400" cy="5638800"/>
          </a:xfrm>
        </p:spPr>
        <p:txBody>
          <a:bodyPr>
            <a:normAutofit/>
          </a:bodyPr>
          <a:lstStyle/>
          <a:p>
            <a:pPr algn="just" rtl="1"/>
            <a:r>
              <a:rPr lang="ar-EG" dirty="0" smtClean="0"/>
              <a:t>وبالمثل، يمكن أن يوافق المقرضون على قبول معدل فائدة أقل على القروض خلال مد فترة استحقاق الدين وربما فى تبادل مع ضمان معين. وبسبب التضحيات المشمولة، يجب أن يكون لدى المقرضين ثقة فى أن الشركة المدينة قادرة على حل مشاكلها.</a:t>
            </a:r>
          </a:p>
          <a:p>
            <a:pPr algn="just" rtl="1"/>
            <a:endParaRPr lang="ar-EG" dirty="0" smtClean="0"/>
          </a:p>
          <a:p>
            <a:pPr algn="just" rtl="1"/>
            <a:r>
              <a:rPr lang="ar-EG" dirty="0" smtClean="0"/>
              <a:t>تحدث مفاوضات بين الشركة المدينة والمقرضين عن الوفورات التى تنتج من تجنب تكاليف الافلاس القانونى: التكاليف الادارية والقانونية والفحص وما الى ذلك. بالاضافة الى الهرب من هذه التكاليف، تكسب الشركة المدينة بسبب تجنب وصمة عار الافلاس.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1447800"/>
            <a:ext cx="8077200" cy="4572000"/>
          </a:xfrm>
        </p:spPr>
        <p:txBody>
          <a:bodyPr/>
          <a:lstStyle/>
          <a:p>
            <a:pPr algn="just" rtl="1"/>
            <a:r>
              <a:rPr lang="ar-EG" sz="2800" dirty="0" smtClean="0"/>
              <a:t>تكون التسويات التطوعية غير رسمية و بسيطة وغير مكلفة نسبيا بسبب قلة المصاريف الادارية والقانونية.</a:t>
            </a:r>
          </a:p>
          <a:p>
            <a:pPr algn="just" rtl="1"/>
            <a:endParaRPr lang="ar-EG" sz="2800" dirty="0" smtClean="0"/>
          </a:p>
          <a:p>
            <a:pPr algn="just" rtl="1"/>
            <a:r>
              <a:rPr lang="ar-EG" sz="2800" dirty="0" smtClean="0"/>
              <a:t>لذلك، ينتج عن الاجراءات التطوعية العائدات الأكبر للمقرضين بصفة عامة. ورغم عدم حصول المقرضين على دفع فورى وقد يقبلوا أقل مما يدينون به الشركة أيضا الا أنهم يستعيدوا بصفة عامة نقودا أكثر وأسرع عما اذا كانت اجراءات الافلاس رسمية.</a:t>
            </a:r>
            <a:endParaRPr lang="en-US" sz="2800" dirty="0" smtClean="0"/>
          </a:p>
          <a:p>
            <a:pPr algn="just" rtl="1"/>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990600"/>
            <a:ext cx="8153400" cy="5029200"/>
          </a:xfrm>
        </p:spPr>
        <p:txBody>
          <a:bodyPr/>
          <a:lstStyle/>
          <a:p>
            <a:pPr algn="just" rtl="1"/>
            <a:r>
              <a:rPr lang="ar-EG" u="sng" dirty="0" smtClean="0"/>
              <a:t>يعتمد هذا النوع الخاص من اعادة الهيكلة على</a:t>
            </a:r>
            <a:r>
              <a:rPr lang="ar-EG" dirty="0" smtClean="0"/>
              <a:t>:</a:t>
            </a:r>
          </a:p>
          <a:p>
            <a:pPr marL="514350" indent="-514350" algn="just" rtl="1">
              <a:buAutoNum type="arabicParenR"/>
            </a:pPr>
            <a:r>
              <a:rPr lang="ar-EG" dirty="0" smtClean="0"/>
              <a:t>رغبة المنظمين فى الاستمرار فى العملية</a:t>
            </a:r>
          </a:p>
          <a:p>
            <a:pPr marL="514350" indent="-514350" algn="just" rtl="1">
              <a:buAutoNum type="arabicParenR"/>
            </a:pPr>
            <a:endParaRPr lang="ar-EG" dirty="0" smtClean="0"/>
          </a:p>
          <a:p>
            <a:pPr marL="514350" indent="-514350" algn="just" rtl="1">
              <a:buAutoNum type="arabicParenR"/>
            </a:pPr>
            <a:r>
              <a:rPr lang="ar-EG" dirty="0" smtClean="0"/>
              <a:t>اذا كان من المحتمل للبنك أن يسترجع فى النهاية أكثر من اعادة هيكلة الدين مما اذا اجبر الشركة المقترضة على الافلاس الفورى.</a:t>
            </a:r>
          </a:p>
          <a:p>
            <a:pPr marL="514350" indent="-514350" algn="just" rtl="1"/>
            <a:endParaRPr lang="ar-EG" dirty="0" smtClean="0"/>
          </a:p>
          <a:p>
            <a:pPr marL="514350" indent="-514350" algn="just" rtl="1"/>
            <a:r>
              <a:rPr lang="ar-EG" dirty="0" smtClean="0"/>
              <a:t>لا تقتصر التسويات التطوعية غير الرسمية على الشركات الصغيرة فقط</a:t>
            </a:r>
          </a:p>
          <a:p>
            <a:pPr marL="514350" indent="-514350" algn="just" rtl="1"/>
            <a:r>
              <a:rPr lang="ar-EG" dirty="0" smtClean="0"/>
              <a:t>أكبر مشكلة مع اعادة التنظيم غير الرسمية هى جعل كل الاطراف يوافقوا على خطة تطوعية، وهو ما يعرف بمشكلة الاجماع. </a:t>
            </a:r>
          </a:p>
          <a:p>
            <a:pPr marL="514350" indent="-514350" algn="just" rtl="1"/>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44562"/>
          </a:xfrm>
        </p:spPr>
        <p:txBody>
          <a:bodyPr>
            <a:normAutofit/>
          </a:bodyPr>
          <a:lstStyle/>
          <a:p>
            <a:pPr algn="r" rtl="1"/>
            <a:r>
              <a:rPr lang="ar-EG" sz="2800" b="1" dirty="0" smtClean="0"/>
              <a:t>ب. التصفية غير الرسمية</a:t>
            </a:r>
            <a:endParaRPr lang="en-US" sz="2800" b="1" dirty="0"/>
          </a:p>
        </p:txBody>
      </p:sp>
      <p:sp>
        <p:nvSpPr>
          <p:cNvPr id="3" name="Content Placeholder 2"/>
          <p:cNvSpPr>
            <a:spLocks noGrp="1"/>
          </p:cNvSpPr>
          <p:nvPr>
            <p:ph sz="quarter" idx="1"/>
          </p:nvPr>
        </p:nvSpPr>
        <p:spPr>
          <a:xfrm>
            <a:off x="381000" y="1447800"/>
            <a:ext cx="8305800" cy="5029200"/>
          </a:xfrm>
        </p:spPr>
        <p:txBody>
          <a:bodyPr>
            <a:normAutofit/>
          </a:bodyPr>
          <a:lstStyle/>
          <a:p>
            <a:pPr algn="just" rtl="1"/>
            <a:r>
              <a:rPr lang="ar-EG" dirty="0" smtClean="0"/>
              <a:t>يكون التنازل عن الممتلكات لمصلحة الدائنيين اجراء غير رسميا لتصفية الشركة وعادة ما ينتج للمقرضين كمية أكبر مما يمكن أن يحصلوا عليه من تصفية الافلاس الرسمي.</a:t>
            </a:r>
          </a:p>
          <a:p>
            <a:pPr algn="just" rtl="1"/>
            <a:endParaRPr lang="ar-EG" dirty="0" smtClean="0"/>
          </a:p>
          <a:p>
            <a:pPr algn="just" rtl="1"/>
            <a:r>
              <a:rPr lang="ar-EG" dirty="0" smtClean="0"/>
              <a:t>الا أن التنازل عن الممتلكات لمصلحة الدائنين يكون مجديا اذا كانت الشركة صغيرة و أنشطتها ليست معقدة جدا فقط.</a:t>
            </a:r>
          </a:p>
          <a:p>
            <a:pPr algn="just" rtl="1"/>
            <a:endParaRPr lang="ar-EG" dirty="0" smtClean="0"/>
          </a:p>
          <a:p>
            <a:pPr algn="just" rtl="1"/>
            <a:r>
              <a:rPr lang="ar-EG" dirty="0" smtClean="0"/>
              <a:t>ينادى التنازل عن الممتلكات لمصلحة الدائنين بلقب لأصول الشركة المدينة التى تنقل الى طرف ثالث، يعرف بأنه وكيل التفليسة أووكيل حملة السندات. ويطلب منه تصفية الأصول من خلال البيع الخاص أو المزاد العلنى العام وبعد ذلك توزيع الدخل على المقرضين على أساس التناسب.</a:t>
            </a:r>
          </a:p>
          <a:p>
            <a:pPr algn="just" rt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990600"/>
            <a:ext cx="8382000" cy="5486400"/>
          </a:xfrm>
        </p:spPr>
        <p:txBody>
          <a:bodyPr>
            <a:normAutofit/>
          </a:bodyPr>
          <a:lstStyle/>
          <a:p>
            <a:pPr algn="just" rtl="1"/>
            <a:r>
              <a:rPr lang="ar-EG" dirty="0" smtClean="0"/>
              <a:t>لا يعفى التنازل عن الممتلكات لمصلحة الدائنين الشركة المدينة من التزاماتها تلقائيا.</a:t>
            </a:r>
          </a:p>
          <a:p>
            <a:pPr algn="just" rtl="1"/>
            <a:endParaRPr lang="ar-EG" dirty="0" smtClean="0"/>
          </a:p>
          <a:p>
            <a:pPr algn="just" rtl="1"/>
            <a:r>
              <a:rPr lang="ar-EG" dirty="0" smtClean="0"/>
              <a:t>غالبا ما يمكن توضيح أن ديون الشركة تزداد عن قيمة تصفيتها، كما يمكن اظهار أن الرسوم القضائية والتكاليف الاخرى المصاحبة للتصفية الرسمية تحت اجراءات الافلاس ستقلل صافى الدخل المتاح للمقرضين.</a:t>
            </a:r>
          </a:p>
          <a:p>
            <a:pPr algn="just" rtl="1"/>
            <a:endParaRPr lang="ar-EG" dirty="0" smtClean="0"/>
          </a:p>
          <a:p>
            <a:pPr algn="just" rtl="1"/>
            <a:r>
              <a:rPr lang="ar-EG" dirty="0" smtClean="0"/>
              <a:t>عادة تقنع هذه المعلومات عند تقديمها بطريقة موثوق فيها، المقرضين بأن من الأفضل قبول شئ معين أقل من الكمية الكاملة لمطالبتهم بدلا من فقدان قيمة الوجه كلها.</a:t>
            </a:r>
          </a:p>
          <a:p>
            <a:pPr algn="just" rt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990600"/>
            <a:ext cx="8153400" cy="5029200"/>
          </a:xfrm>
        </p:spPr>
        <p:txBody>
          <a:bodyPr/>
          <a:lstStyle/>
          <a:p>
            <a:pPr algn="just" rtl="1"/>
            <a:r>
              <a:rPr lang="ar-EG" dirty="0" smtClean="0"/>
              <a:t>فاذا اتفقت الادارة والمقرضون الرئيسيون على أن المشكلة يمكن تسويتها، توضع عند ذلك خطة رسمية أكثر، وتقدم لكل المقرضين وذلك مع الأسباب التى تجعل المقرضين يرحبوا بالتسوية على مطالباتهم.</a:t>
            </a:r>
          </a:p>
          <a:p>
            <a:pPr algn="just" rtl="1"/>
            <a:endParaRPr lang="ar-EG" dirty="0" smtClean="0"/>
          </a:p>
          <a:p>
            <a:pPr algn="just" rtl="1"/>
            <a:r>
              <a:rPr lang="ar-EG" dirty="0" smtClean="0"/>
              <a:t>و اعداد خطة اعادة التنظيم، يفضل المقرضون مد فترة استحقاق الدين لأنه يعد باحتمال الدفع الكامل.</a:t>
            </a:r>
          </a:p>
          <a:p>
            <a:pPr algn="just" rtl="1"/>
            <a:endParaRPr lang="ar-EG" dirty="0" smtClean="0"/>
          </a:p>
          <a:p>
            <a:pPr algn="just" rtl="1"/>
            <a:r>
              <a:rPr lang="ar-EG" dirty="0" smtClean="0"/>
              <a:t>و فى بعض الحالات، يمكن أن يوافق المقرضون ليس فقط على تأجيل تاريخ الدفع وانما أيضا على التنازل عن متطلبات أخرى.</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1066800"/>
            <a:ext cx="8153400" cy="4953000"/>
          </a:xfrm>
        </p:spPr>
        <p:txBody>
          <a:bodyPr>
            <a:normAutofit/>
          </a:bodyPr>
          <a:lstStyle/>
          <a:p>
            <a:pPr algn="just" rtl="1"/>
            <a:r>
              <a:rPr lang="ar-EG" dirty="0" smtClean="0"/>
              <a:t>الا أن الشركة المدينة يمكن أن يكون لها وكيل تفليسة يوقع الشيكات لكل مقرض بلغة قانونية تجعل توقيع الشيك اقرارا بالتسوية الكاملة للمطالبة.</a:t>
            </a:r>
          </a:p>
          <a:p>
            <a:pPr algn="just" rtl="1"/>
            <a:endParaRPr lang="ar-EG" dirty="0" smtClean="0"/>
          </a:p>
          <a:p>
            <a:pPr algn="just" rtl="1"/>
            <a:r>
              <a:rPr lang="ar-EG" dirty="0" smtClean="0"/>
              <a:t>للتنازل عن الممتلكات لمصلحة الدائنين بعض المميزات عن التصفية فى محاكم الافلاس بالنسبة الى الوقت و التشكيل القانونى والمصاريف.</a:t>
            </a:r>
          </a:p>
          <a:p>
            <a:pPr algn="just" rtl="1"/>
            <a:endParaRPr lang="ar-EG" dirty="0" smtClean="0"/>
          </a:p>
          <a:p>
            <a:pPr algn="just" rtl="1"/>
            <a:r>
              <a:rPr lang="ar-EG" dirty="0" smtClean="0"/>
              <a:t>و نظرا لأن وكيل التفليسة عادة ما يكون معتادا على أعمال الشركة المدينة، فيمكن تحقيق نتائج أفضل. الا أن التنازل عن الملكيات لا ينتج عنه تسوية كاملة وقانونية لكل خصوم الشركة المدينة، كما انه لا يحمى المقرضين ضد الاحتيال. ويمكن أن تقل كل من هاتين المشكلتين باتباع الافلاس الرسمي.</a:t>
            </a:r>
            <a:endParaRPr lang="en-US" dirty="0" smtClean="0"/>
          </a:p>
          <a:p>
            <a:pPr algn="just" rtl="1"/>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44562"/>
          </a:xfrm>
        </p:spPr>
        <p:txBody>
          <a:bodyPr/>
          <a:lstStyle/>
          <a:p>
            <a:pPr algn="r" rtl="1"/>
            <a:r>
              <a:rPr lang="ar-EG" dirty="0" smtClean="0"/>
              <a:t>قانون الافلاس الفيدرالى</a:t>
            </a:r>
            <a:endParaRPr lang="en-US" dirty="0"/>
          </a:p>
        </p:txBody>
      </p:sp>
      <p:sp>
        <p:nvSpPr>
          <p:cNvPr id="3" name="Content Placeholder 2"/>
          <p:cNvSpPr>
            <a:spLocks noGrp="1"/>
          </p:cNvSpPr>
          <p:nvPr>
            <p:ph sz="quarter" idx="1"/>
          </p:nvPr>
        </p:nvSpPr>
        <p:spPr>
          <a:xfrm>
            <a:off x="381000" y="1447800"/>
            <a:ext cx="8458200" cy="4953000"/>
          </a:xfrm>
        </p:spPr>
        <p:txBody>
          <a:bodyPr>
            <a:normAutofit lnSpcReduction="10000"/>
          </a:bodyPr>
          <a:lstStyle/>
          <a:p>
            <a:pPr algn="just" rtl="1"/>
            <a:r>
              <a:rPr lang="ar-EG" b="1" dirty="0" smtClean="0"/>
              <a:t>الغرض الأول: </a:t>
            </a:r>
            <a:r>
              <a:rPr lang="ar-EG" dirty="0" smtClean="0"/>
              <a:t>من قانون الافلاس هو تجنب خروج الشركات التى لها قيمة كبيرة  من الأعمال بواسطة المقرضين الأفراد الذين يمكن أن يفرضوا عليها التصفية بغض النظر عن تأثير ذلك على الأطراف الآخرين.</a:t>
            </a:r>
          </a:p>
          <a:p>
            <a:pPr algn="just" rtl="1"/>
            <a:endParaRPr lang="ar-EG" dirty="0" smtClean="0"/>
          </a:p>
          <a:p>
            <a:pPr algn="just" rtl="1"/>
            <a:r>
              <a:rPr lang="ar-EG" dirty="0" smtClean="0"/>
              <a:t>تفلس الشركة رسميا عندما تحكم عليها محكمة فيدرالية بالافلاس. فيعنى هذا أن الشركة تحاول أن تعيد تنظيم نفسها تحت اشراف محكمة الافلاس.</a:t>
            </a:r>
          </a:p>
          <a:p>
            <a:pPr algn="just" rtl="1"/>
            <a:endParaRPr lang="ar-EG" dirty="0" smtClean="0"/>
          </a:p>
          <a:p>
            <a:pPr algn="just" rtl="1"/>
            <a:r>
              <a:rPr lang="ar-EG" dirty="0" smtClean="0"/>
              <a:t>صممت اجراءات الافلاس الرسمي لحماية كلا من الشركة و مقرضيها. </a:t>
            </a:r>
          </a:p>
          <a:p>
            <a:pPr algn="just" rtl="1"/>
            <a:endParaRPr lang="ar-EG" dirty="0" smtClean="0"/>
          </a:p>
          <a:p>
            <a:pPr algn="just" rtl="1"/>
            <a:r>
              <a:rPr lang="ar-EG" dirty="0" smtClean="0"/>
              <a:t>فمن ناحية، اذا كانت المشكلة غير قابلة للحل مؤقتا، يمكن أن تستخدم الشركة اجراءات الافلاس فى كسب الوقت لحل  مشاكل تدفقاتها النقدية دون أن يستولى مقرضوها على أصولها.</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914400"/>
            <a:ext cx="8229600" cy="5334000"/>
          </a:xfrm>
        </p:spPr>
        <p:txBody>
          <a:bodyPr/>
          <a:lstStyle/>
          <a:p>
            <a:pPr algn="just" rtl="1"/>
            <a:r>
              <a:rPr lang="ar-EG" dirty="0" smtClean="0"/>
              <a:t>و </a:t>
            </a:r>
            <a:r>
              <a:rPr lang="ar-EG" b="1" dirty="0" smtClean="0"/>
              <a:t>من الناحية الأخرى</a:t>
            </a:r>
            <a:r>
              <a:rPr lang="ar-EG" dirty="0" smtClean="0"/>
              <a:t>، اذا كانت الشركة مفلسة حقا بمعنى أن خصومها تزداد عن أصولها، يستطيع مقرضوها أن يستخدموا اجراءات الافلاس فى ايقاف مديرى الشركة عن الاستمرار فى التشغيل وخسارة نقود أكثر وبالتالى استنزاف أصول يجب أن توجه الى المقرضين.</a:t>
            </a:r>
          </a:p>
          <a:p>
            <a:pPr algn="just" rtl="1"/>
            <a:endParaRPr lang="ar-EG" dirty="0" smtClean="0"/>
          </a:p>
          <a:p>
            <a:pPr algn="just" rtl="1"/>
            <a:r>
              <a:rPr lang="ar-EG" dirty="0" smtClean="0"/>
              <a:t>يكون قانون الافلاس مرنا فى انه يوفر مدى من التفاوض بين الشركة ومقرضيها و قوة عملها و حملة أسهمها.</a:t>
            </a:r>
          </a:p>
          <a:p>
            <a:pPr algn="just" rtl="1"/>
            <a:endParaRPr lang="ar-EG" dirty="0" smtClean="0"/>
          </a:p>
          <a:p>
            <a:pPr algn="just" rtl="1"/>
            <a:r>
              <a:rPr lang="ar-EG" dirty="0" smtClean="0"/>
              <a:t>فاذا لم يمكن الوصول الى اعادة تنظيم عادلة أومجدية فان قاضى الافلاس يأمر بتصفية الشركة تحت الاجراءات الموجودة فى قانون الافلاس وفى هذه الحالة يتم اختيار وكيل لحملة السندات دائما.</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EG" dirty="0" smtClean="0"/>
              <a:t>مقدمة</a:t>
            </a:r>
            <a:endParaRPr lang="en-US" dirty="0"/>
          </a:p>
        </p:txBody>
      </p:sp>
      <p:sp>
        <p:nvSpPr>
          <p:cNvPr id="3" name="Content Placeholder 2"/>
          <p:cNvSpPr>
            <a:spLocks noGrp="1"/>
          </p:cNvSpPr>
          <p:nvPr>
            <p:ph sz="quarter" idx="1"/>
          </p:nvPr>
        </p:nvSpPr>
        <p:spPr>
          <a:xfrm>
            <a:off x="533400" y="1600200"/>
            <a:ext cx="8153400" cy="4419600"/>
          </a:xfrm>
        </p:spPr>
        <p:txBody>
          <a:bodyPr>
            <a:normAutofit/>
          </a:bodyPr>
          <a:lstStyle/>
          <a:p>
            <a:pPr algn="just" rtl="1"/>
            <a:r>
              <a:rPr lang="ar-EG" dirty="0" smtClean="0"/>
              <a:t>عندما تواجه الشركة حجزا على أموال التمويل، يجب أن يحاول مديروها أن يمنعوا انهيارها الكامل ويدنوا الخسائر. </a:t>
            </a:r>
            <a:endParaRPr lang="en-US" dirty="0" smtClean="0"/>
          </a:p>
          <a:p>
            <a:pPr algn="just" rtl="1"/>
            <a:endParaRPr lang="ar-EG" dirty="0" smtClean="0"/>
          </a:p>
          <a:p>
            <a:pPr algn="just" rtl="1"/>
            <a:r>
              <a:rPr lang="ar-EG" dirty="0" smtClean="0"/>
              <a:t>وعادة تعنى مقدرة الشركة على المواجهة أثناء الأوقات الصعبة الفرق بين التصفية الاجبارية مقابل اعادة الترميم و ربما النجاح.</a:t>
            </a:r>
            <a:endParaRPr lang="en-US" dirty="0" smtClean="0"/>
          </a:p>
          <a:p>
            <a:pPr algn="just" rtl="1"/>
            <a:endParaRPr lang="ar-EG" dirty="0" smtClean="0"/>
          </a:p>
          <a:p>
            <a:pPr algn="just" rtl="1"/>
            <a:r>
              <a:rPr lang="ar-EG" dirty="0" smtClean="0"/>
              <a:t>كما يكون فهم الافلاس حرجا أيضا لمنفذى الشركة المتمتعة بصحة جيدة لأنهم يجب أن يعرفوا أفضل طريقة لتناول الأشياء عندما يواجه عملائهم أو مورديهم التهديد بالافلاس.</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44562"/>
          </a:xfrm>
        </p:spPr>
        <p:txBody>
          <a:bodyPr/>
          <a:lstStyle/>
          <a:p>
            <a:pPr algn="just" rtl="1"/>
            <a:r>
              <a:rPr lang="ar-EG" dirty="0" smtClean="0"/>
              <a:t>اعادة التنظيم فى الافلاس</a:t>
            </a:r>
            <a:endParaRPr lang="en-US" dirty="0"/>
          </a:p>
        </p:txBody>
      </p:sp>
      <p:sp>
        <p:nvSpPr>
          <p:cNvPr id="3" name="Content Placeholder 2"/>
          <p:cNvSpPr>
            <a:spLocks noGrp="1"/>
          </p:cNvSpPr>
          <p:nvPr>
            <p:ph sz="quarter" idx="1"/>
          </p:nvPr>
        </p:nvSpPr>
        <p:spPr>
          <a:xfrm>
            <a:off x="533400" y="1828800"/>
            <a:ext cx="8305800" cy="4495800"/>
          </a:xfrm>
        </p:spPr>
        <p:txBody>
          <a:bodyPr>
            <a:normAutofit/>
          </a:bodyPr>
          <a:lstStyle/>
          <a:p>
            <a:pPr algn="just" rtl="1"/>
            <a:r>
              <a:rPr lang="ar-EG" dirty="0" smtClean="0"/>
              <a:t>قد يبدو أن معظم حالات اعادة التنظيم يجب التعامل معها بصورة غير رسمية لأن اعادة التنظيم غير الرسمية أسرع وأقل تكلفة من الافلاس الرسمي.لكن عادة ما تظهر مشكلتان للوضع الحرج لاعادة التنظيم غير الرسمي وبالتالى اجبار الشركات المدينة على الدخول فى افلاس- مشكلة التجميع المشترك ومشكلة الاجماع.</a:t>
            </a:r>
          </a:p>
          <a:p>
            <a:pPr algn="just" rtl="1"/>
            <a:endParaRPr lang="ar-EG" dirty="0" smtClean="0"/>
          </a:p>
          <a:p>
            <a:pPr algn="just" rtl="1"/>
            <a:r>
              <a:rPr lang="ar-EG" dirty="0" smtClean="0"/>
              <a:t>تكون قيمة السوق للشركة أقل من قيمة الوجه للدين، بغض النظرعما اذا كانت ستظل الشركة فى الأعمال أو تحدث تصفية لها.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685800"/>
            <a:ext cx="8229600" cy="5562600"/>
          </a:xfrm>
        </p:spPr>
        <p:txBody>
          <a:bodyPr>
            <a:normAutofit lnSpcReduction="10000"/>
          </a:bodyPr>
          <a:lstStyle/>
          <a:p>
            <a:pPr algn="just" rtl="1"/>
            <a:r>
              <a:rPr lang="ar-EG" dirty="0" smtClean="0"/>
              <a:t>لذلك من المستحيل الدفع الكامل لكل المقرضين. لكن يكون المقرضون ككل فى حال أفضل اذا لم تغلق الشركة أبوابها، لأنهم يستطيعوا أن يستعيدوا فى حالة الاستمرار أكثر من حالة التصفية، والتى تسمى مشكلة التجميع المشترك، وهى أن فى غياب الحماية تحت قانون الافلاس، يكون للمقرضين الأفراد حافز للاستئثار بالشركة رغم أنها تستحق أكثر كقيمة لاستمرارقيمة الشركة. </a:t>
            </a:r>
          </a:p>
          <a:p>
            <a:pPr algn="just" rtl="1"/>
            <a:endParaRPr lang="ar-EG" dirty="0" smtClean="0"/>
          </a:p>
          <a:p>
            <a:pPr algn="just" rtl="1"/>
            <a:r>
              <a:rPr lang="ar-EG" dirty="0" smtClean="0"/>
              <a:t>و يقدم قانون الافلاس حلا لمشكلة التجميع المشترك من خلال فقرة البقاء التلقائى.</a:t>
            </a:r>
          </a:p>
          <a:p>
            <a:pPr algn="just" rtl="1"/>
            <a:endParaRPr lang="ar-EG" dirty="0" smtClean="0"/>
          </a:p>
          <a:p>
            <a:pPr algn="just" rtl="1"/>
            <a:r>
              <a:rPr lang="ar-EG" dirty="0" smtClean="0"/>
              <a:t>يقيد البقاء التلقائى والذى يفرض على كل المقرضين فى الافلاس، مقدرة المقرضين على الاستئثار لتحصيل مطالبتهم الفردية. الا أن المقرضين يمكنهم أن يستأثروا كمجموعه مع بعضها بعضا على الشركة المدينة ويجبروها على الافلاس.</a:t>
            </a:r>
          </a:p>
          <a:p>
            <a:pPr algn="just" rtl="1"/>
            <a:endParaRPr lang="en-US" dirty="0" smtClean="0"/>
          </a:p>
          <a:p>
            <a:pPr algn="just" rtl="1"/>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381000" y="685800"/>
            <a:ext cx="8382000" cy="5638800"/>
          </a:xfrm>
        </p:spPr>
        <p:txBody>
          <a:bodyPr>
            <a:normAutofit/>
          </a:bodyPr>
          <a:lstStyle/>
          <a:p>
            <a:pPr algn="just" rtl="1"/>
            <a:r>
              <a:rPr lang="ar-EG" dirty="0" smtClean="0"/>
              <a:t>بينما يعطى الافلاس الشركة فرصة للتعامل مع مشاكلها دون تهديد استئثار المقرض، فليس لدى الادارة تحكم مطلق كامل فى أصول الشركة.</a:t>
            </a:r>
          </a:p>
          <a:p>
            <a:pPr algn="just" rtl="1"/>
            <a:endParaRPr lang="ar-EG" dirty="0" smtClean="0"/>
          </a:p>
          <a:p>
            <a:pPr algn="just" rtl="1"/>
            <a:r>
              <a:rPr lang="ar-EG" b="1" i="1" dirty="0" smtClean="0"/>
              <a:t>اولا</a:t>
            </a:r>
            <a:r>
              <a:rPr lang="ar-EG" dirty="0" smtClean="0"/>
              <a:t>، يتطلب قانون الافلاس أن تطلب الشركة المدينة تصريحا من المحكمة لاتخاذ الكثير من الاجراءات، كما يعطى القانون المقرضين الحق أيضا فى تكليف محكم الافلاس بمنع اتخاذ أى اجراء يمكن أن تتخذ من الشركة أثناء الافلاس.</a:t>
            </a:r>
          </a:p>
          <a:p>
            <a:pPr algn="just" rtl="1"/>
            <a:endParaRPr lang="ar-EG" dirty="0" smtClean="0"/>
          </a:p>
          <a:p>
            <a:pPr algn="just" rtl="1"/>
            <a:r>
              <a:rPr lang="ar-EG" b="1" i="1" dirty="0" smtClean="0"/>
              <a:t>ثانيا</a:t>
            </a:r>
            <a:r>
              <a:rPr lang="ar-EG" dirty="0" smtClean="0"/>
              <a:t>، تحمى قوانين نقل الاحتيال وهى جزء من قانون الشركة المدينة - المقرضين، المقرضين من نقل الملكيات غير المبرر الذى يمكن أن تعمله الشركة المحجوزعلى أموال تمويلها.</a:t>
            </a:r>
          </a:p>
          <a:p>
            <a:pPr algn="just" rtl="1"/>
            <a:r>
              <a:rPr lang="ar-EG" dirty="0" smtClean="0"/>
              <a:t>المشكلة الثانية التى يخففها قانون الافلاس هى مشكلة الاجماع.</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762000" y="762000"/>
            <a:ext cx="7848600" cy="5638800"/>
          </a:xfrm>
        </p:spPr>
        <p:txBody>
          <a:bodyPr>
            <a:normAutofit/>
          </a:bodyPr>
          <a:lstStyle/>
          <a:p>
            <a:pPr algn="just" rtl="1"/>
            <a:r>
              <a:rPr lang="ar-EG" dirty="0" smtClean="0"/>
              <a:t>قد يحصل المقرضين المجمعين على قيمة الوجه الكاملة لدينهم. الا أن هذا قد لا يحدث لأن: </a:t>
            </a:r>
          </a:p>
          <a:p>
            <a:pPr marL="514350" indent="-514350" algn="just" rtl="1">
              <a:buAutoNum type="arabicParenBoth"/>
            </a:pPr>
            <a:r>
              <a:rPr lang="ar-EG" dirty="0" smtClean="0"/>
              <a:t>سيكون كل المقرضين مصقولين بدرجة كافية لتمييز أن هذا يمكن أن يحدث. </a:t>
            </a:r>
          </a:p>
          <a:p>
            <a:pPr marL="514350" indent="-514350" algn="just" rtl="1">
              <a:buAutoNum type="arabicParenBoth"/>
            </a:pPr>
            <a:r>
              <a:rPr lang="ar-EG" dirty="0" smtClean="0"/>
              <a:t>وسيريد كل المقرضين أن يكونوا أحد المقرضين المجمعين هؤلاء الذين يحصلوا على الدفع الكامل.</a:t>
            </a:r>
          </a:p>
          <a:p>
            <a:pPr marL="514350" indent="-514350" algn="just" rtl="1"/>
            <a:r>
              <a:rPr lang="ar-EG" dirty="0" smtClean="0"/>
              <a:t> لذلك من المرجح ألا يقبل أى من المقرضين العرض. وبالتالى تجعل مشكلة الاجماع من الصعب اعادة هيكلة دين الشركة. مرة أخرى، اذا كان للشركة مقرض واحد، فلن توجد مشكلة اجماع.</a:t>
            </a:r>
          </a:p>
          <a:p>
            <a:pPr algn="just" rtl="1"/>
            <a:endParaRPr lang="ar-EG"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838200" y="1447800"/>
            <a:ext cx="7620000" cy="4572000"/>
          </a:xfrm>
        </p:spPr>
        <p:txBody>
          <a:bodyPr/>
          <a:lstStyle/>
          <a:p>
            <a:pPr algn="just" rtl="1"/>
            <a:r>
              <a:rPr lang="ar-EG" dirty="0" smtClean="0"/>
              <a:t>تخفف مقدرة محكمة الافلاس على تجميع المقرضين فى فئات مشكلة الاجماع فى اجراءات الافلاس. </a:t>
            </a:r>
          </a:p>
          <a:p>
            <a:pPr algn="just" rtl="1"/>
            <a:endParaRPr lang="ar-EG" dirty="0" smtClean="0"/>
          </a:p>
          <a:p>
            <a:pPr algn="just" rtl="1"/>
            <a:r>
              <a:rPr lang="ar-EG" dirty="0" smtClean="0"/>
              <a:t>تعتبر أن كل فئة قد قبلت خطة اعادة التنظيم اذا حظت الخطة على ثلثي قيمة الدين ونصف أصوات المطالبين وتقبل المحكمة الخطة اذا حكمت بأن هذا ”عادل و منصف“ للأطراف المعارضة. ويسمى هذا الاجراء، الذى تفرض فيه المحكمه خطة اعادة التنظيم رغم المعارضة، حشوا اجباريا، لأن المحكمة تحشو الخطة اجباريا فى حلوق المعارضين. </a:t>
            </a:r>
            <a:endParaRPr lang="en-US" dirty="0" smtClean="0"/>
          </a:p>
          <a:p>
            <a:pPr algn="just" rtl="1"/>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838200"/>
            <a:ext cx="8001000" cy="5715000"/>
          </a:xfrm>
        </p:spPr>
        <p:txBody>
          <a:bodyPr>
            <a:normAutofit/>
          </a:bodyPr>
          <a:lstStyle/>
          <a:p>
            <a:pPr algn="just" rtl="1"/>
            <a:endParaRPr lang="en-US" sz="3000" b="1" dirty="0" smtClean="0"/>
          </a:p>
          <a:p>
            <a:pPr algn="just" rtl="1"/>
            <a:r>
              <a:rPr lang="ar-EG" sz="3000" b="1" dirty="0" smtClean="0"/>
              <a:t>السمات الأخرى التى تساعد الشركة المفلسة:</a:t>
            </a:r>
          </a:p>
          <a:p>
            <a:pPr marL="514350" indent="-514350" algn="just" rtl="1">
              <a:buAutoNum type="arabicParenR"/>
            </a:pPr>
            <a:r>
              <a:rPr lang="ar-EG" dirty="0" smtClean="0"/>
              <a:t>يمكن تأخير مدفوعات الفائدة والأصل، بما فى ذلك الفائدة على الفائدة على المدفوعات المتأخرة دون عقوبة حتى يوافق على خطة اعادة التنظيم ويمكن أن تنادى الخطة نفسها بمزيد من التأخيرات. </a:t>
            </a:r>
            <a:endParaRPr lang="en-US" dirty="0" smtClean="0"/>
          </a:p>
          <a:p>
            <a:pPr marL="514350" indent="-514350" algn="just" rtl="1">
              <a:buAutoNum type="arabicParenR"/>
            </a:pPr>
            <a:endParaRPr lang="en-US" dirty="0"/>
          </a:p>
          <a:p>
            <a:pPr marL="0" indent="0" algn="just" rtl="1">
              <a:buNone/>
            </a:pPr>
            <a:r>
              <a:rPr lang="en-US" dirty="0" smtClean="0"/>
              <a:t>-</a:t>
            </a:r>
            <a:r>
              <a:rPr lang="ar-EG" dirty="0" smtClean="0"/>
              <a:t>يسمح هذا السيولة النقدية التى تنتج من العمليات لتستخدم فى استمرارية العمليات بدلا من الدفع للمقرضين.</a:t>
            </a:r>
          </a:p>
          <a:p>
            <a:pPr marL="514350" indent="-514350" algn="just" rtl="1">
              <a:buAutoNum type="arabicParenR"/>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marL="514350" indent="-514350" algn="just" rtl="1">
              <a:buNone/>
            </a:pPr>
            <a:r>
              <a:rPr lang="ar-EG" dirty="0" smtClean="0">
                <a:solidFill>
                  <a:schemeClr val="accent1"/>
                </a:solidFill>
              </a:rPr>
              <a:t>2) </a:t>
            </a:r>
            <a:r>
              <a:rPr lang="ar-EG" dirty="0" smtClean="0"/>
              <a:t>يسمح للشركة باصدار تمويل المدين فى الامتلاك، والذى يعزز مقدرة الشركة على اقتراض الأموال لأغراض التسييل قصيرالمدى لأن مثل هذه القروض تكون تحت القانون متقدما على كل الدين غير الآمن.</a:t>
            </a:r>
          </a:p>
          <a:p>
            <a:pPr marL="514350" indent="-514350" algn="just" rtl="1">
              <a:buNone/>
            </a:pPr>
            <a:endParaRPr lang="ar-EG" dirty="0" smtClean="0"/>
          </a:p>
          <a:p>
            <a:pPr marL="514350" indent="-514350" algn="just" rtl="1">
              <a:buNone/>
            </a:pPr>
            <a:r>
              <a:rPr lang="ar-EG" dirty="0" smtClean="0">
                <a:solidFill>
                  <a:schemeClr val="accent1"/>
                </a:solidFill>
              </a:rPr>
              <a:t>3) </a:t>
            </a:r>
            <a:r>
              <a:rPr lang="ar-EG" dirty="0" smtClean="0"/>
              <a:t>يعطى مديرى الشركة المدينة حقا مانعا لمدة 120 يوم بعد طلب حماية الافلاس لتسليم خطة اعادة التنظيم وذلك بالاضافة الى 60 يوم اضافى للحصول على اتفاقية عن الخطة من الأطراف المعنيه. كما يمكن أن تمد المحكمة هذه التواريخ أيضا. وبعد انتهاء الحق الأول للادارة بتسليم الخطة، يمكن أن يقترح أى طرف فى الاجراءات خطة اعادة تنظيمها.</a:t>
            </a:r>
          </a:p>
          <a:p>
            <a:pPr algn="just" rtl="1"/>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1066800"/>
            <a:ext cx="8077200" cy="4953000"/>
          </a:xfrm>
        </p:spPr>
        <p:txBody>
          <a:bodyPr>
            <a:normAutofit/>
          </a:bodyPr>
          <a:lstStyle/>
          <a:p>
            <a:pPr algn="just" rtl="1"/>
            <a:r>
              <a:rPr lang="ar-EG" dirty="0" smtClean="0"/>
              <a:t>و تحت قوانين الافلاس المبكرة، كانت توجه معظم خطط اعادة التنظيم الرسمية بواسطة مبدأ الأولوية المطلقة. يحدد هذا المبدأ أن المقرضين يجب أن يحصلوا على تعويض بمطالبتهم بترتيب هرمى صلب، وأن المطالبات التى لها أعلى أولوية يجب أن تدفع كاملة قبل أن يمكن أن تحصل المطالبات التى لها أولوية أقل. </a:t>
            </a:r>
          </a:p>
          <a:p>
            <a:pPr algn="just" rtl="1"/>
            <a:endParaRPr lang="ar-EG" dirty="0" smtClean="0"/>
          </a:p>
          <a:p>
            <a:pPr algn="just" rtl="1"/>
            <a:r>
              <a:rPr lang="ar-EG" dirty="0" smtClean="0"/>
              <a:t>فاذا كانت هناك اى فرصة ليقود التأخير الى خسائر لمطالبات أعلى أولوية، فعند ذلك تغلق الشركة أبوابها وتحدث تصفية لها. لكن ينادى الموقف البديل، مبدأ الأولوية النسبية، بأنه يجب السماح بمزيد من المرونة فى اعادة التنظيم وانه يجب أخذ التوازن فى الحسبان فى كل المطالبات. ويمثل القانون الحالى حركة بعيدة عن الأولوية المطلقة تجاه الأولوية النسبية.</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381000" y="381000"/>
            <a:ext cx="8305800" cy="6096000"/>
          </a:xfrm>
        </p:spPr>
        <p:txBody>
          <a:bodyPr>
            <a:normAutofit/>
          </a:bodyPr>
          <a:lstStyle/>
          <a:p>
            <a:pPr algn="just" rtl="1"/>
            <a:r>
              <a:rPr lang="ar-EG" dirty="0" smtClean="0"/>
              <a:t>يكون الدور الأول لمحكمة الافلاس فى اعادة تنظيم تحديد العدالة والجدوى للخطة اعادة التنظيم المقترحة. يحدد المبدأ الاساسي للعدالة أن المطالبات يجب أن تميز بترتيب أولوياتها التعاقدية والقانونية.</a:t>
            </a:r>
          </a:p>
          <a:p>
            <a:pPr algn="just" rtl="1"/>
            <a:endParaRPr lang="ar-EG" dirty="0" smtClean="0"/>
          </a:p>
          <a:p>
            <a:pPr algn="just" rtl="1"/>
            <a:r>
              <a:rPr lang="ar-EG" i="1" u="sng" dirty="0" smtClean="0"/>
              <a:t>وتعنى المرونة أن هناك فرصة معقولة أن الشركة المعاد تنظيمها ستكون حيوية. ويشمل حمل مفاهيم العدالة والمرونة فى اعادة التنظيم الخطوات التالية:</a:t>
            </a:r>
          </a:p>
          <a:p>
            <a:pPr marL="514350" indent="-514350" algn="just" rtl="1">
              <a:buAutoNum type="arabicParenR"/>
            </a:pPr>
            <a:r>
              <a:rPr lang="ar-EG" dirty="0" smtClean="0"/>
              <a:t>يجب تقدير المبيعات المستقبلية.</a:t>
            </a:r>
          </a:p>
          <a:p>
            <a:pPr marL="514350" indent="-514350" algn="just" rtl="1">
              <a:buAutoNum type="arabicParenR"/>
            </a:pPr>
            <a:r>
              <a:rPr lang="ar-EG" dirty="0" smtClean="0"/>
              <a:t>يجب تحليل ظروف التشغيل حتى يمكن التنبؤ بالأرباح والتدفقات النقدية المستقبلية.</a:t>
            </a:r>
          </a:p>
          <a:p>
            <a:pPr marL="514350" indent="-514350" algn="just" rtl="1">
              <a:buAutoNum type="arabicParenR"/>
            </a:pPr>
            <a:r>
              <a:rPr lang="ar-EG" dirty="0" smtClean="0"/>
              <a:t>يجب تحجيج معدل الرسملة المناسب. </a:t>
            </a:r>
          </a:p>
          <a:p>
            <a:pPr marL="514350" indent="-514350" algn="just" rtl="1">
              <a:buAutoNum type="arabicParenR"/>
            </a:pPr>
            <a:r>
              <a:rPr lang="ar-EG" dirty="0" smtClean="0"/>
              <a:t>يجب بعد ذلك تطبيق معدل الرسملة هذا على التدفقات النقدية المقدرة للحصول على تقدير بقيمة الشركة.</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609600"/>
            <a:ext cx="8229600" cy="5562600"/>
          </a:xfrm>
        </p:spPr>
        <p:txBody>
          <a:bodyPr/>
          <a:lstStyle/>
          <a:p>
            <a:pPr algn="just" rtl="1">
              <a:buNone/>
            </a:pPr>
            <a:r>
              <a:rPr lang="ar-EG" dirty="0" smtClean="0">
                <a:solidFill>
                  <a:schemeClr val="accent1"/>
                </a:solidFill>
              </a:rPr>
              <a:t>5)</a:t>
            </a:r>
            <a:r>
              <a:rPr lang="ar-EG" dirty="0" smtClean="0"/>
              <a:t> يجب تحديد هيكل رأس المال مناسب للشركة.</a:t>
            </a:r>
          </a:p>
          <a:p>
            <a:pPr algn="just" rtl="1">
              <a:buNone/>
            </a:pPr>
            <a:r>
              <a:rPr lang="ar-EG" dirty="0" smtClean="0">
                <a:solidFill>
                  <a:schemeClr val="accent1"/>
                </a:solidFill>
              </a:rPr>
              <a:t>6) </a:t>
            </a:r>
            <a:r>
              <a:rPr lang="ar-EG" dirty="0" smtClean="0"/>
              <a:t>يجب توزيع الأوراق المالية للشركة المعاد تنظيمها على المطالبين المختلفين بطريقة عادلة و منصفة.</a:t>
            </a:r>
          </a:p>
          <a:p>
            <a:pPr algn="just" rtl="1">
              <a:buNone/>
            </a:pPr>
            <a:endParaRPr lang="ar-EG" dirty="0" smtClean="0"/>
          </a:p>
          <a:p>
            <a:pPr algn="just" rtl="1"/>
            <a:r>
              <a:rPr lang="ar-EG" dirty="0" smtClean="0"/>
              <a:t>و يكون الاختبار الأول للجدوى فى اعادة التنظيم اذا كانت الأرباح ستكفى لتغطية الرسوم الثابتة بعد اعادة التنظيم. وبصفة عامة، تتطلب التغطية الكافية تحسينا فى الأرباح أو تقليلا فى الرسوم الثابتة أو الاثنين. ومن </a:t>
            </a:r>
            <a:r>
              <a:rPr lang="ar-EG" u="sng" dirty="0" smtClean="0"/>
              <a:t>ضمن الاجراءات التى يجب أن تتخذ بصفة عامة مايلى: </a:t>
            </a:r>
          </a:p>
          <a:p>
            <a:pPr marL="514350" indent="-514350" algn="just" rtl="1">
              <a:buAutoNum type="arabicParenR"/>
            </a:pPr>
            <a:r>
              <a:rPr lang="ar-EG" dirty="0" smtClean="0"/>
              <a:t>عادة تطول فترات النضج الدين ويمكن أن تقل معدلات الفائدة وعادة تحدث تغطية لبعض الدين.</a:t>
            </a:r>
          </a:p>
          <a:p>
            <a:pPr marL="514350" indent="-514350" algn="just" rtl="1">
              <a:buAutoNum type="arabicParenR"/>
            </a:pPr>
            <a:r>
              <a:rPr lang="ar-EG" dirty="0" smtClean="0"/>
              <a:t>عندما تكون ادارة الجودة شبه نمطية، يجب أن يعطى تحكم الشركة لفريق جديد.</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2162"/>
          </a:xfrm>
        </p:spPr>
        <p:txBody>
          <a:bodyPr/>
          <a:lstStyle/>
          <a:p>
            <a:pPr algn="r" rtl="1"/>
            <a:r>
              <a:rPr lang="ar-EG" dirty="0" smtClean="0"/>
              <a:t>الحجز على أموال التمويل و توابعه</a:t>
            </a:r>
            <a:endParaRPr lang="en-US" dirty="0"/>
          </a:p>
        </p:txBody>
      </p:sp>
      <p:sp>
        <p:nvSpPr>
          <p:cNvPr id="3" name="Content Placeholder 2"/>
          <p:cNvSpPr>
            <a:spLocks noGrp="1"/>
          </p:cNvSpPr>
          <p:nvPr>
            <p:ph sz="quarter" idx="1"/>
          </p:nvPr>
        </p:nvSpPr>
        <p:spPr>
          <a:xfrm>
            <a:off x="457200" y="1143000"/>
            <a:ext cx="8382000" cy="5410200"/>
          </a:xfrm>
        </p:spPr>
        <p:txBody>
          <a:bodyPr>
            <a:normAutofit/>
          </a:bodyPr>
          <a:lstStyle/>
          <a:p>
            <a:pPr algn="just" rtl="1"/>
            <a:r>
              <a:rPr lang="ar-EG" sz="3200" b="1" u="sng" dirty="0" smtClean="0"/>
              <a:t>أسباب فشل الاعمال</a:t>
            </a:r>
            <a:endParaRPr lang="ar-EG" sz="3200" u="sng" dirty="0" smtClean="0"/>
          </a:p>
          <a:p>
            <a:pPr algn="just" rtl="1"/>
            <a:r>
              <a:rPr lang="ar-EG" dirty="0" smtClean="0"/>
              <a:t>تشمل أسباب فشل الأعمال </a:t>
            </a:r>
            <a:r>
              <a:rPr lang="ar-EG" u="sng" dirty="0" smtClean="0"/>
              <a:t>العوامل الاقتصادية</a:t>
            </a:r>
            <a:r>
              <a:rPr lang="ar-EG" dirty="0" smtClean="0"/>
              <a:t> كضعف الصناعة والموقع الضعيف. وأيضا </a:t>
            </a:r>
            <a:r>
              <a:rPr lang="ar-EG" u="sng" dirty="0" smtClean="0"/>
              <a:t>العوامل المالية </a:t>
            </a:r>
            <a:r>
              <a:rPr lang="ar-EG" dirty="0" smtClean="0"/>
              <a:t>الكثير جدا من الدين ورأس المال غير الكافى. وتختلف أهمية العوامل المختلفة مع مرور الوقت، اعتمادا على أشياء مثل حالة الاقتصاد ومستوى معدلات الفائدة.</a:t>
            </a:r>
          </a:p>
          <a:p>
            <a:pPr algn="just" rtl="1"/>
            <a:r>
              <a:rPr lang="ar-EG" dirty="0" smtClean="0"/>
              <a:t>و معظم الحالات تحدث بسبب عدد من العوامل المدمجة مع بعضها بعضا لجعل الأعمال غير قادرة على الاستمرار.</a:t>
            </a:r>
          </a:p>
          <a:p>
            <a:pPr algn="just" rtl="1"/>
            <a:r>
              <a:rPr lang="ar-EG" dirty="0" smtClean="0"/>
              <a:t>اضافة الى هذا، بين الحالات الدراسية أن الصعوبات المالية عادة ما تكون نتيجة لسلسلة من الاخطاء وسوء الحكم والضعف المتداخل الذى يمكن ارجاعه الى الادارة مباشرة أو غير مباشرة.</a:t>
            </a:r>
          </a:p>
          <a:p>
            <a:pPr algn="just" rtl="1"/>
            <a:r>
              <a:rPr lang="ar-EG" dirty="0" smtClean="0"/>
              <a:t>يستخدم الباحثون تحليل النسب فى التنبؤ باحتمال أن تتجه احدى الشركات للافلاس.</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609600"/>
            <a:ext cx="8153400" cy="5867400"/>
          </a:xfrm>
        </p:spPr>
        <p:txBody>
          <a:bodyPr>
            <a:normAutofit/>
          </a:bodyPr>
          <a:lstStyle/>
          <a:p>
            <a:pPr algn="just" rtl="1">
              <a:lnSpc>
                <a:spcPct val="150000"/>
              </a:lnSpc>
              <a:buNone/>
            </a:pPr>
            <a:r>
              <a:rPr lang="ar-EG" dirty="0" smtClean="0">
                <a:solidFill>
                  <a:schemeClr val="accent1"/>
                </a:solidFill>
              </a:rPr>
              <a:t>3) </a:t>
            </a:r>
            <a:r>
              <a:rPr lang="ar-EG" dirty="0" smtClean="0"/>
              <a:t>اذا تقادمت المخزونات أو استنزفت، فيجب استبدالها.</a:t>
            </a:r>
          </a:p>
          <a:p>
            <a:pPr algn="just" rtl="1">
              <a:lnSpc>
                <a:spcPct val="150000"/>
              </a:lnSpc>
              <a:buNone/>
            </a:pPr>
            <a:r>
              <a:rPr lang="ar-EG" dirty="0" smtClean="0">
                <a:solidFill>
                  <a:schemeClr val="accent1"/>
                </a:solidFill>
              </a:rPr>
              <a:t>4) </a:t>
            </a:r>
            <a:r>
              <a:rPr lang="ar-EG" dirty="0" smtClean="0"/>
              <a:t>فى بعض الأحيان يجب تحديث المصنع والمعدات قبل أن تتمكن الشركة من العمل والمنافسه بنجاح.</a:t>
            </a:r>
          </a:p>
          <a:p>
            <a:pPr algn="just" rtl="1">
              <a:lnSpc>
                <a:spcPct val="150000"/>
              </a:lnSpc>
              <a:buNone/>
            </a:pPr>
            <a:r>
              <a:rPr lang="ar-EG" dirty="0" smtClean="0">
                <a:solidFill>
                  <a:schemeClr val="accent1"/>
                </a:solidFill>
              </a:rPr>
              <a:t>5) </a:t>
            </a:r>
            <a:r>
              <a:rPr lang="ar-EG" dirty="0" smtClean="0"/>
              <a:t>يمكن أن تتطلب اعادة التنظيم تحسينا فى الانتاج والتسويق والاعلان ووظائف أخرى.</a:t>
            </a:r>
          </a:p>
          <a:p>
            <a:pPr algn="just" rtl="1">
              <a:lnSpc>
                <a:spcPct val="150000"/>
              </a:lnSpc>
              <a:buNone/>
            </a:pPr>
            <a:r>
              <a:rPr lang="ar-EG" dirty="0" smtClean="0">
                <a:solidFill>
                  <a:schemeClr val="accent1"/>
                </a:solidFill>
              </a:rPr>
              <a:t>6) </a:t>
            </a:r>
            <a:r>
              <a:rPr lang="ar-EG" dirty="0" smtClean="0"/>
              <a:t>يلزم فى بعض الأحيان تطوير منتجات جديدة أو أسواق جديدة لتمكين الشركة من الانتقال من المناطق التى تكون الاتجاهات الاقتصادية فيها ضعيفة الى مناطق لها امكانية أكبر للنمو.</a:t>
            </a:r>
          </a:p>
          <a:p>
            <a:pPr algn="just" rtl="1">
              <a:lnSpc>
                <a:spcPct val="150000"/>
              </a:lnSpc>
              <a:buNone/>
            </a:pPr>
            <a:r>
              <a:rPr lang="ar-EG" dirty="0" smtClean="0">
                <a:solidFill>
                  <a:schemeClr val="accent1"/>
                </a:solidFill>
              </a:rPr>
              <a:t>7) </a:t>
            </a:r>
            <a:r>
              <a:rPr lang="ar-EG" dirty="0" smtClean="0"/>
              <a:t>يجب أن يوافق اتحاد العمال على قبول أجور أقل تقييدا.</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1143000"/>
            <a:ext cx="8077200" cy="4876800"/>
          </a:xfrm>
        </p:spPr>
        <p:txBody>
          <a:bodyPr/>
          <a:lstStyle/>
          <a:p>
            <a:pPr algn="just" rtl="1"/>
            <a:r>
              <a:rPr lang="ar-EG" dirty="0" smtClean="0"/>
              <a:t>عادة تتطلب هذه الأقسام بعض النقود الجديدة على الأقل، لذلك تشمل معظم خطط اعادة التنظيم مستثمرين جدد يرحبوا بوضع المزيد من رأس المال.</a:t>
            </a:r>
          </a:p>
          <a:p>
            <a:pPr algn="just" rtl="1"/>
            <a:endParaRPr lang="ar-EG" dirty="0" smtClean="0"/>
          </a:p>
          <a:p>
            <a:pPr algn="just" rtl="1"/>
            <a:r>
              <a:rPr lang="ar-EG" dirty="0" smtClean="0"/>
              <a:t>و يمكن أن يبدو أن لحملة الأسهم القليل جدا مما يمكنهم قوله فى حالة الافلاس الذى تستحق فيه أصول الشركة أقل من قيمة الوجه لدينا. وتحت قاعدة الأولوية المطلقة، فيجب الا يحصل حملة الأسهم على شئ من القيمة تحت خطة اعادة التنظيم.</a:t>
            </a:r>
          </a:p>
          <a:p>
            <a:pPr algn="just" rtl="1"/>
            <a:endParaRPr lang="ar-EG" dirty="0" smtClean="0"/>
          </a:p>
          <a:p>
            <a:pPr algn="just" rtl="1"/>
            <a:r>
              <a:rPr lang="ar-EG" dirty="0" smtClean="0"/>
              <a:t>لكن، فى الحقيقة يستطيع حملة الأسهم أن يستخلصوا بعضا من قيمة الشركة.</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457200" y="914400"/>
            <a:ext cx="8229600" cy="5105400"/>
          </a:xfrm>
        </p:spPr>
        <p:txBody>
          <a:bodyPr>
            <a:normAutofit/>
          </a:bodyPr>
          <a:lstStyle/>
          <a:p>
            <a:pPr algn="just" rtl="1"/>
            <a:r>
              <a:rPr lang="ar-EG" u="sng" dirty="0" smtClean="0"/>
              <a:t>يحدث هذا بسبب: </a:t>
            </a:r>
          </a:p>
          <a:p>
            <a:pPr marL="514350" indent="-514350" algn="just" rtl="1">
              <a:buAutoNum type="arabicParenR"/>
            </a:pPr>
            <a:r>
              <a:rPr lang="ar-EG" dirty="0" smtClean="0"/>
              <a:t>استمرار حملة الأسهم بصفة عامة فى التحكم فى الشركة خلال اجراءات الافلاس.</a:t>
            </a:r>
          </a:p>
          <a:p>
            <a:pPr marL="514350" indent="-514350" algn="just" rtl="1">
              <a:buAutoNum type="arabicParenR"/>
            </a:pPr>
            <a:r>
              <a:rPr lang="ar-EG" dirty="0" smtClean="0"/>
              <a:t>يكون لحملة الأسهم الحق الأول لتقديم خطة اعادة التنظيم.</a:t>
            </a:r>
          </a:p>
          <a:p>
            <a:pPr marL="514350" indent="-514350" algn="just" rtl="1">
              <a:buAutoNum type="arabicParenR"/>
            </a:pPr>
            <a:r>
              <a:rPr lang="ar-EG" dirty="0" smtClean="0"/>
              <a:t>بالنسبة للمقرضين، يكون تطوير الخطة وأخذها الى المحاكم مكلفا ومهلكا للوقت.</a:t>
            </a:r>
          </a:p>
          <a:p>
            <a:pPr marL="514350" indent="-514350" algn="just" rtl="1">
              <a:buAutoNum type="arabicParenR"/>
            </a:pPr>
            <a:endParaRPr lang="ar-EG" dirty="0" smtClean="0"/>
          </a:p>
          <a:p>
            <a:pPr marL="514350" indent="-514350" algn="just" rtl="1">
              <a:buNone/>
            </a:pPr>
            <a:r>
              <a:rPr lang="ar-EG" dirty="0" smtClean="0"/>
              <a:t>و بمعرفة هذا الموقف، يمكن أن يدعم المقرضون الخطة التى لا يدفع لهم تحتها مطالبتهم الكاملة، ويتحكم فيها حملة الأسهم فى الشركة المعاد تنظيمها بسبب أن المقرضين يريدوا ترك المشكلة ورائهم والحصول على بعض النقود فى المستقبل القريب.</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توضيح إعادة التنظيم</a:t>
            </a:r>
            <a:endParaRPr lang="ar-SA" dirty="0"/>
          </a:p>
        </p:txBody>
      </p:sp>
      <p:sp>
        <p:nvSpPr>
          <p:cNvPr id="3" name="عنصر نائب للمحتوى 2"/>
          <p:cNvSpPr>
            <a:spLocks noGrp="1"/>
          </p:cNvSpPr>
          <p:nvPr>
            <p:ph sz="quarter" idx="1"/>
          </p:nvPr>
        </p:nvSpPr>
        <p:spPr>
          <a:xfrm>
            <a:off x="533400" y="1676400"/>
            <a:ext cx="8153400" cy="4343400"/>
          </a:xfrm>
        </p:spPr>
        <p:txBody>
          <a:bodyPr/>
          <a:lstStyle/>
          <a:p>
            <a:pPr algn="just" rtl="1"/>
            <a:r>
              <a:rPr lang="ar-SA" b="1" dirty="0" smtClean="0"/>
              <a:t>الشركة المعسرة: </a:t>
            </a:r>
            <a:r>
              <a:rPr lang="ar-SA" dirty="0" smtClean="0"/>
              <a:t>يعنى هذا أن القيم الدفترية لخصومها كانت أكبر من قيم السوق لأصولها، لذلك من الممكن أن تطلب من المحكمة توسل لإعادة التنظيم.</a:t>
            </a:r>
          </a:p>
          <a:p>
            <a:pPr algn="just" rtl="1"/>
            <a:r>
              <a:rPr lang="ar-SA" dirty="0" smtClean="0"/>
              <a:t>يمكن أن يكون الحل المجدي الوحيد هو الدمج ، هذا إذا لم يمكن إعادة التنظيم داخليا.</a:t>
            </a:r>
          </a:p>
          <a:p>
            <a:pPr algn="just" rtl="1"/>
            <a:r>
              <a:rPr lang="ar-SA" dirty="0" smtClean="0"/>
              <a:t>تجرى محكمة الإفلاس تقويما لاقتراح من وجهة نظر العدالة أولا. ويفحص قاضى الإفلاس خطة الإدارة من ناحية الجدوى.</a:t>
            </a:r>
          </a:p>
          <a:p>
            <a:pPr algn="just" rtl="1"/>
            <a:r>
              <a:rPr lang="ar-SA" dirty="0" smtClean="0"/>
              <a:t>أحد مخاطر الملكية في هذه الحالة، هي أن لا يحصل حملة الأسهم العادية على أي شئ بينما حصل حملة السندات للرهن العقاري والمقترضين على حقوقهم كاملة.</a:t>
            </a:r>
          </a:p>
          <a:p>
            <a:pPr algn="r" rtl="1"/>
            <a:endParaRPr lang="ar-SA" dirty="0" smtClean="0"/>
          </a:p>
          <a:p>
            <a:pPr algn="r" rtl="1"/>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685800" y="1066800"/>
            <a:ext cx="8001000" cy="5334000"/>
          </a:xfrm>
        </p:spPr>
        <p:txBody>
          <a:bodyPr>
            <a:normAutofit/>
          </a:bodyPr>
          <a:lstStyle/>
          <a:p>
            <a:pPr algn="just" rtl="1"/>
            <a:r>
              <a:rPr lang="ar-SA" dirty="0" smtClean="0"/>
              <a:t>يفحص قاضى الإفلاس خطة الإدارة من ناحية الجدوى في إعادة التنظيم.</a:t>
            </a:r>
          </a:p>
          <a:p>
            <a:pPr algn="just" rtl="1"/>
            <a:r>
              <a:rPr lang="ar-SA" dirty="0" smtClean="0"/>
              <a:t>فإذا كانت الإدارة مسئولة مسؤولية أوليه عن حملة الأسهم فلماذا تطلب الإفلاس هي تعرف أنهم لن يحصلوا على شئ.</a:t>
            </a:r>
          </a:p>
          <a:p>
            <a:pPr algn="just" rtl="1"/>
            <a:endParaRPr lang="ar-SA" dirty="0" smtClean="0"/>
          </a:p>
          <a:p>
            <a:pPr algn="just" rtl="1">
              <a:buNone/>
            </a:pPr>
            <a:r>
              <a:rPr lang="ar-SA" dirty="0" smtClean="0"/>
              <a:t>أولا: اعتقدت الإدارة بدون تأكيد أن حملة الأسهم لن يحصلوا على أي شئ. ولكنهم كانوا متأكدين أنهم إذا لم يطلبوا حماية الإفلاس فسوف يستأثر المقرضون بملكية الشركة ويغلقوا أبوابها والذي سيقود بالتأكيد إلى التصفية وخسارة كاملة لحملة الأسهم. وإذا كانت قد حدثت تصفية للشركة ستخسر كل من إدارتها وقوة عمل وظائفهم ويحصل المديرون على علامات سوداء للغاية في سجلاتهم.</a:t>
            </a:r>
          </a:p>
          <a:p>
            <a:pPr algn="just" rtl="1">
              <a:buNone/>
            </a:pPr>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762000" y="1447800"/>
            <a:ext cx="7924800" cy="4572000"/>
          </a:xfrm>
        </p:spPr>
        <p:txBody>
          <a:bodyPr>
            <a:normAutofit/>
          </a:bodyPr>
          <a:lstStyle/>
          <a:p>
            <a:pPr algn="just" rtl="1"/>
            <a:r>
              <a:rPr lang="ar-SA" sz="2800" dirty="0" smtClean="0"/>
              <a:t>وأخيرا من الممكن أن يعتقد المديرون أنه إذا لم يكن هناك شئ يمكنهم عمله لحماية حملة الأسهم فعليهم أن يسعوا لما أفضل لقوة العمل والمقرضين ولأنفسهم ويعنى هذا تحقيق أقصى قيمة ممكنة لأصول الشركة. </a:t>
            </a:r>
          </a:p>
          <a:p>
            <a:pPr algn="just" rtl="1"/>
            <a:endParaRPr lang="ar-SA" sz="2800" dirty="0" smtClean="0"/>
          </a:p>
          <a:p>
            <a:pPr algn="just" rtl="1"/>
            <a:r>
              <a:rPr lang="ar-SA" sz="2800" dirty="0" smtClean="0"/>
              <a:t>وهنا يشعر حملة الأسهم أن الإدارة ضللتهم وكان يجب أن تتخذ خطوات بطولية أكثر لحمايتهم، بغض النظر عن تكلفة الأطراف الآخرين.</a:t>
            </a:r>
            <a:endParaRPr lang="ar-SA" sz="2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944562"/>
          </a:xfrm>
        </p:spPr>
        <p:txBody>
          <a:bodyPr/>
          <a:lstStyle/>
          <a:p>
            <a:pPr algn="r" rtl="1"/>
            <a:r>
              <a:rPr lang="ar-SA" dirty="0" smtClean="0"/>
              <a:t>الافلاسات سابقة الترتيب</a:t>
            </a:r>
            <a:endParaRPr lang="ar-SA" dirty="0"/>
          </a:p>
        </p:txBody>
      </p:sp>
      <p:sp>
        <p:nvSpPr>
          <p:cNvPr id="3" name="عنصر نائب للمحتوى 2"/>
          <p:cNvSpPr>
            <a:spLocks noGrp="1"/>
          </p:cNvSpPr>
          <p:nvPr>
            <p:ph sz="quarter" idx="1"/>
          </p:nvPr>
        </p:nvSpPr>
        <p:spPr>
          <a:xfrm>
            <a:off x="457200" y="1600200"/>
            <a:ext cx="8229600" cy="4419600"/>
          </a:xfrm>
        </p:spPr>
        <p:txBody>
          <a:bodyPr/>
          <a:lstStyle/>
          <a:p>
            <a:pPr algn="just" rtl="1"/>
            <a:r>
              <a:rPr lang="ar-SA" dirty="0" smtClean="0"/>
              <a:t>في السنوات الأخيرة أصبح نوع جديد من إعادة التنظيم والذي يجمع مميزات كل من التفاهم غير الرسمي وإعادة التنظيم معتادا. ويسمى هذا الهجين الجديد الإفلاس سابق الترتيب.</a:t>
            </a:r>
          </a:p>
          <a:p>
            <a:pPr algn="just" rtl="1"/>
            <a:r>
              <a:rPr lang="ar-SA" dirty="0" smtClean="0"/>
              <a:t>في التفاهم غير الرسمي، تتفاوض الشركة المدينة على إعادة الهيكلة مع مقرضيها. ورغم الشمول التقليدي للتفاهمات المعقدة على ضباط المنشأة  والمقرضين والمحامين وبنوك الاستثمار، فلا تزال التفاهمات غير الرسمية أقل تكلفة وأقل ضررا للسمعة من إعادة تنظيم.</a:t>
            </a:r>
          </a:p>
          <a:p>
            <a:pPr algn="just" rtl="1"/>
            <a:r>
              <a:rPr lang="ar-SA" dirty="0" smtClean="0"/>
              <a:t>وفي الإفلاس سابق الترتيب، تحصل الشركة المدينة على موافقة كل أو معظم المقرضين على خطة إعادة التنظيم قبل أن تطلب الإفلاس وبعد ذلك تطلب إعادة التنظيم.</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normAutofit lnSpcReduction="10000"/>
          </a:bodyPr>
          <a:lstStyle/>
          <a:p>
            <a:pPr algn="just" rtl="1"/>
            <a:r>
              <a:rPr lang="ar-SA" u="sng" dirty="0" smtClean="0"/>
              <a:t>المميزات الأساسية للإفلاس سابق الترتيب:</a:t>
            </a:r>
          </a:p>
          <a:p>
            <a:pPr marL="514350" indent="-514350" algn="just" rtl="1">
              <a:buAutoNum type="arabicParenBoth"/>
            </a:pPr>
            <a:r>
              <a:rPr lang="ar-SA" dirty="0" smtClean="0"/>
              <a:t>تقليل مشكلة الإجماع</a:t>
            </a:r>
          </a:p>
          <a:p>
            <a:pPr marL="514350" indent="-514350" algn="just" rtl="1">
              <a:buAutoNum type="arabicParenBoth"/>
            </a:pPr>
            <a:r>
              <a:rPr lang="ar-SA" dirty="0" smtClean="0"/>
              <a:t>حماية مطالبات المقرضين</a:t>
            </a:r>
          </a:p>
          <a:p>
            <a:pPr marL="514350" indent="-514350" algn="just" rtl="1">
              <a:buAutoNum type="arabicParenBoth"/>
            </a:pPr>
            <a:r>
              <a:rPr lang="ar-SA" dirty="0" smtClean="0"/>
              <a:t>الضرائب</a:t>
            </a:r>
          </a:p>
          <a:p>
            <a:pPr marL="514350" indent="-514350" algn="just" rtl="1">
              <a:buNone/>
            </a:pPr>
            <a:endParaRPr lang="ar-SA" dirty="0" smtClean="0"/>
          </a:p>
          <a:p>
            <a:pPr marL="514350" indent="-514350" algn="just" rtl="1">
              <a:buNone/>
            </a:pPr>
            <a:r>
              <a:rPr lang="ar-SA" dirty="0" smtClean="0"/>
              <a:t>ككل، تكون الافلاسات سابقة الترتيب منطقية في الكثير من الحالات. فإذا أمكن الوصول إلى اتفاق كافي بين المقرضين من خلال المفاوضات غير الرسمية، فيمكن أن يحل طلب الإفلاس التالي لذلك مشكلة الإجماع وينتج عن ذلك معاملة ضريبة مفضلة. ولهذه الأسباب، ازداد عدد حالات الإفلاس سابق الترتيب بصورة هائلة في السنوات الأخيرة. </a:t>
            </a: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وقت و مصاريف إعادة التنظيم</a:t>
            </a:r>
            <a:endParaRPr lang="ar-SA" dirty="0"/>
          </a:p>
        </p:txBody>
      </p:sp>
      <p:sp>
        <p:nvSpPr>
          <p:cNvPr id="3" name="عنصر نائب للمحتوى 2"/>
          <p:cNvSpPr>
            <a:spLocks noGrp="1"/>
          </p:cNvSpPr>
          <p:nvPr>
            <p:ph sz="quarter" idx="1"/>
          </p:nvPr>
        </p:nvSpPr>
        <p:spPr>
          <a:xfrm>
            <a:off x="381000" y="1600200"/>
            <a:ext cx="8382000" cy="4648200"/>
          </a:xfrm>
        </p:spPr>
        <p:txBody>
          <a:bodyPr>
            <a:normAutofit lnSpcReduction="10000"/>
          </a:bodyPr>
          <a:lstStyle/>
          <a:p>
            <a:pPr algn="just" rtl="1"/>
            <a:r>
              <a:rPr lang="ar-SA" dirty="0" smtClean="0"/>
              <a:t>يكون الوقت والمصاريف المشمولة في إعادة التنظيم أكثر كثيرا من التعويض. فحتى في الافلاسات البالغة 2 إلى 3 مليون دولار، يكون مشمول الكثير من الناس والمجموعات: محامون يمثلوا الشركة ووكلاء حملة سندات الإفلاس وكل طبقة من المقرضين الآمنين والمقرضون العامون كمجموعة والسلطات الضريبية وحملة الأسهم إذا كانوا مستاءين من الإدارة.</a:t>
            </a:r>
          </a:p>
          <a:p>
            <a:pPr algn="just" rtl="1"/>
            <a:endParaRPr lang="ar-SA" dirty="0" smtClean="0"/>
          </a:p>
          <a:p>
            <a:pPr algn="just" rtl="1"/>
            <a:r>
              <a:rPr lang="ar-SA" dirty="0" smtClean="0"/>
              <a:t>وتوجد حدود زمنية يفترض أن تؤدى فيها الأشياء، إلا أن العملية تستغرق سنة على الأقل وربما أطول.</a:t>
            </a:r>
          </a:p>
          <a:p>
            <a:pPr algn="just" rtl="1"/>
            <a:endParaRPr lang="ar-SA" dirty="0" smtClean="0"/>
          </a:p>
          <a:p>
            <a:pPr algn="just" rtl="1"/>
            <a:r>
              <a:rPr lang="ar-SA" dirty="0" smtClean="0"/>
              <a:t>عادة لا تتفق فئات المقرضين المختلفة فيما بينها على كم ستحصل كل فئة ويجب عقد جلسات استماع تسوية مثل هذه الخلافات.</a:t>
            </a: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533400" y="762000"/>
            <a:ext cx="8153400" cy="5257800"/>
          </a:xfrm>
        </p:spPr>
        <p:txBody>
          <a:bodyPr>
            <a:normAutofit lnSpcReduction="10000"/>
          </a:bodyPr>
          <a:lstStyle/>
          <a:p>
            <a:pPr algn="just" rtl="1"/>
            <a:r>
              <a:rPr lang="ar-SA" dirty="0" smtClean="0"/>
              <a:t>ستريد الإدارة أن تبقى مستمرة في الأعمال بينما يمكن أن يريد بعض المقرضين الآمنين تصفية الشركة بأسرع ما يمكن.</a:t>
            </a:r>
          </a:p>
          <a:p>
            <a:pPr algn="just" rtl="1"/>
            <a:endParaRPr lang="ar-SA" dirty="0" smtClean="0"/>
          </a:p>
          <a:p>
            <a:pPr algn="just" rtl="1"/>
            <a:r>
              <a:rPr lang="ar-SA" dirty="0" smtClean="0"/>
              <a:t>تستغرق حالة الإفلاس التقليدية حوالي سنتين من وقت طلب الشركة الحماية وحتى الموافقة على خطة إعادة التنظيم النهائية أو رفضها. وأثناء حدوث كل هذا، تعانى أعمال الشركة. وبالتأكيد لن تحدث مساعدة للمبيعات ويمكن أن يترك العاملون الرئيسيون العمل ويكون العاملون الباقون</a:t>
            </a:r>
            <a:r>
              <a:rPr lang="ar-SA" dirty="0" smtClean="0">
                <a:solidFill>
                  <a:srgbClr val="FF0000"/>
                </a:solidFill>
              </a:rPr>
              <a:t> </a:t>
            </a:r>
            <a:r>
              <a:rPr lang="ar-EG" dirty="0" smtClean="0"/>
              <a:t>غير مهتمين بعملهم</a:t>
            </a:r>
            <a:r>
              <a:rPr lang="ar-SA" dirty="0" smtClean="0"/>
              <a:t>. </a:t>
            </a:r>
            <a:endParaRPr lang="ar-SA" dirty="0" smtClean="0"/>
          </a:p>
          <a:p>
            <a:pPr algn="just" rtl="1"/>
            <a:endParaRPr lang="ar-SA" dirty="0" smtClean="0"/>
          </a:p>
          <a:p>
            <a:pPr algn="just" rtl="1"/>
            <a:r>
              <a:rPr lang="ar-SA" dirty="0" smtClean="0"/>
              <a:t>إضافة إلى هذا، تنفق الإدارة الكثير من وقتها على الإفلاس بدلا من تشغيل العمال ولا تستطيع أن تتخذ إجراء معنويا دون موافقة المحكمة والتي تتطلب التماسا رسميا بطلب الإفلاس من المحكمة وإعطاء كل الأطراف المشمولة الفرصة للرد.</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44562"/>
          </a:xfrm>
        </p:spPr>
        <p:txBody>
          <a:bodyPr>
            <a:normAutofit/>
          </a:bodyPr>
          <a:lstStyle/>
          <a:p>
            <a:pPr algn="r" rtl="1"/>
            <a:endParaRPr lang="en-US" sz="2800" b="1" u="sng" dirty="0"/>
          </a:p>
        </p:txBody>
      </p:sp>
      <p:sp>
        <p:nvSpPr>
          <p:cNvPr id="3" name="Content Placeholder 2"/>
          <p:cNvSpPr>
            <a:spLocks noGrp="1"/>
          </p:cNvSpPr>
          <p:nvPr>
            <p:ph sz="quarter" idx="1"/>
          </p:nvPr>
        </p:nvSpPr>
        <p:spPr>
          <a:xfrm>
            <a:off x="533400" y="914400"/>
            <a:ext cx="8153400" cy="5486400"/>
          </a:xfrm>
        </p:spPr>
        <p:txBody>
          <a:bodyPr/>
          <a:lstStyle/>
          <a:p>
            <a:pPr algn="just" rtl="1"/>
            <a:r>
              <a:rPr lang="ar-EG" sz="3200" b="1" u="sng" dirty="0" smtClean="0"/>
              <a:t>سجل فشل الاعمال</a:t>
            </a:r>
            <a:endParaRPr lang="ar-EG" sz="3200" dirty="0" smtClean="0"/>
          </a:p>
          <a:p>
            <a:pPr algn="just" rtl="1"/>
            <a:r>
              <a:rPr lang="ar-EG" dirty="0" smtClean="0"/>
              <a:t>رغم أن حدوث الافلاس يكون أكثر اعتيادا فى الشركات الصغيرة، الا أن الشركات الكبيرة ليست محصنة منه. الا أن بعض الشركات يمكن أن تكون كبيرة جدا أو مهمه جدا للسماح لها  بالافلاس، وعادة تستخدم الاندماجات أو التدخل الحكومى كبديل للفشل والتصفية.</a:t>
            </a:r>
          </a:p>
          <a:p>
            <a:pPr algn="just" rtl="1"/>
            <a:endParaRPr lang="ar-EG" dirty="0" smtClean="0"/>
          </a:p>
          <a:p>
            <a:pPr algn="just" rtl="1"/>
            <a:r>
              <a:rPr lang="ar-EG" i="1" dirty="0" smtClean="0"/>
              <a:t>لماذا تسعى الحكومة و الصناعة لتجنب الفشل عبر الشركات الكبيرة؟</a:t>
            </a:r>
          </a:p>
          <a:p>
            <a:pPr algn="just" rtl="1">
              <a:buNone/>
            </a:pPr>
            <a:r>
              <a:rPr lang="ar-EG" dirty="0" smtClean="0"/>
              <a:t>فى حالة البنوك، السبب الرئيسي هو منع تآكل الثقة والتشغيل التابع لذلك للبنوك. حتى عندما لا تكون مصالح العامة من الناس مهددة، فالحقيقة هى أن الافلاس يكون عملية مكلفة جدا تعطى الصناعة الخاصة حوافز قوية لتجنب الافلاس كلية.</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457200" y="1447800"/>
            <a:ext cx="8305800" cy="4953000"/>
          </a:xfrm>
        </p:spPr>
        <p:txBody>
          <a:bodyPr>
            <a:normAutofit/>
          </a:bodyPr>
          <a:lstStyle/>
          <a:p>
            <a:pPr algn="just" rtl="1"/>
            <a:r>
              <a:rPr lang="ar-SA" dirty="0" smtClean="0"/>
              <a:t>حتى إذا لم تعانى عمليات الشركة، فسوف تقل أصول الشركة بالتأكيد بمقدار الرسوم القانونية وتكاليف وكيل حملة السندات والمحكمة المطلوبة. كما يواجه المقرضون تكاليف قانونية أيضا. بالإضافة إلى أنهم يخسروا القيمة الزمنية لنقودهم أيضا.</a:t>
            </a:r>
          </a:p>
          <a:p>
            <a:pPr algn="just" rtl="1"/>
            <a:endParaRPr lang="ar-SA" dirty="0" smtClean="0"/>
          </a:p>
          <a:p>
            <a:pPr algn="just" rtl="1"/>
            <a:r>
              <a:rPr lang="ar-SA" dirty="0" smtClean="0"/>
              <a:t>ويعرف كل من الشركة المنكوبة ومقرضوها عيوب الإفلاس الرسمي أو سيخطرهم محاموهم بذلك. وبتسلح الإدارة بمعرفة كيف يعمل الإفلاس، يمكنها أن تكون في موقف قوي لإقناع المقرضين بقبول التفاهم الذي يظهر على السطح بأنه غير عادل وغير معقول.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914400" y="1676400"/>
            <a:ext cx="7696200" cy="4343400"/>
          </a:xfrm>
        </p:spPr>
        <p:txBody>
          <a:bodyPr/>
          <a:lstStyle/>
          <a:p>
            <a:pPr algn="just" rtl="1"/>
            <a:r>
              <a:rPr lang="ar-SA" dirty="0" smtClean="0"/>
              <a:t>أو إذا بدأت القضية يمكن أن يوافق المقرضون عند نقطة معينة على التسوية لإيقاف النزيف فقط.</a:t>
            </a:r>
          </a:p>
          <a:p>
            <a:pPr algn="just" rtl="1"/>
            <a:endParaRPr lang="ar-SA" dirty="0" smtClean="0"/>
          </a:p>
          <a:p>
            <a:pPr algn="just" rtl="1"/>
            <a:r>
              <a:rPr lang="ar-SA" dirty="0" smtClean="0"/>
              <a:t>في معظم إعادة التنظيم، يحصل المقرضون الذين لهم مطالبات تقل عن 1000 دولار على مطالباتهم كاملة. ولا يكلف دفع هذه المطالبات المزعجة الكثير من النقود وإنما يوفر الوقت ويكسب الأصوات التي تدعم الخطة.</a:t>
            </a:r>
          </a:p>
          <a:p>
            <a:pPr algn="just" rtl="1"/>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التصفية في الإفلاس</a:t>
            </a:r>
            <a:endParaRPr lang="ar-SA" dirty="0"/>
          </a:p>
        </p:txBody>
      </p:sp>
      <p:sp>
        <p:nvSpPr>
          <p:cNvPr id="3" name="عنصر نائب للمحتوى 2"/>
          <p:cNvSpPr>
            <a:spLocks noGrp="1"/>
          </p:cNvSpPr>
          <p:nvPr>
            <p:ph sz="quarter" idx="1"/>
          </p:nvPr>
        </p:nvSpPr>
        <p:spPr>
          <a:xfrm>
            <a:off x="762000" y="1905000"/>
            <a:ext cx="7772400" cy="4495800"/>
          </a:xfrm>
        </p:spPr>
        <p:txBody>
          <a:bodyPr>
            <a:normAutofit/>
          </a:bodyPr>
          <a:lstStyle/>
          <a:p>
            <a:pPr algn="just" rtl="1"/>
            <a:r>
              <a:rPr lang="ar-SA" sz="2800" dirty="0" smtClean="0"/>
              <a:t>إذا كانت الشركة قد ذهبت بعيدا جدا عن إعادة التنظيم فيجب تصفيتها.  يجب أن تحدث التصفية عندما تستحق الأعمال لموت أكثر من الحياة أو عندما تكون إمكانية استعادتها صحتها المالية بعيدة و يتعرض مقرضوها لمخاطر مرتفعة بخسائر أكبر إذا استمرت عملياتها.</a:t>
            </a:r>
          </a:p>
          <a:p>
            <a:pPr algn="just" rtl="1"/>
            <a:endParaRPr lang="ar-SA" sz="2800" dirty="0" smtClean="0"/>
          </a:p>
          <a:p>
            <a:pPr algn="just" rtl="1"/>
            <a:r>
              <a:rPr lang="ar-SA" sz="2800" dirty="0" smtClean="0"/>
              <a:t>تحدث التصفية في الإفلاس تحت تشريع محكمة الإفلاس.</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just" rtl="1"/>
            <a:r>
              <a:rPr lang="ar-SA" sz="2800" u="sng" dirty="0" smtClean="0"/>
              <a:t>يتناول قانون تعديل الإفلاس ما يلي</a:t>
            </a:r>
            <a:r>
              <a:rPr lang="ar-SA" sz="2800" dirty="0" smtClean="0"/>
              <a:t>:</a:t>
            </a:r>
          </a:p>
          <a:p>
            <a:pPr marL="514350" indent="-514350" algn="just" rtl="1">
              <a:buAutoNum type="arabicParenBoth"/>
            </a:pPr>
            <a:r>
              <a:rPr lang="ar-SA" sz="2800" dirty="0" smtClean="0"/>
              <a:t>يقدم حمايات ضد الاحتيال من جانب الشركة المدينة.</a:t>
            </a:r>
          </a:p>
          <a:p>
            <a:pPr marL="514350" indent="-514350" algn="just" rtl="1">
              <a:buAutoNum type="arabicParenBoth"/>
            </a:pPr>
            <a:r>
              <a:rPr lang="ar-SA" sz="2800" dirty="0" smtClean="0"/>
              <a:t>يقدم توزيعا منصفا لأصول الشركة المدينة على المقرضين.</a:t>
            </a:r>
          </a:p>
          <a:p>
            <a:pPr marL="514350" indent="-514350" algn="just" rtl="1">
              <a:buAutoNum type="arabicParenBoth"/>
            </a:pPr>
            <a:r>
              <a:rPr lang="ar-SA" sz="2800" dirty="0" smtClean="0"/>
              <a:t>يسمح للشركات المدينة المعسرة بعدم تحمل كل التزاماتها وبالتالي تستطيع أن تبدأ أعمالا جديدة دون أن تكون مقيدة بأعباء الدين السابق.</a:t>
            </a:r>
          </a:p>
          <a:p>
            <a:pPr marL="514350" indent="-514350" algn="just" rtl="1">
              <a:buNone/>
            </a:pPr>
            <a:endParaRPr lang="ar-SA" sz="2800" dirty="0" smtClean="0"/>
          </a:p>
          <a:p>
            <a:pPr marL="514350" indent="-514350" algn="just" rtl="1">
              <a:buNone/>
            </a:pPr>
            <a:r>
              <a:rPr lang="ar-SA" sz="2800" dirty="0" smtClean="0"/>
              <a:t>إلا أن التصفية الرسمية تكون مهلكة للوقت ومكلفة، كما أنها تخمد الأعمال. </a:t>
            </a:r>
          </a:p>
          <a:p>
            <a:pPr algn="just" rtl="1"/>
            <a:endParaRPr lang="ar-S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457200" y="685800"/>
            <a:ext cx="8305800" cy="5334000"/>
          </a:xfrm>
        </p:spPr>
        <p:txBody>
          <a:bodyPr/>
          <a:lstStyle/>
          <a:p>
            <a:pPr algn="just" rtl="1"/>
            <a:r>
              <a:rPr lang="ar-SA" u="sng" dirty="0" smtClean="0"/>
              <a:t>وتحكم أولويات المطالبة التالية توزيع الأصول في التصفية:</a:t>
            </a:r>
          </a:p>
          <a:p>
            <a:pPr marL="514350" indent="-514350" algn="just" rtl="1">
              <a:buAutoNum type="arabicParenBoth"/>
            </a:pPr>
            <a:r>
              <a:rPr lang="ar-SA" dirty="0" smtClean="0"/>
              <a:t>ضرائب لملكية سابقة الاستحقاق.</a:t>
            </a:r>
          </a:p>
          <a:p>
            <a:pPr marL="514350" indent="-514350" algn="just" rtl="1">
              <a:buAutoNum type="arabicParenBoth"/>
            </a:pPr>
            <a:r>
              <a:rPr lang="ar-SA" dirty="0" smtClean="0"/>
              <a:t>المقرضون الآمنون والذين يكونوا مؤهلين للدخل من مبيعات أصول محددة المضمونة برهن عقاري.</a:t>
            </a:r>
          </a:p>
          <a:p>
            <a:pPr marL="514350" indent="-514350" algn="just" rtl="1">
              <a:buAutoNum type="arabicParenBoth"/>
            </a:pPr>
            <a:r>
              <a:rPr lang="ar-SA" dirty="0" smtClean="0"/>
              <a:t>الرسوم القانونية والمصاريف الأخرى لإدارة إفلاس الشركة. وتشمل هذه التكاليف الرسوم القانونية المشمولة في محاولة إعادة التنظيم.</a:t>
            </a:r>
          </a:p>
          <a:p>
            <a:pPr marL="514350" indent="-514350" algn="just" rtl="1">
              <a:buAutoNum type="arabicParenBoth"/>
            </a:pPr>
            <a:r>
              <a:rPr lang="ar-SA" dirty="0" smtClean="0"/>
              <a:t>المصاريف المشمولة بعد بدء القضية غير التطوعية وقبل اختيار وكيل حملة السندات.</a:t>
            </a:r>
          </a:p>
          <a:p>
            <a:pPr marL="514350" indent="-514350" algn="just" rtl="1">
              <a:buAutoNum type="arabicParenBoth"/>
            </a:pPr>
            <a:r>
              <a:rPr lang="ar-SA" dirty="0" smtClean="0"/>
              <a:t>أجور العمال إذا تم كسبها خلال 3 أشهر قبل طلب التماس للإفلاس.</a:t>
            </a:r>
          </a:p>
          <a:p>
            <a:pPr marL="514350" indent="-514350" algn="just" rtl="1">
              <a:buAutoNum type="arabicParenBoth"/>
            </a:pPr>
            <a:r>
              <a:rPr lang="ar-SA" dirty="0" smtClean="0"/>
              <a:t>مطالبات المساهمات غير المدفوعة لخطط تقاعد المتقاعدين التي يجب أن تكون قد دفعت خلال 6 أشهر من طلب الإفلاس.</a:t>
            </a:r>
          </a:p>
          <a:p>
            <a:pPr marL="514350" indent="-514350" algn="just" rtl="1">
              <a:buAutoNum type="arabicParenBoth"/>
            </a:pPr>
            <a:endParaRPr lang="ar-SA" dirty="0" smtClean="0"/>
          </a:p>
          <a:p>
            <a:pPr algn="just" rtl="1"/>
            <a:endParaRPr lang="ar-S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457200" y="762000"/>
            <a:ext cx="8229600" cy="5562600"/>
          </a:xfrm>
        </p:spPr>
        <p:txBody>
          <a:bodyPr>
            <a:normAutofit fontScale="92500" lnSpcReduction="10000"/>
          </a:bodyPr>
          <a:lstStyle/>
          <a:p>
            <a:pPr algn="just" rtl="1">
              <a:buNone/>
            </a:pPr>
            <a:r>
              <a:rPr lang="ar-SA" sz="2800" dirty="0" smtClean="0">
                <a:solidFill>
                  <a:schemeClr val="accent1"/>
                </a:solidFill>
              </a:rPr>
              <a:t>(7) </a:t>
            </a:r>
            <a:r>
              <a:rPr lang="ar-SA" sz="2800" dirty="0" smtClean="0"/>
              <a:t>المطالبات غير الآمنة لودائع العملاء، بحد أقصى 900 دولار لكل فرد.</a:t>
            </a:r>
          </a:p>
          <a:p>
            <a:pPr algn="just" rtl="1">
              <a:buNone/>
            </a:pPr>
            <a:endParaRPr lang="ar-SA" sz="2800" dirty="0" smtClean="0"/>
          </a:p>
          <a:p>
            <a:pPr algn="just" rtl="1">
              <a:buNone/>
            </a:pPr>
            <a:r>
              <a:rPr lang="ar-SA" sz="2800" dirty="0" smtClean="0">
                <a:solidFill>
                  <a:schemeClr val="accent1"/>
                </a:solidFill>
              </a:rPr>
              <a:t>(8) </a:t>
            </a:r>
            <a:r>
              <a:rPr lang="ar-SA" sz="2800" dirty="0" smtClean="0"/>
              <a:t>الضرائب المستحقة للوكالات الحكومية والمحلية.</a:t>
            </a:r>
          </a:p>
          <a:p>
            <a:pPr algn="just" rtl="1">
              <a:buNone/>
            </a:pPr>
            <a:endParaRPr lang="ar-SA" sz="2800" dirty="0" smtClean="0"/>
          </a:p>
          <a:p>
            <a:pPr algn="just" rtl="1">
              <a:buNone/>
            </a:pPr>
            <a:r>
              <a:rPr lang="ar-SA" sz="2800" dirty="0" smtClean="0">
                <a:solidFill>
                  <a:schemeClr val="accent1"/>
                </a:solidFill>
              </a:rPr>
              <a:t>(9) </a:t>
            </a:r>
            <a:r>
              <a:rPr lang="ar-SA" sz="2800" dirty="0" smtClean="0"/>
              <a:t>خصوم خطة التقاعد غير الممولة</a:t>
            </a:r>
            <a:r>
              <a:rPr lang="ar-SA" sz="3000" dirty="0" smtClean="0"/>
              <a:t>.</a:t>
            </a:r>
          </a:p>
          <a:p>
            <a:pPr algn="just" rtl="1">
              <a:buNone/>
            </a:pPr>
            <a:endParaRPr lang="ar-SA" sz="3000" dirty="0" smtClean="0"/>
          </a:p>
          <a:p>
            <a:pPr algn="just" rtl="1">
              <a:buNone/>
            </a:pPr>
            <a:r>
              <a:rPr lang="ar-SA" sz="2800" dirty="0" smtClean="0">
                <a:solidFill>
                  <a:schemeClr val="accent1"/>
                </a:solidFill>
              </a:rPr>
              <a:t>(10) </a:t>
            </a:r>
            <a:r>
              <a:rPr lang="ar-SA" sz="2800" dirty="0" smtClean="0"/>
              <a:t>المقرضون العامون ( حملة الائتمان التجاري والسندات دون ضمان عيني) أو غير الآمنين.</a:t>
            </a:r>
          </a:p>
          <a:p>
            <a:pPr algn="just" rtl="1">
              <a:buNone/>
            </a:pPr>
            <a:endParaRPr lang="ar-SA" sz="2800" dirty="0" smtClean="0"/>
          </a:p>
          <a:p>
            <a:pPr algn="just" rtl="1">
              <a:buNone/>
            </a:pPr>
            <a:r>
              <a:rPr lang="ar-SA" sz="2800" dirty="0" smtClean="0">
                <a:solidFill>
                  <a:schemeClr val="accent1"/>
                </a:solidFill>
              </a:rPr>
              <a:t>(11) </a:t>
            </a:r>
            <a:r>
              <a:rPr lang="ar-SA" sz="2800" dirty="0" smtClean="0"/>
              <a:t>حملة الأسهم المفضلة.</a:t>
            </a:r>
          </a:p>
          <a:p>
            <a:pPr algn="just" rtl="1">
              <a:buNone/>
            </a:pPr>
            <a:endParaRPr lang="ar-SA" sz="2800" dirty="0" smtClean="0"/>
          </a:p>
          <a:p>
            <a:pPr algn="just" rtl="1">
              <a:buNone/>
            </a:pPr>
            <a:r>
              <a:rPr lang="ar-SA" sz="2800" dirty="0" smtClean="0">
                <a:solidFill>
                  <a:schemeClr val="accent1"/>
                </a:solidFill>
              </a:rPr>
              <a:t>(12) </a:t>
            </a:r>
            <a:r>
              <a:rPr lang="ar-SA" sz="2800" dirty="0" smtClean="0"/>
              <a:t>حملة الأسهم العادية.</a:t>
            </a:r>
            <a:endParaRPr lang="ar-SA" sz="28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المحفزات الأخرى للإفلاس</a:t>
            </a:r>
            <a:endParaRPr lang="ar-SA" dirty="0"/>
          </a:p>
        </p:txBody>
      </p:sp>
      <p:sp>
        <p:nvSpPr>
          <p:cNvPr id="3" name="عنصر نائب للمحتوى 2"/>
          <p:cNvSpPr>
            <a:spLocks noGrp="1"/>
          </p:cNvSpPr>
          <p:nvPr>
            <p:ph sz="quarter" idx="1"/>
          </p:nvPr>
        </p:nvSpPr>
        <p:spPr>
          <a:xfrm>
            <a:off x="609600" y="1828800"/>
            <a:ext cx="8077200" cy="4191000"/>
          </a:xfrm>
        </p:spPr>
        <p:txBody>
          <a:bodyPr/>
          <a:lstStyle/>
          <a:p>
            <a:pPr algn="just" rtl="1"/>
            <a:r>
              <a:rPr lang="ar-SA" dirty="0" smtClean="0"/>
              <a:t>لا تبدأ إجراءات الإفلاس بصورة طبيعية إلا إذا أصبحت ضعيفة ماليا لدرجة أنها لا تستطيع أن تلبى التزاماتها. </a:t>
            </a:r>
          </a:p>
          <a:p>
            <a:pPr algn="just" rtl="1"/>
            <a:endParaRPr lang="ar-SA" dirty="0" smtClean="0"/>
          </a:p>
          <a:p>
            <a:pPr algn="just" rtl="1"/>
            <a:r>
              <a:rPr lang="ar-SA" dirty="0" smtClean="0"/>
              <a:t>إلا أن قانون الإفلاس يسمح لشركة بطلب الإفلاس إذا حددت تنبؤاتها المالية أن استمرار الظروف الحالية سيقود إلى أن تصبح معسرة.</a:t>
            </a:r>
          </a:p>
          <a:p>
            <a:pPr algn="just" rtl="1"/>
            <a:endParaRPr lang="ar-SA" dirty="0" smtClean="0"/>
          </a:p>
          <a:p>
            <a:pPr algn="just" rtl="1"/>
            <a:r>
              <a:rPr lang="ar-SA" dirty="0" smtClean="0"/>
              <a:t>وتطلب الشركة بعد ذلك خطة إعادة تنظيم لتشكل تغييرات رئيسية في كل عقودها يمكن أن يحول إعادة التنظيم هذه الشركة من خاسرة للنقود إلى جامعة للنقود.</a:t>
            </a:r>
          </a:p>
          <a:p>
            <a:pPr algn="just" rtl="1"/>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457200" y="685800"/>
            <a:ext cx="8305800" cy="5562600"/>
          </a:xfrm>
        </p:spPr>
        <p:txBody>
          <a:bodyPr>
            <a:normAutofit/>
          </a:bodyPr>
          <a:lstStyle/>
          <a:p>
            <a:pPr algn="just" rtl="1"/>
            <a:r>
              <a:rPr lang="ar-SA" u="sng" dirty="0" smtClean="0"/>
              <a:t>من الممكن ملاحظة الآتي:</a:t>
            </a:r>
          </a:p>
          <a:p>
            <a:pPr marL="514350" indent="-514350" algn="just" rtl="1">
              <a:buAutoNum type="arabicParenBoth"/>
            </a:pPr>
            <a:r>
              <a:rPr lang="ar-SA" dirty="0" smtClean="0"/>
              <a:t>انه إذا كسب المدعون، لن تستطيع الشركة أن تدفع الكمية الكاملة للمطالبات</a:t>
            </a:r>
          </a:p>
          <a:p>
            <a:pPr marL="514350" indent="-514350" algn="just" rtl="1">
              <a:buAutoNum type="arabicParenBoth"/>
            </a:pPr>
            <a:r>
              <a:rPr lang="ar-SA" dirty="0" smtClean="0"/>
              <a:t>من الممكن أن تتاح كمية أكبر من المطالبات للمطالبين إذا استمرت الشركة في العمل بدلا من التصفية.</a:t>
            </a:r>
          </a:p>
          <a:p>
            <a:pPr marL="514350" indent="-514350" algn="just" rtl="1">
              <a:buAutoNum type="arabicParenBoth"/>
            </a:pPr>
            <a:r>
              <a:rPr lang="ar-SA" dirty="0" smtClean="0"/>
              <a:t>كانت العمليات المستمرة ممكنا إذا وصلت القضايا إلى خلاصة معينه فقط.</a:t>
            </a:r>
          </a:p>
          <a:p>
            <a:pPr marL="514350" indent="-514350" algn="just" rtl="1">
              <a:buAutoNum type="arabicParenBoth"/>
            </a:pPr>
            <a:r>
              <a:rPr lang="ar-SA" dirty="0" smtClean="0"/>
              <a:t>أن التسوية الموقوتة لكل القضايا مستحيلة بسب عددها الهائل وتنوعها. </a:t>
            </a:r>
          </a:p>
          <a:p>
            <a:pPr marL="514350" indent="-514350" algn="just" rtl="1">
              <a:buNone/>
            </a:pPr>
            <a:endParaRPr lang="ar-SA" dirty="0" smtClean="0"/>
          </a:p>
          <a:p>
            <a:pPr marL="514350" indent="-514350" algn="just" rtl="1">
              <a:buNone/>
            </a:pPr>
            <a:r>
              <a:rPr lang="ar-SA" dirty="0" smtClean="0"/>
              <a:t>و استخدمت قوانين </a:t>
            </a:r>
            <a:r>
              <a:rPr lang="ar-SA" dirty="0" smtClean="0"/>
              <a:t>الإفلاس</a:t>
            </a:r>
            <a:r>
              <a:rPr lang="ar-EG" dirty="0" smtClean="0"/>
              <a:t> -فى حالات سابقة-</a:t>
            </a:r>
            <a:r>
              <a:rPr lang="ar-SA" dirty="0" smtClean="0"/>
              <a:t> </a:t>
            </a:r>
            <a:r>
              <a:rPr lang="ar-SA" dirty="0" smtClean="0"/>
              <a:t>في دمج كل القضايا والوصول إلى تسوية حصل تحتها المدعون على نقودا أكثر مما كان يمكنهم الحصول عليها </a:t>
            </a:r>
            <a:r>
              <a:rPr lang="ar-EG" dirty="0" smtClean="0"/>
              <a:t>ب</a:t>
            </a:r>
            <a:r>
              <a:rPr lang="ar-SA" dirty="0" smtClean="0"/>
              <a:t>طريقة </a:t>
            </a:r>
            <a:r>
              <a:rPr lang="ar-SA" dirty="0" smtClean="0"/>
              <a:t>أخرى، واستطاعت الشركتان أن تستمرا في التواجد في الأعمال.</a:t>
            </a:r>
            <a:endParaRPr lang="ar-S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92162"/>
          </a:xfrm>
        </p:spPr>
        <p:txBody>
          <a:bodyPr/>
          <a:lstStyle/>
          <a:p>
            <a:pPr algn="r" rtl="1"/>
            <a:r>
              <a:rPr lang="ar-SA" dirty="0" smtClean="0"/>
              <a:t>بعض النقد لقوانين الإفلاس</a:t>
            </a:r>
            <a:endParaRPr lang="ar-SA" dirty="0"/>
          </a:p>
        </p:txBody>
      </p:sp>
      <p:sp>
        <p:nvSpPr>
          <p:cNvPr id="3" name="عنصر نائب للمحتوى 2"/>
          <p:cNvSpPr>
            <a:spLocks noGrp="1"/>
          </p:cNvSpPr>
          <p:nvPr>
            <p:ph sz="quarter" idx="1"/>
          </p:nvPr>
        </p:nvSpPr>
        <p:spPr>
          <a:xfrm>
            <a:off x="457200" y="1219200"/>
            <a:ext cx="8229600" cy="5181600"/>
          </a:xfrm>
        </p:spPr>
        <p:txBody>
          <a:bodyPr>
            <a:normAutofit/>
          </a:bodyPr>
          <a:lstStyle/>
          <a:p>
            <a:pPr algn="just" rtl="1"/>
            <a:r>
              <a:rPr lang="ar-SA" dirty="0" smtClean="0"/>
              <a:t>رغم وجود قوانين الإفلاس للجزء الأكبر لحماية المقرضين، إلا أن الكثير من النقد يدعى أن القوانين الحالية لا تعمل ما هو مطلوب منها.</a:t>
            </a:r>
          </a:p>
          <a:p>
            <a:pPr marL="0" indent="0" algn="just" rtl="1">
              <a:buNone/>
            </a:pPr>
            <a:r>
              <a:rPr lang="ar-SA" dirty="0" smtClean="0"/>
              <a:t>ولذلك وضعت القوانين الحديثة إعطاء الشركات فرصة أكبر لبقاء على قيد الحياة، على الأرضية أن هذا هو الأفضل لمديرين والعاملين والمقرضين وحملة الأسهم.</a:t>
            </a:r>
          </a:p>
          <a:p>
            <a:pPr algn="just" rtl="1"/>
            <a:endParaRPr lang="ar-SA" dirty="0" smtClean="0"/>
          </a:p>
          <a:p>
            <a:pPr algn="just" rtl="1"/>
            <a:r>
              <a:rPr lang="ar-SA" dirty="0" smtClean="0"/>
              <a:t>بالإضافة إلى أن متوسط الوقت بين الإفلاس والتصفية تقريبا قد تضاعف.</a:t>
            </a:r>
          </a:p>
          <a:p>
            <a:pPr algn="just" rtl="1"/>
            <a:endParaRPr lang="ar-SA" dirty="0" smtClean="0"/>
          </a:p>
          <a:p>
            <a:pPr algn="just" rtl="1"/>
            <a:r>
              <a:rPr lang="ar-SA" dirty="0" smtClean="0"/>
              <a:t>ويمكن أن تتجنب أو على الأقل تؤخر المنشآت العامة الكبيرة التي لها مقدرة على الاستعانة بالمساعدة القانونية </a:t>
            </a:r>
            <a:r>
              <a:rPr lang="en-US" dirty="0" smtClean="0"/>
              <a:t>-</a:t>
            </a:r>
            <a:r>
              <a:rPr lang="ar-SA" dirty="0" smtClean="0"/>
              <a:t>مرتفعة التكلفة</a:t>
            </a:r>
            <a:r>
              <a:rPr lang="en-US" dirty="0" smtClean="0"/>
              <a:t>-</a:t>
            </a:r>
            <a:r>
              <a:rPr lang="ar-SA" dirty="0" smtClean="0"/>
              <a:t> التصفية ويكون هذا على حساب المقرضين وحملة الأسهم.</a:t>
            </a:r>
            <a:endParaRPr lang="ar-SA"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533400" y="762000"/>
            <a:ext cx="8153400" cy="5638800"/>
          </a:xfrm>
        </p:spPr>
        <p:txBody>
          <a:bodyPr>
            <a:normAutofit/>
          </a:bodyPr>
          <a:lstStyle/>
          <a:p>
            <a:pPr algn="just" rtl="1"/>
            <a:r>
              <a:rPr lang="ar-SA" dirty="0" smtClean="0"/>
              <a:t>يعتقد الناس أن الإفلاس يكون عظيما للأعمال في هذه الأيام- خاصة </a:t>
            </a:r>
            <a:r>
              <a:rPr lang="ar-SA" dirty="0" smtClean="0"/>
              <a:t>ل</a:t>
            </a:r>
            <a:r>
              <a:rPr lang="ar-EG" dirty="0" smtClean="0"/>
              <a:t>ل</a:t>
            </a:r>
            <a:r>
              <a:rPr lang="ar-SA" dirty="0" smtClean="0"/>
              <a:t>استشاريين </a:t>
            </a:r>
            <a:r>
              <a:rPr lang="ar-SA" dirty="0" smtClean="0"/>
              <a:t>والمحاميين وبنوك الاستثمار والتي تحصد رسوما ضخمة أثناء إجراءات الإفلاس </a:t>
            </a:r>
            <a:r>
              <a:rPr lang="ar-SA" dirty="0" smtClean="0"/>
              <a:t>وللمد</a:t>
            </a:r>
            <a:r>
              <a:rPr lang="ar-EG" dirty="0" smtClean="0"/>
              <a:t>ي</a:t>
            </a:r>
            <a:r>
              <a:rPr lang="ar-SA" dirty="0" smtClean="0"/>
              <a:t>رين </a:t>
            </a:r>
            <a:r>
              <a:rPr lang="ar-SA" dirty="0" smtClean="0"/>
              <a:t>الذين يستمروا في الحصول على رواتبهم ومكافآتهم طالما أن الأعمال لا زالت قائمة على يد الحياة. </a:t>
            </a:r>
          </a:p>
          <a:p>
            <a:pPr algn="just" rtl="1"/>
            <a:endParaRPr lang="ar-SA" dirty="0" smtClean="0"/>
          </a:p>
          <a:p>
            <a:pPr algn="just" rtl="1"/>
            <a:r>
              <a:rPr lang="ar-SA" dirty="0" smtClean="0"/>
              <a:t>وتكمن المشكلة، طبقا للنقاد، في أن محاكم الإفلاس تسمح باستمرار القضايا لأوقات طويلة، مستنزفة الأصول التي كان يمكن بيعها والدفع للمقرضين وحملة الأسهم.</a:t>
            </a:r>
          </a:p>
          <a:p>
            <a:pPr algn="just" rtl="1"/>
            <a:endParaRPr lang="ar-SA" dirty="0" smtClean="0"/>
          </a:p>
          <a:p>
            <a:pPr algn="just" rtl="1"/>
            <a:r>
              <a:rPr lang="ar-SA" dirty="0" smtClean="0"/>
              <a:t>وفي </a:t>
            </a:r>
            <a:r>
              <a:rPr lang="ar-EG" dirty="0" smtClean="0"/>
              <a:t>بعض</a:t>
            </a:r>
            <a:r>
              <a:rPr lang="ar-SA" dirty="0" smtClean="0"/>
              <a:t> </a:t>
            </a:r>
            <a:r>
              <a:rPr lang="ar-SA" dirty="0" smtClean="0"/>
              <a:t>الأحيان، تكون التسوية السريعة مستحيلة لأن قاضى الإفلاس مطالب بالتعامل مع قضايا مثل النزاعات مع العمال وتمويل خطة التقاعد والمسؤولية القانونية البيئية- أسئلة اجتماعية يمكن حلها بإجراء تشريعي بدلا من محاكم الإفلاس.</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792162"/>
          </a:xfrm>
        </p:spPr>
        <p:txBody>
          <a:bodyPr>
            <a:normAutofit/>
          </a:bodyPr>
          <a:lstStyle/>
          <a:p>
            <a:pPr algn="just" rtl="1"/>
            <a:r>
              <a:rPr lang="ar-EG" sz="2500" b="1" dirty="0" smtClean="0"/>
              <a:t>القضايا التى تواجه الشركة فى الحجز على أموال التمويل</a:t>
            </a:r>
            <a:endParaRPr lang="en-US" sz="2500" b="1" dirty="0"/>
          </a:p>
        </p:txBody>
      </p:sp>
      <p:sp>
        <p:nvSpPr>
          <p:cNvPr id="3" name="Content Placeholder 2"/>
          <p:cNvSpPr>
            <a:spLocks noGrp="1"/>
          </p:cNvSpPr>
          <p:nvPr>
            <p:ph sz="quarter" idx="1"/>
          </p:nvPr>
        </p:nvSpPr>
        <p:spPr>
          <a:xfrm>
            <a:off x="304800" y="1295400"/>
            <a:ext cx="8610600" cy="5181600"/>
          </a:xfrm>
        </p:spPr>
        <p:txBody>
          <a:bodyPr>
            <a:normAutofit/>
          </a:bodyPr>
          <a:lstStyle/>
          <a:p>
            <a:pPr algn="just" rtl="1"/>
            <a:r>
              <a:rPr lang="ar-EG" dirty="0" smtClean="0"/>
              <a:t>يبدأ الحجز على أموال التمويل عندما لا تستطيع الشركة أن تدفع المدفوعات المجدولة أوعندما تحدد اسقاطات التدفقات النقدية انها لن تستطيع عمل ذلك قريبا. ومع تطور الحالة، تظهر هذه </a:t>
            </a:r>
            <a:r>
              <a:rPr lang="ar-EG" u="sng" dirty="0" smtClean="0"/>
              <a:t>القضايا</a:t>
            </a:r>
            <a:r>
              <a:rPr lang="ar-EG" dirty="0" smtClean="0"/>
              <a:t> المركزية:</a:t>
            </a:r>
          </a:p>
          <a:p>
            <a:pPr algn="just" rtl="1"/>
            <a:endParaRPr lang="ar-EG" dirty="0" smtClean="0"/>
          </a:p>
          <a:p>
            <a:pPr marL="514350" indent="-514350" algn="just" rtl="1">
              <a:buAutoNum type="arabicParenR"/>
            </a:pPr>
            <a:r>
              <a:rPr lang="ar-EG" dirty="0" smtClean="0"/>
              <a:t>هل عدم مقدرة الشركة على سداد مدفوعات ديونها المجدولة عبارة عن  مشكلة تدفقات نقدية مؤقتة أو انها مشكلة دائمة تسببت فيها قيم الأصول التى قلت لأقل من التزامات الدين؟</a:t>
            </a:r>
          </a:p>
          <a:p>
            <a:pPr marL="514350" indent="-514350" algn="just" rtl="1">
              <a:buAutoNum type="arabicParenR"/>
            </a:pPr>
            <a:r>
              <a:rPr lang="ar-EG" dirty="0" smtClean="0"/>
              <a:t>اذا كانت المشكلة مؤقته، فان الاتفاق مع المقرضين الذين يعطوا وقتا للشركة للاستعادة وارضاء كل فرد يمكن أن يعمل. لكن اذا كانت قيم الأصول طويلة المدى انخفضت بالفعل، فتكون قد حدثت خسائر اقتصادية. فى هذه الحالة، من يجب أن يتحمل الخسائر ومن يجب أن يحصل على ما يتبق أيا كانت قيمته؟</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a:xfrm>
            <a:off x="685800" y="914400"/>
            <a:ext cx="8001000" cy="5105400"/>
          </a:xfrm>
        </p:spPr>
        <p:txBody>
          <a:bodyPr>
            <a:normAutofit/>
          </a:bodyPr>
          <a:lstStyle/>
          <a:p>
            <a:pPr algn="just" rtl="1"/>
            <a:r>
              <a:rPr lang="ar-SA" sz="2800" dirty="0" smtClean="0"/>
              <a:t>ويعت</a:t>
            </a:r>
            <a:r>
              <a:rPr lang="ar-EG" sz="2800" dirty="0" smtClean="0"/>
              <a:t>ق</a:t>
            </a:r>
            <a:r>
              <a:rPr lang="ar-SA" sz="2800" dirty="0" smtClean="0"/>
              <a:t>د </a:t>
            </a:r>
            <a:r>
              <a:rPr lang="ar-SA" sz="2800" dirty="0" smtClean="0"/>
              <a:t>نقاد آخرون أن نظام الإفلاس كله </a:t>
            </a:r>
            <a:r>
              <a:rPr lang="ar-EG" sz="2800" dirty="0" smtClean="0"/>
              <a:t>ل</a:t>
            </a:r>
            <a:r>
              <a:rPr lang="ar-SA" sz="2800" dirty="0" smtClean="0"/>
              <a:t>لحماية </a:t>
            </a:r>
            <a:r>
              <a:rPr lang="ar-SA" sz="2800" dirty="0" smtClean="0"/>
              <a:t>القانونية والإشراف القانوني يحتاج إلى التخلص منه. </a:t>
            </a:r>
            <a:endParaRPr lang="ar-EG" sz="2800" dirty="0" smtClean="0"/>
          </a:p>
          <a:p>
            <a:pPr algn="just" rtl="1"/>
            <a:endParaRPr lang="ar-EG" sz="2800" dirty="0" smtClean="0">
              <a:solidFill>
                <a:srgbClr val="FF0000"/>
              </a:solidFill>
            </a:endParaRPr>
          </a:p>
          <a:p>
            <a:pPr algn="just" rtl="1"/>
            <a:r>
              <a:rPr lang="ar-SA" sz="2800" dirty="0" smtClean="0"/>
              <a:t>كما </a:t>
            </a:r>
            <a:r>
              <a:rPr lang="ar-SA" sz="2800" dirty="0" smtClean="0"/>
              <a:t>اقترح البعض نوعا من إجراء المزاد العلني، يكون </a:t>
            </a:r>
            <a:r>
              <a:rPr lang="ar-SA" sz="2800" dirty="0" smtClean="0"/>
              <a:t>لحم</a:t>
            </a:r>
            <a:r>
              <a:rPr lang="ar-EG" sz="2800" dirty="0" smtClean="0"/>
              <a:t>ل</a:t>
            </a:r>
            <a:r>
              <a:rPr lang="ar-SA" sz="2800" dirty="0" smtClean="0"/>
              <a:t>ة </a:t>
            </a:r>
            <a:r>
              <a:rPr lang="ar-SA" sz="2800" dirty="0" smtClean="0"/>
              <a:t>الأسهم والمقرضين فيه فرصة للحصول على التحكم في الشركة المفلسة عن طريق زيادة سيولة النقدية اللازمة لدفع الفواتير. </a:t>
            </a:r>
          </a:p>
          <a:p>
            <a:pPr algn="just" rtl="1"/>
            <a:endParaRPr lang="ar-SA" sz="2800" dirty="0" smtClean="0"/>
          </a:p>
          <a:p>
            <a:pPr algn="just" rtl="1"/>
            <a:r>
              <a:rPr lang="ar-SA" sz="2800" dirty="0" smtClean="0"/>
              <a:t>والمنطق هنا أن السوق يكون قاضيا أفضل من محكمة الإفلاس للحكم على ما إذا كانت الشركة تستحق الموت أكثر أم الحياة أكثر.</a:t>
            </a:r>
            <a:endParaRPr lang="ar-SA"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533400" y="1447800"/>
            <a:ext cx="8153400" cy="4572000"/>
          </a:xfrm>
        </p:spPr>
        <p:txBody>
          <a:bodyPr/>
          <a:lstStyle/>
          <a:p>
            <a:pPr algn="just" rtl="1">
              <a:buNone/>
            </a:pPr>
            <a:r>
              <a:rPr lang="ar-EG" dirty="0" smtClean="0">
                <a:solidFill>
                  <a:schemeClr val="accent1"/>
                </a:solidFill>
              </a:rPr>
              <a:t>3) </a:t>
            </a:r>
            <a:r>
              <a:rPr lang="ar-EG" dirty="0" smtClean="0"/>
              <a:t>هل تكون الأعمال أكثر قيمة اذا تم الحفاظ عليها، واستمرت فى العمل أو اذا تمت تصفيها و بيعها قطعا قطعا؟</a:t>
            </a:r>
          </a:p>
          <a:p>
            <a:pPr algn="just" rtl="1">
              <a:buNone/>
            </a:pPr>
            <a:endParaRPr lang="ar-EG" dirty="0" smtClean="0"/>
          </a:p>
          <a:p>
            <a:pPr algn="just" rtl="1">
              <a:buNone/>
            </a:pPr>
            <a:r>
              <a:rPr lang="ar-EG" dirty="0" smtClean="0">
                <a:solidFill>
                  <a:schemeClr val="accent1"/>
                </a:solidFill>
              </a:rPr>
              <a:t>4) </a:t>
            </a:r>
            <a:r>
              <a:rPr lang="ar-EG" dirty="0" smtClean="0"/>
              <a:t>هل يجب أن يحكم على الشركة بالحماية من قانون الافلاس أو يجب أن تحاول استخدام اجراءات غير رسمية؟</a:t>
            </a:r>
          </a:p>
          <a:p>
            <a:pPr algn="just" rtl="1">
              <a:buNone/>
            </a:pPr>
            <a:endParaRPr lang="ar-EG" dirty="0" smtClean="0"/>
          </a:p>
          <a:p>
            <a:pPr algn="just" rtl="1">
              <a:buNone/>
            </a:pPr>
            <a:r>
              <a:rPr lang="ar-EG" dirty="0" smtClean="0">
                <a:solidFill>
                  <a:schemeClr val="accent1"/>
                </a:solidFill>
              </a:rPr>
              <a:t>5) </a:t>
            </a:r>
            <a:r>
              <a:rPr lang="ar-EG" dirty="0" smtClean="0"/>
              <a:t>من يجب أن يتحكم فى الشركة أثناء تصفيتها أو اعادة ترميمها؟ هل يجب ترك الادارة الموجودة مكلفة بتأدية العمليات؟</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944562"/>
          </a:xfrm>
        </p:spPr>
        <p:txBody>
          <a:bodyPr>
            <a:normAutofit/>
          </a:bodyPr>
          <a:lstStyle/>
          <a:p>
            <a:pPr algn="r" rtl="1"/>
            <a:r>
              <a:rPr lang="ar-EG" sz="3000" b="1" dirty="0" smtClean="0"/>
              <a:t>التسويات دون المرور خلال الافلاس الرسمي</a:t>
            </a:r>
            <a:endParaRPr lang="en-US" sz="3000" b="1" dirty="0"/>
          </a:p>
        </p:txBody>
      </p:sp>
      <p:sp>
        <p:nvSpPr>
          <p:cNvPr id="3" name="Content Placeholder 2"/>
          <p:cNvSpPr>
            <a:spLocks noGrp="1"/>
          </p:cNvSpPr>
          <p:nvPr>
            <p:ph sz="quarter" idx="1"/>
          </p:nvPr>
        </p:nvSpPr>
        <p:spPr>
          <a:xfrm>
            <a:off x="457200" y="1524000"/>
            <a:ext cx="8229600" cy="4495800"/>
          </a:xfrm>
        </p:spPr>
        <p:txBody>
          <a:bodyPr/>
          <a:lstStyle/>
          <a:p>
            <a:pPr algn="just" rtl="1"/>
            <a:r>
              <a:rPr lang="ar-EG" dirty="0" smtClean="0"/>
              <a:t>عندما تواجه الشركة حجزا على أموال التمويل، يجب أن يحدد مديروها ومقرضوها اذا كانت المشكلة مؤقته واذا كانت الشركة حيوية ماليا أو اذا كانت تواجه مشكلة دائمة تهدد حياتها. </a:t>
            </a:r>
          </a:p>
          <a:p>
            <a:pPr algn="just" rtl="1"/>
            <a:endParaRPr lang="ar-EG" dirty="0" smtClean="0"/>
          </a:p>
          <a:p>
            <a:pPr algn="just" rtl="1"/>
            <a:r>
              <a:rPr lang="ar-EG" dirty="0" smtClean="0"/>
              <a:t>وبعد ذلك ، يجب أن يحدد الأطراف اذا كانوا يحاولوا حل المشكلة بصورة غير رسمية أو تحت توجية محكمة الافلاس. وبسبب التكاليف المصاحبة بالافلاس الرسمي، بما فى ذلك الازعاج الذى يحدث عندما يعلم عملاء الشركة و موردوها و العاملون فيها بأنه حكم على الشركة بوقوعها تحت قانون الافلاس، فمن المرغوب فيه اذا أمكن أن يعاد التنظيم خارج نطاق الافلاس الرسمي.</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a:bodyPr>
          <a:lstStyle/>
          <a:p>
            <a:pPr algn="r" rtl="1"/>
            <a:r>
              <a:rPr lang="ar-EG" sz="2800" b="1" dirty="0" smtClean="0"/>
              <a:t>أ. اعادة التنظيم غير الرسمي</a:t>
            </a:r>
            <a:endParaRPr lang="en-US" sz="2800" b="1" dirty="0"/>
          </a:p>
        </p:txBody>
      </p:sp>
      <p:sp>
        <p:nvSpPr>
          <p:cNvPr id="3" name="Content Placeholder 2"/>
          <p:cNvSpPr>
            <a:spLocks noGrp="1"/>
          </p:cNvSpPr>
          <p:nvPr>
            <p:ph sz="quarter" idx="1"/>
          </p:nvPr>
        </p:nvSpPr>
        <p:spPr>
          <a:xfrm>
            <a:off x="381000" y="1447800"/>
            <a:ext cx="8458200" cy="5105400"/>
          </a:xfrm>
        </p:spPr>
        <p:txBody>
          <a:bodyPr>
            <a:normAutofit fontScale="92500" lnSpcReduction="10000"/>
          </a:bodyPr>
          <a:lstStyle/>
          <a:p>
            <a:pPr algn="just" rtl="1"/>
            <a:r>
              <a:rPr lang="ar-EG" dirty="0" smtClean="0"/>
              <a:t>فى حالة الشركة القوية اقتصاديا والتى تظهر صعوباتها المالية بانها مؤقته، يرحب المقرضون بصفة عامة بالعمل مع الشركة لمساعدتها فى الاستعادة واعادة تشييد نفسها على أساس مالى قوى. </a:t>
            </a:r>
          </a:p>
          <a:p>
            <a:pPr algn="just" rtl="1"/>
            <a:endParaRPr lang="ar-EG" dirty="0" smtClean="0"/>
          </a:p>
          <a:p>
            <a:pPr algn="just" rtl="1"/>
            <a:r>
              <a:rPr lang="ar-EG" dirty="0" smtClean="0"/>
              <a:t>عادة تتطلب مثل هذه الخطط التطوعية وعادة تسمى تفاهمات، اعادة هيكلة لدين الشركة، لأن التدفقات النقدية الحالية لا تكفى لخدمة الدين الموجود. وتقليديا تشمل اعادة الهيكلة مد فترة استحقاق الدين، يؤجل المقرضون تواريخ مدفوعات الفائدة أو الأصل أو الاثنين المطلوبة.</a:t>
            </a:r>
          </a:p>
          <a:p>
            <a:pPr algn="just" rtl="1"/>
            <a:endParaRPr lang="ar-EG" dirty="0" smtClean="0"/>
          </a:p>
          <a:p>
            <a:pPr algn="just" rtl="1"/>
            <a:r>
              <a:rPr lang="ar-EG" dirty="0" smtClean="0"/>
              <a:t>و فى التنازل عن نسبة محددة من الدين، يقلل المقرضون بصورة تطوعية مطالبتهم الثابته على المقترض عن طريق قبول كمية أقل من الأصل أو عن طريق تقلقل معدل الفائدة على الدين أوعن طريق الحصول على حقوق ملكية فى تبادل مع الدين أوطريق أى خليط من هذه التغييرات.</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381000" y="914400"/>
            <a:ext cx="8458200" cy="5638800"/>
          </a:xfrm>
        </p:spPr>
        <p:txBody>
          <a:bodyPr>
            <a:normAutofit/>
          </a:bodyPr>
          <a:lstStyle/>
          <a:p>
            <a:pPr algn="just" rtl="1"/>
            <a:r>
              <a:rPr lang="ar-EG" sz="2800" dirty="0" smtClean="0"/>
              <a:t>تبدأ اعادة هيكلة الدين باجتماع بين مديري الشركة الفاشلة ومقرضيها. يختار المقرضون لجنة مكونه من 4 أو 5 من أكبر المقرضين بالاضافة الى 1 أو 2 من المقرضين الأصغر.</a:t>
            </a:r>
          </a:p>
          <a:p>
            <a:pPr algn="just" rtl="1"/>
            <a:endParaRPr lang="ar-EG" sz="2800" dirty="0" smtClean="0"/>
          </a:p>
          <a:p>
            <a:pPr algn="just" rtl="1"/>
            <a:r>
              <a:rPr lang="ar-EG" sz="2800" dirty="0" smtClean="0"/>
              <a:t>عادة يقوم مكتب تعديل و المصاحب لتجمع المديرين والمقرضين بترتيب هذا الاجتماع وعقده. </a:t>
            </a:r>
          </a:p>
          <a:p>
            <a:pPr algn="just" rtl="1"/>
            <a:endParaRPr lang="ar-EG" sz="2800" dirty="0" smtClean="0"/>
          </a:p>
          <a:p>
            <a:pPr algn="just" rtl="1"/>
            <a:r>
              <a:rPr lang="ar-EG" sz="2800" dirty="0" smtClean="0"/>
              <a:t>تكون الخطوة الأولى للادارة وضع قائمة بالمقرضين و قيمة الدين لكل منهم.</a:t>
            </a:r>
          </a:p>
          <a:p>
            <a:pPr algn="just" rtl="1"/>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12644</TotalTime>
  <Words>4244</Words>
  <Application>Microsoft Office PowerPoint</Application>
  <PresentationFormat>On-screen Show (4:3)</PresentationFormat>
  <Paragraphs>255</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Equity</vt:lpstr>
      <vt:lpstr>الفصل الرابع و العشرون</vt:lpstr>
      <vt:lpstr>مقدمة</vt:lpstr>
      <vt:lpstr>الحجز على أموال التمويل و توابعه</vt:lpstr>
      <vt:lpstr>Slide 4</vt:lpstr>
      <vt:lpstr>القضايا التى تواجه الشركة فى الحجز على أموال التمويل</vt:lpstr>
      <vt:lpstr>Slide 6</vt:lpstr>
      <vt:lpstr>التسويات دون المرور خلال الافلاس الرسمي</vt:lpstr>
      <vt:lpstr>أ. اعادة التنظيم غير الرسمي</vt:lpstr>
      <vt:lpstr>Slide 9</vt:lpstr>
      <vt:lpstr>Slide 10</vt:lpstr>
      <vt:lpstr>Slide 11</vt:lpstr>
      <vt:lpstr>Slide 12</vt:lpstr>
      <vt:lpstr>Slide 13</vt:lpstr>
      <vt:lpstr>ب. التصفية غير الرسمية</vt:lpstr>
      <vt:lpstr>Slide 15</vt:lpstr>
      <vt:lpstr>Slide 16</vt:lpstr>
      <vt:lpstr>Slide 17</vt:lpstr>
      <vt:lpstr>قانون الافلاس الفيدرالى</vt:lpstr>
      <vt:lpstr>Slide 19</vt:lpstr>
      <vt:lpstr>اعادة التنظيم فى الافلاس</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توضيح إعادة التنظيم</vt:lpstr>
      <vt:lpstr>Slide 34</vt:lpstr>
      <vt:lpstr>Slide 35</vt:lpstr>
      <vt:lpstr>الافلاسات سابقة الترتيب</vt:lpstr>
      <vt:lpstr>Slide 37</vt:lpstr>
      <vt:lpstr>وقت و مصاريف إعادة التنظيم</vt:lpstr>
      <vt:lpstr>Slide 39</vt:lpstr>
      <vt:lpstr>Slide 40</vt:lpstr>
      <vt:lpstr>Slide 41</vt:lpstr>
      <vt:lpstr>التصفية في الإفلاس</vt:lpstr>
      <vt:lpstr>Slide 43</vt:lpstr>
      <vt:lpstr>Slide 44</vt:lpstr>
      <vt:lpstr>Slide 45</vt:lpstr>
      <vt:lpstr>المحفزات الأخرى للإفلاس</vt:lpstr>
      <vt:lpstr>Slide 47</vt:lpstr>
      <vt:lpstr>بعض النقد لقوانين الإفلاس</vt:lpstr>
      <vt:lpstr>Slide 49</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السابع عشر</dc:title>
  <dc:creator>Rewayda</dc:creator>
  <cp:lastModifiedBy>Rewayda</cp:lastModifiedBy>
  <cp:revision>449</cp:revision>
  <dcterms:created xsi:type="dcterms:W3CDTF">2006-08-16T00:00:00Z</dcterms:created>
  <dcterms:modified xsi:type="dcterms:W3CDTF">2015-11-23T10:16:23Z</dcterms:modified>
</cp:coreProperties>
</file>