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CCA183C-84C8-4C78-8741-300690EC3C8B}" type="datetimeFigureOut">
              <a:rPr lang="ar-SA" smtClean="0"/>
              <a:pPr/>
              <a:t>11/06/1432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4911C-9459-4C96-BB3B-1696D70D70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نموذج انحرافات المواد والأجور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السابع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الأهداف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مراجعة انحرافات المواد والأجور المباشرة ومراحل دور الرقابة وتقييم الأداء.</a:t>
            </a:r>
          </a:p>
          <a:p>
            <a:r>
              <a:rPr lang="ar-SA" dirty="0" smtClean="0"/>
              <a:t>بناء نموذج عام لتحليل انحرافات المواد والأجور المباشرة.</a:t>
            </a:r>
          </a:p>
          <a:p>
            <a:r>
              <a:rPr lang="ar-SA" dirty="0" smtClean="0"/>
              <a:t>اكتساب مهارة استخدام الوظيفة </a:t>
            </a:r>
            <a:r>
              <a:rPr lang="en-US" dirty="0" smtClean="0"/>
              <a:t>IF</a:t>
            </a:r>
            <a:r>
              <a:rPr lang="ar-SA" dirty="0" smtClean="0"/>
              <a:t> لتحديد اتجاه الانحرافات وتفسيرها.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النقاط الرئيسية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انحرافات المواد المباشرة:</a:t>
            </a:r>
          </a:p>
          <a:p>
            <a:pPr lvl="1"/>
            <a:r>
              <a:rPr lang="ar-SA" dirty="0" smtClean="0"/>
              <a:t>انحراف السعر.</a:t>
            </a:r>
          </a:p>
          <a:p>
            <a:pPr lvl="1"/>
            <a:r>
              <a:rPr lang="ar-SA" dirty="0" smtClean="0"/>
              <a:t>انحراف الكمية.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ar-SA" sz="3200" dirty="0"/>
              <a:t>انحراف العمل المباشر:</a:t>
            </a:r>
          </a:p>
          <a:p>
            <a:pPr lvl="1"/>
            <a:r>
              <a:rPr lang="ar-SA" dirty="0" smtClean="0"/>
              <a:t>انحراف معدل الأجر.</a:t>
            </a:r>
          </a:p>
          <a:p>
            <a:pPr lvl="1"/>
            <a:r>
              <a:rPr lang="ar-SA" dirty="0" smtClean="0"/>
              <a:t>انحراف كفاءة العمل.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ar-SA" sz="3200" dirty="0"/>
              <a:t>تحليل الانحرافات.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انحرافات المواد المباشرة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انحراف السعر: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انحراف الكمية: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066800" y="2362200"/>
            <a:ext cx="6934200" cy="1143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انحراف السعر= الكمية الفعلية * (السعر المعياري- السعر الفعلي)</a:t>
            </a:r>
            <a:endParaRPr lang="ar-SA" sz="24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66800" y="4648200"/>
            <a:ext cx="6934200" cy="1143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400" dirty="0">
                <a:solidFill>
                  <a:schemeClr val="tx1"/>
                </a:solidFill>
              </a:rPr>
              <a:t>انحراف </a:t>
            </a:r>
            <a:r>
              <a:rPr lang="ar-SA" sz="2400" dirty="0" smtClean="0">
                <a:solidFill>
                  <a:schemeClr val="tx1"/>
                </a:solidFill>
              </a:rPr>
              <a:t>الكمية = </a:t>
            </a:r>
            <a:r>
              <a:rPr lang="ar-SA" sz="2400" dirty="0">
                <a:solidFill>
                  <a:schemeClr val="tx1"/>
                </a:solidFill>
              </a:rPr>
              <a:t>السعر </a:t>
            </a:r>
            <a:r>
              <a:rPr lang="ar-SA" sz="2400" dirty="0" smtClean="0">
                <a:solidFill>
                  <a:schemeClr val="tx1"/>
                </a:solidFill>
              </a:rPr>
              <a:t>المعياري* </a:t>
            </a:r>
            <a:r>
              <a:rPr lang="ar-SA" sz="2400" dirty="0">
                <a:solidFill>
                  <a:schemeClr val="tx1"/>
                </a:solidFill>
              </a:rPr>
              <a:t>(</a:t>
            </a:r>
            <a:r>
              <a:rPr lang="ar-SA" sz="2400" u="sng" dirty="0" smtClean="0">
                <a:solidFill>
                  <a:schemeClr val="tx1"/>
                </a:solidFill>
              </a:rPr>
              <a:t>الكمية المعيارية </a:t>
            </a:r>
            <a:r>
              <a:rPr lang="ar-SA" sz="2400" dirty="0" smtClean="0">
                <a:solidFill>
                  <a:schemeClr val="tx1"/>
                </a:solidFill>
              </a:rPr>
              <a:t>- الكمية الفعلية)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66800" y="5943600"/>
            <a:ext cx="6324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الكمية المعيارية = الاحتياجات المعيارية من المواد للوحدة * عدد الوحدات المنتجة</a:t>
            </a:r>
            <a:endParaRPr lang="ar-SA" dirty="0"/>
          </a:p>
        </p:txBody>
      </p:sp>
      <p:sp>
        <p:nvSpPr>
          <p:cNvPr id="7" name="سهم لأعلى 6"/>
          <p:cNvSpPr/>
          <p:nvPr/>
        </p:nvSpPr>
        <p:spPr>
          <a:xfrm>
            <a:off x="3124200" y="5486400"/>
            <a:ext cx="4572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انحرافات العمل المباشر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انحراف معدل الأجر: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انحراف كفاءة العمل: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066800" y="2362200"/>
            <a:ext cx="6934200" cy="1143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انحراف معدل الأجر= ساعات العمل الفعلية * (معدل الأجر المعياري- معدل الأجر الفعلي)</a:t>
            </a:r>
            <a:endParaRPr lang="ar-SA" sz="24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66800" y="4648200"/>
            <a:ext cx="6934200" cy="1143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SA" sz="2400" dirty="0" smtClean="0">
                <a:solidFill>
                  <a:schemeClr val="tx1"/>
                </a:solidFill>
              </a:rPr>
              <a:t>انحراف كفاءة العمل = معدل الأجر المعياري* (</a:t>
            </a:r>
            <a:r>
              <a:rPr lang="ar-SA" sz="2400" u="sng" dirty="0" smtClean="0">
                <a:solidFill>
                  <a:schemeClr val="tx1"/>
                </a:solidFill>
              </a:rPr>
              <a:t>ساعات العمل المعيارية</a:t>
            </a:r>
            <a:r>
              <a:rPr lang="ar-SA" sz="2400" dirty="0" smtClean="0">
                <a:solidFill>
                  <a:schemeClr val="tx1"/>
                </a:solidFill>
              </a:rPr>
              <a:t> - ساعات العمل الفعلية)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66800" y="5943600"/>
            <a:ext cx="6324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ساعات العمل المعيارية = الساعات المعيارية لإنتاج الوحدة * عدد الوحدات المنتجة</a:t>
            </a:r>
            <a:endParaRPr lang="ar-SA" dirty="0"/>
          </a:p>
        </p:txBody>
      </p:sp>
      <p:sp>
        <p:nvSpPr>
          <p:cNvPr id="7" name="سهم لأعلى 6"/>
          <p:cNvSpPr/>
          <p:nvPr/>
        </p:nvSpPr>
        <p:spPr>
          <a:xfrm>
            <a:off x="2057400" y="5181600"/>
            <a:ext cx="4572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خطوات بناء النموذج - مثال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تقوم شركة مكة المكرمة لصناعة الأثاث بتطبيق نظام التكاليف المعيارية لإحكام الرقابة على التكاليف وقد وضعت لجنة من خبراء الإنتاج والتسويق بالشركة معايير إنتاج كرسي الصالون على النحو التالي:</a:t>
            </a:r>
          </a:p>
          <a:p>
            <a:r>
              <a:rPr lang="ar-SA" sz="2000" dirty="0" smtClean="0"/>
              <a:t>الاحتياجات المعيارية من المواد لإنتاج كرسي الصالون:</a:t>
            </a:r>
          </a:p>
          <a:p>
            <a:endParaRPr lang="ar-SA" sz="2000" dirty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الاحتياجات المعيارية من العمالة لإنتاج كرسي الصالون:</a:t>
            </a:r>
          </a:p>
          <a:p>
            <a:pPr>
              <a:buNone/>
            </a:pPr>
            <a:endParaRPr lang="ar-SA" sz="2000" dirty="0" smtClean="0"/>
          </a:p>
          <a:p>
            <a:endParaRPr lang="ar-SA" sz="2000" dirty="0"/>
          </a:p>
          <a:p>
            <a:endParaRPr lang="ar-SA" sz="2000" dirty="0" smtClean="0"/>
          </a:p>
          <a:p>
            <a:pPr>
              <a:buNone/>
            </a:pPr>
            <a:endParaRPr lang="ar-SA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47800" y="304800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الصنف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أخشاب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ألياف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قماش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دهان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الكمية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 م</a:t>
                      </a:r>
                      <a:r>
                        <a:rPr lang="ar-SA" baseline="30000" dirty="0" smtClean="0"/>
                        <a:t>3</a:t>
                      </a:r>
                      <a:endParaRPr lang="ar-SA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5,2 كجم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2,5 </a:t>
                      </a:r>
                      <a:r>
                        <a:rPr lang="ar-SA" dirty="0" err="1" smtClean="0"/>
                        <a:t>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3,9 لتر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السعر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 ريال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447800" y="490728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فئة العمال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النجارون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الخياطون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الدهانون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الساعات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 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44 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18 ساعة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أجر الساعة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120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60 ريال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يتبع المثال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r>
              <a:rPr lang="ar-SA" sz="2000" dirty="0" smtClean="0"/>
              <a:t>وقد تم إنتاج 1000 كرسي خلال شهر محرم عام 1426هـ، وقد كانت البيانات الفعلية المستخرجة من نظام التكاليف الفعلية كالتالي:</a:t>
            </a:r>
          </a:p>
          <a:p>
            <a:r>
              <a:rPr lang="ar-SA" sz="2000" dirty="0" smtClean="0"/>
              <a:t>الاحتياجات الفعلية من المواد:</a:t>
            </a:r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r>
              <a:rPr lang="ar-SA" sz="2000" dirty="0" smtClean="0"/>
              <a:t>الاحتياجات الفعلية من العمالة:</a:t>
            </a:r>
          </a:p>
          <a:p>
            <a:pPr>
              <a:buNone/>
            </a:pPr>
            <a:endParaRPr lang="ar-SA" sz="2000" dirty="0" smtClean="0"/>
          </a:p>
          <a:p>
            <a:endParaRPr lang="ar-SA" sz="2000" dirty="0" smtClean="0"/>
          </a:p>
          <a:p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r>
              <a:rPr lang="ar-SA" sz="2000" b="1" u="sng" dirty="0" smtClean="0"/>
              <a:t>المطلوب:</a:t>
            </a:r>
            <a:r>
              <a:rPr lang="ar-SA" sz="2000" b="1" dirty="0" smtClean="0"/>
              <a:t> بناء نموذج لتحديد انحرافات المواد والأجور.</a:t>
            </a:r>
          </a:p>
          <a:p>
            <a:pPr>
              <a:buNone/>
            </a:pPr>
            <a:endParaRPr lang="ar-SA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47800" y="277368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الصنف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أخشاب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ألياف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قماش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دهان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الكمية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2800 م</a:t>
                      </a:r>
                      <a:r>
                        <a:rPr lang="ar-SA" baseline="30000" dirty="0" smtClean="0"/>
                        <a:t>3</a:t>
                      </a:r>
                      <a:endParaRPr lang="ar-SA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600 كجم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2500 </a:t>
                      </a:r>
                      <a:r>
                        <a:rPr lang="ar-SA" dirty="0" err="1" smtClean="0"/>
                        <a:t>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 لتر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السعر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152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88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16 ريال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447800" y="460248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فئة العمال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النجارون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الخياطون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الدهانون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ساعات</a:t>
                      </a:r>
                      <a:r>
                        <a:rPr lang="ar-SA" baseline="0" dirty="0" smtClean="0"/>
                        <a:t> العمل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90000 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45000 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16000 ساعة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أجر الساعة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130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55 ريال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CACD217B082F42BBAC06141347B0FA" ma:contentTypeVersion="0" ma:contentTypeDescription="Create a new document." ma:contentTypeScope="" ma:versionID="5c2848df26dcd2b81cdda20bedff0f3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A7B93C-9DA3-41B2-8409-2E643BB0531B}"/>
</file>

<file path=customXml/itemProps2.xml><?xml version="1.0" encoding="utf-8"?>
<ds:datastoreItem xmlns:ds="http://schemas.openxmlformats.org/officeDocument/2006/customXml" ds:itemID="{34CDA7C9-009E-4B0E-81BF-52CA8EF64007}"/>
</file>

<file path=customXml/itemProps3.xml><?xml version="1.0" encoding="utf-8"?>
<ds:datastoreItem xmlns:ds="http://schemas.openxmlformats.org/officeDocument/2006/customXml" ds:itemID="{B4162D9C-48C2-4555-A269-0A2912E94F5E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348</Words>
  <Application>Microsoft Office PowerPoint</Application>
  <PresentationFormat>عرض على الشاشة (3:4)‏</PresentationFormat>
  <Paragraphs>109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انقلاب</vt:lpstr>
      <vt:lpstr>نموذج انحرافات المواد والأجور</vt:lpstr>
      <vt:lpstr>الأهداف</vt:lpstr>
      <vt:lpstr>النقاط الرئيسية</vt:lpstr>
      <vt:lpstr>انحرافات المواد المباشرة</vt:lpstr>
      <vt:lpstr>انحرافات العمل المباشر</vt:lpstr>
      <vt:lpstr>خطوات بناء النموذج - مثال</vt:lpstr>
      <vt:lpstr>يتبع المثال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نموذج انحرافات المواد والأجور</dc:title>
  <dc:creator>Sumayah</dc:creator>
  <cp:lastModifiedBy>Sumayah</cp:lastModifiedBy>
  <cp:revision>12</cp:revision>
  <dcterms:created xsi:type="dcterms:W3CDTF">2011-05-06T11:36:50Z</dcterms:created>
  <dcterms:modified xsi:type="dcterms:W3CDTF">2011-05-14T08:02:11Z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0x0101004ECACD217B082F42BBAC06141347B0FA</vt:lpwstr>
  </property>
</Properties>
</file>