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18" r:id="rId2"/>
    <p:sldId id="329" r:id="rId3"/>
    <p:sldId id="339" r:id="rId4"/>
    <p:sldId id="333" r:id="rId5"/>
    <p:sldId id="340" r:id="rId6"/>
    <p:sldId id="341" r:id="rId7"/>
    <p:sldId id="337" r:id="rId8"/>
    <p:sldId id="342" r:id="rId9"/>
  </p:sldIdLst>
  <p:sldSz cx="12188825" cy="6858000"/>
  <p:notesSz cx="6858000" cy="9144000"/>
  <p:custDataLst>
    <p:tags r:id="rId12"/>
  </p:custDataLst>
  <p:defaultTextStyle>
    <a:defPPr algn="r" rtl="1"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29" autoAdjust="0"/>
  </p:normalViewPr>
  <p:slideViewPr>
    <p:cSldViewPr showGuides="1">
      <p:cViewPr varScale="1">
        <p:scale>
          <a:sx n="75" d="100"/>
          <a:sy n="75" d="100"/>
        </p:scale>
        <p:origin x="540" y="60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9" d="100"/>
          <a:sy n="69" d="100"/>
        </p:scale>
        <p:origin x="413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0B6F20D9-150C-4218-BD83-7259514572FD}" type="datetime1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21/03/41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44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AF8ED99B-9732-49FC-9C16-B56FEB1B1092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D09AEB0-BF18-409B-B039-A4B6D5F95B94}" type="datetime1">
              <a:rPr lang="ar-SA" smtClean="0"/>
              <a:pPr/>
              <a:t>21/03/41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ar-SA" noProof="0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-SA" noProof="0" dirty="0" smtClean="0"/>
              <a:t>انقر لتحرير أنماط النص الرئيسي</a:t>
            </a:r>
          </a:p>
          <a:p>
            <a:pPr lvl="1" rtl="1"/>
            <a:r>
              <a:rPr lang="ar-SA" noProof="0" dirty="0" smtClean="0"/>
              <a:t>المستوى الثاني</a:t>
            </a:r>
          </a:p>
          <a:p>
            <a:pPr lvl="2" rtl="1"/>
            <a:r>
              <a:rPr lang="ar-SA" noProof="0" dirty="0" smtClean="0"/>
              <a:t>المستوى الثالث</a:t>
            </a:r>
          </a:p>
          <a:p>
            <a:pPr lvl="3" rtl="1"/>
            <a:r>
              <a:rPr lang="ar-SA" noProof="0" dirty="0" smtClean="0"/>
              <a:t>المستوى الرابع</a:t>
            </a:r>
          </a:p>
          <a:p>
            <a:pPr lvl="4" rtl="1"/>
            <a:r>
              <a:rPr lang="ar-SA" noProof="0" dirty="0" smtClean="0"/>
              <a:t>المستوى الخامس</a:t>
            </a:r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44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3199CD-3E1B-4AE6-990F-76F925F5EA9F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F93199CD-3E1B-4AE6-990F-76F925F5EA9F}" type="slidenum">
              <a:rPr lang="ar-SA" smtClean="0"/>
              <a:t>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84947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F93199CD-3E1B-4AE6-990F-76F925F5EA9F}" type="slidenum">
              <a:rPr lang="ar-SA" smtClean="0"/>
              <a:t>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46851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F93199CD-3E1B-4AE6-990F-76F925F5EA9F}" type="slidenum">
              <a:rPr lang="ar-SA" smtClean="0"/>
              <a:t>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29923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F93199CD-3E1B-4AE6-990F-76F925F5EA9F}" type="slidenum">
              <a:rPr lang="ar-SA" smtClean="0"/>
              <a:t>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63255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 flipH="1">
            <a:off x="4722813" y="1600200"/>
            <a:ext cx="5945188" cy="3048000"/>
          </a:xfrm>
        </p:spPr>
        <p:txBody>
          <a:bodyPr rtlCol="1" anchor="b">
            <a:normAutofit/>
          </a:bodyPr>
          <a:lstStyle>
            <a:lvl1pPr algn="r" rtl="1">
              <a:lnSpc>
                <a:spcPct val="100000"/>
              </a:lnSpc>
              <a:defRPr sz="6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 hasCustomPrompt="1"/>
          </p:nvPr>
        </p:nvSpPr>
        <p:spPr>
          <a:xfrm flipH="1">
            <a:off x="4722813" y="4898572"/>
            <a:ext cx="5945187" cy="1270453"/>
          </a:xfrm>
        </p:spPr>
        <p:txBody>
          <a:bodyPr rtlCol="1">
            <a:noAutofit/>
          </a:bodyPr>
          <a:lstStyle>
            <a:lvl1pPr marL="0" indent="0" algn="r" rtl="1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1"/>
            <a:r>
              <a:rPr lang="ar-SA" noProof="0" dirty="0" smtClean="0"/>
              <a:t>تحرير نمط العنوان الفرعي الرئيسي</a:t>
            </a:r>
            <a:endParaRPr lang="ar-SA" noProof="0" dirty="0"/>
          </a:p>
        </p:txBody>
      </p:sp>
      <p:cxnSp>
        <p:nvCxnSpPr>
          <p:cNvPr id="6" name="موصل مستقيم 5"/>
          <p:cNvCxnSpPr>
            <a:cxnSpLocks/>
          </p:cNvCxnSpPr>
          <p:nvPr/>
        </p:nvCxnSpPr>
        <p:spPr>
          <a:xfrm flipH="1">
            <a:off x="4875213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المجموعة 4"/>
          <p:cNvGrpSpPr/>
          <p:nvPr userDrawn="1"/>
        </p:nvGrpSpPr>
        <p:grpSpPr>
          <a:xfrm flipH="1">
            <a:off x="0" y="0"/>
            <a:ext cx="4265612" cy="6858000"/>
            <a:chOff x="7923213" y="0"/>
            <a:chExt cx="4265612" cy="6858000"/>
          </a:xfrm>
        </p:grpSpPr>
        <p:pic>
          <p:nvPicPr>
            <p:cNvPr id="4" name="صورة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مستطيل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836613" y="381000"/>
            <a:ext cx="9829799" cy="1219200"/>
          </a:xfrm>
        </p:spPr>
        <p:txBody>
          <a:bodyPr rtlCol="1"/>
          <a:lstStyle>
            <a:lvl1pPr algn="r" rtl="1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>
          <a:xfrm flipH="1" flipV="1">
            <a:off x="836613" y="1981200"/>
            <a:ext cx="9829799" cy="4187825"/>
          </a:xfrm>
        </p:spPr>
        <p:txBody>
          <a:bodyPr vert="eaVert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8E9F2E50-5240-4F88-B061-E02BA2DA1AB4}" type="datetime1">
              <a:rPr lang="ar-SA" smtClean="0"/>
              <a:pPr/>
              <a:t>21/03/41</a:t>
            </a:fld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العنوان العمودي وال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العمودي 1"/>
          <p:cNvSpPr>
            <a:spLocks noGrp="1"/>
          </p:cNvSpPr>
          <p:nvPr>
            <p:ph type="title" orient="vert"/>
          </p:nvPr>
        </p:nvSpPr>
        <p:spPr>
          <a:xfrm flipH="1" flipV="1">
            <a:off x="836612" y="646112"/>
            <a:ext cx="1828801" cy="5522913"/>
          </a:xfrm>
        </p:spPr>
        <p:txBody>
          <a:bodyPr vert="eaVert" rtlCol="1"/>
          <a:lstStyle>
            <a:lvl1pPr algn="r" rtl="1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>
          <a:xfrm flipH="1" flipV="1">
            <a:off x="3046413" y="646112"/>
            <a:ext cx="7620000" cy="5522913"/>
          </a:xfrm>
        </p:spPr>
        <p:txBody>
          <a:bodyPr vert="eaVert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1CD01855-95FF-4C33-BFD0-2F6A97937880}" type="datetime1">
              <a:rPr lang="ar-SA" smtClean="0"/>
              <a:pPr/>
              <a:t>21/03/41</a:t>
            </a:fld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7" name="موصل مستقيم 6"/>
          <p:cNvCxnSpPr>
            <a:cxnSpLocks/>
          </p:cNvCxnSpPr>
          <p:nvPr/>
        </p:nvCxnSpPr>
        <p:spPr>
          <a:xfrm flipH="1">
            <a:off x="2817813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836613" y="381000"/>
            <a:ext cx="9829799" cy="1219200"/>
          </a:xfrm>
        </p:spPr>
        <p:txBody>
          <a:bodyPr rtlCol="1"/>
          <a:lstStyle>
            <a:lvl1pPr algn="r" rtl="1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836613" y="1981200"/>
            <a:ext cx="9829799" cy="4187825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EB58723E-3D71-4137-94C9-4ECF90585CE2}" type="datetime1">
              <a:rPr lang="ar-SA" smtClean="0"/>
              <a:pPr/>
              <a:t>21/03/41</a:t>
            </a:fld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7" name="موصل مستقيم 6"/>
          <p:cNvCxnSpPr>
            <a:cxnSpLocks/>
          </p:cNvCxnSpPr>
          <p:nvPr/>
        </p:nvCxnSpPr>
        <p:spPr>
          <a:xfrm flipH="1">
            <a:off x="912813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2436814" y="2237096"/>
            <a:ext cx="8229601" cy="2411103"/>
          </a:xfrm>
        </p:spPr>
        <p:txBody>
          <a:bodyPr rtlCol="1" anchor="b">
            <a:normAutofit/>
          </a:bodyPr>
          <a:lstStyle>
            <a:lvl1pPr algn="r" rtl="1">
              <a:lnSpc>
                <a:spcPct val="80000"/>
              </a:lnSpc>
              <a:defRPr sz="4800" b="0" cap="none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2436812" y="4876800"/>
            <a:ext cx="8229601" cy="1292225"/>
          </a:xfrm>
        </p:spPr>
        <p:txBody>
          <a:bodyPr rtlCol="1" anchor="t">
            <a:normAutofit/>
          </a:bodyPr>
          <a:lstStyle>
            <a:lvl1pPr marL="0" indent="0" algn="r" rtl="1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</p:txBody>
      </p:sp>
      <p:grpSp>
        <p:nvGrpSpPr>
          <p:cNvPr id="7" name="المجموعة 6"/>
          <p:cNvGrpSpPr/>
          <p:nvPr userDrawn="1"/>
        </p:nvGrpSpPr>
        <p:grpSpPr>
          <a:xfrm flipH="1">
            <a:off x="0" y="0"/>
            <a:ext cx="1065214" cy="6868886"/>
            <a:chOff x="11123611" y="0"/>
            <a:chExt cx="1065214" cy="6868886"/>
          </a:xfrm>
        </p:grpSpPr>
        <p:pic>
          <p:nvPicPr>
            <p:cNvPr id="10" name="الصورة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مستطيل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ar-SA" smtClean="0"/>
              <a:t>إضافة تذييل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D2D030E-5E00-480B-8243-94735FDD2293}" type="datetime1">
              <a:rPr lang="ar-SA" smtClean="0"/>
              <a:pPr/>
              <a:t>21/03/41</a:t>
            </a:fld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9" name="موصل مستقيم 8"/>
          <p:cNvCxnSpPr>
            <a:cxnSpLocks/>
          </p:cNvCxnSpPr>
          <p:nvPr/>
        </p:nvCxnSpPr>
        <p:spPr>
          <a:xfrm flipH="1">
            <a:off x="2513013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836614" y="381000"/>
            <a:ext cx="9829798" cy="1219200"/>
          </a:xfrm>
        </p:spPr>
        <p:txBody>
          <a:bodyPr rtlCol="1"/>
          <a:lstStyle>
            <a:lvl1pPr algn="r" rtl="1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 flipH="1">
            <a:off x="5900057" y="1984248"/>
            <a:ext cx="4800600" cy="4187952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 flipH="1">
            <a:off x="836612" y="1984248"/>
            <a:ext cx="4800601" cy="4187952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4742AEC6-1F80-48A6-886A-A97C072B6F28}" type="datetime1">
              <a:rPr lang="ar-SA" smtClean="0"/>
              <a:pPr/>
              <a:t>21/03/41</a:t>
            </a:fld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8" name="موصل مستقيم 7"/>
          <p:cNvCxnSpPr>
            <a:cxnSpLocks/>
          </p:cNvCxnSpPr>
          <p:nvPr/>
        </p:nvCxnSpPr>
        <p:spPr>
          <a:xfrm flipH="1">
            <a:off x="912813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836614" y="381000"/>
            <a:ext cx="9829798" cy="1219200"/>
          </a:xfrm>
        </p:spPr>
        <p:txBody>
          <a:bodyPr rtlCol="1"/>
          <a:lstStyle>
            <a:lvl1pPr algn="r" rtl="1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5865812" y="1828800"/>
            <a:ext cx="4800600" cy="838200"/>
          </a:xfrm>
        </p:spPr>
        <p:txBody>
          <a:bodyPr rtlCol="1" anchor="ctr">
            <a:noAutofit/>
          </a:bodyPr>
          <a:lstStyle>
            <a:lvl1pPr marL="0" indent="0" algn="r" rtl="1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 flipH="1">
            <a:off x="5865812" y="2743200"/>
            <a:ext cx="4800600" cy="3425825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 flipH="1">
            <a:off x="836612" y="1828800"/>
            <a:ext cx="4800600" cy="838200"/>
          </a:xfrm>
        </p:spPr>
        <p:txBody>
          <a:bodyPr rtlCol="1" anchor="ctr">
            <a:noAutofit/>
          </a:bodyPr>
          <a:lstStyle>
            <a:lvl1pPr marL="0" indent="0" algn="r" rtl="1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 flipH="1">
            <a:off x="836612" y="2743200"/>
            <a:ext cx="4800600" cy="3425825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F92871D-0AEC-4C58-9D9F-0C48DD10CAF3}" type="datetime1">
              <a:rPr lang="ar-SA" smtClean="0"/>
              <a:pPr/>
              <a:t>21/03/41</a:t>
            </a:fld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10" name="رابط مستقيم 9"/>
          <p:cNvCxnSpPr>
            <a:cxnSpLocks/>
          </p:cNvCxnSpPr>
          <p:nvPr/>
        </p:nvCxnSpPr>
        <p:spPr>
          <a:xfrm flipH="1">
            <a:off x="912813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836613" y="381000"/>
            <a:ext cx="9829799" cy="1219200"/>
          </a:xfrm>
        </p:spPr>
        <p:txBody>
          <a:bodyPr rtlCol="1"/>
          <a:lstStyle>
            <a:lvl1pPr algn="r" rtl="1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9580B654-1FEC-4A1D-9D86-CA7815F01FFB}" type="datetime1">
              <a:rPr lang="ar-SA" smtClean="0"/>
              <a:pPr/>
              <a:t>21/03/41</a:t>
            </a:fld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6" name="موصل مستقيم 5"/>
          <p:cNvCxnSpPr>
            <a:cxnSpLocks/>
          </p:cNvCxnSpPr>
          <p:nvPr/>
        </p:nvCxnSpPr>
        <p:spPr>
          <a:xfrm flipH="1">
            <a:off x="912813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5909900C-6EDF-4BAD-8956-F716257A0418}" type="datetime1">
              <a:rPr lang="ar-SA" smtClean="0"/>
              <a:pPr/>
              <a:t>21/03/41</a:t>
            </a:fld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6551612" y="685800"/>
            <a:ext cx="4114800" cy="1925637"/>
          </a:xfrm>
        </p:spPr>
        <p:txBody>
          <a:bodyPr rtlCol="1" anchor="b">
            <a:noAutofit/>
          </a:bodyPr>
          <a:lstStyle>
            <a:lvl1pPr algn="r" rtl="1">
              <a:lnSpc>
                <a:spcPct val="10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836612" y="685800"/>
            <a:ext cx="5257799" cy="5486400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 flipH="1">
            <a:off x="6551612" y="2895599"/>
            <a:ext cx="4114800" cy="1752601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FF9FF6B1-D18C-408C-B11D-E2168D83588E}" type="datetime1">
              <a:rPr lang="ar-SA" smtClean="0"/>
              <a:pPr/>
              <a:t>21/03/41</a:t>
            </a:fld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8" name="موصل مستقيم 7"/>
          <p:cNvCxnSpPr>
            <a:cxnSpLocks/>
          </p:cNvCxnSpPr>
          <p:nvPr/>
        </p:nvCxnSpPr>
        <p:spPr>
          <a:xfrm flipH="1">
            <a:off x="6627813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6551612" y="685800"/>
            <a:ext cx="4114800" cy="1925638"/>
          </a:xfrm>
        </p:spPr>
        <p:txBody>
          <a:bodyPr rtlCol="1" anchor="b">
            <a:normAutofit/>
          </a:bodyPr>
          <a:lstStyle>
            <a:lvl1pPr algn="r" rtl="1">
              <a:lnSpc>
                <a:spcPct val="10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صورة 2" descr="عنصر نائب فارغ لإضافة صورة. انقر فوق العنصر النائب ثم حدد الصورة التي ترغب بإضافتها"/>
          <p:cNvSpPr>
            <a:spLocks noGrp="1"/>
          </p:cNvSpPr>
          <p:nvPr>
            <p:ph type="pic" idx="1"/>
          </p:nvPr>
        </p:nvSpPr>
        <p:spPr>
          <a:xfrm flipH="1">
            <a:off x="-9298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 rtlCol="1">
            <a:normAutofit/>
          </a:bodyPr>
          <a:lstStyle>
            <a:lvl1pPr marL="0" indent="0" algn="ctr" rtl="1">
              <a:buNone/>
              <a:defRPr sz="2400"/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ar-SA" noProof="0" smtClean="0"/>
              <a:t>انقر فوق الأيقونة لإضافة صورة</a:t>
            </a:r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 flipH="1">
            <a:off x="6551612" y="2895599"/>
            <a:ext cx="4114800" cy="1752601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90000"/>
              </a:lnSpc>
              <a:buNone/>
              <a:defRPr sz="2000"/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</p:txBody>
      </p:sp>
      <p:cxnSp>
        <p:nvCxnSpPr>
          <p:cNvPr id="10" name="رابط مستقيم 9"/>
          <p:cNvCxnSpPr>
            <a:cxnSpLocks/>
          </p:cNvCxnSpPr>
          <p:nvPr/>
        </p:nvCxnSpPr>
        <p:spPr>
          <a:xfrm flipH="1">
            <a:off x="6627813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 flipH="1">
            <a:off x="8366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rtl="1"/>
            <a:r>
              <a:rPr lang="ar-SA" noProof="0" dirty="0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8366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ar-SA" noProof="0" dirty="0"/>
              <a:t>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 flipH="1">
            <a:off x="4711578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ar-SA" smtClean="0"/>
              <a:t>إضافة تذييل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 flipH="1">
            <a:off x="2412155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389F719-9180-4547-92A9-2E0362FBD1DC}" type="datetime1">
              <a:rPr lang="ar-SA" smtClean="0"/>
              <a:pPr/>
              <a:t>21/03/41</a:t>
            </a:fld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 flipH="1">
            <a:off x="836612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123611" y="0"/>
            <a:ext cx="1065213" cy="6858000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 flipH="1">
            <a:off x="1112361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3838" indent="-223838" algn="r" defTabSz="914400" rtl="1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11175" indent="-228600" algn="r" defTabSz="914400" rtl="1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85800" indent="-174625" algn="r" defTabSz="914400" rtl="1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860425" indent="-174625" algn="r" defTabSz="914400" rtl="1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033463" indent="-173038" algn="r" defTabSz="914400" rtl="1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207008" indent="-173736" algn="r" defTabSz="914400" rtl="1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r" defTabSz="914400" rtl="1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r" defTabSz="914400" rtl="1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r" defTabSz="914400" rtl="1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 flipH="1">
            <a:off x="4722813" y="1600200"/>
            <a:ext cx="5945188" cy="3048000"/>
          </a:xfrm>
        </p:spPr>
        <p:txBody>
          <a:bodyPr rtlCol="1"/>
          <a:lstStyle/>
          <a:p>
            <a:pPr algn="r" rtl="1"/>
            <a:r>
              <a:rPr lang="ar-SA" dirty="0" smtClean="0"/>
              <a:t>تخطيط العنوان</a:t>
            </a:r>
            <a:endParaRPr lang="ar-SA" dirty="0"/>
          </a:p>
        </p:txBody>
      </p:sp>
      <p:sp>
        <p:nvSpPr>
          <p:cNvPr id="3" name="العنوان الفرعي 2"/>
          <p:cNvSpPr>
            <a:spLocks noGrp="1"/>
          </p:cNvSpPr>
          <p:nvPr>
            <p:ph type="subTitle" idx="1"/>
          </p:nvPr>
        </p:nvSpPr>
        <p:spPr>
          <a:xfrm flipH="1">
            <a:off x="4722813" y="4898572"/>
            <a:ext cx="5945187" cy="1270453"/>
          </a:xfrm>
        </p:spPr>
        <p:txBody>
          <a:bodyPr rtlCol="1"/>
          <a:lstStyle/>
          <a:p>
            <a:pPr algn="r" rtl="1"/>
            <a:r>
              <a:rPr lang="ar-SA" dirty="0" smtClean="0"/>
              <a:t>تسعير الخدمات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العنوان 12"/>
          <p:cNvSpPr>
            <a:spLocks noGrp="1"/>
          </p:cNvSpPr>
          <p:nvPr>
            <p:ph type="title"/>
          </p:nvPr>
        </p:nvSpPr>
        <p:spPr>
          <a:xfrm flipH="1">
            <a:off x="836613" y="381000"/>
            <a:ext cx="9829799" cy="1219200"/>
          </a:xfrm>
        </p:spPr>
        <p:txBody>
          <a:bodyPr rtlCol="1"/>
          <a:lstStyle/>
          <a:p>
            <a:pPr algn="r" rtl="1"/>
            <a:r>
              <a:rPr lang="ar-SA" dirty="0" smtClean="0"/>
              <a:t>تعريف الخدمات</a:t>
            </a:r>
            <a:endParaRPr lang="ar-SA" dirty="0"/>
          </a:p>
        </p:txBody>
      </p:sp>
      <p:sp>
        <p:nvSpPr>
          <p:cNvPr id="14" name="عنصر نائب للمحتوى 13"/>
          <p:cNvSpPr>
            <a:spLocks noGrp="1"/>
          </p:cNvSpPr>
          <p:nvPr>
            <p:ph idx="1"/>
          </p:nvPr>
        </p:nvSpPr>
        <p:spPr>
          <a:xfrm flipH="1">
            <a:off x="836613" y="1981200"/>
            <a:ext cx="9829799" cy="4187825"/>
          </a:xfrm>
        </p:spPr>
        <p:txBody>
          <a:bodyPr rtlCol="1"/>
          <a:lstStyle/>
          <a:p>
            <a:pPr algn="r" rtl="1"/>
            <a:r>
              <a:rPr lang="ar-SA" dirty="0" smtClean="0"/>
              <a:t>هي نشاط أو أداء غير ملموس يحدث من خلال عملية تفاعل هادفة الى تلبية توقعات العملاء وإرضائهم، وهي في الغالب غير محسوسة 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 smtClean="0"/>
              <a:t>اذا كانت الجوانب الغير محسوسة هي الغالبة في المُنتج فإن ذلك يعني إنها خدمة وليست سلعة والعكس صحيح.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176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خصائص وسمات الخدمات: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SA" dirty="0" err="1" smtClean="0"/>
              <a:t>اللاملموسية</a:t>
            </a:r>
            <a:r>
              <a:rPr lang="ar-SA" dirty="0" smtClean="0"/>
              <a:t>: أي ان الخدمة ليس لها وجود </a:t>
            </a:r>
            <a:r>
              <a:rPr lang="ar-SA" dirty="0" smtClean="0"/>
              <a:t>مادي وبالتالي </a:t>
            </a:r>
            <a:r>
              <a:rPr lang="ar-SA" dirty="0" err="1" smtClean="0"/>
              <a:t>لايمكن</a:t>
            </a:r>
            <a:r>
              <a:rPr lang="ar-SA" dirty="0" smtClean="0"/>
              <a:t> عرضها في نوافذ العرض </a:t>
            </a:r>
            <a:r>
              <a:rPr lang="ar-SA" dirty="0" err="1" smtClean="0"/>
              <a:t>ولايمكن</a:t>
            </a:r>
            <a:r>
              <a:rPr lang="ar-SA" dirty="0" smtClean="0"/>
              <a:t> ادراكها بالحواس الخمس</a:t>
            </a:r>
            <a:endParaRPr lang="ar-SA" dirty="0" smtClean="0"/>
          </a:p>
          <a:p>
            <a:r>
              <a:rPr lang="ar-SA" dirty="0" err="1" smtClean="0"/>
              <a:t>التلازمية</a:t>
            </a:r>
            <a:r>
              <a:rPr lang="ar-SA" dirty="0" smtClean="0"/>
              <a:t>: وهي درجة الترابط بين الخدمة ذاتها ومقدم </a:t>
            </a:r>
            <a:r>
              <a:rPr lang="ar-SA" dirty="0" smtClean="0"/>
              <a:t>الخدمة فمقدم الخدمة يقوم بدور رجل المبيعات ودور رجل التسويق، بالإضافة لضرورة حضور المستفيد اثناء تقديم الخدمة</a:t>
            </a:r>
            <a:endParaRPr lang="ar-SA" dirty="0" smtClean="0"/>
          </a:p>
          <a:p>
            <a:r>
              <a:rPr lang="ar-SA" dirty="0" smtClean="0"/>
              <a:t>عدم التجانس: أي عدم التماثل في طريقة تقديم </a:t>
            </a:r>
            <a:r>
              <a:rPr lang="ar-SA" dirty="0" smtClean="0"/>
              <a:t>الخدمة فهي تختلف حسب وقت ومكان تقديمها وحسب شخص مقدم الخدمة</a:t>
            </a:r>
            <a:endParaRPr lang="ar-SA" dirty="0" smtClean="0"/>
          </a:p>
          <a:p>
            <a:r>
              <a:rPr lang="ar-SA" dirty="0" smtClean="0"/>
              <a:t>الزوال </a:t>
            </a:r>
            <a:r>
              <a:rPr lang="ar-SA" dirty="0" err="1" smtClean="0"/>
              <a:t>والهلاكية</a:t>
            </a:r>
            <a:r>
              <a:rPr lang="ar-SA" dirty="0" smtClean="0"/>
              <a:t> وتعني عدم قابليتها للتخزين قبل بيعها ، او في حال وجود فائض منها</a:t>
            </a:r>
            <a:endParaRPr lang="ar-SA" dirty="0" smtClean="0"/>
          </a:p>
          <a:p>
            <a:r>
              <a:rPr lang="ar-SA" dirty="0" smtClean="0"/>
              <a:t>الملكية للسلع وعدم الملكية للخدمات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0053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2436814" y="2237096"/>
            <a:ext cx="8229601" cy="2411103"/>
          </a:xfrm>
        </p:spPr>
        <p:txBody>
          <a:bodyPr rtlCol="1"/>
          <a:lstStyle/>
          <a:p>
            <a:pPr algn="r" rtl="1"/>
            <a:r>
              <a:rPr lang="ar-SA" dirty="0" smtClean="0"/>
              <a:t>مسميات تسعير الخدمات:</a:t>
            </a:r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>
          <a:xfrm flipH="1">
            <a:off x="2436812" y="4876800"/>
            <a:ext cx="8229601" cy="1292225"/>
          </a:xfrm>
        </p:spPr>
        <p:txBody>
          <a:bodyPr rtlCol="1"/>
          <a:lstStyle/>
          <a:p>
            <a:pPr algn="r" rtl="1"/>
            <a:r>
              <a:rPr lang="ar-SA" dirty="0" smtClean="0"/>
              <a:t>ارجعي للفصل الأول ص33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4400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التسعير وخواص الخدمات: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ar-SA" dirty="0" smtClean="0"/>
              <a:t>هناك عدد من </a:t>
            </a:r>
            <a:r>
              <a:rPr lang="ar-SA" dirty="0" smtClean="0"/>
              <a:t>الاعتبارات </a:t>
            </a:r>
            <a:r>
              <a:rPr lang="ar-SA" dirty="0" smtClean="0"/>
              <a:t>ذات التأثير في عملية تسعير الخدمات:</a:t>
            </a:r>
          </a:p>
          <a:p>
            <a:pPr marL="0" indent="0">
              <a:buNone/>
            </a:pPr>
            <a:r>
              <a:rPr lang="ar-SA" dirty="0" smtClean="0"/>
              <a:t>1- صعوبة الإدراك والمقارنة السعرية من قبل الزبون</a:t>
            </a:r>
          </a:p>
          <a:p>
            <a:pPr marL="0" indent="0">
              <a:buNone/>
            </a:pPr>
            <a:r>
              <a:rPr lang="ar-SA" dirty="0" smtClean="0"/>
              <a:t>2-المنافسة السعرية</a:t>
            </a:r>
          </a:p>
          <a:p>
            <a:pPr marL="0" indent="0">
              <a:buNone/>
            </a:pPr>
            <a:r>
              <a:rPr lang="ar-SA" dirty="0" smtClean="0"/>
              <a:t>3- مسؤولية الدولة وتدخلاتها</a:t>
            </a:r>
          </a:p>
          <a:p>
            <a:pPr marL="0" indent="0">
              <a:buNone/>
            </a:pPr>
            <a:r>
              <a:rPr lang="ar-SA" dirty="0" smtClean="0"/>
              <a:t>4- اخلاقيات المهنة</a:t>
            </a:r>
          </a:p>
          <a:p>
            <a:pPr marL="0" indent="0">
              <a:buNone/>
            </a:pPr>
            <a:r>
              <a:rPr lang="ar-SA" dirty="0" smtClean="0"/>
              <a:t>5- الصورة الذهنية</a:t>
            </a:r>
          </a:p>
          <a:p>
            <a:pPr marL="0" indent="0">
              <a:buNone/>
            </a:pPr>
            <a:r>
              <a:rPr lang="ar-SA" dirty="0" smtClean="0"/>
              <a:t>6- القيود على الموارد والامكانيات والطاقات المتاحة</a:t>
            </a:r>
          </a:p>
          <a:p>
            <a:pPr marL="0" indent="0">
              <a:buNone/>
            </a:pPr>
            <a:r>
              <a:rPr lang="ar-SA" dirty="0" smtClean="0"/>
              <a:t>7- التكاليف</a:t>
            </a:r>
          </a:p>
          <a:p>
            <a:pPr marL="0" indent="0">
              <a:buNone/>
            </a:pPr>
            <a:r>
              <a:rPr lang="ar-SA" dirty="0" smtClean="0"/>
              <a:t>8- عامل الوقت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4107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طرق تسعير الخدمات: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ar-SA" dirty="0" smtClean="0">
                <a:solidFill>
                  <a:schemeClr val="accent1">
                    <a:lumMod val="50000"/>
                  </a:schemeClr>
                </a:solidFill>
              </a:rPr>
              <a:t>نلاحظ أن المنافسة الكاملة ليس لها وجود عند تسعير الخدمات وبالتالي </a:t>
            </a:r>
            <a:r>
              <a:rPr lang="ar-SA" dirty="0" err="1" smtClean="0">
                <a:solidFill>
                  <a:schemeClr val="accent1">
                    <a:lumMod val="50000"/>
                  </a:schemeClr>
                </a:solidFill>
              </a:rPr>
              <a:t>لايمكن</a:t>
            </a:r>
            <a:r>
              <a:rPr lang="ar-SA" dirty="0" smtClean="0">
                <a:solidFill>
                  <a:schemeClr val="accent1">
                    <a:lumMod val="50000"/>
                  </a:schemeClr>
                </a:solidFill>
              </a:rPr>
              <a:t> استخدام طريقة التسعير على أساس المنافسة كما هو الحال في السلع الملموسة.</a:t>
            </a:r>
          </a:p>
          <a:p>
            <a:pPr marL="0" indent="0">
              <a:buNone/>
            </a:pPr>
            <a:r>
              <a:rPr lang="ar-SA" dirty="0" smtClean="0">
                <a:solidFill>
                  <a:schemeClr val="accent1">
                    <a:lumMod val="50000"/>
                  </a:schemeClr>
                </a:solidFill>
              </a:rPr>
              <a:t>وبناءً عليه سيتم تسعير الخدمات باستخدام أحد طريقتين:</a:t>
            </a:r>
            <a:endParaRPr lang="ar-SA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ar-SA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ar-SA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ar-SA" dirty="0" smtClean="0">
                <a:solidFill>
                  <a:schemeClr val="accent1">
                    <a:lumMod val="50000"/>
                  </a:schemeClr>
                </a:solidFill>
              </a:rPr>
              <a:t>التسعير حسب التكلفة:</a:t>
            </a:r>
          </a:p>
          <a:p>
            <a:pPr marL="0" indent="0">
              <a:buNone/>
            </a:pPr>
            <a:r>
              <a:rPr lang="ar-SA" dirty="0" smtClean="0"/>
              <a:t>-السعر الموجه نحو الربح</a:t>
            </a:r>
          </a:p>
          <a:p>
            <a:pPr>
              <a:buFontTx/>
              <a:buChar char="-"/>
            </a:pPr>
            <a:r>
              <a:rPr lang="ar-SA" dirty="0" smtClean="0"/>
              <a:t>الأسعار المراقبة من قبل الحكومة</a:t>
            </a:r>
          </a:p>
          <a:p>
            <a:pPr marL="0" indent="0">
              <a:buNone/>
            </a:pPr>
            <a:r>
              <a:rPr lang="ar-SA" dirty="0" smtClean="0">
                <a:solidFill>
                  <a:schemeClr val="accent1">
                    <a:lumMod val="50000"/>
                  </a:schemeClr>
                </a:solidFill>
              </a:rPr>
              <a:t>2- التسعير حسب السوق:</a:t>
            </a:r>
            <a:endParaRPr lang="ar-SA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ar-SA" dirty="0" smtClean="0"/>
              <a:t>السعر الموجه نحو المنافسة</a:t>
            </a:r>
          </a:p>
          <a:p>
            <a:pPr>
              <a:buFontTx/>
              <a:buChar char="-"/>
            </a:pPr>
            <a:r>
              <a:rPr lang="ar-SA" dirty="0" smtClean="0"/>
              <a:t>السعر الموجه نحو المستهلك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4590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6551612" y="685800"/>
            <a:ext cx="4114800" cy="1925637"/>
          </a:xfrm>
        </p:spPr>
        <p:txBody>
          <a:bodyPr rtlCol="1"/>
          <a:lstStyle/>
          <a:p>
            <a:pPr algn="r" rtl="1">
              <a:lnSpc>
                <a:spcPct val="100000"/>
              </a:lnSpc>
            </a:pPr>
            <a:r>
              <a:rPr lang="ar-SA" smtClean="0"/>
              <a:t>سياسات (استراتيجيات) </a:t>
            </a:r>
            <a:r>
              <a:rPr lang="ar-SA" dirty="0" smtClean="0"/>
              <a:t>تسعير الخدمات:</a:t>
            </a:r>
            <a:endParaRPr lang="ar-SA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 flipH="1">
            <a:off x="836612" y="685800"/>
            <a:ext cx="5257799" cy="5486400"/>
          </a:xfrm>
        </p:spPr>
        <p:txBody>
          <a:bodyPr rtlCol="1"/>
          <a:lstStyle/>
          <a:p>
            <a:pPr algn="r" rtl="1"/>
            <a:r>
              <a:rPr lang="ar-SA" dirty="0" smtClean="0"/>
              <a:t>أشكاله:</a:t>
            </a:r>
          </a:p>
          <a:p>
            <a:pPr marL="0" indent="0" algn="r" rtl="1">
              <a:buNone/>
            </a:pPr>
            <a:r>
              <a:rPr lang="ar-SA" dirty="0" smtClean="0"/>
              <a:t>1- تفاوت سعري على أساس الوقت</a:t>
            </a:r>
          </a:p>
          <a:p>
            <a:pPr marL="0" indent="0" algn="r" rtl="1">
              <a:buNone/>
            </a:pPr>
            <a:r>
              <a:rPr lang="ar-SA" dirty="0" smtClean="0"/>
              <a:t>2- تفاوت سعري على أساس القدرة على الدفع</a:t>
            </a:r>
          </a:p>
          <a:p>
            <a:pPr marL="0" indent="0" algn="r" rtl="1">
              <a:buNone/>
            </a:pPr>
            <a:r>
              <a:rPr lang="ar-SA" dirty="0" smtClean="0"/>
              <a:t>3- تفاوت سعري على أساس المواصفات</a:t>
            </a:r>
          </a:p>
          <a:p>
            <a:pPr marL="0" indent="0" algn="r" rtl="1">
              <a:buNone/>
            </a:pPr>
            <a:r>
              <a:rPr lang="ar-SA" dirty="0" smtClean="0"/>
              <a:t>4- تفاوت سعري على أساس الاختلاف المكاني</a:t>
            </a:r>
          </a:p>
          <a:p>
            <a:pPr marL="0" indent="0" algn="r" rtl="1">
              <a:buNone/>
            </a:pPr>
            <a:r>
              <a:rPr lang="ar-SA" dirty="0" smtClean="0"/>
              <a:t>مشاكله:</a:t>
            </a:r>
          </a:p>
          <a:p>
            <a:pPr marL="0" indent="0" algn="r" rtl="1">
              <a:buNone/>
            </a:pPr>
            <a:r>
              <a:rPr lang="ar-SA" dirty="0" smtClean="0"/>
              <a:t>1- قد يؤجل المستهلك قرار الشراء</a:t>
            </a:r>
          </a:p>
          <a:p>
            <a:pPr marL="0" indent="0" algn="r" rtl="1">
              <a:buNone/>
            </a:pPr>
            <a:r>
              <a:rPr lang="ar-SA" dirty="0" smtClean="0"/>
              <a:t>2-توقع المستهلك الحصول على حسومات بصورة منتظمة</a:t>
            </a:r>
            <a:endParaRPr lang="ar-SA" dirty="0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sz="half" idx="2"/>
          </p:nvPr>
        </p:nvSpPr>
        <p:spPr>
          <a:xfrm flipH="1">
            <a:off x="6551612" y="2895599"/>
            <a:ext cx="4114800" cy="1752601"/>
          </a:xfrm>
        </p:spPr>
        <p:txBody>
          <a:bodyPr rtlCol="1"/>
          <a:lstStyle/>
          <a:p>
            <a:pPr algn="r" rtl="1"/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1- التسعير المرن(المتفاوت)</a:t>
            </a:r>
          </a:p>
          <a:p>
            <a:pPr algn="r" rtl="1"/>
            <a:r>
              <a:rPr lang="ar-SA" dirty="0" smtClean="0"/>
              <a:t>يهدف إما لبناء طلب أولي على الخدمة، أو لتوازن التذبذب في الطلب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5154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تابع السياسات: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dirty="0" smtClean="0"/>
              <a:t>2- الحسومات </a:t>
            </a:r>
            <a:r>
              <a:rPr lang="ar-SA" dirty="0" smtClean="0"/>
              <a:t>السعرية: وتهدف لتسويق الخدمات</a:t>
            </a:r>
            <a:endParaRPr lang="ar-SA" dirty="0" smtClean="0"/>
          </a:p>
          <a:p>
            <a:pPr marL="0" indent="0">
              <a:buNone/>
            </a:pPr>
            <a:r>
              <a:rPr lang="ar-SA" dirty="0" smtClean="0"/>
              <a:t>3- التسعير </a:t>
            </a:r>
            <a:r>
              <a:rPr lang="ar-SA" dirty="0" smtClean="0"/>
              <a:t>المكفول: ويهدف لضمان الحصول على النتيجة المطلوبة</a:t>
            </a:r>
            <a:endParaRPr lang="ar-SA" dirty="0" smtClean="0"/>
          </a:p>
          <a:p>
            <a:pPr marL="0" indent="0">
              <a:buNone/>
            </a:pPr>
            <a:r>
              <a:rPr lang="ar-SA" dirty="0" smtClean="0"/>
              <a:t>4- أسعار الجودة </a:t>
            </a:r>
            <a:r>
              <a:rPr lang="ar-SA" dirty="0" smtClean="0"/>
              <a:t>المرتفعة: وهي عنما يربط العميل سعر الخدمة بجودتها</a:t>
            </a:r>
            <a:endParaRPr lang="ar-SA" dirty="0" smtClean="0"/>
          </a:p>
          <a:p>
            <a:pPr marL="0" indent="0">
              <a:buNone/>
            </a:pPr>
            <a:r>
              <a:rPr lang="ar-SA" dirty="0" smtClean="0"/>
              <a:t>5- الأسعار </a:t>
            </a:r>
            <a:r>
              <a:rPr lang="ar-SA" dirty="0" smtClean="0"/>
              <a:t>التفاوضية: تستخدم في خدمات الصيانة</a:t>
            </a:r>
            <a:endParaRPr lang="ar-SA" dirty="0" smtClean="0"/>
          </a:p>
          <a:p>
            <a:pPr marL="0" indent="0">
              <a:buNone/>
            </a:pPr>
            <a:r>
              <a:rPr lang="ar-SA" dirty="0" smtClean="0"/>
              <a:t>6- التسعير </a:t>
            </a:r>
            <a:r>
              <a:rPr lang="ar-SA" dirty="0" smtClean="0"/>
              <a:t>المهني: وهو مراقبة السعر من قبل النقابات</a:t>
            </a:r>
            <a:endParaRPr lang="ar-SA" dirty="0" smtClean="0"/>
          </a:p>
          <a:p>
            <a:pPr marL="0" indent="0">
              <a:buNone/>
            </a:pPr>
            <a:r>
              <a:rPr lang="ar-SA" dirty="0" smtClean="0"/>
              <a:t>7- الأسعار الفردية (تسعير </a:t>
            </a:r>
            <a:r>
              <a:rPr lang="ar-SA" dirty="0" err="1" smtClean="0"/>
              <a:t>نفسي،أسعار</a:t>
            </a:r>
            <a:r>
              <a:rPr lang="ar-SA" dirty="0" smtClean="0"/>
              <a:t> القيادة </a:t>
            </a:r>
            <a:r>
              <a:rPr lang="ar-SA" dirty="0" err="1" smtClean="0"/>
              <a:t>الخاسرة،أسعار</a:t>
            </a:r>
            <a:r>
              <a:rPr lang="ar-SA" dirty="0" smtClean="0"/>
              <a:t> المكانة </a:t>
            </a:r>
            <a:r>
              <a:rPr lang="ar-SA" dirty="0" err="1" smtClean="0"/>
              <a:t>الاجتماعية،المزادات</a:t>
            </a:r>
            <a:r>
              <a:rPr lang="ar-SA" dirty="0" smtClean="0"/>
              <a:t> التنافسية)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9060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رموز العملات 16×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308_TF02895262" id="{EAD8A00F-1460-4C84-85FC-5626C8E5C3A4}" vid="{2A7B5268-D2C7-483D-AD21-7EE0E069BBA6}"/>
    </a:ext>
  </a:extLst>
</a:theme>
</file>

<file path=ppt/theme/theme2.xml><?xml version="1.0" encoding="utf-8"?>
<a:theme xmlns:a="http://schemas.openxmlformats.org/drawingml/2006/main" name="نسق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عرض تقديمي لرموز العملات (شاشة عريضة)</Template>
  <TotalTime>193</TotalTime>
  <Words>393</Words>
  <Application>Microsoft Office PowerPoint</Application>
  <PresentationFormat>مخصص</PresentationFormat>
  <Paragraphs>55</Paragraphs>
  <Slides>8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1" baseType="lpstr">
      <vt:lpstr>Arial</vt:lpstr>
      <vt:lpstr>Tahoma</vt:lpstr>
      <vt:lpstr>رموز العملات 16×9</vt:lpstr>
      <vt:lpstr>تخطيط العنوان</vt:lpstr>
      <vt:lpstr>تعريف الخدمات</vt:lpstr>
      <vt:lpstr>خصائص وسمات الخدمات:</vt:lpstr>
      <vt:lpstr>مسميات تسعير الخدمات:</vt:lpstr>
      <vt:lpstr>التسعير وخواص الخدمات:</vt:lpstr>
      <vt:lpstr>طرق تسعير الخدمات:</vt:lpstr>
      <vt:lpstr>سياسات (استراتيجيات) تسعير الخدمات:</vt:lpstr>
      <vt:lpstr>تابع السياسات: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تخطيط العنوان</dc:title>
  <dc:creator>user</dc:creator>
  <cp:lastModifiedBy>user</cp:lastModifiedBy>
  <cp:revision>10</cp:revision>
  <dcterms:created xsi:type="dcterms:W3CDTF">2019-11-14T18:56:54Z</dcterms:created>
  <dcterms:modified xsi:type="dcterms:W3CDTF">2019-11-18T13:51:36Z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