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4"/>
  </p:sldMasterIdLst>
  <p:sldIdLst>
    <p:sldId id="256" r:id="rId5"/>
    <p:sldId id="257" r:id="rId6"/>
    <p:sldId id="259" r:id="rId7"/>
    <p:sldId id="258" r:id="rId8"/>
    <p:sldId id="260" r:id="rId9"/>
    <p:sldId id="261" r:id="rId10"/>
    <p:sldId id="262" r:id="rId11"/>
    <p:sldId id="263" r:id="rId12"/>
    <p:sldId id="264" r:id="rId13"/>
    <p:sldId id="265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44" d="100"/>
          <a:sy n="44" d="100"/>
        </p:scale>
        <p:origin x="-125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4099F9F-DA2E-48F0-9E3A-BF09EC5A4E57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94EEF5-2EA7-4344-961E-D35ADF20DED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99F9F-DA2E-48F0-9E3A-BF09EC5A4E57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EEF5-2EA7-4344-961E-D35ADF20DED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4099F9F-DA2E-48F0-9E3A-BF09EC5A4E57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294EEF5-2EA7-4344-961E-D35ADF20DED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99F9F-DA2E-48F0-9E3A-BF09EC5A4E57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94EEF5-2EA7-4344-961E-D35ADF20DED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99F9F-DA2E-48F0-9E3A-BF09EC5A4E57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294EEF5-2EA7-4344-961E-D35ADF20DED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4099F9F-DA2E-48F0-9E3A-BF09EC5A4E57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294EEF5-2EA7-4344-961E-D35ADF20DED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4099F9F-DA2E-48F0-9E3A-BF09EC5A4E57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294EEF5-2EA7-4344-961E-D35ADF20DED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99F9F-DA2E-48F0-9E3A-BF09EC5A4E57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94EEF5-2EA7-4344-961E-D35ADF20DED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99F9F-DA2E-48F0-9E3A-BF09EC5A4E57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94EEF5-2EA7-4344-961E-D35ADF20DED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99F9F-DA2E-48F0-9E3A-BF09EC5A4E57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94EEF5-2EA7-4344-961E-D35ADF20DED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4099F9F-DA2E-48F0-9E3A-BF09EC5A4E57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294EEF5-2EA7-4344-961E-D35ADF20DED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4099F9F-DA2E-48F0-9E3A-BF09EC5A4E57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294EEF5-2EA7-4344-961E-D35ADF20DED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الفصل السابع</a:t>
            </a:r>
            <a:endParaRPr lang="ar-SA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ar-SA" sz="4800" b="1" dirty="0" smtClean="0">
                <a:solidFill>
                  <a:schemeClr val="accent3">
                    <a:lumMod val="75000"/>
                  </a:schemeClr>
                </a:solidFill>
              </a:rPr>
              <a:t>مراجعة نظم المعلومات المحاسبية الآلية</a:t>
            </a:r>
            <a:endParaRPr lang="ar-SA" sz="48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تابع الأساليب التي تتبع في مراجعة النظم المحاسبية المعتمدة على الحاسب الآلي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ar-SA" dirty="0" smtClean="0"/>
              <a:t>أسلوب المراجعة من خلال الحاسب: يتلخص هذا الأسلوب في قيام المراجع بفحص واختبار عملية تشغيل البيانات داخل الحاسب،بالإضافة إلى التأكد من صحة </a:t>
            </a:r>
            <a:r>
              <a:rPr lang="ar-SA" dirty="0" err="1" smtClean="0"/>
              <a:t>المدخلات</a:t>
            </a:r>
            <a:r>
              <a:rPr lang="ar-SA" dirty="0" smtClean="0"/>
              <a:t> والمخرجات ، هذا الأسلوب لا يتجاهل وجود الحاسب بل يأخذه في الاعتبار،بالتالي يتطلب من المراجع قدراً كبيراً من المعرفة بالحاسب ونظم التشغيل الالكتروني للبيانات.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أهم الفروق بين المراجعة حول الحاسب والمراجعة من خلال الحاسب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SA" dirty="0" smtClean="0"/>
              <a:t>يقوم المراجع بمتابعة مسار المراجعة خلال مرحلة تشغيل العمليات بالحاسب الآلي أي متابعة مسار المراجعة من إدخال وتشغيل البيانات آلياً حتى إنتاج المعلومات.</a:t>
            </a:r>
          </a:p>
          <a:p>
            <a:r>
              <a:rPr lang="ar-SA" dirty="0" smtClean="0"/>
              <a:t>يتم التحقق من وسائل الرقابة على التشغيل داخل النظام المحاسبي ولهذا هو فعال.</a:t>
            </a:r>
          </a:p>
          <a:p>
            <a:r>
              <a:rPr lang="ar-SA" dirty="0" smtClean="0"/>
              <a:t>ليس بسيط .</a:t>
            </a:r>
          </a:p>
          <a:p>
            <a:r>
              <a:rPr lang="ar-SA" dirty="0" smtClean="0"/>
              <a:t>تتطلب معرفة كبيرة بالحاسب الآلي من جانب المراجع.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SA" dirty="0" smtClean="0"/>
              <a:t>يقوم المراجع بمتابعة مسار المراجعة حتى نقطة إدخال البيانات في الحاسب الآلي ثم يتابعها بعد تشغيلها في الحاسب الآلي.</a:t>
            </a:r>
          </a:p>
          <a:p>
            <a:r>
              <a:rPr lang="ar-SA" dirty="0" smtClean="0"/>
              <a:t>هذا النوع يغفل دور الإجراءات الرقابية داخل بيئة تشغيل البيانات ولهذا هو غير فعال.</a:t>
            </a:r>
          </a:p>
          <a:p>
            <a:r>
              <a:rPr lang="ar-SA" dirty="0" smtClean="0"/>
              <a:t>يتميز بالبساطة والسهولة.</a:t>
            </a:r>
          </a:p>
          <a:p>
            <a:r>
              <a:rPr lang="ar-SA" dirty="0" smtClean="0"/>
              <a:t>لا تتطلب معرفة كبيرة بالحاسب الآلي من جانب المراجع.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quarter" idx="1"/>
          </p:nvPr>
        </p:nvSpPr>
        <p:spPr>
          <a:xfrm>
            <a:off x="0" y="1714488"/>
            <a:ext cx="4380518" cy="571504"/>
          </a:xfrm>
        </p:spPr>
        <p:txBody>
          <a:bodyPr>
            <a:noAutofit/>
          </a:bodyPr>
          <a:lstStyle/>
          <a:p>
            <a:pPr algn="r"/>
            <a:r>
              <a:rPr lang="ar-SA" sz="3600" dirty="0" smtClean="0"/>
              <a:t>المراجعة من خلال الحاسب</a:t>
            </a:r>
            <a:endParaRPr lang="ar-SA" sz="360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600" dirty="0" smtClean="0"/>
              <a:t>المراجعة حول الحاسب</a:t>
            </a:r>
            <a:endParaRPr lang="ar-SA" sz="3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أساليب المراجعة باستخدام الحاسب: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يقصد بالمراجعة باستخدام الحاسب أن الحاسب وبرامجه تستخدمان كأداة من أدوات عملية المراجعة.</a:t>
            </a:r>
          </a:p>
          <a:p>
            <a:r>
              <a:rPr lang="ar-SA" dirty="0" smtClean="0"/>
              <a:t>يعتمد هذا الأسلوب على استخدام حزم برامج المراجعة التي تضم برنامجاً أو أكثر مصمماً لإنجاز واختبار وظائف تشغيل البيانات.</a:t>
            </a:r>
          </a:p>
          <a:p>
            <a:r>
              <a:rPr lang="ar-SA" dirty="0" smtClean="0"/>
              <a:t>يستخدم هذا الأسلوب في تطبيقات المعاينة الإحصائية وفي مجال فحص حسابات العملاء.</a:t>
            </a:r>
          </a:p>
          <a:p>
            <a:r>
              <a:rPr lang="ar-SA" dirty="0" smtClean="0"/>
              <a:t>هذا الأسلوب يشمل :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البرامج الآلية لتنفيذ اختبارات المراجعة.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أسلوب مركز عمل المراجعة.</a:t>
            </a: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البرامج الآلية لتنفيذ اختبارات المراجعة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يمكن للمراجع الاختيار من بين العديد من برامج الحاسب الآلي التي تستخدم مع الحاسبات الصغيرة أو الكبيرة.</a:t>
            </a:r>
          </a:p>
          <a:p>
            <a:r>
              <a:rPr lang="ar-SA" dirty="0" smtClean="0"/>
              <a:t>هناك ثلاثة أنواع من برامج الحاسب الآلي :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البرامج الخاصة.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البرامج العامة.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برامج الخدمات.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أعمال المراجعة التي تستخدم فيها برامج المراجعة العامة: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ar-SA" dirty="0" smtClean="0"/>
              <a:t>اختيار العينات.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اختبار العمليات الحسابية.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تلخيص البيانات وإجراء التحليلات.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مقارنة بيانات المراجعة مع سجلات العميل.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أسلوب مركز عمل المراجعة: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وفقاً لهذا الأسلوب يمكن للمراجع التخلص من اعتماده على برامج الحاسب الآلي التي تتم معالجتها من خلال الحاسبات الكبيرة.</a:t>
            </a:r>
          </a:p>
          <a:p>
            <a:r>
              <a:rPr lang="ar-SA" dirty="0" smtClean="0"/>
              <a:t>خطوات هذا الأسلوب: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تحديد البيانات اللازمة.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إعداد البرنامج اللازم لاستخراج البيانات.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تشغيل برنامج استخراج البيانات.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تفريغ الملفات المستخرجة من الحاسب الكبير في الحاسب الصغير.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إجراء التحليل.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إعداد التقرير.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أوراق المراجعة.</a:t>
            </a:r>
          </a:p>
          <a:p>
            <a:pPr marL="596646" indent="-514350">
              <a:buFont typeface="+mj-lt"/>
              <a:buAutoNum type="arabicParenR"/>
            </a:pPr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أسلوب المراجعة الآنية: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وفقاً لهذا الأسلوب يمكن للمراجع أن يراجع المعاملات التي تتم في حينها أي المراجعة أول بأول ، ويفضل استخدام هذا الأسلوب في مراجعة المعاملات التي تتطلب مراجعتها بعد تنفيذها مباشرة كبعض المعاملات بالوحدات الحكومية والتي تتم الكترونياً وبعض معاملات التجارة الالكترونية.</a:t>
            </a:r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إجراءات المراجعة للنظام المحاسبي  في ظل التشغيل الالكتروني للبيانات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تتركز إجراءات المراجعة للنظام المحاسبي على مراجعة العناصر الأساسية المكونة له وهي ( </a:t>
            </a:r>
            <a:r>
              <a:rPr lang="ar-SA" dirty="0" err="1" smtClean="0"/>
              <a:t>المدخلات</a:t>
            </a:r>
            <a:r>
              <a:rPr lang="ar-SA" dirty="0" smtClean="0"/>
              <a:t> ، عمليات التشغيل، المخرجات ونظم </a:t>
            </a:r>
            <a:r>
              <a:rPr lang="ar-SA" dirty="0" err="1" smtClean="0"/>
              <a:t>الأ</a:t>
            </a:r>
            <a:r>
              <a:rPr lang="ar-SA" dirty="0" smtClean="0"/>
              <a:t> من والحماية والرقابة)</a:t>
            </a:r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إجراءات المراجعة </a:t>
            </a:r>
            <a:r>
              <a:rPr lang="ar-SA" dirty="0" err="1" smtClean="0"/>
              <a:t>للمدخلات</a:t>
            </a:r>
            <a:r>
              <a:rPr lang="ar-SA" dirty="0" smtClean="0"/>
              <a:t>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ar-SA" dirty="0" smtClean="0"/>
              <a:t>يجب التأكد من أن البيانات تسجل على نماذج خاصة.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يجب أن تتوافر في النماذج المعدة للبيانات الوضوح.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يجب ترميز النماذج بطريقة سهلة.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يجب التأكد من عدم وجود أخطاء حسابية بالنماذج.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يجب تتبع كل الخطوات والمراحل والأساليب الرقابية التي تمر </a:t>
            </a:r>
            <a:r>
              <a:rPr lang="ar-SA" dirty="0" err="1" smtClean="0"/>
              <a:t>بها</a:t>
            </a:r>
            <a:r>
              <a:rPr lang="ar-SA" dirty="0" smtClean="0"/>
              <a:t> </a:t>
            </a:r>
            <a:r>
              <a:rPr lang="ar-SA" dirty="0" err="1" smtClean="0"/>
              <a:t>المدخلات</a:t>
            </a:r>
            <a:r>
              <a:rPr lang="ar-SA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يجب التأكد من إتباع سياسة التخصص وتقسيم العمل بين العاملين .</a:t>
            </a:r>
          </a:p>
          <a:p>
            <a:pPr>
              <a:buFont typeface="Wingdings" pitchFamily="2" charset="2"/>
              <a:buChar char="v"/>
            </a:pPr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إجراءات المراجعة لعمليات التشغيل: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071538" y="1357298"/>
            <a:ext cx="7786742" cy="48006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ar-SA" dirty="0" smtClean="0"/>
              <a:t>يجب على المراجع التعرف على الأسلوب المستخدم في إعداد برامج التشغيل الالكتروني.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يجب على المراجع القيام باختبار وفحص برامج التشغيل الالكتروني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يجب على المراجع التأكد من وجود رقابة دقيقة على عمليات التشغيل الالكتروني.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يجب على المراجع التأكد من عدم وجود تعديلات من جانب المشغلين على برامج التشغيل.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u="sng" dirty="0" smtClean="0">
                <a:solidFill>
                  <a:schemeClr val="accent3">
                    <a:lumMod val="75000"/>
                  </a:schemeClr>
                </a:solidFill>
              </a:rPr>
              <a:t>أنواع المراجعة:</a:t>
            </a:r>
            <a:endParaRPr lang="ar-SA" b="1" u="sng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ar-SA" sz="4800" dirty="0" smtClean="0"/>
              <a:t>المراجعة الخارجة.</a:t>
            </a:r>
          </a:p>
          <a:p>
            <a:pPr>
              <a:buNone/>
            </a:pPr>
            <a:endParaRPr lang="ar-SA" sz="4800" dirty="0" smtClean="0"/>
          </a:p>
          <a:p>
            <a:pPr>
              <a:buFont typeface="Wingdings" pitchFamily="2" charset="2"/>
              <a:buChar char="v"/>
            </a:pPr>
            <a:r>
              <a:rPr lang="ar-SA" sz="4800" dirty="0" smtClean="0"/>
              <a:t>المراجعة الداخلية.</a:t>
            </a:r>
          </a:p>
          <a:p>
            <a:pPr>
              <a:buNone/>
            </a:pPr>
            <a:endParaRPr lang="ar-SA" sz="4800" dirty="0" smtClean="0"/>
          </a:p>
          <a:p>
            <a:pPr>
              <a:buNone/>
            </a:pPr>
            <a:endParaRPr lang="ar-SA" sz="4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إجراءات المراجعة للمخرجات: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ar-SA" dirty="0" smtClean="0"/>
              <a:t>يجب التأكد من أن كل المخرجات قد تم تسجيلها في سجل خاص هو سجل المخرجات.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يجب مراجعة مخرجات التشغيل الالكتروني يدوياً.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يجب التأكد من أن تلك المخرجات في الشكل والمحتوى المناسب.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يجب التأكد من أن تلك المخرجات تمثل المعلومات التي يحتاجها المستفيدون.</a:t>
            </a:r>
          </a:p>
          <a:p>
            <a:pPr>
              <a:buFont typeface="Wingdings" pitchFamily="2" charset="2"/>
              <a:buChar char="v"/>
            </a:pPr>
            <a:endParaRPr lang="ar-SA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إجراءات المراجعة لنظم الأمن والحماية والرقابة: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ar-SA" dirty="0" smtClean="0"/>
              <a:t>التأكد من الفصل بين الواجبات داخل قسم التشغيل الالكتروني.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التأكد من فحص برامج التشغيل قبل استخدامها.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التأكد من معرفة الثغرات الموجودة في نظام </a:t>
            </a:r>
            <a:r>
              <a:rPr lang="ar-SA" dirty="0" err="1" smtClean="0"/>
              <a:t>الويندوز</a:t>
            </a:r>
            <a:r>
              <a:rPr lang="ar-SA" dirty="0" smtClean="0"/>
              <a:t> أو البريد الالكتروني وكيفية تلافيها.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التأكد من عدم الإسراف في إعطاء كلمات السر للموظفين.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تتميز برامج المراجعة العامة بمجموعة من المزايا أهمها ما يلي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ar-SA" dirty="0" smtClean="0"/>
              <a:t>تعد اقتصادية من ناحية التكلفة.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أعدت خصيصاً لتنفيذ العديد من أنشطة المراجعة.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ينتج عن استخدامها العديد من المستندات والوثائق التقارير المهمة بالنسبة للمراجع.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لديه القدرة على التعامل بكفاءة وفعالية مع كميات كبيرة من البيانات.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تؤدي إلى تسهيل عملية اتصال المراجع وفهمه للنظام الالكتروني. 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357826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ar-SA" dirty="0" smtClean="0">
                <a:solidFill>
                  <a:schemeClr val="accent3">
                    <a:lumMod val="75000"/>
                  </a:schemeClr>
                </a:solidFill>
              </a:rPr>
              <a:t>أوجه الاختلاف بين المراجعة الداخلية والمراجعة الخارجية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500034" y="928670"/>
            <a:ext cx="4023360" cy="4500594"/>
          </a:xfrm>
        </p:spPr>
        <p:txBody>
          <a:bodyPr>
            <a:normAutofit fontScale="70000" lnSpcReduction="20000"/>
          </a:bodyPr>
          <a:lstStyle/>
          <a:p>
            <a:r>
              <a:rPr lang="ar-SA" dirty="0" smtClean="0"/>
              <a:t>يقوم بأداء عملية المراجعة محاسبون قانونيون يعملون بمكاتب محاسبة ومراجعة.</a:t>
            </a:r>
          </a:p>
          <a:p>
            <a:r>
              <a:rPr lang="ar-SA" dirty="0" smtClean="0"/>
              <a:t>يقدم المراجع الخارجي تقريره للجمعية العمومية ويوضح فيه الرأي حول مدى عدالة القوائم المالية ، أي تهدف المراجعة الخارجية إلى خدمة الملاك .</a:t>
            </a:r>
          </a:p>
          <a:p>
            <a:r>
              <a:rPr lang="ar-SA" dirty="0" smtClean="0"/>
              <a:t>تركز المراجعة الخارجية على مدى الالتزام بالمبادئ المحاسبية المتعارف عليها وتتم طبقاً لمعايير المراجعة الخارجية .</a:t>
            </a:r>
          </a:p>
          <a:p>
            <a:r>
              <a:rPr lang="ar-SA" dirty="0" smtClean="0"/>
              <a:t>المراجعة الخارجية أقل تفصيلاً وتتم غالباً مرة واحدة في نهاية السنة المالية.</a:t>
            </a:r>
          </a:p>
          <a:p>
            <a:r>
              <a:rPr lang="ar-SA" dirty="0" smtClean="0"/>
              <a:t>يتبع المراجع الخارجي أصحاب  الشركة ويتمتع باستقلال كامل عن مجلس إدارة الشركة.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86314" y="969336"/>
            <a:ext cx="3900486" cy="4459928"/>
          </a:xfrm>
        </p:spPr>
        <p:txBody>
          <a:bodyPr>
            <a:normAutofit fontScale="70000" lnSpcReduction="20000"/>
          </a:bodyPr>
          <a:lstStyle/>
          <a:p>
            <a:r>
              <a:rPr lang="ar-SA" dirty="0" smtClean="0"/>
              <a:t>يقوم بأداء عملية المراجعة موظفون من داخل الشركة. </a:t>
            </a:r>
          </a:p>
          <a:p>
            <a:r>
              <a:rPr lang="ar-SA" dirty="0" smtClean="0"/>
              <a:t>يقوم المراجع الداخلي تقريره لمجلس إدارة الشركة،يوضح مدى كفاءة وفعالية كل جزء من أجزاء الشركة ، أي تهدف المراجعة الداخلية إلى خدمة مجلس الإدارة بشكل أساسي .</a:t>
            </a:r>
          </a:p>
          <a:p>
            <a:r>
              <a:rPr lang="ar-SA" dirty="0" smtClean="0"/>
              <a:t>تركز المراجعة الداخلية على مدى التزام الموظفين بسياسات وإجراءات ولوائح الشركة والقوانين وتتم طبقاً لمعايير خاصة بالمراجعة الداخلية.</a:t>
            </a:r>
          </a:p>
          <a:p>
            <a:r>
              <a:rPr lang="ar-SA" dirty="0" smtClean="0"/>
              <a:t>المراجعة الداخلية أكثر تفصيلاً وتتم بصورة مستمرة .</a:t>
            </a:r>
          </a:p>
          <a:p>
            <a:r>
              <a:rPr lang="ar-SA" dirty="0" smtClean="0"/>
              <a:t>يتبع المراجع الداخلي مجلس الإدارة ويتمتع باستقلال كامل عن إدارات الشركة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quarter" idx="1"/>
          </p:nvPr>
        </p:nvSpPr>
        <p:spPr>
          <a:xfrm>
            <a:off x="609600" y="285728"/>
            <a:ext cx="3886200" cy="57150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ar-SA" sz="3600" dirty="0" smtClean="0"/>
              <a:t>المراجعة الخارجية</a:t>
            </a:r>
            <a:endParaRPr lang="ar-SA" sz="360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quarter" idx="3"/>
          </p:nvPr>
        </p:nvSpPr>
        <p:spPr>
          <a:xfrm>
            <a:off x="4714876" y="328278"/>
            <a:ext cx="3971924" cy="640080"/>
          </a:xfrm>
        </p:spPr>
        <p:txBody>
          <a:bodyPr>
            <a:normAutofit/>
          </a:bodyPr>
          <a:lstStyle/>
          <a:p>
            <a:pPr algn="ctr"/>
            <a:r>
              <a:rPr lang="ar-SA" sz="3600" dirty="0" smtClean="0"/>
              <a:t>المراجعة الداخلية </a:t>
            </a:r>
            <a:endParaRPr lang="ar-SA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على الرغم من هذه الاختلافات فإن هناك تكاملاً بين المراجعة الداخلية والخارجية، عللي؟؟</a:t>
            </a:r>
            <a:endParaRPr lang="ar-SA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المراجع الخارجي يعتمد في تقييمه لنظام الرقابة الداخلي على وجود مراجع داخلي كفء وموضوعي يقوم بتقييم نظام الرقابة الداخلي بشكل دوري ويعد تقريراً ويقدمه لمجلس الإدارة .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مراجعة نظم المعلومات المحاسبية: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تتضمن عملية مراجعة نظم المعلومات المحاسبية :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حماية الأصول.</a:t>
            </a:r>
            <a:br>
              <a:rPr lang="ar-SA" dirty="0" smtClean="0"/>
            </a:br>
            <a:r>
              <a:rPr lang="ar-SA" dirty="0" smtClean="0"/>
              <a:t>سلامة البيانات.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فاعلية العمليات.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57290" y="0"/>
            <a:ext cx="7498080" cy="2571744"/>
          </a:xfrm>
        </p:spPr>
        <p:txBody>
          <a:bodyPr>
            <a:normAutofit fontScale="90000"/>
          </a:bodyPr>
          <a:lstStyle/>
          <a:p>
            <a:pPr algn="r"/>
            <a:r>
              <a:rPr lang="ar-SA" dirty="0" smtClean="0"/>
              <a:t>يهدف المراجع الخارجي عند تقييم الوسائل الرقابية في النظم المحاسبية المعتمدة على الحاسب الآلي إلى تقييم المخاطر المرتبطة بسلامة البيانات والتي تركز على: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435608" y="2571744"/>
            <a:ext cx="7498080" cy="3676656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ar-SA" dirty="0" smtClean="0"/>
              <a:t>أنواع وقيم المعلومات المعرضة للخطر.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احتمالات الوصول غير المصرح </a:t>
            </a:r>
            <a:r>
              <a:rPr lang="ar-SA" dirty="0" err="1" smtClean="0"/>
              <a:t>به</a:t>
            </a:r>
            <a:r>
              <a:rPr lang="ar-SA" dirty="0" smtClean="0"/>
              <a:t> للمعلومات.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كيفية الوصول غير المصرح لهم للمعلومات.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2071678"/>
          </a:xfrm>
        </p:spPr>
        <p:txBody>
          <a:bodyPr>
            <a:normAutofit/>
          </a:bodyPr>
          <a:lstStyle/>
          <a:p>
            <a:pPr algn="r"/>
            <a:r>
              <a:rPr lang="ar-SA" dirty="0" smtClean="0"/>
              <a:t>هل تختلف مراجعة النظم الآلية عن مراجعة النظم اليدوية؟؟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435608" y="2143116"/>
            <a:ext cx="7498080" cy="4105284"/>
          </a:xfrm>
        </p:spPr>
        <p:txBody>
          <a:bodyPr/>
          <a:lstStyle/>
          <a:p>
            <a:r>
              <a:rPr lang="ar-SA" dirty="0" smtClean="0"/>
              <a:t>تختلف مراجعة النظم المحاسبية الآلية عن مراجعة النظم المحاسبية اليدوية في تصميم وأداء اختبارات الرقابة واختبارات التحقق ، ويرجع ذلك لاتصاف النظم المعتمدة على الحاسب الآلي بمجموعة من الخصائص.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dirty="0" smtClean="0"/>
              <a:t>خصائص النظم لمعتمدة على الحاسب الآلي: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ar-SA" dirty="0" smtClean="0"/>
              <a:t>عدم وجود </a:t>
            </a:r>
            <a:r>
              <a:rPr lang="ar-SA" dirty="0" err="1" smtClean="0"/>
              <a:t>أوغياب</a:t>
            </a:r>
            <a:r>
              <a:rPr lang="ar-SA" dirty="0" smtClean="0"/>
              <a:t> مستندات لبعض </a:t>
            </a:r>
            <a:r>
              <a:rPr lang="ar-SA" dirty="0" err="1" smtClean="0"/>
              <a:t>المدخلات</a:t>
            </a:r>
            <a:r>
              <a:rPr lang="ar-SA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النقص في وضوح مسار لبعض العمليات المرئية.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النقص في المخرجات المرئية.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سهولة الدخول على البيانات وبرامج الحاسب الآلي.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الحاجة إلى خبير متخصص.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وجود بعض الصعوبات والعوائق عند تطبيق الأنظمة الآلية .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الأساليب التي تتبع في مراجعة النظم المحاسبية المعتمدة على الحاسب الآلي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ar-SA" dirty="0" smtClean="0"/>
              <a:t>أسلوب المراجعة حول الحاسب.(لا يستخدم الحاسب الآلي كأداة لعملية المراجعة )حيث يقوم المراجع الخارجي بمتابعة مسار المراجعة حتى نقطة إدخال البيانات في الحاسب (أي مراجعة </a:t>
            </a:r>
            <a:r>
              <a:rPr lang="ar-SA" dirty="0" err="1" smtClean="0"/>
              <a:t>المدخلات</a:t>
            </a:r>
            <a:r>
              <a:rPr lang="ar-SA" dirty="0" smtClean="0"/>
              <a:t>) ، ثم يتابعها بعد تشغيلها في الحاسب (أي مراجعة المخرجات). وهذا الأسلوب لا يتطلب من المراجع الخارجي قدرا كبير من المعرفة بالحاسب الآلي ونظم التشغيل الالكتروني للبيانات.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2CD012FFAE474BB5624EE7AFCF9F45" ma:contentTypeVersion="0" ma:contentTypeDescription="Create a new document." ma:contentTypeScope="" ma:versionID="157a5a57ec354cfeb6afd8f55c781df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4ACDDD-A4DD-4134-B382-A9A354390CF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6CD93A-4D79-4A2A-AB44-2C212DE14F6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BE1A204-B449-4569-AA7D-B17AD7D44C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119</TotalTime>
  <Words>1171</Words>
  <Application>Microsoft Office PowerPoint</Application>
  <PresentationFormat>عرض على الشاشة (3:4)‏</PresentationFormat>
  <Paragraphs>113</Paragraphs>
  <Slides>22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ألوان متوسطة</vt:lpstr>
      <vt:lpstr>الفصل السابع</vt:lpstr>
      <vt:lpstr>أنواع المراجعة:</vt:lpstr>
      <vt:lpstr>أوجه الاختلاف بين المراجعة الداخلية والمراجعة الخارجية</vt:lpstr>
      <vt:lpstr>على الرغم من هذه الاختلافات فإن هناك تكاملاً بين المراجعة الداخلية والخارجية، عللي؟؟</vt:lpstr>
      <vt:lpstr>مراجعة نظم المعلومات المحاسبية:</vt:lpstr>
      <vt:lpstr>يهدف المراجع الخارجي عند تقييم الوسائل الرقابية في النظم المحاسبية المعتمدة على الحاسب الآلي إلى تقييم المخاطر المرتبطة بسلامة البيانات والتي تركز على:</vt:lpstr>
      <vt:lpstr>هل تختلف مراجعة النظم الآلية عن مراجعة النظم اليدوية؟؟</vt:lpstr>
      <vt:lpstr>خصائص النظم لمعتمدة على الحاسب الآلي:</vt:lpstr>
      <vt:lpstr>الأساليب التي تتبع في مراجعة النظم المحاسبية المعتمدة على الحاسب الآلي :</vt:lpstr>
      <vt:lpstr>تابع الأساليب التي تتبع في مراجعة النظم المحاسبية المعتمدة على الحاسب الآلي :</vt:lpstr>
      <vt:lpstr>أهم الفروق بين المراجعة حول الحاسب والمراجعة من خلال الحاسب</vt:lpstr>
      <vt:lpstr>أساليب المراجعة باستخدام الحاسب:</vt:lpstr>
      <vt:lpstr>البرامج الآلية لتنفيذ اختبارات المراجعة :</vt:lpstr>
      <vt:lpstr>أعمال المراجعة التي تستخدم فيها برامج المراجعة العامة:</vt:lpstr>
      <vt:lpstr>أسلوب مركز عمل المراجعة:</vt:lpstr>
      <vt:lpstr>أسلوب المراجعة الآنية:</vt:lpstr>
      <vt:lpstr>إجراءات المراجعة للنظام المحاسبي  في ظل التشغيل الالكتروني للبيانات</vt:lpstr>
      <vt:lpstr>إجراءات المراجعة للمدخلات:</vt:lpstr>
      <vt:lpstr>إجراءات المراجعة لعمليات التشغيل:</vt:lpstr>
      <vt:lpstr>إجراءات المراجعة للمخرجات:</vt:lpstr>
      <vt:lpstr>إجراءات المراجعة لنظم الأمن والحماية والرقابة:</vt:lpstr>
      <vt:lpstr>تتميز برامج المراجعة العامة بمجموعة من المزايا أهمها ما يلي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السابع</dc:title>
  <dc:creator>samar</dc:creator>
  <cp:lastModifiedBy>user</cp:lastModifiedBy>
  <cp:revision>3</cp:revision>
  <dcterms:created xsi:type="dcterms:W3CDTF">2013-11-16T16:09:17Z</dcterms:created>
  <dcterms:modified xsi:type="dcterms:W3CDTF">2015-09-10T11:27:50Z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0x010100802CD012FFAE474BB5624EE7AFCF9F45</vt:lpwstr>
  </property>
</Properties>
</file>