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7"/>
  </p:notesMasterIdLst>
  <p:handoutMasterIdLst>
    <p:handoutMasterId r:id="rId8"/>
  </p:handoutMasterIdLst>
  <p:sldIdLst>
    <p:sldId id="256" r:id="rId2"/>
    <p:sldId id="257" r:id="rId3"/>
    <p:sldId id="308" r:id="rId4"/>
    <p:sldId id="309" r:id="rId5"/>
    <p:sldId id="31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9B7AF20-4B11-481D-A472-DF8A4E6C6085}" type="datetimeFigureOut">
              <a:rPr lang="ar-SA" smtClean="0"/>
              <a:pPr/>
              <a:t>17/02/1437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2279382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C58FC6-B0EA-4E44-9208-05FA5FE32EAB}" type="datetimeFigureOut">
              <a:rPr lang="ar-SA" smtClean="0"/>
              <a:pPr/>
              <a:t>17/02/1437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8798442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17/02/1437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17/02/1437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17/02/1437</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17/02/1437</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17/02/1437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17/02/1437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7356" y="3286124"/>
            <a:ext cx="5429288" cy="900106"/>
          </a:xfrm>
        </p:spPr>
        <p:txBody>
          <a:bodyPr>
            <a:normAutofit/>
          </a:bodyPr>
          <a:lstStyle/>
          <a:p>
            <a:pPr algn="ctr"/>
            <a:r>
              <a:rPr lang="ar-SA" sz="4000" dirty="0" smtClean="0"/>
              <a:t>اختيار موقع المصنع</a:t>
            </a:r>
            <a:endParaRPr lang="ar-SA" sz="4000" dirty="0"/>
          </a:p>
        </p:txBody>
      </p:sp>
      <p:sp>
        <p:nvSpPr>
          <p:cNvPr id="3" name="عنوان فرعي 2"/>
          <p:cNvSpPr>
            <a:spLocks noGrp="1"/>
          </p:cNvSpPr>
          <p:nvPr>
            <p:ph type="subTitle" idx="1"/>
          </p:nvPr>
        </p:nvSpPr>
        <p:spPr/>
        <p:txBody>
          <a:bodyPr/>
          <a:lstStyle/>
          <a:p>
            <a:pPr algn="ctr"/>
            <a:r>
              <a:rPr lang="ar-SA" dirty="0" smtClean="0"/>
              <a:t>الفصل السابع</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التعلم</a:t>
            </a:r>
            <a:endParaRPr lang="ar-SA" dirty="0"/>
          </a:p>
        </p:txBody>
      </p:sp>
      <p:sp>
        <p:nvSpPr>
          <p:cNvPr id="4" name="عنوان 1"/>
          <p:cNvSpPr txBox="1">
            <a:spLocks/>
          </p:cNvSpPr>
          <p:nvPr/>
        </p:nvSpPr>
        <p:spPr>
          <a:xfrm>
            <a:off x="357158" y="1643050"/>
            <a:ext cx="8479810" cy="4857784"/>
          </a:xfrm>
          <a:prstGeom prst="rect">
            <a:avLst/>
          </a:prstGeom>
        </p:spPr>
        <p:txBody>
          <a:bodyPr vert="horz" anchor="ctr">
            <a:noAutofit/>
          </a:bodyPr>
          <a:lstStyle/>
          <a:p>
            <a:pPr marL="0" marR="0" lvl="0" indent="0" algn="just" defTabSz="914400" eaLnBrk="1" fontAlgn="auto" latinLnBrk="0" hangingPunct="1">
              <a:lnSpc>
                <a:spcPct val="200000"/>
              </a:lnSpc>
              <a:spcBef>
                <a:spcPct val="0"/>
              </a:spcBef>
              <a:spcAft>
                <a:spcPts val="0"/>
              </a:spcAft>
              <a:buClrTx/>
              <a:buSzTx/>
              <a:tabLst/>
              <a:defRPr/>
            </a:pPr>
            <a:r>
              <a:rPr kumimoji="0" lang="ar-SA" sz="2000" b="1" i="0" u="none" strike="noStrike" kern="1200" cap="none" spc="0" normalizeH="0" baseline="0" noProof="0" dirty="0" smtClean="0">
                <a:ln>
                  <a:noFill/>
                </a:ln>
                <a:solidFill>
                  <a:srgbClr val="FF0000"/>
                </a:solidFill>
                <a:effectLst/>
                <a:uLnTx/>
                <a:uFillTx/>
                <a:latin typeface="+mj-lt"/>
                <a:ea typeface="+mj-ea"/>
                <a:cs typeface="+mj-cs"/>
              </a:rPr>
              <a:t>عند الانتهاء من هذا الفصل يتوقع من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الطالب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ان </a:t>
            </a:r>
            <a:r>
              <a:rPr lang="ar-SA" sz="2000" b="1" dirty="0">
                <a:solidFill>
                  <a:srgbClr val="FF0000"/>
                </a:solidFill>
                <a:latin typeface="+mj-lt"/>
                <a:ea typeface="+mj-ea"/>
                <a:cs typeface="+mj-cs"/>
              </a:rPr>
              <a:t>ي</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كون قادر </a:t>
            </a:r>
            <a:r>
              <a:rPr kumimoji="0" lang="ar-SA" sz="2000" b="1" i="0" u="none" strike="noStrike" kern="1200" cap="none" spc="0" normalizeH="0" baseline="0" noProof="0" dirty="0" smtClean="0">
                <a:ln>
                  <a:noFill/>
                </a:ln>
                <a:solidFill>
                  <a:srgbClr val="FF0000"/>
                </a:solidFill>
                <a:effectLst/>
                <a:uLnTx/>
                <a:uFillTx/>
                <a:latin typeface="+mj-lt"/>
                <a:ea typeface="+mj-ea"/>
                <a:cs typeface="+mj-cs"/>
              </a:rPr>
              <a:t>على</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تحديد مفهوم وأهمية موقع المصنع</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تحديد </a:t>
            </a:r>
            <a:r>
              <a:rPr lang="ar-SA" b="1" dirty="0" err="1" smtClean="0">
                <a:latin typeface="+mj-lt"/>
                <a:ea typeface="+mj-ea"/>
                <a:cs typeface="+mj-cs"/>
              </a:rPr>
              <a:t>اهداف</a:t>
            </a:r>
            <a:r>
              <a:rPr lang="ar-SA" b="1" dirty="0" smtClean="0">
                <a:latin typeface="+mj-lt"/>
                <a:ea typeface="+mj-ea"/>
                <a:cs typeface="+mj-cs"/>
              </a:rPr>
              <a:t> اختيار الموقع</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تحديد ووصف العوامل المؤثرة على اختيار موقع المصنع </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تعريف ووصف نظم المعلومات الجغرافية </a:t>
            </a:r>
            <a:r>
              <a:rPr lang="ar-SA" b="1" dirty="0" err="1" smtClean="0">
                <a:latin typeface="+mj-lt"/>
                <a:ea typeface="+mj-ea"/>
                <a:cs typeface="+mj-cs"/>
              </a:rPr>
              <a:t>وأهميتة</a:t>
            </a:r>
            <a:r>
              <a:rPr lang="ar-SA" b="1" dirty="0" smtClean="0">
                <a:latin typeface="+mj-lt"/>
                <a:ea typeface="+mj-ea"/>
                <a:cs typeface="+mj-cs"/>
              </a:rPr>
              <a:t> في اختيار الموقع</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حساب </a:t>
            </a:r>
            <a:r>
              <a:rPr lang="ar-SA" b="1" dirty="0" err="1" smtClean="0">
                <a:latin typeface="+mj-lt"/>
                <a:ea typeface="+mj-ea"/>
                <a:cs typeface="+mj-cs"/>
              </a:rPr>
              <a:t>انتاجية</a:t>
            </a:r>
            <a:r>
              <a:rPr lang="ar-SA" b="1" dirty="0" smtClean="0">
                <a:latin typeface="+mj-lt"/>
                <a:ea typeface="+mj-ea"/>
                <a:cs typeface="+mj-cs"/>
              </a:rPr>
              <a:t> العمل عند المفاضلة بين المواقع</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تشخيص الاتجاهات الحديثة في اختيار الموقع</a:t>
            </a:r>
          </a:p>
          <a:p>
            <a:pPr marL="342900" marR="0" lvl="0" indent="-342900" algn="just" defTabSz="914400" eaLnBrk="1" fontAlgn="auto" latinLnBrk="0" hangingPunct="1">
              <a:lnSpc>
                <a:spcPct val="200000"/>
              </a:lnSpc>
              <a:spcBef>
                <a:spcPct val="0"/>
              </a:spcBef>
              <a:spcAft>
                <a:spcPts val="0"/>
              </a:spcAft>
              <a:buClrTx/>
              <a:buSzTx/>
              <a:buFont typeface="+mj-lt"/>
              <a:buAutoNum type="arabicPeriod"/>
              <a:tabLst/>
              <a:defRPr/>
            </a:pPr>
            <a:r>
              <a:rPr lang="ar-SA" b="1" dirty="0" smtClean="0">
                <a:latin typeface="+mj-lt"/>
                <a:ea typeface="+mj-ea"/>
                <a:cs typeface="+mj-cs"/>
              </a:rPr>
              <a:t>تطبيق عدد من الأساليب المستخدمة في اختيار الموقع</a:t>
            </a:r>
          </a:p>
          <a:p>
            <a:pPr marL="342900" marR="0" lvl="0" indent="-342900" algn="just" defTabSz="914400" eaLnBrk="1" fontAlgn="auto" latinLnBrk="0" hangingPunct="1">
              <a:lnSpc>
                <a:spcPct val="200000"/>
              </a:lnSpc>
              <a:spcBef>
                <a:spcPct val="0"/>
              </a:spcBef>
              <a:spcAft>
                <a:spcPts val="0"/>
              </a:spcAft>
              <a:buClrTx/>
              <a:buSzTx/>
              <a:tabLst/>
              <a:defRPr/>
            </a:pPr>
            <a:r>
              <a:rPr lang="ar-SA" b="1" dirty="0" smtClean="0">
                <a:latin typeface="+mj-lt"/>
                <a:ea typeface="+mj-ea"/>
                <a:cs typeface="+mj-cs"/>
              </a:rPr>
              <a:t>   </a:t>
            </a:r>
            <a:endParaRPr kumimoji="0" lang="ar-SA" b="1" i="0" u="none" strike="noStrike" kern="1200" cap="none" spc="0" normalizeH="0" noProof="0" dirty="0" smtClean="0">
              <a:ln>
                <a:noFill/>
              </a:ln>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اختيار موقع المصنع</a:t>
            </a:r>
            <a:endParaRPr lang="ar-SA" sz="4000" dirty="0"/>
          </a:p>
        </p:txBody>
      </p:sp>
      <p:sp>
        <p:nvSpPr>
          <p:cNvPr id="5" name="مربع نص 4"/>
          <p:cNvSpPr txBox="1"/>
          <p:nvPr/>
        </p:nvSpPr>
        <p:spPr>
          <a:xfrm>
            <a:off x="428596" y="1571612"/>
            <a:ext cx="8429684" cy="3785652"/>
          </a:xfrm>
          <a:prstGeom prst="rect">
            <a:avLst/>
          </a:prstGeom>
          <a:noFill/>
        </p:spPr>
        <p:txBody>
          <a:bodyPr wrap="square" rtlCol="1">
            <a:spAutoFit/>
          </a:bodyPr>
          <a:lstStyle/>
          <a:p>
            <a:pPr marL="457200" indent="-457200">
              <a:lnSpc>
                <a:spcPct val="150000"/>
              </a:lnSpc>
            </a:pPr>
            <a:r>
              <a:rPr lang="ar-SA" sz="2000" b="1" dirty="0" smtClean="0"/>
              <a:t>مفهوم وأهمية اختيار الموقع</a:t>
            </a:r>
          </a:p>
          <a:p>
            <a:pPr marL="457200" indent="-457200">
              <a:lnSpc>
                <a:spcPct val="150000"/>
              </a:lnSpc>
              <a:buFontTx/>
              <a:buChar char="-"/>
            </a:pPr>
            <a:r>
              <a:rPr lang="ar-SA" sz="2000" dirty="0" smtClean="0"/>
              <a:t>قرار مهم واستراتيجي</a:t>
            </a:r>
          </a:p>
          <a:p>
            <a:pPr marL="457200" indent="-457200">
              <a:lnSpc>
                <a:spcPct val="150000"/>
              </a:lnSpc>
              <a:buFontTx/>
              <a:buChar char="-"/>
            </a:pPr>
            <a:r>
              <a:rPr lang="ar-SA" sz="2000" dirty="0" smtClean="0"/>
              <a:t>تزداد </a:t>
            </a:r>
            <a:r>
              <a:rPr lang="ar-SA" sz="2000" dirty="0" err="1" smtClean="0"/>
              <a:t>الاهمية</a:t>
            </a:r>
            <a:r>
              <a:rPr lang="ar-SA" sz="2000" dirty="0" smtClean="0"/>
              <a:t> بسبب التكاليف العالية المصاحبة لبناء </a:t>
            </a:r>
            <a:r>
              <a:rPr lang="ar-SA" sz="2000" dirty="0" err="1" smtClean="0"/>
              <a:t>و</a:t>
            </a:r>
            <a:r>
              <a:rPr lang="ar-SA" sz="2000" dirty="0" smtClean="0"/>
              <a:t> إنشاء الموقع بعد اختياره</a:t>
            </a:r>
          </a:p>
          <a:p>
            <a:pPr marL="457200" indent="-457200">
              <a:lnSpc>
                <a:spcPct val="150000"/>
              </a:lnSpc>
              <a:buFontTx/>
              <a:buChar char="-"/>
            </a:pPr>
            <a:r>
              <a:rPr lang="ar-SA" sz="2000" dirty="0" err="1" smtClean="0"/>
              <a:t>اهمية</a:t>
            </a:r>
            <a:r>
              <a:rPr lang="ar-SA" sz="2000" dirty="0" smtClean="0"/>
              <a:t> مراجعة وتقييم الموقع الحالي للمنظمة</a:t>
            </a:r>
          </a:p>
          <a:p>
            <a:pPr marL="457200" indent="-457200">
              <a:lnSpc>
                <a:spcPct val="150000"/>
              </a:lnSpc>
              <a:buFontTx/>
              <a:buChar char="-"/>
            </a:pPr>
            <a:endParaRPr lang="ar-SA" sz="2000" dirty="0" smtClean="0"/>
          </a:p>
          <a:p>
            <a:pPr marL="457200" indent="-457200">
              <a:lnSpc>
                <a:spcPct val="150000"/>
              </a:lnSpc>
            </a:pPr>
            <a:r>
              <a:rPr lang="ar-SA" sz="2000" b="1" dirty="0" smtClean="0"/>
              <a:t>أهداف اختيار موقع المصنع</a:t>
            </a:r>
          </a:p>
          <a:p>
            <a:pPr marL="457200" indent="-457200">
              <a:lnSpc>
                <a:spcPct val="150000"/>
              </a:lnSpc>
            </a:pPr>
            <a:r>
              <a:rPr lang="ar-SA" sz="2000" dirty="0" smtClean="0"/>
              <a:t>1- شركات </a:t>
            </a:r>
            <a:r>
              <a:rPr lang="ar-SA" sz="2000" dirty="0" err="1" smtClean="0"/>
              <a:t>انتاج</a:t>
            </a:r>
            <a:r>
              <a:rPr lang="ar-SA" sz="2000" dirty="0" smtClean="0"/>
              <a:t> السلع ترغب في </a:t>
            </a:r>
            <a:r>
              <a:rPr lang="ar-SA" sz="2000" dirty="0" err="1" smtClean="0"/>
              <a:t>تخقيض</a:t>
            </a:r>
            <a:r>
              <a:rPr lang="ar-SA" sz="2000" dirty="0" smtClean="0"/>
              <a:t> التكاليف المصاحبة </a:t>
            </a:r>
            <a:r>
              <a:rPr lang="ar-SA" sz="2000" dirty="0" err="1" smtClean="0"/>
              <a:t>و</a:t>
            </a:r>
            <a:r>
              <a:rPr lang="ar-SA" sz="2000" dirty="0" smtClean="0"/>
              <a:t> المقترنة بالموقع</a:t>
            </a:r>
          </a:p>
          <a:p>
            <a:pPr marL="457200" indent="-457200">
              <a:lnSpc>
                <a:spcPct val="150000"/>
              </a:lnSpc>
            </a:pPr>
            <a:r>
              <a:rPr lang="ar-SA" sz="2000" dirty="0" smtClean="0"/>
              <a:t>2- الشركات الخدمية فتعتمد على زيادة السرعة في التسليم</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0723"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اختيار موقع المصنع</a:t>
            </a:r>
            <a:endParaRPr lang="ar-SA" sz="4000" dirty="0"/>
          </a:p>
        </p:txBody>
      </p:sp>
      <p:sp>
        <p:nvSpPr>
          <p:cNvPr id="5" name="مربع نص 4"/>
          <p:cNvSpPr txBox="1"/>
          <p:nvPr/>
        </p:nvSpPr>
        <p:spPr>
          <a:xfrm>
            <a:off x="428596" y="1571612"/>
            <a:ext cx="8429684" cy="4862870"/>
          </a:xfrm>
          <a:prstGeom prst="rect">
            <a:avLst/>
          </a:prstGeom>
          <a:noFill/>
        </p:spPr>
        <p:txBody>
          <a:bodyPr wrap="square" rtlCol="1">
            <a:spAutoFit/>
          </a:bodyPr>
          <a:lstStyle/>
          <a:p>
            <a:pPr marL="457200" indent="-457200">
              <a:lnSpc>
                <a:spcPct val="150000"/>
              </a:lnSpc>
            </a:pPr>
            <a:r>
              <a:rPr lang="ar-SA" sz="2000" b="1" dirty="0" smtClean="0"/>
              <a:t>عوامل المفاضلة في اختيار الموقع</a:t>
            </a:r>
          </a:p>
          <a:p>
            <a:pPr marL="457200" indent="-457200">
              <a:lnSpc>
                <a:spcPct val="150000"/>
              </a:lnSpc>
            </a:pPr>
            <a:r>
              <a:rPr lang="ar-SA" sz="2000" dirty="0" smtClean="0"/>
              <a:t>العوامل قد تختلف من مجال </a:t>
            </a:r>
            <a:r>
              <a:rPr lang="ar-SA" sz="2000" dirty="0" err="1" smtClean="0"/>
              <a:t>الى</a:t>
            </a:r>
            <a:r>
              <a:rPr lang="ar-SA" sz="2000" dirty="0" smtClean="0"/>
              <a:t> </a:t>
            </a:r>
            <a:r>
              <a:rPr lang="ar-SA" sz="2000" dirty="0" err="1" smtClean="0"/>
              <a:t>اخر</a:t>
            </a:r>
            <a:r>
              <a:rPr lang="ar-SA" sz="2000" dirty="0" smtClean="0"/>
              <a:t> لكن هناك مجموعة من العوامل اتفقت كثير من المنظمات عليها وهي:</a:t>
            </a:r>
          </a:p>
          <a:p>
            <a:pPr marL="457200" indent="-457200"/>
            <a:r>
              <a:rPr lang="ar-SA" sz="2000" dirty="0" smtClean="0"/>
              <a:t>1- </a:t>
            </a:r>
            <a:r>
              <a:rPr lang="ar-SA" sz="2000" dirty="0" err="1" smtClean="0"/>
              <a:t>انتاجية</a:t>
            </a:r>
            <a:r>
              <a:rPr lang="ar-SA" sz="2000" dirty="0" smtClean="0"/>
              <a:t> العمل </a:t>
            </a:r>
          </a:p>
          <a:p>
            <a:pPr marL="457200" indent="-457200"/>
            <a:r>
              <a:rPr lang="ar-SA" sz="2000" dirty="0" smtClean="0"/>
              <a:t>2- القرب من الأسواق</a:t>
            </a:r>
          </a:p>
          <a:p>
            <a:pPr marL="457200" indent="-457200"/>
            <a:r>
              <a:rPr lang="ar-SA" sz="2000" dirty="0" smtClean="0"/>
              <a:t>3- ملائمة البيئة للمعيشة</a:t>
            </a:r>
          </a:p>
          <a:p>
            <a:pPr marL="457200" indent="-457200"/>
            <a:r>
              <a:rPr lang="ar-SA" sz="2000" dirty="0" smtClean="0"/>
              <a:t>4- القرب من الموردين ومصادر الطاقة </a:t>
            </a:r>
            <a:r>
              <a:rPr lang="ar-SA" sz="2000" dirty="0" err="1" smtClean="0"/>
              <a:t>و</a:t>
            </a:r>
            <a:r>
              <a:rPr lang="ar-SA" sz="2000" dirty="0" smtClean="0"/>
              <a:t> المواد الأولية</a:t>
            </a:r>
          </a:p>
          <a:p>
            <a:pPr marL="457200" indent="-457200"/>
            <a:r>
              <a:rPr lang="ar-SA" sz="2000" dirty="0" smtClean="0"/>
              <a:t>5- موقع المنافسون</a:t>
            </a:r>
          </a:p>
          <a:p>
            <a:pPr marL="457200" indent="-457200"/>
            <a:r>
              <a:rPr lang="ar-SA" sz="2000" dirty="0" smtClean="0"/>
              <a:t>6- المخاطر السياسية </a:t>
            </a:r>
            <a:r>
              <a:rPr lang="ar-SA" sz="2000" dirty="0" err="1" smtClean="0"/>
              <a:t>و</a:t>
            </a:r>
            <a:r>
              <a:rPr lang="ar-SA" sz="2000" dirty="0" smtClean="0"/>
              <a:t> القيم </a:t>
            </a:r>
            <a:r>
              <a:rPr lang="ar-SA" sz="2000" dirty="0" err="1" smtClean="0"/>
              <a:t>و</a:t>
            </a:r>
            <a:r>
              <a:rPr lang="ar-SA" sz="2000" dirty="0" smtClean="0"/>
              <a:t> الثقافة</a:t>
            </a:r>
          </a:p>
          <a:p>
            <a:pPr marL="457200" indent="-457200"/>
            <a:r>
              <a:rPr lang="ar-SA" sz="2000" dirty="0" smtClean="0"/>
              <a:t>7- معدلات الصرف </a:t>
            </a:r>
            <a:r>
              <a:rPr lang="ar-SA" sz="2000" dirty="0" err="1" smtClean="0"/>
              <a:t>و</a:t>
            </a:r>
            <a:r>
              <a:rPr lang="ar-SA" sz="2000" dirty="0" smtClean="0"/>
              <a:t> مخاطر العملة</a:t>
            </a:r>
          </a:p>
          <a:p>
            <a:pPr marL="457200" indent="-457200"/>
            <a:r>
              <a:rPr lang="ar-SA" sz="2000" dirty="0" smtClean="0"/>
              <a:t>8- التكاليف</a:t>
            </a:r>
          </a:p>
          <a:p>
            <a:pPr marL="457200" indent="-457200"/>
            <a:r>
              <a:rPr lang="ar-SA" sz="2000" dirty="0" smtClean="0"/>
              <a:t>9- جودة الحياة</a:t>
            </a:r>
          </a:p>
          <a:p>
            <a:pPr marL="457200" indent="-457200"/>
            <a:r>
              <a:rPr lang="ar-SA" sz="2000" dirty="0" smtClean="0"/>
              <a:t>10- القرب من الفروع الأخرى للشركة</a:t>
            </a:r>
          </a:p>
          <a:p>
            <a:pPr marL="457200" indent="-457200"/>
            <a:r>
              <a:rPr lang="ar-SA" sz="2000" dirty="0" smtClean="0"/>
              <a:t>وغيرها الكثير</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4819"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842946"/>
          </a:xfrm>
        </p:spPr>
        <p:txBody>
          <a:bodyPr>
            <a:normAutofit/>
          </a:bodyPr>
          <a:lstStyle/>
          <a:p>
            <a:pPr algn="ctr"/>
            <a:r>
              <a:rPr lang="ar-SA" sz="4000" dirty="0" smtClean="0"/>
              <a:t>اختيار موقع المصنع</a:t>
            </a:r>
            <a:endParaRPr lang="ar-SA" sz="4000" dirty="0"/>
          </a:p>
        </p:txBody>
      </p:sp>
      <p:sp>
        <p:nvSpPr>
          <p:cNvPr id="5" name="مربع نص 4"/>
          <p:cNvSpPr txBox="1"/>
          <p:nvPr/>
        </p:nvSpPr>
        <p:spPr>
          <a:xfrm>
            <a:off x="428596" y="1571612"/>
            <a:ext cx="8429684" cy="4708981"/>
          </a:xfrm>
          <a:prstGeom prst="rect">
            <a:avLst/>
          </a:prstGeom>
          <a:noFill/>
        </p:spPr>
        <p:txBody>
          <a:bodyPr wrap="square" rtlCol="1">
            <a:spAutoFit/>
          </a:bodyPr>
          <a:lstStyle/>
          <a:p>
            <a:pPr marL="457200" indent="-457200">
              <a:lnSpc>
                <a:spcPct val="150000"/>
              </a:lnSpc>
            </a:pPr>
            <a:r>
              <a:rPr lang="ar-SA" sz="2000" b="1" dirty="0" err="1" smtClean="0"/>
              <a:t>الإتجاهات</a:t>
            </a:r>
            <a:r>
              <a:rPr lang="ar-SA" sz="2000" b="1" dirty="0" smtClean="0"/>
              <a:t> الحديثة في اختيار الموقع</a:t>
            </a:r>
          </a:p>
          <a:p>
            <a:pPr marL="457200" indent="-457200">
              <a:lnSpc>
                <a:spcPct val="150000"/>
              </a:lnSpc>
              <a:buFontTx/>
              <a:buChar char="-"/>
            </a:pPr>
            <a:r>
              <a:rPr lang="ar-SA" sz="2000" dirty="0" smtClean="0"/>
              <a:t>عولمة العمليات</a:t>
            </a:r>
          </a:p>
          <a:p>
            <a:pPr marL="457200" indent="-457200">
              <a:lnSpc>
                <a:spcPct val="150000"/>
              </a:lnSpc>
            </a:pPr>
            <a:r>
              <a:rPr lang="ar-SA" sz="2000" b="1" dirty="0" smtClean="0"/>
              <a:t>الأساليب المستخدمة في اختيار موقع المصنع</a:t>
            </a:r>
          </a:p>
          <a:p>
            <a:pPr marL="457200" indent="-457200">
              <a:lnSpc>
                <a:spcPct val="150000"/>
              </a:lnSpc>
            </a:pPr>
            <a:r>
              <a:rPr lang="ar-SA" sz="2000" dirty="0" smtClean="0">
                <a:solidFill>
                  <a:srgbClr val="C00000"/>
                </a:solidFill>
              </a:rPr>
              <a:t>1- أسلوب ترجيح المعامل</a:t>
            </a:r>
            <a:r>
              <a:rPr lang="ar-SA" sz="2000" dirty="0" smtClean="0"/>
              <a:t>: حيث يتم اختيار الموقع بناءً على مجموعة من العوامل. يتم وضع وزن نوعي لكل عامل وكذلك يخصص درجة لكل موقع حسب المناطق. يتم اختيار الموقع الحاصل على اكبر قيمة من جراء ضرب الأوزان النوعية بالنقاط </a:t>
            </a:r>
          </a:p>
          <a:p>
            <a:pPr marL="457200" indent="-457200">
              <a:lnSpc>
                <a:spcPct val="150000"/>
              </a:lnSpc>
            </a:pPr>
            <a:r>
              <a:rPr lang="ar-SA" sz="2000" dirty="0" smtClean="0">
                <a:solidFill>
                  <a:srgbClr val="C00000"/>
                </a:solidFill>
              </a:rPr>
              <a:t>2- تحليل نقطة التعادل: </a:t>
            </a:r>
            <a:r>
              <a:rPr lang="ar-SA" sz="2000" dirty="0" smtClean="0"/>
              <a:t>يتم مقارنة مجموعة من المواقع على أساس اقتصادي حيث يتم استخدام تحليل نقطة التعادل. وبالتالي </a:t>
            </a:r>
            <a:r>
              <a:rPr lang="ar-SA" sz="2000" dirty="0" err="1" smtClean="0"/>
              <a:t>و</a:t>
            </a:r>
            <a:r>
              <a:rPr lang="ar-SA" sz="2000" dirty="0" smtClean="0"/>
              <a:t> بناءً على الطلب المتوقع يتم تحديد الموقع المناسب للمنظمة</a:t>
            </a:r>
          </a:p>
          <a:p>
            <a:pPr marL="457200" indent="-457200">
              <a:lnSpc>
                <a:spcPct val="150000"/>
              </a:lnSpc>
            </a:pPr>
            <a:r>
              <a:rPr lang="ar-SA" sz="2000" dirty="0" smtClean="0">
                <a:solidFill>
                  <a:srgbClr val="C00000"/>
                </a:solidFill>
              </a:rPr>
              <a:t>3- أسلوب شبكات النقل</a:t>
            </a:r>
            <a:r>
              <a:rPr lang="ar-SA" sz="2000" dirty="0" smtClean="0"/>
              <a:t> (سيتم شرحها بمثال صفحة 302 </a:t>
            </a:r>
            <a:r>
              <a:rPr lang="ar-SA" sz="2000" dirty="0" err="1" smtClean="0"/>
              <a:t>و</a:t>
            </a:r>
            <a:r>
              <a:rPr lang="ar-SA" sz="2000" dirty="0" smtClean="0"/>
              <a:t> مثال صفحة 313)</a:t>
            </a:r>
          </a:p>
          <a:p>
            <a:pPr marL="457200" indent="-457200">
              <a:lnSpc>
                <a:spcPct val="150000"/>
              </a:lnSpc>
            </a:pPr>
            <a:r>
              <a:rPr lang="ar-SA" sz="2000" dirty="0" smtClean="0">
                <a:solidFill>
                  <a:srgbClr val="C00000"/>
                </a:solidFill>
              </a:rPr>
              <a:t>4- أسلوب مركز الجاذبية </a:t>
            </a:r>
            <a:r>
              <a:rPr lang="ar-SA" sz="2000" dirty="0" smtClean="0"/>
              <a:t>(غير داخل في الاختبار)</a:t>
            </a:r>
            <a:endParaRPr lang="ar-SA" sz="2000" dirty="0" smtClean="0">
              <a:solidFill>
                <a:srgbClr val="C00000"/>
              </a:solidFill>
            </a:endParaRP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4" name="Rectangle 6"/>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6870" name="Rectangle 6"/>
          <p:cNvSpPr>
            <a:spLocks noChangeArrowheads="1"/>
          </p:cNvSpPr>
          <p:nvPr/>
        </p:nvSpPr>
        <p:spPr bwMode="auto">
          <a:xfrm>
            <a:off x="0" y="581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كائن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5843"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4078</TotalTime>
  <Words>310</Words>
  <Application>Microsoft Office PowerPoint</Application>
  <PresentationFormat>On-screen Show (4:3)</PresentationFormat>
  <Paragraphs>43</Paragraphs>
  <Slides>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ألوان متوسطة</vt:lpstr>
      <vt:lpstr>Equation</vt:lpstr>
      <vt:lpstr>اختيار موقع المصنع</vt:lpstr>
      <vt:lpstr>أهداف التعلم</vt:lpstr>
      <vt:lpstr>اختيار موقع المصنع</vt:lpstr>
      <vt:lpstr>اختيار موقع المصنع</vt:lpstr>
      <vt:lpstr>اختيار موقع المصنع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374</cp:revision>
  <dcterms:created xsi:type="dcterms:W3CDTF">2013-09-17T19:13:54Z</dcterms:created>
  <dcterms:modified xsi:type="dcterms:W3CDTF">2015-11-29T19:35:26Z</dcterms:modified>
</cp:coreProperties>
</file>