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2"/>
  </p:notesMasterIdLst>
  <p:sldIdLst>
    <p:sldId id="291" r:id="rId2"/>
    <p:sldId id="257" r:id="rId3"/>
    <p:sldId id="262" r:id="rId4"/>
    <p:sldId id="275" r:id="rId5"/>
    <p:sldId id="280" r:id="rId6"/>
    <p:sldId id="281" r:id="rId7"/>
    <p:sldId id="282" r:id="rId8"/>
    <p:sldId id="283" r:id="rId9"/>
    <p:sldId id="284" r:id="rId10"/>
    <p:sldId id="264" r:id="rId11"/>
  </p:sldIdLst>
  <p:sldSz cx="9144000" cy="6858000" type="screen4x3"/>
  <p:notesSz cx="6858000" cy="9144000"/>
  <p:custDataLst>
    <p:tags r:id="rId13"/>
  </p:custData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65412" autoAdjust="0"/>
    <p:restoredTop sz="86364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9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D28AE7A-2F15-4A79-9884-3753E8D360B6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B2803F2-E3A4-4B2C-97D7-35112942DFC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19908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B1B3-33F0-4270-9097-D47D1E2BE454}" type="datetime1">
              <a:rPr lang="ar-SA" smtClean="0"/>
              <a:pPr/>
              <a:t>04/01/1438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23535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7026F-B7BD-4E90-9FA8-85FBA4B0CADE}" type="datetime1">
              <a:rPr lang="ar-SA" smtClean="0"/>
              <a:pPr/>
              <a:t>04/01/1438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151123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E4ACB-891C-445C-9FFB-4EF82D5E0D33}" type="datetime1">
              <a:rPr lang="ar-SA" smtClean="0"/>
              <a:pPr/>
              <a:t>04/01/1438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57421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E2421-C60D-428F-A8CE-A64586B7E030}" type="datetime1">
              <a:rPr lang="ar-SA" smtClean="0"/>
              <a:pPr/>
              <a:t>04/01/1438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88075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177D1-62A6-48E4-B5BF-F3D894902BF9}" type="datetime1">
              <a:rPr lang="ar-SA" smtClean="0"/>
              <a:pPr/>
              <a:t>04/01/1438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50816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C3E5A-7F6E-45D4-B2F8-E67C8DFA042E}" type="datetime1">
              <a:rPr lang="ar-SA" smtClean="0"/>
              <a:pPr/>
              <a:t>04/01/1438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03739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ABFED-5313-4923-B813-B7B60F329F81}" type="datetime1">
              <a:rPr lang="ar-SA" smtClean="0"/>
              <a:pPr/>
              <a:t>04/01/1438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51535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487B9-6534-4AEC-A89E-D1FB98E14249}" type="datetime1">
              <a:rPr lang="ar-SA" smtClean="0"/>
              <a:pPr/>
              <a:t>04/01/1438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44345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2793-3198-4039-B327-0F48332181D2}" type="datetime1">
              <a:rPr lang="ar-SA" smtClean="0"/>
              <a:pPr/>
              <a:t>04/01/1438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55187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1B5ED-E9FE-41FA-869F-CB4B23EDD85E}" type="datetime1">
              <a:rPr lang="ar-SA" smtClean="0"/>
              <a:pPr/>
              <a:t>04/01/1438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09238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C0AE5-46C7-4042-AB88-8D1BA91785DB}" type="datetime1">
              <a:rPr lang="ar-SA" smtClean="0"/>
              <a:pPr/>
              <a:t>04/01/1438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191812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64FEB-3674-4BE7-87D8-7C5A32160F75}" type="datetime1">
              <a:rPr lang="ar-SA" smtClean="0"/>
              <a:pPr/>
              <a:t>04/01/1438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7118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ma.gov.sa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microsoft.com/office/2007/relationships/media" Target="../media/media1.wma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7560839" cy="4627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النقود والبنوك والاسواق المالية (211 قصد)</a:t>
            </a:r>
            <a:endParaRPr lang="ar-SA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8824406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15000">
        <p14:prism dir="r" isContent="1" isInverted="1"/>
      </p:transition>
    </mc:Choice>
    <mc:Fallback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8229600" cy="820688"/>
          </a:xfrm>
        </p:spPr>
        <p:txBody>
          <a:bodyPr>
            <a:normAutofit/>
          </a:bodyPr>
          <a:lstStyle/>
          <a:p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تطورات </a:t>
            </a:r>
            <a:r>
              <a:rPr lang="ar-SA" b="1" dirty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سعر صرف الريال السعودي: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19200" y="1295400"/>
            <a:ext cx="7184651" cy="820688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6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1. عندما </a:t>
            </a:r>
            <a:r>
              <a:rPr lang="ar-SA" sz="26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صدر الريال </a:t>
            </a:r>
            <a:r>
              <a:rPr lang="ar-SA" sz="26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لأول مرة في 1959م حدد </a:t>
            </a:r>
            <a:r>
              <a:rPr lang="ar-SA" sz="26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سعر صرفه </a:t>
            </a:r>
            <a:r>
              <a:rPr lang="ar-SA" sz="26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بمقدار  </a:t>
            </a:r>
            <a:r>
              <a:rPr lang="ar-SA" sz="26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$ = 4,5 </a:t>
            </a:r>
            <a:r>
              <a:rPr lang="en-GB" sz="26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SR</a:t>
            </a:r>
            <a:r>
              <a:rPr lang="ar-SA" sz="26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endParaRPr lang="ar-SA" sz="26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04800" y="2438400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 fontScale="925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2. جري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تخفيض الريال عدة مرات بداية من عام 1970 إلي 1975 أي عندما خرجت الولايات المتحدة من قاعدة الصرف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الذهب.</a:t>
            </a:r>
            <a:endParaRPr lang="ar-SA" sz="26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0" y="3429000"/>
            <a:ext cx="8229600" cy="1530361"/>
          </a:xfrm>
          <a:prstGeom prst="rect">
            <a:avLst/>
          </a:prstGeom>
        </p:spPr>
        <p:txBody>
          <a:bodyPr vert="horz" lIns="91440" tIns="45720" rIns="91440" bIns="45720" rtlCol="1">
            <a:normAutofit fontScale="925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3. بداية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من 1975 تم ربط الريال بحقوق السحب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الخاصة </a:t>
            </a:r>
            <a:r>
              <a:rPr lang="en-GB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SDRs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أي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بسلة العملات الموجودة بها)، مع السماح بهامش تقلب في حدود± 2.25% ثم عدل هذا الهامش ليصبح ± 7.25% وحدد سعر صرف الريال بالدولار عندئذ ب $ = 3.74 </a:t>
            </a:r>
            <a:r>
              <a:rPr lang="en-GB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SR.</a:t>
            </a: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0" y="5029200"/>
            <a:ext cx="8229600" cy="682429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6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4. وعلي </a:t>
            </a:r>
            <a:r>
              <a:rPr lang="ar-SA" sz="26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الرغم من ارتباط الريال نظريا بحقوق السحب الخاصة </a:t>
            </a:r>
            <a:r>
              <a:rPr lang="en-GB" sz="26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SDRs </a:t>
            </a:r>
            <a:r>
              <a:rPr lang="ar-SA" sz="26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إلا انه عمليا مرتبط بالدولار الأمريكي.</a:t>
            </a:r>
            <a:r>
              <a:rPr lang="ar-SA" sz="26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endParaRPr lang="ar-SA" sz="26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79512" y="6207127"/>
            <a:ext cx="8431088" cy="682429"/>
          </a:xfrm>
          <a:prstGeom prst="rect">
            <a:avLst/>
          </a:prstGeom>
        </p:spPr>
        <p:txBody>
          <a:bodyPr vert="horz" lIns="91440" tIns="45720" rIns="91440" bIns="45720" rtlCol="1">
            <a:normAutofit fontScale="85000" lnSpcReduction="10000"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ar-S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لمزيد </a:t>
            </a:r>
            <a:r>
              <a:rPr lang="ar-S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من المعلومات راجع موقع مؤسسة النقد</a:t>
            </a:r>
            <a:r>
              <a:rPr lang="ar-S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: </a:t>
            </a:r>
            <a:r>
              <a:rPr lang="en-GB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3"/>
              </a:rPr>
              <a:t>http://</a:t>
            </a:r>
            <a:r>
              <a:rPr lang="en-GB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3"/>
              </a:rPr>
              <a:t>www.sama.gov.sa</a:t>
            </a:r>
            <a:endParaRPr lang="ar-SA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FontTx/>
              <a:buChar char="-"/>
            </a:pP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99928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15000">
        <p14:prism dir="r" isContent="1" isInverted="1"/>
        <p:sndAc>
          <p:stSnd>
            <p:snd r:embed="rId4" name="chimes.wav"/>
          </p:stSnd>
        </p:sndAc>
      </p:transition>
    </mc:Choice>
    <mc:Fallback>
      <p:transition spd="slow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8" grpId="0"/>
      <p:bldP spid="11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6228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ar-SA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الفصل </a:t>
            </a:r>
            <a:r>
              <a:rPr lang="ar-SA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السابع</a:t>
            </a:r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</a:t>
            </a: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النظام </a:t>
            </a:r>
            <a:r>
              <a:rPr lang="ar-SA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النقدي السعودي</a:t>
            </a:r>
            <a:endParaRPr lang="en-US" dirty="0" smtClean="0"/>
          </a:p>
          <a:p>
            <a:pPr marL="0" indent="0" algn="ctr">
              <a:buNone/>
            </a:pPr>
            <a:endParaRPr lang="ar-SA" b="1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30155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15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779" y="1344633"/>
            <a:ext cx="8229600" cy="820688"/>
          </a:xfrm>
        </p:spPr>
        <p:txBody>
          <a:bodyPr>
            <a:normAutofit/>
          </a:bodyPr>
          <a:lstStyle/>
          <a:p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تطور النظام </a:t>
            </a:r>
            <a:r>
              <a:rPr lang="ar-SA" b="1" dirty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النقدي </a:t>
            </a:r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بالمملكة: </a:t>
            </a: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65972" y="4800600"/>
            <a:ext cx="7976737" cy="820688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00704" y="2209800"/>
            <a:ext cx="8229600" cy="1642864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•	حتى عام 1925 لم تكن هناك عملة للمملكة بل كان الأفراد 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يتداولون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العديد من العملات كالريال العثماني والريال المصري 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والجنيه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الإنجليزي والروبية الهندية.</a:t>
            </a:r>
          </a:p>
        </p:txBody>
      </p:sp>
      <p:pic>
        <p:nvPicPr>
          <p:cNvPr id="6" name="2110027.wma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25025" y="4805819"/>
            <a:ext cx="609600" cy="6096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89882508"/>
      </p:ext>
    </p:extLst>
  </p:cSld>
  <p:clrMapOvr>
    <a:masterClrMapping/>
  </p:clrMapOvr>
  <p:transition spd="slow" advClick="0" advTm="4000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7848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3" grpId="0" build="p"/>
      <p:bldP spid="4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341360" y="1752600"/>
            <a:ext cx="8517632" cy="1295400"/>
          </a:xfrm>
          <a:prstGeom prst="rect">
            <a:avLst/>
          </a:prstGeom>
        </p:spPr>
        <p:txBody>
          <a:bodyPr vert="horz" lIns="91440" tIns="45720" rIns="91440" bIns="45720" rtlCol="1"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•	في 1925 أصدرت حكومة المملكة القرش الدارج، ثم في عام 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1928 	صدر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نظام العملة النجدية الحجازية وأهم ملامحه ما 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يلي:</a:t>
            </a:r>
            <a:endParaRPr lang="ar-SA" sz="28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0410" y="3200400"/>
            <a:ext cx="8445624" cy="706760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- بطلان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العمل بالريال العثماني ويحل محله الريال السعودي.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3522" y="4063494"/>
            <a:ext cx="8229600" cy="733658"/>
          </a:xfrm>
          <a:prstGeom prst="rect">
            <a:avLst/>
          </a:prstGeom>
        </p:spPr>
        <p:txBody>
          <a:bodyPr vert="horz" lIns="91440" tIns="45720" rIns="91440" bIns="45720" rtlCol="1">
            <a:normAutofit fontScale="92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- الريال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السعودي مساوي في الوزن عيار الفضة للريال العثماني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   الذي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تم إلغاؤه. 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43015" y="4862818"/>
            <a:ext cx="8229600" cy="699782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- القاعدة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النقدية للإصدار هي الجنيه الإنجليزي الذهبي.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43015" y="5562600"/>
            <a:ext cx="8229600" cy="699782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- الجنيه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الإنجليزي يساوي عشرة ريالات سعودية.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326229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15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Click="0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341360" y="1752600"/>
            <a:ext cx="8517632" cy="2667000"/>
          </a:xfrm>
          <a:prstGeom prst="rect">
            <a:avLst/>
          </a:prstGeom>
        </p:spPr>
        <p:txBody>
          <a:bodyPr vert="horz" lIns="91440" tIns="45720" rIns="91440" bIns="45720" rtlCol="1"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•	وأثناء أزمة الكساد الكبير 1929-1932 اختفت الريالات الفضية 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من التداول،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وذلك لارتفاع سعر الفضة بالأسواق عن سعر التعادل 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المحدد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(الجنيه الإنجليزي يساوي عشرة ريالات سعودية وهذا هو 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احد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التطبيقات المباشرة لقانون </a:t>
            </a:r>
            <a:r>
              <a:rPr lang="ar-SA" sz="2800" b="1" dirty="0" err="1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جريشام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).</a:t>
            </a:r>
          </a:p>
          <a:p>
            <a:pPr marL="0" indent="0">
              <a:buNone/>
            </a:pP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ولذلك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اتخذ القرار آنذاك 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بسحبها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من التداول وإعادة طرحها مرة أخري ولكن بنصف الوزن 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الفضي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. 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09600" y="4724400"/>
            <a:ext cx="8229600" cy="699782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قانون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جريشام</a:t>
            </a:r>
            <a:r>
              <a:rPr lang="en-US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النقود الرديئة تطرد النقود الجيدة من التبادل</a:t>
            </a:r>
            <a:endParaRPr lang="ar-SA" sz="2800" b="1" dirty="0">
              <a:ln>
                <a:solidFill>
                  <a:srgbClr val="FF0000"/>
                </a:solidFill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508027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15000">
        <p14:prism dir="r" isContent="1" isInverted="1"/>
        <p:sndAc>
          <p:stSnd>
            <p:snd r:embed="rId4" name="chimes.wav"/>
          </p:stSnd>
        </p:sndAc>
      </p:transition>
    </mc:Choice>
    <mc:Fallback>
      <p:transition spd="slow" advClick="0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341360" y="685800"/>
            <a:ext cx="8517632" cy="19050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• 	مع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تضاعف إيرادات النفط خلال الخمسينات ظهرت الحاجة إلي 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إنشاء 	البنك المركزي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السعودي، ولذا صدر مرسوما ملكيا بهذا 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الصدد في1952، وقد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حدد المرسوم الملكي مهام مؤسسة النقد 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العربي السعودي في المهام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التالية: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0410" y="2667000"/>
            <a:ext cx="8445624" cy="706760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- دعم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القيمة الداخلية والخارجية للعملة السعودية.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3522" y="3429000"/>
            <a:ext cx="8229600" cy="1045840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- حفظ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احتياطيات الدولة وتثميرها في الأعمال المتعلقة بالنقد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  ويشمل ذلك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المضاربة علي العملات والسبائك لحساب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	  الحكومة السعودية. وكذلك احتياطيات البنوك التجارية.</a:t>
            </a: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43015" y="5029200"/>
            <a:ext cx="8229600" cy="699782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- مشاورة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الحكومة وتنفيذ توجيهاتها الخاصة بالإصدار النقدي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.</a:t>
            </a: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23522" y="5638800"/>
            <a:ext cx="8229600" cy="699782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- مراقبة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المصارف التجارية والمتعاملين في الصرف الأجنبي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  ووضع اللوائح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المنظمة لهذه الأنشطة.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179020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15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Click="0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341360" y="838200"/>
            <a:ext cx="8517632" cy="1066800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•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الانتقال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من مرحلة المسكوكات الذهبية إلي مرحلة 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السبائك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الذهبية في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عام 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1953م:</a:t>
            </a:r>
            <a:endParaRPr lang="ar-SA" sz="28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endParaRPr lang="ar-SA" sz="28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0410" y="1981200"/>
            <a:ext cx="8445624" cy="1163960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-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لم يكن من اليسير علي العامة بالمملكة فهم واستخدام الأوراق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  	  النقدية (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البنكنوت) وإحلالها محل العملات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المعدنية؛</a:t>
            </a: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3522" y="3048000"/>
            <a:ext cx="8229600" cy="1045840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-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ولذلك كمرحلة وسيطة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أصدرت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السلطات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النقدية ما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عرف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   بإيصالات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الحجاج،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وهي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مغطاة بالكامل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بالفضة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. 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43015" y="4343400"/>
            <a:ext cx="8229600" cy="699782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- ولم يتم إصدار الريال الورقي إلا بعد ذلك بست سنوات.</a:t>
            </a: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508159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15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Click="0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341360" y="838200"/>
            <a:ext cx="8517632" cy="1066800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•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الانتقال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من مرحلة المسكوكات الذهبية إلي مرحلة 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السبائك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الذهبية:</a:t>
            </a:r>
            <a:endParaRPr lang="ar-SA" sz="28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endParaRPr lang="ar-SA" sz="28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2209800"/>
            <a:ext cx="8445624" cy="2971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-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في عام 1954 انخفضت أسعار الذهب عالميا مقارنة بسعر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الجنيه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الذهبي السعودي، فزادت حركة تهريب الذهب إلي داخل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المملكة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ثم سك الجنيهات الذهبية سكا غير شرعيا وإغراق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التداول 	بهذه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الجنيهات، مما افقد الثقة بالجنيه الذهبي السعودي،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اضطرت السلطات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النقدية إلي سحبه من التداول واستبداله بشكل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جديد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مختلف.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694900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15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Click="0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342404" y="2057400"/>
            <a:ext cx="8517632" cy="2438400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spcBef>
                <a:spcPts val="2400"/>
              </a:spcBef>
              <a:spcAft>
                <a:spcPts val="1200"/>
              </a:spcAft>
              <a:buNone/>
            </a:pP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•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صدر المرسوم الملكي الخاص بإصدار الريال الورقي في ديسمبر 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عام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1959، ونص المرسوم علي استبدال كل من الجنيه الذهبي 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وإيصالات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الحجاج بالريال السعودي الورقي الجديد الذي كان 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مغطي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بالكامل وقابلا للتحويل إلي ذهب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. واستمر هذا الوضع حتى 	العام 1971م</a:t>
            </a:r>
            <a:endParaRPr lang="ar-SA" sz="28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endParaRPr lang="ar-SA" sz="28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506345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15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Click="0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154</Words>
  <Application>Microsoft Office PowerPoint</Application>
  <PresentationFormat>On-screen Show (4:3)</PresentationFormat>
  <Paragraphs>43</Paragraphs>
  <Slides>10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النقود والبنوك والاسواق المالية (211 قصد)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النقود والبنوك والاسواق المالية (211 قصد)</dc:title>
  <dc:creator>AYMAN HENDY</dc:creator>
  <cp:lastModifiedBy>Ahmad</cp:lastModifiedBy>
  <cp:revision>62</cp:revision>
  <dcterms:created xsi:type="dcterms:W3CDTF">2013-03-24T14:02:01Z</dcterms:created>
  <dcterms:modified xsi:type="dcterms:W3CDTF">2016-10-05T18:59:29Z</dcterms:modified>
</cp:coreProperties>
</file>